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78"/>
  </p:notesMasterIdLst>
  <p:sldIdLst>
    <p:sldId id="380" r:id="rId3"/>
    <p:sldId id="382" r:id="rId4"/>
    <p:sldId id="389" r:id="rId5"/>
    <p:sldId id="305" r:id="rId6"/>
    <p:sldId id="308" r:id="rId7"/>
    <p:sldId id="312" r:id="rId8"/>
    <p:sldId id="390" r:id="rId9"/>
    <p:sldId id="313" r:id="rId10"/>
    <p:sldId id="391" r:id="rId11"/>
    <p:sldId id="392" r:id="rId12"/>
    <p:sldId id="257" r:id="rId13"/>
    <p:sldId id="315" r:id="rId14"/>
    <p:sldId id="303" r:id="rId15"/>
    <p:sldId id="314" r:id="rId16"/>
    <p:sldId id="260" r:id="rId17"/>
    <p:sldId id="325" r:id="rId18"/>
    <p:sldId id="322" r:id="rId19"/>
    <p:sldId id="323" r:id="rId20"/>
    <p:sldId id="320" r:id="rId21"/>
    <p:sldId id="327" r:id="rId22"/>
    <p:sldId id="321" r:id="rId23"/>
    <p:sldId id="352" r:id="rId24"/>
    <p:sldId id="353" r:id="rId25"/>
    <p:sldId id="354" r:id="rId26"/>
    <p:sldId id="262" r:id="rId27"/>
    <p:sldId id="355" r:id="rId28"/>
    <p:sldId id="358" r:id="rId29"/>
    <p:sldId id="359" r:id="rId30"/>
    <p:sldId id="360" r:id="rId31"/>
    <p:sldId id="356" r:id="rId32"/>
    <p:sldId id="361" r:id="rId33"/>
    <p:sldId id="363" r:id="rId34"/>
    <p:sldId id="263" r:id="rId35"/>
    <p:sldId id="364" r:id="rId36"/>
    <p:sldId id="264" r:id="rId37"/>
    <p:sldId id="266" r:id="rId38"/>
    <p:sldId id="375" r:id="rId39"/>
    <p:sldId id="376" r:id="rId40"/>
    <p:sldId id="265" r:id="rId41"/>
    <p:sldId id="310" r:id="rId42"/>
    <p:sldId id="329" r:id="rId43"/>
    <p:sldId id="267" r:id="rId44"/>
    <p:sldId id="345" r:id="rId45"/>
    <p:sldId id="346" r:id="rId46"/>
    <p:sldId id="268" r:id="rId47"/>
    <p:sldId id="347" r:id="rId48"/>
    <p:sldId id="348" r:id="rId49"/>
    <p:sldId id="269" r:id="rId50"/>
    <p:sldId id="270" r:id="rId51"/>
    <p:sldId id="349" r:id="rId52"/>
    <p:sldId id="271" r:id="rId53"/>
    <p:sldId id="464" r:id="rId54"/>
    <p:sldId id="470" r:id="rId55"/>
    <p:sldId id="471" r:id="rId56"/>
    <p:sldId id="472" r:id="rId57"/>
    <p:sldId id="473" r:id="rId58"/>
    <p:sldId id="474" r:id="rId59"/>
    <p:sldId id="475" r:id="rId60"/>
    <p:sldId id="273" r:id="rId61"/>
    <p:sldId id="332" r:id="rId62"/>
    <p:sldId id="333" r:id="rId63"/>
    <p:sldId id="274" r:id="rId64"/>
    <p:sldId id="334" r:id="rId65"/>
    <p:sldId id="275" r:id="rId66"/>
    <p:sldId id="298" r:id="rId67"/>
    <p:sldId id="335" r:id="rId68"/>
    <p:sldId id="299" r:id="rId69"/>
    <p:sldId id="336" r:id="rId70"/>
    <p:sldId id="465" r:id="rId71"/>
    <p:sldId id="395" r:id="rId72"/>
    <p:sldId id="466" r:id="rId73"/>
    <p:sldId id="467" r:id="rId74"/>
    <p:sldId id="468" r:id="rId75"/>
    <p:sldId id="469" r:id="rId76"/>
    <p:sldId id="381" r:id="rId7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304" userDrawn="1">
          <p15:clr>
            <a:srgbClr val="A4A3A4"/>
          </p15:clr>
        </p15:guide>
        <p15:guide id="2" pos="37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A5002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56"/>
    <p:restoredTop sz="94517"/>
  </p:normalViewPr>
  <p:slideViewPr>
    <p:cSldViewPr showGuides="1">
      <p:cViewPr varScale="1">
        <p:scale>
          <a:sx n="77" d="100"/>
          <a:sy n="77" d="100"/>
        </p:scale>
        <p:origin x="48" y="62"/>
      </p:cViewPr>
      <p:guideLst>
        <p:guide orient="horz" pos="2304"/>
        <p:guide pos="371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457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10" Type="http://schemas.openxmlformats.org/officeDocument/2006/relationships/image" Target="../media/image76.wmf"/><Relationship Id="rId4" Type="http://schemas.openxmlformats.org/officeDocument/2006/relationships/image" Target="../media/image70.wmf"/><Relationship Id="rId9" Type="http://schemas.openxmlformats.org/officeDocument/2006/relationships/image" Target="../media/image7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5" Type="http://schemas.openxmlformats.org/officeDocument/2006/relationships/image" Target="../media/image88.wmf"/><Relationship Id="rId4" Type="http://schemas.openxmlformats.org/officeDocument/2006/relationships/image" Target="../media/image8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bg1"/>
              </a:solidFill>
              <a:effectLst/>
              <a:uLnTx/>
              <a:uFillTx/>
              <a:latin typeface="宋体" panose="02010600030101010101" pitchFamily="2" charset="-122"/>
              <a:ea typeface="宋体" panose="02010600030101010101" pitchFamily="2" charset="-122"/>
              <a:cs typeface="+mn-cs"/>
            </a:endParaRPr>
          </a:p>
        </p:txBody>
      </p:sp>
      <p:sp>
        <p:nvSpPr>
          <p:cNvPr id="6349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1"/>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bg1"/>
              </a:solidFill>
              <a:effectLst/>
              <a:uLnTx/>
              <a:uFillTx/>
              <a:latin typeface="宋体" panose="02010600030101010101" pitchFamily="2" charset="-122"/>
              <a:ea typeface="宋体" panose="02010600030101010101" pitchFamily="2" charset="-122"/>
              <a:cs typeface="+mn-cs"/>
            </a:endParaRPr>
          </a:p>
        </p:txBody>
      </p:sp>
      <p:sp>
        <p:nvSpPr>
          <p:cNvPr id="116740" name="Rectangle 4"/>
          <p:cNvSpPr>
            <a:spLocks noGrp="1" noRot="1" noChangeAspect="1" noTextEdit="1"/>
          </p:cNvSpPr>
          <p:nvPr>
            <p:ph type="sldImg" idx="2"/>
          </p:nvPr>
        </p:nvSpPr>
        <p:spPr>
          <a:xfrm>
            <a:off x="381000" y="685800"/>
            <a:ext cx="6096000" cy="3429000"/>
          </a:xfrm>
          <a:prstGeom prst="rect">
            <a:avLst/>
          </a:prstGeom>
          <a:noFill/>
          <a:ln w="9525" cap="flat" cmpd="sng">
            <a:solidFill>
              <a:srgbClr val="000000"/>
            </a:solidFill>
            <a:prstDash val="solid"/>
            <a:miter/>
            <a:headEnd type="none" w="med" len="med"/>
            <a:tailEnd type="none" w="med" len="med"/>
          </a:ln>
        </p:spPr>
      </p:sp>
      <p:sp>
        <p:nvSpPr>
          <p:cNvPr id="6349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6349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bg1"/>
              </a:solidFill>
              <a:effectLst/>
              <a:uLnTx/>
              <a:uFillTx/>
              <a:latin typeface="宋体" panose="02010600030101010101" pitchFamily="2" charset="-122"/>
              <a:ea typeface="宋体" panose="02010600030101010101" pitchFamily="2" charset="-122"/>
              <a:cs typeface="+mn-cs"/>
            </a:endParaRPr>
          </a:p>
        </p:txBody>
      </p:sp>
      <p:sp>
        <p:nvSpPr>
          <p:cNvPr id="6349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b="1" dirty="0"/>
              <a:t>‹#›</a:t>
            </a:fld>
            <a:endParaRPr lang="en-US" altLang="zh-CN" sz="1200" b="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b="1" dirty="0"/>
              <a:t>6</a:t>
            </a:fld>
            <a:endParaRPr lang="en-US" altLang="zh-CN" sz="1200" b="1" dirty="0"/>
          </a:p>
        </p:txBody>
      </p:sp>
      <p:sp>
        <p:nvSpPr>
          <p:cNvPr id="117763" name="Rectangle 2"/>
          <p:cNvSpPr>
            <a:spLocks noGrp="1" noRot="1" noChangeAspect="1" noTextEdit="1"/>
          </p:cNvSpPr>
          <p:nvPr>
            <p:ph type="sldImg"/>
          </p:nvPr>
        </p:nvSpPr>
        <p:spPr>
          <a:xfrm>
            <a:off x="381000" y="685800"/>
            <a:ext cx="6096000" cy="3429000"/>
          </a:xfrm>
          <a:solidFill>
            <a:srgbClr val="FFFFFF">
              <a:alpha val="100000"/>
            </a:srgbClr>
          </a:solidFill>
          <a:ln/>
        </p:spPr>
      </p:sp>
      <p:sp>
        <p:nvSpPr>
          <p:cNvPr id="117764"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b="1" dirty="0"/>
              <a:t>41</a:t>
            </a:fld>
            <a:endParaRPr lang="en-US" altLang="zh-CN" sz="1200" b="1" dirty="0"/>
          </a:p>
        </p:txBody>
      </p:sp>
      <p:sp>
        <p:nvSpPr>
          <p:cNvPr id="118787" name="Rectangle 2"/>
          <p:cNvSpPr>
            <a:spLocks noGrp="1" noRot="1" noChangeAspect="1" noTextEdit="1"/>
          </p:cNvSpPr>
          <p:nvPr>
            <p:ph type="sldImg"/>
          </p:nvPr>
        </p:nvSpPr>
        <p:spPr>
          <a:xfrm>
            <a:off x="381000" y="685800"/>
            <a:ext cx="6096000" cy="3429000"/>
          </a:xfrm>
          <a:solidFill>
            <a:srgbClr val="FFFFFF">
              <a:alpha val="100000"/>
            </a:srgbClr>
          </a:solidFill>
          <a:ln/>
        </p:spPr>
      </p:sp>
      <p:sp>
        <p:nvSpPr>
          <p:cNvPr id="118788"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pic>
        <p:nvPicPr>
          <p:cNvPr id="51202" name="Picture 1026" descr="waseda_mark"/>
          <p:cNvPicPr>
            <a:picLocks noChangeAspect="1"/>
          </p:cNvPicPr>
          <p:nvPr/>
        </p:nvPicPr>
        <p:blipFill>
          <a:blip r:embed="rId2">
            <a:grayscl/>
            <a:lum bright="79999" contrast="-89999"/>
          </a:blip>
          <a:stretch>
            <a:fillRect/>
          </a:stretch>
        </p:blipFill>
        <p:spPr>
          <a:xfrm>
            <a:off x="1488018" y="930276"/>
            <a:ext cx="9120716" cy="5307013"/>
          </a:xfrm>
          <a:prstGeom prst="rect">
            <a:avLst/>
          </a:prstGeom>
          <a:noFill/>
          <a:ln w="9525">
            <a:noFill/>
          </a:ln>
        </p:spPr>
      </p:pic>
      <p:pic>
        <p:nvPicPr>
          <p:cNvPr id="51203" name="Picture 1027" descr="wsd1"/>
          <p:cNvPicPr>
            <a:picLocks noChangeAspect="1"/>
          </p:cNvPicPr>
          <p:nvPr/>
        </p:nvPicPr>
        <p:blipFill>
          <a:blip r:embed="rId3"/>
          <a:stretch>
            <a:fillRect/>
          </a:stretch>
        </p:blipFill>
        <p:spPr>
          <a:xfrm>
            <a:off x="0" y="5661026"/>
            <a:ext cx="12192000" cy="1196975"/>
          </a:xfrm>
          <a:prstGeom prst="rect">
            <a:avLst/>
          </a:prstGeom>
          <a:noFill/>
          <a:ln w="9525">
            <a:noFill/>
          </a:ln>
        </p:spPr>
      </p:pic>
      <p:sp>
        <p:nvSpPr>
          <p:cNvPr id="7" name="AutoShape 1031"/>
          <p:cNvSpPr>
            <a:spLocks noChangeArrowheads="1"/>
          </p:cNvSpPr>
          <p:nvPr/>
        </p:nvSpPr>
        <p:spPr bwMode="auto">
          <a:xfrm>
            <a:off x="914400" y="3429000"/>
            <a:ext cx="103632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MS PGothic" panose="020B0600070205080204" pitchFamily="34" charset="-128"/>
              <a:cs typeface="+mn-cs"/>
            </a:endParaRPr>
          </a:p>
        </p:txBody>
      </p:sp>
      <p:sp>
        <p:nvSpPr>
          <p:cNvPr id="8" name="Line 1032"/>
          <p:cNvSpPr>
            <a:spLocks noChangeShapeType="1"/>
          </p:cNvSpPr>
          <p:nvPr/>
        </p:nvSpPr>
        <p:spPr bwMode="auto">
          <a:xfrm>
            <a:off x="304800" y="457200"/>
            <a:ext cx="11582400" cy="0"/>
          </a:xfrm>
          <a:prstGeom prst="line">
            <a:avLst/>
          </a:prstGeom>
          <a:noFill/>
          <a:ln w="57150" cmpd="thinThick">
            <a:solidFill>
              <a:schemeClr val="accent2"/>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bg1"/>
              </a:solidFill>
              <a:effectLst/>
              <a:uLnTx/>
              <a:uFillTx/>
              <a:latin typeface="宋体" panose="02010600030101010101" pitchFamily="2" charset="-122"/>
              <a:ea typeface="宋体" panose="02010600030101010101" pitchFamily="2" charset="-122"/>
              <a:cs typeface="+mn-cs"/>
            </a:endParaRPr>
          </a:p>
        </p:txBody>
      </p:sp>
      <p:sp>
        <p:nvSpPr>
          <p:cNvPr id="9" name="Text Box 1033"/>
          <p:cNvSpPr txBox="1">
            <a:spLocks noChangeArrowheads="1"/>
          </p:cNvSpPr>
          <p:nvPr/>
        </p:nvSpPr>
        <p:spPr bwMode="auto">
          <a:xfrm>
            <a:off x="0" y="1"/>
            <a:ext cx="12192000" cy="396875"/>
          </a:xfrm>
          <a:prstGeom prst="rect">
            <a:avLst/>
          </a:prstGeom>
          <a:noFill/>
          <a:ln w="38100" cmpd="dbl">
            <a:noFill/>
            <a:miter lim="800000"/>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p>
        </p:txBody>
      </p:sp>
      <p:sp>
        <p:nvSpPr>
          <p:cNvPr id="23556" name="Rectangle 1028"/>
          <p:cNvSpPr>
            <a:spLocks noGrp="1" noChangeArrowheads="1"/>
          </p:cNvSpPr>
          <p:nvPr>
            <p:ph type="ctrTitle"/>
          </p:nvPr>
        </p:nvSpPr>
        <p:spPr>
          <a:xfrm>
            <a:off x="914400" y="836613"/>
            <a:ext cx="10363200" cy="2019300"/>
          </a:xfrm>
          <a:noFill/>
        </p:spPr>
        <p:txBody>
          <a:bodyPr/>
          <a:lstStyle>
            <a:lvl1pPr>
              <a:defRPr/>
            </a:lvl1pPr>
          </a:lstStyle>
          <a:p>
            <a:r>
              <a:rPr lang="ja-JP" altLang="en-US"/>
              <a:t>マスタ タイトルの書式設定</a:t>
            </a:r>
          </a:p>
        </p:txBody>
      </p:sp>
      <p:sp>
        <p:nvSpPr>
          <p:cNvPr id="23557" name="Rectangle 1029"/>
          <p:cNvSpPr>
            <a:spLocks noGrp="1" noChangeArrowheads="1"/>
          </p:cNvSpPr>
          <p:nvPr>
            <p:ph type="subTitle" idx="1"/>
          </p:nvPr>
        </p:nvSpPr>
        <p:spPr>
          <a:xfrm>
            <a:off x="1930400" y="3213100"/>
            <a:ext cx="9347200" cy="1816100"/>
          </a:xfrm>
        </p:spPr>
        <p:txBody>
          <a:bodyPr/>
          <a:lstStyle>
            <a:lvl1pPr marL="0" indent="0" algn="ctr">
              <a:buFont typeface="Wingdings" panose="05000000000000000000" pitchFamily="2" charset="2"/>
              <a:buNone/>
              <a:defRPr/>
            </a:lvl1pPr>
          </a:lstStyle>
          <a:p>
            <a:r>
              <a:rPr lang="ja-JP" altLang="en-US"/>
              <a:t>マスタ サブタイトルの書式設定</a:t>
            </a:r>
          </a:p>
        </p:txBody>
      </p:sp>
      <p:sp>
        <p:nvSpPr>
          <p:cNvPr id="2" name="灯片编号占位符 1"/>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
            <a:ext cx="3048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
            <a:ext cx="8940800" cy="6308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2754876308"/>
      </p:ext>
    </p:extLst>
  </p:cSld>
  <p:clrMapOvr>
    <a:masterClrMapping/>
  </p:clrMapOvr>
  <p:transition>
    <p:rand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3840319923"/>
      </p:ext>
    </p:extLst>
  </p:cSld>
  <p:clrMapOvr>
    <a:masterClrMapping/>
  </p:clrMapOvr>
  <p:transition>
    <p:random/>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4052496556"/>
      </p:ext>
    </p:extLst>
  </p:cSld>
  <p:clrMapOvr>
    <a:masterClrMapping/>
  </p:clrMapOvr>
  <p:transition>
    <p:random/>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760238642"/>
      </p:ext>
    </p:extLst>
  </p:cSld>
  <p:clrMapOvr>
    <a:masterClrMapping/>
  </p:clrMapOvr>
  <p:transition>
    <p:random/>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1505463992"/>
      </p:ext>
    </p:extLst>
  </p:cSld>
  <p:clrMapOvr>
    <a:masterClrMapping/>
  </p:clrMapOvr>
  <p:transition>
    <p:random/>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1601729040"/>
      </p:ext>
    </p:extLst>
  </p:cSld>
  <p:clrMapOvr>
    <a:masterClrMapping/>
  </p:clrMapOvr>
  <p:transition>
    <p:random/>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701325275"/>
      </p:ext>
    </p:extLst>
  </p:cSld>
  <p:clrMapOvr>
    <a:masterClrMapping/>
  </p:clrMapOvr>
  <p:transition>
    <p:random/>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3483139835"/>
      </p:ext>
    </p:extLst>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3395151269"/>
      </p:ext>
    </p:extLst>
  </p:cSld>
  <p:clrMapOvr>
    <a:masterClrMapping/>
  </p:clrMapOvr>
  <p:transition>
    <p:random/>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3868587246"/>
      </p:ext>
    </p:extLst>
  </p:cSld>
  <p:clrMapOvr>
    <a:masterClrMapping/>
  </p:clrMapOvr>
  <p:transition>
    <p:random/>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5792453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34434" y="908051"/>
            <a:ext cx="5659967"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908051"/>
            <a:ext cx="5659967"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0" fontAlgn="base" latinLnBrk="0" hangingPunct="0">
              <a:lnSpc>
                <a:spcPct val="12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50178" name="Rectangle 2"/>
          <p:cNvSpPr>
            <a:spLocks noGrp="1"/>
          </p:cNvSpPr>
          <p:nvPr>
            <p:ph type="title"/>
          </p:nvPr>
        </p:nvSpPr>
        <p:spPr>
          <a:xfrm>
            <a:off x="0" y="1"/>
            <a:ext cx="12192000" cy="765175"/>
          </a:xfrm>
          <a:prstGeom prst="rect">
            <a:avLst/>
          </a:prstGeom>
          <a:solidFill>
            <a:srgbClr val="A50021"/>
          </a:solidFill>
          <a:ln w="9525">
            <a:noFill/>
          </a:ln>
        </p:spPr>
        <p:txBody>
          <a:bodyPr anchor="b"/>
          <a:lstStyle/>
          <a:p>
            <a:pPr lvl="0"/>
            <a:r>
              <a:rPr lang="ja-JP" altLang="en-US" dirty="0"/>
              <a:t>マスタ タイトルの書式設定</a:t>
            </a:r>
          </a:p>
        </p:txBody>
      </p:sp>
      <p:sp>
        <p:nvSpPr>
          <p:cNvPr id="50179" name="Rectangle 3"/>
          <p:cNvSpPr>
            <a:spLocks noGrp="1"/>
          </p:cNvSpPr>
          <p:nvPr>
            <p:ph type="body" idx="1"/>
          </p:nvPr>
        </p:nvSpPr>
        <p:spPr>
          <a:xfrm>
            <a:off x="334434" y="908051"/>
            <a:ext cx="11523133" cy="5400675"/>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2536" name="Rectangle 8"/>
          <p:cNvSpPr>
            <a:spLocks noGrp="1" noChangeArrowheads="1"/>
          </p:cNvSpPr>
          <p:nvPr>
            <p:ph type="sldNum" sz="quarter" idx="4"/>
          </p:nvPr>
        </p:nvSpPr>
        <p:spPr bwMode="auto">
          <a:xfrm>
            <a:off x="9245600" y="6477001"/>
            <a:ext cx="2641600" cy="360363"/>
          </a:xfrm>
          <a:prstGeom prst="rect">
            <a:avLst/>
          </a:prstGeom>
          <a:noFill/>
          <a:ln w="9525">
            <a:noFill/>
            <a:miter lim="800000"/>
          </a:ln>
          <a:effectLst/>
        </p:spPr>
        <p:txBody>
          <a:bodyPr vert="horz" wrap="square" lIns="91440" tIns="45720" rIns="91440" bIns="45720" numCol="1" anchor="t" anchorCtr="0" compatLnSpc="1"/>
          <a:lstStyle>
            <a:lvl1pPr algn="r">
              <a:defRPr sz="1800">
                <a:solidFill>
                  <a:srgbClr val="A50021"/>
                </a:solidFill>
                <a:latin typeface="Arial" panose="020B0604020202020204" pitchFamily="34" charset="0"/>
                <a:ea typeface="MS PGothic" panose="020B0600070205080204" pitchFamily="34" charset="-128"/>
              </a:defRPr>
            </a:lvl1pPr>
          </a:lstStyle>
          <a:p>
            <a:pPr lvl="0" eaLnBrk="1" hangingPunct="1"/>
            <a:fld id="{9A0DB2DC-4C9A-4742-B13C-FB6460FD3503}" type="slidenum">
              <a:rPr lang="ja-JP" altLang="en-US" dirty="0"/>
              <a:t>‹#›</a:t>
            </a:fld>
            <a:endParaRPr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iming>
    <p:tnLst>
      <p:par>
        <p:cTn id="1" dur="indefinite" restart="never" nodeType="tmRoot"/>
      </p:par>
    </p:tnLst>
  </p:timing>
  <p:hf sldNum="0" hdr="0" ftr="0" dt="0"/>
  <p:txStyles>
    <p:titleStyle>
      <a:lvl1pPr indent="176530" algn="l" rtl="0" eaLnBrk="0" fontAlgn="base" hangingPunct="0">
        <a:spcBef>
          <a:spcPct val="0"/>
        </a:spcBef>
        <a:spcAft>
          <a:spcPct val="0"/>
        </a:spcAft>
        <a:defRPr sz="3800" b="1">
          <a:solidFill>
            <a:schemeClr val="bg1"/>
          </a:solidFill>
          <a:latin typeface="+mj-lt"/>
          <a:ea typeface="+mj-ea"/>
          <a:cs typeface="+mj-cs"/>
        </a:defRPr>
      </a:lvl1pPr>
      <a:lvl2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2pPr>
      <a:lvl3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3pPr>
      <a:lvl4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4pPr>
      <a:lvl5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5pPr>
      <a:lvl6pPr marL="4572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6pPr>
      <a:lvl7pPr marL="9144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7pPr>
      <a:lvl8pPr marL="13716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8pPr>
      <a:lvl9pPr marL="18288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9pPr>
    </p:titleStyle>
    <p:body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10/15/2018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eaLnBrk="1" hangingPunct="1"/>
            <a:fld id="{9A0DB2DC-4C9A-4742-B13C-FB6460FD3503}" type="slidenum">
              <a:rPr lang="ja-JP" altLang="en-US" smtClean="0"/>
              <a:t>‹#›</a:t>
            </a:fld>
            <a:endParaRPr lang="ja-JP" altLang="en-US" dirty="0"/>
          </a:p>
        </p:txBody>
      </p:sp>
    </p:spTree>
    <p:extLst>
      <p:ext uri="{BB962C8B-B14F-4D97-AF65-F5344CB8AC3E}">
        <p14:creationId xmlns:p14="http://schemas.microsoft.com/office/powerpoint/2010/main" val="752307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8.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2.wmf"/><Relationship Id="rId2" Type="http://schemas.openxmlformats.org/officeDocument/2006/relationships/slideLayout" Target="../slideLayouts/slideLayout18.xml"/><Relationship Id="rId16" Type="http://schemas.openxmlformats.org/officeDocument/2006/relationships/image" Target="../media/image24.wmf"/><Relationship Id="rId1" Type="http://schemas.openxmlformats.org/officeDocument/2006/relationships/vmlDrawing" Target="../drawings/vmlDrawing5.vml"/><Relationship Id="rId6" Type="http://schemas.openxmlformats.org/officeDocument/2006/relationships/image" Target="../media/image19.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4.bin"/><Relationship Id="rId14" Type="http://schemas.openxmlformats.org/officeDocument/2006/relationships/image" Target="../media/image2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19.bin"/><Relationship Id="rId4" Type="http://schemas.openxmlformats.org/officeDocument/2006/relationships/image" Target="../media/image2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5.xml"/><Relationship Id="rId1" Type="http://schemas.openxmlformats.org/officeDocument/2006/relationships/vmlDrawing" Target="../drawings/vmlDrawing7.vml"/><Relationship Id="rId4" Type="http://schemas.openxmlformats.org/officeDocument/2006/relationships/image" Target="../media/image27.wmf"/></Relationships>
</file>

<file path=ppt/slides/_rels/slide2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22.bin"/><Relationship Id="rId4" Type="http://schemas.openxmlformats.org/officeDocument/2006/relationships/image" Target="../media/image2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31.wmf"/></Relationships>
</file>

<file path=ppt/slides/_rels/slide29.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26.bin"/><Relationship Id="rId4" Type="http://schemas.openxmlformats.org/officeDocument/2006/relationships/image" Target="../media/image3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37.wmf"/><Relationship Id="rId5" Type="http://schemas.openxmlformats.org/officeDocument/2006/relationships/oleObject" Target="../embeddings/oleObject30.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2.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42.wmf"/><Relationship Id="rId5" Type="http://schemas.openxmlformats.org/officeDocument/2006/relationships/oleObject" Target="../embeddings/oleObject34.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36.bin"/></Relationships>
</file>

<file path=ppt/slides/_rels/slide38.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9.wmf"/><Relationship Id="rId2" Type="http://schemas.openxmlformats.org/officeDocument/2006/relationships/slideLayout" Target="../slideLayouts/slideLayout18.xml"/><Relationship Id="rId1" Type="http://schemas.openxmlformats.org/officeDocument/2006/relationships/vmlDrawing" Target="../drawings/vmlDrawing14.vml"/><Relationship Id="rId6" Type="http://schemas.openxmlformats.org/officeDocument/2006/relationships/image" Target="../media/image46.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0.bin"/><Relationship Id="rId14" Type="http://schemas.openxmlformats.org/officeDocument/2006/relationships/image" Target="../media/image50.wmf"/></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vmlDrawing" Target="../drawings/vmlDrawing15.vml"/><Relationship Id="rId5" Type="http://schemas.openxmlformats.org/officeDocument/2006/relationships/image" Target="../media/image51.wmf"/><Relationship Id="rId4" Type="http://schemas.openxmlformats.org/officeDocument/2006/relationships/oleObject" Target="../embeddings/oleObject43.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12.png"/><Relationship Id="rId7" Type="http://schemas.openxmlformats.org/officeDocument/2006/relationships/image" Target="../media/image54.wmf"/><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45.bin"/><Relationship Id="rId5" Type="http://schemas.openxmlformats.org/officeDocument/2006/relationships/image" Target="../media/image53.wmf"/><Relationship Id="rId10" Type="http://schemas.openxmlformats.org/officeDocument/2006/relationships/oleObject" Target="../embeddings/oleObject48.bin"/><Relationship Id="rId4" Type="http://schemas.openxmlformats.org/officeDocument/2006/relationships/oleObject" Target="../embeddings/oleObject44.bin"/><Relationship Id="rId9" Type="http://schemas.openxmlformats.org/officeDocument/2006/relationships/oleObject" Target="../embeddings/oleObject47.bin"/></Relationships>
</file>

<file path=ppt/slides/_rels/slide49.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9.wmf"/><Relationship Id="rId2" Type="http://schemas.openxmlformats.org/officeDocument/2006/relationships/slideLayout" Target="../slideLayouts/slideLayout18.xml"/><Relationship Id="rId1" Type="http://schemas.openxmlformats.org/officeDocument/2006/relationships/vmlDrawing" Target="../drawings/vmlDrawing17.vml"/><Relationship Id="rId6" Type="http://schemas.openxmlformats.org/officeDocument/2006/relationships/image" Target="../media/image56.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18.xml"/><Relationship Id="rId1" Type="http://schemas.openxmlformats.org/officeDocument/2006/relationships/vmlDrawing" Target="../drawings/vmlDrawing18.vml"/><Relationship Id="rId6" Type="http://schemas.openxmlformats.org/officeDocument/2006/relationships/image" Target="../media/image61.wmf"/><Relationship Id="rId5" Type="http://schemas.openxmlformats.org/officeDocument/2006/relationships/oleObject" Target="../embeddings/oleObject55.bin"/><Relationship Id="rId4" Type="http://schemas.openxmlformats.org/officeDocument/2006/relationships/image" Target="../media/image60.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6.bin"/><Relationship Id="rId7" Type="http://schemas.openxmlformats.org/officeDocument/2006/relationships/image" Target="../media/image12.png"/><Relationship Id="rId2" Type="http://schemas.openxmlformats.org/officeDocument/2006/relationships/slideLayout" Target="../slideLayouts/slideLayout18.xml"/><Relationship Id="rId1" Type="http://schemas.openxmlformats.org/officeDocument/2006/relationships/vmlDrawing" Target="../drawings/vmlDrawing19.vml"/><Relationship Id="rId6" Type="http://schemas.openxmlformats.org/officeDocument/2006/relationships/image" Target="../media/image63.wmf"/><Relationship Id="rId5" Type="http://schemas.openxmlformats.org/officeDocument/2006/relationships/oleObject" Target="../embeddings/oleObject57.bin"/><Relationship Id="rId4" Type="http://schemas.openxmlformats.org/officeDocument/2006/relationships/image" Target="../media/image62.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3.xml"/><Relationship Id="rId1" Type="http://schemas.openxmlformats.org/officeDocument/2006/relationships/vmlDrawing" Target="../drawings/vmlDrawing20.vml"/><Relationship Id="rId4" Type="http://schemas.openxmlformats.org/officeDocument/2006/relationships/image" Target="../media/image64.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65.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65.pn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65.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65.png"/></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3.xml"/><Relationship Id="rId1" Type="http://schemas.openxmlformats.org/officeDocument/2006/relationships/vmlDrawing" Target="../drawings/vmlDrawing21.vml"/><Relationship Id="rId5" Type="http://schemas.openxmlformats.org/officeDocument/2006/relationships/image" Target="../media/image12.png"/><Relationship Id="rId4" Type="http://schemas.openxmlformats.org/officeDocument/2006/relationships/image" Target="../media/image66.w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62.bin"/><Relationship Id="rId13" Type="http://schemas.openxmlformats.org/officeDocument/2006/relationships/image" Target="../media/image71.wmf"/><Relationship Id="rId18" Type="http://schemas.openxmlformats.org/officeDocument/2006/relationships/oleObject" Target="../embeddings/oleObject67.bin"/><Relationship Id="rId3" Type="http://schemas.openxmlformats.org/officeDocument/2006/relationships/image" Target="../media/image12.png"/><Relationship Id="rId21" Type="http://schemas.openxmlformats.org/officeDocument/2006/relationships/image" Target="../media/image75.wmf"/><Relationship Id="rId7" Type="http://schemas.openxmlformats.org/officeDocument/2006/relationships/image" Target="../media/image68.wmf"/><Relationship Id="rId12" Type="http://schemas.openxmlformats.org/officeDocument/2006/relationships/oleObject" Target="../embeddings/oleObject64.bin"/><Relationship Id="rId17" Type="http://schemas.openxmlformats.org/officeDocument/2006/relationships/image" Target="../media/image73.wmf"/><Relationship Id="rId2" Type="http://schemas.openxmlformats.org/officeDocument/2006/relationships/slideLayout" Target="../slideLayouts/slideLayout13.xml"/><Relationship Id="rId16" Type="http://schemas.openxmlformats.org/officeDocument/2006/relationships/oleObject" Target="../embeddings/oleObject66.bin"/><Relationship Id="rId20" Type="http://schemas.openxmlformats.org/officeDocument/2006/relationships/oleObject" Target="../embeddings/oleObject68.bin"/><Relationship Id="rId1" Type="http://schemas.openxmlformats.org/officeDocument/2006/relationships/vmlDrawing" Target="../drawings/vmlDrawing22.vml"/><Relationship Id="rId6" Type="http://schemas.openxmlformats.org/officeDocument/2006/relationships/oleObject" Target="../embeddings/oleObject61.bin"/><Relationship Id="rId11" Type="http://schemas.openxmlformats.org/officeDocument/2006/relationships/image" Target="../media/image70.wmf"/><Relationship Id="rId5" Type="http://schemas.openxmlformats.org/officeDocument/2006/relationships/image" Target="../media/image67.wmf"/><Relationship Id="rId15" Type="http://schemas.openxmlformats.org/officeDocument/2006/relationships/image" Target="../media/image72.wmf"/><Relationship Id="rId23" Type="http://schemas.openxmlformats.org/officeDocument/2006/relationships/image" Target="../media/image76.wmf"/><Relationship Id="rId10" Type="http://schemas.openxmlformats.org/officeDocument/2006/relationships/oleObject" Target="../embeddings/oleObject63.bin"/><Relationship Id="rId19" Type="http://schemas.openxmlformats.org/officeDocument/2006/relationships/image" Target="../media/image74.wmf"/><Relationship Id="rId4" Type="http://schemas.openxmlformats.org/officeDocument/2006/relationships/oleObject" Target="../embeddings/oleObject60.bin"/><Relationship Id="rId9" Type="http://schemas.openxmlformats.org/officeDocument/2006/relationships/image" Target="../media/image69.wmf"/><Relationship Id="rId14" Type="http://schemas.openxmlformats.org/officeDocument/2006/relationships/oleObject" Target="../embeddings/oleObject65.bin"/><Relationship Id="rId22" Type="http://schemas.openxmlformats.org/officeDocument/2006/relationships/oleObject" Target="../embeddings/oleObject69.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image" Target="../media/image12.png"/><Relationship Id="rId7" Type="http://schemas.openxmlformats.org/officeDocument/2006/relationships/image" Target="../media/image78.wmf"/><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oleObject" Target="../embeddings/oleObject71.bin"/><Relationship Id="rId5" Type="http://schemas.openxmlformats.org/officeDocument/2006/relationships/image" Target="../media/image77.wmf"/><Relationship Id="rId4" Type="http://schemas.openxmlformats.org/officeDocument/2006/relationships/oleObject" Target="../embeddings/oleObject70.bin"/><Relationship Id="rId9" Type="http://schemas.openxmlformats.org/officeDocument/2006/relationships/image" Target="../media/image79.wmf"/></Relationships>
</file>

<file path=ppt/slides/_rels/slide63.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image" Target="../media/image81.wmf"/><Relationship Id="rId5" Type="http://schemas.openxmlformats.org/officeDocument/2006/relationships/oleObject" Target="../embeddings/oleObject74.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76.bin"/></Relationships>
</file>

<file path=ppt/slides/_rels/slide64.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88.wmf"/><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image" Target="../media/image85.wmf"/><Relationship Id="rId11" Type="http://schemas.openxmlformats.org/officeDocument/2006/relationships/oleObject" Target="../embeddings/oleObject81.bin"/><Relationship Id="rId5" Type="http://schemas.openxmlformats.org/officeDocument/2006/relationships/oleObject" Target="../embeddings/oleObject78.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0.bin"/></Relationships>
</file>

<file path=ppt/slides/_rels/slide65.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image" Target="../media/image90.wmf"/><Relationship Id="rId5" Type="http://schemas.openxmlformats.org/officeDocument/2006/relationships/oleObject" Target="../embeddings/oleObject83.bin"/><Relationship Id="rId4" Type="http://schemas.openxmlformats.org/officeDocument/2006/relationships/image" Target="../media/image89.wmf"/></Relationships>
</file>

<file path=ppt/slides/_rels/slide6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ctrTitle"/>
          </p:nvPr>
        </p:nvSpPr>
        <p:spPr>
          <a:xfrm>
            <a:off x="2424113" y="1193800"/>
            <a:ext cx="7772400" cy="2019300"/>
          </a:xfrm>
          <a:ln/>
        </p:spPr>
        <p:txBody>
          <a:bodyPr vert="horz" wrap="square" lIns="91440" tIns="45720" rIns="91440" bIns="45720" anchor="b"/>
          <a:lstStyle/>
          <a:p>
            <a:pPr eaLnBrk="1" hangingPunct="1"/>
            <a:r>
              <a:rPr lang="zh-CN" altLang="en-US" sz="4600" dirty="0">
                <a:solidFill>
                  <a:schemeClr val="tx1"/>
                </a:solidFill>
                <a:latin typeface="Times New Roman" panose="02020603050405020304" pitchFamily="18" charset="0"/>
                <a:ea typeface="黑体" panose="02010609060101010101" pitchFamily="49" charset="-122"/>
              </a:rPr>
              <a:t>第 </a:t>
            </a:r>
            <a:r>
              <a:rPr lang="en-US" altLang="zh-CN" sz="4600" dirty="0">
                <a:solidFill>
                  <a:schemeClr val="tx1"/>
                </a:solidFill>
                <a:latin typeface="Times New Roman" panose="02020603050405020304" pitchFamily="18" charset="0"/>
                <a:ea typeface="黑体" panose="02010609060101010101" pitchFamily="49" charset="-122"/>
              </a:rPr>
              <a:t>6 </a:t>
            </a:r>
            <a:r>
              <a:rPr lang="zh-CN" altLang="en-US" sz="4600" dirty="0">
                <a:solidFill>
                  <a:schemeClr val="tx1"/>
                </a:solidFill>
                <a:latin typeface="Times New Roman" panose="02020603050405020304" pitchFamily="18" charset="0"/>
                <a:ea typeface="黑体" panose="02010609060101010101" pitchFamily="49" charset="-122"/>
              </a:rPr>
              <a:t>章   </a:t>
            </a:r>
            <a:r>
              <a:rPr lang="zh-CN" altLang="en-US" sz="4600" dirty="0" smtClean="0">
                <a:solidFill>
                  <a:schemeClr val="tx1"/>
                </a:solidFill>
                <a:latin typeface="Times New Roman" panose="02020603050405020304" pitchFamily="18" charset="0"/>
                <a:ea typeface="黑体" panose="02010609060101010101" pitchFamily="49" charset="-122"/>
              </a:rPr>
              <a:t>进化算法及其</a:t>
            </a:r>
            <a:r>
              <a:rPr lang="zh-CN" altLang="en-US" sz="4600" dirty="0">
                <a:solidFill>
                  <a:schemeClr val="tx1"/>
                </a:solidFill>
                <a:latin typeface="Times New Roman" panose="02020603050405020304" pitchFamily="18" charset="0"/>
                <a:ea typeface="黑体" panose="02010609060101010101" pitchFamily="49" charset="-122"/>
              </a:rPr>
              <a:t>应用</a:t>
            </a:r>
          </a:p>
        </p:txBody>
      </p:sp>
      <p:sp>
        <p:nvSpPr>
          <p:cNvPr id="5" name="Rectangle 4"/>
          <p:cNvSpPr/>
          <p:nvPr/>
        </p:nvSpPr>
        <p:spPr>
          <a:xfrm>
            <a:off x="0" y="1"/>
            <a:ext cx="12192000" cy="548679"/>
          </a:xfrm>
          <a:prstGeom prst="rect">
            <a:avLst/>
          </a:prstGeom>
          <a:solidFill>
            <a:srgbClr val="A50021"/>
          </a:solidFill>
          <a:ln w="9525">
            <a:noFill/>
          </a:ln>
        </p:spPr>
        <p:txBody>
          <a:bodyPr anchor="b"/>
          <a:lstStyle/>
          <a:p>
            <a:pPr indent="176530"/>
            <a:endParaRPr lang="zh-CN" altLang="en-US" sz="3600" dirty="0">
              <a:latin typeface="Times New Roman" panose="02020603050405020304" pitchFamily="18" charset="0"/>
              <a:ea typeface="黑体" panose="02010609060101010101" pitchFamily="49" charset="-122"/>
            </a:endParaRPr>
          </a:p>
        </p:txBody>
      </p:sp>
      <p:sp>
        <p:nvSpPr>
          <p:cNvPr id="6" name="Rectangle 4"/>
          <p:cNvSpPr/>
          <p:nvPr/>
        </p:nvSpPr>
        <p:spPr>
          <a:xfrm>
            <a:off x="1926" y="6309321"/>
            <a:ext cx="12192000" cy="548679"/>
          </a:xfrm>
          <a:prstGeom prst="rect">
            <a:avLst/>
          </a:prstGeom>
          <a:solidFill>
            <a:srgbClr val="A50021"/>
          </a:solidFill>
          <a:ln w="9525">
            <a:noFill/>
          </a:ln>
        </p:spPr>
        <p:txBody>
          <a:bodyPr anchor="b"/>
          <a:lstStyle/>
          <a:p>
            <a:pPr indent="176530"/>
            <a:endParaRPr lang="zh-CN" altLang="en-US" sz="3600" dirty="0">
              <a:latin typeface="Times New Roman" panose="02020603050405020304" pitchFamily="18" charset="0"/>
              <a:ea typeface="黑体" panose="02010609060101010101" pitchFamily="49" charset="-122"/>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1443" name="Rectangle 4"/>
          <p:cNvSpPr/>
          <p:nvPr/>
        </p:nvSpPr>
        <p:spPr>
          <a:xfrm>
            <a:off x="0" y="1"/>
            <a:ext cx="12192000" cy="765175"/>
          </a:xfrm>
          <a:prstGeom prst="rect">
            <a:avLst/>
          </a:prstGeom>
          <a:solidFill>
            <a:srgbClr val="A50021"/>
          </a:solidFill>
          <a:ln w="9525">
            <a:noFill/>
          </a:ln>
        </p:spPr>
        <p:txBody>
          <a:bodyPr anchor="b"/>
          <a:lstStyle/>
          <a:p>
            <a:pPr indent="176530"/>
            <a:r>
              <a:rPr lang="zh-CN" altLang="en-US" sz="3600" dirty="0">
                <a:latin typeface="Times New Roman" panose="02020603050405020304" pitchFamily="18" charset="0"/>
                <a:ea typeface="黑体" panose="02010609060101010101" pitchFamily="49" charset="-122"/>
              </a:rPr>
              <a:t>第</a:t>
            </a:r>
            <a:r>
              <a:rPr lang="en-US" altLang="zh-CN" sz="3600" dirty="0">
                <a:latin typeface="Times New Roman" panose="02020603050405020304" pitchFamily="18" charset="0"/>
                <a:ea typeface="黑体" panose="02010609060101010101" pitchFamily="49" charset="-122"/>
              </a:rPr>
              <a:t>6</a:t>
            </a:r>
            <a:r>
              <a:rPr lang="zh-CN" altLang="en-US" sz="3600" dirty="0">
                <a:latin typeface="Times New Roman" panose="02020603050405020304" pitchFamily="18" charset="0"/>
                <a:ea typeface="黑体" panose="02010609060101010101" pitchFamily="49" charset="-122"/>
              </a:rPr>
              <a:t>章  进化</a:t>
            </a:r>
            <a:r>
              <a:rPr lang="zh-CN" altLang="en-US" sz="3600" dirty="0" smtClean="0">
                <a:latin typeface="Times New Roman" panose="02020603050405020304" pitchFamily="18" charset="0"/>
                <a:ea typeface="黑体" panose="02010609060101010101" pitchFamily="49" charset="-122"/>
              </a:rPr>
              <a:t>算法及其</a:t>
            </a:r>
            <a:r>
              <a:rPr lang="zh-CN" altLang="en-US" sz="3600" dirty="0">
                <a:latin typeface="Times New Roman" panose="02020603050405020304" pitchFamily="18" charset="0"/>
                <a:ea typeface="黑体" panose="02010609060101010101" pitchFamily="49" charset="-122"/>
              </a:rPr>
              <a:t>应用</a:t>
            </a:r>
          </a:p>
        </p:txBody>
      </p:sp>
      <p:sp>
        <p:nvSpPr>
          <p:cNvPr id="6" name="Rectangle 3"/>
          <p:cNvSpPr txBox="1">
            <a:spLocks noChangeArrowheads="1"/>
          </p:cNvSpPr>
          <p:nvPr/>
        </p:nvSpPr>
        <p:spPr bwMode="auto">
          <a:xfrm>
            <a:off x="767408" y="981193"/>
            <a:ext cx="10040022" cy="5740282"/>
          </a:xfrm>
          <a:prstGeom prst="rect">
            <a:avLst/>
          </a:prstGeom>
          <a:noFill/>
          <a:ln w="9525">
            <a:noFill/>
            <a:miter lim="800000"/>
          </a:ln>
        </p:spPr>
        <p:txBody>
          <a:bodyPr vert="horz" wrap="square" lIns="91440" tIns="45720" rIns="91440" bIns="45720" numCol="1" anchor="t" anchorCtr="0" compatLnSpc="1"/>
          <a:lstStyle/>
          <a:p>
            <a:pPr marL="469900" indent="-469900" algn="just">
              <a:lnSpc>
                <a:spcPct val="160000"/>
              </a:lnSpc>
              <a:spcBef>
                <a:spcPct val="20000"/>
              </a:spcBef>
              <a:buClr>
                <a:schemeClr val="accent2"/>
              </a:buClr>
              <a:buFont typeface="Wingdings" panose="05000000000000000000" pitchFamily="2" charset="2"/>
              <a:buChar char="o"/>
              <a:defRPr/>
            </a:pPr>
            <a:r>
              <a:rPr lang="en-US" altLang="zh-CN" sz="3000" b="1" kern="0" dirty="0">
                <a:solidFill>
                  <a:schemeClr val="tx1"/>
                </a:solidFill>
                <a:latin typeface="Times New Roman" panose="02020603050405020304" pitchFamily="18" charset="0"/>
                <a:ea typeface="+mn-ea"/>
              </a:rPr>
              <a:t>6.1  </a:t>
            </a:r>
            <a:r>
              <a:rPr lang="zh-CN" altLang="en-US" sz="3000" b="1" kern="0" dirty="0">
                <a:solidFill>
                  <a:schemeClr val="tx1"/>
                </a:solidFill>
                <a:latin typeface="Times New Roman" panose="02020603050405020304" pitchFamily="18" charset="0"/>
                <a:ea typeface="+mn-ea"/>
              </a:rPr>
              <a:t>进化算法的产生与发展</a:t>
            </a:r>
            <a:endParaRPr lang="en-US" altLang="zh-CN" sz="3000" b="1" kern="0" dirty="0">
              <a:solidFill>
                <a:srgbClr val="0000FF"/>
              </a:solidFill>
              <a:latin typeface="Times New Roman" panose="02020603050405020304" pitchFamily="18" charset="0"/>
              <a:ea typeface="+mn-ea"/>
            </a:endParaRPr>
          </a:p>
          <a:p>
            <a:pPr marL="469900" indent="-469900" algn="just">
              <a:lnSpc>
                <a:spcPct val="160000"/>
              </a:lnSpc>
              <a:spcBef>
                <a:spcPct val="20000"/>
              </a:spcBef>
              <a:buClr>
                <a:schemeClr val="accent2"/>
              </a:buClr>
              <a:buFont typeface="Wingdings" panose="05000000000000000000" pitchFamily="2" charset="2"/>
              <a:buChar char="o"/>
              <a:defRPr/>
            </a:pPr>
            <a:r>
              <a:rPr lang="en-US" altLang="zh-CN" sz="3000" b="1" kern="0" dirty="0">
                <a:solidFill>
                  <a:srgbClr val="0000FF"/>
                </a:solidFill>
                <a:latin typeface="Times New Roman" panose="02020603050405020304" pitchFamily="18" charset="0"/>
                <a:ea typeface="+mn-ea"/>
              </a:rPr>
              <a:t>6.2  </a:t>
            </a:r>
            <a:r>
              <a:rPr lang="zh-CN" altLang="en-US" sz="3000" b="1" kern="0" dirty="0">
                <a:solidFill>
                  <a:srgbClr val="0000FF"/>
                </a:solidFill>
                <a:latin typeface="Times New Roman" panose="02020603050405020304" pitchFamily="18" charset="0"/>
                <a:ea typeface="+mn-ea"/>
              </a:rPr>
              <a:t>基本遗传算法 </a:t>
            </a:r>
          </a:p>
          <a:p>
            <a:pPr marL="469900" indent="-469900" algn="just">
              <a:lnSpc>
                <a:spcPct val="160000"/>
              </a:lnSpc>
              <a:spcBef>
                <a:spcPct val="20000"/>
              </a:spcBef>
              <a:buClr>
                <a:schemeClr val="accent2"/>
              </a:buClr>
              <a:buFont typeface="Wingdings" panose="05000000000000000000" pitchFamily="2" charset="2"/>
              <a:buChar char="o"/>
              <a:defRPr/>
            </a:pPr>
            <a:r>
              <a:rPr lang="en-US" altLang="zh-CN" sz="3000" b="1" kern="0" dirty="0">
                <a:solidFill>
                  <a:schemeClr val="tx1"/>
                </a:solidFill>
                <a:latin typeface="Times New Roman" panose="02020603050405020304" pitchFamily="18" charset="0"/>
                <a:ea typeface="+mn-ea"/>
              </a:rPr>
              <a:t>6.3  </a:t>
            </a:r>
            <a:r>
              <a:rPr lang="zh-CN" altLang="en-US" sz="3000" b="1" kern="0" dirty="0">
                <a:solidFill>
                  <a:schemeClr val="tx1"/>
                </a:solidFill>
                <a:latin typeface="Times New Roman" panose="02020603050405020304" pitchFamily="18" charset="0"/>
                <a:ea typeface="+mn-ea"/>
              </a:rPr>
              <a:t>遗传算法的改进算法 </a:t>
            </a:r>
          </a:p>
          <a:p>
            <a:pPr marL="469900" indent="-469900" algn="just">
              <a:lnSpc>
                <a:spcPct val="160000"/>
              </a:lnSpc>
              <a:spcBef>
                <a:spcPct val="20000"/>
              </a:spcBef>
              <a:buClr>
                <a:schemeClr val="accent2"/>
              </a:buClr>
              <a:buFont typeface="Wingdings" panose="05000000000000000000" pitchFamily="2" charset="2"/>
              <a:buChar char="o"/>
              <a:defRPr/>
            </a:pPr>
            <a:r>
              <a:rPr lang="en-US" altLang="zh-CN" sz="3000" b="1" kern="0" dirty="0">
                <a:solidFill>
                  <a:schemeClr val="tx1"/>
                </a:solidFill>
                <a:latin typeface="Times New Roman" panose="02020603050405020304" pitchFamily="18" charset="0"/>
                <a:ea typeface="+mn-ea"/>
              </a:rPr>
              <a:t>6.4  </a:t>
            </a:r>
            <a:r>
              <a:rPr lang="zh-CN" altLang="en-US" sz="3000" b="1" kern="0" dirty="0">
                <a:solidFill>
                  <a:schemeClr val="tx1"/>
                </a:solidFill>
                <a:latin typeface="Times New Roman" panose="02020603050405020304" pitchFamily="18" charset="0"/>
                <a:ea typeface="+mn-ea"/>
              </a:rPr>
              <a:t>遗传算法的应用</a:t>
            </a:r>
            <a:endParaRPr lang="en-US" altLang="zh-CN" sz="3000" b="1" kern="0" dirty="0">
              <a:solidFill>
                <a:schemeClr val="tx1"/>
              </a:solidFill>
              <a:latin typeface="Times New Roman" panose="02020603050405020304" pitchFamily="18" charset="0"/>
              <a:ea typeface="+mn-ea"/>
            </a:endParaRPr>
          </a:p>
          <a:p>
            <a:pPr marL="469900" indent="-469900" algn="just">
              <a:lnSpc>
                <a:spcPct val="160000"/>
              </a:lnSpc>
              <a:spcBef>
                <a:spcPct val="20000"/>
              </a:spcBef>
              <a:buClr>
                <a:schemeClr val="accent2"/>
              </a:buClr>
              <a:buFont typeface="Wingdings" panose="05000000000000000000" pitchFamily="2" charset="2"/>
              <a:buChar char="o"/>
              <a:defRPr/>
            </a:pPr>
            <a:r>
              <a:rPr lang="en-US" altLang="en-US" sz="3000" b="1" kern="0" dirty="0" smtClean="0">
                <a:solidFill>
                  <a:schemeClr val="tx1"/>
                </a:solidFill>
                <a:latin typeface="Times New Roman" panose="02020603050405020304" pitchFamily="18" charset="0"/>
                <a:ea typeface="+mn-ea"/>
              </a:rPr>
              <a:t>6.5 </a:t>
            </a:r>
            <a:r>
              <a:rPr lang="zh-CN" altLang="en-US" sz="3000" b="1" kern="0" dirty="0" smtClean="0">
                <a:solidFill>
                  <a:schemeClr val="tx1"/>
                </a:solidFill>
                <a:latin typeface="Times New Roman" panose="02020603050405020304" pitchFamily="18" charset="0"/>
                <a:ea typeface="+mn-ea"/>
              </a:rPr>
              <a:t>差分</a:t>
            </a:r>
            <a:r>
              <a:rPr lang="zh-CN" altLang="en-US" sz="3000" b="1" kern="0" dirty="0">
                <a:solidFill>
                  <a:schemeClr val="tx1"/>
                </a:solidFill>
                <a:latin typeface="Times New Roman" panose="02020603050405020304" pitchFamily="18" charset="0"/>
                <a:ea typeface="+mn-ea"/>
              </a:rPr>
              <a:t>进化及其应用</a:t>
            </a:r>
            <a:endParaRPr lang="en-US" altLang="zh-CN" sz="3000" b="1" kern="0" dirty="0">
              <a:solidFill>
                <a:schemeClr val="tx1"/>
              </a:solidFill>
              <a:latin typeface="Times New Roman" panose="02020603050405020304" pitchFamily="18" charset="0"/>
              <a:ea typeface="+mn-ea"/>
            </a:endParaRPr>
          </a:p>
          <a:p>
            <a:pPr marL="469900" indent="-469900" algn="just">
              <a:lnSpc>
                <a:spcPct val="160000"/>
              </a:lnSpc>
              <a:spcBef>
                <a:spcPct val="20000"/>
              </a:spcBef>
              <a:buClr>
                <a:schemeClr val="accent2"/>
              </a:buClr>
              <a:buFont typeface="Wingdings" panose="05000000000000000000" pitchFamily="2" charset="2"/>
              <a:buChar char="o"/>
              <a:defRPr/>
            </a:pPr>
            <a:r>
              <a:rPr lang="en-US" altLang="en-US" sz="3000" b="1" kern="0" dirty="0">
                <a:solidFill>
                  <a:schemeClr val="tx1"/>
                </a:solidFill>
                <a:latin typeface="Times New Roman" panose="02020603050405020304" pitchFamily="18" charset="0"/>
                <a:ea typeface="+mn-ea"/>
              </a:rPr>
              <a:t>6.6 </a:t>
            </a:r>
            <a:r>
              <a:rPr lang="zh-CN" altLang="en-US" sz="3000" b="1" kern="0" dirty="0">
                <a:solidFill>
                  <a:schemeClr val="tx1"/>
                </a:solidFill>
                <a:latin typeface="Times New Roman" panose="02020603050405020304" pitchFamily="18" charset="0"/>
                <a:ea typeface="+mn-ea"/>
              </a:rPr>
              <a:t>量子进化及其应用</a:t>
            </a: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2468" name="Rectangle 5"/>
          <p:cNvSpPr/>
          <p:nvPr/>
        </p:nvSpPr>
        <p:spPr>
          <a:xfrm>
            <a:off x="5014913" y="2757489"/>
            <a:ext cx="9144000" cy="461665"/>
          </a:xfrm>
          <a:prstGeom prst="rect">
            <a:avLst/>
          </a:prstGeom>
          <a:noFill/>
          <a:ln w="9525">
            <a:noFill/>
          </a:ln>
        </p:spPr>
        <p:txBody>
          <a:bodyPr>
            <a:spAutoFit/>
          </a:bodyPr>
          <a:lstStyle/>
          <a:p>
            <a:endParaRPr lang="zh-CN" altLang="en-US" dirty="0"/>
          </a:p>
        </p:txBody>
      </p:sp>
      <p:sp>
        <p:nvSpPr>
          <p:cNvPr id="3078" name="Rectangle 6"/>
          <p:cNvSpPr/>
          <p:nvPr/>
        </p:nvSpPr>
        <p:spPr>
          <a:xfrm>
            <a:off x="911424" y="1757214"/>
            <a:ext cx="10585175" cy="3539430"/>
          </a:xfrm>
          <a:prstGeom prst="rect">
            <a:avLst/>
          </a:prstGeom>
          <a:noFill/>
          <a:ln w="9525">
            <a:noFill/>
          </a:ln>
        </p:spPr>
        <p:txBody>
          <a:bodyPr wrap="square">
            <a:spAutoFit/>
          </a:bodyPr>
          <a:lstStyle/>
          <a:p>
            <a:pPr algn="just">
              <a:lnSpc>
                <a:spcPct val="150000"/>
              </a:lnSpc>
              <a:spcBef>
                <a:spcPct val="50000"/>
              </a:spcBef>
              <a:buClr>
                <a:schemeClr val="accent2"/>
              </a:buClr>
              <a:buFont typeface="Wingdings" panose="05000000000000000000" pitchFamily="2" charset="2"/>
              <a:buBlip>
                <a:blip r:embed="rId2"/>
              </a:buBlip>
            </a:pPr>
            <a:r>
              <a:rPr lang="en-US" altLang="zh-CN" sz="2800" dirty="0">
                <a:solidFill>
                  <a:srgbClr val="FF0000"/>
                </a:solidFill>
                <a:latin typeface="Times New Roman" panose="02020603050405020304" pitchFamily="18" charset="0"/>
              </a:rPr>
              <a:t>  </a:t>
            </a:r>
            <a:r>
              <a:rPr lang="zh-CN" altLang="en-US" sz="2800" b="1" dirty="0">
                <a:solidFill>
                  <a:srgbClr val="FF0000"/>
                </a:solidFill>
                <a:latin typeface="Times New Roman" panose="02020603050405020304" pitchFamily="18" charset="0"/>
              </a:rPr>
              <a:t>遗传算法</a:t>
            </a: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genetic algorithms</a:t>
            </a:r>
            <a:r>
              <a:rPr lang="zh-CN" altLang="en-US" sz="2800" dirty="0">
                <a:solidFill>
                  <a:schemeClr val="tx1"/>
                </a:solidFill>
                <a:latin typeface="Times New Roman" panose="02020603050405020304" pitchFamily="18" charset="0"/>
                <a:cs typeface="Times New Roman" panose="02020603050405020304" pitchFamily="18" charset="0"/>
              </a:rPr>
              <a:t>，</a:t>
            </a:r>
            <a:r>
              <a:rPr lang="en-US" altLang="zh-CN" sz="2800" dirty="0">
                <a:solidFill>
                  <a:schemeClr val="tx1"/>
                </a:solidFill>
                <a:latin typeface="Times New Roman" panose="02020603050405020304" pitchFamily="18" charset="0"/>
              </a:rPr>
              <a:t>GA</a:t>
            </a:r>
            <a:r>
              <a:rPr lang="zh-CN" altLang="en-US" sz="2800" dirty="0">
                <a:solidFill>
                  <a:schemeClr val="tx1"/>
                </a:solidFill>
                <a:latin typeface="Times New Roman" panose="02020603050405020304" pitchFamily="18" charset="0"/>
              </a:rPr>
              <a:t>）：一类借鉴生物界自然选择和自然遗传机制的随机搜索算法</a:t>
            </a: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非常适用于处理传统搜索方法难以解决的复杂和非线性优化问题。</a:t>
            </a:r>
          </a:p>
          <a:p>
            <a:pPr algn="just">
              <a:lnSpc>
                <a:spcPct val="150000"/>
              </a:lnSpc>
              <a:spcBef>
                <a:spcPct val="50000"/>
              </a:spcBef>
              <a:buClr>
                <a:schemeClr val="accent2"/>
              </a:buClr>
              <a:buFont typeface="Wingdings" panose="05000000000000000000" pitchFamily="2" charset="2"/>
              <a:buBlip>
                <a:blip r:embed="rId2"/>
              </a:buBlip>
            </a:pPr>
            <a:r>
              <a:rPr lang="zh-CN" altLang="en-US" sz="2800" dirty="0">
                <a:solidFill>
                  <a:schemeClr val="tx1"/>
                </a:solidFill>
                <a:latin typeface="Times New Roman" panose="02020603050405020304" pitchFamily="18" charset="0"/>
              </a:rPr>
              <a:t>  遗传算法可广泛应用于组合优化、机器学习、自适应控制、规划设计和人工生命等领域。</a:t>
            </a:r>
          </a:p>
        </p:txBody>
      </p:sp>
      <p:sp>
        <p:nvSpPr>
          <p:cNvPr id="6"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  </a:t>
            </a:r>
            <a:r>
              <a:rPr lang="zh-CN" altLang="en-US" sz="3600" dirty="0">
                <a:latin typeface="Times New Roman" panose="02020603050405020304" pitchFamily="18" charset="0"/>
                <a:ea typeface="黑体" panose="02010609060101010101" pitchFamily="49" charset="-122"/>
              </a:rPr>
              <a:t>基本遗传算法</a:t>
            </a:r>
            <a:r>
              <a:rPr lang="zh-CN" altLang="en-US" sz="3600" dirty="0"/>
              <a:t> </a:t>
            </a:r>
            <a:endParaRPr lang="zh-CN" altLang="en-US" sz="3600" dirty="0">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2"/>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3492" name="Rectangle 4"/>
          <p:cNvSpPr/>
          <p:nvPr/>
        </p:nvSpPr>
        <p:spPr>
          <a:xfrm>
            <a:off x="2286000" y="3886201"/>
            <a:ext cx="7924800" cy="519113"/>
          </a:xfrm>
          <a:prstGeom prst="rect">
            <a:avLst/>
          </a:prstGeom>
          <a:noFill/>
          <a:ln w="9525">
            <a:noFill/>
          </a:ln>
        </p:spPr>
        <p:txBody>
          <a:bodyPr>
            <a:spAutoFit/>
          </a:bodyPr>
          <a:lstStyle/>
          <a:p>
            <a:pPr>
              <a:spcBef>
                <a:spcPct val="50000"/>
              </a:spcBef>
            </a:pPr>
            <a:endParaRPr lang="zh-CN" altLang="zh-CN" sz="2800" dirty="0">
              <a:solidFill>
                <a:schemeClr val="tx1"/>
              </a:solidFill>
              <a:latin typeface="Times New Roman" panose="02020603050405020304" pitchFamily="18" charset="0"/>
            </a:endParaRPr>
          </a:p>
        </p:txBody>
      </p:sp>
      <p:graphicFrame>
        <p:nvGraphicFramePr>
          <p:cNvPr id="73792" name="Group 64"/>
          <p:cNvGraphicFramePr>
            <a:graphicFrameLocks noGrp="1"/>
          </p:cNvGraphicFramePr>
          <p:nvPr>
            <p:extLst>
              <p:ext uri="{D42A27DB-BD31-4B8C-83A1-F6EECF244321}">
                <p14:modId xmlns:p14="http://schemas.microsoft.com/office/powerpoint/2010/main" val="102030165"/>
              </p:ext>
            </p:extLst>
          </p:nvPr>
        </p:nvGraphicFramePr>
        <p:xfrm>
          <a:off x="623392" y="1124744"/>
          <a:ext cx="11017224" cy="4923663"/>
        </p:xfrm>
        <a:graphic>
          <a:graphicData uri="http://schemas.openxmlformats.org/drawingml/2006/table">
            <a:tbl>
              <a:tblPr/>
              <a:tblGrid>
                <a:gridCol w="3168352">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生物遗传概念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遗产算法中的应用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452438">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适者生存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目标值比较大的解被选择的可能性大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50850">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个体（</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Individual</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452438">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染色体（</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Chromosome</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解的编码（字符串、向量等）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450850">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基因（</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Gene</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解的编码中每一分量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452438">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适应性（</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Fitness</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适应度函数值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450850">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群体（</a:t>
                      </a: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Population</a:t>
                      </a:r>
                      <a:r>
                        <a:rPr kumimoji="0"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根据适应度值选定的一组解（解的个数为群体的规模）</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r h="452438">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endParaRPr kumimoji="0" lang="en-US" altLang="zh-CN" sz="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婚配（</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Marry</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交叉（</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Crossover</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）选择两个染色体进行交叉产生一组新的染色体的过程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7"/>
                  </a:ext>
                </a:extLst>
              </a:tr>
              <a:tr h="450850">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变异（</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Mutation</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编码的某一分量发生变化的过程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8"/>
                  </a:ext>
                </a:extLst>
              </a:tr>
            </a:tbl>
          </a:graphicData>
        </a:graphic>
      </p:graphicFrame>
      <p:sp>
        <p:nvSpPr>
          <p:cNvPr id="6"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6.2.1  </a:t>
            </a:r>
            <a:r>
              <a:rPr lang="zh-CN" altLang="en-US" sz="3600" dirty="0">
                <a:latin typeface="Times New Roman" panose="02020603050405020304" pitchFamily="18" charset="0"/>
                <a:ea typeface="黑体" panose="02010609060101010101" pitchFamily="49" charset="-122"/>
              </a:rPr>
              <a:t>遗传算法的基本思想</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2"/>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29" name="Rectangle 5"/>
          <p:cNvSpPr/>
          <p:nvPr/>
        </p:nvSpPr>
        <p:spPr>
          <a:xfrm>
            <a:off x="2286000" y="3886201"/>
            <a:ext cx="7924800" cy="519113"/>
          </a:xfrm>
          <a:prstGeom prst="rect">
            <a:avLst/>
          </a:prstGeom>
          <a:noFill/>
          <a:ln w="9525">
            <a:noFill/>
          </a:ln>
        </p:spPr>
        <p:txBody>
          <a:bodyPr>
            <a:spAutoFit/>
          </a:bodyPr>
          <a:lstStyle/>
          <a:p>
            <a:pPr>
              <a:spcBef>
                <a:spcPct val="50000"/>
              </a:spcBef>
            </a:pPr>
            <a:endParaRPr lang="zh-CN" altLang="zh-CN" sz="2800" dirty="0">
              <a:solidFill>
                <a:schemeClr val="tx1"/>
              </a:solidFill>
              <a:latin typeface="Times New Roman" panose="02020603050405020304" pitchFamily="18" charset="0"/>
            </a:endParaRPr>
          </a:p>
        </p:txBody>
      </p:sp>
      <p:sp>
        <p:nvSpPr>
          <p:cNvPr id="57350" name="Text Box 6"/>
          <p:cNvSpPr txBox="1"/>
          <p:nvPr/>
        </p:nvSpPr>
        <p:spPr>
          <a:xfrm>
            <a:off x="1163452" y="4938474"/>
            <a:ext cx="9865096" cy="1600438"/>
          </a:xfrm>
          <a:prstGeom prst="rect">
            <a:avLst/>
          </a:prstGeom>
          <a:noFill/>
          <a:ln w="9525">
            <a:noFill/>
          </a:ln>
        </p:spPr>
        <p:txBody>
          <a:bodyPr wrap="square" anchor="b">
            <a:spAutoFit/>
          </a:bodyPr>
          <a:lstStyle/>
          <a:p>
            <a:pPr algn="just">
              <a:spcBef>
                <a:spcPct val="100000"/>
              </a:spcBef>
              <a:buClr>
                <a:schemeClr val="accent2"/>
              </a:buClr>
              <a:buFont typeface="Wingdings" panose="05000000000000000000" pitchFamily="2" charset="2"/>
              <a:buBlip>
                <a:blip r:embed="rId3"/>
              </a:buBlip>
            </a:pPr>
            <a:r>
              <a:rPr lang="en-US" altLang="zh-CN" sz="2800" b="1" dirty="0">
                <a:solidFill>
                  <a:schemeClr val="tx1"/>
                </a:solidFill>
              </a:rPr>
              <a:t> </a:t>
            </a:r>
            <a:r>
              <a:rPr lang="zh-CN" altLang="en-US" sz="2800" b="1" dirty="0">
                <a:solidFill>
                  <a:schemeClr val="tx1"/>
                </a:solidFill>
              </a:rPr>
              <a:t>遗传算法的基本思想：</a:t>
            </a:r>
          </a:p>
          <a:p>
            <a:pPr algn="just">
              <a:spcBef>
                <a:spcPct val="50000"/>
              </a:spcBef>
              <a:buClr>
                <a:schemeClr val="accent2"/>
              </a:buClr>
              <a:buFont typeface="Wingdings" panose="05000000000000000000" pitchFamily="2" charset="2"/>
              <a:buNone/>
            </a:pPr>
            <a:r>
              <a:rPr lang="zh-CN" altLang="en-US" sz="2800" b="1" dirty="0">
                <a:solidFill>
                  <a:schemeClr val="tx1"/>
                </a:solidFill>
              </a:rPr>
              <a:t>  在求解问题时从多个解开始，然后通过一定的法则进行逐步迭代以产生新的解</a:t>
            </a:r>
            <a:r>
              <a:rPr lang="zh-CN" altLang="en-US" sz="2800" b="1" dirty="0" smtClean="0">
                <a:solidFill>
                  <a:schemeClr val="tx1"/>
                </a:solidFill>
              </a:rPr>
              <a:t>。</a:t>
            </a:r>
            <a:endParaRPr lang="en-US" altLang="zh-CN" sz="2100" b="1" dirty="0"/>
          </a:p>
        </p:txBody>
      </p:sp>
      <p:graphicFrame>
        <p:nvGraphicFramePr>
          <p:cNvPr id="57353" name="Object 9"/>
          <p:cNvGraphicFramePr/>
          <p:nvPr>
            <p:extLst>
              <p:ext uri="{D42A27DB-BD31-4B8C-83A1-F6EECF244321}">
                <p14:modId xmlns:p14="http://schemas.microsoft.com/office/powerpoint/2010/main" val="2265667666"/>
              </p:ext>
            </p:extLst>
          </p:nvPr>
        </p:nvGraphicFramePr>
        <p:xfrm>
          <a:off x="2639616" y="1534290"/>
          <a:ext cx="4953000" cy="3382963"/>
        </p:xfrm>
        <a:graphic>
          <a:graphicData uri="http://schemas.openxmlformats.org/presentationml/2006/ole">
            <mc:AlternateContent xmlns:mc="http://schemas.openxmlformats.org/markup-compatibility/2006">
              <mc:Choice xmlns:v="urn:schemas-microsoft-com:vml" Requires="v">
                <p:oleObj spid="_x0000_s3114" r:id="rId4" imgW="3493135" imgH="2066290" progId="SmartDraw.2">
                  <p:embed/>
                </p:oleObj>
              </mc:Choice>
              <mc:Fallback>
                <p:oleObj r:id="rId4" imgW="3493135" imgH="2066290" progId="SmartDraw.2">
                  <p:embed/>
                  <p:pic>
                    <p:nvPicPr>
                      <p:cNvPr id="0" name="图片 3075"/>
                      <p:cNvPicPr/>
                      <p:nvPr/>
                    </p:nvPicPr>
                    <p:blipFill>
                      <a:blip r:embed="rId5"/>
                      <a:stretch>
                        <a:fillRect/>
                      </a:stretch>
                    </p:blipFill>
                    <p:spPr>
                      <a:xfrm>
                        <a:off x="2639616" y="1534290"/>
                        <a:ext cx="4953000" cy="3382963"/>
                      </a:xfrm>
                      <a:prstGeom prst="rect">
                        <a:avLst/>
                      </a:prstGeom>
                      <a:noFill/>
                      <a:ln w="38100">
                        <a:noFill/>
                        <a:miter/>
                      </a:ln>
                    </p:spPr>
                  </p:pic>
                </p:oleObj>
              </mc:Fallback>
            </mc:AlternateContent>
          </a:graphicData>
        </a:graphic>
      </p:graphicFrame>
      <p:sp>
        <p:nvSpPr>
          <p:cNvPr id="7"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6.2.1  </a:t>
            </a:r>
            <a:r>
              <a:rPr lang="zh-CN" altLang="en-US" sz="3600" dirty="0">
                <a:latin typeface="Times New Roman" panose="02020603050405020304" pitchFamily="18" charset="0"/>
                <a:ea typeface="黑体" panose="02010609060101010101" pitchFamily="49" charset="-122"/>
              </a:rPr>
              <a:t>遗传算法的基本思想</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53"/>
                                        </p:tgtEl>
                                        <p:attrNameLst>
                                          <p:attrName>style.visibility</p:attrName>
                                        </p:attrNameLst>
                                      </p:cBhvr>
                                      <p:to>
                                        <p:strVal val="visible"/>
                                      </p:to>
                                    </p:set>
                                    <p:anim calcmode="lin" valueType="num">
                                      <p:cBhvr additive="base">
                                        <p:cTn id="7" dur="500" fill="hold"/>
                                        <p:tgtEl>
                                          <p:spTgt spid="57353"/>
                                        </p:tgtEl>
                                        <p:attrNameLst>
                                          <p:attrName>ppt_x</p:attrName>
                                        </p:attrNameLst>
                                      </p:cBhvr>
                                      <p:tavLst>
                                        <p:tav tm="0">
                                          <p:val>
                                            <p:strVal val="#ppt_x"/>
                                          </p:val>
                                        </p:tav>
                                        <p:tav tm="100000">
                                          <p:val>
                                            <p:strVal val="#ppt_x"/>
                                          </p:val>
                                        </p:tav>
                                      </p:tavLst>
                                    </p:anim>
                                    <p:anim calcmode="lin" valueType="num">
                                      <p:cBhvr additive="base">
                                        <p:cTn id="8" dur="500" fill="hold"/>
                                        <p:tgtEl>
                                          <p:spTgt spid="5735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7350"/>
                                        </p:tgtEl>
                                        <p:attrNameLst>
                                          <p:attrName>style.visibility</p:attrName>
                                        </p:attrNameLst>
                                      </p:cBhvr>
                                      <p:to>
                                        <p:strVal val="visible"/>
                                      </p:to>
                                    </p:set>
                                    <p:anim calcmode="lin" valueType="num">
                                      <p:cBhvr additive="base">
                                        <p:cTn id="12" dur="500" fill="hold"/>
                                        <p:tgtEl>
                                          <p:spTgt spid="57350"/>
                                        </p:tgtEl>
                                        <p:attrNameLst>
                                          <p:attrName>ppt_x</p:attrName>
                                        </p:attrNameLst>
                                      </p:cBhvr>
                                      <p:tavLst>
                                        <p:tav tm="0">
                                          <p:val>
                                            <p:strVal val="#ppt_x"/>
                                          </p:val>
                                        </p:tav>
                                        <p:tav tm="100000">
                                          <p:val>
                                            <p:strVal val="#ppt_x"/>
                                          </p:val>
                                        </p:tav>
                                      </p:tavLst>
                                    </p:anim>
                                    <p:anim calcmode="lin" valueType="num">
                                      <p:cBhvr additive="base">
                                        <p:cTn id="13" dur="500" fill="hold"/>
                                        <p:tgtEl>
                                          <p:spTgt spid="57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p:cNvSpPr>
          <p:nvPr>
            <p:ph idx="1"/>
          </p:nvPr>
        </p:nvSpPr>
        <p:spPr>
          <a:xfrm>
            <a:off x="767408" y="1268760"/>
            <a:ext cx="10801200" cy="4898589"/>
          </a:xfrm>
          <a:solidFill>
            <a:srgbClr val="FFFFFF">
              <a:alpha val="100000"/>
            </a:srgbClr>
          </a:solidFill>
          <a:ln>
            <a:solidFill>
              <a:srgbClr val="808080">
                <a:alpha val="100000"/>
              </a:srgbClr>
            </a:solidFill>
            <a:miter/>
          </a:ln>
        </p:spPr>
        <p:txBody>
          <a:bodyPr vert="horz" wrap="square" lIns="91440" tIns="45720" rIns="91440" bIns="45720" anchor="t">
            <a:normAutofit/>
          </a:bodyPr>
          <a:lstStyle/>
          <a:p>
            <a:pPr eaLnBrk="1" hangingPunct="1">
              <a:lnSpc>
                <a:spcPct val="110000"/>
              </a:lnSpc>
            </a:pPr>
            <a:r>
              <a:rPr lang="en-US" altLang="zh-CN" sz="2600" dirty="0">
                <a:latin typeface="Times New Roman" panose="02020603050405020304" pitchFamily="18" charset="0"/>
              </a:rPr>
              <a:t>1962</a:t>
            </a:r>
            <a:r>
              <a:rPr lang="zh-CN" altLang="en-US" sz="2600" dirty="0">
                <a:latin typeface="Times New Roman" panose="02020603050405020304" pitchFamily="18" charset="0"/>
              </a:rPr>
              <a:t>年，</a:t>
            </a:r>
            <a:r>
              <a:rPr lang="en-US" altLang="zh-CN" sz="2600" dirty="0">
                <a:latin typeface="Times New Roman" panose="02020603050405020304" pitchFamily="18" charset="0"/>
              </a:rPr>
              <a:t>Fraser</a:t>
            </a:r>
            <a:r>
              <a:rPr lang="zh-CN" altLang="en-US" sz="2600" dirty="0">
                <a:latin typeface="Times New Roman" panose="02020603050405020304" pitchFamily="18" charset="0"/>
              </a:rPr>
              <a:t>提出了自然遗传算法。</a:t>
            </a:r>
          </a:p>
          <a:p>
            <a:pPr eaLnBrk="1" hangingPunct="1">
              <a:lnSpc>
                <a:spcPct val="110000"/>
              </a:lnSpc>
            </a:pPr>
            <a:r>
              <a:rPr lang="en-US" altLang="zh-CN" sz="2600" dirty="0">
                <a:latin typeface="Times New Roman" panose="02020603050405020304" pitchFamily="18" charset="0"/>
              </a:rPr>
              <a:t>1965</a:t>
            </a:r>
            <a:r>
              <a:rPr lang="zh-CN" altLang="en-US" sz="2600" dirty="0">
                <a:latin typeface="Times New Roman" panose="02020603050405020304" pitchFamily="18" charset="0"/>
              </a:rPr>
              <a:t>年，</a:t>
            </a:r>
            <a:r>
              <a:rPr lang="en-US" altLang="zh-CN" sz="2600" dirty="0">
                <a:latin typeface="Times New Roman" panose="02020603050405020304" pitchFamily="18" charset="0"/>
              </a:rPr>
              <a:t>Holland</a:t>
            </a:r>
            <a:r>
              <a:rPr lang="zh-CN" altLang="en-US" sz="2600" dirty="0">
                <a:latin typeface="Times New Roman" panose="02020603050405020304" pitchFamily="18" charset="0"/>
              </a:rPr>
              <a:t>首次提出了人工遗传操作的重要性。  </a:t>
            </a:r>
          </a:p>
          <a:p>
            <a:pPr eaLnBrk="1" hangingPunct="1">
              <a:lnSpc>
                <a:spcPct val="110000"/>
              </a:lnSpc>
            </a:pPr>
            <a:r>
              <a:rPr lang="en-US" altLang="zh-CN" sz="2600" dirty="0">
                <a:latin typeface="Times New Roman" panose="02020603050405020304" pitchFamily="18" charset="0"/>
              </a:rPr>
              <a:t>1967</a:t>
            </a:r>
            <a:r>
              <a:rPr lang="zh-CN" altLang="en-US" sz="2600" dirty="0">
                <a:latin typeface="Times New Roman" panose="02020603050405020304" pitchFamily="18" charset="0"/>
              </a:rPr>
              <a:t>年，</a:t>
            </a:r>
            <a:r>
              <a:rPr lang="en-US" altLang="zh-CN" sz="2600" dirty="0">
                <a:latin typeface="Times New Roman" panose="02020603050405020304" pitchFamily="18" charset="0"/>
              </a:rPr>
              <a:t>Bagley</a:t>
            </a:r>
            <a:r>
              <a:rPr lang="zh-CN" altLang="en-US" sz="2600" dirty="0">
                <a:latin typeface="Times New Roman" panose="02020603050405020304" pitchFamily="18" charset="0"/>
              </a:rPr>
              <a:t>首次提出了遗传算法这一术语。</a:t>
            </a:r>
          </a:p>
          <a:p>
            <a:pPr eaLnBrk="1" hangingPunct="1">
              <a:lnSpc>
                <a:spcPct val="110000"/>
              </a:lnSpc>
            </a:pPr>
            <a:r>
              <a:rPr lang="en-US" altLang="zh-CN" sz="2600" dirty="0">
                <a:latin typeface="Times New Roman" panose="02020603050405020304" pitchFamily="18" charset="0"/>
              </a:rPr>
              <a:t>1970</a:t>
            </a:r>
            <a:r>
              <a:rPr lang="zh-CN" altLang="en-US" sz="2600" dirty="0">
                <a:latin typeface="Times New Roman" panose="02020603050405020304" pitchFamily="18" charset="0"/>
              </a:rPr>
              <a:t>年，</a:t>
            </a:r>
            <a:r>
              <a:rPr lang="en-US" altLang="zh-CN" sz="2600" dirty="0">
                <a:latin typeface="Times New Roman" panose="02020603050405020304" pitchFamily="18" charset="0"/>
              </a:rPr>
              <a:t>Cavicchio</a:t>
            </a:r>
            <a:r>
              <a:rPr lang="zh-CN" altLang="en-US" sz="2600" dirty="0">
                <a:latin typeface="Times New Roman" panose="02020603050405020304" pitchFamily="18" charset="0"/>
              </a:rPr>
              <a:t>把遗传算法应用于模式识别中。 </a:t>
            </a:r>
          </a:p>
          <a:p>
            <a:pPr eaLnBrk="1" hangingPunct="1">
              <a:lnSpc>
                <a:spcPct val="110000"/>
              </a:lnSpc>
            </a:pPr>
            <a:r>
              <a:rPr lang="en-US" altLang="zh-CN" sz="2600" dirty="0">
                <a:latin typeface="Times New Roman" panose="02020603050405020304" pitchFamily="18" charset="0"/>
              </a:rPr>
              <a:t>1971</a:t>
            </a:r>
            <a:r>
              <a:rPr lang="zh-CN" altLang="en-US" sz="2600" dirty="0">
                <a:latin typeface="Times New Roman" panose="02020603050405020304" pitchFamily="18" charset="0"/>
              </a:rPr>
              <a:t>年，</a:t>
            </a:r>
            <a:r>
              <a:rPr lang="en-US" altLang="zh-CN" sz="2600" dirty="0">
                <a:latin typeface="Times New Roman" panose="02020603050405020304" pitchFamily="18" charset="0"/>
              </a:rPr>
              <a:t>Hollstien</a:t>
            </a:r>
            <a:r>
              <a:rPr lang="zh-CN" altLang="en-US" sz="2600" dirty="0">
                <a:latin typeface="Times New Roman" panose="02020603050405020304" pitchFamily="18" charset="0"/>
              </a:rPr>
              <a:t>在论文</a:t>
            </a:r>
            <a:r>
              <a:rPr lang="en-US" altLang="zh-CN" sz="2600" dirty="0">
                <a:latin typeface="Times New Roman" panose="02020603050405020304" pitchFamily="18" charset="0"/>
              </a:rPr>
              <a:t>《</a:t>
            </a:r>
            <a:r>
              <a:rPr lang="zh-CN" altLang="en-US" sz="2600" dirty="0">
                <a:latin typeface="Times New Roman" panose="02020603050405020304" pitchFamily="18" charset="0"/>
              </a:rPr>
              <a:t>计算机控制系统中人工遗传自适应方法</a:t>
            </a:r>
            <a:r>
              <a:rPr lang="en-US" altLang="zh-CN" sz="2600" dirty="0">
                <a:latin typeface="Times New Roman" panose="02020603050405020304" pitchFamily="18" charset="0"/>
              </a:rPr>
              <a:t>》</a:t>
            </a:r>
            <a:r>
              <a:rPr lang="zh-CN" altLang="en-US" sz="2600" dirty="0">
                <a:latin typeface="Times New Roman" panose="02020603050405020304" pitchFamily="18" charset="0"/>
              </a:rPr>
              <a:t>中阐述了遗传算法用于数字反馈控制的方法。 </a:t>
            </a:r>
          </a:p>
          <a:p>
            <a:pPr eaLnBrk="1" hangingPunct="1">
              <a:lnSpc>
                <a:spcPct val="110000"/>
              </a:lnSpc>
            </a:pPr>
            <a:r>
              <a:rPr lang="en-US" altLang="zh-CN" sz="2600" dirty="0">
                <a:solidFill>
                  <a:srgbClr val="0000FF"/>
                </a:solidFill>
                <a:latin typeface="Times New Roman" panose="02020603050405020304" pitchFamily="18" charset="0"/>
              </a:rPr>
              <a:t>1975</a:t>
            </a:r>
            <a:r>
              <a:rPr lang="zh-CN" altLang="en-US" sz="2600" dirty="0">
                <a:solidFill>
                  <a:srgbClr val="0000FF"/>
                </a:solidFill>
                <a:latin typeface="Times New Roman" panose="02020603050405020304" pitchFamily="18" charset="0"/>
              </a:rPr>
              <a:t>年，美国</a:t>
            </a:r>
            <a:r>
              <a:rPr lang="en-US" altLang="zh-CN" sz="2600" dirty="0">
                <a:solidFill>
                  <a:srgbClr val="0000FF"/>
                </a:solidFill>
                <a:latin typeface="Times New Roman" panose="02020603050405020304" pitchFamily="18" charset="0"/>
              </a:rPr>
              <a:t>J. Holland</a:t>
            </a:r>
            <a:r>
              <a:rPr lang="zh-CN" altLang="en-US" sz="2600" dirty="0">
                <a:solidFill>
                  <a:srgbClr val="0000FF"/>
                </a:solidFill>
                <a:latin typeface="Times New Roman" panose="02020603050405020304" pitchFamily="18" charset="0"/>
              </a:rPr>
              <a:t>出版了</a:t>
            </a:r>
            <a:r>
              <a:rPr lang="en-US" altLang="zh-CN" sz="2600" dirty="0">
                <a:solidFill>
                  <a:srgbClr val="0000FF"/>
                </a:solidFill>
                <a:latin typeface="Times New Roman" panose="02020603050405020304" pitchFamily="18" charset="0"/>
              </a:rPr>
              <a:t>《</a:t>
            </a:r>
            <a:r>
              <a:rPr lang="zh-CN" altLang="en-US" sz="2600" dirty="0">
                <a:solidFill>
                  <a:srgbClr val="0000FF"/>
                </a:solidFill>
                <a:latin typeface="Times New Roman" panose="02020603050405020304" pitchFamily="18" charset="0"/>
              </a:rPr>
              <a:t>自然系统和人工系统的适配</a:t>
            </a:r>
            <a:r>
              <a:rPr lang="en-US" altLang="zh-CN" sz="2600" dirty="0">
                <a:solidFill>
                  <a:srgbClr val="0000FF"/>
                </a:solidFill>
                <a:latin typeface="Times New Roman" panose="02020603050405020304" pitchFamily="18" charset="0"/>
              </a:rPr>
              <a:t>》</a:t>
            </a:r>
            <a:r>
              <a:rPr lang="zh-CN" altLang="en-US" sz="2600" dirty="0">
                <a:solidFill>
                  <a:srgbClr val="0000FF"/>
                </a:solidFill>
                <a:latin typeface="Times New Roman" panose="02020603050405020304" pitchFamily="18" charset="0"/>
              </a:rPr>
              <a:t>；</a:t>
            </a:r>
            <a:r>
              <a:rPr lang="en-US" altLang="zh-CN" sz="2600" dirty="0">
                <a:solidFill>
                  <a:srgbClr val="0000FF"/>
                </a:solidFill>
                <a:latin typeface="Times New Roman" panose="02020603050405020304" pitchFamily="18" charset="0"/>
              </a:rPr>
              <a:t>DeJong</a:t>
            </a:r>
            <a:r>
              <a:rPr lang="zh-CN" altLang="en-US" sz="2600" dirty="0">
                <a:solidFill>
                  <a:srgbClr val="0000FF"/>
                </a:solidFill>
                <a:latin typeface="Times New Roman" panose="02020603050405020304" pitchFamily="18" charset="0"/>
              </a:rPr>
              <a:t>完成了重要论文</a:t>
            </a:r>
            <a:r>
              <a:rPr lang="en-US" altLang="zh-CN" sz="2600" dirty="0">
                <a:solidFill>
                  <a:srgbClr val="0000FF"/>
                </a:solidFill>
                <a:latin typeface="Times New Roman" panose="02020603050405020304" pitchFamily="18" charset="0"/>
              </a:rPr>
              <a:t>《</a:t>
            </a:r>
            <a:r>
              <a:rPr lang="zh-CN" altLang="en-US" sz="2600" dirty="0">
                <a:solidFill>
                  <a:srgbClr val="0000FF"/>
                </a:solidFill>
                <a:latin typeface="Times New Roman" panose="02020603050405020304" pitchFamily="18" charset="0"/>
              </a:rPr>
              <a:t>遗传自适应系统的行为分析</a:t>
            </a:r>
            <a:r>
              <a:rPr lang="en-US" altLang="zh-CN" sz="2600" dirty="0">
                <a:solidFill>
                  <a:srgbClr val="0000FF"/>
                </a:solidFill>
                <a:latin typeface="Times New Roman" panose="02020603050405020304" pitchFamily="18" charset="0"/>
              </a:rPr>
              <a:t>》</a:t>
            </a:r>
            <a:r>
              <a:rPr lang="zh-CN" altLang="en-US" sz="2600" dirty="0">
                <a:solidFill>
                  <a:srgbClr val="0000FF"/>
                </a:solidFill>
                <a:latin typeface="Times New Roman" panose="02020603050405020304" pitchFamily="18" charset="0"/>
              </a:rPr>
              <a:t>。</a:t>
            </a:r>
            <a:r>
              <a:rPr lang="zh-CN" altLang="en-US" sz="2600" dirty="0">
                <a:latin typeface="Times New Roman" panose="02020603050405020304" pitchFamily="18" charset="0"/>
              </a:rPr>
              <a:t> </a:t>
            </a:r>
          </a:p>
          <a:p>
            <a:pPr eaLnBrk="1" hangingPunct="1">
              <a:lnSpc>
                <a:spcPct val="110000"/>
              </a:lnSpc>
            </a:pPr>
            <a:r>
              <a:rPr lang="en-US" altLang="zh-CN" sz="2600" dirty="0">
                <a:latin typeface="Times New Roman" panose="02020603050405020304" pitchFamily="18" charset="0"/>
              </a:rPr>
              <a:t>20</a:t>
            </a:r>
            <a:r>
              <a:rPr lang="zh-CN" altLang="en-US" sz="2600" dirty="0">
                <a:latin typeface="Times New Roman" panose="02020603050405020304" pitchFamily="18" charset="0"/>
              </a:rPr>
              <a:t>世纪</a:t>
            </a:r>
            <a:r>
              <a:rPr lang="en-US" altLang="zh-CN" sz="2600" dirty="0">
                <a:latin typeface="Times New Roman" panose="02020603050405020304" pitchFamily="18" charset="0"/>
              </a:rPr>
              <a:t>80</a:t>
            </a:r>
            <a:r>
              <a:rPr lang="zh-CN" altLang="en-US" sz="2600" dirty="0">
                <a:latin typeface="Times New Roman" panose="02020603050405020304" pitchFamily="18" charset="0"/>
              </a:rPr>
              <a:t>年代以后，遗传算法进入兴盛</a:t>
            </a:r>
            <a:r>
              <a:rPr lang="zh-CN" altLang="en-US" sz="2600" dirty="0"/>
              <a:t>发展时期。</a:t>
            </a:r>
          </a:p>
        </p:txBody>
      </p:sp>
      <p:sp>
        <p:nvSpPr>
          <p:cNvPr id="6451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6.2.2  </a:t>
            </a:r>
            <a:r>
              <a:rPr lang="zh-CN" altLang="en-US" sz="3600" dirty="0">
                <a:latin typeface="Times New Roman" panose="02020603050405020304" pitchFamily="18" charset="0"/>
                <a:ea typeface="黑体" panose="02010609060101010101" pitchFamily="49" charset="-122"/>
              </a:rPr>
              <a:t>遗传算法的发展历史</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dissolve">
                                      <p:cBhvr>
                                        <p:cTn id="7" dur="500"/>
                                        <p:tgtEl>
                                          <p:spTgt spid="7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3"/>
          <p:cNvSpPr>
            <a:spLocks noGrp="1"/>
          </p:cNvSpPr>
          <p:nvPr>
            <p:ph idx="1"/>
          </p:nvPr>
        </p:nvSpPr>
        <p:spPr>
          <a:xfrm>
            <a:off x="911424" y="1209479"/>
            <a:ext cx="8153400" cy="542715"/>
          </a:xfrm>
          <a:ln/>
        </p:spPr>
        <p:txBody>
          <a:bodyPr vert="horz" wrap="square" lIns="91440" tIns="45720" rIns="91440" bIns="45720" anchor="t"/>
          <a:lstStyle/>
          <a:p>
            <a:pPr marL="0" indent="0" eaLnBrk="1" hangingPunct="1">
              <a:buClr>
                <a:schemeClr val="tx1"/>
              </a:buClr>
              <a:buAutoNum type="arabicPeriod"/>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位串编码</a:t>
            </a:r>
          </a:p>
          <a:p>
            <a:pPr marL="0" indent="0" eaLnBrk="1" hangingPunct="1">
              <a:buClr>
                <a:schemeClr val="tx1"/>
              </a:buClr>
              <a:buNone/>
            </a:pPr>
            <a:endParaRPr lang="zh-CN" altLang="en-US" sz="2800" b="1" dirty="0">
              <a:latin typeface="Times New Roman" panose="02020603050405020304" pitchFamily="18" charset="0"/>
            </a:endParaRPr>
          </a:p>
          <a:p>
            <a:pPr marL="0" indent="0" eaLnBrk="1" hangingPunct="1">
              <a:buClr>
                <a:schemeClr val="tx1"/>
              </a:buClr>
              <a:buNone/>
            </a:pPr>
            <a:endParaRPr lang="zh-CN" altLang="en-US" sz="2800" b="1" dirty="0">
              <a:latin typeface="宋体" panose="02010600030101010101" pitchFamily="2" charset="-122"/>
            </a:endParaRPr>
          </a:p>
          <a:p>
            <a:pPr marL="0" indent="0" eaLnBrk="1" hangingPunct="1">
              <a:buClr>
                <a:schemeClr val="tx1"/>
              </a:buClr>
              <a:buNone/>
            </a:pPr>
            <a:endParaRPr lang="en-US" altLang="zh-CN" sz="2800" b="1" dirty="0">
              <a:latin typeface="宋体" panose="02010600030101010101" pitchFamily="2" charset="-122"/>
            </a:endParaRPr>
          </a:p>
        </p:txBody>
      </p:sp>
      <p:sp>
        <p:nvSpPr>
          <p:cNvPr id="6553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153" name="Text Box 9"/>
          <p:cNvSpPr txBox="1"/>
          <p:nvPr/>
        </p:nvSpPr>
        <p:spPr>
          <a:xfrm>
            <a:off x="1199456" y="1879872"/>
            <a:ext cx="9793088" cy="121285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40000"/>
              </a:lnSpc>
              <a:spcBef>
                <a:spcPct val="50000"/>
              </a:spcBef>
            </a:pPr>
            <a:r>
              <a:rPr lang="zh-CN" altLang="en-US" sz="2600" b="1" dirty="0">
                <a:solidFill>
                  <a:schemeClr val="folHlink"/>
                </a:solidFill>
              </a:rPr>
              <a:t>一维染色体编码方法</a:t>
            </a:r>
            <a:r>
              <a:rPr lang="zh-CN" altLang="en-US" sz="2600" dirty="0">
                <a:solidFill>
                  <a:schemeClr val="tx1"/>
                </a:solidFill>
              </a:rPr>
              <a:t>：将问题空间的参数编码为一维排列的染色体的方法。</a:t>
            </a:r>
          </a:p>
        </p:txBody>
      </p:sp>
      <p:sp>
        <p:nvSpPr>
          <p:cNvPr id="6154" name="Text Box 10"/>
          <p:cNvSpPr txBox="1"/>
          <p:nvPr/>
        </p:nvSpPr>
        <p:spPr>
          <a:xfrm>
            <a:off x="1199456" y="4080804"/>
            <a:ext cx="9793088" cy="121264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40000"/>
              </a:lnSpc>
              <a:spcBef>
                <a:spcPct val="50000"/>
              </a:spcBef>
            </a:pPr>
            <a:r>
              <a:rPr lang="zh-CN" altLang="en-US" sz="2600" b="1" dirty="0">
                <a:solidFill>
                  <a:schemeClr val="folHlink"/>
                </a:solidFill>
                <a:latin typeface="Times New Roman" panose="02020603050405020304" pitchFamily="18" charset="0"/>
              </a:rPr>
              <a:t>二进制编码</a:t>
            </a:r>
            <a:r>
              <a:rPr lang="zh-CN" altLang="en-US" sz="2600" dirty="0">
                <a:solidFill>
                  <a:schemeClr val="tx1"/>
                </a:solidFill>
                <a:latin typeface="Times New Roman" panose="02020603050405020304" pitchFamily="18" charset="0"/>
              </a:rPr>
              <a:t>：用若干二进制数表示一个个体，将原问题的解空间映射到位串空间 </a:t>
            </a:r>
            <a:r>
              <a:rPr lang="en-US" altLang="zh-CN" sz="2600" i="1" dirty="0">
                <a:solidFill>
                  <a:schemeClr val="tx1"/>
                </a:solidFill>
                <a:latin typeface="Times New Roman" panose="02020603050405020304" pitchFamily="18" charset="0"/>
                <a:cs typeface="Times New Roman" panose="02020603050405020304" pitchFamily="18" charset="0"/>
              </a:rPr>
              <a:t>B</a:t>
            </a:r>
            <a:r>
              <a:rPr lang="en-US" altLang="zh-CN" sz="2600" dirty="0">
                <a:solidFill>
                  <a:schemeClr val="tx1"/>
                </a:solidFill>
                <a:latin typeface="Times New Roman" panose="02020603050405020304" pitchFamily="18" charset="0"/>
                <a:cs typeface="Times New Roman" panose="02020603050405020304" pitchFamily="18" charset="0"/>
              </a:rPr>
              <a:t>={0</a:t>
            </a: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1}</a:t>
            </a:r>
            <a:r>
              <a:rPr lang="zh-CN" altLang="en-US" sz="2600" dirty="0">
                <a:solidFill>
                  <a:schemeClr val="tx1"/>
                </a:solidFill>
                <a:latin typeface="Times New Roman" panose="02020603050405020304" pitchFamily="18" charset="0"/>
              </a:rPr>
              <a:t>上，然后在位串空间上进行遗传操作。</a:t>
            </a:r>
            <a:r>
              <a:rPr lang="zh-CN" altLang="en-US" dirty="0">
                <a:solidFill>
                  <a:schemeClr val="tx1"/>
                </a:solidFill>
                <a:latin typeface="Times New Roman" panose="02020603050405020304" pitchFamily="18" charset="0"/>
              </a:rPr>
              <a:t> </a:t>
            </a:r>
          </a:p>
        </p:txBody>
      </p:sp>
      <p:sp>
        <p:nvSpPr>
          <p:cNvPr id="65543" name="Text Box 11"/>
          <p:cNvSpPr txBox="1"/>
          <p:nvPr/>
        </p:nvSpPr>
        <p:spPr>
          <a:xfrm>
            <a:off x="2590800" y="5562600"/>
            <a:ext cx="4419600" cy="457200"/>
          </a:xfrm>
          <a:prstGeom prst="rect">
            <a:avLst/>
          </a:prstGeom>
          <a:noFill/>
          <a:ln w="9525">
            <a:noFill/>
          </a:ln>
        </p:spPr>
        <p:txBody>
          <a:bodyPr anchor="b">
            <a:spAutoFit/>
          </a:bodyPr>
          <a:lstStyle/>
          <a:p>
            <a:pPr>
              <a:spcBef>
                <a:spcPct val="50000"/>
              </a:spcBef>
            </a:pPr>
            <a:endParaRPr lang="zh-CN" altLang="zh-CN" dirty="0"/>
          </a:p>
        </p:txBody>
      </p:sp>
      <p:sp>
        <p:nvSpPr>
          <p:cNvPr id="6158" name="Text Box 14"/>
          <p:cNvSpPr txBox="1"/>
          <p:nvPr/>
        </p:nvSpPr>
        <p:spPr>
          <a:xfrm>
            <a:off x="767408" y="3220400"/>
            <a:ext cx="4114800" cy="604838"/>
          </a:xfrm>
          <a:prstGeom prst="rect">
            <a:avLst/>
          </a:prstGeom>
          <a:noFill/>
          <a:ln w="9525">
            <a:noFill/>
          </a:ln>
        </p:spPr>
        <p:txBody>
          <a:bodyPr anchor="b">
            <a:spAutoFit/>
          </a:bodyPr>
          <a:lstStyle/>
          <a:p>
            <a:pPr algn="just">
              <a:lnSpc>
                <a:spcPct val="120000"/>
              </a:lnSpc>
              <a:spcBef>
                <a:spcPct val="80000"/>
              </a:spcBef>
              <a:buClr>
                <a:schemeClr val="tx1"/>
              </a:buClr>
            </a:pPr>
            <a:r>
              <a:rPr lang="zh-CN" altLang="en-US" sz="2800" b="1" dirty="0">
                <a:solidFill>
                  <a:schemeClr val="tx1"/>
                </a:solidFill>
                <a:latin typeface="Times New Roman" panose="02020603050405020304" pitchFamily="18" charset="0"/>
              </a:rPr>
              <a:t>（</a:t>
            </a:r>
            <a:r>
              <a:rPr lang="en-US" altLang="zh-CN" sz="2800" b="1" dirty="0">
                <a:solidFill>
                  <a:schemeClr val="tx1"/>
                </a:solidFill>
                <a:latin typeface="Times New Roman" panose="02020603050405020304" pitchFamily="18" charset="0"/>
              </a:rPr>
              <a:t>1</a:t>
            </a:r>
            <a:r>
              <a:rPr lang="zh-CN" altLang="en-US" sz="2800" b="1" dirty="0">
                <a:solidFill>
                  <a:schemeClr val="tx1"/>
                </a:solidFill>
                <a:latin typeface="Times New Roman" panose="02020603050405020304" pitchFamily="18" charset="0"/>
              </a:rPr>
              <a:t>） 二进制编码</a:t>
            </a:r>
            <a:endParaRPr lang="zh-CN" altLang="en-US" dirty="0">
              <a:latin typeface="Times New Roman" panose="02020603050405020304" pitchFamily="18" charset="0"/>
            </a:endParaRPr>
          </a:p>
        </p:txBody>
      </p:sp>
      <p:sp>
        <p:nvSpPr>
          <p:cNvPr id="9"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6.2.3  </a:t>
            </a:r>
            <a:r>
              <a:rPr lang="zh-CN" altLang="en-US" sz="3600" dirty="0">
                <a:latin typeface="Times New Roman" panose="02020603050405020304" pitchFamily="18" charset="0"/>
                <a:ea typeface="黑体" panose="02010609060101010101" pitchFamily="49" charset="-122"/>
              </a:rPr>
              <a:t>编码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checkerboard(across)">
                                      <p:cBhvr>
                                        <p:cTn id="7" dur="500"/>
                                        <p:tgtEl>
                                          <p:spTgt spid="615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158"/>
                                        </p:tgtEl>
                                        <p:attrNameLst>
                                          <p:attrName>style.visibility</p:attrName>
                                        </p:attrNameLst>
                                      </p:cBhvr>
                                      <p:to>
                                        <p:strVal val="visible"/>
                                      </p:to>
                                    </p:set>
                                    <p:anim calcmode="lin" valueType="num">
                                      <p:cBhvr additive="base">
                                        <p:cTn id="12" dur="500" fill="hold"/>
                                        <p:tgtEl>
                                          <p:spTgt spid="6158"/>
                                        </p:tgtEl>
                                        <p:attrNameLst>
                                          <p:attrName>ppt_x</p:attrName>
                                        </p:attrNameLst>
                                      </p:cBhvr>
                                      <p:tavLst>
                                        <p:tav tm="0">
                                          <p:val>
                                            <p:strVal val="0-#ppt_w/2"/>
                                          </p:val>
                                        </p:tav>
                                        <p:tav tm="100000">
                                          <p:val>
                                            <p:strVal val="#ppt_x"/>
                                          </p:val>
                                        </p:tav>
                                      </p:tavLst>
                                    </p:anim>
                                    <p:anim calcmode="lin" valueType="num">
                                      <p:cBhvr additive="base">
                                        <p:cTn id="13" dur="500" fill="hold"/>
                                        <p:tgtEl>
                                          <p:spTgt spid="615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6154"/>
                                        </p:tgtEl>
                                        <p:attrNameLst>
                                          <p:attrName>style.visibility</p:attrName>
                                        </p:attrNameLst>
                                      </p:cBhvr>
                                      <p:to>
                                        <p:strVal val="visible"/>
                                      </p:to>
                                    </p:set>
                                    <p:animEffect transition="in" filter="dissolve">
                                      <p:cBhvr>
                                        <p:cTn id="17"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p:bldP spid="6154" grpId="0" animBg="1"/>
      <p:bldP spid="615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6564" name="Text Box 6"/>
          <p:cNvSpPr txBox="1"/>
          <p:nvPr/>
        </p:nvSpPr>
        <p:spPr>
          <a:xfrm>
            <a:off x="2590800" y="5562600"/>
            <a:ext cx="4419600" cy="457200"/>
          </a:xfrm>
          <a:prstGeom prst="rect">
            <a:avLst/>
          </a:prstGeom>
          <a:noFill/>
          <a:ln w="9525">
            <a:noFill/>
          </a:ln>
        </p:spPr>
        <p:txBody>
          <a:bodyPr anchor="b">
            <a:spAutoFit/>
          </a:bodyPr>
          <a:lstStyle/>
          <a:p>
            <a:pPr>
              <a:spcBef>
                <a:spcPct val="50000"/>
              </a:spcBef>
            </a:pPr>
            <a:endParaRPr lang="zh-CN" altLang="zh-CN" dirty="0"/>
          </a:p>
        </p:txBody>
      </p:sp>
      <p:sp>
        <p:nvSpPr>
          <p:cNvPr id="66565" name="Text Box 7"/>
          <p:cNvSpPr txBox="1"/>
          <p:nvPr/>
        </p:nvSpPr>
        <p:spPr>
          <a:xfrm>
            <a:off x="983432" y="958663"/>
            <a:ext cx="4114800" cy="604838"/>
          </a:xfrm>
          <a:prstGeom prst="rect">
            <a:avLst/>
          </a:prstGeom>
          <a:noFill/>
          <a:ln w="9525">
            <a:noFill/>
          </a:ln>
        </p:spPr>
        <p:txBody>
          <a:bodyPr anchor="b">
            <a:spAutoFit/>
          </a:bodyPr>
          <a:lstStyle/>
          <a:p>
            <a:pPr algn="just">
              <a:lnSpc>
                <a:spcPct val="120000"/>
              </a:lnSpc>
              <a:spcBef>
                <a:spcPct val="80000"/>
              </a:spcBef>
              <a:buClr>
                <a:schemeClr val="tx1"/>
              </a:buClr>
            </a:pPr>
            <a:r>
              <a:rPr lang="en-US" altLang="zh-CN" sz="2800" b="1" dirty="0">
                <a:solidFill>
                  <a:schemeClr val="tx1"/>
                </a:solidFill>
                <a:latin typeface="Times New Roman" panose="02020603050405020304" pitchFamily="18" charset="0"/>
              </a:rPr>
              <a:t>(1) </a:t>
            </a:r>
            <a:r>
              <a:rPr lang="zh-CN" altLang="en-US" sz="2800" b="1" dirty="0">
                <a:solidFill>
                  <a:schemeClr val="tx1"/>
                </a:solidFill>
                <a:latin typeface="Times New Roman" panose="02020603050405020304" pitchFamily="18" charset="0"/>
              </a:rPr>
              <a:t>二进制编码</a:t>
            </a:r>
            <a:r>
              <a:rPr lang="zh-CN" altLang="en-US" sz="2800" b="1" dirty="0">
                <a:solidFill>
                  <a:schemeClr val="tx1"/>
                </a:solidFill>
              </a:rPr>
              <a:t>（续）</a:t>
            </a:r>
            <a:endParaRPr lang="zh-CN" altLang="en-US" dirty="0"/>
          </a:p>
        </p:txBody>
      </p:sp>
      <p:sp>
        <p:nvSpPr>
          <p:cNvPr id="139273" name="Text Box 9"/>
          <p:cNvSpPr txBox="1"/>
          <p:nvPr/>
        </p:nvSpPr>
        <p:spPr>
          <a:xfrm>
            <a:off x="911424" y="1628800"/>
            <a:ext cx="10369152" cy="1489075"/>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20000"/>
              </a:lnSpc>
              <a:spcBef>
                <a:spcPct val="20000"/>
              </a:spcBef>
            </a:pPr>
            <a:r>
              <a:rPr lang="zh-CN" altLang="en-US" b="1" dirty="0">
                <a:solidFill>
                  <a:schemeClr val="folHlink"/>
                </a:solidFill>
              </a:rPr>
              <a:t>优点</a:t>
            </a:r>
            <a:r>
              <a:rPr lang="zh-CN" altLang="en-US" dirty="0">
                <a:solidFill>
                  <a:schemeClr val="tx1"/>
                </a:solidFill>
              </a:rPr>
              <a:t>：</a:t>
            </a:r>
          </a:p>
          <a:p>
            <a:pPr algn="just">
              <a:lnSpc>
                <a:spcPct val="120000"/>
              </a:lnSpc>
              <a:spcBef>
                <a:spcPct val="20000"/>
              </a:spcBef>
            </a:pPr>
            <a:r>
              <a:rPr lang="zh-CN" altLang="en-US" dirty="0">
                <a:solidFill>
                  <a:schemeClr val="tx1"/>
                </a:solidFill>
              </a:rPr>
              <a:t>类似于生物染色体的组成，算法易于用生物遗传理论解释，遗传操作如交叉、变异等易实现；算法处理的模式数最多。 </a:t>
            </a:r>
          </a:p>
        </p:txBody>
      </p:sp>
      <p:sp>
        <p:nvSpPr>
          <p:cNvPr id="139274" name="Text Box 10"/>
          <p:cNvSpPr txBox="1"/>
          <p:nvPr/>
        </p:nvSpPr>
        <p:spPr>
          <a:xfrm>
            <a:off x="911424" y="3284538"/>
            <a:ext cx="10369152" cy="302260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spcBef>
                <a:spcPct val="50000"/>
              </a:spcBef>
            </a:pPr>
            <a:r>
              <a:rPr lang="zh-CN" altLang="en-US" b="1" dirty="0">
                <a:solidFill>
                  <a:schemeClr val="folHlink"/>
                </a:solidFill>
              </a:rPr>
              <a:t>缺点：</a:t>
            </a:r>
            <a:endParaRPr lang="zh-CN" altLang="en-US" b="1" dirty="0">
              <a:solidFill>
                <a:schemeClr val="folHlink"/>
              </a:solidFill>
              <a:latin typeface="Times New Roman" panose="02020603050405020304" pitchFamily="18" charset="0"/>
              <a:cs typeface="Times New Roman" panose="02020603050405020304" pitchFamily="18" charset="0"/>
            </a:endParaRPr>
          </a:p>
          <a:p>
            <a:pPr algn="just">
              <a:spcBef>
                <a:spcPct val="50000"/>
              </a:spcBef>
            </a:pPr>
            <a:r>
              <a:rPr lang="zh-CN" altLang="en-US" dirty="0">
                <a:solidFill>
                  <a:schemeClr val="tx1"/>
                </a:solidFill>
                <a:latin typeface="Times New Roman" panose="02020603050405020304" pitchFamily="18" charset="0"/>
              </a:rPr>
              <a:t>① 相邻整数的二进制编码可能具有较大的</a:t>
            </a:r>
            <a:r>
              <a:rPr lang="en-US" altLang="zh-CN" dirty="0">
                <a:solidFill>
                  <a:schemeClr val="tx1"/>
                </a:solidFill>
                <a:latin typeface="Times New Roman" panose="02020603050405020304" pitchFamily="18" charset="0"/>
                <a:cs typeface="Times New Roman" panose="02020603050405020304" pitchFamily="18" charset="0"/>
              </a:rPr>
              <a:t>Hamming</a:t>
            </a:r>
            <a:r>
              <a:rPr lang="zh-CN" altLang="en-US" dirty="0">
                <a:solidFill>
                  <a:schemeClr val="tx1"/>
                </a:solidFill>
                <a:latin typeface="Times New Roman" panose="02020603050405020304" pitchFamily="18" charset="0"/>
              </a:rPr>
              <a:t>距离，降低了遗传算子的搜索效率。</a:t>
            </a:r>
            <a:r>
              <a:rPr lang="zh-CN" altLang="en-US" dirty="0">
                <a:solidFill>
                  <a:schemeClr val="tx1"/>
                </a:solidFill>
                <a:latin typeface="Times New Roman" panose="02020603050405020304" pitchFamily="18" charset="0"/>
                <a:cs typeface="Times New Roman" panose="02020603050405020304" pitchFamily="18" charset="0"/>
              </a:rPr>
              <a:t> </a:t>
            </a:r>
          </a:p>
          <a:p>
            <a:pPr algn="just">
              <a:spcBef>
                <a:spcPct val="50000"/>
              </a:spcBef>
            </a:pP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15</a:t>
            </a:r>
            <a:r>
              <a:rPr lang="zh-CN" altLang="en-US" dirty="0">
                <a:solidFill>
                  <a:schemeClr val="accent2"/>
                </a:solidFill>
                <a:latin typeface="Times New Roman" panose="02020603050405020304" pitchFamily="18" charset="0"/>
              </a:rPr>
              <a:t>：</a:t>
            </a:r>
            <a:r>
              <a:rPr lang="en-US" altLang="zh-CN" dirty="0">
                <a:solidFill>
                  <a:schemeClr val="accent2"/>
                </a:solidFill>
                <a:latin typeface="Times New Roman" panose="02020603050405020304" pitchFamily="18" charset="0"/>
                <a:cs typeface="Times New Roman" panose="02020603050405020304" pitchFamily="18" charset="0"/>
              </a:rPr>
              <a:t>01111</a:t>
            </a:r>
            <a:r>
              <a:rPr lang="en-US" altLang="zh-CN" dirty="0">
                <a:solidFill>
                  <a:schemeClr val="accent2"/>
                </a:solidFill>
                <a:latin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16</a:t>
            </a:r>
            <a:r>
              <a:rPr lang="zh-CN" altLang="en-US" dirty="0">
                <a:solidFill>
                  <a:schemeClr val="accent2"/>
                </a:solidFill>
                <a:latin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10000</a:t>
            </a:r>
          </a:p>
          <a:p>
            <a:pPr algn="just">
              <a:spcBef>
                <a:spcPct val="50000"/>
              </a:spcBef>
            </a:pPr>
            <a:r>
              <a:rPr lang="en-US" altLang="zh-CN" dirty="0">
                <a:solidFill>
                  <a:schemeClr val="tx1"/>
                </a:solidFill>
                <a:latin typeface="Times New Roman" panose="02020603050405020304" pitchFamily="18" charset="0"/>
              </a:rPr>
              <a:t>② </a:t>
            </a:r>
            <a:r>
              <a:rPr lang="zh-CN" altLang="en-US" dirty="0">
                <a:solidFill>
                  <a:schemeClr val="tx1"/>
                </a:solidFill>
                <a:latin typeface="Times New Roman" panose="02020603050405020304" pitchFamily="18" charset="0"/>
              </a:rPr>
              <a:t>要先给出求解的精度。</a:t>
            </a:r>
            <a:endParaRPr lang="zh-CN" altLang="en-US" dirty="0">
              <a:solidFill>
                <a:schemeClr val="tx1"/>
              </a:solidFill>
              <a:latin typeface="Times New Roman" panose="02020603050405020304" pitchFamily="18" charset="0"/>
              <a:cs typeface="Times New Roman" panose="02020603050405020304" pitchFamily="18" charset="0"/>
            </a:endParaRPr>
          </a:p>
          <a:p>
            <a:pPr algn="just">
              <a:spcBef>
                <a:spcPct val="50000"/>
              </a:spcBef>
            </a:pPr>
            <a:r>
              <a:rPr lang="zh-CN" altLang="en-US" dirty="0">
                <a:solidFill>
                  <a:schemeClr val="tx1"/>
                </a:solidFill>
                <a:latin typeface="Times New Roman" panose="02020603050405020304" pitchFamily="18" charset="0"/>
              </a:rPr>
              <a:t>③ 求解高维优化问题的二进制编码串长，算法的搜索效率低。</a:t>
            </a:r>
          </a:p>
        </p:txBody>
      </p:sp>
      <p:sp>
        <p:nvSpPr>
          <p:cNvPr id="9"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6.2.3  </a:t>
            </a:r>
            <a:r>
              <a:rPr lang="zh-CN" altLang="en-US" sz="3600" dirty="0">
                <a:latin typeface="Times New Roman" panose="02020603050405020304" pitchFamily="18" charset="0"/>
                <a:ea typeface="黑体" panose="02010609060101010101" pitchFamily="49" charset="-122"/>
              </a:rPr>
              <a:t>编码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9273"/>
                                        </p:tgtEl>
                                        <p:attrNameLst>
                                          <p:attrName>style.visibility</p:attrName>
                                        </p:attrNameLst>
                                      </p:cBhvr>
                                      <p:to>
                                        <p:strVal val="visible"/>
                                      </p:to>
                                    </p:set>
                                    <p:anim calcmode="lin" valueType="num">
                                      <p:cBhvr additive="base">
                                        <p:cTn id="7" dur="500" fill="hold"/>
                                        <p:tgtEl>
                                          <p:spTgt spid="139273"/>
                                        </p:tgtEl>
                                        <p:attrNameLst>
                                          <p:attrName>ppt_x</p:attrName>
                                        </p:attrNameLst>
                                      </p:cBhvr>
                                      <p:tavLst>
                                        <p:tav tm="0">
                                          <p:val>
                                            <p:strVal val="0-#ppt_w/2"/>
                                          </p:val>
                                        </p:tav>
                                        <p:tav tm="100000">
                                          <p:val>
                                            <p:strVal val="#ppt_x"/>
                                          </p:val>
                                        </p:tav>
                                      </p:tavLst>
                                    </p:anim>
                                    <p:anim calcmode="lin" valueType="num">
                                      <p:cBhvr additive="base">
                                        <p:cTn id="8" dur="500" fill="hold"/>
                                        <p:tgtEl>
                                          <p:spTgt spid="1392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39274"/>
                                        </p:tgtEl>
                                        <p:attrNameLst>
                                          <p:attrName>style.visibility</p:attrName>
                                        </p:attrNameLst>
                                      </p:cBhvr>
                                      <p:to>
                                        <p:strVal val="visible"/>
                                      </p:to>
                                    </p:set>
                                    <p:animEffect transition="in" filter="barn(outHorizontal)">
                                      <p:cBhvr>
                                        <p:cTn id="13" dur="500"/>
                                        <p:tgtEl>
                                          <p:spTgt spid="139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3" grpId="0" animBg="1"/>
      <p:bldP spid="13927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3"/>
          <p:cNvSpPr>
            <a:spLocks noGrp="1"/>
          </p:cNvSpPr>
          <p:nvPr>
            <p:ph idx="1"/>
          </p:nvPr>
        </p:nvSpPr>
        <p:spPr>
          <a:xfrm>
            <a:off x="838200" y="923132"/>
            <a:ext cx="9938320" cy="2133600"/>
          </a:xfrm>
          <a:ln/>
        </p:spPr>
        <p:txBody>
          <a:bodyPr vert="horz" wrap="square" lIns="91440" tIns="45720" rIns="91440" bIns="45720" anchor="t"/>
          <a:lstStyle/>
          <a:p>
            <a:pPr marL="0" indent="0" eaLnBrk="1" hangingPunct="1">
              <a:spcBef>
                <a:spcPct val="50000"/>
              </a:spcBef>
              <a:buClr>
                <a:schemeClr val="tx1"/>
              </a:buClr>
              <a:buAutoNum type="arabicPeriod"/>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位串编码</a:t>
            </a:r>
          </a:p>
          <a:p>
            <a:pPr marL="0" indent="0" eaLnBrk="1" hangingPunct="1">
              <a:spcBef>
                <a:spcPct val="50000"/>
              </a:spcBef>
              <a:buClr>
                <a:schemeClr val="tx1"/>
              </a:buClr>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Gray </a:t>
            </a:r>
            <a:r>
              <a:rPr lang="zh-CN" altLang="en-US" sz="2800" b="1" dirty="0">
                <a:latin typeface="Times New Roman" panose="02020603050405020304" pitchFamily="18" charset="0"/>
              </a:rPr>
              <a:t>编码</a:t>
            </a:r>
          </a:p>
        </p:txBody>
      </p:sp>
      <p:sp>
        <p:nvSpPr>
          <p:cNvPr id="205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36196" name="Text Box 4"/>
          <p:cNvSpPr txBox="1"/>
          <p:nvPr/>
        </p:nvSpPr>
        <p:spPr>
          <a:xfrm>
            <a:off x="1828799" y="2043113"/>
            <a:ext cx="9379769" cy="466725"/>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spcBef>
                <a:spcPct val="50000"/>
              </a:spcBef>
            </a:pPr>
            <a:r>
              <a:rPr lang="en-US" altLang="zh-CN" dirty="0">
                <a:solidFill>
                  <a:schemeClr val="tx1"/>
                </a:solidFill>
                <a:latin typeface="Times New Roman" panose="02020603050405020304" pitchFamily="18" charset="0"/>
                <a:cs typeface="Times New Roman" panose="02020603050405020304" pitchFamily="18" charset="0"/>
              </a:rPr>
              <a:t>Gray</a:t>
            </a:r>
            <a:r>
              <a:rPr lang="zh-CN" altLang="en-US" dirty="0">
                <a:solidFill>
                  <a:schemeClr val="tx1"/>
                </a:solidFill>
              </a:rPr>
              <a:t>编码</a:t>
            </a:r>
            <a:r>
              <a:rPr lang="en-US" altLang="zh-CN" dirty="0">
                <a:solidFill>
                  <a:schemeClr val="tx1"/>
                </a:solidFill>
              </a:rPr>
              <a:t>:</a:t>
            </a:r>
            <a:r>
              <a:rPr lang="zh-CN" altLang="en-US" dirty="0">
                <a:solidFill>
                  <a:schemeClr val="tx1"/>
                </a:solidFill>
              </a:rPr>
              <a:t>将二进制编码通过一个变换进行转换得到的编码。 </a:t>
            </a:r>
          </a:p>
        </p:txBody>
      </p:sp>
      <p:sp>
        <p:nvSpPr>
          <p:cNvPr id="2058" name="Rectangle 7"/>
          <p:cNvSpPr/>
          <p:nvPr/>
        </p:nvSpPr>
        <p:spPr>
          <a:xfrm>
            <a:off x="5786438" y="3314701"/>
            <a:ext cx="9144000" cy="461665"/>
          </a:xfrm>
          <a:prstGeom prst="rect">
            <a:avLst/>
          </a:prstGeom>
          <a:noFill/>
          <a:ln w="9525">
            <a:noFill/>
          </a:ln>
        </p:spPr>
        <p:txBody>
          <a:bodyPr>
            <a:spAutoFit/>
          </a:bodyPr>
          <a:lstStyle/>
          <a:p>
            <a:endParaRPr lang="zh-CN" altLang="en-US" dirty="0"/>
          </a:p>
        </p:txBody>
      </p:sp>
      <p:sp>
        <p:nvSpPr>
          <p:cNvPr id="2059" name="Rectangle 10"/>
          <p:cNvSpPr/>
          <p:nvPr/>
        </p:nvSpPr>
        <p:spPr>
          <a:xfrm>
            <a:off x="5815013" y="3314701"/>
            <a:ext cx="9144000" cy="461665"/>
          </a:xfrm>
          <a:prstGeom prst="rect">
            <a:avLst/>
          </a:prstGeom>
          <a:noFill/>
          <a:ln w="9525">
            <a:noFill/>
          </a:ln>
        </p:spPr>
        <p:txBody>
          <a:bodyPr>
            <a:spAutoFit/>
          </a:bodyPr>
          <a:lstStyle/>
          <a:p>
            <a:endParaRPr lang="zh-CN" altLang="en-US" dirty="0"/>
          </a:p>
        </p:txBody>
      </p:sp>
      <p:sp>
        <p:nvSpPr>
          <p:cNvPr id="2060" name="Rectangle 13"/>
          <p:cNvSpPr/>
          <p:nvPr/>
        </p:nvSpPr>
        <p:spPr>
          <a:xfrm>
            <a:off x="5634038" y="3214689"/>
            <a:ext cx="9144000" cy="461665"/>
          </a:xfrm>
          <a:prstGeom prst="rect">
            <a:avLst/>
          </a:prstGeom>
          <a:noFill/>
          <a:ln w="9525">
            <a:noFill/>
          </a:ln>
        </p:spPr>
        <p:txBody>
          <a:bodyPr>
            <a:spAutoFit/>
          </a:bodyPr>
          <a:lstStyle/>
          <a:p>
            <a:endParaRPr lang="zh-CN" altLang="en-US" dirty="0"/>
          </a:p>
        </p:txBody>
      </p:sp>
      <p:grpSp>
        <p:nvGrpSpPr>
          <p:cNvPr id="2" name="Group 18"/>
          <p:cNvGrpSpPr/>
          <p:nvPr/>
        </p:nvGrpSpPr>
        <p:grpSpPr>
          <a:xfrm>
            <a:off x="1271464" y="3124200"/>
            <a:ext cx="9937104" cy="2895600"/>
            <a:chOff x="240" y="1776"/>
            <a:chExt cx="4992" cy="1824"/>
          </a:xfrm>
        </p:grpSpPr>
        <p:sp>
          <p:nvSpPr>
            <p:cNvPr id="2062" name="Rectangle 17"/>
            <p:cNvSpPr/>
            <p:nvPr/>
          </p:nvSpPr>
          <p:spPr>
            <a:xfrm>
              <a:off x="288" y="1776"/>
              <a:ext cx="4944" cy="1824"/>
            </a:xfrm>
            <a:prstGeom prst="rect">
              <a:avLst/>
            </a:prstGeom>
            <a:gradFill rotWithShape="0">
              <a:gsLst>
                <a:gs pos="0">
                  <a:srgbClr val="CCECFF"/>
                </a:gs>
                <a:gs pos="100000">
                  <a:srgbClr val="FFFFFF"/>
                </a:gs>
              </a:gsLst>
              <a:path path="rect">
                <a:fillToRect l="100000" t="100000"/>
              </a:path>
              <a:tileRect/>
            </a:gradFill>
            <a:ln w="9525" cap="flat" cmpd="sng">
              <a:solidFill>
                <a:srgbClr val="CCECFF"/>
              </a:solidFill>
              <a:prstDash val="solid"/>
              <a:miter/>
              <a:headEnd type="none" w="med" len="med"/>
              <a:tailEnd type="none" w="med" len="med"/>
            </a:ln>
          </p:spPr>
          <p:txBody>
            <a:bodyPr wrap="none" anchor="ctr"/>
            <a:lstStyle/>
            <a:p>
              <a:endParaRPr lang="zh-CN" altLang="en-US" dirty="0"/>
            </a:p>
          </p:txBody>
        </p:sp>
        <p:sp>
          <p:nvSpPr>
            <p:cNvPr id="2063" name="Text Box 5"/>
            <p:cNvSpPr txBox="1"/>
            <p:nvPr/>
          </p:nvSpPr>
          <p:spPr>
            <a:xfrm>
              <a:off x="240" y="1824"/>
              <a:ext cx="1056" cy="288"/>
            </a:xfrm>
            <a:prstGeom prst="rect">
              <a:avLst/>
            </a:prstGeom>
            <a:noFill/>
            <a:ln w="9525">
              <a:noFill/>
            </a:ln>
          </p:spPr>
          <p:txBody>
            <a:bodyPr anchor="b">
              <a:spAutoFit/>
            </a:bodyPr>
            <a:lstStyle/>
            <a:p>
              <a:pPr>
                <a:spcBef>
                  <a:spcPct val="50000"/>
                </a:spcBef>
              </a:pPr>
              <a:r>
                <a:rPr lang="zh-CN" altLang="en-US" dirty="0">
                  <a:solidFill>
                    <a:schemeClr val="tx1"/>
                  </a:solidFill>
                </a:rPr>
                <a:t>二进制串 </a:t>
              </a:r>
            </a:p>
          </p:txBody>
        </p:sp>
        <p:graphicFrame>
          <p:nvGraphicFramePr>
            <p:cNvPr id="2050" name="Object 6"/>
            <p:cNvGraphicFramePr/>
            <p:nvPr/>
          </p:nvGraphicFramePr>
          <p:xfrm>
            <a:off x="1296" y="1809"/>
            <a:ext cx="1120" cy="303"/>
          </p:xfrm>
          <a:graphic>
            <a:graphicData uri="http://schemas.openxmlformats.org/presentationml/2006/ole">
              <mc:AlternateContent xmlns:mc="http://schemas.openxmlformats.org/markup-compatibility/2006">
                <mc:Choice xmlns:v="urn:schemas-microsoft-com:vml" Requires="v">
                  <p:oleObj spid="_x0000_s4245" r:id="rId3" imgW="850265" imgH="228600" progId="Equation.3">
                    <p:embed/>
                  </p:oleObj>
                </mc:Choice>
                <mc:Fallback>
                  <p:oleObj r:id="rId3" imgW="850265" imgH="228600" progId="Equation.3">
                    <p:embed/>
                    <p:pic>
                      <p:nvPicPr>
                        <p:cNvPr id="0" name="图片 3084"/>
                        <p:cNvPicPr/>
                        <p:nvPr/>
                      </p:nvPicPr>
                      <p:blipFill>
                        <a:blip r:embed="rId4"/>
                        <a:stretch>
                          <a:fillRect/>
                        </a:stretch>
                      </p:blipFill>
                      <p:spPr>
                        <a:xfrm>
                          <a:off x="1296" y="1809"/>
                          <a:ext cx="1120" cy="303"/>
                        </a:xfrm>
                        <a:prstGeom prst="rect">
                          <a:avLst/>
                        </a:prstGeom>
                        <a:noFill/>
                        <a:ln w="38100">
                          <a:noFill/>
                          <a:miter/>
                        </a:ln>
                      </p:spPr>
                    </p:pic>
                  </p:oleObj>
                </mc:Fallback>
              </mc:AlternateContent>
            </a:graphicData>
          </a:graphic>
        </p:graphicFrame>
        <p:sp>
          <p:nvSpPr>
            <p:cNvPr id="2064" name="Rectangle 8"/>
            <p:cNvSpPr/>
            <p:nvPr/>
          </p:nvSpPr>
          <p:spPr>
            <a:xfrm>
              <a:off x="2928" y="1824"/>
              <a:ext cx="1680" cy="288"/>
            </a:xfrm>
            <a:prstGeom prst="rect">
              <a:avLst/>
            </a:prstGeom>
            <a:noFill/>
            <a:ln w="9525">
              <a:noFill/>
            </a:ln>
          </p:spPr>
          <p:txBody>
            <a:bodyPr>
              <a:spAutoFit/>
            </a:bodyPr>
            <a:lstStyle/>
            <a:p>
              <a:r>
                <a:rPr lang="en-US" altLang="zh-CN"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dirty="0">
                  <a:solidFill>
                    <a:schemeClr val="tx1"/>
                  </a:solidFill>
                  <a:latin typeface="Times New Roman" panose="02020603050405020304" pitchFamily="18" charset="0"/>
                  <a:cs typeface="Times New Roman" panose="02020603050405020304" pitchFamily="18" charset="0"/>
                </a:rPr>
                <a:t>Gray</a:t>
              </a:r>
              <a:r>
                <a:rPr lang="en-US" altLang="zh-CN" dirty="0">
                  <a:solidFill>
                    <a:schemeClr val="tx1"/>
                  </a:solidFill>
                </a:rPr>
                <a:t> </a:t>
              </a:r>
              <a:endParaRPr lang="en-US" altLang="zh-CN" dirty="0">
                <a:solidFill>
                  <a:schemeClr val="tx1"/>
                </a:solidFill>
                <a:latin typeface="Times New Roman" panose="02020603050405020304" pitchFamily="18" charset="0"/>
              </a:endParaRPr>
            </a:p>
          </p:txBody>
        </p:sp>
        <p:graphicFrame>
          <p:nvGraphicFramePr>
            <p:cNvPr id="2051" name="Object 9"/>
            <p:cNvGraphicFramePr/>
            <p:nvPr/>
          </p:nvGraphicFramePr>
          <p:xfrm>
            <a:off x="3612" y="1806"/>
            <a:ext cx="1044" cy="306"/>
          </p:xfrm>
          <a:graphic>
            <a:graphicData uri="http://schemas.openxmlformats.org/presentationml/2006/ole">
              <mc:AlternateContent xmlns:mc="http://schemas.openxmlformats.org/markup-compatibility/2006">
                <mc:Choice xmlns:v="urn:schemas-microsoft-com:vml" Requires="v">
                  <p:oleObj spid="_x0000_s4246" r:id="rId5" imgW="774065" imgH="228600" progId="Equation.3">
                    <p:embed/>
                  </p:oleObj>
                </mc:Choice>
                <mc:Fallback>
                  <p:oleObj r:id="rId5" imgW="774065" imgH="228600" progId="Equation.3">
                    <p:embed/>
                    <p:pic>
                      <p:nvPicPr>
                        <p:cNvPr id="0" name="图片 3082"/>
                        <p:cNvPicPr/>
                        <p:nvPr/>
                      </p:nvPicPr>
                      <p:blipFill>
                        <a:blip r:embed="rId6"/>
                        <a:stretch>
                          <a:fillRect/>
                        </a:stretch>
                      </p:blipFill>
                      <p:spPr>
                        <a:xfrm>
                          <a:off x="3612" y="1806"/>
                          <a:ext cx="1044" cy="306"/>
                        </a:xfrm>
                        <a:prstGeom prst="rect">
                          <a:avLst/>
                        </a:prstGeom>
                        <a:noFill/>
                        <a:ln w="38100">
                          <a:noFill/>
                          <a:miter/>
                        </a:ln>
                      </p:spPr>
                    </p:pic>
                  </p:oleObj>
                </mc:Fallback>
              </mc:AlternateContent>
            </a:graphicData>
          </a:graphic>
        </p:graphicFrame>
        <p:sp>
          <p:nvSpPr>
            <p:cNvPr id="2065" name="Rectangle 11"/>
            <p:cNvSpPr/>
            <p:nvPr/>
          </p:nvSpPr>
          <p:spPr>
            <a:xfrm>
              <a:off x="336" y="2352"/>
              <a:ext cx="2304" cy="288"/>
            </a:xfrm>
            <a:prstGeom prst="rect">
              <a:avLst/>
            </a:prstGeom>
            <a:noFill/>
            <a:ln w="9525">
              <a:noFill/>
            </a:ln>
          </p:spPr>
          <p:txBody>
            <a:bodyPr>
              <a:spAutoFit/>
            </a:bodyPr>
            <a:lstStyle/>
            <a:p>
              <a:r>
                <a:rPr lang="zh-CN" altLang="en-US" dirty="0">
                  <a:solidFill>
                    <a:schemeClr val="tx1"/>
                  </a:solidFill>
                </a:rPr>
                <a:t>二进制编码 </a:t>
              </a:r>
              <a:r>
                <a:rPr lang="zh-CN" altLang="en-US" dirty="0">
                  <a:solidFill>
                    <a:schemeClr val="tx1"/>
                  </a:solidFill>
                  <a:sym typeface="Wingdings" panose="05000000000000000000" pitchFamily="2" charset="2"/>
                </a:rPr>
                <a:t> </a:t>
              </a:r>
              <a:r>
                <a:rPr lang="en-US" altLang="zh-CN" dirty="0">
                  <a:solidFill>
                    <a:schemeClr val="tx1"/>
                  </a:solidFill>
                  <a:latin typeface="Times New Roman" panose="02020603050405020304" pitchFamily="18" charset="0"/>
                  <a:cs typeface="Times New Roman" panose="02020603050405020304" pitchFamily="18" charset="0"/>
                </a:rPr>
                <a:t>Gray</a:t>
              </a:r>
              <a:r>
                <a:rPr lang="zh-CN" altLang="en-US" dirty="0">
                  <a:solidFill>
                    <a:schemeClr val="tx1"/>
                  </a:solidFill>
                </a:rPr>
                <a:t>编码</a:t>
              </a:r>
              <a:endParaRPr lang="zh-CN" altLang="en-US" dirty="0">
                <a:solidFill>
                  <a:schemeClr val="tx1"/>
                </a:solidFill>
                <a:latin typeface="Times New Roman" panose="02020603050405020304" pitchFamily="18" charset="0"/>
              </a:endParaRPr>
            </a:p>
          </p:txBody>
        </p:sp>
        <p:graphicFrame>
          <p:nvGraphicFramePr>
            <p:cNvPr id="2052" name="Object 12"/>
            <p:cNvGraphicFramePr/>
            <p:nvPr/>
          </p:nvGraphicFramePr>
          <p:xfrm>
            <a:off x="584" y="2785"/>
            <a:ext cx="1672" cy="623"/>
          </p:xfrm>
          <a:graphic>
            <a:graphicData uri="http://schemas.openxmlformats.org/presentationml/2006/ole">
              <mc:AlternateContent xmlns:mc="http://schemas.openxmlformats.org/markup-compatibility/2006">
                <mc:Choice xmlns:v="urn:schemas-microsoft-com:vml" Requires="v">
                  <p:oleObj spid="_x0000_s4247" r:id="rId7" imgW="1294765" imgH="482600" progId="Equation.3">
                    <p:embed/>
                  </p:oleObj>
                </mc:Choice>
                <mc:Fallback>
                  <p:oleObj r:id="rId7" imgW="1294765" imgH="482600" progId="Equation.3">
                    <p:embed/>
                    <p:pic>
                      <p:nvPicPr>
                        <p:cNvPr id="0" name="图片 3083"/>
                        <p:cNvPicPr/>
                        <p:nvPr/>
                      </p:nvPicPr>
                      <p:blipFill>
                        <a:blip r:embed="rId8"/>
                        <a:stretch>
                          <a:fillRect/>
                        </a:stretch>
                      </p:blipFill>
                      <p:spPr>
                        <a:xfrm>
                          <a:off x="584" y="2785"/>
                          <a:ext cx="1672" cy="623"/>
                        </a:xfrm>
                        <a:prstGeom prst="rect">
                          <a:avLst/>
                        </a:prstGeom>
                        <a:noFill/>
                        <a:ln w="38100">
                          <a:noFill/>
                          <a:miter/>
                        </a:ln>
                      </p:spPr>
                    </p:pic>
                  </p:oleObj>
                </mc:Fallback>
              </mc:AlternateContent>
            </a:graphicData>
          </a:graphic>
        </p:graphicFrame>
        <p:sp>
          <p:nvSpPr>
            <p:cNvPr id="2066" name="Rectangle 14"/>
            <p:cNvSpPr/>
            <p:nvPr/>
          </p:nvSpPr>
          <p:spPr>
            <a:xfrm>
              <a:off x="2880" y="2352"/>
              <a:ext cx="2304" cy="288"/>
            </a:xfrm>
            <a:prstGeom prst="rect">
              <a:avLst/>
            </a:prstGeom>
            <a:noFill/>
            <a:ln w="9525">
              <a:noFill/>
            </a:ln>
          </p:spPr>
          <p:txBody>
            <a:bodyPr>
              <a:spAutoFit/>
            </a:bodyPr>
            <a:lstStyle/>
            <a:p>
              <a:r>
                <a:rPr lang="en-US" altLang="zh-CN" dirty="0">
                  <a:solidFill>
                    <a:schemeClr val="tx1"/>
                  </a:solidFill>
                  <a:latin typeface="Times New Roman" panose="02020603050405020304" pitchFamily="18" charset="0"/>
                  <a:cs typeface="Times New Roman" panose="02020603050405020304" pitchFamily="18" charset="0"/>
                </a:rPr>
                <a:t>Gray</a:t>
              </a:r>
              <a:r>
                <a:rPr lang="zh-CN" altLang="en-US" dirty="0">
                  <a:solidFill>
                    <a:schemeClr val="tx1"/>
                  </a:solidFill>
                </a:rPr>
                <a:t>编码 </a:t>
              </a:r>
              <a:r>
                <a:rPr lang="zh-CN" altLang="en-US" dirty="0">
                  <a:solidFill>
                    <a:schemeClr val="tx1"/>
                  </a:solidFill>
                  <a:sym typeface="Wingdings" panose="05000000000000000000" pitchFamily="2" charset="2"/>
                </a:rPr>
                <a:t> </a:t>
              </a:r>
              <a:r>
                <a:rPr lang="zh-CN" altLang="en-US" dirty="0">
                  <a:solidFill>
                    <a:schemeClr val="tx1"/>
                  </a:solidFill>
                </a:rPr>
                <a:t>二进制编码 </a:t>
              </a:r>
            </a:p>
          </p:txBody>
        </p:sp>
        <p:graphicFrame>
          <p:nvGraphicFramePr>
            <p:cNvPr id="2053" name="Object 15"/>
            <p:cNvGraphicFramePr/>
            <p:nvPr/>
          </p:nvGraphicFramePr>
          <p:xfrm>
            <a:off x="2976" y="2827"/>
            <a:ext cx="1394" cy="533"/>
          </p:xfrm>
          <a:graphic>
            <a:graphicData uri="http://schemas.openxmlformats.org/presentationml/2006/ole">
              <mc:AlternateContent xmlns:mc="http://schemas.openxmlformats.org/markup-compatibility/2006">
                <mc:Choice xmlns:v="urn:schemas-microsoft-com:vml" Requires="v">
                  <p:oleObj spid="_x0000_s4248" r:id="rId9" imgW="1116965" imgH="431800" progId="Equation.3">
                    <p:embed/>
                  </p:oleObj>
                </mc:Choice>
                <mc:Fallback>
                  <p:oleObj r:id="rId9" imgW="1116965" imgH="431800" progId="Equation.3">
                    <p:embed/>
                    <p:pic>
                      <p:nvPicPr>
                        <p:cNvPr id="0" name="图片 3081"/>
                        <p:cNvPicPr/>
                        <p:nvPr/>
                      </p:nvPicPr>
                      <p:blipFill>
                        <a:blip r:embed="rId10"/>
                        <a:stretch>
                          <a:fillRect/>
                        </a:stretch>
                      </p:blipFill>
                      <p:spPr>
                        <a:xfrm>
                          <a:off x="2976" y="2827"/>
                          <a:ext cx="1394" cy="533"/>
                        </a:xfrm>
                        <a:prstGeom prst="rect">
                          <a:avLst/>
                        </a:prstGeom>
                        <a:noFill/>
                        <a:ln w="38100">
                          <a:noFill/>
                          <a:miter/>
                        </a:ln>
                      </p:spPr>
                    </p:pic>
                  </p:oleObj>
                </mc:Fallback>
              </mc:AlternateContent>
            </a:graphicData>
          </a:graphic>
        </p:graphicFrame>
      </p:grpSp>
      <p:sp>
        <p:nvSpPr>
          <p:cNvPr id="20"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6.2.3  </a:t>
            </a:r>
            <a:r>
              <a:rPr lang="zh-CN" altLang="en-US" sz="3600" dirty="0">
                <a:latin typeface="Times New Roman" panose="02020603050405020304" pitchFamily="18" charset="0"/>
                <a:ea typeface="黑体" panose="02010609060101010101" pitchFamily="49" charset="-122"/>
              </a:rPr>
              <a:t>编码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6"/>
                                        </p:tgtEl>
                                        <p:attrNameLst>
                                          <p:attrName>style.visibility</p:attrName>
                                        </p:attrNameLst>
                                      </p:cBhvr>
                                      <p:to>
                                        <p:strVal val="visible"/>
                                      </p:to>
                                    </p:set>
                                    <p:anim calcmode="lin" valueType="num">
                                      <p:cBhvr additive="base">
                                        <p:cTn id="7" dur="500" fill="hold"/>
                                        <p:tgtEl>
                                          <p:spTgt spid="136196"/>
                                        </p:tgtEl>
                                        <p:attrNameLst>
                                          <p:attrName>ppt_x</p:attrName>
                                        </p:attrNameLst>
                                      </p:cBhvr>
                                      <p:tavLst>
                                        <p:tav tm="0">
                                          <p:val>
                                            <p:strVal val="0-#ppt_w/2"/>
                                          </p:val>
                                        </p:tav>
                                        <p:tav tm="100000">
                                          <p:val>
                                            <p:strVal val="#ppt_x"/>
                                          </p:val>
                                        </p:tav>
                                      </p:tavLst>
                                    </p:anim>
                                    <p:anim calcmode="lin" valueType="num">
                                      <p:cBhvr additive="base">
                                        <p:cTn id="8" dur="500" fill="hold"/>
                                        <p:tgtEl>
                                          <p:spTgt spid="1361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3"/>
          <p:cNvSpPr>
            <a:spLocks noGrp="1"/>
          </p:cNvSpPr>
          <p:nvPr>
            <p:ph idx="1"/>
          </p:nvPr>
        </p:nvSpPr>
        <p:spPr>
          <a:xfrm>
            <a:off x="911424" y="990600"/>
            <a:ext cx="8780264" cy="494184"/>
          </a:xfrm>
          <a:ln/>
        </p:spPr>
        <p:txBody>
          <a:bodyPr vert="horz" wrap="square" lIns="91440" tIns="45720" rIns="91440" bIns="45720" anchor="t"/>
          <a:lstStyle/>
          <a:p>
            <a:pPr marL="609600" indent="-609600" eaLnBrk="1" hangingPunct="1">
              <a:buClr>
                <a:schemeClr val="tx1"/>
              </a:buClr>
              <a:buNone/>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实数编码</a:t>
            </a:r>
          </a:p>
        </p:txBody>
      </p:sp>
      <p:sp>
        <p:nvSpPr>
          <p:cNvPr id="6758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37220" name="Text Box 4"/>
          <p:cNvSpPr txBox="1"/>
          <p:nvPr/>
        </p:nvSpPr>
        <p:spPr>
          <a:xfrm>
            <a:off x="911424" y="1484784"/>
            <a:ext cx="10513168" cy="4053417"/>
          </a:xfrm>
          <a:prstGeom prst="rect">
            <a:avLst/>
          </a:prstGeom>
          <a:noFill/>
          <a:ln w="9525">
            <a:noFill/>
          </a:ln>
        </p:spPr>
        <p:txBody>
          <a:bodyPr wrap="square" anchor="b">
            <a:spAutoFit/>
          </a:bodyPr>
          <a:lstStyle/>
          <a:p>
            <a:pPr algn="just">
              <a:lnSpc>
                <a:spcPct val="120000"/>
              </a:lnSpc>
              <a:spcBef>
                <a:spcPct val="50000"/>
              </a:spcBef>
              <a:buClr>
                <a:srgbClr val="FF0000"/>
              </a:buClr>
              <a:buFont typeface="Wingdings" panose="05000000000000000000" pitchFamily="2" charset="2"/>
              <a:buBlip>
                <a:blip r:embed="rId2"/>
              </a:buBlip>
            </a:pPr>
            <a:r>
              <a:rPr lang="en-US" altLang="zh-CN" sz="2600" dirty="0">
                <a:solidFill>
                  <a:schemeClr val="tx1"/>
                </a:solidFill>
              </a:rPr>
              <a:t> </a:t>
            </a:r>
            <a:r>
              <a:rPr lang="zh-CN" altLang="en-US" sz="2600" dirty="0">
                <a:solidFill>
                  <a:schemeClr val="tx1"/>
                </a:solidFill>
              </a:rPr>
              <a:t>采用实数表达法</a:t>
            </a:r>
            <a:r>
              <a:rPr lang="zh-CN" altLang="en-US" sz="2600" b="1" dirty="0">
                <a:solidFill>
                  <a:schemeClr val="tx1"/>
                </a:solidFill>
              </a:rPr>
              <a:t>不必进行数制转换</a:t>
            </a:r>
            <a:r>
              <a:rPr lang="zh-CN" altLang="en-US" sz="2600" dirty="0">
                <a:solidFill>
                  <a:schemeClr val="tx1"/>
                </a:solidFill>
              </a:rPr>
              <a:t>，可直接在解的表现型上进行遗传操作</a:t>
            </a:r>
            <a:r>
              <a:rPr lang="zh-CN" altLang="en-US" sz="2600" dirty="0" smtClean="0">
                <a:solidFill>
                  <a:schemeClr val="tx1"/>
                </a:solidFill>
              </a:rPr>
              <a:t>。</a:t>
            </a:r>
            <a:endParaRPr lang="en-US" altLang="zh-CN" sz="2600" dirty="0" smtClean="0">
              <a:solidFill>
                <a:schemeClr val="tx1"/>
              </a:solidFill>
            </a:endParaRPr>
          </a:p>
          <a:p>
            <a:pPr algn="just">
              <a:lnSpc>
                <a:spcPct val="120000"/>
              </a:lnSpc>
              <a:spcBef>
                <a:spcPct val="50000"/>
              </a:spcBef>
              <a:buClr>
                <a:srgbClr val="FF0000"/>
              </a:buClr>
              <a:buFont typeface="Wingdings" panose="05000000000000000000" pitchFamily="2" charset="2"/>
              <a:buBlip>
                <a:blip r:embed="rId2"/>
              </a:buBlip>
            </a:pPr>
            <a:endParaRPr lang="zh-CN" altLang="en-US" sz="2600" dirty="0">
              <a:solidFill>
                <a:schemeClr val="tx1"/>
              </a:solidFill>
            </a:endParaRPr>
          </a:p>
          <a:p>
            <a:pPr algn="just">
              <a:lnSpc>
                <a:spcPct val="120000"/>
              </a:lnSpc>
              <a:spcBef>
                <a:spcPct val="50000"/>
              </a:spcBef>
              <a:buClr>
                <a:srgbClr val="FF0000"/>
              </a:buClr>
              <a:buFont typeface="Wingdings" panose="05000000000000000000" pitchFamily="2" charset="2"/>
              <a:buBlip>
                <a:blip r:embed="rId2"/>
              </a:buBlip>
            </a:pPr>
            <a:r>
              <a:rPr lang="zh-CN" altLang="en-US" sz="2600" dirty="0">
                <a:solidFill>
                  <a:schemeClr val="tx1"/>
                </a:solidFill>
              </a:rPr>
              <a:t> 多参数映射编码的基本思想：把每个参数先进行二进制编码得到子串，再把这些子串连成一个完整的染色体。</a:t>
            </a:r>
          </a:p>
          <a:p>
            <a:pPr algn="just">
              <a:lnSpc>
                <a:spcPct val="120000"/>
              </a:lnSpc>
              <a:spcBef>
                <a:spcPct val="50000"/>
              </a:spcBef>
              <a:buClr>
                <a:srgbClr val="FF0000"/>
              </a:buClr>
              <a:buFont typeface="Wingdings" panose="05000000000000000000" pitchFamily="2" charset="2"/>
              <a:buBlip>
                <a:blip r:embed="rId2"/>
              </a:buBlip>
            </a:pPr>
            <a:r>
              <a:rPr lang="zh-CN" altLang="en-US" sz="2600" dirty="0">
                <a:solidFill>
                  <a:schemeClr val="tx1"/>
                </a:solidFill>
              </a:rPr>
              <a:t> 多参数映射编码中的每个子串对应各自的编码参数，所以，可以</a:t>
            </a:r>
            <a:r>
              <a:rPr lang="zh-CN" altLang="en-US" sz="2600" b="1" dirty="0">
                <a:solidFill>
                  <a:schemeClr val="tx1"/>
                </a:solidFill>
              </a:rPr>
              <a:t>有不同的串长度和参数的取值范围</a:t>
            </a:r>
            <a:r>
              <a:rPr lang="zh-CN" altLang="en-US" sz="2600" dirty="0">
                <a:solidFill>
                  <a:schemeClr val="tx1"/>
                </a:solidFill>
              </a:rPr>
              <a:t>。</a:t>
            </a:r>
            <a:r>
              <a:rPr lang="zh-CN" altLang="en-US" dirty="0">
                <a:solidFill>
                  <a:schemeClr val="tx1"/>
                </a:solidFill>
              </a:rPr>
              <a:t>  </a:t>
            </a:r>
          </a:p>
        </p:txBody>
      </p:sp>
      <p:sp>
        <p:nvSpPr>
          <p:cNvPr id="7"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6.2.3  </a:t>
            </a:r>
            <a:r>
              <a:rPr lang="zh-CN" altLang="en-US" sz="3600" dirty="0">
                <a:latin typeface="Times New Roman" panose="02020603050405020304" pitchFamily="18" charset="0"/>
                <a:ea typeface="黑体" panose="02010609060101010101" pitchFamily="49" charset="-122"/>
              </a:rPr>
              <a:t>编码 </a:t>
            </a:r>
          </a:p>
        </p:txBody>
      </p:sp>
      <p:sp>
        <p:nvSpPr>
          <p:cNvPr id="6" name="Rectangle 3"/>
          <p:cNvSpPr txBox="1">
            <a:spLocks/>
          </p:cNvSpPr>
          <p:nvPr/>
        </p:nvSpPr>
        <p:spPr>
          <a:xfrm>
            <a:off x="911424" y="2770216"/>
            <a:ext cx="8780264" cy="494184"/>
          </a:xfrm>
          <a:prstGeom prst="rect">
            <a:avLst/>
          </a:prstGeom>
          <a:ln/>
        </p:spPr>
        <p:txBody>
          <a:bodyPr vert="horz" wrap="square"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fontAlgn="auto">
              <a:spcAft>
                <a:spcPts val="0"/>
              </a:spcAft>
              <a:buClr>
                <a:schemeClr val="tx1"/>
              </a:buClr>
              <a:buFont typeface="Arial" panose="020B0604020202020204" pitchFamily="34" charset="0"/>
              <a:buNone/>
            </a:pPr>
            <a:r>
              <a:rPr lang="en-US" altLang="zh-CN" b="1" dirty="0" smtClean="0">
                <a:latin typeface="Times New Roman" panose="02020603050405020304" pitchFamily="18" charset="0"/>
              </a:rPr>
              <a:t>3.  </a:t>
            </a:r>
            <a:r>
              <a:rPr lang="zh-CN" altLang="en-US" b="1" dirty="0" smtClean="0">
                <a:latin typeface="Times New Roman" panose="02020603050405020304" pitchFamily="18" charset="0"/>
              </a:rPr>
              <a:t>多参数级联编码</a:t>
            </a:r>
            <a:endParaRPr lang="zh-CN" altLang="en-US"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37220"/>
                                        </p:tgtEl>
                                        <p:attrNameLst>
                                          <p:attrName>style.visibility</p:attrName>
                                        </p:attrNameLst>
                                      </p:cBhvr>
                                      <p:to>
                                        <p:strVal val="visible"/>
                                      </p:to>
                                    </p:set>
                                    <p:anim calcmode="lin" valueType="num">
                                      <p:cBhvr>
                                        <p:cTn id="7" dur="500" fill="hold"/>
                                        <p:tgtEl>
                                          <p:spTgt spid="137220"/>
                                        </p:tgtEl>
                                        <p:attrNameLst>
                                          <p:attrName>ppt_w</p:attrName>
                                        </p:attrNameLst>
                                      </p:cBhvr>
                                      <p:tavLst>
                                        <p:tav tm="0">
                                          <p:val>
                                            <p:fltVal val="0"/>
                                          </p:val>
                                        </p:tav>
                                        <p:tav tm="100000">
                                          <p:val>
                                            <p:strVal val="#ppt_w"/>
                                          </p:val>
                                        </p:tav>
                                      </p:tavLst>
                                    </p:anim>
                                    <p:anim calcmode="lin" valueType="num">
                                      <p:cBhvr>
                                        <p:cTn id="8" dur="500" fill="hold"/>
                                        <p:tgtEl>
                                          <p:spTgt spid="1372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8611" name="Rectangle 5"/>
          <p:cNvSpPr/>
          <p:nvPr/>
        </p:nvSpPr>
        <p:spPr>
          <a:xfrm>
            <a:off x="695400" y="1046165"/>
            <a:ext cx="8077200" cy="519112"/>
          </a:xfrm>
          <a:prstGeom prst="rect">
            <a:avLst/>
          </a:prstGeom>
          <a:noFill/>
          <a:ln w="9525">
            <a:noFill/>
          </a:ln>
        </p:spPr>
        <p:txBody>
          <a:bodyPr>
            <a:spAutoFit/>
          </a:bodyPr>
          <a:lstStyle/>
          <a:p>
            <a:pPr marL="457200" indent="-457200">
              <a:buAutoNum type="arabicPeriod"/>
            </a:pPr>
            <a:r>
              <a:rPr lang="zh-CN" altLang="en-US" sz="2800" b="1" dirty="0">
                <a:solidFill>
                  <a:schemeClr val="tx1"/>
                </a:solidFill>
                <a:latin typeface="Times New Roman" panose="02020603050405020304" pitchFamily="18" charset="0"/>
              </a:rPr>
              <a:t>初始种群的产生</a:t>
            </a:r>
          </a:p>
        </p:txBody>
      </p:sp>
      <p:sp>
        <p:nvSpPr>
          <p:cNvPr id="134156" name="Rectangle 12"/>
          <p:cNvSpPr/>
          <p:nvPr/>
        </p:nvSpPr>
        <p:spPr>
          <a:xfrm>
            <a:off x="983432" y="1752601"/>
            <a:ext cx="10370368" cy="3323987"/>
          </a:xfrm>
          <a:prstGeom prst="rect">
            <a:avLst/>
          </a:prstGeom>
          <a:noFill/>
          <a:ln w="9525">
            <a:noFill/>
          </a:ln>
        </p:spPr>
        <p:txBody>
          <a:bodyPr wrap="square">
            <a:spAutoFit/>
          </a:bodyPr>
          <a:lstStyle/>
          <a:p>
            <a:pPr algn="just">
              <a:lnSpc>
                <a:spcPct val="140000"/>
              </a:lnSpc>
              <a:spcBef>
                <a:spcPct val="50000"/>
              </a:spcBef>
            </a:pP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1</a:t>
            </a:r>
            <a:r>
              <a:rPr lang="zh-CN" altLang="en-US" sz="2800" dirty="0">
                <a:solidFill>
                  <a:schemeClr val="tx1"/>
                </a:solidFill>
                <a:latin typeface="Times New Roman" panose="02020603050405020304" pitchFamily="18" charset="0"/>
              </a:rPr>
              <a:t>）根据问题固有知识，把握最优解所占空间在整个问题空间中的分布范围，然后，在此分布范围内设定初始群体。</a:t>
            </a:r>
            <a:endParaRPr lang="zh-CN" altLang="en-US" sz="2800" dirty="0">
              <a:solidFill>
                <a:schemeClr val="tx1"/>
              </a:solidFill>
              <a:latin typeface="Times New Roman" panose="02020603050405020304" pitchFamily="18" charset="0"/>
              <a:cs typeface="Times New Roman" panose="02020603050405020304" pitchFamily="18" charset="0"/>
            </a:endParaRPr>
          </a:p>
          <a:p>
            <a:pPr algn="just" eaLnBrk="0" hangingPunct="0">
              <a:lnSpc>
                <a:spcPct val="140000"/>
              </a:lnSpc>
              <a:spcBef>
                <a:spcPct val="50000"/>
              </a:spcBef>
            </a:pP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2</a:t>
            </a:r>
            <a:r>
              <a:rPr lang="zh-CN" altLang="en-US" sz="2800" dirty="0">
                <a:solidFill>
                  <a:schemeClr val="tx1"/>
                </a:solidFill>
                <a:latin typeface="Times New Roman" panose="02020603050405020304" pitchFamily="18" charset="0"/>
              </a:rPr>
              <a:t>）随机产生一定数目的个体，从中挑选最好的个体加到初始群体中。这种过程不断迭代，直到初始群体中个体数目达到了预先确定的规模。</a:t>
            </a:r>
            <a:r>
              <a:rPr lang="zh-CN" altLang="en-US" sz="2800" dirty="0">
                <a:solidFill>
                  <a:schemeClr val="tx1"/>
                </a:solidFill>
              </a:rPr>
              <a:t> </a:t>
            </a:r>
            <a:endParaRPr lang="zh-CN" altLang="en-US" sz="2800" dirty="0">
              <a:solidFill>
                <a:schemeClr val="tx1"/>
              </a:solidFill>
              <a:latin typeface="Times New Roman" panose="02020603050405020304" pitchFamily="18" charset="0"/>
            </a:endParaRPr>
          </a:p>
        </p:txBody>
      </p:sp>
      <p:sp>
        <p:nvSpPr>
          <p:cNvPr id="6"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6.2.4  </a:t>
            </a:r>
            <a:r>
              <a:rPr lang="zh-CN" altLang="en-US" sz="3600" dirty="0">
                <a:latin typeface="Times New Roman" panose="02020603050405020304" pitchFamily="18" charset="0"/>
                <a:ea typeface="黑体" panose="02010609060101010101" pitchFamily="49" charset="-122"/>
              </a:rPr>
              <a:t>群体设定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34156"/>
                                        </p:tgtEl>
                                        <p:attrNameLst>
                                          <p:attrName>style.visibility</p:attrName>
                                        </p:attrNameLst>
                                      </p:cBhvr>
                                      <p:to>
                                        <p:strVal val="visible"/>
                                      </p:to>
                                    </p:set>
                                    <p:animEffect transition="in" filter="checkerboard(across)">
                                      <p:cBhvr>
                                        <p:cTn id="7" dur="500"/>
                                        <p:tgtEl>
                                          <p:spTgt spid="134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3251" name="Rectangle 4"/>
          <p:cNvSpPr/>
          <p:nvPr/>
        </p:nvSpPr>
        <p:spPr>
          <a:xfrm>
            <a:off x="0" y="1"/>
            <a:ext cx="12192000" cy="765175"/>
          </a:xfrm>
          <a:prstGeom prst="rect">
            <a:avLst/>
          </a:prstGeom>
          <a:solidFill>
            <a:srgbClr val="A50021"/>
          </a:solidFill>
          <a:ln w="9525">
            <a:noFill/>
          </a:ln>
        </p:spPr>
        <p:txBody>
          <a:bodyPr anchor="b"/>
          <a:lstStyle/>
          <a:p>
            <a:pPr indent="176530"/>
            <a:r>
              <a:rPr lang="zh-CN" altLang="en-US" sz="3600" dirty="0">
                <a:latin typeface="Times New Roman" panose="02020603050405020304" pitchFamily="18" charset="0"/>
                <a:ea typeface="黑体" panose="02010609060101010101" pitchFamily="49" charset="-122"/>
              </a:rPr>
              <a:t>第</a:t>
            </a:r>
            <a:r>
              <a:rPr lang="en-US" altLang="zh-CN" sz="3600" dirty="0">
                <a:latin typeface="Times New Roman" panose="02020603050405020304" pitchFamily="18" charset="0"/>
                <a:ea typeface="黑体" panose="02010609060101010101" pitchFamily="49" charset="-122"/>
              </a:rPr>
              <a:t>6</a:t>
            </a:r>
            <a:r>
              <a:rPr lang="zh-CN" altLang="en-US" sz="3600" dirty="0">
                <a:latin typeface="Times New Roman" panose="02020603050405020304" pitchFamily="18" charset="0"/>
                <a:ea typeface="黑体" panose="02010609060101010101" pitchFamily="49" charset="-122"/>
              </a:rPr>
              <a:t>章  </a:t>
            </a:r>
            <a:r>
              <a:rPr lang="zh-CN" altLang="en-US" sz="3600" dirty="0" smtClean="0">
                <a:latin typeface="Times New Roman" panose="02020603050405020304" pitchFamily="18" charset="0"/>
                <a:ea typeface="黑体" panose="02010609060101010101" pitchFamily="49" charset="-122"/>
              </a:rPr>
              <a:t>进化算法及其</a:t>
            </a:r>
            <a:r>
              <a:rPr lang="zh-CN" altLang="en-US" sz="3600" dirty="0">
                <a:latin typeface="Times New Roman" panose="02020603050405020304" pitchFamily="18" charset="0"/>
                <a:ea typeface="黑体" panose="02010609060101010101" pitchFamily="49" charset="-122"/>
              </a:rPr>
              <a:t>应用</a:t>
            </a:r>
          </a:p>
        </p:txBody>
      </p:sp>
      <p:sp>
        <p:nvSpPr>
          <p:cNvPr id="207877" name="Rectangle 5"/>
          <p:cNvSpPr/>
          <p:nvPr/>
        </p:nvSpPr>
        <p:spPr>
          <a:xfrm>
            <a:off x="623393" y="981076"/>
            <a:ext cx="10873208" cy="5400675"/>
          </a:xfrm>
          <a:prstGeom prst="rect">
            <a:avLst/>
          </a:prstGeom>
          <a:noFill/>
          <a:ln w="9525">
            <a:noFill/>
          </a:ln>
        </p:spPr>
        <p:txBody>
          <a:bodyPr/>
          <a:lstStyle/>
          <a:p>
            <a:pPr marL="469900" indent="-469900" algn="just">
              <a:lnSpc>
                <a:spcPct val="120000"/>
              </a:lnSpc>
              <a:spcBef>
                <a:spcPct val="20000"/>
              </a:spcBef>
              <a:buClr>
                <a:schemeClr val="accent2"/>
              </a:buClr>
              <a:buFont typeface="Wingdings" panose="05000000000000000000" pitchFamily="2" charset="2"/>
              <a:buChar char="o"/>
            </a:pPr>
            <a:r>
              <a:rPr lang="zh-CN" altLang="en-US" sz="2800" b="1" dirty="0">
                <a:solidFill>
                  <a:schemeClr val="tx1"/>
                </a:solidFill>
                <a:latin typeface="Arial" panose="020B0604020202020204" pitchFamily="34" charset="0"/>
              </a:rPr>
              <a:t>受自然界和生物界规律的启迪，人们根据其原理模仿设计了许多</a:t>
            </a:r>
            <a:r>
              <a:rPr lang="zh-CN" altLang="en-US" sz="2800" b="1" dirty="0">
                <a:solidFill>
                  <a:srgbClr val="0000FF"/>
                </a:solidFill>
                <a:latin typeface="Arial" panose="020B0604020202020204" pitchFamily="34" charset="0"/>
              </a:rPr>
              <a:t>求解问题的算法</a:t>
            </a:r>
            <a:r>
              <a:rPr lang="zh-CN" altLang="en-US" sz="2800" b="1" dirty="0">
                <a:solidFill>
                  <a:schemeClr val="tx1"/>
                </a:solidFill>
                <a:latin typeface="Arial" panose="020B0604020202020204" pitchFamily="34" charset="0"/>
              </a:rPr>
              <a:t>，包括人工神经网络、模糊逻辑、遗传算法、</a:t>
            </a:r>
            <a:r>
              <a:rPr lang="en-US" altLang="en-US" sz="2800" b="1" dirty="0">
                <a:solidFill>
                  <a:schemeClr val="tx1"/>
                </a:solidFill>
                <a:latin typeface="Arial" panose="020B0604020202020204" pitchFamily="34" charset="0"/>
              </a:rPr>
              <a:t>DNA</a:t>
            </a:r>
            <a:r>
              <a:rPr lang="zh-CN" altLang="en-US" sz="2800" b="1" dirty="0">
                <a:solidFill>
                  <a:schemeClr val="tx1"/>
                </a:solidFill>
                <a:latin typeface="Arial" panose="020B0604020202020204" pitchFamily="34" charset="0"/>
              </a:rPr>
              <a:t>计算、模拟退火算法、禁忌搜索算法、免疫算法、膜计算、量子计算、粒子群优化算法、蚁群算法、人工蜂群算法、人工鱼群算法以及细菌群体优化算法等，这些算法称为智能计算也称为</a:t>
            </a:r>
            <a:r>
              <a:rPr lang="zh-CN" altLang="en-US" sz="2800" b="1" dirty="0">
                <a:solidFill>
                  <a:srgbClr val="0000FF"/>
                </a:solidFill>
                <a:latin typeface="Arial" panose="020B0604020202020204" pitchFamily="34" charset="0"/>
              </a:rPr>
              <a:t>计算智能</a:t>
            </a:r>
            <a:r>
              <a:rPr lang="en-US" altLang="en-US" sz="2800" b="1" dirty="0">
                <a:solidFill>
                  <a:schemeClr val="tx1"/>
                </a:solidFill>
                <a:latin typeface="Arial" panose="020B0604020202020204" pitchFamily="34" charset="0"/>
              </a:rPr>
              <a:t>(computational intelligence, CI)</a:t>
            </a:r>
            <a:r>
              <a:rPr lang="zh-CN" altLang="en-US" sz="2800" b="1" dirty="0">
                <a:solidFill>
                  <a:schemeClr val="tx1"/>
                </a:solidFill>
                <a:latin typeface="Arial" panose="020B0604020202020204" pitchFamily="34" charset="0"/>
              </a:rPr>
              <a:t>。</a:t>
            </a:r>
            <a:endParaRPr lang="en-US" altLang="zh-CN" sz="2800" b="1" dirty="0">
              <a:solidFill>
                <a:schemeClr val="tx1"/>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7877">
                                            <p:txEl>
                                              <p:pRg st="0" end="0"/>
                                            </p:txEl>
                                          </p:spTgt>
                                        </p:tgtEl>
                                        <p:attrNameLst>
                                          <p:attrName>style.visibility</p:attrName>
                                        </p:attrNameLst>
                                      </p:cBhvr>
                                      <p:to>
                                        <p:strVal val="visible"/>
                                      </p:to>
                                    </p:set>
                                    <p:anim calcmode="lin" valueType="num">
                                      <p:cBhvr additive="base">
                                        <p:cTn id="7" dur="500" fill="hold"/>
                                        <p:tgtEl>
                                          <p:spTgt spid="2078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787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7" grpId="0" build="p" advAuto="100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076" name="Rectangle 2"/>
          <p:cNvSpPr/>
          <p:nvPr/>
        </p:nvSpPr>
        <p:spPr>
          <a:xfrm>
            <a:off x="911424" y="981452"/>
            <a:ext cx="8077200" cy="519112"/>
          </a:xfrm>
          <a:prstGeom prst="rect">
            <a:avLst/>
          </a:prstGeom>
          <a:noFill/>
          <a:ln w="9525">
            <a:noFill/>
          </a:ln>
        </p:spPr>
        <p:txBody>
          <a:bodyPr>
            <a:spAutoFit/>
          </a:bodyPr>
          <a:lstStyle/>
          <a:p>
            <a:pPr marL="457200" indent="-457200"/>
            <a:r>
              <a:rPr lang="en-US" altLang="zh-CN" sz="2800" b="1" dirty="0">
                <a:solidFill>
                  <a:schemeClr val="tx1"/>
                </a:solidFill>
                <a:latin typeface="Times New Roman" panose="02020603050405020304" pitchFamily="18" charset="0"/>
              </a:rPr>
              <a:t>2.  </a:t>
            </a:r>
            <a:r>
              <a:rPr lang="zh-CN" altLang="en-US" sz="2800" b="1" dirty="0">
                <a:solidFill>
                  <a:schemeClr val="tx1"/>
                </a:solidFill>
                <a:latin typeface="Times New Roman" panose="02020603050405020304" pitchFamily="18" charset="0"/>
              </a:rPr>
              <a:t>种群规模的确定</a:t>
            </a:r>
          </a:p>
        </p:txBody>
      </p:sp>
      <p:grpSp>
        <p:nvGrpSpPr>
          <p:cNvPr id="2" name="Group 9"/>
          <p:cNvGrpSpPr/>
          <p:nvPr/>
        </p:nvGrpSpPr>
        <p:grpSpPr>
          <a:xfrm>
            <a:off x="759052" y="3429000"/>
            <a:ext cx="10567988" cy="1897062"/>
            <a:chOff x="-474" y="1989"/>
            <a:chExt cx="6657" cy="1195"/>
          </a:xfrm>
        </p:grpSpPr>
        <p:sp>
          <p:nvSpPr>
            <p:cNvPr id="3080" name="Rectangle 7"/>
            <p:cNvSpPr/>
            <p:nvPr/>
          </p:nvSpPr>
          <p:spPr>
            <a:xfrm>
              <a:off x="-474" y="1989"/>
              <a:ext cx="6657" cy="1195"/>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defTabSz="0">
                <a:lnSpc>
                  <a:spcPct val="140000"/>
                </a:lnSpc>
                <a:spcBef>
                  <a:spcPct val="50000"/>
                </a:spcBef>
                <a:buBlip>
                  <a:blip r:embed="rId3"/>
                </a:buBlip>
                <a:tabLst>
                  <a:tab pos="66675" algn="l"/>
                  <a:tab pos="1257300" algn="l"/>
                </a:tabLst>
              </a:pPr>
              <a:r>
                <a:rPr lang="en-US" altLang="zh-CN" sz="2800" b="1" dirty="0">
                  <a:solidFill>
                    <a:schemeClr val="folHlink"/>
                  </a:solidFill>
                </a:rPr>
                <a:t> </a:t>
              </a:r>
              <a:r>
                <a:rPr lang="zh-CN" altLang="en-US" sz="2800" b="1" dirty="0">
                  <a:solidFill>
                    <a:schemeClr val="folHlink"/>
                  </a:solidFill>
                </a:rPr>
                <a:t>模式定理</a:t>
              </a:r>
              <a:r>
                <a:rPr lang="zh-CN" altLang="en-US" sz="2800" dirty="0">
                  <a:solidFill>
                    <a:schemeClr val="tx1"/>
                  </a:solidFill>
                </a:rPr>
                <a:t>表明：若群体规模为</a:t>
              </a:r>
              <a:r>
                <a:rPr lang="en-US" altLang="zh-CN" sz="2800" i="1" dirty="0">
                  <a:solidFill>
                    <a:schemeClr val="tx1"/>
                  </a:solidFill>
                  <a:latin typeface="Times New Roman" panose="02020603050405020304" pitchFamily="18" charset="0"/>
                  <a:cs typeface="Times New Roman" panose="02020603050405020304" pitchFamily="18" charset="0"/>
                </a:rPr>
                <a:t>M</a:t>
              </a:r>
              <a:r>
                <a:rPr lang="zh-CN" altLang="en-US" sz="2800" dirty="0">
                  <a:solidFill>
                    <a:schemeClr val="tx1"/>
                  </a:solidFill>
                </a:rPr>
                <a:t>，则遗传操作可从这</a:t>
              </a:r>
              <a:r>
                <a:rPr lang="en-US" altLang="zh-CN" sz="2800" i="1" dirty="0">
                  <a:solidFill>
                    <a:schemeClr val="tx1"/>
                  </a:solidFill>
                  <a:latin typeface="Times New Roman" panose="02020603050405020304" pitchFamily="18" charset="0"/>
                  <a:cs typeface="Times New Roman" panose="02020603050405020304" pitchFamily="18" charset="0"/>
                </a:rPr>
                <a:t>M </a:t>
              </a:r>
              <a:r>
                <a:rPr lang="zh-CN" altLang="en-US" sz="2800" dirty="0">
                  <a:solidFill>
                    <a:schemeClr val="tx1"/>
                  </a:solidFill>
                </a:rPr>
                <a:t>个个体中生成和检测     个模式，并在此基础上能够不断形成和优化积木块，直到找到最优解。</a:t>
              </a:r>
              <a:endParaRPr lang="zh-CN" altLang="en-US" sz="2800" dirty="0">
                <a:solidFill>
                  <a:schemeClr val="tx1"/>
                </a:solidFill>
                <a:latin typeface="Times New Roman" panose="02020603050405020304" pitchFamily="18" charset="0"/>
              </a:endParaRPr>
            </a:p>
          </p:txBody>
        </p:sp>
        <p:graphicFrame>
          <p:nvGraphicFramePr>
            <p:cNvPr id="3074" name="Object 6"/>
            <p:cNvGraphicFramePr/>
            <p:nvPr>
              <p:extLst>
                <p:ext uri="{D42A27DB-BD31-4B8C-83A1-F6EECF244321}">
                  <p14:modId xmlns:p14="http://schemas.microsoft.com/office/powerpoint/2010/main" val="3975550490"/>
                </p:ext>
              </p:extLst>
            </p:nvPr>
          </p:nvGraphicFramePr>
          <p:xfrm>
            <a:off x="892" y="2444"/>
            <a:ext cx="384" cy="284"/>
          </p:xfrm>
          <a:graphic>
            <a:graphicData uri="http://schemas.openxmlformats.org/presentationml/2006/ole">
              <mc:AlternateContent xmlns:mc="http://schemas.openxmlformats.org/markup-compatibility/2006">
                <mc:Choice xmlns:v="urn:schemas-microsoft-com:vml" Requires="v">
                  <p:oleObj spid="_x0000_s5158" r:id="rId4" imgW="254000" imgH="190500" progId="Equation.3">
                    <p:embed/>
                  </p:oleObj>
                </mc:Choice>
                <mc:Fallback>
                  <p:oleObj r:id="rId4" imgW="254000" imgH="190500" progId="Equation.3">
                    <p:embed/>
                    <p:pic>
                      <p:nvPicPr>
                        <p:cNvPr id="0" name="图片 3080"/>
                        <p:cNvPicPr/>
                        <p:nvPr/>
                      </p:nvPicPr>
                      <p:blipFill>
                        <a:blip r:embed="rId5"/>
                        <a:stretch>
                          <a:fillRect/>
                        </a:stretch>
                      </p:blipFill>
                      <p:spPr>
                        <a:xfrm>
                          <a:off x="892" y="2444"/>
                          <a:ext cx="384" cy="284"/>
                        </a:xfrm>
                        <a:prstGeom prst="rect">
                          <a:avLst/>
                        </a:prstGeom>
                        <a:noFill/>
                        <a:ln w="38100">
                          <a:noFill/>
                          <a:miter/>
                        </a:ln>
                      </p:spPr>
                    </p:pic>
                  </p:oleObj>
                </mc:Fallback>
              </mc:AlternateContent>
            </a:graphicData>
          </a:graphic>
        </p:graphicFrame>
      </p:grpSp>
      <p:sp>
        <p:nvSpPr>
          <p:cNvPr id="141320" name="Rectangle 8"/>
          <p:cNvSpPr/>
          <p:nvPr/>
        </p:nvSpPr>
        <p:spPr>
          <a:xfrm>
            <a:off x="759052" y="1518487"/>
            <a:ext cx="10809556" cy="1514261"/>
          </a:xfrm>
          <a:prstGeom prst="rect">
            <a:avLst/>
          </a:prstGeom>
          <a:noFill/>
          <a:ln w="9525">
            <a:noFill/>
          </a:ln>
        </p:spPr>
        <p:txBody>
          <a:bodyPr wrap="square">
            <a:spAutoFit/>
          </a:bodyPr>
          <a:lstStyle/>
          <a:p>
            <a:pPr>
              <a:lnSpc>
                <a:spcPct val="140000"/>
              </a:lnSpc>
              <a:spcBef>
                <a:spcPct val="50000"/>
              </a:spcBef>
              <a:buBlip>
                <a:blip r:embed="rId3"/>
              </a:buBlip>
            </a:pPr>
            <a:r>
              <a:rPr lang="en-US" altLang="zh-CN" sz="2800" dirty="0">
                <a:solidFill>
                  <a:schemeClr val="tx1"/>
                </a:solidFill>
              </a:rPr>
              <a:t> </a:t>
            </a:r>
            <a:r>
              <a:rPr lang="zh-CN" altLang="en-US" sz="2800" dirty="0">
                <a:solidFill>
                  <a:schemeClr val="tx1"/>
                </a:solidFill>
              </a:rPr>
              <a:t>群体规模太小，遗传算法的优化性能不太好，易陷入局部最优解。</a:t>
            </a:r>
          </a:p>
          <a:p>
            <a:pPr>
              <a:lnSpc>
                <a:spcPct val="140000"/>
              </a:lnSpc>
              <a:spcBef>
                <a:spcPct val="50000"/>
              </a:spcBef>
              <a:buBlip>
                <a:blip r:embed="rId3"/>
              </a:buBlip>
            </a:pPr>
            <a:r>
              <a:rPr lang="zh-CN" altLang="en-US" sz="2800" dirty="0">
                <a:solidFill>
                  <a:schemeClr val="tx1"/>
                </a:solidFill>
              </a:rPr>
              <a:t> 群体规模太大，计算复杂。 </a:t>
            </a:r>
            <a:endParaRPr lang="zh-CN" altLang="en-US" sz="2800" dirty="0">
              <a:solidFill>
                <a:schemeClr val="tx1"/>
              </a:solidFill>
              <a:latin typeface="Times New Roman" panose="02020603050405020304" pitchFamily="18" charset="0"/>
            </a:endParaRPr>
          </a:p>
        </p:txBody>
      </p:sp>
      <p:sp>
        <p:nvSpPr>
          <p:cNvPr id="12"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6.2.4  </a:t>
            </a:r>
            <a:r>
              <a:rPr lang="zh-CN" altLang="en-US" sz="3600" dirty="0">
                <a:latin typeface="Times New Roman" panose="02020603050405020304" pitchFamily="18" charset="0"/>
                <a:ea typeface="黑体" panose="02010609060101010101" pitchFamily="49" charset="-122"/>
              </a:rPr>
              <a:t>群体设定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1320"/>
                                        </p:tgtEl>
                                        <p:attrNameLst>
                                          <p:attrName>style.visibility</p:attrName>
                                        </p:attrNameLst>
                                      </p:cBhvr>
                                      <p:to>
                                        <p:strVal val="visible"/>
                                      </p:to>
                                    </p:set>
                                    <p:animEffect transition="in" filter="blinds(horizontal)">
                                      <p:cBhvr>
                                        <p:cTn id="7" dur="500"/>
                                        <p:tgtEl>
                                          <p:spTgt spid="14132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103" name="Rectangle 7"/>
          <p:cNvSpPr/>
          <p:nvPr/>
        </p:nvSpPr>
        <p:spPr>
          <a:xfrm>
            <a:off x="727618" y="989014"/>
            <a:ext cx="7315200" cy="519113"/>
          </a:xfrm>
          <a:prstGeom prst="rect">
            <a:avLst/>
          </a:prstGeom>
          <a:noFill/>
          <a:ln w="9525">
            <a:noFill/>
          </a:ln>
        </p:spPr>
        <p:txBody>
          <a:bodyPr>
            <a:spAutoFit/>
          </a:bodyPr>
          <a:lstStyle/>
          <a:p>
            <a:pPr marL="457200" indent="-457200">
              <a:buAutoNum type="arabicPeriod"/>
            </a:pPr>
            <a:r>
              <a:rPr lang="zh-CN" altLang="en-US" sz="2800" b="1" dirty="0">
                <a:solidFill>
                  <a:schemeClr val="tx1"/>
                </a:solidFill>
              </a:rPr>
              <a:t>将目标函数映射成适应度函数的方法</a:t>
            </a:r>
            <a:r>
              <a:rPr lang="zh-CN" altLang="en-US" sz="2800" dirty="0">
                <a:solidFill>
                  <a:schemeClr val="tx1"/>
                </a:solidFill>
                <a:latin typeface="Times New Roman" panose="02020603050405020304" pitchFamily="18" charset="0"/>
              </a:rPr>
              <a:t> </a:t>
            </a:r>
          </a:p>
        </p:txBody>
      </p:sp>
      <p:grpSp>
        <p:nvGrpSpPr>
          <p:cNvPr id="2" name="Group 20"/>
          <p:cNvGrpSpPr/>
          <p:nvPr/>
        </p:nvGrpSpPr>
        <p:grpSpPr>
          <a:xfrm>
            <a:off x="839787" y="1676401"/>
            <a:ext cx="10296526" cy="1439863"/>
            <a:chOff x="-431" y="1056"/>
            <a:chExt cx="6486" cy="907"/>
          </a:xfrm>
        </p:grpSpPr>
        <p:sp>
          <p:nvSpPr>
            <p:cNvPr id="4112" name="Rectangle 10"/>
            <p:cNvSpPr/>
            <p:nvPr/>
          </p:nvSpPr>
          <p:spPr>
            <a:xfrm>
              <a:off x="-431" y="1056"/>
              <a:ext cx="6486" cy="864"/>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spcBef>
                  <a:spcPct val="40000"/>
                </a:spcBef>
                <a:buClr>
                  <a:srgbClr val="0000FF"/>
                </a:buClr>
                <a:buFont typeface="Wingdings" panose="05000000000000000000" pitchFamily="2" charset="2"/>
                <a:buChar char="§"/>
              </a:pPr>
              <a:r>
                <a:rPr lang="en-US" altLang="zh-CN" sz="2600" dirty="0">
                  <a:solidFill>
                    <a:schemeClr val="tx1"/>
                  </a:solidFill>
                </a:rPr>
                <a:t> </a:t>
              </a:r>
              <a:r>
                <a:rPr lang="zh-CN" altLang="en-US" sz="2600" dirty="0">
                  <a:solidFill>
                    <a:schemeClr val="tx1"/>
                  </a:solidFill>
                </a:rPr>
                <a:t>若目标函数为</a:t>
              </a:r>
              <a:r>
                <a:rPr lang="zh-CN" altLang="en-US" sz="2600" b="1" dirty="0">
                  <a:solidFill>
                    <a:schemeClr val="tx1"/>
                  </a:solidFill>
                </a:rPr>
                <a:t>最大化</a:t>
              </a:r>
              <a:r>
                <a:rPr lang="zh-CN" altLang="en-US" sz="2600" dirty="0">
                  <a:solidFill>
                    <a:schemeClr val="tx1"/>
                  </a:solidFill>
                </a:rPr>
                <a:t>问题，则</a:t>
              </a:r>
            </a:p>
            <a:p>
              <a:pPr>
                <a:lnSpc>
                  <a:spcPct val="180000"/>
                </a:lnSpc>
                <a:spcBef>
                  <a:spcPct val="40000"/>
                </a:spcBef>
                <a:spcAft>
                  <a:spcPct val="100000"/>
                </a:spcAft>
                <a:buClr>
                  <a:srgbClr val="0000FF"/>
                </a:buClr>
                <a:buFont typeface="Wingdings" panose="05000000000000000000" pitchFamily="2" charset="2"/>
                <a:buChar char="§"/>
              </a:pPr>
              <a:r>
                <a:rPr lang="zh-CN" altLang="en-US" sz="2600" dirty="0">
                  <a:solidFill>
                    <a:schemeClr val="tx1"/>
                  </a:solidFill>
                </a:rPr>
                <a:t> 若目标函数为</a:t>
              </a:r>
              <a:r>
                <a:rPr lang="zh-CN" altLang="en-US" sz="2600" b="1" dirty="0">
                  <a:solidFill>
                    <a:schemeClr val="tx1"/>
                  </a:solidFill>
                </a:rPr>
                <a:t>最小化</a:t>
              </a:r>
              <a:r>
                <a:rPr lang="zh-CN" altLang="en-US" sz="2600" dirty="0">
                  <a:solidFill>
                    <a:schemeClr val="tx1"/>
                  </a:solidFill>
                </a:rPr>
                <a:t>问题，则</a:t>
              </a:r>
            </a:p>
          </p:txBody>
        </p:sp>
        <p:graphicFrame>
          <p:nvGraphicFramePr>
            <p:cNvPr id="4100" name="Object 11"/>
            <p:cNvGraphicFramePr/>
            <p:nvPr/>
          </p:nvGraphicFramePr>
          <p:xfrm>
            <a:off x="3456" y="1104"/>
            <a:ext cx="1392" cy="255"/>
          </p:xfrm>
          <a:graphic>
            <a:graphicData uri="http://schemas.openxmlformats.org/presentationml/2006/ole">
              <mc:AlternateContent xmlns:mc="http://schemas.openxmlformats.org/markup-compatibility/2006">
                <mc:Choice xmlns:v="urn:schemas-microsoft-com:vml" Requires="v">
                  <p:oleObj spid="_x0000_s6293" r:id="rId3" imgW="1091565" imgH="203200" progId="Equation.3">
                    <p:embed/>
                  </p:oleObj>
                </mc:Choice>
                <mc:Fallback>
                  <p:oleObj r:id="rId3" imgW="1091565" imgH="203200" progId="Equation.3">
                    <p:embed/>
                    <p:pic>
                      <p:nvPicPr>
                        <p:cNvPr id="0" name="图片 3076"/>
                        <p:cNvPicPr/>
                        <p:nvPr/>
                      </p:nvPicPr>
                      <p:blipFill>
                        <a:blip r:embed="rId4"/>
                        <a:stretch>
                          <a:fillRect/>
                        </a:stretch>
                      </p:blipFill>
                      <p:spPr>
                        <a:xfrm>
                          <a:off x="3456" y="1104"/>
                          <a:ext cx="1392" cy="255"/>
                        </a:xfrm>
                        <a:prstGeom prst="rect">
                          <a:avLst/>
                        </a:prstGeom>
                        <a:noFill/>
                        <a:ln w="38100">
                          <a:noFill/>
                          <a:miter/>
                        </a:ln>
                      </p:spPr>
                    </p:pic>
                  </p:oleObj>
                </mc:Fallback>
              </mc:AlternateContent>
            </a:graphicData>
          </a:graphic>
        </p:graphicFrame>
        <p:graphicFrame>
          <p:nvGraphicFramePr>
            <p:cNvPr id="4101" name="Object 12"/>
            <p:cNvGraphicFramePr/>
            <p:nvPr/>
          </p:nvGraphicFramePr>
          <p:xfrm>
            <a:off x="3408" y="1440"/>
            <a:ext cx="1392" cy="523"/>
          </p:xfrm>
          <a:graphic>
            <a:graphicData uri="http://schemas.openxmlformats.org/presentationml/2006/ole">
              <mc:AlternateContent xmlns:mc="http://schemas.openxmlformats.org/markup-compatibility/2006">
                <mc:Choice xmlns:v="urn:schemas-microsoft-com:vml" Requires="v">
                  <p:oleObj spid="_x0000_s6294" r:id="rId5" imgW="1117600" imgH="419100" progId="Equation.3">
                    <p:embed/>
                  </p:oleObj>
                </mc:Choice>
                <mc:Fallback>
                  <p:oleObj r:id="rId5" imgW="1117600" imgH="419100" progId="Equation.3">
                    <p:embed/>
                    <p:pic>
                      <p:nvPicPr>
                        <p:cNvPr id="0" name="图片 3077"/>
                        <p:cNvPicPr/>
                        <p:nvPr/>
                      </p:nvPicPr>
                      <p:blipFill>
                        <a:blip r:embed="rId6"/>
                        <a:stretch>
                          <a:fillRect/>
                        </a:stretch>
                      </p:blipFill>
                      <p:spPr>
                        <a:xfrm>
                          <a:off x="3408" y="1440"/>
                          <a:ext cx="1392" cy="523"/>
                        </a:xfrm>
                        <a:prstGeom prst="rect">
                          <a:avLst/>
                        </a:prstGeom>
                        <a:noFill/>
                        <a:ln w="38100">
                          <a:noFill/>
                          <a:miter/>
                        </a:ln>
                      </p:spPr>
                    </p:pic>
                  </p:oleObj>
                </mc:Fallback>
              </mc:AlternateContent>
            </a:graphicData>
          </a:graphic>
        </p:graphicFrame>
      </p:grpSp>
      <p:sp>
        <p:nvSpPr>
          <p:cNvPr id="135181" name="Text Box 13"/>
          <p:cNvSpPr txBox="1"/>
          <p:nvPr/>
        </p:nvSpPr>
        <p:spPr>
          <a:xfrm>
            <a:off x="2438400" y="3352800"/>
            <a:ext cx="8153400" cy="457200"/>
          </a:xfrm>
          <a:prstGeom prst="rect">
            <a:avLst/>
          </a:prstGeom>
          <a:noFill/>
          <a:ln w="9525">
            <a:noFill/>
          </a:ln>
        </p:spPr>
        <p:txBody>
          <a:bodyPr anchor="b">
            <a:spAutoFit/>
          </a:bodyPr>
          <a:lstStyle/>
          <a:p>
            <a:pPr>
              <a:spcBef>
                <a:spcPct val="50000"/>
              </a:spcBef>
              <a:buClr>
                <a:srgbClr val="0000FF"/>
              </a:buClr>
              <a:buFont typeface="Wingdings" panose="05000000000000000000" pitchFamily="2" charset="2"/>
              <a:buNone/>
            </a:pPr>
            <a:r>
              <a:rPr lang="zh-CN" altLang="en-US" b="1" dirty="0">
                <a:solidFill>
                  <a:schemeClr val="accent2"/>
                </a:solidFill>
              </a:rPr>
              <a:t>将目标函数转换为求最大值的形式</a:t>
            </a:r>
            <a:r>
              <a:rPr lang="en-US" altLang="zh-CN" b="1" dirty="0">
                <a:solidFill>
                  <a:schemeClr val="accent2"/>
                </a:solidFill>
              </a:rPr>
              <a:t>,</a:t>
            </a:r>
            <a:r>
              <a:rPr lang="zh-CN" altLang="en-US" b="1" dirty="0">
                <a:solidFill>
                  <a:schemeClr val="accent2"/>
                </a:solidFill>
              </a:rPr>
              <a:t>且保证函数值非负！</a:t>
            </a:r>
            <a:r>
              <a:rPr lang="zh-CN" altLang="en-US" dirty="0">
                <a:solidFill>
                  <a:schemeClr val="tx1"/>
                </a:solidFill>
              </a:rPr>
              <a:t> </a:t>
            </a:r>
          </a:p>
        </p:txBody>
      </p:sp>
      <p:sp>
        <p:nvSpPr>
          <p:cNvPr id="4107" name="Rectangle 16"/>
          <p:cNvSpPr/>
          <p:nvPr/>
        </p:nvSpPr>
        <p:spPr>
          <a:xfrm>
            <a:off x="5424488" y="3233739"/>
            <a:ext cx="9144000" cy="461665"/>
          </a:xfrm>
          <a:prstGeom prst="rect">
            <a:avLst/>
          </a:prstGeom>
          <a:noFill/>
          <a:ln w="9525">
            <a:noFill/>
          </a:ln>
        </p:spPr>
        <p:txBody>
          <a:bodyPr>
            <a:spAutoFit/>
          </a:bodyPr>
          <a:lstStyle/>
          <a:p>
            <a:endParaRPr lang="zh-CN" altLang="en-US" dirty="0"/>
          </a:p>
        </p:txBody>
      </p:sp>
      <p:sp>
        <p:nvSpPr>
          <p:cNvPr id="4108" name="Rectangle 18"/>
          <p:cNvSpPr/>
          <p:nvPr/>
        </p:nvSpPr>
        <p:spPr>
          <a:xfrm>
            <a:off x="5419725" y="3233739"/>
            <a:ext cx="9144000" cy="461665"/>
          </a:xfrm>
          <a:prstGeom prst="rect">
            <a:avLst/>
          </a:prstGeom>
          <a:noFill/>
          <a:ln w="9525">
            <a:noFill/>
          </a:ln>
        </p:spPr>
        <p:txBody>
          <a:bodyPr>
            <a:spAutoFit/>
          </a:bodyPr>
          <a:lstStyle/>
          <a:p>
            <a:endParaRPr lang="zh-CN" altLang="en-US" dirty="0"/>
          </a:p>
        </p:txBody>
      </p:sp>
      <p:grpSp>
        <p:nvGrpSpPr>
          <p:cNvPr id="3" name="Group 21"/>
          <p:cNvGrpSpPr/>
          <p:nvPr/>
        </p:nvGrpSpPr>
        <p:grpSpPr>
          <a:xfrm>
            <a:off x="839787" y="3929064"/>
            <a:ext cx="10296526" cy="2547937"/>
            <a:chOff x="240" y="2475"/>
            <a:chExt cx="5328" cy="1605"/>
          </a:xfrm>
        </p:grpSpPr>
        <p:sp>
          <p:nvSpPr>
            <p:cNvPr id="4111" name="Rectangle 14"/>
            <p:cNvSpPr/>
            <p:nvPr/>
          </p:nvSpPr>
          <p:spPr>
            <a:xfrm>
              <a:off x="240" y="2475"/>
              <a:ext cx="5328" cy="1564"/>
            </a:xfrm>
            <a:prstGeom prst="rect">
              <a:avLst/>
            </a:prstGeom>
            <a:solidFill>
              <a:srgbClr val="FFFFFF"/>
            </a:solidFill>
            <a:ln w="9525" cap="flat" cmpd="sng">
              <a:solidFill>
                <a:schemeClr val="accent2"/>
              </a:solidFill>
              <a:prstDash val="solid"/>
              <a:miter/>
              <a:headEnd type="none" w="med" len="med"/>
              <a:tailEnd type="none" w="med" len="med"/>
            </a:ln>
          </p:spPr>
          <p:txBody>
            <a:bodyPr>
              <a:spAutoFit/>
            </a:bodyPr>
            <a:lstStyle/>
            <a:p>
              <a:pPr>
                <a:buClr>
                  <a:srgbClr val="0000FF"/>
                </a:buClr>
                <a:buFont typeface="Wingdings" panose="05000000000000000000" pitchFamily="2" charset="2"/>
                <a:buChar char="§"/>
              </a:pPr>
              <a:r>
                <a:rPr lang="en-US" altLang="zh-CN" sz="2600" dirty="0">
                  <a:solidFill>
                    <a:schemeClr val="tx1"/>
                  </a:solidFill>
                </a:rPr>
                <a:t> </a:t>
              </a:r>
              <a:r>
                <a:rPr lang="zh-CN" altLang="en-US" sz="2600" dirty="0">
                  <a:solidFill>
                    <a:schemeClr val="tx1"/>
                  </a:solidFill>
                </a:rPr>
                <a:t>若目标函数为</a:t>
              </a:r>
              <a:r>
                <a:rPr lang="zh-CN" altLang="en-US" sz="2600" b="1" dirty="0">
                  <a:solidFill>
                    <a:schemeClr val="tx1"/>
                  </a:solidFill>
                </a:rPr>
                <a:t>最大化</a:t>
              </a:r>
              <a:r>
                <a:rPr lang="zh-CN" altLang="en-US" sz="2600" dirty="0">
                  <a:solidFill>
                    <a:schemeClr val="tx1"/>
                  </a:solidFill>
                </a:rPr>
                <a:t>问题，则</a:t>
              </a:r>
            </a:p>
            <a:p>
              <a:endParaRPr lang="zh-CN" altLang="en-US" sz="2600" dirty="0">
                <a:solidFill>
                  <a:schemeClr val="tx1"/>
                </a:solidFill>
              </a:endParaRPr>
            </a:p>
            <a:p>
              <a:endParaRPr lang="zh-CN" altLang="en-US" sz="2600" dirty="0">
                <a:solidFill>
                  <a:schemeClr val="tx1"/>
                </a:solidFill>
              </a:endParaRPr>
            </a:p>
            <a:p>
              <a:pPr>
                <a:buClr>
                  <a:srgbClr val="0000FF"/>
                </a:buClr>
                <a:buFont typeface="Wingdings" panose="05000000000000000000" pitchFamily="2" charset="2"/>
                <a:buChar char="§"/>
              </a:pPr>
              <a:r>
                <a:rPr lang="zh-CN" altLang="en-US" sz="2600" dirty="0">
                  <a:solidFill>
                    <a:schemeClr val="tx1"/>
                  </a:solidFill>
                </a:rPr>
                <a:t> 若目标函数为</a:t>
              </a:r>
              <a:r>
                <a:rPr lang="zh-CN" altLang="en-US" sz="2600" b="1" dirty="0">
                  <a:solidFill>
                    <a:schemeClr val="tx1"/>
                  </a:solidFill>
                </a:rPr>
                <a:t>最小化</a:t>
              </a:r>
              <a:r>
                <a:rPr lang="zh-CN" altLang="en-US" sz="2600" dirty="0">
                  <a:solidFill>
                    <a:schemeClr val="tx1"/>
                  </a:solidFill>
                </a:rPr>
                <a:t>问题，则</a:t>
              </a:r>
            </a:p>
            <a:p>
              <a:pPr>
                <a:buClr>
                  <a:srgbClr val="0000FF"/>
                </a:buClr>
                <a:buFont typeface="Wingdings" panose="05000000000000000000" pitchFamily="2" charset="2"/>
                <a:buChar char="§"/>
              </a:pPr>
              <a:endParaRPr lang="zh-CN" altLang="en-US" sz="2600" dirty="0">
                <a:solidFill>
                  <a:schemeClr val="tx1"/>
                </a:solidFill>
              </a:endParaRPr>
            </a:p>
            <a:p>
              <a:pPr>
                <a:buClr>
                  <a:srgbClr val="0000FF"/>
                </a:buClr>
                <a:buFont typeface="Wingdings" panose="05000000000000000000" pitchFamily="2" charset="2"/>
                <a:buChar char="§"/>
              </a:pPr>
              <a:endParaRPr lang="en-US" altLang="zh-CN" sz="2600" dirty="0">
                <a:solidFill>
                  <a:schemeClr val="tx1"/>
                </a:solidFill>
              </a:endParaRPr>
            </a:p>
          </p:txBody>
        </p:sp>
        <p:graphicFrame>
          <p:nvGraphicFramePr>
            <p:cNvPr id="4098" name="Object 15"/>
            <p:cNvGraphicFramePr/>
            <p:nvPr/>
          </p:nvGraphicFramePr>
          <p:xfrm>
            <a:off x="2592" y="2763"/>
            <a:ext cx="2831" cy="568"/>
          </p:xfrm>
          <a:graphic>
            <a:graphicData uri="http://schemas.openxmlformats.org/presentationml/2006/ole">
              <mc:AlternateContent xmlns:mc="http://schemas.openxmlformats.org/markup-compatibility/2006">
                <mc:Choice xmlns:v="urn:schemas-microsoft-com:vml" Requires="v">
                  <p:oleObj spid="_x0000_s6295" r:id="rId7" imgW="1841500" imgH="368300" progId="Equation.DSMT4">
                    <p:embed/>
                  </p:oleObj>
                </mc:Choice>
                <mc:Fallback>
                  <p:oleObj r:id="rId7" imgW="1841500" imgH="368300" progId="Equation.DSMT4">
                    <p:embed/>
                    <p:pic>
                      <p:nvPicPr>
                        <p:cNvPr id="0" name="图片 3078"/>
                        <p:cNvPicPr/>
                        <p:nvPr/>
                      </p:nvPicPr>
                      <p:blipFill>
                        <a:blip r:embed="rId8"/>
                        <a:stretch>
                          <a:fillRect/>
                        </a:stretch>
                      </p:blipFill>
                      <p:spPr>
                        <a:xfrm>
                          <a:off x="2592" y="2763"/>
                          <a:ext cx="2831" cy="568"/>
                        </a:xfrm>
                        <a:prstGeom prst="rect">
                          <a:avLst/>
                        </a:prstGeom>
                        <a:noFill/>
                        <a:ln w="38100">
                          <a:noFill/>
                          <a:miter/>
                        </a:ln>
                      </p:spPr>
                    </p:pic>
                  </p:oleObj>
                </mc:Fallback>
              </mc:AlternateContent>
            </a:graphicData>
          </a:graphic>
        </p:graphicFrame>
        <p:graphicFrame>
          <p:nvGraphicFramePr>
            <p:cNvPr id="4099" name="Object 17"/>
            <p:cNvGraphicFramePr/>
            <p:nvPr/>
          </p:nvGraphicFramePr>
          <p:xfrm>
            <a:off x="2544" y="3483"/>
            <a:ext cx="3024" cy="597"/>
          </p:xfrm>
          <a:graphic>
            <a:graphicData uri="http://schemas.openxmlformats.org/presentationml/2006/ole">
              <mc:AlternateContent xmlns:mc="http://schemas.openxmlformats.org/markup-compatibility/2006">
                <mc:Choice xmlns:v="urn:schemas-microsoft-com:vml" Requires="v">
                  <p:oleObj spid="_x0000_s6296" r:id="rId9" imgW="1866900" imgH="368300" progId="Equation.DSMT4">
                    <p:embed/>
                  </p:oleObj>
                </mc:Choice>
                <mc:Fallback>
                  <p:oleObj r:id="rId9" imgW="1866900" imgH="368300" progId="Equation.DSMT4">
                    <p:embed/>
                    <p:pic>
                      <p:nvPicPr>
                        <p:cNvPr id="0" name="图片 3079"/>
                        <p:cNvPicPr/>
                        <p:nvPr/>
                      </p:nvPicPr>
                      <p:blipFill>
                        <a:blip r:embed="rId10"/>
                        <a:stretch>
                          <a:fillRect/>
                        </a:stretch>
                      </p:blipFill>
                      <p:spPr>
                        <a:xfrm>
                          <a:off x="2544" y="3483"/>
                          <a:ext cx="3024" cy="597"/>
                        </a:xfrm>
                        <a:prstGeom prst="rect">
                          <a:avLst/>
                        </a:prstGeom>
                        <a:noFill/>
                        <a:ln w="38100">
                          <a:noFill/>
                          <a:miter/>
                        </a:ln>
                      </p:spPr>
                    </p:pic>
                  </p:oleObj>
                </mc:Fallback>
              </mc:AlternateContent>
            </a:graphicData>
          </a:graphic>
        </p:graphicFrame>
      </p:grpSp>
      <p:sp>
        <p:nvSpPr>
          <p:cNvPr id="135190" name="AutoShape 22"/>
          <p:cNvSpPr/>
          <p:nvPr/>
        </p:nvSpPr>
        <p:spPr>
          <a:xfrm rot="5353175">
            <a:off x="1792288" y="3382964"/>
            <a:ext cx="609600" cy="384175"/>
          </a:xfrm>
          <a:prstGeom prst="notchedRightArrow">
            <a:avLst>
              <a:gd name="adj1" fmla="val 50000"/>
              <a:gd name="adj2" fmla="val 39669"/>
            </a:avLst>
          </a:prstGeom>
          <a:gradFill rotWithShape="0">
            <a:gsLst>
              <a:gs pos="0">
                <a:srgbClr val="0000FF"/>
              </a:gs>
              <a:gs pos="100000">
                <a:srgbClr val="FFFFFF"/>
              </a:gs>
            </a:gsLst>
            <a:path path="rect">
              <a:fillToRect l="50000" t="50000" r="50000" b="50000"/>
            </a:path>
            <a:tileRect/>
          </a:gradFill>
          <a:ln w="9525" cap="flat" cmpd="sng">
            <a:solidFill>
              <a:srgbClr val="000080"/>
            </a:solidFill>
            <a:prstDash val="solid"/>
            <a:miter/>
            <a:headEnd type="none" w="med" len="med"/>
            <a:tailEnd type="none" w="med" len="med"/>
          </a:ln>
        </p:spPr>
        <p:txBody>
          <a:bodyPr wrap="none" anchor="ctr"/>
          <a:lstStyle/>
          <a:p>
            <a:endParaRPr lang="zh-CN" altLang="en-US" dirty="0"/>
          </a:p>
        </p:txBody>
      </p:sp>
      <p:sp>
        <p:nvSpPr>
          <p:cNvPr id="17"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6.2.5  </a:t>
            </a:r>
            <a:r>
              <a:rPr lang="zh-CN" altLang="en-US" sz="3600" dirty="0">
                <a:latin typeface="Times New Roman" panose="02020603050405020304" pitchFamily="18" charset="0"/>
                <a:ea typeface="黑体" panose="02010609060101010101" pitchFamily="49" charset="-122"/>
              </a:rPr>
              <a:t>适应度函数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35181"/>
                                        </p:tgtEl>
                                        <p:attrNameLst>
                                          <p:attrName>style.visibility</p:attrName>
                                        </p:attrNameLst>
                                      </p:cBhvr>
                                      <p:to>
                                        <p:strVal val="visible"/>
                                      </p:to>
                                    </p:set>
                                    <p:anim calcmode="lin" valueType="num">
                                      <p:cBhvr>
                                        <p:cTn id="13" dur="500" fill="hold"/>
                                        <p:tgtEl>
                                          <p:spTgt spid="135181"/>
                                        </p:tgtEl>
                                        <p:attrNameLst>
                                          <p:attrName>ppt_w</p:attrName>
                                        </p:attrNameLst>
                                      </p:cBhvr>
                                      <p:tavLst>
                                        <p:tav tm="0">
                                          <p:val>
                                            <p:fltVal val="0"/>
                                          </p:val>
                                        </p:tav>
                                        <p:tav tm="100000">
                                          <p:val>
                                            <p:strVal val="#ppt_w"/>
                                          </p:val>
                                        </p:tav>
                                      </p:tavLst>
                                    </p:anim>
                                    <p:anim calcmode="lin" valueType="num">
                                      <p:cBhvr>
                                        <p:cTn id="14" dur="500" fill="hold"/>
                                        <p:tgtEl>
                                          <p:spTgt spid="13518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35190"/>
                                        </p:tgtEl>
                                        <p:attrNameLst>
                                          <p:attrName>style.visibility</p:attrName>
                                        </p:attrNameLst>
                                      </p:cBhvr>
                                      <p:to>
                                        <p:strVal val="visible"/>
                                      </p:to>
                                    </p:set>
                                    <p:animEffect transition="in" filter="dissolve">
                                      <p:cBhvr>
                                        <p:cTn id="19" dur="500"/>
                                        <p:tgtEl>
                                          <p:spTgt spid="135190"/>
                                        </p:tgtEl>
                                      </p:cBhvr>
                                    </p:animEffect>
                                  </p:childTnLst>
                                </p:cTn>
                              </p:par>
                            </p:childTnLst>
                          </p:cTn>
                        </p:par>
                        <p:par>
                          <p:cTn id="20" fill="hold">
                            <p:stCondLst>
                              <p:cond delay="500"/>
                            </p:stCondLst>
                            <p:childTnLst>
                              <p:par>
                                <p:cTn id="21" presetID="3" presetClass="entr" presetSubtype="1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1" grpId="0"/>
      <p:bldP spid="13519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9635" name="Rectangle 3"/>
          <p:cNvSpPr/>
          <p:nvPr/>
        </p:nvSpPr>
        <p:spPr>
          <a:xfrm>
            <a:off x="5538788" y="3219451"/>
            <a:ext cx="9144000" cy="461665"/>
          </a:xfrm>
          <a:prstGeom prst="rect">
            <a:avLst/>
          </a:prstGeom>
          <a:noFill/>
          <a:ln w="9525">
            <a:noFill/>
          </a:ln>
        </p:spPr>
        <p:txBody>
          <a:bodyPr>
            <a:spAutoFit/>
          </a:bodyPr>
          <a:lstStyle/>
          <a:p>
            <a:endParaRPr lang="zh-CN" altLang="en-US" dirty="0"/>
          </a:p>
        </p:txBody>
      </p:sp>
      <p:sp>
        <p:nvSpPr>
          <p:cNvPr id="69636" name="Rectangle 4"/>
          <p:cNvSpPr/>
          <p:nvPr/>
        </p:nvSpPr>
        <p:spPr>
          <a:xfrm>
            <a:off x="911424" y="984251"/>
            <a:ext cx="6858000" cy="549275"/>
          </a:xfrm>
          <a:prstGeom prst="rect">
            <a:avLst/>
          </a:prstGeom>
          <a:noFill/>
          <a:ln w="9525">
            <a:noFill/>
          </a:ln>
        </p:spPr>
        <p:txBody>
          <a:bodyPr>
            <a:spAutoFit/>
          </a:bodyPr>
          <a:lstStyle/>
          <a:p>
            <a:pPr marL="457200" indent="-457200">
              <a:buAutoNum type="arabicPeriod" startAt="2"/>
            </a:pPr>
            <a:r>
              <a:rPr lang="zh-CN" altLang="en-US" sz="3000" b="1" dirty="0">
                <a:solidFill>
                  <a:schemeClr val="tx1"/>
                </a:solidFill>
                <a:latin typeface="Times New Roman" panose="02020603050405020304" pitchFamily="18" charset="0"/>
              </a:rPr>
              <a:t>适应度函数的尺度变换 </a:t>
            </a:r>
          </a:p>
        </p:txBody>
      </p:sp>
      <p:sp>
        <p:nvSpPr>
          <p:cNvPr id="173061" name="Rectangle 5"/>
          <p:cNvSpPr/>
          <p:nvPr/>
        </p:nvSpPr>
        <p:spPr>
          <a:xfrm>
            <a:off x="919806" y="1705769"/>
            <a:ext cx="10288761" cy="923330"/>
          </a:xfrm>
          <a:prstGeom prst="rect">
            <a:avLst/>
          </a:prstGeom>
          <a:noFill/>
          <a:ln w="9525">
            <a:noFill/>
          </a:ln>
        </p:spPr>
        <p:txBody>
          <a:bodyPr wrap="square">
            <a:spAutoFit/>
          </a:bodyPr>
          <a:lstStyle/>
          <a:p>
            <a:pPr algn="just">
              <a:buClr>
                <a:srgbClr val="0000FF"/>
              </a:buClr>
              <a:buFont typeface="Wingdings" panose="05000000000000000000" pitchFamily="2" charset="2"/>
              <a:buChar char="§"/>
            </a:pPr>
            <a:r>
              <a:rPr lang="en-US" altLang="zh-CN" sz="2600" dirty="0">
                <a:solidFill>
                  <a:schemeClr val="tx1"/>
                </a:solidFill>
              </a:rPr>
              <a:t> </a:t>
            </a:r>
            <a:r>
              <a:rPr lang="zh-CN" altLang="en-US" sz="2600" dirty="0">
                <a:solidFill>
                  <a:schemeClr val="tx1"/>
                </a:solidFill>
                <a:latin typeface="Times New Roman" panose="02020603050405020304" pitchFamily="18" charset="0"/>
              </a:rPr>
              <a:t>在遗传算法中，将所有妨碍适应度值高的个体产生，从而影响遗传算法正常工作的问题统称为</a:t>
            </a:r>
            <a:r>
              <a:rPr lang="zh-CN" altLang="en-US" sz="2600" b="1" dirty="0">
                <a:solidFill>
                  <a:schemeClr val="accent2"/>
                </a:solidFill>
                <a:latin typeface="Times New Roman" panose="02020603050405020304" pitchFamily="18" charset="0"/>
              </a:rPr>
              <a:t>欺骗问题</a:t>
            </a: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deceptive problem</a:t>
            </a:r>
            <a:r>
              <a:rPr lang="zh-CN" altLang="en-US" sz="2600" dirty="0">
                <a:solidFill>
                  <a:schemeClr val="tx1"/>
                </a:solidFill>
                <a:latin typeface="Times New Roman" panose="02020603050405020304" pitchFamily="18" charset="0"/>
              </a:rPr>
              <a:t>）。</a:t>
            </a:r>
            <a:r>
              <a:rPr lang="zh-CN" altLang="en-US" sz="2800" dirty="0">
                <a:solidFill>
                  <a:schemeClr val="tx1"/>
                </a:solidFill>
              </a:rPr>
              <a:t> </a:t>
            </a:r>
          </a:p>
        </p:txBody>
      </p:sp>
      <p:sp>
        <p:nvSpPr>
          <p:cNvPr id="69638" name="Rectangle 9"/>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6.2.5   </a:t>
            </a:r>
            <a:r>
              <a:rPr lang="zh-CN" altLang="en-US" sz="3600" dirty="0">
                <a:latin typeface="Times New Roman" panose="02020603050405020304" pitchFamily="18" charset="0"/>
                <a:ea typeface="黑体" panose="02010609060101010101" pitchFamily="49" charset="-122"/>
              </a:rPr>
              <a:t>适应度函数</a:t>
            </a:r>
            <a:r>
              <a:rPr lang="zh-CN" altLang="en-US" sz="3200" b="1" dirty="0">
                <a:latin typeface="Times New Roman" panose="02020603050405020304" pitchFamily="18" charset="0"/>
              </a:rPr>
              <a:t> </a:t>
            </a:r>
          </a:p>
        </p:txBody>
      </p:sp>
      <p:sp>
        <p:nvSpPr>
          <p:cNvPr id="173066" name="Text Box 10"/>
          <p:cNvSpPr txBox="1"/>
          <p:nvPr/>
        </p:nvSpPr>
        <p:spPr>
          <a:xfrm>
            <a:off x="911420" y="2857883"/>
            <a:ext cx="10297143" cy="492443"/>
          </a:xfrm>
          <a:prstGeom prst="rect">
            <a:avLst/>
          </a:prstGeom>
          <a:noFill/>
          <a:ln w="9525">
            <a:noFill/>
          </a:ln>
        </p:spPr>
        <p:txBody>
          <a:bodyPr wrap="square" anchor="b">
            <a:spAutoFit/>
          </a:bodyPr>
          <a:lstStyle/>
          <a:p>
            <a:pPr algn="just">
              <a:spcBef>
                <a:spcPct val="50000"/>
              </a:spcBef>
              <a:buClr>
                <a:srgbClr val="0000FF"/>
              </a:buClr>
              <a:buFont typeface="Wingdings" panose="05000000000000000000" pitchFamily="2" charset="2"/>
              <a:buChar char="§"/>
            </a:pPr>
            <a:r>
              <a:rPr lang="en-US" altLang="zh-CN" sz="2600" b="1" dirty="0">
                <a:solidFill>
                  <a:schemeClr val="accent2"/>
                </a:solidFill>
              </a:rPr>
              <a:t> </a:t>
            </a:r>
            <a:r>
              <a:rPr lang="zh-CN" altLang="en-US" sz="2600" b="1" dirty="0">
                <a:solidFill>
                  <a:schemeClr val="accent2"/>
                </a:solidFill>
              </a:rPr>
              <a:t>过早收敛</a:t>
            </a:r>
            <a:r>
              <a:rPr lang="zh-CN" altLang="en-US" sz="2600" dirty="0">
                <a:solidFill>
                  <a:schemeClr val="tx1"/>
                </a:solidFill>
              </a:rPr>
              <a:t>：缩小这些个体的适应度，以降低这些超级个体的竞争力。</a:t>
            </a:r>
          </a:p>
        </p:txBody>
      </p:sp>
      <p:sp>
        <p:nvSpPr>
          <p:cNvPr id="173067" name="Text Box 11"/>
          <p:cNvSpPr txBox="1"/>
          <p:nvPr/>
        </p:nvSpPr>
        <p:spPr>
          <a:xfrm>
            <a:off x="947428" y="3741579"/>
            <a:ext cx="10297143" cy="492443"/>
          </a:xfrm>
          <a:prstGeom prst="rect">
            <a:avLst/>
          </a:prstGeom>
          <a:noFill/>
          <a:ln w="9525">
            <a:noFill/>
          </a:ln>
        </p:spPr>
        <p:txBody>
          <a:bodyPr wrap="square" anchor="b">
            <a:spAutoFit/>
          </a:bodyPr>
          <a:lstStyle/>
          <a:p>
            <a:pPr algn="just">
              <a:spcBef>
                <a:spcPct val="50000"/>
              </a:spcBef>
              <a:buClr>
                <a:srgbClr val="0000FF"/>
              </a:buClr>
              <a:buFont typeface="Wingdings" panose="05000000000000000000" pitchFamily="2" charset="2"/>
              <a:buChar char="§"/>
            </a:pPr>
            <a:r>
              <a:rPr lang="en-US" altLang="zh-CN" sz="2600" b="1" dirty="0">
                <a:solidFill>
                  <a:schemeClr val="accent2"/>
                </a:solidFill>
              </a:rPr>
              <a:t> </a:t>
            </a:r>
            <a:r>
              <a:rPr lang="zh-CN" altLang="en-US" sz="2600" b="1" dirty="0">
                <a:solidFill>
                  <a:schemeClr val="accent2"/>
                </a:solidFill>
              </a:rPr>
              <a:t>停滞现象</a:t>
            </a:r>
            <a:r>
              <a:rPr lang="zh-CN" altLang="en-US" sz="2600" dirty="0">
                <a:solidFill>
                  <a:schemeClr val="tx1"/>
                </a:solidFill>
              </a:rPr>
              <a:t>：改变原始适应值的比例关系，以提高个体之间的竞争力。</a:t>
            </a:r>
          </a:p>
        </p:txBody>
      </p:sp>
      <p:sp>
        <p:nvSpPr>
          <p:cNvPr id="173068" name="Text Box 12"/>
          <p:cNvSpPr txBox="1"/>
          <p:nvPr/>
        </p:nvSpPr>
        <p:spPr>
          <a:xfrm>
            <a:off x="919806" y="4661869"/>
            <a:ext cx="10297143" cy="885825"/>
          </a:xfrm>
          <a:prstGeom prst="rect">
            <a:avLst/>
          </a:prstGeom>
          <a:noFill/>
          <a:ln w="9525">
            <a:noFill/>
          </a:ln>
        </p:spPr>
        <p:txBody>
          <a:bodyPr wrap="square" anchor="b">
            <a:spAutoFit/>
          </a:bodyPr>
          <a:lstStyle/>
          <a:p>
            <a:pPr algn="just">
              <a:spcBef>
                <a:spcPct val="50000"/>
              </a:spcBef>
              <a:buClr>
                <a:srgbClr val="0000FF"/>
              </a:buClr>
              <a:buFont typeface="Wingdings" panose="05000000000000000000" pitchFamily="2" charset="2"/>
              <a:buChar char="§"/>
            </a:pPr>
            <a:r>
              <a:rPr lang="en-US" altLang="zh-CN" sz="2600" dirty="0">
                <a:solidFill>
                  <a:schemeClr val="tx1"/>
                </a:solidFill>
              </a:rPr>
              <a:t> </a:t>
            </a:r>
            <a:r>
              <a:rPr lang="zh-CN" altLang="en-US" sz="2600" dirty="0">
                <a:solidFill>
                  <a:schemeClr val="tx1"/>
                </a:solidFill>
              </a:rPr>
              <a:t>适应度函数的</a:t>
            </a:r>
            <a:r>
              <a:rPr lang="zh-CN" altLang="en-US" sz="2600" b="1" dirty="0">
                <a:solidFill>
                  <a:schemeClr val="accent2"/>
                </a:solidFill>
              </a:rPr>
              <a:t>尺度变换（</a:t>
            </a:r>
            <a:r>
              <a:rPr lang="en-US" altLang="zh-CN" sz="2600" b="1" dirty="0">
                <a:solidFill>
                  <a:schemeClr val="accent2"/>
                </a:solidFill>
                <a:latin typeface="Times New Roman" panose="02020603050405020304" pitchFamily="18" charset="0"/>
                <a:cs typeface="Times New Roman" panose="02020603050405020304" pitchFamily="18" charset="0"/>
              </a:rPr>
              <a:t>fitness scaling</a:t>
            </a:r>
            <a:r>
              <a:rPr lang="zh-CN" altLang="en-US" sz="2600" b="1" dirty="0">
                <a:solidFill>
                  <a:schemeClr val="accent2"/>
                </a:solidFill>
              </a:rPr>
              <a:t>）</a:t>
            </a:r>
            <a:r>
              <a:rPr lang="zh-CN" altLang="en-US" sz="2600" dirty="0">
                <a:solidFill>
                  <a:schemeClr val="tx1"/>
                </a:solidFill>
              </a:rPr>
              <a:t>或者</a:t>
            </a:r>
            <a:r>
              <a:rPr lang="zh-CN" altLang="en-US" sz="2600" b="1" dirty="0">
                <a:solidFill>
                  <a:schemeClr val="accent2"/>
                </a:solidFill>
              </a:rPr>
              <a:t>定标</a:t>
            </a:r>
            <a:r>
              <a:rPr lang="zh-CN" altLang="en-US" sz="2600" dirty="0">
                <a:solidFill>
                  <a:schemeClr val="tx1"/>
                </a:solidFill>
              </a:rPr>
              <a:t>：对适应度函数值域的某种映射变换。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3061"/>
                                        </p:tgtEl>
                                        <p:attrNameLst>
                                          <p:attrName>style.visibility</p:attrName>
                                        </p:attrNameLst>
                                      </p:cBhvr>
                                      <p:to>
                                        <p:strVal val="visible"/>
                                      </p:to>
                                    </p:set>
                                    <p:anim calcmode="lin" valueType="num">
                                      <p:cBhvr additive="base">
                                        <p:cTn id="7" dur="500" fill="hold"/>
                                        <p:tgtEl>
                                          <p:spTgt spid="173061"/>
                                        </p:tgtEl>
                                        <p:attrNameLst>
                                          <p:attrName>ppt_x</p:attrName>
                                        </p:attrNameLst>
                                      </p:cBhvr>
                                      <p:tavLst>
                                        <p:tav tm="0">
                                          <p:val>
                                            <p:strVal val="0-#ppt_w/2"/>
                                          </p:val>
                                        </p:tav>
                                        <p:tav tm="100000">
                                          <p:val>
                                            <p:strVal val="#ppt_x"/>
                                          </p:val>
                                        </p:tav>
                                      </p:tavLst>
                                    </p:anim>
                                    <p:anim calcmode="lin" valueType="num">
                                      <p:cBhvr additive="base">
                                        <p:cTn id="8" dur="500" fill="hold"/>
                                        <p:tgtEl>
                                          <p:spTgt spid="1730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66"/>
                                        </p:tgtEl>
                                        <p:attrNameLst>
                                          <p:attrName>style.visibility</p:attrName>
                                        </p:attrNameLst>
                                      </p:cBhvr>
                                      <p:to>
                                        <p:strVal val="visible"/>
                                      </p:to>
                                    </p:set>
                                    <p:anim calcmode="lin" valueType="num">
                                      <p:cBhvr additive="base">
                                        <p:cTn id="13" dur="500" fill="hold"/>
                                        <p:tgtEl>
                                          <p:spTgt spid="173066"/>
                                        </p:tgtEl>
                                        <p:attrNameLst>
                                          <p:attrName>ppt_x</p:attrName>
                                        </p:attrNameLst>
                                      </p:cBhvr>
                                      <p:tavLst>
                                        <p:tav tm="0">
                                          <p:val>
                                            <p:strVal val="0-#ppt_w/2"/>
                                          </p:val>
                                        </p:tav>
                                        <p:tav tm="100000">
                                          <p:val>
                                            <p:strVal val="#ppt_x"/>
                                          </p:val>
                                        </p:tav>
                                      </p:tavLst>
                                    </p:anim>
                                    <p:anim calcmode="lin" valueType="num">
                                      <p:cBhvr additive="base">
                                        <p:cTn id="14" dur="500" fill="hold"/>
                                        <p:tgtEl>
                                          <p:spTgt spid="1730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67"/>
                                        </p:tgtEl>
                                        <p:attrNameLst>
                                          <p:attrName>style.visibility</p:attrName>
                                        </p:attrNameLst>
                                      </p:cBhvr>
                                      <p:to>
                                        <p:strVal val="visible"/>
                                      </p:to>
                                    </p:set>
                                    <p:anim calcmode="lin" valueType="num">
                                      <p:cBhvr additive="base">
                                        <p:cTn id="19" dur="500" fill="hold"/>
                                        <p:tgtEl>
                                          <p:spTgt spid="173067"/>
                                        </p:tgtEl>
                                        <p:attrNameLst>
                                          <p:attrName>ppt_x</p:attrName>
                                        </p:attrNameLst>
                                      </p:cBhvr>
                                      <p:tavLst>
                                        <p:tav tm="0">
                                          <p:val>
                                            <p:strVal val="0-#ppt_w/2"/>
                                          </p:val>
                                        </p:tav>
                                        <p:tav tm="100000">
                                          <p:val>
                                            <p:strVal val="#ppt_x"/>
                                          </p:val>
                                        </p:tav>
                                      </p:tavLst>
                                    </p:anim>
                                    <p:anim calcmode="lin" valueType="num">
                                      <p:cBhvr additive="base">
                                        <p:cTn id="20" dur="500" fill="hold"/>
                                        <p:tgtEl>
                                          <p:spTgt spid="17306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3068"/>
                                        </p:tgtEl>
                                        <p:attrNameLst>
                                          <p:attrName>style.visibility</p:attrName>
                                        </p:attrNameLst>
                                      </p:cBhvr>
                                      <p:to>
                                        <p:strVal val="visible"/>
                                      </p:to>
                                    </p:set>
                                    <p:anim calcmode="lin" valueType="num">
                                      <p:cBhvr additive="base">
                                        <p:cTn id="25" dur="500" fill="hold"/>
                                        <p:tgtEl>
                                          <p:spTgt spid="173068"/>
                                        </p:tgtEl>
                                        <p:attrNameLst>
                                          <p:attrName>ppt_x</p:attrName>
                                        </p:attrNameLst>
                                      </p:cBhvr>
                                      <p:tavLst>
                                        <p:tav tm="0">
                                          <p:val>
                                            <p:strVal val="#ppt_x"/>
                                          </p:val>
                                        </p:tav>
                                        <p:tav tm="100000">
                                          <p:val>
                                            <p:strVal val="#ppt_x"/>
                                          </p:val>
                                        </p:tav>
                                      </p:tavLst>
                                    </p:anim>
                                    <p:anim calcmode="lin" valueType="num">
                                      <p:cBhvr additive="base">
                                        <p:cTn id="26" dur="500" fill="hold"/>
                                        <p:tgtEl>
                                          <p:spTgt spid="173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p:bldP spid="173066" grpId="0"/>
      <p:bldP spid="173067" grpId="0"/>
      <p:bldP spid="17306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130" name="Rectangle 1026"/>
          <p:cNvSpPr/>
          <p:nvPr/>
        </p:nvSpPr>
        <p:spPr>
          <a:xfrm>
            <a:off x="5538788" y="3219451"/>
            <a:ext cx="9144000" cy="461665"/>
          </a:xfrm>
          <a:prstGeom prst="rect">
            <a:avLst/>
          </a:prstGeom>
          <a:noFill/>
          <a:ln w="9525">
            <a:noFill/>
          </a:ln>
        </p:spPr>
        <p:txBody>
          <a:bodyPr>
            <a:spAutoFit/>
          </a:bodyPr>
          <a:lstStyle/>
          <a:p>
            <a:endParaRPr lang="zh-CN" altLang="en-US" dirty="0"/>
          </a:p>
        </p:txBody>
      </p:sp>
      <p:sp>
        <p:nvSpPr>
          <p:cNvPr id="5131" name="Rectangle 1027"/>
          <p:cNvSpPr/>
          <p:nvPr/>
        </p:nvSpPr>
        <p:spPr>
          <a:xfrm>
            <a:off x="838200" y="930277"/>
            <a:ext cx="6858000" cy="549275"/>
          </a:xfrm>
          <a:prstGeom prst="rect">
            <a:avLst/>
          </a:prstGeom>
          <a:noFill/>
          <a:ln w="9525">
            <a:noFill/>
          </a:ln>
        </p:spPr>
        <p:txBody>
          <a:bodyPr>
            <a:spAutoFit/>
          </a:bodyPr>
          <a:lstStyle/>
          <a:p>
            <a:pPr marL="457200" indent="-457200">
              <a:buAutoNum type="arabicPeriod" startAt="2"/>
            </a:pPr>
            <a:r>
              <a:rPr lang="zh-CN" altLang="en-US" sz="3000" b="1" dirty="0">
                <a:solidFill>
                  <a:schemeClr val="tx1"/>
                </a:solidFill>
                <a:latin typeface="Times New Roman" panose="02020603050405020304" pitchFamily="18" charset="0"/>
              </a:rPr>
              <a:t>适应度函数</a:t>
            </a:r>
            <a:r>
              <a:rPr lang="zh-CN" altLang="en-US" sz="3000" b="1" dirty="0">
                <a:solidFill>
                  <a:schemeClr val="tx1"/>
                </a:solidFill>
              </a:rPr>
              <a:t>的尺度变换</a:t>
            </a:r>
            <a:r>
              <a:rPr lang="en-US" altLang="zh-CN" sz="3000" b="1" dirty="0">
                <a:solidFill>
                  <a:schemeClr val="tx1"/>
                </a:solidFill>
              </a:rPr>
              <a:t>(</a:t>
            </a:r>
            <a:r>
              <a:rPr lang="zh-CN" altLang="en-US" sz="3000" b="1" dirty="0">
                <a:solidFill>
                  <a:schemeClr val="tx1"/>
                </a:solidFill>
              </a:rPr>
              <a:t>续）</a:t>
            </a:r>
            <a:r>
              <a:rPr lang="zh-CN" altLang="en-US" sz="3000" b="1" dirty="0">
                <a:solidFill>
                  <a:schemeClr val="tx1"/>
                </a:solidFill>
                <a:latin typeface="Times New Roman" panose="02020603050405020304" pitchFamily="18" charset="0"/>
              </a:rPr>
              <a:t> </a:t>
            </a:r>
          </a:p>
        </p:txBody>
      </p:sp>
      <p:sp>
        <p:nvSpPr>
          <p:cNvPr id="5132" name="Rectangle 1028"/>
          <p:cNvSpPr/>
          <p:nvPr/>
        </p:nvSpPr>
        <p:spPr>
          <a:xfrm>
            <a:off x="838200" y="1657351"/>
            <a:ext cx="10082336" cy="1373188"/>
          </a:xfrm>
          <a:prstGeom prst="rect">
            <a:avLst/>
          </a:prstGeom>
          <a:noFill/>
          <a:ln w="9525">
            <a:noFill/>
          </a:ln>
        </p:spPr>
        <p:txBody>
          <a:bodyPr wrap="square">
            <a:spAutoFit/>
          </a:bodyPr>
          <a:lstStyle/>
          <a:p>
            <a:pPr marL="457200" indent="-457200"/>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1</a:t>
            </a:r>
            <a:r>
              <a:rPr lang="zh-CN" altLang="en-US" sz="2800" dirty="0">
                <a:solidFill>
                  <a:schemeClr val="tx1"/>
                </a:solidFill>
                <a:latin typeface="Times New Roman" panose="02020603050405020304" pitchFamily="18" charset="0"/>
              </a:rPr>
              <a:t>）线性变换：</a:t>
            </a:r>
          </a:p>
          <a:p>
            <a:pPr marL="457200" indent="-457200">
              <a:buChar char="•"/>
            </a:pPr>
            <a:endParaRPr lang="zh-CN" altLang="en-US" sz="2800" dirty="0">
              <a:solidFill>
                <a:schemeClr val="tx1"/>
              </a:solidFill>
              <a:latin typeface="Times New Roman" panose="02020603050405020304" pitchFamily="18" charset="0"/>
            </a:endParaRPr>
          </a:p>
          <a:p>
            <a:pPr marL="457200" indent="-457200"/>
            <a:endParaRPr lang="en-US" altLang="zh-CN" sz="2800" dirty="0">
              <a:solidFill>
                <a:schemeClr val="tx1"/>
              </a:solidFill>
            </a:endParaRPr>
          </a:p>
        </p:txBody>
      </p:sp>
      <p:graphicFrame>
        <p:nvGraphicFramePr>
          <p:cNvPr id="174085" name="Object 1029"/>
          <p:cNvGraphicFramePr/>
          <p:nvPr/>
        </p:nvGraphicFramePr>
        <p:xfrm>
          <a:off x="4267200" y="2209801"/>
          <a:ext cx="1600200" cy="436563"/>
        </p:xfrm>
        <a:graphic>
          <a:graphicData uri="http://schemas.openxmlformats.org/presentationml/2006/ole">
            <mc:AlternateContent xmlns:mc="http://schemas.openxmlformats.org/markup-compatibility/2006">
              <mc:Choice xmlns:v="urn:schemas-microsoft-com:vml" Requires="v">
                <p:oleObj spid="_x0000_s7428" r:id="rId3" imgW="736600" imgH="203200" progId="Equation.3">
                  <p:embed/>
                </p:oleObj>
              </mc:Choice>
              <mc:Fallback>
                <p:oleObj r:id="rId3" imgW="736600" imgH="203200" progId="Equation.3">
                  <p:embed/>
                  <p:pic>
                    <p:nvPicPr>
                      <p:cNvPr id="0" name="图片 3085"/>
                      <p:cNvPicPr/>
                      <p:nvPr/>
                    </p:nvPicPr>
                    <p:blipFill>
                      <a:blip r:embed="rId4"/>
                      <a:stretch>
                        <a:fillRect/>
                      </a:stretch>
                    </p:blipFill>
                    <p:spPr>
                      <a:xfrm>
                        <a:off x="4267200" y="2209801"/>
                        <a:ext cx="1600200" cy="436563"/>
                      </a:xfrm>
                      <a:prstGeom prst="rect">
                        <a:avLst/>
                      </a:prstGeom>
                      <a:noFill/>
                      <a:ln w="38100">
                        <a:noFill/>
                        <a:miter/>
                      </a:ln>
                    </p:spPr>
                  </p:pic>
                </p:oleObj>
              </mc:Fallback>
            </mc:AlternateContent>
          </a:graphicData>
        </a:graphic>
      </p:graphicFrame>
      <p:sp>
        <p:nvSpPr>
          <p:cNvPr id="5133" name="Rectangle 103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6.2.5  </a:t>
            </a:r>
            <a:r>
              <a:rPr lang="zh-CN" altLang="en-US" sz="3600" dirty="0">
                <a:latin typeface="Times New Roman" panose="02020603050405020304" pitchFamily="18" charset="0"/>
                <a:ea typeface="黑体" panose="02010609060101010101" pitchFamily="49" charset="-122"/>
              </a:rPr>
              <a:t>适应度函数</a:t>
            </a:r>
            <a:r>
              <a:rPr lang="zh-CN" altLang="en-US" sz="3200" b="1" dirty="0">
                <a:latin typeface="Times New Roman" panose="02020603050405020304" pitchFamily="18" charset="0"/>
              </a:rPr>
              <a:t> </a:t>
            </a:r>
          </a:p>
        </p:txBody>
      </p:sp>
      <p:sp>
        <p:nvSpPr>
          <p:cNvPr id="5134" name="Rectangle 1034"/>
          <p:cNvSpPr/>
          <p:nvPr/>
        </p:nvSpPr>
        <p:spPr>
          <a:xfrm>
            <a:off x="5619750" y="3195639"/>
            <a:ext cx="9144000" cy="461665"/>
          </a:xfrm>
          <a:prstGeom prst="rect">
            <a:avLst/>
          </a:prstGeom>
          <a:noFill/>
          <a:ln w="9525">
            <a:noFill/>
          </a:ln>
        </p:spPr>
        <p:txBody>
          <a:bodyPr>
            <a:spAutoFit/>
          </a:bodyPr>
          <a:lstStyle/>
          <a:p>
            <a:endParaRPr lang="zh-CN" altLang="en-US" dirty="0"/>
          </a:p>
        </p:txBody>
      </p:sp>
      <p:sp>
        <p:nvSpPr>
          <p:cNvPr id="5135" name="Rectangle 1036"/>
          <p:cNvSpPr/>
          <p:nvPr/>
        </p:nvSpPr>
        <p:spPr>
          <a:xfrm>
            <a:off x="5624513" y="3195639"/>
            <a:ext cx="9144000" cy="461665"/>
          </a:xfrm>
          <a:prstGeom prst="rect">
            <a:avLst/>
          </a:prstGeom>
          <a:noFill/>
          <a:ln w="9525">
            <a:noFill/>
          </a:ln>
        </p:spPr>
        <p:txBody>
          <a:bodyPr>
            <a:spAutoFit/>
          </a:bodyPr>
          <a:lstStyle/>
          <a:p>
            <a:endParaRPr lang="zh-CN" altLang="en-US" dirty="0"/>
          </a:p>
        </p:txBody>
      </p:sp>
      <p:grpSp>
        <p:nvGrpSpPr>
          <p:cNvPr id="2" name="Group 1053"/>
          <p:cNvGrpSpPr/>
          <p:nvPr/>
        </p:nvGrpSpPr>
        <p:grpSpPr>
          <a:xfrm>
            <a:off x="7924800" y="3487738"/>
            <a:ext cx="2514600" cy="2608262"/>
            <a:chOff x="4032" y="2197"/>
            <a:chExt cx="1584" cy="1643"/>
          </a:xfrm>
        </p:grpSpPr>
        <p:sp>
          <p:nvSpPr>
            <p:cNvPr id="5148" name="Rectangle 1049"/>
            <p:cNvSpPr/>
            <p:nvPr/>
          </p:nvSpPr>
          <p:spPr>
            <a:xfrm>
              <a:off x="4032" y="2208"/>
              <a:ext cx="1584" cy="1632"/>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endParaRPr lang="zh-CN" altLang="en-US" dirty="0"/>
            </a:p>
          </p:txBody>
        </p:sp>
        <p:graphicFrame>
          <p:nvGraphicFramePr>
            <p:cNvPr id="5127" name="Object 1033"/>
            <p:cNvGraphicFramePr/>
            <p:nvPr/>
          </p:nvGraphicFramePr>
          <p:xfrm>
            <a:off x="4128" y="2197"/>
            <a:ext cx="1296" cy="635"/>
          </p:xfrm>
          <a:graphic>
            <a:graphicData uri="http://schemas.openxmlformats.org/presentationml/2006/ole">
              <mc:AlternateContent xmlns:mc="http://schemas.openxmlformats.org/markup-compatibility/2006">
                <mc:Choice xmlns:v="urn:schemas-microsoft-com:vml" Requires="v">
                  <p:oleObj spid="_x0000_s7429" r:id="rId5" imgW="951865" imgH="469900" progId="Equation.DSMT4">
                    <p:embed/>
                  </p:oleObj>
                </mc:Choice>
                <mc:Fallback>
                  <p:oleObj r:id="rId5" imgW="951865" imgH="469900" progId="Equation.DSMT4">
                    <p:embed/>
                    <p:pic>
                      <p:nvPicPr>
                        <p:cNvPr id="0" name="图片 3086"/>
                        <p:cNvPicPr/>
                        <p:nvPr/>
                      </p:nvPicPr>
                      <p:blipFill>
                        <a:blip r:embed="rId6"/>
                        <a:stretch>
                          <a:fillRect/>
                        </a:stretch>
                      </p:blipFill>
                      <p:spPr>
                        <a:xfrm>
                          <a:off x="4128" y="2197"/>
                          <a:ext cx="1296" cy="635"/>
                        </a:xfrm>
                        <a:prstGeom prst="rect">
                          <a:avLst/>
                        </a:prstGeom>
                        <a:noFill/>
                        <a:ln w="38100">
                          <a:noFill/>
                          <a:miter/>
                        </a:ln>
                      </p:spPr>
                    </p:pic>
                  </p:oleObj>
                </mc:Fallback>
              </mc:AlternateContent>
            </a:graphicData>
          </a:graphic>
        </p:graphicFrame>
        <p:graphicFrame>
          <p:nvGraphicFramePr>
            <p:cNvPr id="5128" name="Object 1035"/>
            <p:cNvGraphicFramePr/>
            <p:nvPr/>
          </p:nvGraphicFramePr>
          <p:xfrm>
            <a:off x="4128" y="3008"/>
            <a:ext cx="1392" cy="688"/>
          </p:xfrm>
          <a:graphic>
            <a:graphicData uri="http://schemas.openxmlformats.org/presentationml/2006/ole">
              <mc:AlternateContent xmlns:mc="http://schemas.openxmlformats.org/markup-compatibility/2006">
                <mc:Choice xmlns:v="urn:schemas-microsoft-com:vml" Requires="v">
                  <p:oleObj spid="_x0000_s7430" r:id="rId7" imgW="939800" imgH="469900" progId="Equation.DSMT4">
                    <p:embed/>
                  </p:oleObj>
                </mc:Choice>
                <mc:Fallback>
                  <p:oleObj r:id="rId7" imgW="939800" imgH="469900" progId="Equation.DSMT4">
                    <p:embed/>
                    <p:pic>
                      <p:nvPicPr>
                        <p:cNvPr id="0" name="图片 3088"/>
                        <p:cNvPicPr/>
                        <p:nvPr/>
                      </p:nvPicPr>
                      <p:blipFill>
                        <a:blip r:embed="rId8"/>
                        <a:stretch>
                          <a:fillRect/>
                        </a:stretch>
                      </p:blipFill>
                      <p:spPr>
                        <a:xfrm>
                          <a:off x="4128" y="3008"/>
                          <a:ext cx="1392" cy="688"/>
                        </a:xfrm>
                        <a:prstGeom prst="rect">
                          <a:avLst/>
                        </a:prstGeom>
                        <a:noFill/>
                        <a:ln w="38100">
                          <a:noFill/>
                          <a:miter/>
                        </a:ln>
                      </p:spPr>
                    </p:pic>
                  </p:oleObj>
                </mc:Fallback>
              </mc:AlternateContent>
            </a:graphicData>
          </a:graphic>
        </p:graphicFrame>
      </p:grpSp>
      <p:sp>
        <p:nvSpPr>
          <p:cNvPr id="5137" name="Rectangle 1038"/>
          <p:cNvSpPr/>
          <p:nvPr/>
        </p:nvSpPr>
        <p:spPr>
          <a:xfrm>
            <a:off x="5524500" y="3195639"/>
            <a:ext cx="9144000" cy="461665"/>
          </a:xfrm>
          <a:prstGeom prst="rect">
            <a:avLst/>
          </a:prstGeom>
          <a:noFill/>
          <a:ln w="9525">
            <a:noFill/>
          </a:ln>
        </p:spPr>
        <p:txBody>
          <a:bodyPr>
            <a:spAutoFit/>
          </a:bodyPr>
          <a:lstStyle/>
          <a:p>
            <a:endParaRPr lang="zh-CN" altLang="en-US" dirty="0"/>
          </a:p>
        </p:txBody>
      </p:sp>
      <p:sp>
        <p:nvSpPr>
          <p:cNvPr id="5138" name="Rectangle 1040"/>
          <p:cNvSpPr/>
          <p:nvPr/>
        </p:nvSpPr>
        <p:spPr>
          <a:xfrm>
            <a:off x="5300663" y="3195639"/>
            <a:ext cx="9144000" cy="461665"/>
          </a:xfrm>
          <a:prstGeom prst="rect">
            <a:avLst/>
          </a:prstGeom>
          <a:noFill/>
          <a:ln w="9525">
            <a:noFill/>
          </a:ln>
        </p:spPr>
        <p:txBody>
          <a:bodyPr>
            <a:spAutoFit/>
          </a:bodyPr>
          <a:lstStyle/>
          <a:p>
            <a:endParaRPr lang="zh-CN" altLang="en-US" dirty="0"/>
          </a:p>
        </p:txBody>
      </p:sp>
      <p:grpSp>
        <p:nvGrpSpPr>
          <p:cNvPr id="3" name="Group 1051"/>
          <p:cNvGrpSpPr/>
          <p:nvPr/>
        </p:nvGrpSpPr>
        <p:grpSpPr>
          <a:xfrm>
            <a:off x="1752600" y="3505200"/>
            <a:ext cx="3505200" cy="2514600"/>
            <a:chOff x="144" y="2208"/>
            <a:chExt cx="2208" cy="1584"/>
          </a:xfrm>
        </p:grpSpPr>
        <p:sp>
          <p:nvSpPr>
            <p:cNvPr id="5147" name="Rectangle 1050"/>
            <p:cNvSpPr/>
            <p:nvPr/>
          </p:nvSpPr>
          <p:spPr>
            <a:xfrm>
              <a:off x="144" y="2208"/>
              <a:ext cx="2208" cy="1584"/>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lstStyle/>
            <a:p>
              <a:endParaRPr lang="zh-CN" altLang="en-US" dirty="0"/>
            </a:p>
          </p:txBody>
        </p:sp>
        <p:graphicFrame>
          <p:nvGraphicFramePr>
            <p:cNvPr id="5125" name="Object 1037"/>
            <p:cNvGraphicFramePr/>
            <p:nvPr/>
          </p:nvGraphicFramePr>
          <p:xfrm>
            <a:off x="240" y="2272"/>
            <a:ext cx="1488" cy="608"/>
          </p:xfrm>
          <a:graphic>
            <a:graphicData uri="http://schemas.openxmlformats.org/presentationml/2006/ole">
              <mc:AlternateContent xmlns:mc="http://schemas.openxmlformats.org/markup-compatibility/2006">
                <mc:Choice xmlns:v="urn:schemas-microsoft-com:vml" Requires="v">
                  <p:oleObj spid="_x0000_s7431" r:id="rId9" imgW="1143000" imgH="469900" progId="Equation.DSMT4">
                    <p:embed/>
                  </p:oleObj>
                </mc:Choice>
                <mc:Fallback>
                  <p:oleObj r:id="rId9" imgW="1143000" imgH="469900" progId="Equation.DSMT4">
                    <p:embed/>
                    <p:pic>
                      <p:nvPicPr>
                        <p:cNvPr id="0" name="图片 3087"/>
                        <p:cNvPicPr/>
                        <p:nvPr/>
                      </p:nvPicPr>
                      <p:blipFill>
                        <a:blip r:embed="rId10"/>
                        <a:stretch>
                          <a:fillRect/>
                        </a:stretch>
                      </p:blipFill>
                      <p:spPr>
                        <a:xfrm>
                          <a:off x="240" y="2272"/>
                          <a:ext cx="1488" cy="608"/>
                        </a:xfrm>
                        <a:prstGeom prst="rect">
                          <a:avLst/>
                        </a:prstGeom>
                        <a:noFill/>
                        <a:ln w="38100">
                          <a:noFill/>
                          <a:miter/>
                        </a:ln>
                      </p:spPr>
                    </p:pic>
                  </p:oleObj>
                </mc:Fallback>
              </mc:AlternateContent>
            </a:graphicData>
          </a:graphic>
        </p:graphicFrame>
        <p:graphicFrame>
          <p:nvGraphicFramePr>
            <p:cNvPr id="5126" name="Object 1039"/>
            <p:cNvGraphicFramePr/>
            <p:nvPr/>
          </p:nvGraphicFramePr>
          <p:xfrm>
            <a:off x="240" y="3029"/>
            <a:ext cx="2112" cy="619"/>
          </p:xfrm>
          <a:graphic>
            <a:graphicData uri="http://schemas.openxmlformats.org/presentationml/2006/ole">
              <mc:AlternateContent xmlns:mc="http://schemas.openxmlformats.org/markup-compatibility/2006">
                <mc:Choice xmlns:v="urn:schemas-microsoft-com:vml" Requires="v">
                  <p:oleObj spid="_x0000_s7432" r:id="rId11" imgW="1587500" imgH="469900" progId="Equation.DSMT4">
                    <p:embed/>
                  </p:oleObj>
                </mc:Choice>
                <mc:Fallback>
                  <p:oleObj r:id="rId11" imgW="1587500" imgH="469900" progId="Equation.DSMT4">
                    <p:embed/>
                    <p:pic>
                      <p:nvPicPr>
                        <p:cNvPr id="0" name="图片 3091"/>
                        <p:cNvPicPr/>
                        <p:nvPr/>
                      </p:nvPicPr>
                      <p:blipFill>
                        <a:blip r:embed="rId12"/>
                        <a:stretch>
                          <a:fillRect/>
                        </a:stretch>
                      </p:blipFill>
                      <p:spPr>
                        <a:xfrm>
                          <a:off x="240" y="3029"/>
                          <a:ext cx="2112" cy="619"/>
                        </a:xfrm>
                        <a:prstGeom prst="rect">
                          <a:avLst/>
                        </a:prstGeom>
                        <a:noFill/>
                        <a:ln w="38100">
                          <a:noFill/>
                          <a:miter/>
                        </a:ln>
                      </p:spPr>
                    </p:pic>
                  </p:oleObj>
                </mc:Fallback>
              </mc:AlternateContent>
            </a:graphicData>
          </a:graphic>
        </p:graphicFrame>
      </p:grpSp>
      <p:sp>
        <p:nvSpPr>
          <p:cNvPr id="5140" name="Rectangle 1042"/>
          <p:cNvSpPr/>
          <p:nvPr/>
        </p:nvSpPr>
        <p:spPr>
          <a:xfrm>
            <a:off x="5757863" y="3309939"/>
            <a:ext cx="9144000" cy="461665"/>
          </a:xfrm>
          <a:prstGeom prst="rect">
            <a:avLst/>
          </a:prstGeom>
          <a:noFill/>
          <a:ln w="9525">
            <a:noFill/>
          </a:ln>
        </p:spPr>
        <p:txBody>
          <a:bodyPr>
            <a:spAutoFit/>
          </a:bodyPr>
          <a:lstStyle/>
          <a:p>
            <a:endParaRPr lang="zh-CN" altLang="en-US" dirty="0"/>
          </a:p>
        </p:txBody>
      </p:sp>
      <p:sp>
        <p:nvSpPr>
          <p:cNvPr id="5141" name="Rectangle 1044"/>
          <p:cNvSpPr/>
          <p:nvPr/>
        </p:nvSpPr>
        <p:spPr>
          <a:xfrm>
            <a:off x="5562600" y="3309939"/>
            <a:ext cx="9144000" cy="461665"/>
          </a:xfrm>
          <a:prstGeom prst="rect">
            <a:avLst/>
          </a:prstGeom>
          <a:noFill/>
          <a:ln w="9525">
            <a:noFill/>
          </a:ln>
        </p:spPr>
        <p:txBody>
          <a:bodyPr>
            <a:spAutoFit/>
          </a:bodyPr>
          <a:lstStyle/>
          <a:p>
            <a:endParaRPr lang="zh-CN" altLang="en-US" dirty="0"/>
          </a:p>
        </p:txBody>
      </p:sp>
      <p:grpSp>
        <p:nvGrpSpPr>
          <p:cNvPr id="4" name="Group 1054"/>
          <p:cNvGrpSpPr/>
          <p:nvPr/>
        </p:nvGrpSpPr>
        <p:grpSpPr>
          <a:xfrm>
            <a:off x="1828800" y="2743201"/>
            <a:ext cx="4648200" cy="538163"/>
            <a:chOff x="192" y="1728"/>
            <a:chExt cx="2928" cy="339"/>
          </a:xfrm>
        </p:grpSpPr>
        <p:graphicFrame>
          <p:nvGraphicFramePr>
            <p:cNvPr id="5123" name="Object 1041"/>
            <p:cNvGraphicFramePr/>
            <p:nvPr/>
          </p:nvGraphicFramePr>
          <p:xfrm>
            <a:off x="816" y="1748"/>
            <a:ext cx="846" cy="319"/>
          </p:xfrm>
          <a:graphic>
            <a:graphicData uri="http://schemas.openxmlformats.org/presentationml/2006/ole">
              <mc:AlternateContent xmlns:mc="http://schemas.openxmlformats.org/markup-compatibility/2006">
                <mc:Choice xmlns:v="urn:schemas-microsoft-com:vml" Requires="v">
                  <p:oleObj spid="_x0000_s7433" r:id="rId13" imgW="495300" imgH="190500" progId="Equation.DSMT4">
                    <p:embed/>
                  </p:oleObj>
                </mc:Choice>
                <mc:Fallback>
                  <p:oleObj r:id="rId13" imgW="495300" imgH="190500" progId="Equation.DSMT4">
                    <p:embed/>
                    <p:pic>
                      <p:nvPicPr>
                        <p:cNvPr id="0" name="图片 3089"/>
                        <p:cNvPicPr/>
                        <p:nvPr/>
                      </p:nvPicPr>
                      <p:blipFill>
                        <a:blip r:embed="rId14"/>
                        <a:stretch>
                          <a:fillRect/>
                        </a:stretch>
                      </p:blipFill>
                      <p:spPr>
                        <a:xfrm>
                          <a:off x="816" y="1748"/>
                          <a:ext cx="846" cy="319"/>
                        </a:xfrm>
                        <a:prstGeom prst="rect">
                          <a:avLst/>
                        </a:prstGeom>
                        <a:noFill/>
                        <a:ln w="38100">
                          <a:noFill/>
                          <a:miter/>
                        </a:ln>
                      </p:spPr>
                    </p:pic>
                  </p:oleObj>
                </mc:Fallback>
              </mc:AlternateContent>
            </a:graphicData>
          </a:graphic>
        </p:graphicFrame>
        <p:graphicFrame>
          <p:nvGraphicFramePr>
            <p:cNvPr id="5124" name="Object 1043"/>
            <p:cNvGraphicFramePr/>
            <p:nvPr/>
          </p:nvGraphicFramePr>
          <p:xfrm>
            <a:off x="1728" y="1748"/>
            <a:ext cx="1392" cy="311"/>
          </p:xfrm>
          <a:graphic>
            <a:graphicData uri="http://schemas.openxmlformats.org/presentationml/2006/ole">
              <mc:AlternateContent xmlns:mc="http://schemas.openxmlformats.org/markup-compatibility/2006">
                <mc:Choice xmlns:v="urn:schemas-microsoft-com:vml" Requires="v">
                  <p:oleObj spid="_x0000_s7434" r:id="rId15" imgW="1066800" imgH="241300" progId="Equation.DSMT4">
                    <p:embed/>
                  </p:oleObj>
                </mc:Choice>
                <mc:Fallback>
                  <p:oleObj r:id="rId15" imgW="1066800" imgH="241300" progId="Equation.DSMT4">
                    <p:embed/>
                    <p:pic>
                      <p:nvPicPr>
                        <p:cNvPr id="0" name="图片 3090"/>
                        <p:cNvPicPr/>
                        <p:nvPr/>
                      </p:nvPicPr>
                      <p:blipFill>
                        <a:blip r:embed="rId16"/>
                        <a:stretch>
                          <a:fillRect/>
                        </a:stretch>
                      </p:blipFill>
                      <p:spPr>
                        <a:xfrm>
                          <a:off x="1728" y="1748"/>
                          <a:ext cx="1392" cy="311"/>
                        </a:xfrm>
                        <a:prstGeom prst="rect">
                          <a:avLst/>
                        </a:prstGeom>
                        <a:noFill/>
                        <a:ln w="38100">
                          <a:noFill/>
                          <a:miter/>
                        </a:ln>
                      </p:spPr>
                    </p:pic>
                  </p:oleObj>
                </mc:Fallback>
              </mc:AlternateContent>
            </a:graphicData>
          </a:graphic>
        </p:graphicFrame>
        <p:sp>
          <p:nvSpPr>
            <p:cNvPr id="5146" name="Text Box 1045"/>
            <p:cNvSpPr txBox="1"/>
            <p:nvPr/>
          </p:nvSpPr>
          <p:spPr>
            <a:xfrm>
              <a:off x="192" y="1728"/>
              <a:ext cx="816" cy="308"/>
            </a:xfrm>
            <a:prstGeom prst="rect">
              <a:avLst/>
            </a:prstGeom>
            <a:noFill/>
            <a:ln w="9525">
              <a:noFill/>
            </a:ln>
          </p:spPr>
          <p:txBody>
            <a:bodyPr anchor="b">
              <a:spAutoFit/>
            </a:bodyPr>
            <a:lstStyle/>
            <a:p>
              <a:pPr>
                <a:spcBef>
                  <a:spcPct val="50000"/>
                </a:spcBef>
              </a:pPr>
              <a:r>
                <a:rPr lang="zh-CN" altLang="en-US" sz="2600" dirty="0">
                  <a:solidFill>
                    <a:schemeClr val="tx1"/>
                  </a:solidFill>
                </a:rPr>
                <a:t>满足</a:t>
              </a:r>
            </a:p>
          </p:txBody>
        </p:sp>
      </p:grpSp>
      <p:grpSp>
        <p:nvGrpSpPr>
          <p:cNvPr id="5" name="Group 1052"/>
          <p:cNvGrpSpPr/>
          <p:nvPr/>
        </p:nvGrpSpPr>
        <p:grpSpPr>
          <a:xfrm>
            <a:off x="5257800" y="4327526"/>
            <a:ext cx="3124200" cy="854075"/>
            <a:chOff x="2208" y="2726"/>
            <a:chExt cx="1968" cy="538"/>
          </a:xfrm>
        </p:grpSpPr>
        <p:sp>
          <p:nvSpPr>
            <p:cNvPr id="5144" name="AutoShape 1047"/>
            <p:cNvSpPr/>
            <p:nvPr/>
          </p:nvSpPr>
          <p:spPr>
            <a:xfrm>
              <a:off x="2688" y="3024"/>
              <a:ext cx="1008" cy="240"/>
            </a:xfrm>
            <a:custGeom>
              <a:avLst/>
              <a:gdLst>
                <a:gd name="txL" fmla="*/ 3364 w 21600"/>
                <a:gd name="txT" fmla="*/ 5400 h 21600"/>
                <a:gd name="txR" fmla="*/ 18900 w 21600"/>
                <a:gd name="txB" fmla="*/ 16200 h 21600"/>
              </a:gdLst>
              <a:ahLst/>
              <a:cxnLst>
                <a:cxn ang="17694720">
                  <a:pos x="2" y="0"/>
                </a:cxn>
                <a:cxn ang="11796480">
                  <a:pos x="0" y="0"/>
                </a:cxn>
                <a:cxn ang="5898240">
                  <a:pos x="2" y="0"/>
                </a:cxn>
                <a:cxn ang="0">
                  <a:pos x="2" y="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wrap="none" anchor="ctr"/>
            <a:lstStyle/>
            <a:p>
              <a:endParaRPr lang="zh-CN" altLang="en-US" dirty="0"/>
            </a:p>
          </p:txBody>
        </p:sp>
        <p:sp>
          <p:nvSpPr>
            <p:cNvPr id="5145" name="Text Box 1048"/>
            <p:cNvSpPr txBox="1"/>
            <p:nvPr/>
          </p:nvSpPr>
          <p:spPr>
            <a:xfrm>
              <a:off x="2208" y="2726"/>
              <a:ext cx="1968" cy="250"/>
            </a:xfrm>
            <a:prstGeom prst="rect">
              <a:avLst/>
            </a:prstGeom>
            <a:noFill/>
            <a:ln w="9525">
              <a:noFill/>
            </a:ln>
          </p:spPr>
          <p:txBody>
            <a:bodyPr anchor="b">
              <a:spAutoFit/>
            </a:bodyPr>
            <a:lstStyle/>
            <a:p>
              <a:pPr>
                <a:spcBef>
                  <a:spcPct val="50000"/>
                </a:spcBef>
              </a:pPr>
              <a:r>
                <a:rPr lang="zh-CN" altLang="en-US" sz="2000" dirty="0">
                  <a:solidFill>
                    <a:schemeClr val="tx1"/>
                  </a:solidFill>
                </a:rPr>
                <a:t>满足最小适应度值非负 </a:t>
              </a:r>
            </a:p>
          </p:txBody>
        </p:sp>
      </p:grpSp>
      <p:sp>
        <p:nvSpPr>
          <p:cNvPr id="6" name="文本框 5"/>
          <p:cNvSpPr txBox="1"/>
          <p:nvPr/>
        </p:nvSpPr>
        <p:spPr>
          <a:xfrm>
            <a:off x="7248128" y="2708920"/>
            <a:ext cx="4320480" cy="461665"/>
          </a:xfrm>
          <a:prstGeom prst="rect">
            <a:avLst/>
          </a:prstGeom>
          <a:noFill/>
        </p:spPr>
        <p:txBody>
          <a:bodyPr wrap="square" rtlCol="0">
            <a:spAutoFit/>
          </a:bodyPr>
          <a:lstStyle/>
          <a:p>
            <a:r>
              <a:rPr lang="en-US" altLang="zh-CN" i="1" dirty="0" err="1" smtClean="0">
                <a:solidFill>
                  <a:schemeClr val="tx1"/>
                </a:solidFill>
                <a:latin typeface="Times New Roman" panose="02020603050405020304" pitchFamily="18" charset="0"/>
                <a:cs typeface="Times New Roman" panose="02020603050405020304" pitchFamily="18" charset="0"/>
              </a:rPr>
              <a:t>C</a:t>
            </a:r>
            <a:r>
              <a:rPr lang="en-US" altLang="zh-CN" i="1" baseline="-25000" dirty="0" err="1" smtClean="0">
                <a:solidFill>
                  <a:schemeClr val="tx1"/>
                </a:solidFill>
                <a:latin typeface="Times New Roman" panose="02020603050405020304" pitchFamily="18" charset="0"/>
                <a:cs typeface="Times New Roman" panose="02020603050405020304" pitchFamily="18" charset="0"/>
              </a:rPr>
              <a:t>mul</a:t>
            </a:r>
            <a:r>
              <a:rPr lang="zh-CN" altLang="en-US" dirty="0" smtClean="0">
                <a:solidFill>
                  <a:schemeClr val="tx1"/>
                </a:solidFill>
              </a:rPr>
              <a:t>是复制数，取值</a:t>
            </a:r>
            <a:r>
              <a:rPr lang="en-US" altLang="zh-CN" dirty="0" smtClean="0">
                <a:solidFill>
                  <a:schemeClr val="tx1"/>
                </a:solidFill>
              </a:rPr>
              <a:t>1.2~2.0</a:t>
            </a:r>
            <a:endParaRPr lang="zh-CN" altLang="en-US" dirty="0">
              <a:solidFill>
                <a:schemeClr val="tx1"/>
              </a:solidFill>
            </a:endParaRPr>
          </a:p>
        </p:txBody>
      </p:sp>
      <p:sp>
        <p:nvSpPr>
          <p:cNvPr id="30" name="文本框 29"/>
          <p:cNvSpPr txBox="1"/>
          <p:nvPr/>
        </p:nvSpPr>
        <p:spPr>
          <a:xfrm>
            <a:off x="2002185" y="6125517"/>
            <a:ext cx="4320480" cy="461665"/>
          </a:xfrm>
          <a:prstGeom prst="rect">
            <a:avLst/>
          </a:prstGeom>
          <a:noFill/>
        </p:spPr>
        <p:txBody>
          <a:bodyPr wrap="square" rtlCol="0">
            <a:spAutoFit/>
          </a:bodyPr>
          <a:lstStyle/>
          <a:p>
            <a:r>
              <a:rPr lang="en-US" altLang="zh-CN" i="1" dirty="0" err="1" smtClean="0">
                <a:solidFill>
                  <a:schemeClr val="tx1"/>
                </a:solidFill>
                <a:latin typeface="Times New Roman" panose="02020603050405020304" pitchFamily="18" charset="0"/>
                <a:cs typeface="Times New Roman" panose="02020603050405020304" pitchFamily="18" charset="0"/>
              </a:rPr>
              <a:t>a,b</a:t>
            </a:r>
            <a:r>
              <a:rPr lang="zh-CN" altLang="en-US" dirty="0" smtClean="0">
                <a:solidFill>
                  <a:schemeClr val="tx1"/>
                </a:solidFill>
                <a:latin typeface="Times New Roman" panose="02020603050405020304" pitchFamily="18" charset="0"/>
                <a:cs typeface="Times New Roman" panose="02020603050405020304" pitchFamily="18" charset="0"/>
              </a:rPr>
              <a:t>是线性变换系数</a:t>
            </a:r>
            <a:endParaRPr lang="zh-CN" altLang="en-US" dirty="0">
              <a:solidFill>
                <a:schemeClr val="tx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74085"/>
                                        </p:tgtEl>
                                        <p:attrNameLst>
                                          <p:attrName>style.visibility</p:attrName>
                                        </p:attrNameLst>
                                      </p:cBhvr>
                                      <p:to>
                                        <p:strVal val="visible"/>
                                      </p:to>
                                    </p:set>
                                    <p:animEffect transition="in" filter="dissolve">
                                      <p:cBhvr>
                                        <p:cTn id="7" dur="500"/>
                                        <p:tgtEl>
                                          <p:spTgt spid="17408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ppt_x</p:attrName>
                                        </p:attrNameLst>
                                      </p:cBhvr>
                                      <p:tavLst>
                                        <p:tav tm="0">
                                          <p:val>
                                            <p:strVal val="#ppt_x-#ppt_w/2"/>
                                          </p:val>
                                        </p:tav>
                                        <p:tav tm="100000">
                                          <p:val>
                                            <p:strVal val="#ppt_x"/>
                                          </p:val>
                                        </p:tav>
                                      </p:tavLst>
                                    </p:anim>
                                    <p:anim calcmode="lin" valueType="num">
                                      <p:cBhvr>
                                        <p:cTn id="24" dur="500" fill="hold"/>
                                        <p:tgtEl>
                                          <p:spTgt spid="5"/>
                                        </p:tgtEl>
                                        <p:attrNameLst>
                                          <p:attrName>ppt_y</p:attrName>
                                        </p:attrNameLst>
                                      </p:cBhvr>
                                      <p:tavLst>
                                        <p:tav tm="0">
                                          <p:val>
                                            <p:strVal val="#ppt_y"/>
                                          </p:val>
                                        </p:tav>
                                        <p:tav tm="100000">
                                          <p:val>
                                            <p:strVal val="#ppt_y"/>
                                          </p:val>
                                        </p:tav>
                                      </p:tavLst>
                                    </p:anim>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strVal val="#ppt_h"/>
                                          </p:val>
                                        </p:tav>
                                        <p:tav tm="100000">
                                          <p:val>
                                            <p:strVal val="#ppt_h"/>
                                          </p:val>
                                        </p:tav>
                                      </p:tavLst>
                                    </p:anim>
                                  </p:childTnLst>
                                </p:cTn>
                              </p:par>
                            </p:childTnLst>
                          </p:cTn>
                        </p:par>
                        <p:par>
                          <p:cTn id="27" fill="hold">
                            <p:stCondLst>
                              <p:cond delay="500"/>
                            </p:stCondLst>
                            <p:childTnLst>
                              <p:par>
                                <p:cTn id="28" presetID="2" presetClass="entr" presetSubtype="2"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1+#ppt_w/2"/>
                                          </p:val>
                                        </p:tav>
                                        <p:tav tm="100000">
                                          <p:val>
                                            <p:strVal val="#ppt_x"/>
                                          </p:val>
                                        </p:tav>
                                      </p:tavLst>
                                    </p:anim>
                                    <p:anim calcmode="lin" valueType="num">
                                      <p:cBhvr additive="base">
                                        <p:cTn id="3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149" name="Rectangle 2"/>
          <p:cNvSpPr/>
          <p:nvPr/>
        </p:nvSpPr>
        <p:spPr>
          <a:xfrm>
            <a:off x="5538788" y="3219451"/>
            <a:ext cx="9144000" cy="461665"/>
          </a:xfrm>
          <a:prstGeom prst="rect">
            <a:avLst/>
          </a:prstGeom>
          <a:noFill/>
          <a:ln w="9525">
            <a:noFill/>
          </a:ln>
        </p:spPr>
        <p:txBody>
          <a:bodyPr>
            <a:spAutoFit/>
          </a:bodyPr>
          <a:lstStyle/>
          <a:p>
            <a:endParaRPr lang="zh-CN" altLang="en-US" dirty="0"/>
          </a:p>
        </p:txBody>
      </p:sp>
      <p:sp>
        <p:nvSpPr>
          <p:cNvPr id="6150" name="Rectangle 3"/>
          <p:cNvSpPr/>
          <p:nvPr/>
        </p:nvSpPr>
        <p:spPr>
          <a:xfrm>
            <a:off x="911424" y="1075704"/>
            <a:ext cx="6858000" cy="549275"/>
          </a:xfrm>
          <a:prstGeom prst="rect">
            <a:avLst/>
          </a:prstGeom>
          <a:noFill/>
          <a:ln w="9525">
            <a:noFill/>
          </a:ln>
        </p:spPr>
        <p:txBody>
          <a:bodyPr>
            <a:spAutoFit/>
          </a:bodyPr>
          <a:lstStyle/>
          <a:p>
            <a:pPr marL="457200" indent="-457200">
              <a:buAutoNum type="arabicPeriod" startAt="2"/>
            </a:pPr>
            <a:r>
              <a:rPr lang="zh-CN" altLang="en-US" sz="3000" b="1" dirty="0">
                <a:solidFill>
                  <a:schemeClr val="tx1"/>
                </a:solidFill>
                <a:latin typeface="Times New Roman" panose="02020603050405020304" pitchFamily="18" charset="0"/>
              </a:rPr>
              <a:t>适应度函数</a:t>
            </a:r>
            <a:r>
              <a:rPr lang="zh-CN" altLang="en-US" sz="3000" b="1" dirty="0">
                <a:solidFill>
                  <a:schemeClr val="tx1"/>
                </a:solidFill>
              </a:rPr>
              <a:t>的尺度变换</a:t>
            </a:r>
            <a:r>
              <a:rPr lang="en-US" altLang="zh-CN" sz="3000" b="1" dirty="0">
                <a:solidFill>
                  <a:schemeClr val="tx1"/>
                </a:solidFill>
              </a:rPr>
              <a:t>(</a:t>
            </a:r>
            <a:r>
              <a:rPr lang="zh-CN" altLang="en-US" sz="3000" b="1" dirty="0">
                <a:solidFill>
                  <a:schemeClr val="tx1"/>
                </a:solidFill>
              </a:rPr>
              <a:t>续）</a:t>
            </a:r>
            <a:r>
              <a:rPr lang="zh-CN" altLang="en-US" sz="3000" b="1" dirty="0">
                <a:solidFill>
                  <a:schemeClr val="tx1"/>
                </a:solidFill>
                <a:latin typeface="Times New Roman" panose="02020603050405020304" pitchFamily="18" charset="0"/>
              </a:rPr>
              <a:t> </a:t>
            </a:r>
          </a:p>
        </p:txBody>
      </p:sp>
      <p:sp>
        <p:nvSpPr>
          <p:cNvPr id="175108" name="Rectangle 4"/>
          <p:cNvSpPr/>
          <p:nvPr/>
        </p:nvSpPr>
        <p:spPr>
          <a:xfrm>
            <a:off x="912302" y="1705769"/>
            <a:ext cx="7924800" cy="2227262"/>
          </a:xfrm>
          <a:prstGeom prst="rect">
            <a:avLst/>
          </a:prstGeom>
          <a:noFill/>
          <a:ln w="9525">
            <a:noFill/>
          </a:ln>
        </p:spPr>
        <p:txBody>
          <a:bodyPr>
            <a:spAutoFit/>
          </a:bodyPr>
          <a:lstStyle/>
          <a:p>
            <a:pPr marL="457200" indent="-457200"/>
            <a:endParaRPr lang="en-US" altLang="zh-CN" sz="2800" dirty="0">
              <a:solidFill>
                <a:schemeClr val="tx1"/>
              </a:solidFill>
            </a:endParaRPr>
          </a:p>
          <a:p>
            <a:pPr marL="457200" indent="-457200"/>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2</a:t>
            </a:r>
            <a:r>
              <a:rPr lang="zh-CN" altLang="en-US" sz="2800" dirty="0">
                <a:solidFill>
                  <a:schemeClr val="tx1"/>
                </a:solidFill>
                <a:latin typeface="Times New Roman" panose="02020603050405020304" pitchFamily="18" charset="0"/>
              </a:rPr>
              <a:t>）幂函数变换法：</a:t>
            </a:r>
            <a:r>
              <a:rPr lang="zh-CN" altLang="en-US" sz="2800" dirty="0">
                <a:solidFill>
                  <a:schemeClr val="tx1"/>
                </a:solidFill>
              </a:rPr>
              <a:t> </a:t>
            </a:r>
          </a:p>
          <a:p>
            <a:pPr marL="457200" indent="-457200">
              <a:buChar char="•"/>
            </a:pPr>
            <a:endParaRPr lang="zh-CN" altLang="en-US" sz="2800" dirty="0">
              <a:solidFill>
                <a:schemeClr val="tx1"/>
              </a:solidFill>
            </a:endParaRPr>
          </a:p>
          <a:p>
            <a:pPr marL="457200" indent="-457200">
              <a:buChar char="•"/>
            </a:pPr>
            <a:endParaRPr lang="zh-CN" altLang="en-US" sz="2800" dirty="0">
              <a:solidFill>
                <a:schemeClr val="tx1"/>
              </a:solidFill>
            </a:endParaRPr>
          </a:p>
          <a:p>
            <a:pPr marL="457200" indent="-457200"/>
            <a:endParaRPr lang="en-US" altLang="zh-CN" sz="2800" dirty="0">
              <a:solidFill>
                <a:schemeClr val="tx1"/>
              </a:solidFill>
            </a:endParaRPr>
          </a:p>
        </p:txBody>
      </p:sp>
      <p:graphicFrame>
        <p:nvGraphicFramePr>
          <p:cNvPr id="175110" name="Object 6"/>
          <p:cNvGraphicFramePr/>
          <p:nvPr>
            <p:extLst>
              <p:ext uri="{D42A27DB-BD31-4B8C-83A1-F6EECF244321}">
                <p14:modId xmlns:p14="http://schemas.microsoft.com/office/powerpoint/2010/main" val="677574324"/>
              </p:ext>
            </p:extLst>
          </p:nvPr>
        </p:nvGraphicFramePr>
        <p:xfrm>
          <a:off x="4410287" y="2081558"/>
          <a:ext cx="1447800" cy="609600"/>
        </p:xfrm>
        <a:graphic>
          <a:graphicData uri="http://schemas.openxmlformats.org/presentationml/2006/ole">
            <mc:AlternateContent xmlns:mc="http://schemas.openxmlformats.org/markup-compatibility/2006">
              <mc:Choice xmlns:v="urn:schemas-microsoft-com:vml" Requires="v">
                <p:oleObj spid="_x0000_s8267" r:id="rId3" imgW="546100" imgH="228600" progId="Equation.3">
                  <p:embed/>
                </p:oleObj>
              </mc:Choice>
              <mc:Fallback>
                <p:oleObj r:id="rId3" imgW="546100" imgH="228600" progId="Equation.3">
                  <p:embed/>
                  <p:pic>
                    <p:nvPicPr>
                      <p:cNvPr id="0" name="图片 3092"/>
                      <p:cNvPicPr/>
                      <p:nvPr/>
                    </p:nvPicPr>
                    <p:blipFill>
                      <a:blip r:embed="rId4"/>
                      <a:stretch>
                        <a:fillRect/>
                      </a:stretch>
                    </p:blipFill>
                    <p:spPr>
                      <a:xfrm>
                        <a:off x="4410287" y="2081558"/>
                        <a:ext cx="1447800" cy="609600"/>
                      </a:xfrm>
                      <a:prstGeom prst="rect">
                        <a:avLst/>
                      </a:prstGeom>
                      <a:noFill/>
                      <a:ln w="38100">
                        <a:noFill/>
                        <a:miter/>
                      </a:ln>
                    </p:spPr>
                  </p:pic>
                </p:oleObj>
              </mc:Fallback>
            </mc:AlternateContent>
          </a:graphicData>
        </a:graphic>
      </p:graphicFrame>
      <p:graphicFrame>
        <p:nvGraphicFramePr>
          <p:cNvPr id="175111" name="Object 7"/>
          <p:cNvGraphicFramePr/>
          <p:nvPr>
            <p:extLst>
              <p:ext uri="{D42A27DB-BD31-4B8C-83A1-F6EECF244321}">
                <p14:modId xmlns:p14="http://schemas.microsoft.com/office/powerpoint/2010/main" val="2028382360"/>
              </p:ext>
            </p:extLst>
          </p:nvPr>
        </p:nvGraphicFramePr>
        <p:xfrm>
          <a:off x="4140779" y="3066947"/>
          <a:ext cx="1676400" cy="690562"/>
        </p:xfrm>
        <a:graphic>
          <a:graphicData uri="http://schemas.openxmlformats.org/presentationml/2006/ole">
            <mc:AlternateContent xmlns:mc="http://schemas.openxmlformats.org/markup-compatibility/2006">
              <mc:Choice xmlns:v="urn:schemas-microsoft-com:vml" Requires="v">
                <p:oleObj spid="_x0000_s8268" r:id="rId5" imgW="558800" imgH="228600" progId="Equation.3">
                  <p:embed/>
                </p:oleObj>
              </mc:Choice>
              <mc:Fallback>
                <p:oleObj r:id="rId5" imgW="558800" imgH="228600" progId="Equation.3">
                  <p:embed/>
                  <p:pic>
                    <p:nvPicPr>
                      <p:cNvPr id="0" name="图片 3093"/>
                      <p:cNvPicPr/>
                      <p:nvPr/>
                    </p:nvPicPr>
                    <p:blipFill>
                      <a:blip r:embed="rId6"/>
                      <a:stretch>
                        <a:fillRect/>
                      </a:stretch>
                    </p:blipFill>
                    <p:spPr>
                      <a:xfrm>
                        <a:off x="4140779" y="3066947"/>
                        <a:ext cx="1676400" cy="690562"/>
                      </a:xfrm>
                      <a:prstGeom prst="rect">
                        <a:avLst/>
                      </a:prstGeom>
                      <a:noFill/>
                      <a:ln w="38100">
                        <a:noFill/>
                        <a:miter/>
                      </a:ln>
                    </p:spPr>
                  </p:pic>
                </p:oleObj>
              </mc:Fallback>
            </mc:AlternateContent>
          </a:graphicData>
        </a:graphic>
      </p:graphicFrame>
      <p:sp>
        <p:nvSpPr>
          <p:cNvPr id="6152" name="Rectangle 8"/>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6.2.5  </a:t>
            </a:r>
            <a:r>
              <a:rPr lang="zh-CN" altLang="en-US" sz="3600" dirty="0">
                <a:latin typeface="Times New Roman" panose="02020603050405020304" pitchFamily="18" charset="0"/>
                <a:ea typeface="黑体" panose="02010609060101010101" pitchFamily="49" charset="-122"/>
              </a:rPr>
              <a:t>适应度函数</a:t>
            </a:r>
            <a:r>
              <a:rPr lang="zh-CN" altLang="en-US" sz="3200" b="1" dirty="0">
                <a:latin typeface="Times New Roman" panose="02020603050405020304" pitchFamily="18" charset="0"/>
              </a:rPr>
              <a:t> </a:t>
            </a:r>
          </a:p>
        </p:txBody>
      </p:sp>
      <p:sp>
        <p:nvSpPr>
          <p:cNvPr id="175113" name="Rectangle 9"/>
          <p:cNvSpPr/>
          <p:nvPr/>
        </p:nvSpPr>
        <p:spPr>
          <a:xfrm>
            <a:off x="911424" y="3153190"/>
            <a:ext cx="3206750" cy="519112"/>
          </a:xfrm>
          <a:prstGeom prst="rect">
            <a:avLst/>
          </a:prstGeom>
          <a:noFill/>
          <a:ln w="9525">
            <a:noFill/>
          </a:ln>
        </p:spPr>
        <p:txBody>
          <a:bodyPr wrap="none" anchor="b">
            <a:spAutoFit/>
          </a:bodyPr>
          <a:lstStyle/>
          <a:p>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3</a:t>
            </a:r>
            <a:r>
              <a:rPr lang="zh-CN" altLang="en-US" sz="2800" dirty="0">
                <a:solidFill>
                  <a:schemeClr val="tx1"/>
                </a:solidFill>
                <a:latin typeface="Times New Roman" panose="02020603050405020304" pitchFamily="18" charset="0"/>
              </a:rPr>
              <a:t>）指数变换法：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5108"/>
                                        </p:tgtEl>
                                        <p:attrNameLst>
                                          <p:attrName>style.visibility</p:attrName>
                                        </p:attrNameLst>
                                      </p:cBhvr>
                                      <p:to>
                                        <p:strVal val="visible"/>
                                      </p:to>
                                    </p:set>
                                    <p:anim calcmode="lin" valueType="num">
                                      <p:cBhvr additive="base">
                                        <p:cTn id="7" dur="500" fill="hold"/>
                                        <p:tgtEl>
                                          <p:spTgt spid="175108"/>
                                        </p:tgtEl>
                                        <p:attrNameLst>
                                          <p:attrName>ppt_x</p:attrName>
                                        </p:attrNameLst>
                                      </p:cBhvr>
                                      <p:tavLst>
                                        <p:tav tm="0">
                                          <p:val>
                                            <p:strVal val="0-#ppt_w/2"/>
                                          </p:val>
                                        </p:tav>
                                        <p:tav tm="100000">
                                          <p:val>
                                            <p:strVal val="#ppt_x"/>
                                          </p:val>
                                        </p:tav>
                                      </p:tavLst>
                                    </p:anim>
                                    <p:anim calcmode="lin" valueType="num">
                                      <p:cBhvr additive="base">
                                        <p:cTn id="8" dur="500" fill="hold"/>
                                        <p:tgtEl>
                                          <p:spTgt spid="17510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175110"/>
                                        </p:tgtEl>
                                        <p:attrNameLst>
                                          <p:attrName>style.visibility</p:attrName>
                                        </p:attrNameLst>
                                      </p:cBhvr>
                                      <p:to>
                                        <p:strVal val="visible"/>
                                      </p:to>
                                    </p:set>
                                    <p:animEffect transition="in" filter="dissolve">
                                      <p:cBhvr>
                                        <p:cTn id="12" dur="500"/>
                                        <p:tgtEl>
                                          <p:spTgt spid="1751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5113"/>
                                        </p:tgtEl>
                                        <p:attrNameLst>
                                          <p:attrName>style.visibility</p:attrName>
                                        </p:attrNameLst>
                                      </p:cBhvr>
                                      <p:to>
                                        <p:strVal val="visible"/>
                                      </p:to>
                                    </p:set>
                                    <p:anim calcmode="lin" valueType="num">
                                      <p:cBhvr additive="base">
                                        <p:cTn id="17" dur="500" fill="hold"/>
                                        <p:tgtEl>
                                          <p:spTgt spid="175113"/>
                                        </p:tgtEl>
                                        <p:attrNameLst>
                                          <p:attrName>ppt_x</p:attrName>
                                        </p:attrNameLst>
                                      </p:cBhvr>
                                      <p:tavLst>
                                        <p:tav tm="0">
                                          <p:val>
                                            <p:strVal val="0-#ppt_w/2"/>
                                          </p:val>
                                        </p:tav>
                                        <p:tav tm="100000">
                                          <p:val>
                                            <p:strVal val="#ppt_x"/>
                                          </p:val>
                                        </p:tav>
                                      </p:tavLst>
                                    </p:anim>
                                    <p:anim calcmode="lin" valueType="num">
                                      <p:cBhvr additive="base">
                                        <p:cTn id="18" dur="500" fill="hold"/>
                                        <p:tgtEl>
                                          <p:spTgt spid="175113"/>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175111"/>
                                        </p:tgtEl>
                                        <p:attrNameLst>
                                          <p:attrName>style.visibility</p:attrName>
                                        </p:attrNameLst>
                                      </p:cBhvr>
                                      <p:to>
                                        <p:strVal val="visible"/>
                                      </p:to>
                                    </p:set>
                                    <p:animEffect transition="in" filter="dissolve">
                                      <p:cBhvr>
                                        <p:cTn id="22" dur="500"/>
                                        <p:tgtEl>
                                          <p:spTgt spid="175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p:bldP spid="1751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3"/>
          <p:cNvSpPr>
            <a:spLocks noGrp="1"/>
          </p:cNvSpPr>
          <p:nvPr>
            <p:ph idx="1"/>
          </p:nvPr>
        </p:nvSpPr>
        <p:spPr>
          <a:xfrm>
            <a:off x="564342" y="1268760"/>
            <a:ext cx="10932258" cy="3906564"/>
          </a:xfrm>
          <a:ln/>
        </p:spPr>
        <p:txBody>
          <a:bodyPr vert="horz" wrap="square" lIns="91440" tIns="45720" rIns="91440" bIns="45720" anchor="t"/>
          <a:lstStyle/>
          <a:p>
            <a:pPr marL="0" indent="0" eaLnBrk="1" hangingPunct="1">
              <a:buClr>
                <a:schemeClr val="tx1"/>
              </a:buClr>
              <a:buAutoNum type="arabicPeriod"/>
            </a:pPr>
            <a:r>
              <a:rPr lang="en-US" altLang="zh-CN" b="1" dirty="0">
                <a:latin typeface="Times New Roman" panose="02020603050405020304" pitchFamily="18" charset="0"/>
              </a:rPr>
              <a:t> </a:t>
            </a:r>
            <a:r>
              <a:rPr lang="zh-CN" altLang="en-US" b="1" dirty="0">
                <a:latin typeface="Times New Roman" panose="02020603050405020304" pitchFamily="18" charset="0"/>
              </a:rPr>
              <a:t>个体选择概率分配方法</a:t>
            </a:r>
          </a:p>
          <a:p>
            <a:pPr marL="0" indent="0" eaLnBrk="1" hangingPunct="1">
              <a:lnSpc>
                <a:spcPct val="140000"/>
              </a:lnSpc>
              <a:spcBef>
                <a:spcPct val="50000"/>
              </a:spcBef>
              <a:buClr>
                <a:srgbClr val="0000FF"/>
              </a:buClr>
              <a:buFont typeface="Wingdings" panose="05000000000000000000" pitchFamily="2" charset="2"/>
              <a:buChar char="§"/>
            </a:pPr>
            <a:r>
              <a:rPr lang="zh-CN" altLang="en-US" sz="2600" dirty="0">
                <a:latin typeface="Times New Roman" panose="02020603050405020304" pitchFamily="18" charset="0"/>
              </a:rPr>
              <a:t> </a:t>
            </a:r>
            <a:r>
              <a:rPr lang="zh-CN" altLang="en-US" sz="2800" dirty="0">
                <a:latin typeface="Times New Roman" panose="02020603050405020304" pitchFamily="18" charset="0"/>
              </a:rPr>
              <a:t>选择操作也称为复制</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reproduction</a:t>
            </a:r>
            <a:r>
              <a:rPr lang="zh-CN" altLang="en-US"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rPr>
              <a:t>操作：从当前群体中按照一定概率选出优良的个体，使它们有机会作为父代繁殖下一代子孙。</a:t>
            </a:r>
          </a:p>
          <a:p>
            <a:pPr marL="0" indent="0" eaLnBrk="1" hangingPunct="1">
              <a:lnSpc>
                <a:spcPct val="140000"/>
              </a:lnSpc>
              <a:spcBef>
                <a:spcPct val="50000"/>
              </a:spcBef>
              <a:buClr>
                <a:srgbClr val="0000FF"/>
              </a:buClr>
              <a:buFont typeface="Wingdings" panose="05000000000000000000" pitchFamily="2" charset="2"/>
              <a:buChar char="§"/>
            </a:pPr>
            <a:r>
              <a:rPr lang="zh-CN" altLang="en-US" sz="2800" dirty="0">
                <a:latin typeface="Times New Roman" panose="02020603050405020304" pitchFamily="18" charset="0"/>
              </a:rPr>
              <a:t> 判断个体优良与否的准则是各个个体的适应度值：个体适应度越高，其被选择的机会就越多。</a:t>
            </a:r>
            <a:r>
              <a:rPr lang="zh-CN" altLang="en-US" sz="2800" dirty="0">
                <a:latin typeface="宋体" panose="02010600030101010101" pitchFamily="2" charset="-122"/>
              </a:rPr>
              <a:t> </a:t>
            </a:r>
            <a:r>
              <a:rPr lang="zh-CN" altLang="en-US" sz="2800" dirty="0"/>
              <a:t> </a:t>
            </a:r>
          </a:p>
        </p:txBody>
      </p:sp>
      <p:sp>
        <p:nvSpPr>
          <p:cNvPr id="7065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0661" name="Rectangle 6"/>
          <p:cNvSpPr/>
          <p:nvPr/>
        </p:nvSpPr>
        <p:spPr>
          <a:xfrm>
            <a:off x="5705475" y="3095626"/>
            <a:ext cx="9144000" cy="461665"/>
          </a:xfrm>
          <a:prstGeom prst="rect">
            <a:avLst/>
          </a:prstGeom>
          <a:noFill/>
          <a:ln w="9525">
            <a:noFill/>
          </a:ln>
        </p:spPr>
        <p:txBody>
          <a:bodyPr>
            <a:spAutoFit/>
          </a:bodyPr>
          <a:lstStyle/>
          <a:p>
            <a:endParaRPr lang="zh-CN" altLang="en-US" dirty="0"/>
          </a:p>
        </p:txBody>
      </p:sp>
      <p:sp>
        <p:nvSpPr>
          <p:cNvPr id="70662" name="Rectangle 8"/>
          <p:cNvSpPr/>
          <p:nvPr/>
        </p:nvSpPr>
        <p:spPr>
          <a:xfrm>
            <a:off x="5891213" y="3328989"/>
            <a:ext cx="9144000" cy="461665"/>
          </a:xfrm>
          <a:prstGeom prst="rect">
            <a:avLst/>
          </a:prstGeom>
          <a:noFill/>
          <a:ln w="9525">
            <a:noFill/>
          </a:ln>
        </p:spPr>
        <p:txBody>
          <a:bodyPr>
            <a:spAutoFit/>
          </a:bodyPr>
          <a:lstStyle/>
          <a:p>
            <a:endParaRPr lang="zh-CN" altLang="en-US" dirty="0"/>
          </a:p>
        </p:txBody>
      </p:sp>
      <p:sp>
        <p:nvSpPr>
          <p:cNvPr id="70663" name="Rectangle 10"/>
          <p:cNvSpPr/>
          <p:nvPr/>
        </p:nvSpPr>
        <p:spPr>
          <a:xfrm>
            <a:off x="5900738" y="3328989"/>
            <a:ext cx="9144000" cy="461665"/>
          </a:xfrm>
          <a:prstGeom prst="rect">
            <a:avLst/>
          </a:prstGeom>
          <a:noFill/>
          <a:ln w="9525">
            <a:noFill/>
          </a:ln>
        </p:spPr>
        <p:txBody>
          <a:bodyPr>
            <a:spAutoFit/>
          </a:bodyPr>
          <a:lstStyle/>
          <a:p>
            <a:endParaRPr lang="zh-CN" altLang="en-US" dirty="0"/>
          </a:p>
        </p:txBody>
      </p:sp>
      <p:sp>
        <p:nvSpPr>
          <p:cNvPr id="8" name="Rectangle 8"/>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6.2.6  </a:t>
            </a:r>
            <a:r>
              <a:rPr lang="zh-CN" altLang="en-US" sz="3600" dirty="0">
                <a:latin typeface="Times New Roman" panose="02020603050405020304" pitchFamily="18" charset="0"/>
                <a:ea typeface="黑体" panose="02010609060101010101" pitchFamily="49" charset="-122"/>
              </a:rPr>
              <a:t>选择 </a:t>
            </a:r>
            <a:endParaRPr lang="zh-CN" altLang="en-US" sz="3200" b="1" dirty="0">
              <a:latin typeface="Times New Roman" panose="02020603050405020304" pitchFamily="18" charset="0"/>
            </a:endParaRP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3"/>
          <p:cNvSpPr>
            <a:spLocks noGrp="1"/>
          </p:cNvSpPr>
          <p:nvPr>
            <p:ph sz="half" idx="1"/>
          </p:nvPr>
        </p:nvSpPr>
        <p:spPr>
          <a:xfrm>
            <a:off x="910816" y="973138"/>
            <a:ext cx="10442984" cy="5400675"/>
          </a:xfrm>
          <a:ln/>
        </p:spPr>
        <p:txBody>
          <a:bodyPr vert="horz" wrap="square" lIns="91440" tIns="45720" rIns="91440" bIns="45720" anchor="t"/>
          <a:lstStyle/>
          <a:p>
            <a:pPr marL="0" indent="0" eaLnBrk="1" hangingPunct="1">
              <a:buClr>
                <a:schemeClr val="tx1"/>
              </a:buClr>
              <a:buFont typeface="Wingdings" panose="05000000000000000000" pitchFamily="2" charset="2"/>
              <a:buAutoNum type="arabicPeriod"/>
            </a:pPr>
            <a:r>
              <a:rPr lang="en-US" altLang="zh-CN" b="1" dirty="0">
                <a:latin typeface="Times New Roman" panose="02020603050405020304" pitchFamily="18" charset="0"/>
                <a:ea typeface="+mn-ea"/>
                <a:cs typeface="+mn-cs"/>
              </a:rPr>
              <a:t> </a:t>
            </a:r>
            <a:r>
              <a:rPr lang="zh-CN" altLang="en-US" b="1" dirty="0">
                <a:latin typeface="Times New Roman" panose="02020603050405020304" pitchFamily="18" charset="0"/>
                <a:ea typeface="+mn-ea"/>
                <a:cs typeface="+mn-cs"/>
              </a:rPr>
              <a:t>个体选择概率分配方法</a:t>
            </a:r>
          </a:p>
          <a:p>
            <a:pPr marL="0" indent="0" eaLnBrk="1" hangingPunct="1">
              <a:spcBef>
                <a:spcPct val="50000"/>
              </a:spcBef>
              <a:buClr>
                <a:schemeClr val="tx1"/>
              </a:buClr>
              <a:buNone/>
            </a:pPr>
            <a:r>
              <a:rPr lang="zh-CN" altLang="en-US" b="1" dirty="0">
                <a:latin typeface="Times New Roman" panose="02020603050405020304" pitchFamily="18" charset="0"/>
                <a:ea typeface="+mn-ea"/>
                <a:cs typeface="+mn-cs"/>
              </a:rPr>
              <a:t>（</a:t>
            </a:r>
            <a:r>
              <a:rPr lang="en-US" altLang="zh-CN" b="1" dirty="0">
                <a:latin typeface="Times New Roman" panose="02020603050405020304" pitchFamily="18" charset="0"/>
                <a:ea typeface="+mn-ea"/>
                <a:cs typeface="+mn-cs"/>
              </a:rPr>
              <a:t>1</a:t>
            </a:r>
            <a:r>
              <a:rPr lang="zh-CN" altLang="en-US" b="1" dirty="0">
                <a:latin typeface="Times New Roman" panose="02020603050405020304" pitchFamily="18" charset="0"/>
                <a:ea typeface="+mn-ea"/>
                <a:cs typeface="+mn-cs"/>
              </a:rPr>
              <a:t>）</a:t>
            </a:r>
            <a:r>
              <a:rPr lang="zh-CN" altLang="en-US" b="1" dirty="0">
                <a:solidFill>
                  <a:schemeClr val="folHlink"/>
                </a:solidFill>
                <a:latin typeface="Times New Roman" panose="02020603050405020304" pitchFamily="18" charset="0"/>
                <a:ea typeface="+mn-ea"/>
                <a:cs typeface="+mn-cs"/>
              </a:rPr>
              <a:t>适应度比例方法</a:t>
            </a:r>
            <a:r>
              <a:rPr lang="zh-CN" altLang="en-US" b="1" dirty="0">
                <a:latin typeface="Times New Roman" panose="02020603050405020304" pitchFamily="18" charset="0"/>
                <a:ea typeface="+mn-ea"/>
                <a:cs typeface="Times New Roman" panose="02020603050405020304" pitchFamily="18" charset="0"/>
              </a:rPr>
              <a:t>（</a:t>
            </a:r>
            <a:r>
              <a:rPr lang="en-US" altLang="zh-CN" b="1" dirty="0">
                <a:latin typeface="Times New Roman" panose="02020603050405020304" pitchFamily="18" charset="0"/>
                <a:ea typeface="+mn-ea"/>
                <a:cs typeface="Times New Roman" panose="02020603050405020304" pitchFamily="18" charset="0"/>
              </a:rPr>
              <a:t>fitness proportional model</a:t>
            </a:r>
            <a:r>
              <a:rPr lang="zh-CN" altLang="en-US"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mn-cs"/>
              </a:rPr>
              <a:t>或蒙特卡罗法</a:t>
            </a:r>
            <a:r>
              <a:rPr lang="zh-CN" altLang="en-US" b="1" dirty="0">
                <a:latin typeface="Times New Roman" panose="02020603050405020304" pitchFamily="18" charset="0"/>
                <a:ea typeface="+mn-ea"/>
                <a:cs typeface="Times New Roman" panose="02020603050405020304" pitchFamily="18" charset="0"/>
              </a:rPr>
              <a:t>（</a:t>
            </a:r>
            <a:r>
              <a:rPr lang="en-US" altLang="zh-CN" b="1" dirty="0">
                <a:latin typeface="Times New Roman" panose="02020603050405020304" pitchFamily="18" charset="0"/>
                <a:ea typeface="+mn-ea"/>
                <a:cs typeface="Times New Roman" panose="02020603050405020304" pitchFamily="18" charset="0"/>
              </a:rPr>
              <a:t>Monte Carlo</a:t>
            </a:r>
            <a:r>
              <a:rPr lang="zh-CN" altLang="en-US"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mn-cs"/>
              </a:rPr>
              <a:t> </a:t>
            </a:r>
            <a:endParaRPr lang="zh-CN" altLang="en-US" dirty="0">
              <a:latin typeface="Times New Roman" panose="02020603050405020304" pitchFamily="18" charset="0"/>
              <a:ea typeface="+mn-ea"/>
              <a:cs typeface="+mn-cs"/>
            </a:endParaRPr>
          </a:p>
        </p:txBody>
      </p:sp>
      <p:sp>
        <p:nvSpPr>
          <p:cNvPr id="7172" name="灯片编号占位符 4"/>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175" name="Rectangle 4"/>
          <p:cNvSpPr/>
          <p:nvPr/>
        </p:nvSpPr>
        <p:spPr>
          <a:xfrm>
            <a:off x="5705475" y="3095626"/>
            <a:ext cx="9144000" cy="461665"/>
          </a:xfrm>
          <a:prstGeom prst="rect">
            <a:avLst/>
          </a:prstGeom>
          <a:noFill/>
          <a:ln w="9525">
            <a:noFill/>
          </a:ln>
        </p:spPr>
        <p:txBody>
          <a:bodyPr>
            <a:spAutoFit/>
          </a:bodyPr>
          <a:lstStyle/>
          <a:p>
            <a:endParaRPr lang="zh-CN" altLang="en-US" dirty="0"/>
          </a:p>
        </p:txBody>
      </p:sp>
      <p:graphicFrame>
        <p:nvGraphicFramePr>
          <p:cNvPr id="176133" name="Object 5"/>
          <p:cNvGraphicFramePr/>
          <p:nvPr>
            <p:extLst>
              <p:ext uri="{D42A27DB-BD31-4B8C-83A1-F6EECF244321}">
                <p14:modId xmlns:p14="http://schemas.microsoft.com/office/powerpoint/2010/main" val="4207166256"/>
              </p:ext>
            </p:extLst>
          </p:nvPr>
        </p:nvGraphicFramePr>
        <p:xfrm>
          <a:off x="5675133" y="3050382"/>
          <a:ext cx="1947862" cy="1663700"/>
        </p:xfrm>
        <a:graphic>
          <a:graphicData uri="http://schemas.openxmlformats.org/presentationml/2006/ole">
            <mc:AlternateContent xmlns:mc="http://schemas.openxmlformats.org/markup-compatibility/2006">
              <mc:Choice xmlns:v="urn:schemas-microsoft-com:vml" Requires="v">
                <p:oleObj spid="_x0000_s9272" r:id="rId3" imgW="723900" imgH="622300" progId="Equation.3">
                  <p:embed/>
                </p:oleObj>
              </mc:Choice>
              <mc:Fallback>
                <p:oleObj r:id="rId3" imgW="723900" imgH="622300" progId="Equation.3">
                  <p:embed/>
                  <p:pic>
                    <p:nvPicPr>
                      <p:cNvPr id="0" name="图片 3094"/>
                      <p:cNvPicPr/>
                      <p:nvPr/>
                    </p:nvPicPr>
                    <p:blipFill>
                      <a:blip r:embed="rId4"/>
                      <a:stretch>
                        <a:fillRect/>
                      </a:stretch>
                    </p:blipFill>
                    <p:spPr>
                      <a:xfrm>
                        <a:off x="5675133" y="3050382"/>
                        <a:ext cx="1947862" cy="1663700"/>
                      </a:xfrm>
                      <a:prstGeom prst="rect">
                        <a:avLst/>
                      </a:prstGeom>
                      <a:noFill/>
                      <a:ln w="38100">
                        <a:noFill/>
                        <a:miter/>
                      </a:ln>
                    </p:spPr>
                  </p:pic>
                </p:oleObj>
              </mc:Fallback>
            </mc:AlternateContent>
          </a:graphicData>
        </a:graphic>
      </p:graphicFrame>
      <p:sp>
        <p:nvSpPr>
          <p:cNvPr id="7176" name="Rectangle 6"/>
          <p:cNvSpPr/>
          <p:nvPr/>
        </p:nvSpPr>
        <p:spPr>
          <a:xfrm>
            <a:off x="5891213" y="3328989"/>
            <a:ext cx="9144000" cy="461665"/>
          </a:xfrm>
          <a:prstGeom prst="rect">
            <a:avLst/>
          </a:prstGeom>
          <a:noFill/>
          <a:ln w="9525">
            <a:noFill/>
          </a:ln>
        </p:spPr>
        <p:txBody>
          <a:bodyPr>
            <a:spAutoFit/>
          </a:bodyPr>
          <a:lstStyle/>
          <a:p>
            <a:endParaRPr lang="zh-CN" altLang="en-US" dirty="0"/>
          </a:p>
        </p:txBody>
      </p:sp>
      <p:sp>
        <p:nvSpPr>
          <p:cNvPr id="7177" name="Rectangle 8"/>
          <p:cNvSpPr/>
          <p:nvPr/>
        </p:nvSpPr>
        <p:spPr>
          <a:xfrm>
            <a:off x="5900738" y="3328989"/>
            <a:ext cx="9144000" cy="461665"/>
          </a:xfrm>
          <a:prstGeom prst="rect">
            <a:avLst/>
          </a:prstGeom>
          <a:noFill/>
          <a:ln w="9525">
            <a:noFill/>
          </a:ln>
        </p:spPr>
        <p:txBody>
          <a:bodyPr>
            <a:spAutoFit/>
          </a:bodyPr>
          <a:lstStyle/>
          <a:p>
            <a:endParaRPr lang="zh-CN" altLang="en-US" dirty="0"/>
          </a:p>
        </p:txBody>
      </p:sp>
      <p:sp>
        <p:nvSpPr>
          <p:cNvPr id="7178" name="Rectangle 10"/>
          <p:cNvSpPr/>
          <p:nvPr/>
        </p:nvSpPr>
        <p:spPr>
          <a:xfrm>
            <a:off x="1219517" y="2445545"/>
            <a:ext cx="7924800" cy="604837"/>
          </a:xfrm>
          <a:prstGeom prst="rect">
            <a:avLst/>
          </a:prstGeom>
          <a:noFill/>
          <a:ln w="9525">
            <a:noFill/>
          </a:ln>
        </p:spPr>
        <p:txBody>
          <a:bodyPr anchor="b">
            <a:spAutoFit/>
          </a:bodyPr>
          <a:lstStyle/>
          <a:p>
            <a:pPr>
              <a:lnSpc>
                <a:spcPct val="120000"/>
              </a:lnSpc>
              <a:spcBef>
                <a:spcPct val="50000"/>
              </a:spcBef>
              <a:buClr>
                <a:srgbClr val="0000FF"/>
              </a:buClr>
              <a:buFont typeface="Wingdings" panose="05000000000000000000" pitchFamily="2" charset="2"/>
              <a:buChar char="§"/>
            </a:pPr>
            <a:r>
              <a:rPr lang="en-US" altLang="zh-CN" sz="2800" dirty="0">
                <a:solidFill>
                  <a:schemeClr val="tx1"/>
                </a:solidFill>
              </a:rPr>
              <a:t> </a:t>
            </a:r>
            <a:r>
              <a:rPr lang="zh-CN" altLang="en-US" sz="2800" dirty="0">
                <a:solidFill>
                  <a:schemeClr val="tx1"/>
                </a:solidFill>
              </a:rPr>
              <a:t>各个个体被选择的概率和其适应度值成比例。</a:t>
            </a:r>
          </a:p>
        </p:txBody>
      </p:sp>
      <p:sp>
        <p:nvSpPr>
          <p:cNvPr id="7179" name="Rectangle 11"/>
          <p:cNvSpPr/>
          <p:nvPr/>
        </p:nvSpPr>
        <p:spPr>
          <a:xfrm>
            <a:off x="1219517" y="3258114"/>
            <a:ext cx="4758034" cy="609398"/>
          </a:xfrm>
          <a:prstGeom prst="rect">
            <a:avLst/>
          </a:prstGeom>
          <a:noFill/>
          <a:ln w="9525">
            <a:noFill/>
          </a:ln>
        </p:spPr>
        <p:txBody>
          <a:bodyPr wrap="none" anchor="b">
            <a:spAutoFit/>
          </a:bodyPr>
          <a:lstStyle/>
          <a:p>
            <a:pPr>
              <a:lnSpc>
                <a:spcPct val="120000"/>
              </a:lnSpc>
              <a:spcBef>
                <a:spcPct val="50000"/>
              </a:spcBef>
              <a:buClr>
                <a:srgbClr val="0000FF"/>
              </a:buClr>
              <a:buFont typeface="Wingdings" panose="05000000000000000000" pitchFamily="2" charset="2"/>
              <a:buChar char="§"/>
            </a:pPr>
            <a:r>
              <a:rPr lang="en-US" altLang="zh-CN" sz="2800" dirty="0">
                <a:solidFill>
                  <a:schemeClr val="tx1"/>
                </a:solidFill>
              </a:rPr>
              <a:t> </a:t>
            </a:r>
            <a:r>
              <a:rPr lang="zh-CN" altLang="en-US" sz="2800" dirty="0">
                <a:solidFill>
                  <a:schemeClr val="tx1"/>
                </a:solidFill>
              </a:rPr>
              <a:t>个体 </a:t>
            </a:r>
            <a:r>
              <a:rPr lang="en-US" altLang="zh-CN" sz="2800" b="1" i="1" dirty="0" err="1" smtClean="0">
                <a:solidFill>
                  <a:schemeClr val="tx1"/>
                </a:solidFill>
                <a:latin typeface="Times New Roman" panose="02020603050405020304" pitchFamily="18" charset="0"/>
                <a:cs typeface="Times New Roman" panose="02020603050405020304" pitchFamily="18" charset="0"/>
              </a:rPr>
              <a:t>i</a:t>
            </a:r>
            <a:r>
              <a:rPr lang="zh-CN" altLang="en-US" sz="2800" dirty="0" smtClean="0">
                <a:solidFill>
                  <a:schemeClr val="tx1"/>
                </a:solidFill>
              </a:rPr>
              <a:t> </a:t>
            </a:r>
            <a:r>
              <a:rPr lang="zh-CN" altLang="en-US" sz="2800" dirty="0">
                <a:solidFill>
                  <a:schemeClr val="tx1"/>
                </a:solidFill>
              </a:rPr>
              <a:t>被选择的概率为：</a:t>
            </a:r>
            <a:r>
              <a:rPr lang="zh-CN" altLang="en-US" sz="2800" dirty="0">
                <a:solidFill>
                  <a:schemeClr val="tx1"/>
                </a:solidFill>
                <a:latin typeface="Arial" panose="020B0604020202020204" pitchFamily="34" charset="0"/>
              </a:rPr>
              <a:t> </a:t>
            </a:r>
          </a:p>
        </p:txBody>
      </p:sp>
      <p:sp>
        <p:nvSpPr>
          <p:cNvPr id="13" name="Rectangle 8"/>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6.2.6  </a:t>
            </a:r>
            <a:r>
              <a:rPr lang="zh-CN" altLang="en-US" sz="3600" dirty="0">
                <a:latin typeface="Times New Roman" panose="02020603050405020304" pitchFamily="18" charset="0"/>
                <a:ea typeface="黑体" panose="02010609060101010101" pitchFamily="49" charset="-122"/>
              </a:rPr>
              <a:t>选择 </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76133"/>
                                        </p:tgtEl>
                                        <p:attrNameLst>
                                          <p:attrName>style.visibility</p:attrName>
                                        </p:attrNameLst>
                                      </p:cBhvr>
                                      <p:to>
                                        <p:strVal val="visible"/>
                                      </p:to>
                                    </p:set>
                                    <p:anim calcmode="lin" valueType="num">
                                      <p:cBhvr additive="base">
                                        <p:cTn id="7" dur="500" fill="hold"/>
                                        <p:tgtEl>
                                          <p:spTgt spid="176133"/>
                                        </p:tgtEl>
                                        <p:attrNameLst>
                                          <p:attrName>ppt_x</p:attrName>
                                        </p:attrNameLst>
                                      </p:cBhvr>
                                      <p:tavLst>
                                        <p:tav tm="0">
                                          <p:val>
                                            <p:strVal val="1+#ppt_w/2"/>
                                          </p:val>
                                        </p:tav>
                                        <p:tav tm="100000">
                                          <p:val>
                                            <p:strVal val="#ppt_x"/>
                                          </p:val>
                                        </p:tav>
                                      </p:tavLst>
                                    </p:anim>
                                    <p:anim calcmode="lin" valueType="num">
                                      <p:cBhvr additive="base">
                                        <p:cTn id="8" dur="500" fill="hold"/>
                                        <p:tgtEl>
                                          <p:spTgt spid="176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3"/>
          <p:cNvSpPr>
            <a:spLocks noGrp="1"/>
          </p:cNvSpPr>
          <p:nvPr>
            <p:ph idx="1"/>
          </p:nvPr>
        </p:nvSpPr>
        <p:spPr>
          <a:xfrm>
            <a:off x="695400" y="762000"/>
            <a:ext cx="8905800" cy="5562600"/>
          </a:xfrm>
          <a:ln/>
        </p:spPr>
        <p:txBody>
          <a:bodyPr vert="horz" wrap="square" lIns="91440" tIns="45720" rIns="91440" bIns="45720" anchor="t"/>
          <a:lstStyle/>
          <a:p>
            <a:pPr marL="609600" indent="-609600" eaLnBrk="1" hangingPunct="1">
              <a:buClr>
                <a:schemeClr val="tx1"/>
              </a:buClr>
              <a:buNone/>
            </a:pPr>
            <a:r>
              <a:rPr lang="en-US" altLang="zh-CN" b="1" dirty="0">
                <a:latin typeface="Times New Roman" panose="02020603050405020304" pitchFamily="18" charset="0"/>
              </a:rPr>
              <a:t>  1. </a:t>
            </a:r>
            <a:r>
              <a:rPr lang="zh-CN" altLang="en-US" b="1" dirty="0">
                <a:latin typeface="Times New Roman" panose="02020603050405020304" pitchFamily="18" charset="0"/>
              </a:rPr>
              <a:t>个体选择概率分配方法</a:t>
            </a:r>
          </a:p>
          <a:p>
            <a:pPr marL="609600" indent="-609600" eaLnBrk="1" hangingPunct="1">
              <a:spcBef>
                <a:spcPct val="50000"/>
              </a:spcBef>
              <a:buClr>
                <a:schemeClr val="tx1"/>
              </a:buClr>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 </a:t>
            </a:r>
            <a:r>
              <a:rPr lang="zh-CN" altLang="en-US" sz="2800" b="1" dirty="0">
                <a:solidFill>
                  <a:schemeClr val="folHlink"/>
                </a:solidFill>
                <a:latin typeface="Times New Roman" panose="02020603050405020304" pitchFamily="18" charset="0"/>
              </a:rPr>
              <a:t>排序方法</a:t>
            </a:r>
            <a:r>
              <a:rPr lang="zh-CN" altLang="en-US" sz="2800" b="1" dirty="0">
                <a:latin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rank-based model</a:t>
            </a:r>
            <a:r>
              <a:rPr lang="zh-CN" altLang="en-US" sz="2800" b="1" dirty="0">
                <a:latin typeface="Times New Roman" panose="02020603050405020304" pitchFamily="18" charset="0"/>
              </a:rPr>
              <a:t>）</a:t>
            </a:r>
          </a:p>
        </p:txBody>
      </p:sp>
      <p:sp>
        <p:nvSpPr>
          <p:cNvPr id="819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8200" name="Rectangle 4"/>
          <p:cNvSpPr/>
          <p:nvPr/>
        </p:nvSpPr>
        <p:spPr>
          <a:xfrm>
            <a:off x="5705475" y="3095626"/>
            <a:ext cx="9144000" cy="461665"/>
          </a:xfrm>
          <a:prstGeom prst="rect">
            <a:avLst/>
          </a:prstGeom>
          <a:noFill/>
          <a:ln w="9525">
            <a:noFill/>
          </a:ln>
        </p:spPr>
        <p:txBody>
          <a:bodyPr>
            <a:spAutoFit/>
          </a:bodyPr>
          <a:lstStyle/>
          <a:p>
            <a:endParaRPr lang="zh-CN" altLang="en-US" dirty="0"/>
          </a:p>
        </p:txBody>
      </p:sp>
      <p:sp>
        <p:nvSpPr>
          <p:cNvPr id="8201" name="Rectangle 5"/>
          <p:cNvSpPr/>
          <p:nvPr/>
        </p:nvSpPr>
        <p:spPr>
          <a:xfrm>
            <a:off x="5891213" y="3328989"/>
            <a:ext cx="9144000" cy="461665"/>
          </a:xfrm>
          <a:prstGeom prst="rect">
            <a:avLst/>
          </a:prstGeom>
          <a:noFill/>
          <a:ln w="9525">
            <a:noFill/>
          </a:ln>
        </p:spPr>
        <p:txBody>
          <a:bodyPr>
            <a:spAutoFit/>
          </a:bodyPr>
          <a:lstStyle/>
          <a:p>
            <a:endParaRPr lang="zh-CN" altLang="en-US" dirty="0"/>
          </a:p>
        </p:txBody>
      </p:sp>
      <p:sp>
        <p:nvSpPr>
          <p:cNvPr id="8202" name="Rectangle 6"/>
          <p:cNvSpPr/>
          <p:nvPr/>
        </p:nvSpPr>
        <p:spPr>
          <a:xfrm>
            <a:off x="5900738" y="3328989"/>
            <a:ext cx="9144000" cy="461665"/>
          </a:xfrm>
          <a:prstGeom prst="rect">
            <a:avLst/>
          </a:prstGeom>
          <a:noFill/>
          <a:ln w="9525">
            <a:noFill/>
          </a:ln>
        </p:spPr>
        <p:txBody>
          <a:bodyPr>
            <a:spAutoFit/>
          </a:bodyPr>
          <a:lstStyle/>
          <a:p>
            <a:endParaRPr lang="zh-CN" altLang="en-US" dirty="0"/>
          </a:p>
        </p:txBody>
      </p:sp>
      <p:sp>
        <p:nvSpPr>
          <p:cNvPr id="8203" name="Rectangle 7"/>
          <p:cNvSpPr/>
          <p:nvPr/>
        </p:nvSpPr>
        <p:spPr>
          <a:xfrm>
            <a:off x="1050925" y="2066131"/>
            <a:ext cx="3965575" cy="604837"/>
          </a:xfrm>
          <a:prstGeom prst="rect">
            <a:avLst/>
          </a:prstGeom>
          <a:noFill/>
          <a:ln w="9525">
            <a:noFill/>
          </a:ln>
        </p:spPr>
        <p:txBody>
          <a:bodyPr wrap="none" anchor="b">
            <a:spAutoFit/>
          </a:bodyPr>
          <a:lstStyle/>
          <a:p>
            <a:pPr>
              <a:lnSpc>
                <a:spcPct val="120000"/>
              </a:lnSpc>
              <a:spcBef>
                <a:spcPct val="20000"/>
              </a:spcBef>
              <a:buClr>
                <a:schemeClr val="tx1"/>
              </a:buClr>
            </a:pPr>
            <a:r>
              <a:rPr lang="en-US" altLang="zh-CN" sz="2800" dirty="0">
                <a:solidFill>
                  <a:schemeClr val="tx1"/>
                </a:solidFill>
                <a:latin typeface="Times New Roman" panose="02020603050405020304" pitchFamily="18" charset="0"/>
              </a:rPr>
              <a:t>① </a:t>
            </a:r>
            <a:r>
              <a:rPr lang="zh-CN" altLang="en-US" sz="2800" dirty="0">
                <a:solidFill>
                  <a:schemeClr val="tx1"/>
                </a:solidFill>
                <a:latin typeface="Times New Roman" panose="02020603050405020304" pitchFamily="18" charset="0"/>
              </a:rPr>
              <a:t>线性排序：</a:t>
            </a:r>
            <a:r>
              <a:rPr lang="en-US" altLang="zh-CN" sz="2800" dirty="0">
                <a:solidFill>
                  <a:schemeClr val="tx1"/>
                </a:solidFill>
                <a:latin typeface="Times New Roman" panose="02020603050405020304" pitchFamily="18" charset="0"/>
                <a:cs typeface="Times New Roman" panose="02020603050405020304" pitchFamily="18" charset="0"/>
              </a:rPr>
              <a:t>J. E. Baker</a:t>
            </a:r>
            <a:endParaRPr lang="en-US" altLang="zh-CN" sz="2800" dirty="0">
              <a:solidFill>
                <a:schemeClr val="tx1"/>
              </a:solidFill>
              <a:latin typeface="Times New Roman" panose="02020603050405020304" pitchFamily="18" charset="0"/>
            </a:endParaRPr>
          </a:p>
        </p:txBody>
      </p:sp>
      <p:sp>
        <p:nvSpPr>
          <p:cNvPr id="8204" name="Rectangle 11"/>
          <p:cNvSpPr/>
          <p:nvPr/>
        </p:nvSpPr>
        <p:spPr>
          <a:xfrm>
            <a:off x="5715000" y="3314701"/>
            <a:ext cx="9144000" cy="461665"/>
          </a:xfrm>
          <a:prstGeom prst="rect">
            <a:avLst/>
          </a:prstGeom>
          <a:noFill/>
          <a:ln w="9525">
            <a:noFill/>
          </a:ln>
        </p:spPr>
        <p:txBody>
          <a:bodyPr>
            <a:spAutoFit/>
          </a:bodyPr>
          <a:lstStyle/>
          <a:p>
            <a:endParaRPr lang="zh-CN" altLang="en-US" dirty="0"/>
          </a:p>
        </p:txBody>
      </p:sp>
      <p:sp>
        <p:nvSpPr>
          <p:cNvPr id="8205" name="Rectangle 17"/>
          <p:cNvSpPr/>
          <p:nvPr/>
        </p:nvSpPr>
        <p:spPr>
          <a:xfrm>
            <a:off x="1174164" y="2934892"/>
            <a:ext cx="9818379" cy="258445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nSpc>
                <a:spcPct val="120000"/>
              </a:lnSpc>
              <a:spcBef>
                <a:spcPct val="20000"/>
              </a:spcBef>
              <a:buClr>
                <a:srgbClr val="0000FF"/>
              </a:buClr>
              <a:buFont typeface="Wingdings" panose="05000000000000000000" pitchFamily="2" charset="2"/>
              <a:buChar char="Ø"/>
            </a:pPr>
            <a:r>
              <a:rPr lang="en-US" altLang="zh-CN" dirty="0">
                <a:solidFill>
                  <a:schemeClr val="tx1"/>
                </a:solidFill>
              </a:rPr>
              <a:t> </a:t>
            </a:r>
            <a:r>
              <a:rPr lang="zh-CN" altLang="en-US" dirty="0">
                <a:solidFill>
                  <a:schemeClr val="tx1"/>
                </a:solidFill>
              </a:rPr>
              <a:t>群体成员按适应值大小从好到坏依次排列：</a:t>
            </a:r>
          </a:p>
          <a:p>
            <a:pPr>
              <a:lnSpc>
                <a:spcPct val="120000"/>
              </a:lnSpc>
              <a:spcBef>
                <a:spcPct val="20000"/>
              </a:spcBef>
              <a:buClr>
                <a:srgbClr val="0000FF"/>
              </a:buClr>
              <a:buFont typeface="Wingdings" panose="05000000000000000000" pitchFamily="2" charset="2"/>
              <a:buChar char="Ø"/>
            </a:pPr>
            <a:r>
              <a:rPr lang="zh-CN" altLang="en-US" dirty="0">
                <a:solidFill>
                  <a:schemeClr val="tx1"/>
                </a:solidFill>
              </a:rPr>
              <a:t> 个体</a:t>
            </a:r>
          </a:p>
          <a:p>
            <a:pPr>
              <a:lnSpc>
                <a:spcPct val="120000"/>
              </a:lnSpc>
              <a:spcBef>
                <a:spcPct val="20000"/>
              </a:spcBef>
              <a:buClr>
                <a:srgbClr val="0000FF"/>
              </a:buClr>
              <a:buFont typeface="Wingdings" panose="05000000000000000000" pitchFamily="2" charset="2"/>
              <a:buChar char="Ø"/>
            </a:pPr>
            <a:endParaRPr lang="zh-CN" altLang="en-US" dirty="0">
              <a:solidFill>
                <a:schemeClr val="tx1"/>
              </a:solidFill>
            </a:endParaRPr>
          </a:p>
          <a:p>
            <a:pPr>
              <a:lnSpc>
                <a:spcPct val="120000"/>
              </a:lnSpc>
              <a:spcBef>
                <a:spcPct val="20000"/>
              </a:spcBef>
              <a:buClr>
                <a:srgbClr val="0000FF"/>
              </a:buClr>
              <a:buFont typeface="Wingdings" panose="05000000000000000000" pitchFamily="2" charset="2"/>
              <a:buChar char="Ø"/>
            </a:pPr>
            <a:endParaRPr lang="zh-CN" altLang="en-US" dirty="0">
              <a:solidFill>
                <a:schemeClr val="tx1"/>
              </a:solidFill>
            </a:endParaRPr>
          </a:p>
          <a:p>
            <a:pPr>
              <a:lnSpc>
                <a:spcPct val="120000"/>
              </a:lnSpc>
              <a:spcBef>
                <a:spcPct val="20000"/>
              </a:spcBef>
              <a:buClr>
                <a:srgbClr val="0000FF"/>
              </a:buClr>
              <a:buFont typeface="Wingdings" panose="05000000000000000000" pitchFamily="2" charset="2"/>
              <a:buChar char="Ø"/>
            </a:pPr>
            <a:r>
              <a:rPr lang="zh-CN" altLang="en-US" dirty="0">
                <a:solidFill>
                  <a:schemeClr val="tx1"/>
                </a:solidFill>
              </a:rPr>
              <a:t> 按转盘式选择的方式选择父体</a:t>
            </a:r>
          </a:p>
        </p:txBody>
      </p:sp>
      <p:graphicFrame>
        <p:nvGraphicFramePr>
          <p:cNvPr id="8194" name="Object 10"/>
          <p:cNvGraphicFramePr/>
          <p:nvPr>
            <p:extLst>
              <p:ext uri="{D42A27DB-BD31-4B8C-83A1-F6EECF244321}">
                <p14:modId xmlns:p14="http://schemas.microsoft.com/office/powerpoint/2010/main" val="3693858235"/>
              </p:ext>
            </p:extLst>
          </p:nvPr>
        </p:nvGraphicFramePr>
        <p:xfrm>
          <a:off x="7464152" y="2964657"/>
          <a:ext cx="1600200" cy="481013"/>
        </p:xfrm>
        <a:graphic>
          <a:graphicData uri="http://schemas.openxmlformats.org/presentationml/2006/ole">
            <mc:AlternateContent xmlns:mc="http://schemas.openxmlformats.org/markup-compatibility/2006">
              <mc:Choice xmlns:v="urn:schemas-microsoft-com:vml" Requires="v">
                <p:oleObj spid="_x0000_s10352" r:id="rId3" imgW="761365" imgH="228600" progId="Equation.3">
                  <p:embed/>
                </p:oleObj>
              </mc:Choice>
              <mc:Fallback>
                <p:oleObj r:id="rId3" imgW="761365" imgH="228600" progId="Equation.3">
                  <p:embed/>
                  <p:pic>
                    <p:nvPicPr>
                      <p:cNvPr id="0" name="图片 3096"/>
                      <p:cNvPicPr/>
                      <p:nvPr/>
                    </p:nvPicPr>
                    <p:blipFill>
                      <a:blip r:embed="rId4"/>
                      <a:stretch>
                        <a:fillRect/>
                      </a:stretch>
                    </p:blipFill>
                    <p:spPr>
                      <a:xfrm>
                        <a:off x="7464152" y="2964657"/>
                        <a:ext cx="1600200" cy="481013"/>
                      </a:xfrm>
                      <a:prstGeom prst="rect">
                        <a:avLst/>
                      </a:prstGeom>
                      <a:noFill/>
                      <a:ln w="38100">
                        <a:noFill/>
                        <a:miter/>
                      </a:ln>
                    </p:spPr>
                  </p:pic>
                </p:oleObj>
              </mc:Fallback>
            </mc:AlternateContent>
          </a:graphicData>
        </a:graphic>
      </p:graphicFrame>
      <p:graphicFrame>
        <p:nvGraphicFramePr>
          <p:cNvPr id="8195" name="Object 12"/>
          <p:cNvGraphicFramePr/>
          <p:nvPr>
            <p:extLst>
              <p:ext uri="{D42A27DB-BD31-4B8C-83A1-F6EECF244321}">
                <p14:modId xmlns:p14="http://schemas.microsoft.com/office/powerpoint/2010/main" val="3763623077"/>
              </p:ext>
            </p:extLst>
          </p:nvPr>
        </p:nvGraphicFramePr>
        <p:xfrm>
          <a:off x="2336508" y="3483924"/>
          <a:ext cx="2392362" cy="447675"/>
        </p:xfrm>
        <a:graphic>
          <a:graphicData uri="http://schemas.openxmlformats.org/presentationml/2006/ole">
            <mc:AlternateContent xmlns:mc="http://schemas.openxmlformats.org/markup-compatibility/2006">
              <mc:Choice xmlns:v="urn:schemas-microsoft-com:vml" Requires="v">
                <p:oleObj spid="_x0000_s10353" r:id="rId5" imgW="1219200" imgH="228600" progId="Equation.3">
                  <p:embed/>
                </p:oleObj>
              </mc:Choice>
              <mc:Fallback>
                <p:oleObj r:id="rId5" imgW="1219200" imgH="228600" progId="Equation.3">
                  <p:embed/>
                  <p:pic>
                    <p:nvPicPr>
                      <p:cNvPr id="0" name="图片 3097"/>
                      <p:cNvPicPr/>
                      <p:nvPr/>
                    </p:nvPicPr>
                    <p:blipFill>
                      <a:blip r:embed="rId6"/>
                      <a:stretch>
                        <a:fillRect/>
                      </a:stretch>
                    </p:blipFill>
                    <p:spPr>
                      <a:xfrm>
                        <a:off x="2336508" y="3483924"/>
                        <a:ext cx="2392362" cy="447675"/>
                      </a:xfrm>
                      <a:prstGeom prst="rect">
                        <a:avLst/>
                      </a:prstGeom>
                      <a:noFill/>
                      <a:ln w="38100">
                        <a:noFill/>
                        <a:miter/>
                      </a:ln>
                    </p:spPr>
                  </p:pic>
                </p:oleObj>
              </mc:Fallback>
            </mc:AlternateContent>
          </a:graphicData>
        </a:graphic>
      </p:graphicFrame>
      <p:graphicFrame>
        <p:nvGraphicFramePr>
          <p:cNvPr id="8196" name="Object 14"/>
          <p:cNvGraphicFramePr/>
          <p:nvPr>
            <p:extLst>
              <p:ext uri="{D42A27DB-BD31-4B8C-83A1-F6EECF244321}">
                <p14:modId xmlns:p14="http://schemas.microsoft.com/office/powerpoint/2010/main" val="1742957994"/>
              </p:ext>
            </p:extLst>
          </p:nvPr>
        </p:nvGraphicFramePr>
        <p:xfrm>
          <a:off x="2043112" y="3895427"/>
          <a:ext cx="1981200" cy="836613"/>
        </p:xfrm>
        <a:graphic>
          <a:graphicData uri="http://schemas.openxmlformats.org/presentationml/2006/ole">
            <mc:AlternateContent xmlns:mc="http://schemas.openxmlformats.org/markup-compatibility/2006">
              <mc:Choice xmlns:v="urn:schemas-microsoft-com:vml" Requires="v">
                <p:oleObj spid="_x0000_s10354" r:id="rId7" imgW="990600" imgH="419100" progId="Equation.3">
                  <p:embed/>
                </p:oleObj>
              </mc:Choice>
              <mc:Fallback>
                <p:oleObj r:id="rId7" imgW="990600" imgH="419100" progId="Equation.3">
                  <p:embed/>
                  <p:pic>
                    <p:nvPicPr>
                      <p:cNvPr id="0" name="图片 3098"/>
                      <p:cNvPicPr/>
                      <p:nvPr/>
                    </p:nvPicPr>
                    <p:blipFill>
                      <a:blip r:embed="rId8"/>
                      <a:stretch>
                        <a:fillRect/>
                      </a:stretch>
                    </p:blipFill>
                    <p:spPr>
                      <a:xfrm>
                        <a:off x="2043112" y="3895427"/>
                        <a:ext cx="1981200" cy="836613"/>
                      </a:xfrm>
                      <a:prstGeom prst="rect">
                        <a:avLst/>
                      </a:prstGeom>
                      <a:noFill/>
                      <a:ln w="38100">
                        <a:noFill/>
                        <a:miter/>
                      </a:ln>
                    </p:spPr>
                  </p:pic>
                </p:oleObj>
              </mc:Fallback>
            </mc:AlternateContent>
          </a:graphicData>
        </a:graphic>
      </p:graphicFrame>
      <p:sp>
        <p:nvSpPr>
          <p:cNvPr id="15" name="Rectangle 8"/>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6.2.6  </a:t>
            </a:r>
            <a:r>
              <a:rPr lang="zh-CN" altLang="en-US" sz="3600" dirty="0">
                <a:latin typeface="Times New Roman" panose="02020603050405020304" pitchFamily="18" charset="0"/>
                <a:ea typeface="黑体" panose="02010609060101010101" pitchFamily="49" charset="-122"/>
              </a:rPr>
              <a:t>选择 </a:t>
            </a:r>
            <a:endParaRPr lang="zh-CN" altLang="en-US" sz="3200" b="1" dirty="0">
              <a:latin typeface="Times New Roman" panose="02020603050405020304" pitchFamily="18" charset="0"/>
            </a:endParaRP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p:cNvSpPr>
          <p:nvPr>
            <p:ph idx="1"/>
          </p:nvPr>
        </p:nvSpPr>
        <p:spPr>
          <a:xfrm>
            <a:off x="623392" y="1009354"/>
            <a:ext cx="8901608" cy="5562600"/>
          </a:xfrm>
          <a:ln/>
        </p:spPr>
        <p:txBody>
          <a:bodyPr vert="horz" wrap="square" lIns="91440" tIns="45720" rIns="91440" bIns="45720" anchor="t"/>
          <a:lstStyle/>
          <a:p>
            <a:pPr marL="609600" indent="-609600" eaLnBrk="1" hangingPunct="1">
              <a:buClr>
                <a:schemeClr val="tx1"/>
              </a:buClr>
              <a:buNone/>
            </a:pPr>
            <a:r>
              <a:rPr lang="en-US" altLang="zh-CN" b="1" dirty="0">
                <a:latin typeface="Times New Roman" panose="02020603050405020304" pitchFamily="18" charset="0"/>
              </a:rPr>
              <a:t>  1. </a:t>
            </a:r>
            <a:r>
              <a:rPr lang="zh-CN" altLang="en-US" b="1" dirty="0">
                <a:latin typeface="Times New Roman" panose="02020603050405020304" pitchFamily="18" charset="0"/>
              </a:rPr>
              <a:t>个体选择概率分配方法</a:t>
            </a:r>
          </a:p>
          <a:p>
            <a:pPr marL="609600" indent="-609600" eaLnBrk="1" hangingPunct="1">
              <a:spcBef>
                <a:spcPct val="50000"/>
              </a:spcBef>
              <a:buClr>
                <a:schemeClr val="tx1"/>
              </a:buClr>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 </a:t>
            </a:r>
            <a:r>
              <a:rPr lang="zh-CN" altLang="en-US" sz="2800" b="1" dirty="0">
                <a:solidFill>
                  <a:schemeClr val="folHlink"/>
                </a:solidFill>
                <a:latin typeface="Times New Roman" panose="02020603050405020304" pitchFamily="18" charset="0"/>
              </a:rPr>
              <a:t>排序方法</a:t>
            </a:r>
            <a:r>
              <a:rPr lang="zh-CN" altLang="en-US" sz="2800" b="1" dirty="0">
                <a:latin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rank-based model</a:t>
            </a:r>
            <a:r>
              <a:rPr lang="zh-CN" altLang="en-US" sz="2800" b="1" dirty="0">
                <a:latin typeface="Times New Roman" panose="02020603050405020304" pitchFamily="18" charset="0"/>
              </a:rPr>
              <a:t>）</a:t>
            </a:r>
          </a:p>
        </p:txBody>
      </p:sp>
      <p:sp>
        <p:nvSpPr>
          <p:cNvPr id="921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222" name="Rectangle 4"/>
          <p:cNvSpPr/>
          <p:nvPr/>
        </p:nvSpPr>
        <p:spPr>
          <a:xfrm>
            <a:off x="5705475" y="3095626"/>
            <a:ext cx="9144000" cy="461665"/>
          </a:xfrm>
          <a:prstGeom prst="rect">
            <a:avLst/>
          </a:prstGeom>
          <a:noFill/>
          <a:ln w="9525">
            <a:noFill/>
          </a:ln>
        </p:spPr>
        <p:txBody>
          <a:bodyPr>
            <a:spAutoFit/>
          </a:bodyPr>
          <a:lstStyle/>
          <a:p>
            <a:endParaRPr lang="zh-CN" altLang="en-US" dirty="0"/>
          </a:p>
        </p:txBody>
      </p:sp>
      <p:sp>
        <p:nvSpPr>
          <p:cNvPr id="9223" name="Rectangle 5"/>
          <p:cNvSpPr/>
          <p:nvPr/>
        </p:nvSpPr>
        <p:spPr>
          <a:xfrm>
            <a:off x="5891213" y="3328989"/>
            <a:ext cx="9144000" cy="461665"/>
          </a:xfrm>
          <a:prstGeom prst="rect">
            <a:avLst/>
          </a:prstGeom>
          <a:noFill/>
          <a:ln w="9525">
            <a:noFill/>
          </a:ln>
        </p:spPr>
        <p:txBody>
          <a:bodyPr>
            <a:spAutoFit/>
          </a:bodyPr>
          <a:lstStyle/>
          <a:p>
            <a:endParaRPr lang="zh-CN" altLang="en-US" dirty="0"/>
          </a:p>
        </p:txBody>
      </p:sp>
      <p:sp>
        <p:nvSpPr>
          <p:cNvPr id="9224" name="Rectangle 6"/>
          <p:cNvSpPr/>
          <p:nvPr/>
        </p:nvSpPr>
        <p:spPr>
          <a:xfrm>
            <a:off x="5900738" y="3328989"/>
            <a:ext cx="9144000" cy="461665"/>
          </a:xfrm>
          <a:prstGeom prst="rect">
            <a:avLst/>
          </a:prstGeom>
          <a:noFill/>
          <a:ln w="9525">
            <a:noFill/>
          </a:ln>
        </p:spPr>
        <p:txBody>
          <a:bodyPr>
            <a:spAutoFit/>
          </a:bodyPr>
          <a:lstStyle/>
          <a:p>
            <a:endParaRPr lang="zh-CN" altLang="en-US" dirty="0"/>
          </a:p>
        </p:txBody>
      </p:sp>
      <p:sp>
        <p:nvSpPr>
          <p:cNvPr id="9225" name="Rectangle 8"/>
          <p:cNvSpPr/>
          <p:nvPr/>
        </p:nvSpPr>
        <p:spPr>
          <a:xfrm>
            <a:off x="927740" y="2333107"/>
            <a:ext cx="5256212" cy="519113"/>
          </a:xfrm>
          <a:prstGeom prst="rect">
            <a:avLst/>
          </a:prstGeom>
          <a:noFill/>
          <a:ln w="9525">
            <a:noFill/>
          </a:ln>
        </p:spPr>
        <p:txBody>
          <a:bodyPr wrap="none" anchor="b">
            <a:spAutoFit/>
          </a:bodyPr>
          <a:lstStyle/>
          <a:p>
            <a:r>
              <a:rPr lang="en-US" altLang="zh-CN" sz="2800" dirty="0">
                <a:solidFill>
                  <a:schemeClr val="tx1"/>
                </a:solidFill>
                <a:latin typeface="Times New Roman" panose="02020603050405020304" pitchFamily="18" charset="0"/>
              </a:rPr>
              <a:t>② </a:t>
            </a:r>
            <a:r>
              <a:rPr lang="zh-CN" altLang="en-US" sz="2800" dirty="0">
                <a:solidFill>
                  <a:schemeClr val="tx1"/>
                </a:solidFill>
                <a:latin typeface="Times New Roman" panose="02020603050405020304" pitchFamily="18" charset="0"/>
              </a:rPr>
              <a:t>非线性排序： </a:t>
            </a:r>
            <a:r>
              <a:rPr lang="en-US" altLang="zh-CN" sz="2800" dirty="0">
                <a:solidFill>
                  <a:schemeClr val="tx1"/>
                </a:solidFill>
                <a:latin typeface="Times New Roman" panose="02020603050405020304" pitchFamily="18" charset="0"/>
                <a:cs typeface="Times New Roman" panose="02020603050405020304" pitchFamily="18" charset="0"/>
              </a:rPr>
              <a:t>Z. Michalewicz</a:t>
            </a:r>
            <a:r>
              <a:rPr lang="en-US" altLang="zh-CN" sz="2800" dirty="0">
                <a:solidFill>
                  <a:schemeClr val="tx1"/>
                </a:solidFill>
              </a:rPr>
              <a:t> </a:t>
            </a:r>
          </a:p>
        </p:txBody>
      </p:sp>
      <p:sp>
        <p:nvSpPr>
          <p:cNvPr id="9226" name="Rectangle 11"/>
          <p:cNvSpPr/>
          <p:nvPr/>
        </p:nvSpPr>
        <p:spPr>
          <a:xfrm>
            <a:off x="5576888" y="3186114"/>
            <a:ext cx="9144000" cy="461665"/>
          </a:xfrm>
          <a:prstGeom prst="rect">
            <a:avLst/>
          </a:prstGeom>
          <a:noFill/>
          <a:ln w="9525">
            <a:noFill/>
          </a:ln>
        </p:spPr>
        <p:txBody>
          <a:bodyPr>
            <a:spAutoFit/>
          </a:bodyPr>
          <a:lstStyle/>
          <a:p>
            <a:endParaRPr lang="zh-CN" altLang="en-US" dirty="0"/>
          </a:p>
        </p:txBody>
      </p:sp>
      <p:sp>
        <p:nvSpPr>
          <p:cNvPr id="9227" name="Text Box 9"/>
          <p:cNvSpPr txBox="1"/>
          <p:nvPr/>
        </p:nvSpPr>
        <p:spPr>
          <a:xfrm>
            <a:off x="925576" y="3174623"/>
            <a:ext cx="10153128" cy="1646605"/>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spcBef>
                <a:spcPct val="50000"/>
              </a:spcBef>
              <a:buClr>
                <a:srgbClr val="0000FF"/>
              </a:buClr>
              <a:buFont typeface="Wingdings" panose="05000000000000000000" pitchFamily="2" charset="2"/>
              <a:buChar char="§"/>
            </a:pPr>
            <a:r>
              <a:rPr lang="en-US" altLang="zh-CN" dirty="0">
                <a:solidFill>
                  <a:schemeClr val="tx1"/>
                </a:solidFill>
              </a:rPr>
              <a:t> </a:t>
            </a:r>
            <a:r>
              <a:rPr lang="zh-CN" altLang="en-US" sz="2600" dirty="0">
                <a:solidFill>
                  <a:schemeClr val="tx1"/>
                </a:solidFill>
              </a:rPr>
              <a:t>将群体成员按适应值从好到坏依次排列，并按下式分配选择概率：</a:t>
            </a:r>
          </a:p>
          <a:p>
            <a:pPr>
              <a:spcBef>
                <a:spcPct val="50000"/>
              </a:spcBef>
              <a:buClr>
                <a:srgbClr val="0000FF"/>
              </a:buClr>
              <a:buFont typeface="Wingdings" panose="05000000000000000000" pitchFamily="2" charset="2"/>
              <a:buChar char="§"/>
            </a:pPr>
            <a:endParaRPr lang="zh-CN" altLang="en-US" sz="2600" dirty="0">
              <a:solidFill>
                <a:schemeClr val="tx1"/>
              </a:solidFill>
            </a:endParaRPr>
          </a:p>
          <a:p>
            <a:pPr>
              <a:spcBef>
                <a:spcPct val="50000"/>
              </a:spcBef>
              <a:buClr>
                <a:srgbClr val="0000FF"/>
              </a:buClr>
              <a:buFont typeface="Wingdings" panose="05000000000000000000" pitchFamily="2" charset="2"/>
              <a:buChar char="§"/>
            </a:pPr>
            <a:endParaRPr lang="en-US" altLang="zh-CN" dirty="0">
              <a:solidFill>
                <a:schemeClr val="tx1"/>
              </a:solidFill>
            </a:endParaRPr>
          </a:p>
        </p:txBody>
      </p:sp>
      <p:graphicFrame>
        <p:nvGraphicFramePr>
          <p:cNvPr id="9218" name="Object 10"/>
          <p:cNvGraphicFramePr/>
          <p:nvPr>
            <p:extLst>
              <p:ext uri="{D42A27DB-BD31-4B8C-83A1-F6EECF244321}">
                <p14:modId xmlns:p14="http://schemas.microsoft.com/office/powerpoint/2010/main" val="3882540954"/>
              </p:ext>
            </p:extLst>
          </p:nvPr>
        </p:nvGraphicFramePr>
        <p:xfrm>
          <a:off x="1500188" y="3588026"/>
          <a:ext cx="5353050" cy="1200150"/>
        </p:xfrm>
        <a:graphic>
          <a:graphicData uri="http://schemas.openxmlformats.org/presentationml/2006/ole">
            <mc:AlternateContent xmlns:mc="http://schemas.openxmlformats.org/markup-compatibility/2006">
              <mc:Choice xmlns:v="urn:schemas-microsoft-com:vml" Requires="v">
                <p:oleObj spid="_x0000_s11302" r:id="rId3" imgW="2171065" imgH="482600" progId="Equation.3">
                  <p:embed/>
                </p:oleObj>
              </mc:Choice>
              <mc:Fallback>
                <p:oleObj r:id="rId3" imgW="2171065" imgH="482600" progId="Equation.3">
                  <p:embed/>
                  <p:pic>
                    <p:nvPicPr>
                      <p:cNvPr id="0" name="图片 3099"/>
                      <p:cNvPicPr/>
                      <p:nvPr/>
                    </p:nvPicPr>
                    <p:blipFill>
                      <a:blip r:embed="rId4"/>
                      <a:stretch>
                        <a:fillRect/>
                      </a:stretch>
                    </p:blipFill>
                    <p:spPr>
                      <a:xfrm>
                        <a:off x="1500188" y="3588026"/>
                        <a:ext cx="5353050" cy="1200150"/>
                      </a:xfrm>
                      <a:prstGeom prst="rect">
                        <a:avLst/>
                      </a:prstGeom>
                      <a:noFill/>
                      <a:ln w="38100">
                        <a:noFill/>
                        <a:miter/>
                      </a:ln>
                    </p:spPr>
                  </p:pic>
                </p:oleObj>
              </mc:Fallback>
            </mc:AlternateContent>
          </a:graphicData>
        </a:graphic>
      </p:graphicFrame>
      <p:sp>
        <p:nvSpPr>
          <p:cNvPr id="13" name="Rectangle 8"/>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6.2.6  </a:t>
            </a:r>
            <a:r>
              <a:rPr lang="zh-CN" altLang="en-US" sz="3600" dirty="0">
                <a:latin typeface="Times New Roman" panose="02020603050405020304" pitchFamily="18" charset="0"/>
                <a:ea typeface="黑体" panose="02010609060101010101" pitchFamily="49" charset="-122"/>
              </a:rPr>
              <a:t>选择 </a:t>
            </a:r>
            <a:endParaRPr lang="zh-CN" altLang="en-US" sz="3200" b="1" dirty="0">
              <a:latin typeface="Times New Roman" panose="02020603050405020304" pitchFamily="18" charset="0"/>
            </a:endParaRP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3"/>
          <p:cNvSpPr>
            <a:spLocks noGrp="1"/>
          </p:cNvSpPr>
          <p:nvPr>
            <p:ph idx="1"/>
          </p:nvPr>
        </p:nvSpPr>
        <p:spPr>
          <a:xfrm>
            <a:off x="476849" y="1009354"/>
            <a:ext cx="9812388" cy="5562600"/>
          </a:xfrm>
          <a:ln/>
        </p:spPr>
        <p:txBody>
          <a:bodyPr vert="horz" wrap="square" lIns="91440" tIns="45720" rIns="91440" bIns="45720" anchor="t"/>
          <a:lstStyle/>
          <a:p>
            <a:pPr marL="609600" indent="-609600" eaLnBrk="1" hangingPunct="1">
              <a:buClr>
                <a:schemeClr val="tx1"/>
              </a:buClr>
              <a:buNone/>
            </a:pPr>
            <a:r>
              <a:rPr lang="en-US" altLang="zh-CN" b="1" dirty="0">
                <a:latin typeface="宋体" panose="02010600030101010101" pitchFamily="2" charset="-122"/>
              </a:rPr>
              <a:t> 1.</a:t>
            </a:r>
            <a:r>
              <a:rPr lang="zh-CN" altLang="en-US" b="1" dirty="0">
                <a:latin typeface="宋体" panose="02010600030101010101" pitchFamily="2" charset="-122"/>
              </a:rPr>
              <a:t>个体选择概率分配方法</a:t>
            </a:r>
          </a:p>
          <a:p>
            <a:pPr marL="609600" indent="-609600" eaLnBrk="1" hangingPunct="1">
              <a:spcBef>
                <a:spcPct val="50000"/>
              </a:spcBef>
              <a:buClr>
                <a:schemeClr val="tx1"/>
              </a:buClr>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 </a:t>
            </a:r>
            <a:r>
              <a:rPr lang="zh-CN" altLang="en-US" sz="2800" b="1" dirty="0">
                <a:solidFill>
                  <a:schemeClr val="folHlink"/>
                </a:solidFill>
                <a:latin typeface="Times New Roman" panose="02020603050405020304" pitchFamily="18" charset="0"/>
              </a:rPr>
              <a:t>排序方法</a:t>
            </a:r>
            <a:r>
              <a:rPr lang="zh-CN" altLang="en-US" sz="2800" b="1" dirty="0">
                <a:latin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rank-based model</a:t>
            </a:r>
            <a:r>
              <a:rPr lang="zh-CN" altLang="en-US" sz="2800" b="1" dirty="0">
                <a:latin typeface="Times New Roman" panose="02020603050405020304" pitchFamily="18" charset="0"/>
              </a:rPr>
              <a:t>）</a:t>
            </a:r>
            <a:r>
              <a:rPr lang="zh-CN" altLang="en-US" sz="2800" b="1" dirty="0">
                <a:latin typeface="宋体" panose="02010600030101010101" pitchFamily="2" charset="-122"/>
              </a:rPr>
              <a:t> </a:t>
            </a:r>
          </a:p>
        </p:txBody>
      </p:sp>
      <p:sp>
        <p:nvSpPr>
          <p:cNvPr id="10245"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248" name="Rectangle 4"/>
          <p:cNvSpPr/>
          <p:nvPr/>
        </p:nvSpPr>
        <p:spPr>
          <a:xfrm>
            <a:off x="5705475" y="3095626"/>
            <a:ext cx="9144000" cy="461665"/>
          </a:xfrm>
          <a:prstGeom prst="rect">
            <a:avLst/>
          </a:prstGeom>
          <a:noFill/>
          <a:ln w="9525">
            <a:noFill/>
          </a:ln>
        </p:spPr>
        <p:txBody>
          <a:bodyPr>
            <a:spAutoFit/>
          </a:bodyPr>
          <a:lstStyle/>
          <a:p>
            <a:endParaRPr lang="zh-CN" altLang="en-US" dirty="0"/>
          </a:p>
        </p:txBody>
      </p:sp>
      <p:sp>
        <p:nvSpPr>
          <p:cNvPr id="10249" name="Rectangle 5"/>
          <p:cNvSpPr/>
          <p:nvPr/>
        </p:nvSpPr>
        <p:spPr>
          <a:xfrm>
            <a:off x="5891213" y="3328989"/>
            <a:ext cx="9144000" cy="461665"/>
          </a:xfrm>
          <a:prstGeom prst="rect">
            <a:avLst/>
          </a:prstGeom>
          <a:noFill/>
          <a:ln w="9525">
            <a:noFill/>
          </a:ln>
        </p:spPr>
        <p:txBody>
          <a:bodyPr>
            <a:spAutoFit/>
          </a:bodyPr>
          <a:lstStyle/>
          <a:p>
            <a:endParaRPr lang="zh-CN" altLang="en-US" dirty="0"/>
          </a:p>
        </p:txBody>
      </p:sp>
      <p:sp>
        <p:nvSpPr>
          <p:cNvPr id="10250" name="Rectangle 6"/>
          <p:cNvSpPr/>
          <p:nvPr/>
        </p:nvSpPr>
        <p:spPr>
          <a:xfrm>
            <a:off x="5900738" y="3328989"/>
            <a:ext cx="9144000" cy="461665"/>
          </a:xfrm>
          <a:prstGeom prst="rect">
            <a:avLst/>
          </a:prstGeom>
          <a:noFill/>
          <a:ln w="9525">
            <a:noFill/>
          </a:ln>
        </p:spPr>
        <p:txBody>
          <a:bodyPr>
            <a:spAutoFit/>
          </a:bodyPr>
          <a:lstStyle/>
          <a:p>
            <a:endParaRPr lang="zh-CN" altLang="en-US" dirty="0"/>
          </a:p>
        </p:txBody>
      </p:sp>
      <p:sp>
        <p:nvSpPr>
          <p:cNvPr id="10251" name="Rectangle 8"/>
          <p:cNvSpPr/>
          <p:nvPr/>
        </p:nvSpPr>
        <p:spPr>
          <a:xfrm>
            <a:off x="5576888" y="3186114"/>
            <a:ext cx="9144000" cy="461665"/>
          </a:xfrm>
          <a:prstGeom prst="rect">
            <a:avLst/>
          </a:prstGeom>
          <a:noFill/>
          <a:ln w="9525">
            <a:noFill/>
          </a:ln>
        </p:spPr>
        <p:txBody>
          <a:bodyPr>
            <a:spAutoFit/>
          </a:bodyPr>
          <a:lstStyle/>
          <a:p>
            <a:endParaRPr lang="zh-CN" altLang="en-US" dirty="0"/>
          </a:p>
        </p:txBody>
      </p:sp>
      <p:sp>
        <p:nvSpPr>
          <p:cNvPr id="10252" name="Rectangle 13"/>
          <p:cNvSpPr/>
          <p:nvPr/>
        </p:nvSpPr>
        <p:spPr>
          <a:xfrm>
            <a:off x="5805488" y="3214689"/>
            <a:ext cx="9144000" cy="461665"/>
          </a:xfrm>
          <a:prstGeom prst="rect">
            <a:avLst/>
          </a:prstGeom>
          <a:noFill/>
          <a:ln w="9525">
            <a:noFill/>
          </a:ln>
        </p:spPr>
        <p:txBody>
          <a:bodyPr>
            <a:spAutoFit/>
          </a:bodyPr>
          <a:lstStyle/>
          <a:p>
            <a:endParaRPr lang="zh-CN" altLang="en-US" dirty="0"/>
          </a:p>
        </p:txBody>
      </p:sp>
      <p:sp>
        <p:nvSpPr>
          <p:cNvPr id="10253" name="Rectangle 15"/>
          <p:cNvSpPr/>
          <p:nvPr/>
        </p:nvSpPr>
        <p:spPr>
          <a:xfrm>
            <a:off x="5557838" y="3309939"/>
            <a:ext cx="9144000" cy="461665"/>
          </a:xfrm>
          <a:prstGeom prst="rect">
            <a:avLst/>
          </a:prstGeom>
          <a:noFill/>
          <a:ln w="9525">
            <a:noFill/>
          </a:ln>
        </p:spPr>
        <p:txBody>
          <a:bodyPr>
            <a:spAutoFit/>
          </a:bodyPr>
          <a:lstStyle/>
          <a:p>
            <a:endParaRPr lang="zh-CN" altLang="en-US" dirty="0"/>
          </a:p>
        </p:txBody>
      </p:sp>
      <p:sp>
        <p:nvSpPr>
          <p:cNvPr id="10254" name="Rectangle 17"/>
          <p:cNvSpPr/>
          <p:nvPr/>
        </p:nvSpPr>
        <p:spPr>
          <a:xfrm>
            <a:off x="5867400" y="3429001"/>
            <a:ext cx="9144000" cy="461665"/>
          </a:xfrm>
          <a:prstGeom prst="rect">
            <a:avLst/>
          </a:prstGeom>
          <a:noFill/>
          <a:ln w="9525">
            <a:noFill/>
          </a:ln>
        </p:spPr>
        <p:txBody>
          <a:bodyPr>
            <a:spAutoFit/>
          </a:bodyPr>
          <a:lstStyle/>
          <a:p>
            <a:endParaRPr lang="zh-CN" altLang="en-US" dirty="0"/>
          </a:p>
        </p:txBody>
      </p:sp>
      <p:sp>
        <p:nvSpPr>
          <p:cNvPr id="10255" name="Text Box 10"/>
          <p:cNvSpPr txBox="1"/>
          <p:nvPr/>
        </p:nvSpPr>
        <p:spPr>
          <a:xfrm>
            <a:off x="859172" y="2492896"/>
            <a:ext cx="10133371" cy="3108543"/>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spcBef>
                <a:spcPct val="50000"/>
              </a:spcBef>
              <a:buClr>
                <a:srgbClr val="0000FF"/>
              </a:buClr>
              <a:buFont typeface="Wingdings" panose="05000000000000000000" pitchFamily="2" charset="2"/>
              <a:buChar char="§"/>
            </a:pPr>
            <a:r>
              <a:rPr lang="en-US" altLang="zh-CN" sz="2800" dirty="0">
                <a:solidFill>
                  <a:schemeClr val="tx1"/>
                </a:solidFill>
              </a:rPr>
              <a:t> </a:t>
            </a:r>
            <a:r>
              <a:rPr lang="zh-CN" altLang="en-US" sz="2800" dirty="0">
                <a:solidFill>
                  <a:schemeClr val="tx1"/>
                </a:solidFill>
              </a:rPr>
              <a:t>可用其他非线性函数来分配选择概率，只要满足以下条件：</a:t>
            </a:r>
          </a:p>
          <a:p>
            <a:pPr>
              <a:spcBef>
                <a:spcPct val="50000"/>
              </a:spcBef>
              <a:buClr>
                <a:srgbClr val="0000FF"/>
              </a:buClr>
              <a:buFont typeface="Wingdings" panose="05000000000000000000" pitchFamily="2" charset="2"/>
              <a:buNone/>
            </a:pPr>
            <a:endParaRPr lang="zh-CN" altLang="en-US" sz="2800" dirty="0">
              <a:solidFill>
                <a:schemeClr val="tx1"/>
              </a:solidFill>
              <a:cs typeface="Times New Roman" panose="02020603050405020304" pitchFamily="18" charset="0"/>
            </a:endParaRPr>
          </a:p>
          <a:p>
            <a:pPr>
              <a:spcBef>
                <a:spcPct val="50000"/>
              </a:spcBef>
              <a:buClr>
                <a:srgbClr val="0000FF"/>
              </a:buClr>
              <a:buFont typeface="Wingdings" panose="05000000000000000000" pitchFamily="2" charset="2"/>
              <a:buNone/>
            </a:pPr>
            <a:endParaRPr lang="zh-CN" altLang="en-US" sz="2800" dirty="0">
              <a:solidFill>
                <a:schemeClr val="tx1"/>
              </a:solidFill>
              <a:cs typeface="Times New Roman" panose="02020603050405020304" pitchFamily="18" charset="0"/>
            </a:endParaRPr>
          </a:p>
          <a:p>
            <a:pPr>
              <a:spcBef>
                <a:spcPct val="50000"/>
              </a:spcBef>
              <a:buClr>
                <a:srgbClr val="0000FF"/>
              </a:buClr>
              <a:buFont typeface="Wingdings" panose="05000000000000000000" pitchFamily="2" charset="2"/>
              <a:buNone/>
            </a:pPr>
            <a:r>
              <a:rPr lang="zh-CN" altLang="en-US" sz="2800" dirty="0">
                <a:solidFill>
                  <a:schemeClr val="tx1"/>
                </a:solidFill>
                <a:cs typeface="Times New Roman" panose="02020603050405020304" pitchFamily="18" charset="0"/>
              </a:rPr>
              <a:t> </a:t>
            </a:r>
          </a:p>
          <a:p>
            <a:pPr>
              <a:spcBef>
                <a:spcPct val="50000"/>
              </a:spcBef>
              <a:buClr>
                <a:srgbClr val="0000FF"/>
              </a:buClr>
              <a:buFont typeface="Wingdings" panose="05000000000000000000" pitchFamily="2" charset="2"/>
              <a:buNone/>
            </a:pPr>
            <a:endParaRPr lang="en-US" altLang="zh-CN" sz="2800" dirty="0">
              <a:solidFill>
                <a:schemeClr val="tx1"/>
              </a:solidFill>
            </a:endParaRPr>
          </a:p>
        </p:txBody>
      </p:sp>
      <p:graphicFrame>
        <p:nvGraphicFramePr>
          <p:cNvPr id="10242" name="Object 12"/>
          <p:cNvGraphicFramePr/>
          <p:nvPr>
            <p:extLst>
              <p:ext uri="{D42A27DB-BD31-4B8C-83A1-F6EECF244321}">
                <p14:modId xmlns:p14="http://schemas.microsoft.com/office/powerpoint/2010/main" val="2590142402"/>
              </p:ext>
            </p:extLst>
          </p:nvPr>
        </p:nvGraphicFramePr>
        <p:xfrm>
          <a:off x="1539876" y="4554699"/>
          <a:ext cx="1655762" cy="877888"/>
        </p:xfrm>
        <a:graphic>
          <a:graphicData uri="http://schemas.openxmlformats.org/presentationml/2006/ole">
            <mc:AlternateContent xmlns:mc="http://schemas.openxmlformats.org/markup-compatibility/2006">
              <mc:Choice xmlns:v="urn:schemas-microsoft-com:vml" Requires="v">
                <p:oleObj spid="_x0000_s12400" r:id="rId3" imgW="812165" imgH="431800" progId="Equation.3">
                  <p:embed/>
                </p:oleObj>
              </mc:Choice>
              <mc:Fallback>
                <p:oleObj r:id="rId3" imgW="812165" imgH="431800" progId="Equation.3">
                  <p:embed/>
                  <p:pic>
                    <p:nvPicPr>
                      <p:cNvPr id="0" name="图片 3100"/>
                      <p:cNvPicPr/>
                      <p:nvPr/>
                    </p:nvPicPr>
                    <p:blipFill>
                      <a:blip r:embed="rId4"/>
                      <a:stretch>
                        <a:fillRect/>
                      </a:stretch>
                    </p:blipFill>
                    <p:spPr>
                      <a:xfrm>
                        <a:off x="1539876" y="4554699"/>
                        <a:ext cx="1655762" cy="877888"/>
                      </a:xfrm>
                      <a:prstGeom prst="rect">
                        <a:avLst/>
                      </a:prstGeom>
                      <a:noFill/>
                      <a:ln w="38100">
                        <a:noFill/>
                        <a:miter/>
                      </a:ln>
                    </p:spPr>
                  </p:pic>
                </p:oleObj>
              </mc:Fallback>
            </mc:AlternateContent>
          </a:graphicData>
        </a:graphic>
      </p:graphicFrame>
      <p:graphicFrame>
        <p:nvGraphicFramePr>
          <p:cNvPr id="10243" name="Object 14"/>
          <p:cNvGraphicFramePr/>
          <p:nvPr>
            <p:extLst>
              <p:ext uri="{D42A27DB-BD31-4B8C-83A1-F6EECF244321}">
                <p14:modId xmlns:p14="http://schemas.microsoft.com/office/powerpoint/2010/main" val="3731980997"/>
              </p:ext>
            </p:extLst>
          </p:nvPr>
        </p:nvGraphicFramePr>
        <p:xfrm>
          <a:off x="1539876" y="3383608"/>
          <a:ext cx="8431212" cy="496888"/>
        </p:xfrm>
        <a:graphic>
          <a:graphicData uri="http://schemas.openxmlformats.org/presentationml/2006/ole">
            <mc:AlternateContent xmlns:mc="http://schemas.openxmlformats.org/markup-compatibility/2006">
              <mc:Choice xmlns:v="urn:schemas-microsoft-com:vml" Requires="v">
                <p:oleObj spid="_x0000_s12401" r:id="rId5" imgW="3998595" imgH="241300" progId="Equation.3">
                  <p:embed/>
                </p:oleObj>
              </mc:Choice>
              <mc:Fallback>
                <p:oleObj r:id="rId5" imgW="3998595" imgH="241300" progId="Equation.3">
                  <p:embed/>
                  <p:pic>
                    <p:nvPicPr>
                      <p:cNvPr id="0" name="图片 3101"/>
                      <p:cNvPicPr/>
                      <p:nvPr/>
                    </p:nvPicPr>
                    <p:blipFill>
                      <a:blip r:embed="rId6"/>
                      <a:stretch>
                        <a:fillRect/>
                      </a:stretch>
                    </p:blipFill>
                    <p:spPr>
                      <a:xfrm>
                        <a:off x="1539876" y="3383608"/>
                        <a:ext cx="8431212" cy="496888"/>
                      </a:xfrm>
                      <a:prstGeom prst="rect">
                        <a:avLst/>
                      </a:prstGeom>
                      <a:noFill/>
                      <a:ln w="38100">
                        <a:noFill/>
                        <a:miter/>
                      </a:ln>
                    </p:spPr>
                  </p:pic>
                </p:oleObj>
              </mc:Fallback>
            </mc:AlternateContent>
          </a:graphicData>
        </a:graphic>
      </p:graphicFrame>
      <p:graphicFrame>
        <p:nvGraphicFramePr>
          <p:cNvPr id="10244" name="Object 16"/>
          <p:cNvGraphicFramePr/>
          <p:nvPr>
            <p:extLst>
              <p:ext uri="{D42A27DB-BD31-4B8C-83A1-F6EECF244321}">
                <p14:modId xmlns:p14="http://schemas.microsoft.com/office/powerpoint/2010/main" val="2197495792"/>
              </p:ext>
            </p:extLst>
          </p:nvPr>
        </p:nvGraphicFramePr>
        <p:xfrm>
          <a:off x="2446639" y="3880496"/>
          <a:ext cx="2346325" cy="457200"/>
        </p:xfrm>
        <a:graphic>
          <a:graphicData uri="http://schemas.openxmlformats.org/presentationml/2006/ole">
            <mc:AlternateContent xmlns:mc="http://schemas.openxmlformats.org/markup-compatibility/2006">
              <mc:Choice xmlns:v="urn:schemas-microsoft-com:vml" Requires="v">
                <p:oleObj spid="_x0000_s12402" r:id="rId7" imgW="1116330" imgH="215900" progId="Equation.3">
                  <p:embed/>
                </p:oleObj>
              </mc:Choice>
              <mc:Fallback>
                <p:oleObj r:id="rId7" imgW="1116330" imgH="215900" progId="Equation.3">
                  <p:embed/>
                  <p:pic>
                    <p:nvPicPr>
                      <p:cNvPr id="0" name="图片 3102"/>
                      <p:cNvPicPr/>
                      <p:nvPr/>
                    </p:nvPicPr>
                    <p:blipFill>
                      <a:blip r:embed="rId8"/>
                      <a:stretch>
                        <a:fillRect/>
                      </a:stretch>
                    </p:blipFill>
                    <p:spPr>
                      <a:xfrm>
                        <a:off x="2446639" y="3880496"/>
                        <a:ext cx="2346325" cy="457200"/>
                      </a:xfrm>
                      <a:prstGeom prst="rect">
                        <a:avLst/>
                      </a:prstGeom>
                      <a:noFill/>
                      <a:ln w="38100">
                        <a:noFill/>
                        <a:miter/>
                      </a:ln>
                    </p:spPr>
                  </p:pic>
                </p:oleObj>
              </mc:Fallback>
            </mc:AlternateContent>
          </a:graphicData>
        </a:graphic>
      </p:graphicFrame>
      <p:sp>
        <p:nvSpPr>
          <p:cNvPr id="17" name="Rectangle 8"/>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6.2.6  </a:t>
            </a:r>
            <a:r>
              <a:rPr lang="zh-CN" altLang="en-US" sz="3600" dirty="0">
                <a:latin typeface="Times New Roman" panose="02020603050405020304" pitchFamily="18" charset="0"/>
                <a:ea typeface="黑体" panose="02010609060101010101" pitchFamily="49" charset="-122"/>
              </a:rPr>
              <a:t>选择 </a:t>
            </a:r>
            <a:endParaRPr lang="zh-CN" altLang="en-US" sz="3200" b="1" dirty="0">
              <a:latin typeface="Times New Roman" panose="02020603050405020304" pitchFamily="18" charset="0"/>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4275" name="Rectangle 4"/>
          <p:cNvSpPr/>
          <p:nvPr/>
        </p:nvSpPr>
        <p:spPr>
          <a:xfrm>
            <a:off x="0" y="1"/>
            <a:ext cx="12192000" cy="765175"/>
          </a:xfrm>
          <a:prstGeom prst="rect">
            <a:avLst/>
          </a:prstGeom>
          <a:solidFill>
            <a:srgbClr val="A50021"/>
          </a:solidFill>
          <a:ln w="9525">
            <a:noFill/>
          </a:ln>
        </p:spPr>
        <p:txBody>
          <a:bodyPr anchor="b"/>
          <a:lstStyle/>
          <a:p>
            <a:pPr indent="176530"/>
            <a:r>
              <a:rPr lang="zh-CN" altLang="en-US" sz="3600" dirty="0">
                <a:latin typeface="Times New Roman" panose="02020603050405020304" pitchFamily="18" charset="0"/>
                <a:ea typeface="黑体" panose="02010609060101010101" pitchFamily="49" charset="-122"/>
              </a:rPr>
              <a:t>第</a:t>
            </a:r>
            <a:r>
              <a:rPr lang="en-US" altLang="zh-CN" sz="3600" dirty="0">
                <a:latin typeface="Times New Roman" panose="02020603050405020304" pitchFamily="18" charset="0"/>
                <a:ea typeface="黑体" panose="02010609060101010101" pitchFamily="49" charset="-122"/>
              </a:rPr>
              <a:t>6</a:t>
            </a:r>
            <a:r>
              <a:rPr lang="zh-CN" altLang="en-US" sz="3600" dirty="0" smtClean="0">
                <a:latin typeface="Times New Roman" panose="02020603050405020304" pitchFamily="18" charset="0"/>
                <a:ea typeface="黑体" panose="02010609060101010101" pitchFamily="49" charset="-122"/>
              </a:rPr>
              <a:t>章 进化算法</a:t>
            </a:r>
            <a:r>
              <a:rPr lang="zh-CN" altLang="en-US" sz="3600" dirty="0">
                <a:latin typeface="Times New Roman" panose="02020603050405020304" pitchFamily="18" charset="0"/>
                <a:ea typeface="黑体" panose="02010609060101010101" pitchFamily="49" charset="-122"/>
              </a:rPr>
              <a:t>及其应用</a:t>
            </a:r>
          </a:p>
        </p:txBody>
      </p:sp>
      <p:sp>
        <p:nvSpPr>
          <p:cNvPr id="4" name="Rectangle 5"/>
          <p:cNvSpPr/>
          <p:nvPr/>
        </p:nvSpPr>
        <p:spPr>
          <a:xfrm>
            <a:off x="695400" y="981076"/>
            <a:ext cx="11089231" cy="5400675"/>
          </a:xfrm>
          <a:prstGeom prst="rect">
            <a:avLst/>
          </a:prstGeom>
          <a:noFill/>
          <a:ln w="9525">
            <a:noFill/>
          </a:ln>
        </p:spPr>
        <p:txBody>
          <a:bodyPr/>
          <a:lstStyle/>
          <a:p>
            <a:pPr marL="469900" indent="-469900" algn="just">
              <a:lnSpc>
                <a:spcPct val="120000"/>
              </a:lnSpc>
              <a:spcBef>
                <a:spcPct val="20000"/>
              </a:spcBef>
              <a:buClr>
                <a:schemeClr val="accent2"/>
              </a:buClr>
              <a:buFont typeface="Wingdings" panose="05000000000000000000" pitchFamily="2" charset="2"/>
              <a:buChar char="o"/>
            </a:pPr>
            <a:r>
              <a:rPr lang="zh-CN" altLang="en-US" sz="2800" b="1" dirty="0">
                <a:solidFill>
                  <a:srgbClr val="0000FF"/>
                </a:solidFill>
                <a:latin typeface="Arial" panose="020B0604020202020204" pitchFamily="34" charset="0"/>
              </a:rPr>
              <a:t>智能优化方法</a:t>
            </a:r>
            <a:r>
              <a:rPr lang="zh-CN" altLang="en-US" sz="2800" b="1" dirty="0">
                <a:solidFill>
                  <a:schemeClr val="tx1"/>
                </a:solidFill>
                <a:latin typeface="Arial" panose="020B0604020202020204" pitchFamily="34" charset="0"/>
              </a:rPr>
              <a:t>通常包括</a:t>
            </a:r>
            <a:r>
              <a:rPr lang="zh-CN" altLang="en-US" sz="2800" b="1" dirty="0">
                <a:solidFill>
                  <a:srgbClr val="0000FF"/>
                </a:solidFill>
                <a:latin typeface="Arial" panose="020B0604020202020204" pitchFamily="34" charset="0"/>
              </a:rPr>
              <a:t>进化计算</a:t>
            </a:r>
            <a:r>
              <a:rPr lang="zh-CN" altLang="en-US" sz="2800" b="1" dirty="0">
                <a:solidFill>
                  <a:schemeClr val="tx1"/>
                </a:solidFill>
                <a:latin typeface="Arial" panose="020B0604020202020204" pitchFamily="34" charset="0"/>
              </a:rPr>
              <a:t>和</a:t>
            </a:r>
            <a:r>
              <a:rPr lang="zh-CN" altLang="en-US" sz="2800" b="1" dirty="0">
                <a:solidFill>
                  <a:srgbClr val="0000FF"/>
                </a:solidFill>
                <a:latin typeface="Arial" panose="020B0604020202020204" pitchFamily="34" charset="0"/>
              </a:rPr>
              <a:t>群智能</a:t>
            </a:r>
            <a:r>
              <a:rPr lang="zh-CN" altLang="en-US" sz="2800" b="1" dirty="0">
                <a:solidFill>
                  <a:schemeClr val="tx1"/>
                </a:solidFill>
                <a:latin typeface="Arial" panose="020B0604020202020204" pitchFamily="34" charset="0"/>
              </a:rPr>
              <a:t>等两大类方法，是一种典型的元启发式随机优化方法，已经广泛应用于组合优化、机器学习、智能控制、模式识别、规划设计、网络安全等领域，是</a:t>
            </a:r>
            <a:r>
              <a:rPr lang="en-US" altLang="en-US" sz="2800" b="1" dirty="0">
                <a:solidFill>
                  <a:schemeClr val="tx1"/>
                </a:solidFill>
                <a:latin typeface="Arial" panose="020B0604020202020204" pitchFamily="34" charset="0"/>
              </a:rPr>
              <a:t>21</a:t>
            </a:r>
            <a:r>
              <a:rPr lang="zh-CN" altLang="en-US" sz="2800" b="1" dirty="0">
                <a:solidFill>
                  <a:schemeClr val="tx1"/>
                </a:solidFill>
                <a:latin typeface="Arial" panose="020B0604020202020204" pitchFamily="34" charset="0"/>
              </a:rPr>
              <a:t>世纪有关智能计算中的重要技术之一。</a:t>
            </a:r>
          </a:p>
          <a:p>
            <a:pPr marL="469900" indent="-469900" algn="just">
              <a:lnSpc>
                <a:spcPct val="120000"/>
              </a:lnSpc>
              <a:spcBef>
                <a:spcPct val="20000"/>
              </a:spcBef>
              <a:buClr>
                <a:schemeClr val="accent2"/>
              </a:buClr>
              <a:buFont typeface="Wingdings" panose="05000000000000000000" pitchFamily="2" charset="2"/>
              <a:buChar char="o"/>
            </a:pPr>
            <a:r>
              <a:rPr lang="zh-CN" altLang="en-US" sz="2800" b="1" dirty="0">
                <a:solidFill>
                  <a:schemeClr val="tx1"/>
                </a:solidFill>
                <a:latin typeface="Arial" panose="020B0604020202020204" pitchFamily="34" charset="0"/>
              </a:rPr>
              <a:t>本章首先简要介绍进化算法的概念，详细介绍基本遗传算法，这是进化算法的基本框架。然后介绍双倍体、双种群、自适应等比较典型的改进遗传算法及其应用。</a:t>
            </a:r>
            <a:r>
              <a:rPr lang="zh-CN" altLang="en-US" sz="2800" b="1" dirty="0" smtClean="0">
                <a:solidFill>
                  <a:schemeClr val="tx1"/>
                </a:solidFill>
                <a:latin typeface="Arial" panose="020B0604020202020204" pitchFamily="34" charset="0"/>
              </a:rPr>
              <a:t>介绍群</a:t>
            </a:r>
            <a:r>
              <a:rPr lang="zh-CN" altLang="en-US" sz="2800" b="1" dirty="0">
                <a:solidFill>
                  <a:schemeClr val="tx1"/>
                </a:solidFill>
                <a:latin typeface="Arial" panose="020B0604020202020204" pitchFamily="34" charset="0"/>
              </a:rPr>
              <a:t>智能算法产生的背景和粒子群优化算法。</a:t>
            </a:r>
            <a:r>
              <a:rPr lang="zh-CN" altLang="en-US" sz="2800" b="1" dirty="0" smtClean="0">
                <a:solidFill>
                  <a:schemeClr val="tx1"/>
                </a:solidFill>
                <a:latin typeface="Arial" panose="020B0604020202020204" pitchFamily="34" charset="0"/>
              </a:rPr>
              <a:t>介绍蚁</a:t>
            </a:r>
            <a:r>
              <a:rPr lang="zh-CN" altLang="en-US" sz="2800" b="1" dirty="0">
                <a:solidFill>
                  <a:schemeClr val="tx1"/>
                </a:solidFill>
                <a:latin typeface="Arial" panose="020B0604020202020204" pitchFamily="34" charset="0"/>
              </a:rPr>
              <a:t>群算法及其应用。</a:t>
            </a:r>
            <a:r>
              <a:rPr lang="zh-CN" altLang="en-US" sz="2800" b="1" dirty="0">
                <a:solidFill>
                  <a:schemeClr val="tx1"/>
                </a:solidFill>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dvAuto="100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p:cNvSpPr>
          <p:nvPr>
            <p:ph idx="1"/>
          </p:nvPr>
        </p:nvSpPr>
        <p:spPr>
          <a:xfrm>
            <a:off x="745330" y="1009354"/>
            <a:ext cx="10103197" cy="5562600"/>
          </a:xfrm>
          <a:ln/>
        </p:spPr>
        <p:txBody>
          <a:bodyPr vert="horz" wrap="square" lIns="91440" tIns="45720" rIns="91440" bIns="45720" anchor="t"/>
          <a:lstStyle/>
          <a:p>
            <a:pPr marL="609600" indent="-609600" eaLnBrk="1" hangingPunct="1">
              <a:spcBef>
                <a:spcPct val="50000"/>
              </a:spcBef>
              <a:buClr>
                <a:schemeClr val="tx1"/>
              </a:buClr>
              <a:buNone/>
            </a:pPr>
            <a:r>
              <a:rPr lang="en-US" altLang="zh-CN" b="1" dirty="0">
                <a:latin typeface="Times New Roman" panose="02020603050405020304" pitchFamily="18" charset="0"/>
              </a:rPr>
              <a:t>  2. </a:t>
            </a:r>
            <a:r>
              <a:rPr lang="zh-CN" altLang="en-US" b="1" dirty="0">
                <a:latin typeface="Times New Roman" panose="02020603050405020304" pitchFamily="18" charset="0"/>
              </a:rPr>
              <a:t>选择个体方法</a:t>
            </a:r>
          </a:p>
          <a:p>
            <a:pPr marL="609600" indent="-609600" eaLnBrk="1" hangingPunct="1">
              <a:spcBef>
                <a:spcPct val="50000"/>
              </a:spcBef>
              <a:buClr>
                <a:schemeClr val="tx1"/>
              </a:buClr>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r>
              <a:rPr lang="zh-CN" altLang="en-US" sz="2800" b="1" dirty="0">
                <a:solidFill>
                  <a:schemeClr val="folHlink"/>
                </a:solidFill>
                <a:latin typeface="Times New Roman" panose="02020603050405020304" pitchFamily="18" charset="0"/>
              </a:rPr>
              <a:t>转盘赌选择</a:t>
            </a:r>
            <a:r>
              <a:rPr lang="zh-CN" altLang="en-US" sz="2800" dirty="0">
                <a:latin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roulette wheel selection</a:t>
            </a:r>
            <a:r>
              <a:rPr lang="zh-CN" altLang="en-US" sz="2800" dirty="0">
                <a:latin typeface="Times New Roman" panose="02020603050405020304" pitchFamily="18" charset="0"/>
              </a:rPr>
              <a:t>）</a:t>
            </a:r>
            <a:r>
              <a:rPr lang="zh-CN" altLang="en-US" sz="2800" dirty="0">
                <a:latin typeface="宋体" panose="02010600030101010101" pitchFamily="2" charset="-122"/>
              </a:rPr>
              <a:t>        </a:t>
            </a:r>
          </a:p>
        </p:txBody>
      </p:sp>
      <p:sp>
        <p:nvSpPr>
          <p:cNvPr id="1126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1270" name="Rectangle 4"/>
          <p:cNvSpPr/>
          <p:nvPr/>
        </p:nvSpPr>
        <p:spPr>
          <a:xfrm>
            <a:off x="5705475" y="3095626"/>
            <a:ext cx="9144000" cy="461665"/>
          </a:xfrm>
          <a:prstGeom prst="rect">
            <a:avLst/>
          </a:prstGeom>
          <a:noFill/>
          <a:ln w="9525">
            <a:noFill/>
          </a:ln>
        </p:spPr>
        <p:txBody>
          <a:bodyPr>
            <a:spAutoFit/>
          </a:bodyPr>
          <a:lstStyle/>
          <a:p>
            <a:endParaRPr lang="zh-CN" altLang="en-US" dirty="0"/>
          </a:p>
        </p:txBody>
      </p:sp>
      <p:sp>
        <p:nvSpPr>
          <p:cNvPr id="11271" name="Rectangle 6"/>
          <p:cNvSpPr/>
          <p:nvPr/>
        </p:nvSpPr>
        <p:spPr>
          <a:xfrm>
            <a:off x="5891213" y="3328989"/>
            <a:ext cx="9144000" cy="461665"/>
          </a:xfrm>
          <a:prstGeom prst="rect">
            <a:avLst/>
          </a:prstGeom>
          <a:noFill/>
          <a:ln w="9525">
            <a:noFill/>
          </a:ln>
        </p:spPr>
        <p:txBody>
          <a:bodyPr>
            <a:spAutoFit/>
          </a:bodyPr>
          <a:lstStyle/>
          <a:p>
            <a:endParaRPr lang="zh-CN" altLang="en-US" dirty="0"/>
          </a:p>
        </p:txBody>
      </p:sp>
      <p:sp>
        <p:nvSpPr>
          <p:cNvPr id="11272" name="Rectangle 8"/>
          <p:cNvSpPr/>
          <p:nvPr/>
        </p:nvSpPr>
        <p:spPr>
          <a:xfrm>
            <a:off x="5900738" y="3328989"/>
            <a:ext cx="9144000" cy="461665"/>
          </a:xfrm>
          <a:prstGeom prst="rect">
            <a:avLst/>
          </a:prstGeom>
          <a:noFill/>
          <a:ln w="9525">
            <a:noFill/>
          </a:ln>
        </p:spPr>
        <p:txBody>
          <a:bodyPr>
            <a:spAutoFit/>
          </a:bodyPr>
          <a:lstStyle/>
          <a:p>
            <a:endParaRPr lang="zh-CN" altLang="en-US" dirty="0"/>
          </a:p>
        </p:txBody>
      </p:sp>
      <p:sp>
        <p:nvSpPr>
          <p:cNvPr id="177162" name="Text Box 10"/>
          <p:cNvSpPr txBox="1"/>
          <p:nvPr/>
        </p:nvSpPr>
        <p:spPr>
          <a:xfrm>
            <a:off x="1049949" y="2367856"/>
            <a:ext cx="9245848" cy="1384995"/>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spcBef>
                <a:spcPct val="50000"/>
              </a:spcBef>
              <a:buClr>
                <a:srgbClr val="0000FF"/>
              </a:buClr>
              <a:buFont typeface="Wingdings" panose="05000000000000000000" pitchFamily="2" charset="2"/>
              <a:buChar char="Ø"/>
            </a:pPr>
            <a:r>
              <a:rPr lang="en-US" altLang="zh-CN" dirty="0">
                <a:solidFill>
                  <a:schemeClr val="tx1"/>
                </a:solidFill>
              </a:rPr>
              <a:t> </a:t>
            </a:r>
            <a:r>
              <a:rPr lang="zh-CN" altLang="en-US" dirty="0">
                <a:solidFill>
                  <a:schemeClr val="tx1"/>
                </a:solidFill>
              </a:rPr>
              <a:t>按个体的选择概率产生一个轮盘，轮盘每个区的角度与个体的选择概率成比例。</a:t>
            </a:r>
          </a:p>
          <a:p>
            <a:pPr algn="just">
              <a:spcBef>
                <a:spcPct val="50000"/>
              </a:spcBef>
              <a:buClr>
                <a:srgbClr val="0000FF"/>
              </a:buClr>
              <a:buFont typeface="Wingdings" panose="05000000000000000000" pitchFamily="2" charset="2"/>
              <a:buChar char="Ø"/>
            </a:pPr>
            <a:r>
              <a:rPr lang="zh-CN" altLang="en-US" dirty="0">
                <a:solidFill>
                  <a:schemeClr val="tx1"/>
                </a:solidFill>
              </a:rPr>
              <a:t> 产生一个随机数，它落入转盘的哪个区域就选择相应的个体交叉。 </a:t>
            </a:r>
          </a:p>
        </p:txBody>
      </p:sp>
      <p:graphicFrame>
        <p:nvGraphicFramePr>
          <p:cNvPr id="177311" name="Object 159"/>
          <p:cNvGraphicFramePr/>
          <p:nvPr/>
        </p:nvGraphicFramePr>
        <p:xfrm>
          <a:off x="1905000" y="4229101"/>
          <a:ext cx="8458200" cy="1647825"/>
        </p:xfrm>
        <a:graphic>
          <a:graphicData uri="http://schemas.openxmlformats.org/presentationml/2006/ole">
            <mc:AlternateContent xmlns:mc="http://schemas.openxmlformats.org/markup-compatibility/2006">
              <mc:Choice xmlns:v="urn:schemas-microsoft-com:vml" Requires="v">
                <p:oleObj spid="_x0000_s13350" r:id="rId3" imgW="4581525" imgH="942975" progId="Paint.Picture">
                  <p:embed/>
                </p:oleObj>
              </mc:Choice>
              <mc:Fallback>
                <p:oleObj r:id="rId3" imgW="4581525" imgH="942975" progId="Paint.Picture">
                  <p:embed/>
                  <p:pic>
                    <p:nvPicPr>
                      <p:cNvPr id="0" name="图片 3103"/>
                      <p:cNvPicPr/>
                      <p:nvPr/>
                    </p:nvPicPr>
                    <p:blipFill>
                      <a:blip r:embed="rId4"/>
                      <a:stretch>
                        <a:fillRect/>
                      </a:stretch>
                    </p:blipFill>
                    <p:spPr>
                      <a:xfrm>
                        <a:off x="1905000" y="4229101"/>
                        <a:ext cx="8458200" cy="1647825"/>
                      </a:xfrm>
                      <a:prstGeom prst="rect">
                        <a:avLst/>
                      </a:prstGeom>
                      <a:noFill/>
                      <a:ln w="38100">
                        <a:noFill/>
                        <a:miter/>
                      </a:ln>
                    </p:spPr>
                  </p:pic>
                </p:oleObj>
              </mc:Fallback>
            </mc:AlternateContent>
          </a:graphicData>
        </a:graphic>
      </p:graphicFrame>
      <p:sp>
        <p:nvSpPr>
          <p:cNvPr id="177312" name="Text Box 160"/>
          <p:cNvSpPr txBox="1"/>
          <p:nvPr/>
        </p:nvSpPr>
        <p:spPr>
          <a:xfrm>
            <a:off x="1399727" y="5746404"/>
            <a:ext cx="6826720" cy="461665"/>
          </a:xfrm>
          <a:prstGeom prst="rect">
            <a:avLst/>
          </a:prstGeom>
          <a:noFill/>
          <a:ln w="9525">
            <a:noFill/>
          </a:ln>
        </p:spPr>
        <p:txBody>
          <a:bodyPr wrap="square" anchor="b">
            <a:spAutoFit/>
          </a:bodyPr>
          <a:lstStyle/>
          <a:p>
            <a:pPr>
              <a:spcBef>
                <a:spcPct val="50000"/>
              </a:spcBef>
            </a:pPr>
            <a:r>
              <a:rPr lang="zh-CN" altLang="en-US" dirty="0">
                <a:solidFill>
                  <a:schemeClr val="tx1"/>
                </a:solidFill>
              </a:rPr>
              <a:t>第</a:t>
            </a:r>
            <a:r>
              <a:rPr lang="en-US" altLang="zh-CN" dirty="0">
                <a:solidFill>
                  <a:schemeClr val="tx1"/>
                </a:solidFill>
                <a:latin typeface="Times New Roman" panose="02020603050405020304" pitchFamily="18" charset="0"/>
                <a:cs typeface="Times New Roman" panose="02020603050405020304" pitchFamily="18" charset="0"/>
              </a:rPr>
              <a:t>1</a:t>
            </a:r>
            <a:r>
              <a:rPr lang="zh-CN" altLang="en-US" dirty="0">
                <a:solidFill>
                  <a:schemeClr val="tx1"/>
                </a:solidFill>
              </a:rPr>
              <a:t>轮产生一个随机数：</a:t>
            </a:r>
            <a:r>
              <a:rPr lang="en-US" altLang="zh-CN" b="1" dirty="0" smtClean="0">
                <a:solidFill>
                  <a:schemeClr val="accent2"/>
                </a:solidFill>
                <a:latin typeface="Times New Roman" panose="02020603050405020304" pitchFamily="18" charset="0"/>
                <a:cs typeface="Times New Roman" panose="02020603050405020304" pitchFamily="18" charset="0"/>
              </a:rPr>
              <a:t>0.81</a:t>
            </a:r>
            <a:r>
              <a:rPr lang="zh-CN" altLang="en-US" b="1" dirty="0" smtClean="0">
                <a:solidFill>
                  <a:schemeClr val="accent2"/>
                </a:solidFill>
                <a:latin typeface="Times New Roman" panose="02020603050405020304" pitchFamily="18" charset="0"/>
                <a:cs typeface="Times New Roman" panose="02020603050405020304" pitchFamily="18" charset="0"/>
              </a:rPr>
              <a:t>，第</a:t>
            </a:r>
            <a:r>
              <a:rPr lang="en-US" altLang="zh-CN" b="1" dirty="0" smtClean="0">
                <a:solidFill>
                  <a:schemeClr val="accent2"/>
                </a:solidFill>
                <a:latin typeface="Times New Roman" panose="02020603050405020304" pitchFamily="18" charset="0"/>
                <a:cs typeface="Times New Roman" panose="02020603050405020304" pitchFamily="18" charset="0"/>
              </a:rPr>
              <a:t>6</a:t>
            </a:r>
            <a:r>
              <a:rPr lang="zh-CN" altLang="en-US" b="1" dirty="0" smtClean="0">
                <a:solidFill>
                  <a:schemeClr val="accent2"/>
                </a:solidFill>
                <a:latin typeface="Times New Roman" panose="02020603050405020304" pitchFamily="18" charset="0"/>
                <a:cs typeface="Times New Roman" panose="02020603050405020304" pitchFamily="18" charset="0"/>
              </a:rPr>
              <a:t>个个体被选中</a:t>
            </a:r>
            <a:r>
              <a:rPr lang="en-US" altLang="zh-CN" dirty="0" smtClean="0">
                <a:solidFill>
                  <a:schemeClr val="tx1"/>
                </a:solidFill>
              </a:rPr>
              <a:t> </a:t>
            </a:r>
            <a:endParaRPr lang="en-US" altLang="zh-CN" dirty="0">
              <a:solidFill>
                <a:schemeClr val="tx1"/>
              </a:solidFill>
            </a:endParaRPr>
          </a:p>
        </p:txBody>
      </p:sp>
      <p:sp>
        <p:nvSpPr>
          <p:cNvPr id="177314" name="Oval 162"/>
          <p:cNvSpPr/>
          <p:nvPr/>
        </p:nvSpPr>
        <p:spPr>
          <a:xfrm>
            <a:off x="6400800" y="5181600"/>
            <a:ext cx="609600" cy="457200"/>
          </a:xfrm>
          <a:prstGeom prst="ellipse">
            <a:avLst/>
          </a:prstGeom>
          <a:noFill/>
          <a:ln w="25400" cap="flat" cmpd="sng">
            <a:solidFill>
              <a:schemeClr val="accent2"/>
            </a:solidFill>
            <a:prstDash val="solid"/>
            <a:headEnd type="none" w="med" len="med"/>
            <a:tailEnd type="none" w="med" len="med"/>
          </a:ln>
        </p:spPr>
        <p:txBody>
          <a:bodyPr wrap="none" anchor="ctr"/>
          <a:lstStyle/>
          <a:p>
            <a:endParaRPr lang="zh-CN" altLang="en-US" dirty="0"/>
          </a:p>
        </p:txBody>
      </p:sp>
      <p:sp>
        <p:nvSpPr>
          <p:cNvPr id="177313" name="Text Box 161"/>
          <p:cNvSpPr txBox="1"/>
          <p:nvPr/>
        </p:nvSpPr>
        <p:spPr>
          <a:xfrm>
            <a:off x="1400901" y="6208069"/>
            <a:ext cx="7556647" cy="461665"/>
          </a:xfrm>
          <a:prstGeom prst="rect">
            <a:avLst/>
          </a:prstGeom>
          <a:noFill/>
          <a:ln w="9525">
            <a:noFill/>
          </a:ln>
        </p:spPr>
        <p:txBody>
          <a:bodyPr wrap="square" anchor="b">
            <a:spAutoFit/>
          </a:bodyPr>
          <a:lstStyle/>
          <a:p>
            <a:pPr>
              <a:spcBef>
                <a:spcPct val="50000"/>
              </a:spcBef>
            </a:pPr>
            <a:r>
              <a:rPr lang="zh-CN" altLang="en-US" dirty="0">
                <a:solidFill>
                  <a:schemeClr val="tx1"/>
                </a:solidFill>
              </a:rPr>
              <a:t>第</a:t>
            </a:r>
            <a:r>
              <a:rPr lang="en-US" altLang="zh-CN" dirty="0">
                <a:solidFill>
                  <a:schemeClr val="tx1"/>
                </a:solidFill>
                <a:latin typeface="Times New Roman" panose="02020603050405020304" pitchFamily="18" charset="0"/>
                <a:cs typeface="Times New Roman" panose="02020603050405020304" pitchFamily="18" charset="0"/>
              </a:rPr>
              <a:t>2</a:t>
            </a:r>
            <a:r>
              <a:rPr lang="zh-CN" altLang="en-US" dirty="0">
                <a:solidFill>
                  <a:schemeClr val="tx1"/>
                </a:solidFill>
              </a:rPr>
              <a:t>轮产生一个随机数：</a:t>
            </a:r>
            <a:r>
              <a:rPr lang="en-US" altLang="zh-CN" b="1" dirty="0" smtClean="0">
                <a:solidFill>
                  <a:srgbClr val="0000FF"/>
                </a:solidFill>
                <a:latin typeface="Times New Roman" panose="02020603050405020304" pitchFamily="18" charset="0"/>
                <a:cs typeface="Times New Roman" panose="02020603050405020304" pitchFamily="18" charset="0"/>
              </a:rPr>
              <a:t>0.32</a:t>
            </a:r>
            <a:r>
              <a:rPr lang="zh-CN" altLang="en-US" b="1" dirty="0" smtClean="0">
                <a:solidFill>
                  <a:srgbClr val="0000FF"/>
                </a:solidFill>
                <a:latin typeface="Times New Roman" panose="02020603050405020304" pitchFamily="18" charset="0"/>
                <a:cs typeface="Times New Roman" panose="02020603050405020304" pitchFamily="18" charset="0"/>
              </a:rPr>
              <a:t>，第</a:t>
            </a:r>
            <a:r>
              <a:rPr lang="en-US" altLang="zh-CN" b="1" dirty="0" smtClean="0">
                <a:solidFill>
                  <a:srgbClr val="0000FF"/>
                </a:solidFill>
                <a:latin typeface="Times New Roman" panose="02020603050405020304" pitchFamily="18" charset="0"/>
                <a:cs typeface="Times New Roman" panose="02020603050405020304" pitchFamily="18" charset="0"/>
              </a:rPr>
              <a:t>2</a:t>
            </a:r>
            <a:r>
              <a:rPr lang="zh-CN" altLang="en-US" b="1" dirty="0" smtClean="0">
                <a:solidFill>
                  <a:srgbClr val="0000FF"/>
                </a:solidFill>
                <a:latin typeface="Times New Roman" panose="02020603050405020304" pitchFamily="18" charset="0"/>
                <a:cs typeface="Times New Roman" panose="02020603050405020304" pitchFamily="18" charset="0"/>
              </a:rPr>
              <a:t>个个体被选中</a:t>
            </a:r>
            <a:r>
              <a:rPr lang="en-US" altLang="zh-CN" dirty="0" smtClean="0">
                <a:solidFill>
                  <a:schemeClr val="tx1"/>
                </a:solidFill>
              </a:rPr>
              <a:t> </a:t>
            </a:r>
            <a:endParaRPr lang="en-US" altLang="zh-CN" dirty="0">
              <a:solidFill>
                <a:schemeClr val="tx1"/>
              </a:solidFill>
            </a:endParaRPr>
          </a:p>
        </p:txBody>
      </p:sp>
      <p:sp>
        <p:nvSpPr>
          <p:cNvPr id="177315" name="Oval 163"/>
          <p:cNvSpPr/>
          <p:nvPr/>
        </p:nvSpPr>
        <p:spPr>
          <a:xfrm>
            <a:off x="3810000" y="5181600"/>
            <a:ext cx="609600" cy="457200"/>
          </a:xfrm>
          <a:prstGeom prst="ellipse">
            <a:avLst/>
          </a:prstGeom>
          <a:noFill/>
          <a:ln w="25400" cap="flat" cmpd="sng">
            <a:solidFill>
              <a:srgbClr val="0000FF"/>
            </a:solidFill>
            <a:prstDash val="solid"/>
            <a:headEnd type="none" w="med" len="med"/>
            <a:tailEnd type="none" w="med" len="med"/>
          </a:ln>
        </p:spPr>
        <p:txBody>
          <a:bodyPr wrap="none" anchor="ctr"/>
          <a:lstStyle/>
          <a:p>
            <a:endParaRPr lang="zh-CN" altLang="en-US" dirty="0"/>
          </a:p>
        </p:txBody>
      </p:sp>
      <p:sp>
        <p:nvSpPr>
          <p:cNvPr id="15" name="Rectangle 8"/>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6.2.6  </a:t>
            </a:r>
            <a:r>
              <a:rPr lang="zh-CN" altLang="en-US" sz="3600" dirty="0">
                <a:latin typeface="Times New Roman" panose="02020603050405020304" pitchFamily="18" charset="0"/>
                <a:ea typeface="黑体" panose="02010609060101010101" pitchFamily="49" charset="-122"/>
              </a:rPr>
              <a:t>选择 </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7162"/>
                                        </p:tgtEl>
                                        <p:attrNameLst>
                                          <p:attrName>style.visibility</p:attrName>
                                        </p:attrNameLst>
                                      </p:cBhvr>
                                      <p:to>
                                        <p:strVal val="visible"/>
                                      </p:to>
                                    </p:set>
                                    <p:anim calcmode="lin" valueType="num">
                                      <p:cBhvr additive="base">
                                        <p:cTn id="7" dur="500" fill="hold"/>
                                        <p:tgtEl>
                                          <p:spTgt spid="177162"/>
                                        </p:tgtEl>
                                        <p:attrNameLst>
                                          <p:attrName>ppt_x</p:attrName>
                                        </p:attrNameLst>
                                      </p:cBhvr>
                                      <p:tavLst>
                                        <p:tav tm="0">
                                          <p:val>
                                            <p:strVal val="0-#ppt_w/2"/>
                                          </p:val>
                                        </p:tav>
                                        <p:tav tm="100000">
                                          <p:val>
                                            <p:strVal val="#ppt_x"/>
                                          </p:val>
                                        </p:tav>
                                      </p:tavLst>
                                    </p:anim>
                                    <p:anim calcmode="lin" valueType="num">
                                      <p:cBhvr additive="base">
                                        <p:cTn id="8" dur="500" fill="hold"/>
                                        <p:tgtEl>
                                          <p:spTgt spid="1771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177311"/>
                                        </p:tgtEl>
                                        <p:attrNameLst>
                                          <p:attrName>style.visibility</p:attrName>
                                        </p:attrNameLst>
                                      </p:cBhvr>
                                      <p:to>
                                        <p:strVal val="visible"/>
                                      </p:to>
                                    </p:set>
                                    <p:animEffect transition="in" filter="slide(fromTop)">
                                      <p:cBhvr>
                                        <p:cTn id="13" dur="500"/>
                                        <p:tgtEl>
                                          <p:spTgt spid="177311"/>
                                        </p:tgtEl>
                                      </p:cBhvr>
                                    </p:animEffect>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77312"/>
                                        </p:tgtEl>
                                        <p:attrNameLst>
                                          <p:attrName>style.visibility</p:attrName>
                                        </p:attrNameLst>
                                      </p:cBhvr>
                                      <p:to>
                                        <p:strVal val="visible"/>
                                      </p:to>
                                    </p:set>
                                    <p:anim calcmode="lin" valueType="num">
                                      <p:cBhvr additive="base">
                                        <p:cTn id="17" dur="500" fill="hold"/>
                                        <p:tgtEl>
                                          <p:spTgt spid="177312"/>
                                        </p:tgtEl>
                                        <p:attrNameLst>
                                          <p:attrName>ppt_x</p:attrName>
                                        </p:attrNameLst>
                                      </p:cBhvr>
                                      <p:tavLst>
                                        <p:tav tm="0">
                                          <p:val>
                                            <p:strVal val="0-#ppt_w/2"/>
                                          </p:val>
                                        </p:tav>
                                        <p:tav tm="100000">
                                          <p:val>
                                            <p:strVal val="#ppt_x"/>
                                          </p:val>
                                        </p:tav>
                                      </p:tavLst>
                                    </p:anim>
                                    <p:anim calcmode="lin" valueType="num">
                                      <p:cBhvr additive="base">
                                        <p:cTn id="18" dur="500" fill="hold"/>
                                        <p:tgtEl>
                                          <p:spTgt spid="177312"/>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19" presetClass="entr" presetSubtype="10" fill="hold" grpId="0" nodeType="afterEffect">
                                  <p:stCondLst>
                                    <p:cond delay="0"/>
                                  </p:stCondLst>
                                  <p:childTnLst>
                                    <p:set>
                                      <p:cBhvr>
                                        <p:cTn id="21" dur="1" fill="hold">
                                          <p:stCondLst>
                                            <p:cond delay="0"/>
                                          </p:stCondLst>
                                        </p:cTn>
                                        <p:tgtEl>
                                          <p:spTgt spid="177314"/>
                                        </p:tgtEl>
                                        <p:attrNameLst>
                                          <p:attrName>style.visibility</p:attrName>
                                        </p:attrNameLst>
                                      </p:cBhvr>
                                      <p:to>
                                        <p:strVal val="visible"/>
                                      </p:to>
                                    </p:set>
                                    <p:anim calcmode="lin" valueType="num">
                                      <p:cBhvr>
                                        <p:cTn id="22" dur="1000" fill="hold"/>
                                        <p:tgtEl>
                                          <p:spTgt spid="177314"/>
                                        </p:tgtEl>
                                        <p:attrNameLst>
                                          <p:attrName>ppt_w</p:attrName>
                                        </p:attrNameLst>
                                      </p:cBhvr>
                                      <p:tavLst>
                                        <p:tav tm="0" fmla="#ppt_w*sin(2.5*pi*$)">
                                          <p:val>
                                            <p:fltVal val="0"/>
                                          </p:val>
                                        </p:tav>
                                        <p:tav tm="100000">
                                          <p:val>
                                            <p:fltVal val="1"/>
                                          </p:val>
                                        </p:tav>
                                      </p:tavLst>
                                    </p:anim>
                                    <p:anim calcmode="lin" valueType="num">
                                      <p:cBhvr>
                                        <p:cTn id="23" dur="1000" fill="hold"/>
                                        <p:tgtEl>
                                          <p:spTgt spid="177314"/>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77314"/>
                                        </p:tgtEl>
                                        <p:attrNameLst>
                                          <p:attrName>style.visibility</p:attrName>
                                        </p:attrNameLst>
                                      </p:cBhvr>
                                      <p:to>
                                        <p:strVal val="hidden"/>
                                      </p:to>
                                    </p:set>
                                  </p:sub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77313"/>
                                        </p:tgtEl>
                                        <p:attrNameLst>
                                          <p:attrName>style.visibility</p:attrName>
                                        </p:attrNameLst>
                                      </p:cBhvr>
                                      <p:to>
                                        <p:strVal val="visible"/>
                                      </p:to>
                                    </p:set>
                                    <p:anim calcmode="lin" valueType="num">
                                      <p:cBhvr additive="base">
                                        <p:cTn id="27" dur="500" fill="hold"/>
                                        <p:tgtEl>
                                          <p:spTgt spid="177313"/>
                                        </p:tgtEl>
                                        <p:attrNameLst>
                                          <p:attrName>ppt_x</p:attrName>
                                        </p:attrNameLst>
                                      </p:cBhvr>
                                      <p:tavLst>
                                        <p:tav tm="0">
                                          <p:val>
                                            <p:strVal val="1+#ppt_w/2"/>
                                          </p:val>
                                        </p:tav>
                                        <p:tav tm="100000">
                                          <p:val>
                                            <p:strVal val="#ppt_x"/>
                                          </p:val>
                                        </p:tav>
                                      </p:tavLst>
                                    </p:anim>
                                    <p:anim calcmode="lin" valueType="num">
                                      <p:cBhvr additive="base">
                                        <p:cTn id="28" dur="500" fill="hold"/>
                                        <p:tgtEl>
                                          <p:spTgt spid="17731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9" presetClass="entr" presetSubtype="10" fill="hold" grpId="0" nodeType="afterEffect">
                                  <p:stCondLst>
                                    <p:cond delay="0"/>
                                  </p:stCondLst>
                                  <p:childTnLst>
                                    <p:set>
                                      <p:cBhvr>
                                        <p:cTn id="31" dur="1" fill="hold">
                                          <p:stCondLst>
                                            <p:cond delay="0"/>
                                          </p:stCondLst>
                                        </p:cTn>
                                        <p:tgtEl>
                                          <p:spTgt spid="177315"/>
                                        </p:tgtEl>
                                        <p:attrNameLst>
                                          <p:attrName>style.visibility</p:attrName>
                                        </p:attrNameLst>
                                      </p:cBhvr>
                                      <p:to>
                                        <p:strVal val="visible"/>
                                      </p:to>
                                    </p:set>
                                    <p:anim calcmode="lin" valueType="num">
                                      <p:cBhvr>
                                        <p:cTn id="32" dur="1000" fill="hold"/>
                                        <p:tgtEl>
                                          <p:spTgt spid="177315"/>
                                        </p:tgtEl>
                                        <p:attrNameLst>
                                          <p:attrName>ppt_w</p:attrName>
                                        </p:attrNameLst>
                                      </p:cBhvr>
                                      <p:tavLst>
                                        <p:tav tm="0" fmla="#ppt_w*sin(2.5*pi*$)">
                                          <p:val>
                                            <p:fltVal val="0"/>
                                          </p:val>
                                        </p:tav>
                                        <p:tav tm="100000">
                                          <p:val>
                                            <p:fltVal val="1"/>
                                          </p:val>
                                        </p:tav>
                                      </p:tavLst>
                                    </p:anim>
                                    <p:anim calcmode="lin" valueType="num">
                                      <p:cBhvr>
                                        <p:cTn id="33" dur="1000" fill="hold"/>
                                        <p:tgtEl>
                                          <p:spTgt spid="1773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2" grpId="0" animBg="1"/>
      <p:bldP spid="177312" grpId="0"/>
      <p:bldP spid="177314" grpId="0" animBg="1"/>
      <p:bldP spid="177313" grpId="0"/>
      <p:bldP spid="1773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3"/>
          <p:cNvSpPr>
            <a:spLocks noGrp="1"/>
          </p:cNvSpPr>
          <p:nvPr>
            <p:ph idx="1"/>
          </p:nvPr>
        </p:nvSpPr>
        <p:spPr>
          <a:xfrm>
            <a:off x="537095" y="976312"/>
            <a:ext cx="10826230" cy="5562600"/>
          </a:xfrm>
          <a:ln/>
        </p:spPr>
        <p:txBody>
          <a:bodyPr vert="horz" wrap="square" lIns="91440" tIns="45720" rIns="91440" bIns="45720" anchor="t"/>
          <a:lstStyle/>
          <a:p>
            <a:pPr marL="609600" indent="-609600" eaLnBrk="1" hangingPunct="1">
              <a:spcBef>
                <a:spcPct val="50000"/>
              </a:spcBef>
              <a:buClr>
                <a:schemeClr val="tx1"/>
              </a:buClr>
              <a:buNone/>
            </a:pPr>
            <a:r>
              <a:rPr lang="en-US" altLang="zh-CN" b="1" dirty="0">
                <a:latin typeface="Times New Roman" panose="02020603050405020304" pitchFamily="18" charset="0"/>
              </a:rPr>
              <a:t>  2. </a:t>
            </a:r>
            <a:r>
              <a:rPr lang="zh-CN" altLang="en-US" b="1" dirty="0">
                <a:latin typeface="Times New Roman" panose="02020603050405020304" pitchFamily="18" charset="0"/>
              </a:rPr>
              <a:t>选择个体方法</a:t>
            </a:r>
          </a:p>
          <a:p>
            <a:pPr marL="609600" indent="-609600" eaLnBrk="1" hangingPunct="1">
              <a:spcBef>
                <a:spcPct val="50000"/>
              </a:spcBef>
              <a:buClr>
                <a:schemeClr val="tx1"/>
              </a:buClr>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2</a:t>
            </a:r>
            <a:r>
              <a:rPr lang="zh-CN" altLang="en-US" sz="2800" dirty="0">
                <a:latin typeface="Times New Roman" panose="02020603050405020304" pitchFamily="18" charset="0"/>
              </a:rPr>
              <a:t>）</a:t>
            </a:r>
            <a:r>
              <a:rPr lang="zh-CN" altLang="en-US" sz="2800" b="1" dirty="0">
                <a:solidFill>
                  <a:schemeClr val="folHlink"/>
                </a:solidFill>
                <a:latin typeface="Times New Roman" panose="02020603050405020304" pitchFamily="18" charset="0"/>
              </a:rPr>
              <a:t>锦标赛选择方法</a:t>
            </a:r>
            <a:r>
              <a:rPr lang="zh-CN" altLang="en-US" sz="2800" b="1" dirty="0">
                <a:latin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tournament selection model</a:t>
            </a:r>
            <a:r>
              <a:rPr lang="zh-CN" altLang="en-US" sz="2800" b="1" dirty="0">
                <a:latin typeface="Times New Roman" panose="02020603050405020304" pitchFamily="18" charset="0"/>
              </a:rPr>
              <a:t>）</a:t>
            </a:r>
            <a:r>
              <a:rPr lang="zh-CN" altLang="en-US" sz="2800" b="1" dirty="0">
                <a:solidFill>
                  <a:schemeClr val="folHlink"/>
                </a:solidFill>
                <a:latin typeface="宋体" panose="02010600030101010101" pitchFamily="2" charset="-122"/>
              </a:rPr>
              <a:t> </a:t>
            </a:r>
            <a:r>
              <a:rPr lang="zh-CN" altLang="en-US" sz="2800" dirty="0"/>
              <a:t> </a:t>
            </a:r>
          </a:p>
        </p:txBody>
      </p:sp>
      <p:sp>
        <p:nvSpPr>
          <p:cNvPr id="7168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1685" name="Rectangle 4"/>
          <p:cNvSpPr/>
          <p:nvPr/>
        </p:nvSpPr>
        <p:spPr>
          <a:xfrm>
            <a:off x="5705475" y="3095626"/>
            <a:ext cx="9144000" cy="461665"/>
          </a:xfrm>
          <a:prstGeom prst="rect">
            <a:avLst/>
          </a:prstGeom>
          <a:noFill/>
          <a:ln w="9525">
            <a:noFill/>
          </a:ln>
        </p:spPr>
        <p:txBody>
          <a:bodyPr>
            <a:spAutoFit/>
          </a:bodyPr>
          <a:lstStyle/>
          <a:p>
            <a:endParaRPr lang="zh-CN" altLang="en-US" dirty="0"/>
          </a:p>
        </p:txBody>
      </p:sp>
      <p:sp>
        <p:nvSpPr>
          <p:cNvPr id="71686" name="Rectangle 6"/>
          <p:cNvSpPr/>
          <p:nvPr/>
        </p:nvSpPr>
        <p:spPr>
          <a:xfrm>
            <a:off x="5891213" y="3328989"/>
            <a:ext cx="9144000" cy="461665"/>
          </a:xfrm>
          <a:prstGeom prst="rect">
            <a:avLst/>
          </a:prstGeom>
          <a:noFill/>
          <a:ln w="9525">
            <a:noFill/>
          </a:ln>
        </p:spPr>
        <p:txBody>
          <a:bodyPr>
            <a:spAutoFit/>
          </a:bodyPr>
          <a:lstStyle/>
          <a:p>
            <a:endParaRPr lang="zh-CN" altLang="en-US" dirty="0"/>
          </a:p>
        </p:txBody>
      </p:sp>
      <p:sp>
        <p:nvSpPr>
          <p:cNvPr id="71687" name="Rectangle 8"/>
          <p:cNvSpPr/>
          <p:nvPr/>
        </p:nvSpPr>
        <p:spPr>
          <a:xfrm>
            <a:off x="5900738" y="3328989"/>
            <a:ext cx="9144000" cy="461665"/>
          </a:xfrm>
          <a:prstGeom prst="rect">
            <a:avLst/>
          </a:prstGeom>
          <a:noFill/>
          <a:ln w="9525">
            <a:noFill/>
          </a:ln>
        </p:spPr>
        <p:txBody>
          <a:bodyPr>
            <a:spAutoFit/>
          </a:bodyPr>
          <a:lstStyle/>
          <a:p>
            <a:endParaRPr lang="zh-CN" altLang="en-US" dirty="0"/>
          </a:p>
        </p:txBody>
      </p:sp>
      <p:sp>
        <p:nvSpPr>
          <p:cNvPr id="182282" name="Text Box 10"/>
          <p:cNvSpPr txBox="1"/>
          <p:nvPr/>
        </p:nvSpPr>
        <p:spPr>
          <a:xfrm>
            <a:off x="983432" y="2256599"/>
            <a:ext cx="9937104" cy="141605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20000"/>
              </a:lnSpc>
              <a:spcBef>
                <a:spcPct val="50000"/>
              </a:spcBef>
              <a:buClr>
                <a:srgbClr val="0000FF"/>
              </a:buClr>
              <a:buFont typeface="Wingdings" panose="05000000000000000000" pitchFamily="2" charset="2"/>
              <a:buChar char="§"/>
            </a:pPr>
            <a:r>
              <a:rPr lang="en-US" altLang="zh-CN" dirty="0">
                <a:solidFill>
                  <a:schemeClr val="tx1"/>
                </a:solidFill>
              </a:rPr>
              <a:t> </a:t>
            </a:r>
            <a:r>
              <a:rPr lang="zh-CN" altLang="en-US" b="1" dirty="0">
                <a:solidFill>
                  <a:schemeClr val="tx1"/>
                </a:solidFill>
              </a:rPr>
              <a:t>锦标赛选择方法</a:t>
            </a:r>
            <a:r>
              <a:rPr lang="zh-CN" altLang="en-US"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rPr>
              <a:t>从群体中随机选择个个体，将其中适应度最高的个体保存到下一代。这一过程反复执行，直到保存到下一代的个体数达到预先设定的数量为止。 </a:t>
            </a:r>
          </a:p>
        </p:txBody>
      </p:sp>
      <p:sp>
        <p:nvSpPr>
          <p:cNvPr id="182283" name="Text Box 11"/>
          <p:cNvSpPr txBox="1"/>
          <p:nvPr/>
        </p:nvSpPr>
        <p:spPr>
          <a:xfrm>
            <a:off x="983432" y="4001790"/>
            <a:ext cx="9937104" cy="141605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20000"/>
              </a:lnSpc>
              <a:spcBef>
                <a:spcPct val="50000"/>
              </a:spcBef>
              <a:buClr>
                <a:srgbClr val="0000FF"/>
              </a:buClr>
              <a:buFont typeface="Wingdings" panose="05000000000000000000" pitchFamily="2" charset="2"/>
              <a:buChar char="§"/>
            </a:pPr>
            <a:r>
              <a:rPr lang="en-US" altLang="zh-CN" dirty="0">
                <a:solidFill>
                  <a:schemeClr val="tx1"/>
                </a:solidFill>
                <a:latin typeface="Times New Roman" panose="02020603050405020304" pitchFamily="18" charset="0"/>
              </a:rPr>
              <a:t> </a:t>
            </a:r>
            <a:r>
              <a:rPr lang="zh-CN" altLang="en-US" b="1" dirty="0">
                <a:solidFill>
                  <a:schemeClr val="tx1"/>
                </a:solidFill>
                <a:latin typeface="Times New Roman" panose="02020603050405020304" pitchFamily="18" charset="0"/>
              </a:rPr>
              <a:t>随机竞争方法</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stochastic tournament</a:t>
            </a:r>
            <a:r>
              <a:rPr lang="zh-CN" altLang="en-US" dirty="0">
                <a:solidFill>
                  <a:schemeClr val="tx1"/>
                </a:solidFill>
                <a:latin typeface="Times New Roman" panose="02020603050405020304" pitchFamily="18" charset="0"/>
              </a:rPr>
              <a:t>）：每次按赌轮选择方法选取一对个体，然后让这两个个体进行竞争，适应度高者获胜。如此反复，直到选满为止。</a:t>
            </a:r>
            <a:r>
              <a:rPr lang="zh-CN" altLang="en-US" dirty="0">
                <a:solidFill>
                  <a:schemeClr val="tx1"/>
                </a:solidFill>
              </a:rPr>
              <a:t>  </a:t>
            </a:r>
          </a:p>
        </p:txBody>
      </p:sp>
      <p:sp>
        <p:nvSpPr>
          <p:cNvPr id="10" name="Rectangle 8"/>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6.2.6  </a:t>
            </a:r>
            <a:r>
              <a:rPr lang="zh-CN" altLang="en-US" sz="3600" dirty="0">
                <a:latin typeface="Times New Roman" panose="02020603050405020304" pitchFamily="18" charset="0"/>
                <a:ea typeface="黑体" panose="02010609060101010101" pitchFamily="49" charset="-122"/>
              </a:rPr>
              <a:t>选择 </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82282"/>
                                        </p:tgtEl>
                                        <p:attrNameLst>
                                          <p:attrName>style.visibility</p:attrName>
                                        </p:attrNameLst>
                                      </p:cBhvr>
                                      <p:to>
                                        <p:strVal val="visible"/>
                                      </p:to>
                                    </p:set>
                                    <p:animEffect transition="in" filter="checkerboard(across)">
                                      <p:cBhvr>
                                        <p:cTn id="7" dur="500"/>
                                        <p:tgtEl>
                                          <p:spTgt spid="18228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2283"/>
                                        </p:tgtEl>
                                        <p:attrNameLst>
                                          <p:attrName>style.visibility</p:attrName>
                                        </p:attrNameLst>
                                      </p:cBhvr>
                                      <p:to>
                                        <p:strVal val="visible"/>
                                      </p:to>
                                    </p:set>
                                    <p:animEffect transition="in" filter="dissolve">
                                      <p:cBhvr>
                                        <p:cTn id="12" dur="500"/>
                                        <p:tgtEl>
                                          <p:spTgt spid="182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2" grpId="0" animBg="1"/>
      <p:bldP spid="18228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1027"/>
          <p:cNvSpPr>
            <a:spLocks noGrp="1"/>
          </p:cNvSpPr>
          <p:nvPr>
            <p:ph idx="1"/>
          </p:nvPr>
        </p:nvSpPr>
        <p:spPr>
          <a:xfrm>
            <a:off x="759797" y="1123580"/>
            <a:ext cx="8492356" cy="5562600"/>
          </a:xfrm>
          <a:ln/>
        </p:spPr>
        <p:txBody>
          <a:bodyPr vert="horz" wrap="square" lIns="91440" tIns="45720" rIns="91440" bIns="45720" anchor="t"/>
          <a:lstStyle/>
          <a:p>
            <a:pPr marL="609600" indent="-609600" eaLnBrk="1" hangingPunct="1">
              <a:spcBef>
                <a:spcPct val="50000"/>
              </a:spcBef>
              <a:buClr>
                <a:schemeClr val="tx1"/>
              </a:buClr>
              <a:buNone/>
            </a:pPr>
            <a:r>
              <a:rPr lang="en-US" altLang="zh-CN" b="1" dirty="0">
                <a:latin typeface="Times New Roman" panose="02020603050405020304" pitchFamily="18" charset="0"/>
              </a:rPr>
              <a:t>  2. </a:t>
            </a:r>
            <a:r>
              <a:rPr lang="zh-CN" altLang="en-US" b="1" dirty="0">
                <a:latin typeface="Times New Roman" panose="02020603050405020304" pitchFamily="18" charset="0"/>
              </a:rPr>
              <a:t>选择个体方法</a:t>
            </a:r>
          </a:p>
          <a:p>
            <a:pPr marL="609600" indent="-609600" eaLnBrk="1" hangingPunct="1">
              <a:spcBef>
                <a:spcPct val="50000"/>
              </a:spcBef>
              <a:buClr>
                <a:schemeClr val="tx1"/>
              </a:buClr>
              <a:buNone/>
            </a:pPr>
            <a:endParaRPr lang="en-US" altLang="zh-CN" sz="2800" dirty="0">
              <a:latin typeface="Times New Roman" panose="02020603050405020304" pitchFamily="18" charset="0"/>
            </a:endParaRPr>
          </a:p>
        </p:txBody>
      </p:sp>
      <p:sp>
        <p:nvSpPr>
          <p:cNvPr id="7270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2709" name="Rectangle 1028"/>
          <p:cNvSpPr/>
          <p:nvPr/>
        </p:nvSpPr>
        <p:spPr>
          <a:xfrm>
            <a:off x="5705475" y="3095626"/>
            <a:ext cx="9144000" cy="461665"/>
          </a:xfrm>
          <a:prstGeom prst="rect">
            <a:avLst/>
          </a:prstGeom>
          <a:noFill/>
          <a:ln w="9525">
            <a:noFill/>
          </a:ln>
        </p:spPr>
        <p:txBody>
          <a:bodyPr>
            <a:spAutoFit/>
          </a:bodyPr>
          <a:lstStyle/>
          <a:p>
            <a:endParaRPr lang="zh-CN" altLang="en-US" dirty="0"/>
          </a:p>
        </p:txBody>
      </p:sp>
      <p:sp>
        <p:nvSpPr>
          <p:cNvPr id="72710" name="Rectangle 1029"/>
          <p:cNvSpPr/>
          <p:nvPr/>
        </p:nvSpPr>
        <p:spPr>
          <a:xfrm>
            <a:off x="5891213" y="3328989"/>
            <a:ext cx="9144000" cy="461665"/>
          </a:xfrm>
          <a:prstGeom prst="rect">
            <a:avLst/>
          </a:prstGeom>
          <a:noFill/>
          <a:ln w="9525">
            <a:noFill/>
          </a:ln>
        </p:spPr>
        <p:txBody>
          <a:bodyPr>
            <a:spAutoFit/>
          </a:bodyPr>
          <a:lstStyle/>
          <a:p>
            <a:endParaRPr lang="zh-CN" altLang="en-US" dirty="0"/>
          </a:p>
        </p:txBody>
      </p:sp>
      <p:sp>
        <p:nvSpPr>
          <p:cNvPr id="72711" name="Rectangle 1031"/>
          <p:cNvSpPr/>
          <p:nvPr/>
        </p:nvSpPr>
        <p:spPr>
          <a:xfrm>
            <a:off x="5900738" y="3328989"/>
            <a:ext cx="9144000" cy="461665"/>
          </a:xfrm>
          <a:prstGeom prst="rect">
            <a:avLst/>
          </a:prstGeom>
          <a:noFill/>
          <a:ln w="9525">
            <a:noFill/>
          </a:ln>
        </p:spPr>
        <p:txBody>
          <a:bodyPr>
            <a:spAutoFit/>
          </a:bodyPr>
          <a:lstStyle/>
          <a:p>
            <a:endParaRPr lang="zh-CN" altLang="en-US" dirty="0"/>
          </a:p>
        </p:txBody>
      </p:sp>
      <p:sp>
        <p:nvSpPr>
          <p:cNvPr id="184330" name="Text Box 1034"/>
          <p:cNvSpPr txBox="1"/>
          <p:nvPr/>
        </p:nvSpPr>
        <p:spPr>
          <a:xfrm>
            <a:off x="1176494" y="2618433"/>
            <a:ext cx="10032074" cy="141605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20000"/>
              </a:lnSpc>
              <a:spcBef>
                <a:spcPct val="50000"/>
              </a:spcBef>
              <a:buClr>
                <a:srgbClr val="0000FF"/>
              </a:buClr>
              <a:buFont typeface="Wingdings" panose="05000000000000000000" pitchFamily="2" charset="2"/>
              <a:buChar char="§"/>
            </a:pPr>
            <a:r>
              <a:rPr lang="en-US" altLang="zh-CN" b="1" dirty="0">
                <a:solidFill>
                  <a:schemeClr val="tx1"/>
                </a:solidFill>
              </a:rPr>
              <a:t> </a:t>
            </a:r>
            <a:r>
              <a:rPr lang="zh-CN" altLang="en-US" b="1" dirty="0">
                <a:solidFill>
                  <a:schemeClr val="tx1"/>
                </a:solidFill>
              </a:rPr>
              <a:t>最佳个体（</a:t>
            </a:r>
            <a:r>
              <a:rPr lang="en-US" altLang="zh-CN" b="1" dirty="0">
                <a:solidFill>
                  <a:schemeClr val="tx1"/>
                </a:solidFill>
                <a:latin typeface="Times New Roman" panose="02020603050405020304" pitchFamily="18" charset="0"/>
                <a:cs typeface="Times New Roman" panose="02020603050405020304" pitchFamily="18" charset="0"/>
              </a:rPr>
              <a:t>elitist model</a:t>
            </a:r>
            <a:r>
              <a:rPr lang="zh-CN" altLang="en-US" b="1" dirty="0">
                <a:solidFill>
                  <a:schemeClr val="tx1"/>
                </a:solidFill>
              </a:rPr>
              <a:t>）保存方法</a:t>
            </a:r>
            <a:r>
              <a:rPr lang="zh-CN" altLang="en-US" dirty="0">
                <a:solidFill>
                  <a:schemeClr val="tx1"/>
                </a:solidFill>
              </a:rPr>
              <a:t>：把群体中适应度最高的个体不进行交叉而直接复制到下一代中，保证遗传算法终止时得到的最后结果一定是历代出现过的最高适应度的个体。 </a:t>
            </a:r>
          </a:p>
        </p:txBody>
      </p:sp>
      <p:sp>
        <p:nvSpPr>
          <p:cNvPr id="184331" name="Rectangle 1035"/>
          <p:cNvSpPr/>
          <p:nvPr/>
        </p:nvSpPr>
        <p:spPr>
          <a:xfrm>
            <a:off x="911424" y="1688916"/>
            <a:ext cx="4016375" cy="604837"/>
          </a:xfrm>
          <a:prstGeom prst="rect">
            <a:avLst/>
          </a:prstGeom>
          <a:noFill/>
          <a:ln w="9525">
            <a:noFill/>
          </a:ln>
        </p:spPr>
        <p:txBody>
          <a:bodyPr wrap="none" anchor="b">
            <a:spAutoFit/>
          </a:bodyPr>
          <a:lstStyle/>
          <a:p>
            <a:pPr marL="457200" indent="-457200">
              <a:lnSpc>
                <a:spcPct val="120000"/>
              </a:lnSpc>
              <a:spcBef>
                <a:spcPct val="50000"/>
              </a:spcBef>
              <a:buClr>
                <a:schemeClr val="tx1"/>
              </a:buClr>
            </a:pP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3</a:t>
            </a:r>
            <a:r>
              <a:rPr lang="zh-CN" altLang="en-US" sz="2800" dirty="0">
                <a:solidFill>
                  <a:schemeClr val="tx1"/>
                </a:solidFill>
                <a:latin typeface="Times New Roman" panose="02020603050405020304" pitchFamily="18" charset="0"/>
              </a:rPr>
              <a:t>）最佳个体保存方法</a:t>
            </a:r>
            <a:r>
              <a:rPr lang="zh-CN" altLang="en-US" sz="2800" dirty="0">
                <a:solidFill>
                  <a:schemeClr val="tx1"/>
                </a:solidFill>
                <a:latin typeface="Arial" panose="020B0604020202020204" pitchFamily="34" charset="0"/>
              </a:rPr>
              <a:t> </a:t>
            </a:r>
          </a:p>
        </p:txBody>
      </p:sp>
      <p:sp>
        <p:nvSpPr>
          <p:cNvPr id="72714" name="Rectangle 1037"/>
          <p:cNvSpPr/>
          <p:nvPr/>
        </p:nvSpPr>
        <p:spPr>
          <a:xfrm>
            <a:off x="5919788" y="3319464"/>
            <a:ext cx="9144000" cy="461665"/>
          </a:xfrm>
          <a:prstGeom prst="rect">
            <a:avLst/>
          </a:prstGeom>
          <a:noFill/>
          <a:ln w="9525">
            <a:noFill/>
          </a:ln>
        </p:spPr>
        <p:txBody>
          <a:bodyPr>
            <a:spAutoFit/>
          </a:bodyPr>
          <a:lstStyle/>
          <a:p>
            <a:endParaRPr lang="zh-CN" altLang="en-US" dirty="0"/>
          </a:p>
        </p:txBody>
      </p:sp>
      <p:sp>
        <p:nvSpPr>
          <p:cNvPr id="72715" name="Rectangle 1039"/>
          <p:cNvSpPr/>
          <p:nvPr/>
        </p:nvSpPr>
        <p:spPr>
          <a:xfrm>
            <a:off x="5505450" y="3319464"/>
            <a:ext cx="9144000" cy="461665"/>
          </a:xfrm>
          <a:prstGeom prst="rect">
            <a:avLst/>
          </a:prstGeom>
          <a:noFill/>
          <a:ln w="9525">
            <a:noFill/>
          </a:ln>
        </p:spPr>
        <p:txBody>
          <a:bodyPr>
            <a:spAutoFit/>
          </a:bodyPr>
          <a:lstStyle/>
          <a:p>
            <a:endParaRPr lang="zh-CN" altLang="en-US" dirty="0"/>
          </a:p>
        </p:txBody>
      </p:sp>
      <p:sp>
        <p:nvSpPr>
          <p:cNvPr id="72716" name="Rectangle 1041"/>
          <p:cNvSpPr/>
          <p:nvPr/>
        </p:nvSpPr>
        <p:spPr>
          <a:xfrm>
            <a:off x="5186363" y="3319464"/>
            <a:ext cx="9144000" cy="461665"/>
          </a:xfrm>
          <a:prstGeom prst="rect">
            <a:avLst/>
          </a:prstGeom>
          <a:noFill/>
          <a:ln w="9525">
            <a:noFill/>
          </a:ln>
        </p:spPr>
        <p:txBody>
          <a:bodyPr>
            <a:spAutoFit/>
          </a:bodyPr>
          <a:lstStyle/>
          <a:p>
            <a:endParaRPr lang="zh-CN" altLang="en-US" dirty="0"/>
          </a:p>
        </p:txBody>
      </p:sp>
      <p:sp>
        <p:nvSpPr>
          <p:cNvPr id="72717" name="Rectangle 1043"/>
          <p:cNvSpPr/>
          <p:nvPr/>
        </p:nvSpPr>
        <p:spPr>
          <a:xfrm>
            <a:off x="5576888" y="3328989"/>
            <a:ext cx="9144000" cy="461665"/>
          </a:xfrm>
          <a:prstGeom prst="rect">
            <a:avLst/>
          </a:prstGeom>
          <a:noFill/>
          <a:ln w="9525">
            <a:noFill/>
          </a:ln>
        </p:spPr>
        <p:txBody>
          <a:bodyPr>
            <a:spAutoFit/>
          </a:bodyPr>
          <a:lstStyle/>
          <a:p>
            <a:endParaRPr lang="zh-CN" altLang="en-US" dirty="0"/>
          </a:p>
        </p:txBody>
      </p:sp>
      <p:sp>
        <p:nvSpPr>
          <p:cNvPr id="15" name="Rectangle 8"/>
          <p:cNvSpPr/>
          <p:nvPr/>
        </p:nvSpPr>
        <p:spPr>
          <a:xfrm>
            <a:off x="25219" y="-16722"/>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6.2.6  </a:t>
            </a:r>
            <a:r>
              <a:rPr lang="zh-CN" altLang="en-US" sz="3600" dirty="0">
                <a:latin typeface="Times New Roman" panose="02020603050405020304" pitchFamily="18" charset="0"/>
                <a:ea typeface="黑体" panose="02010609060101010101" pitchFamily="49" charset="-122"/>
              </a:rPr>
              <a:t>选择 </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31"/>
                                        </p:tgtEl>
                                        <p:attrNameLst>
                                          <p:attrName>style.visibility</p:attrName>
                                        </p:attrNameLst>
                                      </p:cBhvr>
                                      <p:to>
                                        <p:strVal val="visible"/>
                                      </p:to>
                                    </p:set>
                                    <p:anim calcmode="lin" valueType="num">
                                      <p:cBhvr additive="base">
                                        <p:cTn id="7" dur="500" fill="hold"/>
                                        <p:tgtEl>
                                          <p:spTgt spid="184331"/>
                                        </p:tgtEl>
                                        <p:attrNameLst>
                                          <p:attrName>ppt_x</p:attrName>
                                        </p:attrNameLst>
                                      </p:cBhvr>
                                      <p:tavLst>
                                        <p:tav tm="0">
                                          <p:val>
                                            <p:strVal val="0-#ppt_w/2"/>
                                          </p:val>
                                        </p:tav>
                                        <p:tav tm="100000">
                                          <p:val>
                                            <p:strVal val="#ppt_x"/>
                                          </p:val>
                                        </p:tav>
                                      </p:tavLst>
                                    </p:anim>
                                    <p:anim calcmode="lin" valueType="num">
                                      <p:cBhvr additive="base">
                                        <p:cTn id="8" dur="500" fill="hold"/>
                                        <p:tgtEl>
                                          <p:spTgt spid="1843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84330"/>
                                        </p:tgtEl>
                                        <p:attrNameLst>
                                          <p:attrName>style.visibility</p:attrName>
                                        </p:attrNameLst>
                                      </p:cBhvr>
                                      <p:to>
                                        <p:strVal val="visible"/>
                                      </p:to>
                                    </p:set>
                                    <p:animEffect transition="in" filter="dissolve">
                                      <p:cBhvr>
                                        <p:cTn id="12" dur="500"/>
                                        <p:tgtEl>
                                          <p:spTgt spid="184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0" grpId="0" animBg="1"/>
      <p:bldP spid="18433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3"/>
          <p:cNvSpPr>
            <a:spLocks noGrp="1"/>
          </p:cNvSpPr>
          <p:nvPr>
            <p:ph idx="1"/>
          </p:nvPr>
        </p:nvSpPr>
        <p:spPr>
          <a:xfrm>
            <a:off x="798445" y="1207353"/>
            <a:ext cx="10442376" cy="4724400"/>
          </a:xfrm>
          <a:ln/>
        </p:spPr>
        <p:txBody>
          <a:bodyPr vert="horz" wrap="square" lIns="91440" tIns="45720" rIns="91440" bIns="45720" anchor="t"/>
          <a:lstStyle/>
          <a:p>
            <a:pPr marL="0" indent="0" eaLnBrk="1" hangingPunct="1">
              <a:buClr>
                <a:schemeClr val="tx1"/>
              </a:buClr>
              <a:buNone/>
            </a:pPr>
            <a:r>
              <a:rPr lang="en-US" altLang="zh-CN" b="1" dirty="0">
                <a:latin typeface="Times New Roman" panose="02020603050405020304" pitchFamily="18" charset="0"/>
              </a:rPr>
              <a:t>  1. </a:t>
            </a:r>
            <a:r>
              <a:rPr lang="zh-CN" altLang="en-US" b="1" dirty="0">
                <a:latin typeface="Times New Roman" panose="02020603050405020304" pitchFamily="18" charset="0"/>
              </a:rPr>
              <a:t>基本的交叉算子</a:t>
            </a:r>
          </a:p>
          <a:p>
            <a:pPr marL="0" indent="0" eaLnBrk="1" hangingPunct="1">
              <a:buClr>
                <a:schemeClr val="tx1"/>
              </a:buClr>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r>
              <a:rPr lang="zh-CN" altLang="en-US" sz="2800" b="1" dirty="0">
                <a:latin typeface="Times New Roman" panose="02020603050405020304" pitchFamily="18" charset="0"/>
              </a:rPr>
              <a:t>一点交叉</a:t>
            </a:r>
            <a:r>
              <a:rPr lang="zh-CN" altLang="en-US" sz="2800" dirty="0">
                <a:latin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single-point crossover</a:t>
            </a:r>
            <a:r>
              <a:rPr lang="zh-CN" altLang="en-US" sz="2800" dirty="0">
                <a:latin typeface="Times New Roman" panose="02020603050405020304" pitchFamily="18" charset="0"/>
              </a:rPr>
              <a:t>）</a:t>
            </a:r>
          </a:p>
          <a:p>
            <a:pPr marL="0" indent="0" eaLnBrk="1" hangingPunct="1">
              <a:buClr>
                <a:schemeClr val="tx1"/>
              </a:buClr>
              <a:buNone/>
            </a:pPr>
            <a:endParaRPr lang="en-US" altLang="zh-CN" sz="2800" dirty="0">
              <a:latin typeface="Times New Roman" panose="02020603050405020304" pitchFamily="18" charset="0"/>
            </a:endParaRPr>
          </a:p>
        </p:txBody>
      </p:sp>
      <p:sp>
        <p:nvSpPr>
          <p:cNvPr id="7373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220" name="Text Box 4"/>
          <p:cNvSpPr txBox="1"/>
          <p:nvPr/>
        </p:nvSpPr>
        <p:spPr>
          <a:xfrm>
            <a:off x="974714" y="2424111"/>
            <a:ext cx="10297144" cy="1126462"/>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20000"/>
              </a:lnSpc>
              <a:spcBef>
                <a:spcPct val="50000"/>
              </a:spcBef>
              <a:buClr>
                <a:srgbClr val="0000FF"/>
              </a:buClr>
              <a:buFont typeface="Wingdings" panose="05000000000000000000" pitchFamily="2" charset="2"/>
              <a:buChar char="§"/>
            </a:pPr>
            <a:r>
              <a:rPr lang="en-US" altLang="zh-CN" sz="2800" dirty="0">
                <a:solidFill>
                  <a:schemeClr val="tx1"/>
                </a:solidFill>
              </a:rPr>
              <a:t> </a:t>
            </a:r>
            <a:r>
              <a:rPr lang="zh-CN" altLang="en-US" sz="2800" dirty="0">
                <a:solidFill>
                  <a:schemeClr val="tx1"/>
                </a:solidFill>
              </a:rPr>
              <a:t>一点交叉：在个体串中随机设定一个交叉点，实行交叉时，该点前或后的两个个体的部分结构进行互换，并生成两个新的个体。 </a:t>
            </a:r>
          </a:p>
        </p:txBody>
      </p:sp>
      <p:sp>
        <p:nvSpPr>
          <p:cNvPr id="9221" name="Text Box 5"/>
          <p:cNvSpPr txBox="1"/>
          <p:nvPr/>
        </p:nvSpPr>
        <p:spPr>
          <a:xfrm>
            <a:off x="933222" y="4453364"/>
            <a:ext cx="10297144" cy="1127125"/>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20000"/>
              </a:lnSpc>
              <a:spcBef>
                <a:spcPct val="50000"/>
              </a:spcBef>
              <a:buClr>
                <a:srgbClr val="0000FF"/>
              </a:buClr>
              <a:buFont typeface="Wingdings" panose="05000000000000000000" pitchFamily="2" charset="2"/>
              <a:buChar char="§"/>
            </a:pPr>
            <a:r>
              <a:rPr lang="en-US" altLang="zh-CN" sz="2800" dirty="0">
                <a:solidFill>
                  <a:schemeClr val="tx1"/>
                </a:solidFill>
              </a:rPr>
              <a:t> </a:t>
            </a:r>
            <a:r>
              <a:rPr lang="zh-CN" altLang="en-US" sz="2800" dirty="0">
                <a:solidFill>
                  <a:schemeClr val="tx1"/>
                </a:solidFill>
              </a:rPr>
              <a:t>二点交叉：随机设置两个交叉点，将两个交叉点之间的码串相互交换。 </a:t>
            </a:r>
          </a:p>
        </p:txBody>
      </p:sp>
      <p:sp>
        <p:nvSpPr>
          <p:cNvPr id="9222" name="Rectangle 6"/>
          <p:cNvSpPr/>
          <p:nvPr/>
        </p:nvSpPr>
        <p:spPr>
          <a:xfrm>
            <a:off x="795702" y="3747863"/>
            <a:ext cx="6194324" cy="523220"/>
          </a:xfrm>
          <a:prstGeom prst="rect">
            <a:avLst/>
          </a:prstGeom>
          <a:noFill/>
          <a:ln w="9525">
            <a:noFill/>
          </a:ln>
        </p:spPr>
        <p:txBody>
          <a:bodyPr wrap="none" anchor="b">
            <a:spAutoFit/>
          </a:bodyPr>
          <a:lstStyle/>
          <a:p>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2</a:t>
            </a:r>
            <a:r>
              <a:rPr lang="zh-CN" altLang="en-US" sz="2800" dirty="0">
                <a:solidFill>
                  <a:schemeClr val="tx1"/>
                </a:solidFill>
                <a:latin typeface="Times New Roman" panose="02020603050405020304" pitchFamily="18" charset="0"/>
              </a:rPr>
              <a:t>）</a:t>
            </a:r>
            <a:r>
              <a:rPr lang="zh-CN" altLang="en-US" sz="2800" b="1" dirty="0">
                <a:solidFill>
                  <a:schemeClr val="tx1"/>
                </a:solidFill>
                <a:latin typeface="Times New Roman" panose="02020603050405020304" pitchFamily="18" charset="0"/>
              </a:rPr>
              <a:t>二点交叉</a:t>
            </a:r>
            <a:r>
              <a:rPr lang="zh-CN" altLang="en-US" sz="28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cs typeface="Times New Roman" panose="02020603050405020304" pitchFamily="18" charset="0"/>
              </a:rPr>
              <a:t>two-point crossover</a:t>
            </a:r>
            <a:r>
              <a:rPr lang="zh-CN" altLang="en-US" sz="2800" dirty="0">
                <a:solidFill>
                  <a:schemeClr val="tx1"/>
                </a:solidFill>
                <a:latin typeface="Times New Roman" panose="02020603050405020304" pitchFamily="18" charset="0"/>
              </a:rPr>
              <a:t>）</a:t>
            </a:r>
          </a:p>
        </p:txBody>
      </p:sp>
      <p:sp>
        <p:nvSpPr>
          <p:cNvPr id="8" name="Rectangle 8"/>
          <p:cNvSpPr/>
          <p:nvPr/>
        </p:nvSpPr>
        <p:spPr>
          <a:xfrm>
            <a:off x="25219" y="-16722"/>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6.2.7  </a:t>
            </a:r>
            <a:r>
              <a:rPr lang="zh-CN" altLang="en-US" sz="3600" dirty="0" smtClean="0">
                <a:latin typeface="Times New Roman" panose="02020603050405020304" pitchFamily="18" charset="0"/>
                <a:ea typeface="黑体" panose="02010609060101010101" pitchFamily="49" charset="-122"/>
              </a:rPr>
              <a:t>交叉</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arn(outHorizontal)">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9222"/>
                                        </p:tgtEl>
                                        <p:attrNameLst>
                                          <p:attrName>style.visibility</p:attrName>
                                        </p:attrNameLst>
                                      </p:cBhvr>
                                      <p:to>
                                        <p:strVal val="visible"/>
                                      </p:to>
                                    </p:set>
                                    <p:animEffect transition="in" filter="barn(inHorizontal)">
                                      <p:cBhvr>
                                        <p:cTn id="12" dur="500"/>
                                        <p:tgtEl>
                                          <p:spTgt spid="9222"/>
                                        </p:tgtEl>
                                      </p:cBhvr>
                                    </p:animEffect>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9221"/>
                                        </p:tgtEl>
                                        <p:attrNameLst>
                                          <p:attrName>style.visibility</p:attrName>
                                        </p:attrNameLst>
                                      </p:cBhvr>
                                      <p:to>
                                        <p:strVal val="visible"/>
                                      </p:to>
                                    </p:set>
                                    <p:anim calcmode="lin" valueType="num">
                                      <p:cBhvr additive="base">
                                        <p:cTn id="16" dur="500" fill="hold"/>
                                        <p:tgtEl>
                                          <p:spTgt spid="9221"/>
                                        </p:tgtEl>
                                        <p:attrNameLst>
                                          <p:attrName>ppt_x</p:attrName>
                                        </p:attrNameLst>
                                      </p:cBhvr>
                                      <p:tavLst>
                                        <p:tav tm="0">
                                          <p:val>
                                            <p:strVal val="0-#ppt_w/2"/>
                                          </p:val>
                                        </p:tav>
                                        <p:tav tm="100000">
                                          <p:val>
                                            <p:strVal val="#ppt_x"/>
                                          </p:val>
                                        </p:tav>
                                      </p:tavLst>
                                    </p:anim>
                                    <p:anim calcmode="lin" valueType="num">
                                      <p:cBhvr additive="base">
                                        <p:cTn id="17"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7" name="Rectangle 1027"/>
          <p:cNvSpPr>
            <a:spLocks noGrp="1"/>
          </p:cNvSpPr>
          <p:nvPr>
            <p:ph idx="1"/>
          </p:nvPr>
        </p:nvSpPr>
        <p:spPr>
          <a:xfrm>
            <a:off x="661988" y="1001714"/>
            <a:ext cx="9754492" cy="1181100"/>
          </a:xfrm>
          <a:ln/>
        </p:spPr>
        <p:txBody>
          <a:bodyPr vert="horz" wrap="square" lIns="91440" tIns="45720" rIns="91440" bIns="45720" anchor="t"/>
          <a:lstStyle/>
          <a:p>
            <a:pPr marL="609600" indent="-609600" eaLnBrk="1" hangingPunct="1">
              <a:buClr>
                <a:schemeClr val="tx1"/>
              </a:buClr>
              <a:buNone/>
            </a:pPr>
            <a:r>
              <a:rPr lang="en-US" altLang="zh-CN" b="1" dirty="0">
                <a:latin typeface="Times New Roman" panose="02020603050405020304" pitchFamily="18" charset="0"/>
              </a:rPr>
              <a:t>  2. </a:t>
            </a:r>
            <a:r>
              <a:rPr lang="zh-CN" altLang="en-US" b="1" dirty="0">
                <a:latin typeface="Times New Roman" panose="02020603050405020304" pitchFamily="18" charset="0"/>
              </a:rPr>
              <a:t>修正的交叉方法</a:t>
            </a:r>
          </a:p>
          <a:p>
            <a:pPr marL="609600" indent="-609600" eaLnBrk="1" hangingPunct="1">
              <a:buClr>
                <a:schemeClr val="tx1"/>
              </a:buClr>
              <a:buNone/>
            </a:pPr>
            <a:r>
              <a:rPr lang="zh-CN" altLang="en-US" sz="2800" b="1" dirty="0">
                <a:latin typeface="Times New Roman" panose="02020603050405020304" pitchFamily="18" charset="0"/>
              </a:rPr>
              <a:t>部分匹配交叉</a:t>
            </a:r>
            <a:r>
              <a:rPr lang="en-US" altLang="zh-CN" sz="2800" dirty="0">
                <a:latin typeface="Times New Roman" panose="02020603050405020304" pitchFamily="18" charset="0"/>
              </a:rPr>
              <a:t>PMX</a:t>
            </a:r>
            <a:r>
              <a:rPr lang="zh-CN" altLang="en-US" sz="2800" dirty="0">
                <a:latin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Goldberg D. E.</a:t>
            </a:r>
            <a:r>
              <a:rPr lang="zh-CN" altLang="en-US" sz="2800" dirty="0">
                <a:latin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R.  Lingle(1985)</a:t>
            </a:r>
            <a:r>
              <a:rPr lang="en-US" altLang="zh-CN" sz="2800" dirty="0">
                <a:latin typeface="Times New Roman" panose="02020603050405020304" pitchFamily="18" charset="0"/>
              </a:rPr>
              <a:t>  </a:t>
            </a:r>
          </a:p>
          <a:p>
            <a:pPr marL="609600" indent="-609600" eaLnBrk="1" hangingPunct="1">
              <a:buClr>
                <a:schemeClr val="tx1"/>
              </a:buClr>
              <a:buNone/>
            </a:pPr>
            <a:endParaRPr lang="en-US" altLang="zh-CN" sz="2800" dirty="0">
              <a:latin typeface="Times New Roman" panose="02020603050405020304" pitchFamily="18" charset="0"/>
            </a:endParaRPr>
          </a:p>
        </p:txBody>
      </p:sp>
      <p:sp>
        <p:nvSpPr>
          <p:cNvPr id="1229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87408" name="Rectangle 1040"/>
          <p:cNvSpPr/>
          <p:nvPr/>
        </p:nvSpPr>
        <p:spPr>
          <a:xfrm>
            <a:off x="5486400" y="2819400"/>
            <a:ext cx="1447800" cy="1066800"/>
          </a:xfrm>
          <a:prstGeom prst="rect">
            <a:avLst/>
          </a:prstGeom>
          <a:solidFill>
            <a:srgbClr val="CCFFFF"/>
          </a:solidFill>
          <a:ln w="9525">
            <a:noFill/>
          </a:ln>
        </p:spPr>
        <p:txBody>
          <a:bodyPr wrap="none" anchor="ctr"/>
          <a:lstStyle/>
          <a:p>
            <a:endParaRPr lang="zh-CN" altLang="en-US" dirty="0"/>
          </a:p>
        </p:txBody>
      </p:sp>
      <p:sp>
        <p:nvSpPr>
          <p:cNvPr id="12298" name="Rectangle 1032"/>
          <p:cNvSpPr/>
          <p:nvPr/>
        </p:nvSpPr>
        <p:spPr>
          <a:xfrm>
            <a:off x="4929188" y="3309939"/>
            <a:ext cx="9144000" cy="461665"/>
          </a:xfrm>
          <a:prstGeom prst="rect">
            <a:avLst/>
          </a:prstGeom>
          <a:noFill/>
          <a:ln w="9525">
            <a:noFill/>
          </a:ln>
        </p:spPr>
        <p:txBody>
          <a:bodyPr>
            <a:spAutoFit/>
          </a:bodyPr>
          <a:lstStyle/>
          <a:p>
            <a:endParaRPr lang="zh-CN" altLang="en-US" dirty="0"/>
          </a:p>
        </p:txBody>
      </p:sp>
      <p:grpSp>
        <p:nvGrpSpPr>
          <p:cNvPr id="2" name="Group 1043"/>
          <p:cNvGrpSpPr/>
          <p:nvPr/>
        </p:nvGrpSpPr>
        <p:grpSpPr>
          <a:xfrm>
            <a:off x="3429000" y="2819400"/>
            <a:ext cx="5105400" cy="1112838"/>
            <a:chOff x="1200" y="1776"/>
            <a:chExt cx="3216" cy="701"/>
          </a:xfrm>
        </p:grpSpPr>
        <p:graphicFrame>
          <p:nvGraphicFramePr>
            <p:cNvPr id="12292" name="Object 1026"/>
            <p:cNvGraphicFramePr/>
            <p:nvPr/>
          </p:nvGraphicFramePr>
          <p:xfrm>
            <a:off x="1200" y="1776"/>
            <a:ext cx="3168" cy="356"/>
          </p:xfrm>
          <a:graphic>
            <a:graphicData uri="http://schemas.openxmlformats.org/presentationml/2006/ole">
              <mc:AlternateContent xmlns:mc="http://schemas.openxmlformats.org/markup-compatibility/2006">
                <mc:Choice xmlns:v="urn:schemas-microsoft-com:vml" Requires="v">
                  <p:oleObj spid="_x0000_s14481" r:id="rId3" imgW="2540000" imgH="254000" progId="Equation.3">
                    <p:embed/>
                  </p:oleObj>
                </mc:Choice>
                <mc:Fallback>
                  <p:oleObj r:id="rId3" imgW="2540000" imgH="254000" progId="Equation.3">
                    <p:embed/>
                    <p:pic>
                      <p:nvPicPr>
                        <p:cNvPr id="0" name="图片 3104"/>
                        <p:cNvPicPr/>
                        <p:nvPr/>
                      </p:nvPicPr>
                      <p:blipFill>
                        <a:blip r:embed="rId4"/>
                        <a:stretch>
                          <a:fillRect/>
                        </a:stretch>
                      </p:blipFill>
                      <p:spPr>
                        <a:xfrm>
                          <a:off x="1200" y="1776"/>
                          <a:ext cx="3168" cy="356"/>
                        </a:xfrm>
                        <a:prstGeom prst="rect">
                          <a:avLst/>
                        </a:prstGeom>
                        <a:noFill/>
                        <a:ln w="38100">
                          <a:noFill/>
                          <a:miter/>
                        </a:ln>
                      </p:spPr>
                    </p:pic>
                  </p:oleObj>
                </mc:Fallback>
              </mc:AlternateContent>
            </a:graphicData>
          </a:graphic>
        </p:graphicFrame>
        <p:graphicFrame>
          <p:nvGraphicFramePr>
            <p:cNvPr id="12293" name="Object 1027"/>
            <p:cNvGraphicFramePr/>
            <p:nvPr/>
          </p:nvGraphicFramePr>
          <p:xfrm>
            <a:off x="1200" y="2130"/>
            <a:ext cx="3216" cy="347"/>
          </p:xfrm>
          <a:graphic>
            <a:graphicData uri="http://schemas.openxmlformats.org/presentationml/2006/ole">
              <mc:AlternateContent xmlns:mc="http://schemas.openxmlformats.org/markup-compatibility/2006">
                <mc:Choice xmlns:v="urn:schemas-microsoft-com:vml" Requires="v">
                  <p:oleObj spid="_x0000_s14482" r:id="rId5" imgW="2540000" imgH="254000" progId="Equation.3">
                    <p:embed/>
                  </p:oleObj>
                </mc:Choice>
                <mc:Fallback>
                  <p:oleObj r:id="rId5" imgW="2540000" imgH="254000" progId="Equation.3">
                    <p:embed/>
                    <p:pic>
                      <p:nvPicPr>
                        <p:cNvPr id="0" name="图片 3105"/>
                        <p:cNvPicPr/>
                        <p:nvPr/>
                      </p:nvPicPr>
                      <p:blipFill>
                        <a:blip r:embed="rId6"/>
                        <a:stretch>
                          <a:fillRect/>
                        </a:stretch>
                      </p:blipFill>
                      <p:spPr>
                        <a:xfrm>
                          <a:off x="1200" y="2130"/>
                          <a:ext cx="3216" cy="347"/>
                        </a:xfrm>
                        <a:prstGeom prst="rect">
                          <a:avLst/>
                        </a:prstGeom>
                        <a:noFill/>
                        <a:ln w="38100">
                          <a:noFill/>
                          <a:miter/>
                        </a:ln>
                      </p:spPr>
                    </p:pic>
                  </p:oleObj>
                </mc:Fallback>
              </mc:AlternateContent>
            </a:graphicData>
          </a:graphic>
        </p:graphicFrame>
      </p:grpSp>
      <p:sp>
        <p:nvSpPr>
          <p:cNvPr id="12300" name="Rectangle 1035"/>
          <p:cNvSpPr/>
          <p:nvPr/>
        </p:nvSpPr>
        <p:spPr>
          <a:xfrm>
            <a:off x="4895850" y="3309939"/>
            <a:ext cx="9144000" cy="461665"/>
          </a:xfrm>
          <a:prstGeom prst="rect">
            <a:avLst/>
          </a:prstGeom>
          <a:noFill/>
          <a:ln w="9525">
            <a:noFill/>
          </a:ln>
        </p:spPr>
        <p:txBody>
          <a:bodyPr>
            <a:spAutoFit/>
          </a:bodyPr>
          <a:lstStyle/>
          <a:p>
            <a:endParaRPr lang="zh-CN" altLang="en-US" dirty="0"/>
          </a:p>
        </p:txBody>
      </p:sp>
      <p:grpSp>
        <p:nvGrpSpPr>
          <p:cNvPr id="3" name="Group 1042"/>
          <p:cNvGrpSpPr/>
          <p:nvPr/>
        </p:nvGrpSpPr>
        <p:grpSpPr>
          <a:xfrm>
            <a:off x="3429000" y="4451350"/>
            <a:ext cx="5105400" cy="1187450"/>
            <a:chOff x="1200" y="2804"/>
            <a:chExt cx="3216" cy="748"/>
          </a:xfrm>
        </p:grpSpPr>
        <p:sp>
          <p:nvSpPr>
            <p:cNvPr id="12304" name="Rectangle 1041"/>
            <p:cNvSpPr/>
            <p:nvPr/>
          </p:nvSpPr>
          <p:spPr>
            <a:xfrm>
              <a:off x="2496" y="2832"/>
              <a:ext cx="912" cy="672"/>
            </a:xfrm>
            <a:prstGeom prst="rect">
              <a:avLst/>
            </a:prstGeom>
            <a:solidFill>
              <a:srgbClr val="CCFFFF"/>
            </a:solidFill>
            <a:ln w="9525">
              <a:noFill/>
            </a:ln>
          </p:spPr>
          <p:txBody>
            <a:bodyPr wrap="none" anchor="ctr"/>
            <a:lstStyle/>
            <a:p>
              <a:endParaRPr lang="zh-CN" altLang="en-US" dirty="0"/>
            </a:p>
          </p:txBody>
        </p:sp>
        <p:graphicFrame>
          <p:nvGraphicFramePr>
            <p:cNvPr id="12290" name="Object 1024"/>
            <p:cNvGraphicFramePr/>
            <p:nvPr/>
          </p:nvGraphicFramePr>
          <p:xfrm>
            <a:off x="1200" y="2804"/>
            <a:ext cx="3168" cy="331"/>
          </p:xfrm>
          <a:graphic>
            <a:graphicData uri="http://schemas.openxmlformats.org/presentationml/2006/ole">
              <mc:AlternateContent xmlns:mc="http://schemas.openxmlformats.org/markup-compatibility/2006">
                <mc:Choice xmlns:v="urn:schemas-microsoft-com:vml" Requires="v">
                  <p:oleObj spid="_x0000_s14483" r:id="rId7" imgW="2578100" imgH="254000" progId="Equation.3">
                    <p:embed/>
                  </p:oleObj>
                </mc:Choice>
                <mc:Fallback>
                  <p:oleObj r:id="rId7" imgW="2578100" imgH="254000" progId="Equation.3">
                    <p:embed/>
                    <p:pic>
                      <p:nvPicPr>
                        <p:cNvPr id="0" name="图片 3106"/>
                        <p:cNvPicPr/>
                        <p:nvPr/>
                      </p:nvPicPr>
                      <p:blipFill>
                        <a:blip r:embed="rId8"/>
                        <a:stretch>
                          <a:fillRect/>
                        </a:stretch>
                      </p:blipFill>
                      <p:spPr>
                        <a:xfrm>
                          <a:off x="1200" y="2804"/>
                          <a:ext cx="3168" cy="331"/>
                        </a:xfrm>
                        <a:prstGeom prst="rect">
                          <a:avLst/>
                        </a:prstGeom>
                        <a:noFill/>
                        <a:ln w="38100">
                          <a:noFill/>
                          <a:miter/>
                        </a:ln>
                      </p:spPr>
                    </p:pic>
                  </p:oleObj>
                </mc:Fallback>
              </mc:AlternateContent>
            </a:graphicData>
          </a:graphic>
        </p:graphicFrame>
        <p:graphicFrame>
          <p:nvGraphicFramePr>
            <p:cNvPr id="12291" name="Object 1025"/>
            <p:cNvGraphicFramePr/>
            <p:nvPr/>
          </p:nvGraphicFramePr>
          <p:xfrm>
            <a:off x="1200" y="3232"/>
            <a:ext cx="3216" cy="320"/>
          </p:xfrm>
          <a:graphic>
            <a:graphicData uri="http://schemas.openxmlformats.org/presentationml/2006/ole">
              <mc:AlternateContent xmlns:mc="http://schemas.openxmlformats.org/markup-compatibility/2006">
                <mc:Choice xmlns:v="urn:schemas-microsoft-com:vml" Requires="v">
                  <p:oleObj spid="_x0000_s14484" r:id="rId9" imgW="2590800" imgH="254000" progId="Equation.3">
                    <p:embed/>
                  </p:oleObj>
                </mc:Choice>
                <mc:Fallback>
                  <p:oleObj r:id="rId9" imgW="2590800" imgH="254000" progId="Equation.3">
                    <p:embed/>
                    <p:pic>
                      <p:nvPicPr>
                        <p:cNvPr id="0" name="图片 3107"/>
                        <p:cNvPicPr/>
                        <p:nvPr/>
                      </p:nvPicPr>
                      <p:blipFill>
                        <a:blip r:embed="rId10"/>
                        <a:stretch>
                          <a:fillRect/>
                        </a:stretch>
                      </p:blipFill>
                      <p:spPr>
                        <a:xfrm>
                          <a:off x="1200" y="3232"/>
                          <a:ext cx="3216" cy="320"/>
                        </a:xfrm>
                        <a:prstGeom prst="rect">
                          <a:avLst/>
                        </a:prstGeom>
                        <a:noFill/>
                        <a:ln w="38100">
                          <a:noFill/>
                          <a:miter/>
                        </a:ln>
                      </p:spPr>
                    </p:pic>
                  </p:oleObj>
                </mc:Fallback>
              </mc:AlternateContent>
            </a:graphicData>
          </a:graphic>
        </p:graphicFrame>
      </p:grpSp>
      <p:sp>
        <p:nvSpPr>
          <p:cNvPr id="12302" name="Rectangle 1038"/>
          <p:cNvSpPr/>
          <p:nvPr/>
        </p:nvSpPr>
        <p:spPr>
          <a:xfrm>
            <a:off x="4862513" y="3305176"/>
            <a:ext cx="9144000" cy="461665"/>
          </a:xfrm>
          <a:prstGeom prst="rect">
            <a:avLst/>
          </a:prstGeom>
          <a:noFill/>
          <a:ln w="9525">
            <a:noFill/>
          </a:ln>
        </p:spPr>
        <p:txBody>
          <a:bodyPr>
            <a:spAutoFit/>
          </a:bodyPr>
          <a:lstStyle/>
          <a:p>
            <a:endParaRPr lang="zh-CN" altLang="en-US" dirty="0"/>
          </a:p>
        </p:txBody>
      </p:sp>
      <p:sp>
        <p:nvSpPr>
          <p:cNvPr id="187407" name="AutoShape 1039"/>
          <p:cNvSpPr/>
          <p:nvPr/>
        </p:nvSpPr>
        <p:spPr>
          <a:xfrm>
            <a:off x="2590800" y="3276600"/>
            <a:ext cx="533400" cy="1828800"/>
          </a:xfrm>
          <a:prstGeom prst="curvedRightArrow">
            <a:avLst>
              <a:gd name="adj1" fmla="val 68571"/>
              <a:gd name="adj2" fmla="val 137142"/>
              <a:gd name="adj3" fmla="val 33333"/>
            </a:avLst>
          </a:prstGeom>
          <a:gradFill rotWithShape="0">
            <a:gsLst>
              <a:gs pos="0">
                <a:srgbClr val="A50021"/>
              </a:gs>
              <a:gs pos="100000">
                <a:srgbClr val="FFFFFF"/>
              </a:gs>
            </a:gsLst>
            <a:path path="rect">
              <a:fillToRect l="50000" t="50000" r="50000" b="50000"/>
            </a:path>
            <a:tileRect/>
          </a:gradFill>
          <a:ln w="9525" cap="flat" cmpd="sng">
            <a:solidFill>
              <a:srgbClr val="A50021"/>
            </a:solidFill>
            <a:prstDash val="solid"/>
            <a:miter/>
            <a:headEnd type="none" w="med" len="med"/>
            <a:tailEnd type="none" w="med" len="med"/>
          </a:ln>
        </p:spPr>
        <p:txBody>
          <a:bodyPr wrap="none" anchor="ctr"/>
          <a:lstStyle/>
          <a:p>
            <a:endParaRPr lang="zh-CN" altLang="en-US" dirty="0"/>
          </a:p>
        </p:txBody>
      </p:sp>
      <p:sp>
        <p:nvSpPr>
          <p:cNvPr id="18" name="Rectangle 8"/>
          <p:cNvSpPr/>
          <p:nvPr/>
        </p:nvSpPr>
        <p:spPr>
          <a:xfrm>
            <a:off x="25219" y="-16722"/>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6.2.7  </a:t>
            </a:r>
            <a:r>
              <a:rPr lang="zh-CN" altLang="en-US" sz="3600" dirty="0" smtClean="0">
                <a:latin typeface="Times New Roman" panose="02020603050405020304" pitchFamily="18" charset="0"/>
                <a:ea typeface="黑体" panose="02010609060101010101" pitchFamily="49" charset="-122"/>
              </a:rPr>
              <a:t>交叉</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874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187407"/>
                                        </p:tgtEl>
                                        <p:attrNameLst>
                                          <p:attrName>style.visibility</p:attrName>
                                        </p:attrNameLst>
                                      </p:cBhvr>
                                      <p:to>
                                        <p:strVal val="visible"/>
                                      </p:to>
                                    </p:set>
                                    <p:anim calcmode="lin" valueType="num">
                                      <p:cBhvr>
                                        <p:cTn id="17" dur="500" fill="hold"/>
                                        <p:tgtEl>
                                          <p:spTgt spid="187407"/>
                                        </p:tgtEl>
                                        <p:attrNameLst>
                                          <p:attrName>ppt_x</p:attrName>
                                        </p:attrNameLst>
                                      </p:cBhvr>
                                      <p:tavLst>
                                        <p:tav tm="0">
                                          <p:val>
                                            <p:strVal val="#ppt_x"/>
                                          </p:val>
                                        </p:tav>
                                        <p:tav tm="100000">
                                          <p:val>
                                            <p:strVal val="#ppt_x"/>
                                          </p:val>
                                        </p:tav>
                                      </p:tavLst>
                                    </p:anim>
                                    <p:anim calcmode="lin" valueType="num">
                                      <p:cBhvr>
                                        <p:cTn id="18" dur="500" fill="hold"/>
                                        <p:tgtEl>
                                          <p:spTgt spid="187407"/>
                                        </p:tgtEl>
                                        <p:attrNameLst>
                                          <p:attrName>ppt_y</p:attrName>
                                        </p:attrNameLst>
                                      </p:cBhvr>
                                      <p:tavLst>
                                        <p:tav tm="0">
                                          <p:val>
                                            <p:strVal val="#ppt_y-#ppt_h/2"/>
                                          </p:val>
                                        </p:tav>
                                        <p:tav tm="100000">
                                          <p:val>
                                            <p:strVal val="#ppt_y"/>
                                          </p:val>
                                        </p:tav>
                                      </p:tavLst>
                                    </p:anim>
                                    <p:anim calcmode="lin" valueType="num">
                                      <p:cBhvr>
                                        <p:cTn id="19" dur="500" fill="hold"/>
                                        <p:tgtEl>
                                          <p:spTgt spid="187407"/>
                                        </p:tgtEl>
                                        <p:attrNameLst>
                                          <p:attrName>ppt_w</p:attrName>
                                        </p:attrNameLst>
                                      </p:cBhvr>
                                      <p:tavLst>
                                        <p:tav tm="0">
                                          <p:val>
                                            <p:strVal val="#ppt_w"/>
                                          </p:val>
                                        </p:tav>
                                        <p:tav tm="100000">
                                          <p:val>
                                            <p:strVal val="#ppt_w"/>
                                          </p:val>
                                        </p:tav>
                                      </p:tavLst>
                                    </p:anim>
                                    <p:anim calcmode="lin" valueType="num">
                                      <p:cBhvr>
                                        <p:cTn id="20" dur="500" fill="hold"/>
                                        <p:tgtEl>
                                          <p:spTgt spid="187407"/>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8" grpId="0" animBg="1"/>
      <p:bldP spid="18740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3"/>
          <p:cNvSpPr>
            <a:spLocks noGrp="1"/>
          </p:cNvSpPr>
          <p:nvPr>
            <p:ph idx="1"/>
          </p:nvPr>
        </p:nvSpPr>
        <p:spPr>
          <a:xfrm>
            <a:off x="407368" y="1254850"/>
            <a:ext cx="11305256" cy="4800600"/>
          </a:xfrm>
          <a:ln/>
        </p:spPr>
        <p:txBody>
          <a:bodyPr vert="horz" wrap="square" lIns="91440" tIns="45720" rIns="91440" bIns="45720" anchor="t"/>
          <a:lstStyle/>
          <a:p>
            <a:pPr marL="374650" indent="-374650" defTabSz="0" eaLnBrk="1" hangingPunct="1">
              <a:spcBef>
                <a:spcPct val="50000"/>
              </a:spcBef>
              <a:buClr>
                <a:schemeClr val="tx1"/>
              </a:buClr>
              <a:buNone/>
              <a:tabLst>
                <a:tab pos="374650" algn="l"/>
              </a:tabLst>
            </a:pPr>
            <a:r>
              <a:rPr lang="zh-CN" altLang="en-US" sz="2600" dirty="0">
                <a:latin typeface="Times New Roman" panose="02020603050405020304" pitchFamily="18" charset="0"/>
              </a:rPr>
              <a:t>（</a:t>
            </a:r>
            <a:r>
              <a:rPr lang="en-US" altLang="zh-CN" sz="2600" dirty="0">
                <a:latin typeface="Times New Roman" panose="02020603050405020304" pitchFamily="18" charset="0"/>
              </a:rPr>
              <a:t>1</a:t>
            </a:r>
            <a:r>
              <a:rPr lang="zh-CN" altLang="en-US" sz="2600" dirty="0">
                <a:latin typeface="Times New Roman" panose="02020603050405020304" pitchFamily="18" charset="0"/>
              </a:rPr>
              <a:t>）</a:t>
            </a:r>
            <a:r>
              <a:rPr lang="zh-CN" altLang="en-US" sz="2600" b="1" dirty="0">
                <a:solidFill>
                  <a:schemeClr val="accent2"/>
                </a:solidFill>
                <a:latin typeface="Times New Roman" panose="02020603050405020304" pitchFamily="18" charset="0"/>
              </a:rPr>
              <a:t>位点变异</a:t>
            </a:r>
            <a:r>
              <a:rPr lang="zh-CN" altLang="en-US" sz="2600" dirty="0">
                <a:latin typeface="Times New Roman" panose="02020603050405020304" pitchFamily="18" charset="0"/>
              </a:rPr>
              <a:t>：群体中的个体码串，随机挑选一个或多个基因座，并对这些基因座的基因值以变异概率作变动。</a:t>
            </a:r>
            <a:endParaRPr lang="zh-CN" altLang="en-US" sz="2800" dirty="0"/>
          </a:p>
        </p:txBody>
      </p:sp>
      <p:sp>
        <p:nvSpPr>
          <p:cNvPr id="7475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4757" name="Rectangle 4"/>
          <p:cNvSpPr/>
          <p:nvPr/>
        </p:nvSpPr>
        <p:spPr>
          <a:xfrm>
            <a:off x="411490" y="2102641"/>
            <a:ext cx="11085109" cy="1081088"/>
          </a:xfrm>
          <a:prstGeom prst="rect">
            <a:avLst/>
          </a:prstGeom>
          <a:noFill/>
          <a:ln w="9525">
            <a:noFill/>
          </a:ln>
        </p:spPr>
        <p:txBody>
          <a:bodyPr wrap="square" anchor="b">
            <a:spAutoFit/>
          </a:bodyPr>
          <a:lstStyle/>
          <a:p>
            <a:pPr marL="288925" indent="-288925" algn="just">
              <a:lnSpc>
                <a:spcPct val="120000"/>
              </a:lnSpc>
              <a:spcBef>
                <a:spcPct val="50000"/>
              </a:spcBef>
              <a:buClr>
                <a:schemeClr val="tx1"/>
              </a:buClr>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2</a:t>
            </a:r>
            <a:r>
              <a:rPr lang="zh-CN" altLang="en-US" sz="2600" dirty="0">
                <a:solidFill>
                  <a:schemeClr val="tx1"/>
                </a:solidFill>
                <a:latin typeface="Times New Roman" panose="02020603050405020304" pitchFamily="18" charset="0"/>
              </a:rPr>
              <a:t>）</a:t>
            </a:r>
            <a:r>
              <a:rPr lang="zh-CN" altLang="en-US" sz="2600" b="1" dirty="0">
                <a:solidFill>
                  <a:schemeClr val="accent2"/>
                </a:solidFill>
                <a:latin typeface="Times New Roman" panose="02020603050405020304" pitchFamily="18" charset="0"/>
              </a:rPr>
              <a:t>逆转变异</a:t>
            </a:r>
            <a:r>
              <a:rPr lang="zh-CN" altLang="en-US" sz="2600" dirty="0">
                <a:solidFill>
                  <a:schemeClr val="tx1"/>
                </a:solidFill>
                <a:latin typeface="Times New Roman" panose="02020603050405020304" pitchFamily="18" charset="0"/>
              </a:rPr>
              <a:t>：在个体码串中随机选择两点（逆转点），然后将两点之间的基因值以逆向排序插入到原位置中</a:t>
            </a:r>
            <a:r>
              <a:rPr lang="zh-CN" altLang="en-US" sz="2800" dirty="0">
                <a:solidFill>
                  <a:schemeClr val="tx1"/>
                </a:solidFill>
                <a:latin typeface="Times New Roman" panose="02020603050405020304" pitchFamily="18" charset="0"/>
              </a:rPr>
              <a:t>。</a:t>
            </a:r>
            <a:r>
              <a:rPr lang="zh-CN" altLang="en-US" sz="2800" dirty="0">
                <a:solidFill>
                  <a:schemeClr val="tx1"/>
                </a:solidFill>
              </a:rPr>
              <a:t> </a:t>
            </a:r>
            <a:r>
              <a:rPr lang="zh-CN" altLang="en-US" sz="2800" dirty="0">
                <a:solidFill>
                  <a:schemeClr val="tx1"/>
                </a:solidFill>
                <a:latin typeface="Arial" panose="020B0604020202020204" pitchFamily="34" charset="0"/>
              </a:rPr>
              <a:t>       </a:t>
            </a:r>
          </a:p>
        </p:txBody>
      </p:sp>
      <p:sp>
        <p:nvSpPr>
          <p:cNvPr id="74758" name="Rectangle 5"/>
          <p:cNvSpPr/>
          <p:nvPr/>
        </p:nvSpPr>
        <p:spPr>
          <a:xfrm>
            <a:off x="407368" y="3183729"/>
            <a:ext cx="10946432" cy="1044575"/>
          </a:xfrm>
          <a:prstGeom prst="rect">
            <a:avLst/>
          </a:prstGeom>
          <a:noFill/>
          <a:ln w="9525">
            <a:noFill/>
          </a:ln>
        </p:spPr>
        <p:txBody>
          <a:bodyPr wrap="square" anchor="b">
            <a:spAutoFit/>
          </a:bodyPr>
          <a:lstStyle/>
          <a:p>
            <a:pPr marL="288925" indent="-288925" algn="just">
              <a:lnSpc>
                <a:spcPct val="120000"/>
              </a:lnSpc>
              <a:spcBef>
                <a:spcPct val="50000"/>
              </a:spcBef>
              <a:buClr>
                <a:schemeClr val="tx1"/>
              </a:buClr>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3</a:t>
            </a:r>
            <a:r>
              <a:rPr lang="zh-CN" altLang="en-US" sz="2600" dirty="0">
                <a:solidFill>
                  <a:schemeClr val="tx1"/>
                </a:solidFill>
                <a:latin typeface="Times New Roman" panose="02020603050405020304" pitchFamily="18" charset="0"/>
              </a:rPr>
              <a:t>）</a:t>
            </a:r>
            <a:r>
              <a:rPr lang="zh-CN" altLang="en-US" sz="2600" b="1" dirty="0">
                <a:solidFill>
                  <a:schemeClr val="accent2"/>
                </a:solidFill>
                <a:latin typeface="Times New Roman" panose="02020603050405020304" pitchFamily="18" charset="0"/>
              </a:rPr>
              <a:t>插入变异</a:t>
            </a:r>
            <a:r>
              <a:rPr lang="zh-CN" altLang="en-US" sz="2600" dirty="0">
                <a:solidFill>
                  <a:schemeClr val="tx1"/>
                </a:solidFill>
                <a:latin typeface="Times New Roman" panose="02020603050405020304" pitchFamily="18" charset="0"/>
              </a:rPr>
              <a:t>：在个体码串中随机选择一个码，然后将此码插入随机选择的插入点中间。 </a:t>
            </a:r>
          </a:p>
        </p:txBody>
      </p:sp>
      <p:sp>
        <p:nvSpPr>
          <p:cNvPr id="74759" name="Rectangle 6"/>
          <p:cNvSpPr/>
          <p:nvPr/>
        </p:nvSpPr>
        <p:spPr>
          <a:xfrm>
            <a:off x="475646" y="4199647"/>
            <a:ext cx="10878153" cy="1389593"/>
          </a:xfrm>
          <a:prstGeom prst="rect">
            <a:avLst/>
          </a:prstGeom>
          <a:noFill/>
          <a:ln w="9525">
            <a:noFill/>
          </a:ln>
        </p:spPr>
        <p:txBody>
          <a:bodyPr/>
          <a:lstStyle/>
          <a:p>
            <a:pPr marL="374650" indent="-374650" algn="just">
              <a:lnSpc>
                <a:spcPct val="120000"/>
              </a:lnSpc>
              <a:spcBef>
                <a:spcPct val="50000"/>
              </a:spcBef>
              <a:buClr>
                <a:schemeClr val="tx1"/>
              </a:buClr>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4</a:t>
            </a:r>
            <a:r>
              <a:rPr lang="zh-CN" altLang="en-US" sz="2600" dirty="0">
                <a:solidFill>
                  <a:schemeClr val="tx1"/>
                </a:solidFill>
                <a:latin typeface="Times New Roman" panose="02020603050405020304" pitchFamily="18" charset="0"/>
              </a:rPr>
              <a:t>）</a:t>
            </a:r>
            <a:r>
              <a:rPr lang="zh-CN" altLang="en-US" sz="2600" b="1" dirty="0">
                <a:solidFill>
                  <a:schemeClr val="accent2"/>
                </a:solidFill>
                <a:latin typeface="Times New Roman" panose="02020603050405020304" pitchFamily="18" charset="0"/>
              </a:rPr>
              <a:t>互换变异</a:t>
            </a:r>
            <a:r>
              <a:rPr lang="zh-CN" altLang="en-US" sz="2600" dirty="0">
                <a:solidFill>
                  <a:schemeClr val="tx1"/>
                </a:solidFill>
                <a:latin typeface="Times New Roman" panose="02020603050405020304" pitchFamily="18" charset="0"/>
              </a:rPr>
              <a:t>：随机选取染色体的两个基因进行简单互换。</a:t>
            </a:r>
          </a:p>
          <a:p>
            <a:pPr marL="374650" indent="-374650" algn="just">
              <a:lnSpc>
                <a:spcPct val="120000"/>
              </a:lnSpc>
              <a:spcBef>
                <a:spcPct val="50000"/>
              </a:spcBef>
              <a:buClr>
                <a:schemeClr val="tx1"/>
              </a:buClr>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5</a:t>
            </a:r>
            <a:r>
              <a:rPr lang="zh-CN" altLang="en-US" sz="2600" dirty="0">
                <a:solidFill>
                  <a:schemeClr val="tx1"/>
                </a:solidFill>
                <a:latin typeface="Times New Roman" panose="02020603050405020304" pitchFamily="18" charset="0"/>
              </a:rPr>
              <a:t>）</a:t>
            </a:r>
            <a:r>
              <a:rPr lang="zh-CN" altLang="en-US" sz="2600" b="1" dirty="0">
                <a:solidFill>
                  <a:schemeClr val="accent2"/>
                </a:solidFill>
                <a:latin typeface="Times New Roman" panose="02020603050405020304" pitchFamily="18" charset="0"/>
              </a:rPr>
              <a:t>移动变异</a:t>
            </a:r>
            <a:r>
              <a:rPr lang="zh-CN" altLang="en-US" sz="2600" dirty="0">
                <a:solidFill>
                  <a:schemeClr val="tx1"/>
                </a:solidFill>
                <a:latin typeface="Times New Roman" panose="02020603050405020304" pitchFamily="18" charset="0"/>
              </a:rPr>
              <a:t>：随机选取一个基因，向左或者向右移动一个随机位数。</a:t>
            </a:r>
          </a:p>
        </p:txBody>
      </p:sp>
      <p:sp>
        <p:nvSpPr>
          <p:cNvPr id="8" name="Rectangle 8"/>
          <p:cNvSpPr/>
          <p:nvPr/>
        </p:nvSpPr>
        <p:spPr>
          <a:xfrm>
            <a:off x="25219" y="-16722"/>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6.2.8  </a:t>
            </a:r>
            <a:r>
              <a:rPr lang="zh-CN" altLang="en-US" sz="3600" dirty="0">
                <a:latin typeface="Times New Roman" panose="02020603050405020304" pitchFamily="18" charset="0"/>
                <a:ea typeface="黑体" panose="02010609060101010101" pitchFamily="49" charset="-122"/>
              </a:rPr>
              <a:t>变异 </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5780" name="Rectangle 4"/>
          <p:cNvSpPr/>
          <p:nvPr/>
        </p:nvSpPr>
        <p:spPr>
          <a:xfrm>
            <a:off x="4557713" y="1500189"/>
            <a:ext cx="9144000" cy="461665"/>
          </a:xfrm>
          <a:prstGeom prst="rect">
            <a:avLst/>
          </a:prstGeom>
          <a:noFill/>
          <a:ln w="9525">
            <a:noFill/>
          </a:ln>
        </p:spPr>
        <p:txBody>
          <a:bodyPr>
            <a:spAutoFit/>
          </a:bodyPr>
          <a:lstStyle/>
          <a:p>
            <a:endParaRPr lang="zh-CN" altLang="en-US" dirty="0"/>
          </a:p>
        </p:txBody>
      </p:sp>
      <p:pic>
        <p:nvPicPr>
          <p:cNvPr id="75781" name="Picture 3"/>
          <p:cNvPicPr>
            <a:picLocks noChangeAspect="1"/>
          </p:cNvPicPr>
          <p:nvPr/>
        </p:nvPicPr>
        <p:blipFill>
          <a:blip r:embed="rId2"/>
          <a:stretch>
            <a:fillRect/>
          </a:stretch>
        </p:blipFill>
        <p:spPr>
          <a:xfrm>
            <a:off x="2895600" y="798513"/>
            <a:ext cx="6324600" cy="5943600"/>
          </a:xfrm>
          <a:prstGeom prst="rect">
            <a:avLst/>
          </a:prstGeom>
          <a:noFill/>
          <a:ln w="9525">
            <a:noFill/>
          </a:ln>
        </p:spPr>
      </p:pic>
      <p:sp>
        <p:nvSpPr>
          <p:cNvPr id="6" name="Rectangle 8"/>
          <p:cNvSpPr/>
          <p:nvPr/>
        </p:nvSpPr>
        <p:spPr>
          <a:xfrm>
            <a:off x="25219" y="-16722"/>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6.2.9  </a:t>
            </a:r>
            <a:r>
              <a:rPr lang="zh-CN" altLang="en-US" sz="3600" dirty="0">
                <a:latin typeface="Times New Roman" panose="02020603050405020304" pitchFamily="18" charset="0"/>
                <a:ea typeface="黑体" panose="02010609060101010101" pitchFamily="49" charset="-122"/>
              </a:rPr>
              <a:t>遗传算法的一般步骤</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3320" name="Rectangle 3"/>
          <p:cNvSpPr/>
          <p:nvPr/>
        </p:nvSpPr>
        <p:spPr>
          <a:xfrm>
            <a:off x="4557713" y="1500189"/>
            <a:ext cx="9144000" cy="461665"/>
          </a:xfrm>
          <a:prstGeom prst="rect">
            <a:avLst/>
          </a:prstGeom>
          <a:noFill/>
          <a:ln w="9525">
            <a:noFill/>
          </a:ln>
        </p:spPr>
        <p:txBody>
          <a:bodyPr>
            <a:spAutoFit/>
          </a:bodyPr>
          <a:lstStyle/>
          <a:p>
            <a:endParaRPr lang="zh-CN" altLang="en-US" dirty="0"/>
          </a:p>
        </p:txBody>
      </p:sp>
      <p:sp>
        <p:nvSpPr>
          <p:cNvPr id="13321" name="Text Box 5"/>
          <p:cNvSpPr txBox="1"/>
          <p:nvPr/>
        </p:nvSpPr>
        <p:spPr>
          <a:xfrm>
            <a:off x="839416" y="838201"/>
            <a:ext cx="10514383" cy="1044575"/>
          </a:xfrm>
          <a:prstGeom prst="rect">
            <a:avLst/>
          </a:prstGeom>
          <a:noFill/>
          <a:ln w="9525">
            <a:noFill/>
          </a:ln>
        </p:spPr>
        <p:txBody>
          <a:bodyPr wrap="square" anchor="b">
            <a:spAutoFit/>
          </a:bodyPr>
          <a:lstStyle/>
          <a:p>
            <a:pPr marL="577850" indent="-577850" algn="just">
              <a:lnSpc>
                <a:spcPct val="120000"/>
              </a:lnSpc>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1</a:t>
            </a:r>
            <a:r>
              <a:rPr lang="zh-CN" altLang="en-US" sz="2600" dirty="0">
                <a:solidFill>
                  <a:schemeClr val="tx1"/>
                </a:solidFill>
                <a:latin typeface="Times New Roman" panose="02020603050405020304" pitchFamily="18" charset="0"/>
              </a:rPr>
              <a:t>）使用随机方法或者其它方法，产生一个有</a:t>
            </a:r>
            <a:r>
              <a:rPr lang="en-US" altLang="zh-CN" sz="2600" i="1" dirty="0">
                <a:solidFill>
                  <a:schemeClr val="tx1"/>
                </a:solidFill>
                <a:latin typeface="Times New Roman" panose="02020603050405020304" pitchFamily="18" charset="0"/>
                <a:cs typeface="Times New Roman" panose="02020603050405020304" pitchFamily="18" charset="0"/>
              </a:rPr>
              <a:t>N</a:t>
            </a:r>
            <a:r>
              <a:rPr lang="zh-CN" altLang="en-US" sz="2600" dirty="0">
                <a:solidFill>
                  <a:schemeClr val="tx1"/>
                </a:solidFill>
                <a:latin typeface="Times New Roman" panose="02020603050405020304" pitchFamily="18" charset="0"/>
              </a:rPr>
              <a:t>个染色 体的初始群体  </a:t>
            </a:r>
            <a:r>
              <a:rPr lang="en-US" altLang="zh-CN" sz="2600" i="1" dirty="0">
                <a:solidFill>
                  <a:schemeClr val="tx1"/>
                </a:solidFill>
                <a:latin typeface="Times New Roman" panose="02020603050405020304" pitchFamily="18" charset="0"/>
                <a:cs typeface="Times New Roman" panose="02020603050405020304" pitchFamily="18" charset="0"/>
              </a:rPr>
              <a:t>pop(1)</a:t>
            </a:r>
            <a:r>
              <a:rPr lang="zh-CN" altLang="en-US" sz="2600"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 </a:t>
            </a:r>
          </a:p>
        </p:txBody>
      </p:sp>
      <p:graphicFrame>
        <p:nvGraphicFramePr>
          <p:cNvPr id="13314" name="Object 6"/>
          <p:cNvGraphicFramePr/>
          <p:nvPr>
            <p:extLst>
              <p:ext uri="{D42A27DB-BD31-4B8C-83A1-F6EECF244321}">
                <p14:modId xmlns:p14="http://schemas.microsoft.com/office/powerpoint/2010/main" val="372799332"/>
              </p:ext>
            </p:extLst>
          </p:nvPr>
        </p:nvGraphicFramePr>
        <p:xfrm>
          <a:off x="2516121" y="1400027"/>
          <a:ext cx="795338" cy="430213"/>
        </p:xfrm>
        <a:graphic>
          <a:graphicData uri="http://schemas.openxmlformats.org/presentationml/2006/ole">
            <mc:AlternateContent xmlns:mc="http://schemas.openxmlformats.org/markup-compatibility/2006">
              <mc:Choice xmlns:v="urn:schemas-microsoft-com:vml" Requires="v">
                <p:oleObj spid="_x0000_s15505" r:id="rId3" imgW="316865" imgH="177800" progId="Equation.3">
                  <p:embed/>
                </p:oleObj>
              </mc:Choice>
              <mc:Fallback>
                <p:oleObj r:id="rId3" imgW="316865" imgH="177800" progId="Equation.3">
                  <p:embed/>
                  <p:pic>
                    <p:nvPicPr>
                      <p:cNvPr id="0" name="图片 3108"/>
                      <p:cNvPicPr/>
                      <p:nvPr/>
                    </p:nvPicPr>
                    <p:blipFill>
                      <a:blip r:embed="rId4"/>
                      <a:stretch>
                        <a:fillRect/>
                      </a:stretch>
                    </p:blipFill>
                    <p:spPr>
                      <a:xfrm>
                        <a:off x="2516121" y="1400027"/>
                        <a:ext cx="795338" cy="430213"/>
                      </a:xfrm>
                      <a:prstGeom prst="rect">
                        <a:avLst/>
                      </a:prstGeom>
                      <a:noFill/>
                      <a:ln w="38100">
                        <a:noFill/>
                        <a:miter/>
                      </a:ln>
                    </p:spPr>
                  </p:pic>
                </p:oleObj>
              </mc:Fallback>
            </mc:AlternateContent>
          </a:graphicData>
        </a:graphic>
      </p:graphicFrame>
      <p:sp>
        <p:nvSpPr>
          <p:cNvPr id="13322" name="Rectangle 9"/>
          <p:cNvSpPr/>
          <p:nvPr/>
        </p:nvSpPr>
        <p:spPr>
          <a:xfrm>
            <a:off x="5467350" y="3319464"/>
            <a:ext cx="9144000" cy="461665"/>
          </a:xfrm>
          <a:prstGeom prst="rect">
            <a:avLst/>
          </a:prstGeom>
          <a:noFill/>
          <a:ln w="9525">
            <a:noFill/>
          </a:ln>
        </p:spPr>
        <p:txBody>
          <a:bodyPr>
            <a:spAutoFit/>
          </a:bodyPr>
          <a:lstStyle/>
          <a:p>
            <a:endParaRPr lang="zh-CN" altLang="en-US" dirty="0"/>
          </a:p>
        </p:txBody>
      </p:sp>
      <p:grpSp>
        <p:nvGrpSpPr>
          <p:cNvPr id="13323" name="Group 17"/>
          <p:cNvGrpSpPr/>
          <p:nvPr/>
        </p:nvGrpSpPr>
        <p:grpSpPr>
          <a:xfrm>
            <a:off x="846584" y="2128838"/>
            <a:ext cx="13840074" cy="1719263"/>
            <a:chOff x="48" y="1248"/>
            <a:chExt cx="8355" cy="1083"/>
          </a:xfrm>
        </p:grpSpPr>
        <p:sp>
          <p:nvSpPr>
            <p:cNvPr id="13326" name="Text Box 7"/>
            <p:cNvSpPr txBox="1"/>
            <p:nvPr/>
          </p:nvSpPr>
          <p:spPr>
            <a:xfrm>
              <a:off x="48" y="1248"/>
              <a:ext cx="5280" cy="358"/>
            </a:xfrm>
            <a:prstGeom prst="rect">
              <a:avLst/>
            </a:prstGeom>
            <a:noFill/>
            <a:ln w="9525">
              <a:noFill/>
            </a:ln>
          </p:spPr>
          <p:txBody>
            <a:bodyPr anchor="b">
              <a:spAutoFit/>
            </a:bodyPr>
            <a:lstStyle/>
            <a:p>
              <a:pPr marL="577850" indent="-577850" algn="just">
                <a:lnSpc>
                  <a:spcPct val="120000"/>
                </a:lnSpc>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2</a:t>
              </a:r>
              <a:r>
                <a:rPr lang="zh-CN" altLang="en-US" sz="2600" dirty="0">
                  <a:solidFill>
                    <a:schemeClr val="tx1"/>
                  </a:solidFill>
                  <a:latin typeface="Times New Roman" panose="02020603050405020304" pitchFamily="18" charset="0"/>
                </a:rPr>
                <a:t>）对群体中的每一个染色体</a:t>
              </a:r>
              <a:r>
                <a:rPr lang="en-US" altLang="zh-CN" sz="2600" i="1" dirty="0">
                  <a:solidFill>
                    <a:schemeClr val="tx1"/>
                  </a:solidFill>
                  <a:latin typeface="Times New Roman" panose="02020603050405020304" pitchFamily="18" charset="0"/>
                  <a:cs typeface="Times New Roman" panose="02020603050405020304" pitchFamily="18" charset="0"/>
                </a:rPr>
                <a:t>pop</a:t>
              </a:r>
              <a:r>
                <a:rPr lang="en-US" altLang="zh-CN" sz="2600" i="1" baseline="-30000" dirty="0">
                  <a:solidFill>
                    <a:schemeClr val="tx1"/>
                  </a:solidFill>
                  <a:latin typeface="Times New Roman" panose="02020603050405020304" pitchFamily="18" charset="0"/>
                  <a:cs typeface="Times New Roman" panose="02020603050405020304" pitchFamily="18" charset="0"/>
                </a:rPr>
                <a:t>i</a:t>
              </a:r>
              <a:r>
                <a:rPr lang="en-US" altLang="zh-CN" sz="2600" i="1" dirty="0">
                  <a:solidFill>
                    <a:schemeClr val="tx1"/>
                  </a:solidFill>
                  <a:latin typeface="Times New Roman" panose="02020603050405020304" pitchFamily="18" charset="0"/>
                  <a:cs typeface="Times New Roman" panose="02020603050405020304" pitchFamily="18" charset="0"/>
                </a:rPr>
                <a:t>(t)</a:t>
              </a:r>
              <a:r>
                <a:rPr lang="zh-CN" altLang="en-US" sz="2600" dirty="0">
                  <a:solidFill>
                    <a:schemeClr val="tx1"/>
                  </a:solidFill>
                  <a:latin typeface="Times New Roman" panose="02020603050405020304" pitchFamily="18" charset="0"/>
                </a:rPr>
                <a:t>，计算其适应值</a:t>
              </a:r>
              <a:endParaRPr lang="zh-CN" altLang="en-US" dirty="0">
                <a:solidFill>
                  <a:schemeClr val="tx1"/>
                </a:solidFill>
                <a:latin typeface="Times New Roman" panose="02020603050405020304" pitchFamily="18" charset="0"/>
              </a:endParaRPr>
            </a:p>
          </p:txBody>
        </p:sp>
        <p:graphicFrame>
          <p:nvGraphicFramePr>
            <p:cNvPr id="13317" name="Object 8"/>
            <p:cNvGraphicFramePr/>
            <p:nvPr/>
          </p:nvGraphicFramePr>
          <p:xfrm>
            <a:off x="1536" y="1680"/>
            <a:ext cx="2028" cy="354"/>
          </p:xfrm>
          <a:graphic>
            <a:graphicData uri="http://schemas.openxmlformats.org/presentationml/2006/ole">
              <mc:AlternateContent xmlns:mc="http://schemas.openxmlformats.org/markup-compatibility/2006">
                <mc:Choice xmlns:v="urn:schemas-microsoft-com:vml" Requires="v">
                  <p:oleObj spid="_x0000_s15506" r:id="rId5" imgW="1320800" imgH="228600" progId="Equation.3">
                    <p:embed/>
                  </p:oleObj>
                </mc:Choice>
                <mc:Fallback>
                  <p:oleObj r:id="rId5" imgW="1320800" imgH="228600" progId="Equation.3">
                    <p:embed/>
                    <p:pic>
                      <p:nvPicPr>
                        <p:cNvPr id="0" name="图片 3109"/>
                        <p:cNvPicPr/>
                        <p:nvPr/>
                      </p:nvPicPr>
                      <p:blipFill>
                        <a:blip r:embed="rId6"/>
                        <a:stretch>
                          <a:fillRect/>
                        </a:stretch>
                      </p:blipFill>
                      <p:spPr>
                        <a:xfrm>
                          <a:off x="1536" y="1680"/>
                          <a:ext cx="2028" cy="354"/>
                        </a:xfrm>
                        <a:prstGeom prst="rect">
                          <a:avLst/>
                        </a:prstGeom>
                        <a:noFill/>
                        <a:ln w="38100">
                          <a:noFill/>
                          <a:miter/>
                        </a:ln>
                      </p:spPr>
                    </p:pic>
                  </p:oleObj>
                </mc:Fallback>
              </mc:AlternateContent>
            </a:graphicData>
          </a:graphic>
        </p:graphicFrame>
        <p:sp>
          <p:nvSpPr>
            <p:cNvPr id="13327" name="Rectangle 13"/>
            <p:cNvSpPr/>
            <p:nvPr/>
          </p:nvSpPr>
          <p:spPr>
            <a:xfrm>
              <a:off x="2643" y="2040"/>
              <a:ext cx="5760" cy="291"/>
            </a:xfrm>
            <a:prstGeom prst="rect">
              <a:avLst/>
            </a:prstGeom>
            <a:noFill/>
            <a:ln w="9525">
              <a:noFill/>
            </a:ln>
          </p:spPr>
          <p:txBody>
            <a:bodyPr>
              <a:spAutoFit/>
            </a:bodyPr>
            <a:lstStyle/>
            <a:p>
              <a:endParaRPr lang="zh-CN" altLang="en-US" dirty="0"/>
            </a:p>
          </p:txBody>
        </p:sp>
      </p:grpSp>
      <p:sp>
        <p:nvSpPr>
          <p:cNvPr id="13325" name="Text Box 10"/>
          <p:cNvSpPr txBox="1"/>
          <p:nvPr/>
        </p:nvSpPr>
        <p:spPr>
          <a:xfrm>
            <a:off x="877068" y="3444580"/>
            <a:ext cx="9029948" cy="1917700"/>
          </a:xfrm>
          <a:prstGeom prst="rect">
            <a:avLst/>
          </a:prstGeom>
          <a:noFill/>
          <a:ln w="9525">
            <a:noFill/>
          </a:ln>
        </p:spPr>
        <p:txBody>
          <a:bodyPr wrap="square" anchor="b">
            <a:spAutoFit/>
          </a:bodyPr>
          <a:lstStyle/>
          <a:p>
            <a:pPr marL="577850" indent="-577850" algn="just">
              <a:lnSpc>
                <a:spcPct val="120000"/>
              </a:lnSpc>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3</a:t>
            </a:r>
            <a:r>
              <a:rPr lang="zh-CN" altLang="en-US" sz="2600" dirty="0">
                <a:solidFill>
                  <a:schemeClr val="tx1"/>
                </a:solidFill>
                <a:latin typeface="Times New Roman" panose="02020603050405020304" pitchFamily="18" charset="0"/>
              </a:rPr>
              <a:t>）若满足停止条件，则算法停止；否则，以概率</a:t>
            </a:r>
          </a:p>
          <a:p>
            <a:pPr marL="577850" indent="-577850" algn="just">
              <a:lnSpc>
                <a:spcPct val="120000"/>
              </a:lnSpc>
              <a:spcBef>
                <a:spcPct val="50000"/>
              </a:spcBef>
            </a:pPr>
            <a:endParaRPr lang="zh-CN" altLang="en-US" sz="2600" dirty="0">
              <a:solidFill>
                <a:schemeClr val="tx1"/>
              </a:solidFill>
              <a:latin typeface="Times New Roman" panose="02020603050405020304" pitchFamily="18" charset="0"/>
            </a:endParaRPr>
          </a:p>
          <a:p>
            <a:pPr marL="577850" indent="-577850" algn="just">
              <a:lnSpc>
                <a:spcPct val="120000"/>
              </a:lnSpc>
              <a:spcBef>
                <a:spcPct val="50000"/>
              </a:spcBef>
            </a:pPr>
            <a:r>
              <a:rPr lang="zh-CN" altLang="en-US" sz="2600" dirty="0">
                <a:solidFill>
                  <a:schemeClr val="tx1"/>
                </a:solidFill>
                <a:latin typeface="Times New Roman" panose="02020603050405020304" pitchFamily="18" charset="0"/>
              </a:rPr>
              <a:t>         从</a:t>
            </a:r>
            <a:r>
              <a:rPr lang="en-US" altLang="zh-CN" sz="2600" i="1" dirty="0">
                <a:solidFill>
                  <a:schemeClr val="tx1"/>
                </a:solidFill>
                <a:latin typeface="Times New Roman" panose="02020603050405020304" pitchFamily="18" charset="0"/>
              </a:rPr>
              <a:t>pop(t)</a:t>
            </a:r>
            <a:r>
              <a:rPr lang="zh-CN" altLang="en-US" sz="2600" dirty="0">
                <a:solidFill>
                  <a:schemeClr val="tx1"/>
                </a:solidFill>
                <a:latin typeface="Times New Roman" panose="02020603050405020304" pitchFamily="18" charset="0"/>
              </a:rPr>
              <a:t>中随机选择一些</a:t>
            </a:r>
            <a:r>
              <a:rPr lang="zh-CN" altLang="en-US" sz="2600" dirty="0">
                <a:solidFill>
                  <a:schemeClr val="tx1"/>
                </a:solidFill>
              </a:rPr>
              <a:t>染色体构成一个新种群  </a:t>
            </a:r>
          </a:p>
        </p:txBody>
      </p:sp>
      <p:graphicFrame>
        <p:nvGraphicFramePr>
          <p:cNvPr id="13315" name="Object 12"/>
          <p:cNvGraphicFramePr/>
          <p:nvPr/>
        </p:nvGraphicFramePr>
        <p:xfrm>
          <a:off x="4511675" y="3976688"/>
          <a:ext cx="1905000" cy="965200"/>
        </p:xfrm>
        <a:graphic>
          <a:graphicData uri="http://schemas.openxmlformats.org/presentationml/2006/ole">
            <mc:AlternateContent xmlns:mc="http://schemas.openxmlformats.org/markup-compatibility/2006">
              <mc:Choice xmlns:v="urn:schemas-microsoft-com:vml" Requires="v">
                <p:oleObj spid="_x0000_s15507" r:id="rId7" imgW="875665" imgH="444500" progId="Equation.3">
                  <p:embed/>
                </p:oleObj>
              </mc:Choice>
              <mc:Fallback>
                <p:oleObj r:id="rId7" imgW="875665" imgH="444500" progId="Equation.3">
                  <p:embed/>
                  <p:pic>
                    <p:nvPicPr>
                      <p:cNvPr id="0" name="图片 3110"/>
                      <p:cNvPicPr/>
                      <p:nvPr/>
                    </p:nvPicPr>
                    <p:blipFill>
                      <a:blip r:embed="rId8"/>
                      <a:stretch>
                        <a:fillRect/>
                      </a:stretch>
                    </p:blipFill>
                    <p:spPr>
                      <a:xfrm>
                        <a:off x="4511675" y="3976688"/>
                        <a:ext cx="1905000" cy="965200"/>
                      </a:xfrm>
                      <a:prstGeom prst="rect">
                        <a:avLst/>
                      </a:prstGeom>
                      <a:noFill/>
                      <a:ln w="38100">
                        <a:noFill/>
                        <a:miter/>
                      </a:ln>
                    </p:spPr>
                  </p:pic>
                </p:oleObj>
              </mc:Fallback>
            </mc:AlternateContent>
          </a:graphicData>
        </a:graphic>
      </p:graphicFrame>
      <p:graphicFrame>
        <p:nvGraphicFramePr>
          <p:cNvPr id="13316" name="Object 14"/>
          <p:cNvGraphicFramePr/>
          <p:nvPr>
            <p:extLst>
              <p:ext uri="{D42A27DB-BD31-4B8C-83A1-F6EECF244321}">
                <p14:modId xmlns:p14="http://schemas.microsoft.com/office/powerpoint/2010/main" val="412599779"/>
              </p:ext>
            </p:extLst>
          </p:nvPr>
        </p:nvGraphicFramePr>
        <p:xfrm>
          <a:off x="3143672" y="5619750"/>
          <a:ext cx="5329237" cy="549275"/>
        </p:xfrm>
        <a:graphic>
          <a:graphicData uri="http://schemas.openxmlformats.org/presentationml/2006/ole">
            <mc:AlternateContent xmlns:mc="http://schemas.openxmlformats.org/markup-compatibility/2006">
              <mc:Choice xmlns:v="urn:schemas-microsoft-com:vml" Requires="v">
                <p:oleObj spid="_x0000_s15508" r:id="rId9" imgW="2387600" imgH="254000" progId="Equation.3">
                  <p:embed/>
                </p:oleObj>
              </mc:Choice>
              <mc:Fallback>
                <p:oleObj r:id="rId9" imgW="2387600" imgH="254000" progId="Equation.3">
                  <p:embed/>
                  <p:pic>
                    <p:nvPicPr>
                      <p:cNvPr id="0" name="图片 3111"/>
                      <p:cNvPicPr/>
                      <p:nvPr/>
                    </p:nvPicPr>
                    <p:blipFill>
                      <a:blip r:embed="rId10"/>
                      <a:stretch>
                        <a:fillRect/>
                      </a:stretch>
                    </p:blipFill>
                    <p:spPr>
                      <a:xfrm>
                        <a:off x="3143672" y="5619750"/>
                        <a:ext cx="5329237" cy="549275"/>
                      </a:xfrm>
                      <a:prstGeom prst="rect">
                        <a:avLst/>
                      </a:prstGeom>
                      <a:noFill/>
                      <a:ln w="38100">
                        <a:noFill/>
                        <a:miter/>
                      </a:ln>
                    </p:spPr>
                  </p:pic>
                </p:oleObj>
              </mc:Fallback>
            </mc:AlternateContent>
          </a:graphicData>
        </a:graphic>
      </p:graphicFrame>
      <p:sp>
        <p:nvSpPr>
          <p:cNvPr id="16" name="Rectangle 8"/>
          <p:cNvSpPr/>
          <p:nvPr/>
        </p:nvSpPr>
        <p:spPr>
          <a:xfrm>
            <a:off x="25219" y="-16722"/>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6.2.9  </a:t>
            </a:r>
            <a:r>
              <a:rPr lang="zh-CN" altLang="en-US" sz="3600" dirty="0">
                <a:latin typeface="Times New Roman" panose="02020603050405020304" pitchFamily="18" charset="0"/>
                <a:ea typeface="黑体" panose="02010609060101010101" pitchFamily="49" charset="-122"/>
              </a:rPr>
              <a:t>遗传算法的一般步骤</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4346" name="Rectangle 3"/>
          <p:cNvSpPr/>
          <p:nvPr/>
        </p:nvSpPr>
        <p:spPr>
          <a:xfrm>
            <a:off x="4557713" y="1500189"/>
            <a:ext cx="9144000" cy="461665"/>
          </a:xfrm>
          <a:prstGeom prst="rect">
            <a:avLst/>
          </a:prstGeom>
          <a:noFill/>
          <a:ln w="9525">
            <a:noFill/>
          </a:ln>
        </p:spPr>
        <p:txBody>
          <a:bodyPr>
            <a:spAutoFit/>
          </a:bodyPr>
          <a:lstStyle/>
          <a:p>
            <a:endParaRPr lang="zh-CN" altLang="en-US" dirty="0"/>
          </a:p>
        </p:txBody>
      </p:sp>
      <p:sp>
        <p:nvSpPr>
          <p:cNvPr id="14347" name="Rectangle 12"/>
          <p:cNvSpPr/>
          <p:nvPr/>
        </p:nvSpPr>
        <p:spPr>
          <a:xfrm>
            <a:off x="5619750" y="3328989"/>
            <a:ext cx="9144000" cy="461665"/>
          </a:xfrm>
          <a:prstGeom prst="rect">
            <a:avLst/>
          </a:prstGeom>
          <a:noFill/>
          <a:ln w="9525">
            <a:noFill/>
          </a:ln>
        </p:spPr>
        <p:txBody>
          <a:bodyPr>
            <a:spAutoFit/>
          </a:bodyPr>
          <a:lstStyle/>
          <a:p>
            <a:endParaRPr lang="zh-CN" altLang="en-US" dirty="0"/>
          </a:p>
        </p:txBody>
      </p:sp>
      <p:sp>
        <p:nvSpPr>
          <p:cNvPr id="14348" name="Text Box 5"/>
          <p:cNvSpPr txBox="1"/>
          <p:nvPr/>
        </p:nvSpPr>
        <p:spPr>
          <a:xfrm>
            <a:off x="911424" y="1488112"/>
            <a:ext cx="10442376" cy="572464"/>
          </a:xfrm>
          <a:prstGeom prst="rect">
            <a:avLst/>
          </a:prstGeom>
          <a:noFill/>
          <a:ln w="9525">
            <a:noFill/>
          </a:ln>
        </p:spPr>
        <p:txBody>
          <a:bodyPr wrap="square" anchor="b">
            <a:spAutoFit/>
          </a:bodyPr>
          <a:lstStyle/>
          <a:p>
            <a:pPr marL="577850" indent="-577850" algn="just">
              <a:lnSpc>
                <a:spcPct val="120000"/>
              </a:lnSpc>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4</a:t>
            </a:r>
            <a:r>
              <a:rPr lang="zh-CN" altLang="en-US" sz="2600" dirty="0">
                <a:solidFill>
                  <a:schemeClr val="tx1"/>
                </a:solidFill>
                <a:latin typeface="Times New Roman" panose="02020603050405020304" pitchFamily="18" charset="0"/>
              </a:rPr>
              <a:t>）</a:t>
            </a:r>
            <a:r>
              <a:rPr lang="zh-CN" altLang="en-US" sz="2600" dirty="0">
                <a:solidFill>
                  <a:schemeClr val="tx1"/>
                </a:solidFill>
              </a:rPr>
              <a:t>以概率   进行交叉产生一些新的染色体，得到一个新的群体 </a:t>
            </a:r>
            <a:r>
              <a:rPr lang="zh-CN" altLang="en-US" dirty="0">
                <a:solidFill>
                  <a:schemeClr val="tx1"/>
                </a:solidFill>
              </a:rPr>
              <a:t> </a:t>
            </a:r>
          </a:p>
        </p:txBody>
      </p:sp>
      <p:graphicFrame>
        <p:nvGraphicFramePr>
          <p:cNvPr id="14338" name="Object 10"/>
          <p:cNvGraphicFramePr/>
          <p:nvPr>
            <p:extLst>
              <p:ext uri="{D42A27DB-BD31-4B8C-83A1-F6EECF244321}">
                <p14:modId xmlns:p14="http://schemas.microsoft.com/office/powerpoint/2010/main" val="2276837198"/>
              </p:ext>
            </p:extLst>
          </p:nvPr>
        </p:nvGraphicFramePr>
        <p:xfrm>
          <a:off x="2855640" y="1437791"/>
          <a:ext cx="508000" cy="609600"/>
        </p:xfrm>
        <a:graphic>
          <a:graphicData uri="http://schemas.openxmlformats.org/presentationml/2006/ole">
            <mc:AlternateContent xmlns:mc="http://schemas.openxmlformats.org/markup-compatibility/2006">
              <mc:Choice xmlns:v="urn:schemas-microsoft-com:vml" Requires="v">
                <p:oleObj spid="_x0000_s16601" r:id="rId3" imgW="190500" imgH="228600" progId="Equation.3">
                  <p:embed/>
                </p:oleObj>
              </mc:Choice>
              <mc:Fallback>
                <p:oleObj r:id="rId3" imgW="190500" imgH="228600" progId="Equation.3">
                  <p:embed/>
                  <p:pic>
                    <p:nvPicPr>
                      <p:cNvPr id="0" name="图片 3112"/>
                      <p:cNvPicPr/>
                      <p:nvPr/>
                    </p:nvPicPr>
                    <p:blipFill>
                      <a:blip r:embed="rId4"/>
                      <a:stretch>
                        <a:fillRect/>
                      </a:stretch>
                    </p:blipFill>
                    <p:spPr>
                      <a:xfrm>
                        <a:off x="2855640" y="1437791"/>
                        <a:ext cx="508000" cy="609600"/>
                      </a:xfrm>
                      <a:prstGeom prst="rect">
                        <a:avLst/>
                      </a:prstGeom>
                      <a:noFill/>
                      <a:ln w="38100">
                        <a:noFill/>
                        <a:miter/>
                      </a:ln>
                    </p:spPr>
                  </p:pic>
                </p:oleObj>
              </mc:Fallback>
            </mc:AlternateContent>
          </a:graphicData>
        </a:graphic>
      </p:graphicFrame>
      <p:graphicFrame>
        <p:nvGraphicFramePr>
          <p:cNvPr id="14339" name="Object 11"/>
          <p:cNvGraphicFramePr/>
          <p:nvPr/>
        </p:nvGraphicFramePr>
        <p:xfrm>
          <a:off x="4233863" y="1979613"/>
          <a:ext cx="2438400" cy="512762"/>
        </p:xfrm>
        <a:graphic>
          <a:graphicData uri="http://schemas.openxmlformats.org/presentationml/2006/ole">
            <mc:AlternateContent xmlns:mc="http://schemas.openxmlformats.org/markup-compatibility/2006">
              <mc:Choice xmlns:v="urn:schemas-microsoft-com:vml" Requires="v">
                <p:oleObj spid="_x0000_s16602" r:id="rId5" imgW="951865" imgH="203200" progId="Equation.3">
                  <p:embed/>
                </p:oleObj>
              </mc:Choice>
              <mc:Fallback>
                <p:oleObj r:id="rId5" imgW="951865" imgH="203200" progId="Equation.3">
                  <p:embed/>
                  <p:pic>
                    <p:nvPicPr>
                      <p:cNvPr id="0" name="图片 3113"/>
                      <p:cNvPicPr/>
                      <p:nvPr/>
                    </p:nvPicPr>
                    <p:blipFill>
                      <a:blip r:embed="rId6"/>
                      <a:stretch>
                        <a:fillRect/>
                      </a:stretch>
                    </p:blipFill>
                    <p:spPr>
                      <a:xfrm>
                        <a:off x="4233863" y="1979613"/>
                        <a:ext cx="2438400" cy="512762"/>
                      </a:xfrm>
                      <a:prstGeom prst="rect">
                        <a:avLst/>
                      </a:prstGeom>
                      <a:noFill/>
                      <a:ln w="38100">
                        <a:noFill/>
                        <a:miter/>
                      </a:ln>
                    </p:spPr>
                  </p:pic>
                </p:oleObj>
              </mc:Fallback>
            </mc:AlternateContent>
          </a:graphicData>
        </a:graphic>
      </p:graphicFrame>
      <p:sp>
        <p:nvSpPr>
          <p:cNvPr id="14349" name="Rectangle 15"/>
          <p:cNvSpPr/>
          <p:nvPr/>
        </p:nvSpPr>
        <p:spPr>
          <a:xfrm>
            <a:off x="5724525" y="3343276"/>
            <a:ext cx="9144000" cy="461665"/>
          </a:xfrm>
          <a:prstGeom prst="rect">
            <a:avLst/>
          </a:prstGeom>
          <a:noFill/>
          <a:ln w="9525">
            <a:noFill/>
          </a:ln>
        </p:spPr>
        <p:txBody>
          <a:bodyPr>
            <a:spAutoFit/>
          </a:bodyPr>
          <a:lstStyle/>
          <a:p>
            <a:endParaRPr lang="zh-CN" altLang="en-US" dirty="0"/>
          </a:p>
        </p:txBody>
      </p:sp>
      <p:sp>
        <p:nvSpPr>
          <p:cNvPr id="14350" name="Rectangle 17"/>
          <p:cNvSpPr/>
          <p:nvPr/>
        </p:nvSpPr>
        <p:spPr>
          <a:xfrm>
            <a:off x="5848350" y="3343276"/>
            <a:ext cx="9144000" cy="461665"/>
          </a:xfrm>
          <a:prstGeom prst="rect">
            <a:avLst/>
          </a:prstGeom>
          <a:noFill/>
          <a:ln w="9525">
            <a:noFill/>
          </a:ln>
        </p:spPr>
        <p:txBody>
          <a:bodyPr>
            <a:spAutoFit/>
          </a:bodyPr>
          <a:lstStyle/>
          <a:p>
            <a:endParaRPr lang="zh-CN" altLang="en-US" dirty="0"/>
          </a:p>
        </p:txBody>
      </p:sp>
      <p:sp>
        <p:nvSpPr>
          <p:cNvPr id="14351" name="Rectangle 19"/>
          <p:cNvSpPr/>
          <p:nvPr/>
        </p:nvSpPr>
        <p:spPr>
          <a:xfrm>
            <a:off x="5443538" y="3338514"/>
            <a:ext cx="9144000" cy="461665"/>
          </a:xfrm>
          <a:prstGeom prst="rect">
            <a:avLst/>
          </a:prstGeom>
          <a:noFill/>
          <a:ln w="9525">
            <a:noFill/>
          </a:ln>
        </p:spPr>
        <p:txBody>
          <a:bodyPr>
            <a:spAutoFit/>
          </a:bodyPr>
          <a:lstStyle/>
          <a:p>
            <a:endParaRPr lang="zh-CN" altLang="en-US" dirty="0"/>
          </a:p>
        </p:txBody>
      </p:sp>
      <p:sp>
        <p:nvSpPr>
          <p:cNvPr id="14352" name="Text Box 8"/>
          <p:cNvSpPr txBox="1"/>
          <p:nvPr/>
        </p:nvSpPr>
        <p:spPr>
          <a:xfrm>
            <a:off x="865356" y="2514548"/>
            <a:ext cx="9379768" cy="3014662"/>
          </a:xfrm>
          <a:prstGeom prst="rect">
            <a:avLst/>
          </a:prstGeom>
          <a:noFill/>
          <a:ln w="9525">
            <a:noFill/>
          </a:ln>
        </p:spPr>
        <p:txBody>
          <a:bodyPr wrap="square" anchor="b">
            <a:spAutoFit/>
          </a:bodyPr>
          <a:lstStyle/>
          <a:p>
            <a:pPr marL="577850" indent="-577850" algn="just">
              <a:lnSpc>
                <a:spcPct val="120000"/>
              </a:lnSpc>
              <a:spcBef>
                <a:spcPct val="50000"/>
              </a:spcBef>
            </a:pPr>
            <a:r>
              <a:rPr lang="en-US" altLang="zh-CN" sz="2600" dirty="0">
                <a:solidFill>
                  <a:schemeClr val="tx1"/>
                </a:solidFill>
                <a:latin typeface="Times New Roman" panose="02020603050405020304" pitchFamily="18" charset="0"/>
              </a:rPr>
              <a:t> </a:t>
            </a: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5</a:t>
            </a:r>
            <a:r>
              <a:rPr lang="zh-CN" altLang="en-US" sz="2600" dirty="0">
                <a:solidFill>
                  <a:schemeClr val="tx1"/>
                </a:solidFill>
                <a:latin typeface="Times New Roman" panose="02020603050405020304" pitchFamily="18" charset="0"/>
              </a:rPr>
              <a:t>）以一个较小的概率   使染色体的一个基因发生变异，形成                         ；              ，成为一个新的群体</a:t>
            </a:r>
          </a:p>
          <a:p>
            <a:pPr marL="577850" indent="-577850" algn="just">
              <a:lnSpc>
                <a:spcPct val="120000"/>
              </a:lnSpc>
              <a:spcBef>
                <a:spcPct val="50000"/>
              </a:spcBef>
            </a:pPr>
            <a:r>
              <a:rPr lang="zh-CN" altLang="en-US" sz="2600" dirty="0">
                <a:solidFill>
                  <a:schemeClr val="tx1"/>
                </a:solidFill>
                <a:latin typeface="Times New Roman" panose="02020603050405020304" pitchFamily="18" charset="0"/>
              </a:rPr>
              <a:t>  </a:t>
            </a:r>
          </a:p>
          <a:p>
            <a:pPr marL="577850" indent="-577850" algn="just">
              <a:lnSpc>
                <a:spcPct val="120000"/>
              </a:lnSpc>
              <a:spcBef>
                <a:spcPct val="50000"/>
              </a:spcBef>
            </a:pPr>
            <a:r>
              <a:rPr lang="zh-CN" altLang="en-US" sz="2600" dirty="0">
                <a:solidFill>
                  <a:schemeClr val="tx1"/>
                </a:solidFill>
                <a:latin typeface="Times New Roman" panose="02020603050405020304" pitchFamily="18" charset="0"/>
              </a:rPr>
              <a:t>       返回</a:t>
            </a:r>
            <a:r>
              <a:rPr lang="zh-CN" altLang="en-US"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chemeClr val="tx1"/>
                </a:solidFill>
                <a:latin typeface="Times New Roman" panose="02020603050405020304" pitchFamily="18" charset="0"/>
                <a:cs typeface="Times New Roman" panose="02020603050405020304" pitchFamily="18" charset="0"/>
              </a:rPr>
              <a:t>2</a:t>
            </a:r>
            <a:r>
              <a:rPr lang="zh-CN" altLang="en-US" sz="2600" dirty="0">
                <a:solidFill>
                  <a:schemeClr val="tx1"/>
                </a:solidFill>
                <a:latin typeface="Times New Roman" panose="02020603050405020304" pitchFamily="18" charset="0"/>
              </a:rPr>
              <a:t>）。</a:t>
            </a:r>
            <a:endParaRPr lang="zh-CN" altLang="en-US" sz="2600" dirty="0">
              <a:solidFill>
                <a:schemeClr val="tx1"/>
              </a:solidFill>
              <a:latin typeface="Times New Roman" panose="02020603050405020304" pitchFamily="18" charset="0"/>
              <a:cs typeface="Times New Roman" panose="02020603050405020304" pitchFamily="18" charset="0"/>
            </a:endParaRPr>
          </a:p>
          <a:p>
            <a:pPr marL="577850" indent="-577850" algn="just">
              <a:lnSpc>
                <a:spcPct val="120000"/>
              </a:lnSpc>
              <a:spcBef>
                <a:spcPct val="50000"/>
              </a:spcBef>
            </a:pPr>
            <a:r>
              <a:rPr lang="zh-CN" altLang="en-US" dirty="0">
                <a:solidFill>
                  <a:schemeClr val="tx1"/>
                </a:solidFill>
                <a:latin typeface="Times New Roman" panose="02020603050405020304" pitchFamily="18" charset="0"/>
              </a:rPr>
              <a:t> </a:t>
            </a:r>
          </a:p>
        </p:txBody>
      </p:sp>
      <p:graphicFrame>
        <p:nvGraphicFramePr>
          <p:cNvPr id="14340" name="Object 13"/>
          <p:cNvGraphicFramePr/>
          <p:nvPr>
            <p:extLst>
              <p:ext uri="{D42A27DB-BD31-4B8C-83A1-F6EECF244321}">
                <p14:modId xmlns:p14="http://schemas.microsoft.com/office/powerpoint/2010/main" val="2210252351"/>
              </p:ext>
            </p:extLst>
          </p:nvPr>
        </p:nvGraphicFramePr>
        <p:xfrm>
          <a:off x="4544738" y="2523216"/>
          <a:ext cx="522288" cy="554038"/>
        </p:xfrm>
        <a:graphic>
          <a:graphicData uri="http://schemas.openxmlformats.org/presentationml/2006/ole">
            <mc:AlternateContent xmlns:mc="http://schemas.openxmlformats.org/markup-compatibility/2006">
              <mc:Choice xmlns:v="urn:schemas-microsoft-com:vml" Requires="v">
                <p:oleObj spid="_x0000_s16603" r:id="rId7" imgW="215900" imgH="228600" progId="Equation.3">
                  <p:embed/>
                </p:oleObj>
              </mc:Choice>
              <mc:Fallback>
                <p:oleObj r:id="rId7" imgW="215900" imgH="228600" progId="Equation.3">
                  <p:embed/>
                  <p:pic>
                    <p:nvPicPr>
                      <p:cNvPr id="0" name="图片 3114"/>
                      <p:cNvPicPr/>
                      <p:nvPr/>
                    </p:nvPicPr>
                    <p:blipFill>
                      <a:blip r:embed="rId8"/>
                      <a:stretch>
                        <a:fillRect/>
                      </a:stretch>
                    </p:blipFill>
                    <p:spPr>
                      <a:xfrm>
                        <a:off x="4544738" y="2523216"/>
                        <a:ext cx="522288" cy="554038"/>
                      </a:xfrm>
                      <a:prstGeom prst="rect">
                        <a:avLst/>
                      </a:prstGeom>
                      <a:noFill/>
                      <a:ln w="38100">
                        <a:noFill/>
                        <a:miter/>
                      </a:ln>
                    </p:spPr>
                  </p:pic>
                </p:oleObj>
              </mc:Fallback>
            </mc:AlternateContent>
          </a:graphicData>
        </a:graphic>
      </p:graphicFrame>
      <p:graphicFrame>
        <p:nvGraphicFramePr>
          <p:cNvPr id="14341" name="Object 14"/>
          <p:cNvGraphicFramePr/>
          <p:nvPr>
            <p:extLst>
              <p:ext uri="{D42A27DB-BD31-4B8C-83A1-F6EECF244321}">
                <p14:modId xmlns:p14="http://schemas.microsoft.com/office/powerpoint/2010/main" val="935244320"/>
              </p:ext>
            </p:extLst>
          </p:nvPr>
        </p:nvGraphicFramePr>
        <p:xfrm>
          <a:off x="2010814" y="3060464"/>
          <a:ext cx="1981200" cy="457200"/>
        </p:xfrm>
        <a:graphic>
          <a:graphicData uri="http://schemas.openxmlformats.org/presentationml/2006/ole">
            <mc:AlternateContent xmlns:mc="http://schemas.openxmlformats.org/markup-compatibility/2006">
              <mc:Choice xmlns:v="urn:schemas-microsoft-com:vml" Requires="v">
                <p:oleObj spid="_x0000_s16604" r:id="rId9" imgW="850265" imgH="203200" progId="Equation.3">
                  <p:embed/>
                </p:oleObj>
              </mc:Choice>
              <mc:Fallback>
                <p:oleObj r:id="rId9" imgW="850265" imgH="203200" progId="Equation.3">
                  <p:embed/>
                  <p:pic>
                    <p:nvPicPr>
                      <p:cNvPr id="0" name="图片 3115"/>
                      <p:cNvPicPr/>
                      <p:nvPr/>
                    </p:nvPicPr>
                    <p:blipFill>
                      <a:blip r:embed="rId10"/>
                      <a:stretch>
                        <a:fillRect/>
                      </a:stretch>
                    </p:blipFill>
                    <p:spPr>
                      <a:xfrm>
                        <a:off x="2010814" y="3060464"/>
                        <a:ext cx="1981200" cy="457200"/>
                      </a:xfrm>
                      <a:prstGeom prst="rect">
                        <a:avLst/>
                      </a:prstGeom>
                      <a:noFill/>
                      <a:ln w="38100">
                        <a:noFill/>
                        <a:miter/>
                      </a:ln>
                    </p:spPr>
                  </p:pic>
                </p:oleObj>
              </mc:Fallback>
            </mc:AlternateContent>
          </a:graphicData>
        </a:graphic>
      </p:graphicFrame>
      <p:graphicFrame>
        <p:nvGraphicFramePr>
          <p:cNvPr id="14342" name="Object 16"/>
          <p:cNvGraphicFramePr/>
          <p:nvPr>
            <p:extLst>
              <p:ext uri="{D42A27DB-BD31-4B8C-83A1-F6EECF244321}">
                <p14:modId xmlns:p14="http://schemas.microsoft.com/office/powerpoint/2010/main" val="375791339"/>
              </p:ext>
            </p:extLst>
          </p:nvPr>
        </p:nvGraphicFramePr>
        <p:xfrm>
          <a:off x="4298676" y="3139005"/>
          <a:ext cx="1014412" cy="342900"/>
        </p:xfrm>
        <a:graphic>
          <a:graphicData uri="http://schemas.openxmlformats.org/presentationml/2006/ole">
            <mc:AlternateContent xmlns:mc="http://schemas.openxmlformats.org/markup-compatibility/2006">
              <mc:Choice xmlns:v="urn:schemas-microsoft-com:vml" Requires="v">
                <p:oleObj spid="_x0000_s16605" r:id="rId11" imgW="532765" imgH="177800" progId="Equation.3">
                  <p:embed/>
                </p:oleObj>
              </mc:Choice>
              <mc:Fallback>
                <p:oleObj r:id="rId11" imgW="532765" imgH="177800" progId="Equation.3">
                  <p:embed/>
                  <p:pic>
                    <p:nvPicPr>
                      <p:cNvPr id="0" name="图片 3116"/>
                      <p:cNvPicPr/>
                      <p:nvPr/>
                    </p:nvPicPr>
                    <p:blipFill>
                      <a:blip r:embed="rId12"/>
                      <a:stretch>
                        <a:fillRect/>
                      </a:stretch>
                    </p:blipFill>
                    <p:spPr>
                      <a:xfrm>
                        <a:off x="4298676" y="3139005"/>
                        <a:ext cx="1014412" cy="342900"/>
                      </a:xfrm>
                      <a:prstGeom prst="rect">
                        <a:avLst/>
                      </a:prstGeom>
                      <a:noFill/>
                      <a:ln w="38100">
                        <a:noFill/>
                        <a:miter/>
                      </a:ln>
                    </p:spPr>
                  </p:pic>
                </p:oleObj>
              </mc:Fallback>
            </mc:AlternateContent>
          </a:graphicData>
        </a:graphic>
      </p:graphicFrame>
      <p:graphicFrame>
        <p:nvGraphicFramePr>
          <p:cNvPr id="14343" name="Object 18"/>
          <p:cNvGraphicFramePr/>
          <p:nvPr/>
        </p:nvGraphicFramePr>
        <p:xfrm>
          <a:off x="4343400" y="3811588"/>
          <a:ext cx="3276600" cy="455612"/>
        </p:xfrm>
        <a:graphic>
          <a:graphicData uri="http://schemas.openxmlformats.org/presentationml/2006/ole">
            <mc:AlternateContent xmlns:mc="http://schemas.openxmlformats.org/markup-compatibility/2006">
              <mc:Choice xmlns:v="urn:schemas-microsoft-com:vml" Requires="v">
                <p:oleObj spid="_x0000_s16606" r:id="rId13" imgW="1422400" imgH="203200" progId="Equation.3">
                  <p:embed/>
                </p:oleObj>
              </mc:Choice>
              <mc:Fallback>
                <p:oleObj r:id="rId13" imgW="1422400" imgH="203200" progId="Equation.3">
                  <p:embed/>
                  <p:pic>
                    <p:nvPicPr>
                      <p:cNvPr id="0" name="图片 3117"/>
                      <p:cNvPicPr/>
                      <p:nvPr/>
                    </p:nvPicPr>
                    <p:blipFill>
                      <a:blip r:embed="rId14"/>
                      <a:stretch>
                        <a:fillRect/>
                      </a:stretch>
                    </p:blipFill>
                    <p:spPr>
                      <a:xfrm>
                        <a:off x="4343400" y="3811588"/>
                        <a:ext cx="3276600" cy="455612"/>
                      </a:xfrm>
                      <a:prstGeom prst="rect">
                        <a:avLst/>
                      </a:prstGeom>
                      <a:noFill/>
                      <a:ln w="38100">
                        <a:noFill/>
                        <a:miter/>
                      </a:ln>
                    </p:spPr>
                  </p:pic>
                </p:oleObj>
              </mc:Fallback>
            </mc:AlternateContent>
          </a:graphicData>
        </a:graphic>
      </p:graphicFrame>
      <p:sp>
        <p:nvSpPr>
          <p:cNvPr id="17" name="Rectangle 8"/>
          <p:cNvSpPr/>
          <p:nvPr/>
        </p:nvSpPr>
        <p:spPr>
          <a:xfrm>
            <a:off x="25219" y="-16722"/>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6.2.9  </a:t>
            </a:r>
            <a:r>
              <a:rPr lang="zh-CN" altLang="en-US" sz="3600" dirty="0">
                <a:latin typeface="Times New Roman" panose="02020603050405020304" pitchFamily="18" charset="0"/>
                <a:ea typeface="黑体" panose="02010609060101010101" pitchFamily="49" charset="-122"/>
              </a:rPr>
              <a:t>遗传算法的一般步骤</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idx="1"/>
          </p:nvPr>
        </p:nvSpPr>
        <p:spPr>
          <a:xfrm>
            <a:off x="696617" y="1052736"/>
            <a:ext cx="10871991" cy="5303614"/>
          </a:xfrm>
          <a:ln/>
        </p:spPr>
        <p:txBody>
          <a:bodyPr vert="horz" wrap="square" lIns="91440" tIns="45720" rIns="91440" bIns="45720" anchor="t">
            <a:normAutofit/>
          </a:bodyPr>
          <a:lstStyle/>
          <a:p>
            <a:pPr marL="609600" indent="-609600" eaLnBrk="1" hangingPunct="1">
              <a:spcBef>
                <a:spcPct val="25000"/>
              </a:spcBef>
              <a:buClr>
                <a:schemeClr val="tx1"/>
              </a:buClr>
              <a:buBlip>
                <a:blip r:embed="rId2"/>
              </a:buBlip>
            </a:pPr>
            <a:r>
              <a:rPr lang="zh-CN" altLang="en-US" sz="2400" b="1" dirty="0">
                <a:latin typeface="宋体" panose="02010600030101010101" pitchFamily="2" charset="-122"/>
                <a:ea typeface="宋体" panose="02010600030101010101" pitchFamily="2" charset="-122"/>
              </a:rPr>
              <a:t>遗传算法是一种全局优化概率算法，主要特点有： </a:t>
            </a:r>
          </a:p>
          <a:p>
            <a:pPr lvl="1">
              <a:spcBef>
                <a:spcPct val="25000"/>
              </a:spcBef>
              <a:buClr>
                <a:schemeClr val="tx1"/>
              </a:buClr>
              <a:buFont typeface="Wingdings" panose="05000000000000000000" pitchFamily="2" charset="2"/>
              <a:buChar char="n"/>
            </a:pPr>
            <a:r>
              <a:rPr lang="zh-CN" altLang="en-US" b="1" dirty="0">
                <a:latin typeface="宋体" panose="02010600030101010101" pitchFamily="2" charset="-122"/>
                <a:ea typeface="宋体" panose="02010600030101010101" pitchFamily="2" charset="-122"/>
              </a:rPr>
              <a:t>遗传算法对所求解的优化问题</a:t>
            </a:r>
            <a:r>
              <a:rPr lang="zh-CN" altLang="en-US" b="1" dirty="0">
                <a:solidFill>
                  <a:srgbClr val="0000FF"/>
                </a:solidFill>
                <a:latin typeface="宋体" panose="02010600030101010101" pitchFamily="2" charset="-122"/>
                <a:ea typeface="宋体" panose="02010600030101010101" pitchFamily="2" charset="-122"/>
              </a:rPr>
              <a:t>没有太多的数学要求</a:t>
            </a:r>
            <a:r>
              <a:rPr lang="zh-CN" altLang="en-US" b="1" dirty="0">
                <a:latin typeface="宋体" panose="02010600030101010101" pitchFamily="2" charset="-122"/>
                <a:ea typeface="宋体" panose="02010600030101010101" pitchFamily="2" charset="-122"/>
              </a:rPr>
              <a:t>，由于进化特性，</a:t>
            </a:r>
            <a:r>
              <a:rPr lang="zh-CN" altLang="en-US" b="1" dirty="0" smtClean="0">
                <a:latin typeface="宋体" panose="02010600030101010101" pitchFamily="2" charset="-122"/>
                <a:ea typeface="宋体" panose="02010600030101010101" pitchFamily="2" charset="-122"/>
              </a:rPr>
              <a:t>搜索过程</a:t>
            </a:r>
            <a:r>
              <a:rPr lang="zh-CN" altLang="en-US" b="1" dirty="0">
                <a:latin typeface="宋体" panose="02010600030101010101" pitchFamily="2" charset="-122"/>
                <a:ea typeface="宋体" panose="02010600030101010101" pitchFamily="2" charset="-122"/>
              </a:rPr>
              <a:t>中不需要问题的内在性质，无论是线性的还是非线性的，离散的还是连续的都可处理，可直接对结构对象进行操作。</a:t>
            </a:r>
          </a:p>
          <a:p>
            <a:pPr lvl="1">
              <a:spcBef>
                <a:spcPct val="25000"/>
              </a:spcBef>
              <a:buClr>
                <a:schemeClr val="tx1"/>
              </a:buClr>
              <a:buFont typeface="Wingdings" panose="05000000000000000000" pitchFamily="2" charset="2"/>
              <a:buChar char="n"/>
            </a:pPr>
            <a:r>
              <a:rPr lang="zh-CN" altLang="en-US" b="1" dirty="0">
                <a:latin typeface="宋体" panose="02010600030101010101" pitchFamily="2" charset="-122"/>
                <a:ea typeface="宋体" panose="02010600030101010101" pitchFamily="2" charset="-122"/>
              </a:rPr>
              <a:t>利用随机技术指导对一个被编码的参数空间进行高效率搜索。</a:t>
            </a:r>
          </a:p>
          <a:p>
            <a:pPr lvl="1">
              <a:spcBef>
                <a:spcPct val="25000"/>
              </a:spcBef>
              <a:buClr>
                <a:schemeClr val="tx1"/>
              </a:buClr>
              <a:buFont typeface="Wingdings" panose="05000000000000000000" pitchFamily="2" charset="2"/>
              <a:buChar char="n"/>
            </a:pPr>
            <a:r>
              <a:rPr lang="zh-CN" altLang="en-US" b="1" dirty="0">
                <a:latin typeface="宋体" panose="02010600030101010101" pitchFamily="2" charset="-122"/>
                <a:ea typeface="宋体" panose="02010600030101010101" pitchFamily="2" charset="-122"/>
              </a:rPr>
              <a:t>采用群体搜索策略，易于并行化。</a:t>
            </a:r>
          </a:p>
          <a:p>
            <a:pPr lvl="1">
              <a:spcBef>
                <a:spcPct val="25000"/>
              </a:spcBef>
              <a:buClr>
                <a:schemeClr val="tx1"/>
              </a:buClr>
              <a:buFont typeface="Wingdings" panose="05000000000000000000" pitchFamily="2" charset="2"/>
              <a:buChar char="n"/>
            </a:pPr>
            <a:r>
              <a:rPr lang="zh-CN" altLang="en-US" b="1" dirty="0">
                <a:latin typeface="宋体" panose="02010600030101010101" pitchFamily="2" charset="-122"/>
                <a:ea typeface="宋体" panose="02010600030101010101" pitchFamily="2" charset="-122"/>
              </a:rPr>
              <a:t>仅用适应度函数值来评估个体，并在此基础上进行遗传操作，使种群中个体之间进行信息交换</a:t>
            </a:r>
            <a:r>
              <a:rPr lang="zh-CN" altLang="en-US" b="1" dirty="0" smtClean="0">
                <a:latin typeface="宋体" panose="02010600030101010101" pitchFamily="2" charset="-122"/>
                <a:ea typeface="宋体" panose="02010600030101010101" pitchFamily="2" charset="-122"/>
              </a:rPr>
              <a:t>。</a:t>
            </a:r>
            <a:endParaRPr lang="en-US" altLang="zh-CN" b="1" dirty="0" smtClean="0">
              <a:latin typeface="宋体" panose="02010600030101010101" pitchFamily="2" charset="-122"/>
              <a:ea typeface="宋体" panose="02010600030101010101" pitchFamily="2" charset="-122"/>
            </a:endParaRPr>
          </a:p>
          <a:p>
            <a:pPr lvl="1">
              <a:spcBef>
                <a:spcPct val="25000"/>
              </a:spcBef>
              <a:buFont typeface="Wingdings" panose="05000000000000000000" pitchFamily="2" charset="2"/>
              <a:buChar char="n"/>
            </a:pPr>
            <a:r>
              <a:rPr lang="zh-CN" altLang="en-US" b="1" dirty="0" smtClean="0">
                <a:latin typeface="宋体" panose="02010600030101010101" pitchFamily="2" charset="-122"/>
                <a:ea typeface="宋体" panose="02010600030101010101" pitchFamily="2" charset="-122"/>
              </a:rPr>
              <a:t>进化</a:t>
            </a:r>
            <a:r>
              <a:rPr lang="zh-CN" altLang="en-US" b="1" dirty="0">
                <a:latin typeface="宋体" panose="02010600030101010101" pitchFamily="2" charset="-122"/>
                <a:ea typeface="宋体" panose="02010600030101010101" pitchFamily="2" charset="-122"/>
              </a:rPr>
              <a:t>算子的各态历经性使得遗传算法能够非常有效地进行概率意义的全局搜素。</a:t>
            </a:r>
          </a:p>
          <a:p>
            <a:pPr lvl="1">
              <a:spcBef>
                <a:spcPct val="25000"/>
              </a:spcBef>
              <a:buFont typeface="Wingdings" panose="05000000000000000000" pitchFamily="2" charset="2"/>
              <a:buChar char="n"/>
            </a:pPr>
            <a:r>
              <a:rPr lang="zh-CN" altLang="en-US" b="1" dirty="0" smtClean="0">
                <a:latin typeface="宋体" panose="02010600030101010101" pitchFamily="2" charset="-122"/>
                <a:ea typeface="宋体" panose="02010600030101010101" pitchFamily="2" charset="-122"/>
              </a:rPr>
              <a:t>遗传</a:t>
            </a:r>
            <a:r>
              <a:rPr lang="zh-CN" altLang="en-US" b="1" dirty="0">
                <a:latin typeface="宋体" panose="02010600030101010101" pitchFamily="2" charset="-122"/>
                <a:ea typeface="宋体" panose="02010600030101010101" pitchFamily="2" charset="-122"/>
              </a:rPr>
              <a:t>算法对于各种特殊问题可以提供极大的灵活性来混合构造领域独立的启发式，从而保证算法的有效性</a:t>
            </a:r>
            <a:r>
              <a:rPr lang="zh-CN" altLang="en-US" b="1" dirty="0" smtClean="0">
                <a:latin typeface="宋体" panose="02010600030101010101" pitchFamily="2" charset="-122"/>
                <a:ea typeface="宋体" panose="02010600030101010101" pitchFamily="2" charset="-122"/>
              </a:rPr>
              <a:t>。</a:t>
            </a:r>
            <a:endParaRPr lang="en-US" altLang="zh-CN" b="1" dirty="0">
              <a:latin typeface="宋体" panose="02010600030101010101" pitchFamily="2" charset="-122"/>
            </a:endParaRPr>
          </a:p>
        </p:txBody>
      </p:sp>
      <p:sp>
        <p:nvSpPr>
          <p:cNvPr id="7680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 name="Rectangle 8"/>
          <p:cNvSpPr/>
          <p:nvPr/>
        </p:nvSpPr>
        <p:spPr>
          <a:xfrm>
            <a:off x="25219" y="-16722"/>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6.2.10  </a:t>
            </a:r>
            <a:r>
              <a:rPr lang="zh-CN" altLang="en-US" sz="3600" dirty="0">
                <a:latin typeface="Times New Roman" panose="02020603050405020304" pitchFamily="18" charset="0"/>
                <a:ea typeface="黑体" panose="02010609060101010101" pitchFamily="49" charset="-122"/>
              </a:rPr>
              <a:t>遗传算法的特点 </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p:cTn id="7" dur="500" fill="hold"/>
                                        <p:tgtEl>
                                          <p:spTgt spid="11267"/>
                                        </p:tgtEl>
                                        <p:attrNameLst>
                                          <p:attrName>ppt_w</p:attrName>
                                        </p:attrNameLst>
                                      </p:cBhvr>
                                      <p:tavLst>
                                        <p:tav tm="0">
                                          <p:val>
                                            <p:fltVal val="0"/>
                                          </p:val>
                                        </p:tav>
                                        <p:tav tm="100000">
                                          <p:val>
                                            <p:strVal val="#ppt_w"/>
                                          </p:val>
                                        </p:tav>
                                      </p:tavLst>
                                    </p:anim>
                                    <p:anim calcmode="lin" valueType="num">
                                      <p:cBhvr>
                                        <p:cTn id="8" dur="500" fill="hold"/>
                                        <p:tgtEl>
                                          <p:spTgt spid="112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1027"/>
          <p:cNvSpPr>
            <a:spLocks noGrp="1"/>
          </p:cNvSpPr>
          <p:nvPr>
            <p:ph idx="1"/>
          </p:nvPr>
        </p:nvSpPr>
        <p:spPr>
          <a:xfrm>
            <a:off x="839416" y="981076"/>
            <a:ext cx="10225135" cy="5400675"/>
          </a:xfrm>
          <a:ln/>
        </p:spPr>
        <p:txBody>
          <a:bodyPr vert="horz" wrap="square" lIns="91440" tIns="45720" rIns="91440" bIns="45720" anchor="t">
            <a:normAutofit/>
          </a:bodyPr>
          <a:lstStyle/>
          <a:p>
            <a:pPr eaLnBrk="1" hangingPunct="1">
              <a:lnSpc>
                <a:spcPct val="160000"/>
              </a:lnSpc>
            </a:pPr>
            <a:r>
              <a:rPr lang="en-US" altLang="zh-CN" b="1" dirty="0">
                <a:latin typeface="Times New Roman" panose="02020603050405020304" pitchFamily="18" charset="0"/>
              </a:rPr>
              <a:t>6.1  </a:t>
            </a:r>
            <a:r>
              <a:rPr lang="zh-CN" altLang="en-US" b="1" dirty="0">
                <a:latin typeface="Times New Roman" panose="02020603050405020304" pitchFamily="18" charset="0"/>
              </a:rPr>
              <a:t>进化算法的产生与发展 </a:t>
            </a:r>
          </a:p>
          <a:p>
            <a:pPr eaLnBrk="1" hangingPunct="1">
              <a:lnSpc>
                <a:spcPct val="160000"/>
              </a:lnSpc>
            </a:pPr>
            <a:r>
              <a:rPr lang="en-US" altLang="zh-CN" b="1" dirty="0">
                <a:latin typeface="Times New Roman" panose="02020603050405020304" pitchFamily="18" charset="0"/>
              </a:rPr>
              <a:t>6.2  </a:t>
            </a:r>
            <a:r>
              <a:rPr lang="zh-CN" altLang="en-US" b="1" dirty="0">
                <a:latin typeface="Times New Roman" panose="02020603050405020304" pitchFamily="18" charset="0"/>
              </a:rPr>
              <a:t>基本遗传算法 </a:t>
            </a:r>
          </a:p>
          <a:p>
            <a:pPr eaLnBrk="1" hangingPunct="1">
              <a:lnSpc>
                <a:spcPct val="160000"/>
              </a:lnSpc>
            </a:pPr>
            <a:r>
              <a:rPr lang="en-US" altLang="zh-CN" b="1" dirty="0">
                <a:latin typeface="Times New Roman" panose="02020603050405020304" pitchFamily="18" charset="0"/>
              </a:rPr>
              <a:t>6.3  </a:t>
            </a:r>
            <a:r>
              <a:rPr lang="zh-CN" altLang="en-US" b="1" dirty="0">
                <a:latin typeface="Times New Roman" panose="02020603050405020304" pitchFamily="18" charset="0"/>
              </a:rPr>
              <a:t>遗传算法的改进算法 </a:t>
            </a:r>
          </a:p>
          <a:p>
            <a:pPr eaLnBrk="1" hangingPunct="1">
              <a:lnSpc>
                <a:spcPct val="160000"/>
              </a:lnSpc>
            </a:pPr>
            <a:r>
              <a:rPr lang="en-US" altLang="zh-CN" b="1" dirty="0">
                <a:latin typeface="Times New Roman" panose="02020603050405020304" pitchFamily="18" charset="0"/>
              </a:rPr>
              <a:t>6.4  </a:t>
            </a:r>
            <a:r>
              <a:rPr lang="zh-CN" altLang="en-US" b="1" dirty="0">
                <a:latin typeface="Times New Roman" panose="02020603050405020304" pitchFamily="18" charset="0"/>
              </a:rPr>
              <a:t>遗传算法的应用</a:t>
            </a:r>
            <a:endParaRPr lang="en-US" altLang="zh-CN" b="1" dirty="0">
              <a:latin typeface="Times New Roman" panose="02020603050405020304" pitchFamily="18" charset="0"/>
            </a:endParaRPr>
          </a:p>
          <a:p>
            <a:pPr>
              <a:lnSpc>
                <a:spcPct val="160000"/>
              </a:lnSpc>
            </a:pPr>
            <a:r>
              <a:rPr lang="en-US" altLang="en-US" b="1" dirty="0" smtClean="0">
                <a:latin typeface="Times New Roman" panose="02020603050405020304" pitchFamily="18" charset="0"/>
              </a:rPr>
              <a:t>6.5 </a:t>
            </a:r>
            <a:r>
              <a:rPr lang="zh-CN" altLang="en-US" b="1" dirty="0" smtClean="0">
                <a:latin typeface="Times New Roman" panose="02020603050405020304" pitchFamily="18" charset="0"/>
              </a:rPr>
              <a:t>差分进化</a:t>
            </a:r>
            <a:r>
              <a:rPr lang="zh-CN" altLang="en-US" b="1" dirty="0">
                <a:latin typeface="Times New Roman" panose="02020603050405020304" pitchFamily="18" charset="0"/>
              </a:rPr>
              <a:t>及其应用</a:t>
            </a:r>
            <a:endParaRPr lang="en-US" altLang="zh-CN" b="1" dirty="0">
              <a:latin typeface="Times New Roman" panose="02020603050405020304" pitchFamily="18" charset="0"/>
            </a:endParaRPr>
          </a:p>
          <a:p>
            <a:pPr>
              <a:lnSpc>
                <a:spcPct val="160000"/>
              </a:lnSpc>
            </a:pPr>
            <a:r>
              <a:rPr lang="en-US" altLang="en-US" b="1" dirty="0" smtClean="0">
                <a:latin typeface="Times New Roman" panose="02020603050405020304" pitchFamily="18" charset="0"/>
              </a:rPr>
              <a:t>6.6 </a:t>
            </a:r>
            <a:r>
              <a:rPr lang="zh-CN" altLang="en-US" b="1" dirty="0">
                <a:latin typeface="Times New Roman" panose="02020603050405020304" pitchFamily="18" charset="0"/>
              </a:rPr>
              <a:t>量子进化及其</a:t>
            </a:r>
            <a:r>
              <a:rPr lang="zh-CN" altLang="en-US" b="1" dirty="0" smtClean="0">
                <a:latin typeface="Times New Roman" panose="02020603050405020304" pitchFamily="18" charset="0"/>
              </a:rPr>
              <a:t>应用</a:t>
            </a:r>
            <a:endParaRPr lang="zh-CN" altLang="en-US" b="1" dirty="0">
              <a:latin typeface="Times New Roman" panose="02020603050405020304" pitchFamily="18" charset="0"/>
            </a:endParaRPr>
          </a:p>
        </p:txBody>
      </p:sp>
      <p:sp>
        <p:nvSpPr>
          <p:cNvPr id="5529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5300" name="Rectangle 4"/>
          <p:cNvSpPr/>
          <p:nvPr/>
        </p:nvSpPr>
        <p:spPr>
          <a:xfrm>
            <a:off x="0" y="1"/>
            <a:ext cx="12192000" cy="765175"/>
          </a:xfrm>
          <a:prstGeom prst="rect">
            <a:avLst/>
          </a:prstGeom>
          <a:solidFill>
            <a:srgbClr val="A50021"/>
          </a:solidFill>
          <a:ln w="9525">
            <a:noFill/>
          </a:ln>
        </p:spPr>
        <p:txBody>
          <a:bodyPr anchor="b"/>
          <a:lstStyle/>
          <a:p>
            <a:pPr indent="176530"/>
            <a:r>
              <a:rPr lang="zh-CN" altLang="en-US" sz="3600" dirty="0">
                <a:latin typeface="Times New Roman" panose="02020603050405020304" pitchFamily="18" charset="0"/>
                <a:ea typeface="黑体" panose="02010609060101010101" pitchFamily="49" charset="-122"/>
              </a:rPr>
              <a:t>第</a:t>
            </a:r>
            <a:r>
              <a:rPr lang="en-US" altLang="zh-CN" sz="3600" dirty="0">
                <a:latin typeface="Times New Roman" panose="02020603050405020304" pitchFamily="18" charset="0"/>
                <a:ea typeface="黑体" panose="02010609060101010101" pitchFamily="49" charset="-122"/>
              </a:rPr>
              <a:t>6</a:t>
            </a:r>
            <a:r>
              <a:rPr lang="zh-CN" altLang="en-US" sz="3600" dirty="0" smtClean="0">
                <a:latin typeface="Times New Roman" panose="02020603050405020304" pitchFamily="18" charset="0"/>
                <a:ea typeface="黑体" panose="02010609060101010101" pitchFamily="49" charset="-122"/>
              </a:rPr>
              <a:t>章 进化算法及其</a:t>
            </a:r>
            <a:r>
              <a:rPr lang="zh-CN" altLang="en-US" sz="3600" dirty="0">
                <a:latin typeface="Times New Roman" panose="02020603050405020304" pitchFamily="18" charset="0"/>
                <a:ea typeface="黑体" panose="02010609060101010101" pitchFamily="49" charset="-122"/>
              </a:rPr>
              <a:t>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 calcmode="lin" valueType="num">
                                      <p:cBhvr additive="base">
                                        <p:cTn id="12"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0419">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 calcmode="lin" valueType="num">
                                      <p:cBhvr additive="base">
                                        <p:cTn id="17"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0419">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 calcmode="lin" valueType="num">
                                      <p:cBhvr additive="base">
                                        <p:cTn id="22"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1000"/>
                                  </p:stCondLst>
                                  <p:childTnLst>
                                    <p:set>
                                      <p:cBhvr>
                                        <p:cTn id="26" dur="1" fill="hold">
                                          <p:stCondLst>
                                            <p:cond delay="0"/>
                                          </p:stCondLst>
                                        </p:cTn>
                                        <p:tgtEl>
                                          <p:spTgt spid="60419">
                                            <p:txEl>
                                              <p:pRg st="4" end="4"/>
                                            </p:txEl>
                                          </p:spTgt>
                                        </p:tgtEl>
                                        <p:attrNameLst>
                                          <p:attrName>style.visibility</p:attrName>
                                        </p:attrNameLst>
                                      </p:cBhvr>
                                      <p:to>
                                        <p:strVal val="visible"/>
                                      </p:to>
                                    </p:set>
                                    <p:anim calcmode="lin" valueType="num">
                                      <p:cBhvr additive="base">
                                        <p:cTn id="27" dur="500" fill="hold"/>
                                        <p:tgtEl>
                                          <p:spTgt spid="6041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0419">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3500"/>
                            </p:stCondLst>
                            <p:childTnLst>
                              <p:par>
                                <p:cTn id="30" presetID="2" presetClass="entr" presetSubtype="8" fill="hold" grpId="0" nodeType="afterEffect">
                                  <p:stCondLst>
                                    <p:cond delay="1000"/>
                                  </p:stCondLst>
                                  <p:childTnLst>
                                    <p:set>
                                      <p:cBhvr>
                                        <p:cTn id="31" dur="1" fill="hold">
                                          <p:stCondLst>
                                            <p:cond delay="0"/>
                                          </p:stCondLst>
                                        </p:cTn>
                                        <p:tgtEl>
                                          <p:spTgt spid="60419">
                                            <p:txEl>
                                              <p:pRg st="5" end="5"/>
                                            </p:txEl>
                                          </p:spTgt>
                                        </p:tgtEl>
                                        <p:attrNameLst>
                                          <p:attrName>style.visibility</p:attrName>
                                        </p:attrNameLst>
                                      </p:cBhvr>
                                      <p:to>
                                        <p:strVal val="visible"/>
                                      </p:to>
                                    </p:set>
                                    <p:anim calcmode="lin" valueType="num">
                                      <p:cBhvr additive="base">
                                        <p:cTn id="32" dur="500" fill="hold"/>
                                        <p:tgtEl>
                                          <p:spTgt spid="60419">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041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dvAuto="100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8" name="Rectangle 1027"/>
          <p:cNvSpPr txBox="1">
            <a:spLocks noChangeArrowheads="1"/>
          </p:cNvSpPr>
          <p:nvPr/>
        </p:nvSpPr>
        <p:spPr bwMode="auto">
          <a:xfrm>
            <a:off x="767408" y="908720"/>
            <a:ext cx="10801200" cy="5616276"/>
          </a:xfrm>
          <a:prstGeom prst="rect">
            <a:avLst/>
          </a:prstGeom>
          <a:noFill/>
          <a:ln w="9525">
            <a:noFill/>
            <a:miter lim="800000"/>
          </a:ln>
        </p:spPr>
        <p:txBody>
          <a:bodyPr vert="horz" wrap="square" lIns="91440" tIns="45720" rIns="91440" bIns="45720" numCol="1" anchor="t" anchorCtr="0" compatLnSpc="1"/>
          <a:lstStyle/>
          <a:p>
            <a:pPr marL="469900" indent="-469900" algn="just">
              <a:lnSpc>
                <a:spcPct val="160000"/>
              </a:lnSpc>
              <a:spcBef>
                <a:spcPct val="20000"/>
              </a:spcBef>
              <a:buClr>
                <a:schemeClr val="accent2"/>
              </a:buClr>
              <a:buFont typeface="Wingdings" panose="05000000000000000000" pitchFamily="2" charset="2"/>
              <a:buChar char="o"/>
              <a:defRPr/>
            </a:pPr>
            <a:r>
              <a:rPr lang="en-US" altLang="zh-CN" sz="3000" b="1" kern="0" dirty="0">
                <a:solidFill>
                  <a:schemeClr val="tx1"/>
                </a:solidFill>
                <a:latin typeface="Times New Roman" panose="02020603050405020304" pitchFamily="18" charset="0"/>
                <a:ea typeface="+mn-ea"/>
              </a:rPr>
              <a:t>6.1  </a:t>
            </a:r>
            <a:r>
              <a:rPr lang="zh-CN" altLang="en-US" sz="3000" b="1" kern="0" dirty="0">
                <a:solidFill>
                  <a:schemeClr val="tx1"/>
                </a:solidFill>
                <a:latin typeface="Times New Roman" panose="02020603050405020304" pitchFamily="18" charset="0"/>
                <a:ea typeface="+mn-ea"/>
              </a:rPr>
              <a:t>进化算法的产生与发展 </a:t>
            </a:r>
          </a:p>
          <a:p>
            <a:pPr marL="469900" indent="-469900" algn="just">
              <a:lnSpc>
                <a:spcPct val="160000"/>
              </a:lnSpc>
              <a:spcBef>
                <a:spcPct val="20000"/>
              </a:spcBef>
              <a:buClr>
                <a:schemeClr val="accent2"/>
              </a:buClr>
              <a:buFont typeface="Wingdings" panose="05000000000000000000" pitchFamily="2" charset="2"/>
              <a:buChar char="o"/>
              <a:defRPr/>
            </a:pPr>
            <a:r>
              <a:rPr lang="en-US" altLang="zh-CN" sz="3000" b="1" kern="0" dirty="0">
                <a:solidFill>
                  <a:schemeClr val="tx1"/>
                </a:solidFill>
                <a:latin typeface="Times New Roman" panose="02020603050405020304" pitchFamily="18" charset="0"/>
                <a:ea typeface="+mn-ea"/>
              </a:rPr>
              <a:t>6.2  </a:t>
            </a:r>
            <a:r>
              <a:rPr lang="zh-CN" altLang="en-US" sz="3000" b="1" kern="0" dirty="0">
                <a:solidFill>
                  <a:schemeClr val="tx1"/>
                </a:solidFill>
                <a:latin typeface="Times New Roman" panose="02020603050405020304" pitchFamily="18" charset="0"/>
                <a:ea typeface="+mn-ea"/>
              </a:rPr>
              <a:t>基本遗传算法 </a:t>
            </a:r>
          </a:p>
          <a:p>
            <a:pPr marL="469900" indent="-469900" algn="just">
              <a:lnSpc>
                <a:spcPct val="160000"/>
              </a:lnSpc>
              <a:spcBef>
                <a:spcPct val="20000"/>
              </a:spcBef>
              <a:buClr>
                <a:schemeClr val="accent2"/>
              </a:buClr>
              <a:buFont typeface="Wingdings" panose="05000000000000000000" pitchFamily="2" charset="2"/>
              <a:buChar char="o"/>
              <a:defRPr/>
            </a:pPr>
            <a:r>
              <a:rPr lang="en-US" altLang="zh-CN" sz="3000" b="1" kern="0" dirty="0">
                <a:solidFill>
                  <a:srgbClr val="0000FF"/>
                </a:solidFill>
                <a:latin typeface="Times New Roman" panose="02020603050405020304" pitchFamily="18" charset="0"/>
                <a:ea typeface="+mn-ea"/>
              </a:rPr>
              <a:t>6.3  </a:t>
            </a:r>
            <a:r>
              <a:rPr lang="zh-CN" altLang="en-US" sz="3000" b="1" kern="0" dirty="0">
                <a:solidFill>
                  <a:srgbClr val="0000FF"/>
                </a:solidFill>
                <a:latin typeface="Times New Roman" panose="02020603050405020304" pitchFamily="18" charset="0"/>
                <a:ea typeface="+mn-ea"/>
              </a:rPr>
              <a:t>遗传算法的改进算法 </a:t>
            </a:r>
          </a:p>
          <a:p>
            <a:pPr marL="469900" indent="-469900" algn="just">
              <a:lnSpc>
                <a:spcPct val="160000"/>
              </a:lnSpc>
              <a:spcBef>
                <a:spcPct val="20000"/>
              </a:spcBef>
              <a:buClr>
                <a:schemeClr val="accent2"/>
              </a:buClr>
              <a:buFont typeface="Wingdings" panose="05000000000000000000" pitchFamily="2" charset="2"/>
              <a:buChar char="o"/>
              <a:defRPr/>
            </a:pPr>
            <a:r>
              <a:rPr lang="en-US" altLang="zh-CN" sz="3000" b="1" kern="0" dirty="0">
                <a:solidFill>
                  <a:schemeClr val="tx1"/>
                </a:solidFill>
                <a:latin typeface="Times New Roman" panose="02020603050405020304" pitchFamily="18" charset="0"/>
                <a:ea typeface="+mn-ea"/>
              </a:rPr>
              <a:t>6.4  </a:t>
            </a:r>
            <a:r>
              <a:rPr lang="zh-CN" altLang="en-US" sz="3000" b="1" kern="0" dirty="0">
                <a:solidFill>
                  <a:schemeClr val="tx1"/>
                </a:solidFill>
                <a:latin typeface="Times New Roman" panose="02020603050405020304" pitchFamily="18" charset="0"/>
                <a:ea typeface="+mn-ea"/>
              </a:rPr>
              <a:t>遗传算法的应用</a:t>
            </a:r>
            <a:endParaRPr lang="en-US" altLang="zh-CN" sz="3000" b="1" kern="0" dirty="0">
              <a:solidFill>
                <a:schemeClr val="tx1"/>
              </a:solidFill>
              <a:latin typeface="Times New Roman" panose="02020603050405020304" pitchFamily="18" charset="0"/>
              <a:ea typeface="+mn-ea"/>
            </a:endParaRPr>
          </a:p>
          <a:p>
            <a:pPr marL="469900" indent="-469900" algn="just">
              <a:lnSpc>
                <a:spcPct val="160000"/>
              </a:lnSpc>
              <a:spcBef>
                <a:spcPct val="20000"/>
              </a:spcBef>
              <a:buClr>
                <a:schemeClr val="accent2"/>
              </a:buClr>
              <a:buFont typeface="Wingdings" panose="05000000000000000000" pitchFamily="2" charset="2"/>
              <a:buChar char="o"/>
              <a:defRPr/>
            </a:pPr>
            <a:r>
              <a:rPr lang="en-US" altLang="en-US" sz="3000" b="1" kern="0" dirty="0">
                <a:solidFill>
                  <a:schemeClr val="tx1"/>
                </a:solidFill>
                <a:latin typeface="Times New Roman" panose="02020603050405020304" pitchFamily="18" charset="0"/>
              </a:rPr>
              <a:t>6.5 </a:t>
            </a:r>
            <a:r>
              <a:rPr lang="zh-CN" altLang="en-US" sz="3000" b="1" kern="0" dirty="0">
                <a:solidFill>
                  <a:schemeClr val="tx1"/>
                </a:solidFill>
                <a:latin typeface="Times New Roman" panose="02020603050405020304" pitchFamily="18" charset="0"/>
              </a:rPr>
              <a:t>差分进化及其应用</a:t>
            </a:r>
            <a:endParaRPr lang="en-US" altLang="zh-CN" sz="3000" b="1" kern="0" dirty="0">
              <a:solidFill>
                <a:schemeClr val="tx1"/>
              </a:solidFill>
              <a:latin typeface="Times New Roman" panose="02020603050405020304" pitchFamily="18" charset="0"/>
            </a:endParaRPr>
          </a:p>
          <a:p>
            <a:pPr marL="469900" indent="-469900" algn="just">
              <a:lnSpc>
                <a:spcPct val="160000"/>
              </a:lnSpc>
              <a:spcBef>
                <a:spcPct val="20000"/>
              </a:spcBef>
              <a:buClr>
                <a:schemeClr val="accent2"/>
              </a:buClr>
              <a:buFont typeface="Wingdings" panose="05000000000000000000" pitchFamily="2" charset="2"/>
              <a:buChar char="o"/>
              <a:defRPr/>
            </a:pPr>
            <a:r>
              <a:rPr lang="en-US" altLang="en-US" sz="3000" b="1" kern="0" dirty="0">
                <a:solidFill>
                  <a:schemeClr val="tx1"/>
                </a:solidFill>
                <a:latin typeface="Times New Roman" panose="02020603050405020304" pitchFamily="18" charset="0"/>
              </a:rPr>
              <a:t>6.6 </a:t>
            </a:r>
            <a:r>
              <a:rPr lang="zh-CN" altLang="en-US" sz="3000" b="1" kern="0" dirty="0">
                <a:solidFill>
                  <a:schemeClr val="tx1"/>
                </a:solidFill>
                <a:latin typeface="Times New Roman" panose="02020603050405020304" pitchFamily="18" charset="0"/>
              </a:rPr>
              <a:t>量子进化及其应用</a:t>
            </a:r>
          </a:p>
        </p:txBody>
      </p:sp>
      <p:sp>
        <p:nvSpPr>
          <p:cNvPr id="77828" name="Rectangle 4"/>
          <p:cNvSpPr/>
          <p:nvPr/>
        </p:nvSpPr>
        <p:spPr>
          <a:xfrm>
            <a:off x="0" y="1"/>
            <a:ext cx="12192000" cy="765175"/>
          </a:xfrm>
          <a:prstGeom prst="rect">
            <a:avLst/>
          </a:prstGeom>
          <a:solidFill>
            <a:srgbClr val="A50021"/>
          </a:solidFill>
          <a:ln w="9525">
            <a:noFill/>
          </a:ln>
        </p:spPr>
        <p:txBody>
          <a:bodyPr anchor="b"/>
          <a:lstStyle/>
          <a:p>
            <a:pPr indent="176530"/>
            <a:r>
              <a:rPr lang="zh-CN" altLang="en-US" sz="3600" dirty="0">
                <a:latin typeface="Times New Roman" panose="02020603050405020304" pitchFamily="18" charset="0"/>
                <a:ea typeface="黑体" panose="02010609060101010101" pitchFamily="49" charset="-122"/>
              </a:rPr>
              <a:t>第</a:t>
            </a:r>
            <a:r>
              <a:rPr lang="en-US" altLang="zh-CN" sz="3600" dirty="0">
                <a:latin typeface="Times New Roman" panose="02020603050405020304" pitchFamily="18" charset="0"/>
                <a:ea typeface="黑体" panose="02010609060101010101" pitchFamily="49" charset="-122"/>
              </a:rPr>
              <a:t>6</a:t>
            </a:r>
            <a:r>
              <a:rPr lang="zh-CN" altLang="en-US" sz="3600" dirty="0" smtClean="0">
                <a:latin typeface="Times New Roman" panose="02020603050405020304" pitchFamily="18" charset="0"/>
                <a:ea typeface="黑体" panose="02010609060101010101" pitchFamily="49" charset="-122"/>
              </a:rPr>
              <a:t>章 进化</a:t>
            </a:r>
            <a:r>
              <a:rPr lang="zh-CN" altLang="en-US" sz="3600" dirty="0">
                <a:latin typeface="Times New Roman" panose="02020603050405020304" pitchFamily="18" charset="0"/>
                <a:ea typeface="黑体" panose="02010609060101010101" pitchFamily="49" charset="-122"/>
              </a:rPr>
              <a:t>算法</a:t>
            </a:r>
            <a:r>
              <a:rPr lang="zh-CN" altLang="en-US" sz="3600" dirty="0" smtClean="0">
                <a:latin typeface="Times New Roman" panose="02020603050405020304" pitchFamily="18" charset="0"/>
                <a:ea typeface="黑体" panose="02010609060101010101" pitchFamily="49" charset="-122"/>
              </a:rPr>
              <a:t>及其</a:t>
            </a:r>
            <a:r>
              <a:rPr lang="zh-CN" altLang="en-US" sz="3600" dirty="0">
                <a:latin typeface="Times New Roman" panose="02020603050405020304" pitchFamily="18" charset="0"/>
                <a:ea typeface="黑体" panose="02010609060101010101" pitchFamily="49" charset="-122"/>
              </a:rPr>
              <a:t>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 calcmode="lin" valueType="num">
                                      <p:cBhvr additive="base">
                                        <p:cTn id="12"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 calcmode="lin" valueType="num">
                                      <p:cBhvr additive="base">
                                        <p:cTn id="22"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dvAuto="100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p:cNvSpPr>
          <p:nvPr>
            <p:ph idx="1"/>
          </p:nvPr>
        </p:nvSpPr>
        <p:spPr>
          <a:xfrm>
            <a:off x="695400" y="1052736"/>
            <a:ext cx="6912670" cy="2856607"/>
          </a:xfrm>
          <a:ln/>
        </p:spPr>
        <p:txBody>
          <a:bodyPr vert="horz" wrap="square" lIns="91440" tIns="45720" rIns="91440" bIns="45720" anchor="t"/>
          <a:lstStyle/>
          <a:p>
            <a:pPr eaLnBrk="1" hangingPunct="1">
              <a:spcBef>
                <a:spcPct val="50000"/>
              </a:spcBef>
              <a:buSzPct val="60000"/>
              <a:buBlip>
                <a:blip r:embed="rId3"/>
              </a:buBlip>
            </a:pPr>
            <a:r>
              <a:rPr lang="en-US" altLang="zh-CN" sz="3200" b="1" dirty="0">
                <a:latin typeface="Times New Roman" panose="02020603050405020304" pitchFamily="18" charset="0"/>
              </a:rPr>
              <a:t>6.3.1  </a:t>
            </a:r>
            <a:r>
              <a:rPr lang="zh-CN" altLang="en-US" sz="3200" b="1" dirty="0">
                <a:latin typeface="Times New Roman" panose="02020603050405020304" pitchFamily="18" charset="0"/>
              </a:rPr>
              <a:t>双倍体遗传算法</a:t>
            </a:r>
          </a:p>
          <a:p>
            <a:pPr eaLnBrk="1" hangingPunct="1">
              <a:spcBef>
                <a:spcPct val="50000"/>
              </a:spcBef>
              <a:buSzPct val="60000"/>
              <a:buBlip>
                <a:blip r:embed="rId3"/>
              </a:buBlip>
            </a:pPr>
            <a:r>
              <a:rPr lang="en-US" altLang="zh-CN" sz="3200" b="1" dirty="0">
                <a:latin typeface="Times New Roman" panose="02020603050405020304" pitchFamily="18" charset="0"/>
              </a:rPr>
              <a:t>6.3.2  </a:t>
            </a:r>
            <a:r>
              <a:rPr lang="zh-CN" altLang="en-US" sz="3200" b="1" dirty="0">
                <a:latin typeface="Times New Roman" panose="02020603050405020304" pitchFamily="18" charset="0"/>
              </a:rPr>
              <a:t>双种群遗传算法</a:t>
            </a:r>
          </a:p>
          <a:p>
            <a:pPr eaLnBrk="1" hangingPunct="1">
              <a:spcBef>
                <a:spcPct val="50000"/>
              </a:spcBef>
              <a:buSzPct val="60000"/>
              <a:buBlip>
                <a:blip r:embed="rId3"/>
              </a:buBlip>
            </a:pPr>
            <a:r>
              <a:rPr lang="en-US" altLang="zh-CN" sz="3200" b="1" dirty="0">
                <a:latin typeface="Times New Roman" panose="02020603050405020304" pitchFamily="18" charset="0"/>
              </a:rPr>
              <a:t>6.3.3  </a:t>
            </a:r>
            <a:r>
              <a:rPr lang="zh-CN" altLang="en-US" sz="3200" b="1" dirty="0">
                <a:latin typeface="Times New Roman" panose="02020603050405020304" pitchFamily="18" charset="0"/>
              </a:rPr>
              <a:t>自适应遗传算法</a:t>
            </a:r>
          </a:p>
        </p:txBody>
      </p:sp>
      <p:sp>
        <p:nvSpPr>
          <p:cNvPr id="7885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6.3  </a:t>
            </a:r>
            <a:r>
              <a:rPr lang="zh-CN" altLang="en-US" sz="3600" dirty="0">
                <a:latin typeface="Times New Roman" panose="02020603050405020304" pitchFamily="18" charset="0"/>
                <a:ea typeface="黑体" panose="02010609060101010101" pitchFamily="49" charset="-122"/>
              </a:rPr>
              <a:t>遗传算法的改进算法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 calcmode="lin" valueType="num">
                                      <p:cBhvr additive="base">
                                        <p:cTn id="12" dur="500" fill="hold"/>
                                        <p:tgtEl>
                                          <p:spTgt spid="14336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4336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43363">
                                            <p:txEl>
                                              <p:pRg st="2" end="2"/>
                                            </p:txEl>
                                          </p:spTgt>
                                        </p:tgtEl>
                                        <p:attrNameLst>
                                          <p:attrName>style.visibility</p:attrName>
                                        </p:attrNameLst>
                                      </p:cBhvr>
                                      <p:to>
                                        <p:strVal val="visible"/>
                                      </p:to>
                                    </p:set>
                                    <p:anim calcmode="lin" valueType="num">
                                      <p:cBhvr additive="base">
                                        <p:cTn id="17" dur="500" fill="hold"/>
                                        <p:tgtEl>
                                          <p:spTgt spid="14336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33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dvAuto="100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p:cNvSpPr>
          <p:nvPr>
            <p:ph idx="1"/>
          </p:nvPr>
        </p:nvSpPr>
        <p:spPr>
          <a:xfrm>
            <a:off x="839416" y="1260268"/>
            <a:ext cx="10801200" cy="4905035"/>
          </a:xfrm>
          <a:ln/>
        </p:spPr>
        <p:txBody>
          <a:bodyPr vert="horz" wrap="square" lIns="91440" tIns="45720" rIns="91440" bIns="45720" anchor="t"/>
          <a:lstStyle/>
          <a:p>
            <a:pPr marL="0" indent="0" eaLnBrk="1" hangingPunct="1">
              <a:buNone/>
            </a:pPr>
            <a:r>
              <a:rPr lang="en-US" altLang="zh-CN" b="1" dirty="0">
                <a:latin typeface="Times New Roman" panose="02020603050405020304" pitchFamily="18" charset="0"/>
                <a:cs typeface="Times New Roman" panose="02020603050405020304" pitchFamily="18" charset="0"/>
              </a:rPr>
              <a:t>1. </a:t>
            </a:r>
            <a:r>
              <a:rPr lang="zh-CN" altLang="en-US" b="1" dirty="0">
                <a:latin typeface="Times New Roman" panose="02020603050405020304" pitchFamily="18" charset="0"/>
                <a:cs typeface="Times New Roman" panose="02020603050405020304" pitchFamily="18" charset="0"/>
              </a:rPr>
              <a:t>基本思想</a:t>
            </a:r>
          </a:p>
          <a:p>
            <a:pPr marL="0" indent="0" eaLnBrk="1" hangingPunct="1">
              <a:buClr>
                <a:schemeClr val="tx1"/>
              </a:buClr>
              <a:buBlip>
                <a:blip r:embed="rId3"/>
              </a:buBlip>
            </a:pPr>
            <a:r>
              <a:rPr lang="zh-CN" altLang="en-US" sz="2600" dirty="0">
                <a:latin typeface="宋体" panose="02010600030101010101" pitchFamily="2" charset="-122"/>
              </a:rPr>
              <a:t>  双倍体遗传算法采用</a:t>
            </a:r>
            <a:r>
              <a:rPr lang="zh-CN" altLang="en-US" sz="2600" b="1" dirty="0">
                <a:solidFill>
                  <a:schemeClr val="folHlink"/>
                </a:solidFill>
                <a:latin typeface="宋体" panose="02010600030101010101" pitchFamily="2" charset="-122"/>
              </a:rPr>
              <a:t>显性</a:t>
            </a:r>
            <a:r>
              <a:rPr lang="zh-CN" altLang="en-US" sz="2600" dirty="0">
                <a:latin typeface="宋体" panose="02010600030101010101" pitchFamily="2" charset="-122"/>
              </a:rPr>
              <a:t>和</a:t>
            </a:r>
            <a:r>
              <a:rPr lang="zh-CN" altLang="en-US" sz="2600" b="1" dirty="0">
                <a:solidFill>
                  <a:schemeClr val="folHlink"/>
                </a:solidFill>
                <a:latin typeface="宋体" panose="02010600030101010101" pitchFamily="2" charset="-122"/>
              </a:rPr>
              <a:t>隐性</a:t>
            </a:r>
            <a:r>
              <a:rPr lang="zh-CN" altLang="en-US" sz="2600" dirty="0">
                <a:latin typeface="宋体" panose="02010600030101010101" pitchFamily="2" charset="-122"/>
              </a:rPr>
              <a:t>两个染色体同时进行进化，提供了一种记忆以前有用的基因块的功能。</a:t>
            </a:r>
          </a:p>
          <a:p>
            <a:pPr marL="0" indent="0" eaLnBrk="1" hangingPunct="1">
              <a:buClr>
                <a:schemeClr val="tx1"/>
              </a:buClr>
              <a:buBlip>
                <a:blip r:embed="rId3"/>
              </a:buBlip>
            </a:pPr>
            <a:r>
              <a:rPr lang="zh-CN" altLang="en-US" sz="2600" dirty="0">
                <a:latin typeface="宋体" panose="02010600030101010101" pitchFamily="2" charset="-122"/>
              </a:rPr>
              <a:t>  双倍体遗传算法采用</a:t>
            </a:r>
            <a:r>
              <a:rPr lang="zh-CN" altLang="en-US" sz="2600" b="1" dirty="0">
                <a:solidFill>
                  <a:schemeClr val="folHlink"/>
                </a:solidFill>
                <a:latin typeface="宋体" panose="02010600030101010101" pitchFamily="2" charset="-122"/>
              </a:rPr>
              <a:t>显性</a:t>
            </a:r>
            <a:r>
              <a:rPr lang="zh-CN" altLang="en-US" sz="2600" b="1" dirty="0" smtClean="0">
                <a:solidFill>
                  <a:schemeClr val="folHlink"/>
                </a:solidFill>
                <a:latin typeface="宋体" panose="02010600030101010101" pitchFamily="2" charset="-122"/>
              </a:rPr>
              <a:t>遗传（大写字母）</a:t>
            </a:r>
            <a:r>
              <a:rPr lang="zh-CN" altLang="en-US" sz="2600" dirty="0" smtClean="0">
                <a:latin typeface="宋体" panose="02010600030101010101" pitchFamily="2" charset="-122"/>
              </a:rPr>
              <a:t>。</a:t>
            </a:r>
            <a:endParaRPr lang="zh-CN" altLang="en-US" sz="2600" dirty="0">
              <a:latin typeface="宋体" panose="02010600030101010101" pitchFamily="2" charset="-122"/>
            </a:endParaRPr>
          </a:p>
        </p:txBody>
      </p:sp>
      <p:sp>
        <p:nvSpPr>
          <p:cNvPr id="15363"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42</a:t>
            </a:fld>
            <a:endParaRPr lang="ja-JP" altLang="en-US" sz="1800" dirty="0">
              <a:solidFill>
                <a:srgbClr val="A50021"/>
              </a:solidFill>
              <a:latin typeface="Arial" panose="020B0604020202020204" pitchFamily="34" charset="0"/>
              <a:ea typeface="MS PGothic" panose="020B0600070205080204" pitchFamily="34" charset="-128"/>
            </a:endParaRPr>
          </a:p>
        </p:txBody>
      </p:sp>
      <p:graphicFrame>
        <p:nvGraphicFramePr>
          <p:cNvPr id="13317" name="Object 5"/>
          <p:cNvGraphicFramePr/>
          <p:nvPr>
            <p:extLst>
              <p:ext uri="{D42A27DB-BD31-4B8C-83A1-F6EECF244321}">
                <p14:modId xmlns:p14="http://schemas.microsoft.com/office/powerpoint/2010/main" val="1419140308"/>
              </p:ext>
            </p:extLst>
          </p:nvPr>
        </p:nvGraphicFramePr>
        <p:xfrm>
          <a:off x="2567608" y="3356992"/>
          <a:ext cx="4572000" cy="1506537"/>
        </p:xfrm>
        <a:graphic>
          <a:graphicData uri="http://schemas.openxmlformats.org/presentationml/2006/ole">
            <mc:AlternateContent xmlns:mc="http://schemas.openxmlformats.org/markup-compatibility/2006">
              <mc:Choice xmlns:v="urn:schemas-microsoft-com:vml" Requires="v">
                <p:oleObj spid="_x0000_s17446" r:id="rId4" imgW="3415665" imgH="1075690" progId="图像.文件">
                  <p:embed/>
                </p:oleObj>
              </mc:Choice>
              <mc:Fallback>
                <p:oleObj r:id="rId4" imgW="3415665" imgH="1075690" progId="图像.文件">
                  <p:embed/>
                  <p:pic>
                    <p:nvPicPr>
                      <p:cNvPr id="0" name="图片 3118"/>
                      <p:cNvPicPr/>
                      <p:nvPr/>
                    </p:nvPicPr>
                    <p:blipFill>
                      <a:blip r:embed="rId5"/>
                      <a:stretch>
                        <a:fillRect/>
                      </a:stretch>
                    </p:blipFill>
                    <p:spPr>
                      <a:xfrm>
                        <a:off x="2567608" y="3356992"/>
                        <a:ext cx="4572000" cy="1506537"/>
                      </a:xfrm>
                      <a:prstGeom prst="rect">
                        <a:avLst/>
                      </a:prstGeom>
                      <a:noFill/>
                      <a:ln w="9525" cap="flat" cmpd="sng">
                        <a:solidFill>
                          <a:srgbClr val="808080"/>
                        </a:solidFill>
                        <a:prstDash val="solid"/>
                        <a:miter/>
                        <a:headEnd type="none" w="med" len="med"/>
                        <a:tailEnd type="none" w="med" len="med"/>
                      </a:ln>
                    </p:spPr>
                  </p:pic>
                </p:oleObj>
              </mc:Fallback>
            </mc:AlternateContent>
          </a:graphicData>
        </a:graphic>
      </p:graphicFrame>
      <p:sp>
        <p:nvSpPr>
          <p:cNvPr id="13318" name="Text Box 6"/>
          <p:cNvSpPr txBox="1"/>
          <p:nvPr/>
        </p:nvSpPr>
        <p:spPr>
          <a:xfrm>
            <a:off x="1055440" y="5257800"/>
            <a:ext cx="10298360" cy="978729"/>
          </a:xfrm>
          <a:prstGeom prst="rect">
            <a:avLst/>
          </a:prstGeom>
          <a:noFill/>
          <a:ln w="9525">
            <a:noFill/>
          </a:ln>
        </p:spPr>
        <p:txBody>
          <a:bodyPr wrap="square" anchor="b">
            <a:spAutoFit/>
          </a:bodyPr>
          <a:lstStyle/>
          <a:p>
            <a:pPr>
              <a:lnSpc>
                <a:spcPct val="120000"/>
              </a:lnSpc>
              <a:spcBef>
                <a:spcPct val="50000"/>
              </a:spcBef>
              <a:buBlip>
                <a:blip r:embed="rId3"/>
              </a:buBlip>
            </a:pPr>
            <a:r>
              <a:rPr lang="en-US" altLang="zh-CN" dirty="0">
                <a:solidFill>
                  <a:schemeClr val="tx1"/>
                </a:solidFill>
              </a:rPr>
              <a:t>  </a:t>
            </a:r>
            <a:r>
              <a:rPr lang="zh-CN" altLang="en-US" dirty="0">
                <a:solidFill>
                  <a:schemeClr val="tx1"/>
                </a:solidFill>
              </a:rPr>
              <a:t>双倍体遗传延长了有用基因块的寿命，提高了算法的收敛能力，在变异概率低的情况下能保持一定水平的多样性。</a:t>
            </a:r>
          </a:p>
        </p:txBody>
      </p:sp>
      <p:sp>
        <p:nvSpPr>
          <p:cNvPr id="7"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6.3.1  </a:t>
            </a:r>
            <a:r>
              <a:rPr lang="zh-CN" altLang="en-US" sz="3600" dirty="0">
                <a:latin typeface="Times New Roman" panose="02020603050405020304" pitchFamily="18" charset="0"/>
                <a:ea typeface="黑体" panose="02010609060101010101" pitchFamily="49" charset="-122"/>
              </a:rPr>
              <a:t>双倍体遗传算法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arn(inHorizontal)">
                                      <p:cBhvr>
                                        <p:cTn id="7" dur="500"/>
                                        <p:tgtEl>
                                          <p:spTgt spid="1331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317"/>
                                        </p:tgtEl>
                                        <p:attrNameLst>
                                          <p:attrName>style.visibility</p:attrName>
                                        </p:attrNameLst>
                                      </p:cBhvr>
                                      <p:to>
                                        <p:strVal val="visible"/>
                                      </p:to>
                                    </p:set>
                                    <p:animEffect transition="in" filter="dissolve">
                                      <p:cBhvr>
                                        <p:cTn id="11" dur="500"/>
                                        <p:tgtEl>
                                          <p:spTgt spid="1331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3318"/>
                                        </p:tgtEl>
                                        <p:attrNameLst>
                                          <p:attrName>style.visibility</p:attrName>
                                        </p:attrNameLst>
                                      </p:cBhvr>
                                      <p:to>
                                        <p:strVal val="visible"/>
                                      </p:to>
                                    </p:set>
                                    <p:anim calcmode="lin" valueType="num">
                                      <p:cBhvr additive="base">
                                        <p:cTn id="16" dur="500" fill="hold"/>
                                        <p:tgtEl>
                                          <p:spTgt spid="13318"/>
                                        </p:tgtEl>
                                        <p:attrNameLst>
                                          <p:attrName>ppt_x</p:attrName>
                                        </p:attrNameLst>
                                      </p:cBhvr>
                                      <p:tavLst>
                                        <p:tav tm="0">
                                          <p:val>
                                            <p:strVal val="#ppt_x"/>
                                          </p:val>
                                        </p:tav>
                                        <p:tav tm="100000">
                                          <p:val>
                                            <p:strVal val="#ppt_x"/>
                                          </p:val>
                                        </p:tav>
                                      </p:tavLst>
                                    </p:anim>
                                    <p:anim calcmode="lin" valueType="num">
                                      <p:cBhvr additive="base">
                                        <p:cTn id="17"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nimBg="1"/>
      <p:bldP spid="133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1027"/>
          <p:cNvSpPr>
            <a:spLocks noGrp="1"/>
          </p:cNvSpPr>
          <p:nvPr>
            <p:ph idx="1"/>
          </p:nvPr>
        </p:nvSpPr>
        <p:spPr>
          <a:xfrm>
            <a:off x="693075" y="1124744"/>
            <a:ext cx="11161240" cy="4419600"/>
          </a:xfrm>
          <a:ln/>
        </p:spPr>
        <p:txBody>
          <a:bodyPr vert="horz" wrap="square" lIns="91440" tIns="45720" rIns="91440" bIns="45720" anchor="t"/>
          <a:lstStyle/>
          <a:p>
            <a:pPr marL="609600" indent="-609600" eaLnBrk="1" hangingPunct="1">
              <a:buClr>
                <a:schemeClr val="tx1"/>
              </a:buClr>
              <a:buNone/>
            </a:pPr>
            <a:r>
              <a:rPr lang="en-US" altLang="zh-CN" b="1" dirty="0">
                <a:latin typeface="Times New Roman" panose="02020603050405020304" pitchFamily="18" charset="0"/>
                <a:cs typeface="Times New Roman" panose="02020603050405020304" pitchFamily="18" charset="0"/>
              </a:rPr>
              <a:t> 2. </a:t>
            </a:r>
            <a:r>
              <a:rPr lang="zh-CN" altLang="en-US" b="1" dirty="0">
                <a:latin typeface="Times New Roman" panose="02020603050405020304" pitchFamily="18" charset="0"/>
                <a:cs typeface="Times New Roman" panose="02020603050405020304" pitchFamily="18" charset="0"/>
              </a:rPr>
              <a:t>双倍体遗传算法的设计</a:t>
            </a:r>
            <a:endParaRPr lang="zh-CN" altLang="en-US" sz="2600" dirty="0">
              <a:latin typeface="Times New Roman" panose="02020603050405020304" pitchFamily="18" charset="0"/>
            </a:endParaRPr>
          </a:p>
        </p:txBody>
      </p:sp>
      <p:sp>
        <p:nvSpPr>
          <p:cNvPr id="7987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65892" name="Text Box 1028"/>
          <p:cNvSpPr txBox="1"/>
          <p:nvPr/>
        </p:nvSpPr>
        <p:spPr>
          <a:xfrm>
            <a:off x="693075" y="1635286"/>
            <a:ext cx="10875533" cy="3933384"/>
          </a:xfrm>
          <a:prstGeom prst="rect">
            <a:avLst/>
          </a:prstGeom>
          <a:noFill/>
          <a:ln w="9525">
            <a:noFill/>
          </a:ln>
        </p:spPr>
        <p:txBody>
          <a:bodyPr wrap="square" anchor="b">
            <a:spAutoFit/>
          </a:bodyPr>
          <a:lstStyle/>
          <a:p>
            <a:pPr marL="457200" indent="-457200" algn="just">
              <a:lnSpc>
                <a:spcPct val="120000"/>
              </a:lnSpc>
              <a:spcBef>
                <a:spcPct val="20000"/>
              </a:spcBef>
              <a:buClr>
                <a:schemeClr val="tx1"/>
              </a:buClr>
            </a:pP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1</a:t>
            </a:r>
            <a:r>
              <a:rPr lang="zh-CN" altLang="en-US" b="1" dirty="0">
                <a:solidFill>
                  <a:schemeClr val="folHlink"/>
                </a:solidFill>
                <a:latin typeface="Times New Roman" panose="02020603050405020304" pitchFamily="18" charset="0"/>
              </a:rPr>
              <a:t>）编码</a:t>
            </a:r>
            <a:r>
              <a:rPr lang="en-US" altLang="zh-CN" b="1" dirty="0">
                <a:solidFill>
                  <a:schemeClr val="folHlink"/>
                </a:solidFill>
                <a:latin typeface="Times New Roman" panose="02020603050405020304" pitchFamily="18" charset="0"/>
              </a:rPr>
              <a:t>/</a:t>
            </a:r>
            <a:r>
              <a:rPr lang="zh-CN" altLang="en-US" b="1" dirty="0">
                <a:solidFill>
                  <a:schemeClr val="folHlink"/>
                </a:solidFill>
                <a:latin typeface="Times New Roman" panose="02020603050405020304" pitchFamily="18" charset="0"/>
              </a:rPr>
              <a:t>解码</a:t>
            </a:r>
            <a:r>
              <a:rPr lang="zh-CN" altLang="en-US" dirty="0">
                <a:solidFill>
                  <a:schemeClr val="tx1"/>
                </a:solidFill>
                <a:latin typeface="Times New Roman" panose="02020603050405020304" pitchFamily="18" charset="0"/>
              </a:rPr>
              <a:t>：两个染色体（显性、隐性）   </a:t>
            </a:r>
          </a:p>
          <a:p>
            <a:pPr marL="457200" indent="-457200" algn="just">
              <a:lnSpc>
                <a:spcPct val="120000"/>
              </a:lnSpc>
              <a:spcBef>
                <a:spcPct val="20000"/>
              </a:spcBef>
              <a:buClr>
                <a:schemeClr val="tx1"/>
              </a:buClr>
            </a:pP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2</a:t>
            </a:r>
            <a:r>
              <a:rPr lang="zh-CN" altLang="en-US" b="1" dirty="0">
                <a:solidFill>
                  <a:schemeClr val="folHlink"/>
                </a:solidFill>
                <a:latin typeface="Times New Roman" panose="02020603050405020304" pitchFamily="18" charset="0"/>
              </a:rPr>
              <a:t>）复制算子</a:t>
            </a:r>
            <a:r>
              <a:rPr lang="zh-CN" altLang="en-US" dirty="0">
                <a:solidFill>
                  <a:schemeClr val="tx1"/>
                </a:solidFill>
                <a:latin typeface="Times New Roman" panose="02020603050405020304" pitchFamily="18" charset="0"/>
              </a:rPr>
              <a:t>：计算显性染色体的适应度，按照显性</a:t>
            </a:r>
            <a:r>
              <a:rPr lang="zh-CN" altLang="en-US" dirty="0" smtClean="0">
                <a:solidFill>
                  <a:schemeClr val="tx1"/>
                </a:solidFill>
                <a:latin typeface="Times New Roman" panose="02020603050405020304" pitchFamily="18" charset="0"/>
              </a:rPr>
              <a:t>染色体的</a:t>
            </a:r>
            <a:r>
              <a:rPr lang="zh-CN" altLang="en-US" dirty="0">
                <a:solidFill>
                  <a:schemeClr val="tx1"/>
                </a:solidFill>
                <a:latin typeface="Times New Roman" panose="02020603050405020304" pitchFamily="18" charset="0"/>
              </a:rPr>
              <a:t>复制概率将个体复制到下一代群体中。  </a:t>
            </a:r>
          </a:p>
          <a:p>
            <a:pPr marL="457200" indent="-457200" algn="just">
              <a:lnSpc>
                <a:spcPct val="120000"/>
              </a:lnSpc>
              <a:spcBef>
                <a:spcPct val="20000"/>
              </a:spcBef>
              <a:buClr>
                <a:schemeClr val="tx1"/>
              </a:buClr>
            </a:pP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3</a:t>
            </a:r>
            <a:r>
              <a:rPr lang="zh-CN" altLang="en-US" b="1" dirty="0">
                <a:solidFill>
                  <a:schemeClr val="folHlink"/>
                </a:solidFill>
                <a:latin typeface="Times New Roman" panose="02020603050405020304" pitchFamily="18" charset="0"/>
              </a:rPr>
              <a:t>）交叉算子</a:t>
            </a:r>
            <a:r>
              <a:rPr lang="zh-CN" altLang="en-US" dirty="0">
                <a:solidFill>
                  <a:schemeClr val="tx1"/>
                </a:solidFill>
                <a:latin typeface="Times New Roman" panose="02020603050405020304" pitchFamily="18" charset="0"/>
              </a:rPr>
              <a:t>：两个个体的显性染色体交叉、隐性染色体也同时交叉。             </a:t>
            </a:r>
          </a:p>
          <a:p>
            <a:pPr marL="457200" indent="-457200" algn="just">
              <a:lnSpc>
                <a:spcPct val="120000"/>
              </a:lnSpc>
              <a:spcBef>
                <a:spcPct val="20000"/>
              </a:spcBef>
              <a:buClr>
                <a:schemeClr val="tx1"/>
              </a:buClr>
            </a:pP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4</a:t>
            </a:r>
            <a:r>
              <a:rPr lang="zh-CN" altLang="en-US" b="1" dirty="0">
                <a:solidFill>
                  <a:schemeClr val="folHlink"/>
                </a:solidFill>
                <a:latin typeface="Times New Roman" panose="02020603050405020304" pitchFamily="18" charset="0"/>
              </a:rPr>
              <a:t>）变异算子：</a:t>
            </a:r>
            <a:r>
              <a:rPr lang="zh-CN" altLang="en-US" dirty="0">
                <a:solidFill>
                  <a:schemeClr val="tx1"/>
                </a:solidFill>
                <a:latin typeface="Times New Roman" panose="02020603050405020304" pitchFamily="18" charset="0"/>
              </a:rPr>
              <a:t>个体的显性染色体按正常的变异概率变异；隐性染色体按较大的变异概率变异。    </a:t>
            </a:r>
          </a:p>
          <a:p>
            <a:pPr marL="457200" indent="-457200" algn="just">
              <a:lnSpc>
                <a:spcPct val="120000"/>
              </a:lnSpc>
              <a:spcBef>
                <a:spcPct val="20000"/>
              </a:spcBef>
              <a:buClr>
                <a:schemeClr val="tx1"/>
              </a:buClr>
            </a:pP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5</a:t>
            </a:r>
            <a:r>
              <a:rPr lang="zh-CN" altLang="en-US" b="1" dirty="0">
                <a:solidFill>
                  <a:schemeClr val="folHlink"/>
                </a:solidFill>
                <a:latin typeface="Times New Roman" panose="02020603050405020304" pitchFamily="18" charset="0"/>
              </a:rPr>
              <a:t>）双倍体遗传算法显隐性重排算子：</a:t>
            </a:r>
            <a:r>
              <a:rPr lang="zh-CN" altLang="en-US" dirty="0">
                <a:solidFill>
                  <a:schemeClr val="tx1"/>
                </a:solidFill>
                <a:latin typeface="Times New Roman" panose="02020603050405020304" pitchFamily="18" charset="0"/>
              </a:rPr>
              <a:t>个体中适应值较大的染色体设为显性染色体，适应值较小的染色体设为隐性染色体。</a:t>
            </a:r>
          </a:p>
        </p:txBody>
      </p:sp>
      <p:sp>
        <p:nvSpPr>
          <p:cNvPr id="7"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6.3.1  </a:t>
            </a:r>
            <a:r>
              <a:rPr lang="zh-CN" altLang="en-US" sz="3600" dirty="0">
                <a:latin typeface="Times New Roman" panose="02020603050405020304" pitchFamily="18" charset="0"/>
                <a:ea typeface="黑体" panose="02010609060101010101" pitchFamily="49" charset="-122"/>
              </a:rPr>
              <a:t>双倍体遗传算法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65892"/>
                                        </p:tgtEl>
                                        <p:attrNameLst>
                                          <p:attrName>style.visibility</p:attrName>
                                        </p:attrNameLst>
                                      </p:cBhvr>
                                      <p:to>
                                        <p:strVal val="visible"/>
                                      </p:to>
                                    </p:set>
                                    <p:animEffect transition="in" filter="barn(inHorizontal)">
                                      <p:cBhvr>
                                        <p:cTn id="7" dur="1000"/>
                                        <p:tgtEl>
                                          <p:spTgt spid="16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80899" name="Rectangle 1029"/>
          <p:cNvSpPr/>
          <p:nvPr/>
        </p:nvSpPr>
        <p:spPr>
          <a:xfrm>
            <a:off x="4200525" y="647701"/>
            <a:ext cx="9144000" cy="461665"/>
          </a:xfrm>
          <a:prstGeom prst="rect">
            <a:avLst/>
          </a:prstGeom>
          <a:noFill/>
          <a:ln w="9525">
            <a:noFill/>
          </a:ln>
        </p:spPr>
        <p:txBody>
          <a:bodyPr>
            <a:spAutoFit/>
          </a:bodyPr>
          <a:lstStyle/>
          <a:p>
            <a:endParaRPr lang="zh-CN" altLang="en-US" dirty="0"/>
          </a:p>
        </p:txBody>
      </p:sp>
      <p:pic>
        <p:nvPicPr>
          <p:cNvPr id="80900" name="Picture 1028" descr="双种群流程图"/>
          <p:cNvPicPr>
            <a:picLocks noChangeAspect="1"/>
          </p:cNvPicPr>
          <p:nvPr/>
        </p:nvPicPr>
        <p:blipFill>
          <a:blip r:embed="rId2"/>
          <a:stretch>
            <a:fillRect/>
          </a:stretch>
        </p:blipFill>
        <p:spPr>
          <a:xfrm>
            <a:off x="2286000" y="115888"/>
            <a:ext cx="7010400" cy="6553200"/>
          </a:xfrm>
          <a:prstGeom prst="rect">
            <a:avLst/>
          </a:prstGeom>
          <a:noFill/>
          <a:ln w="9525">
            <a:noFill/>
          </a:ln>
        </p:spPr>
      </p:pic>
      <p:sp>
        <p:nvSpPr>
          <p:cNvPr id="80901" name="Text Box 1031"/>
          <p:cNvSpPr txBox="1"/>
          <p:nvPr/>
        </p:nvSpPr>
        <p:spPr>
          <a:xfrm>
            <a:off x="6400800" y="6096000"/>
            <a:ext cx="4267200" cy="457200"/>
          </a:xfrm>
          <a:prstGeom prst="rect">
            <a:avLst/>
          </a:prstGeom>
          <a:noFill/>
          <a:ln w="9525">
            <a:noFill/>
          </a:ln>
        </p:spPr>
        <p:txBody>
          <a:bodyPr anchor="b">
            <a:spAutoFit/>
          </a:bodyPr>
          <a:lstStyle/>
          <a:p>
            <a:pPr>
              <a:spcBef>
                <a:spcPct val="50000"/>
              </a:spcBef>
            </a:pPr>
            <a:r>
              <a:rPr lang="en-US" altLang="zh-CN" sz="2000" dirty="0">
                <a:solidFill>
                  <a:schemeClr val="tx1"/>
                </a:solidFill>
              </a:rPr>
              <a:t>   </a:t>
            </a:r>
            <a:r>
              <a:rPr lang="zh-CN" altLang="en-US" sz="2000" b="1" dirty="0">
                <a:solidFill>
                  <a:schemeClr val="tx1"/>
                </a:solidFill>
              </a:rPr>
              <a:t>双种群遗传算法程序流程图</a:t>
            </a:r>
            <a:r>
              <a:rPr lang="zh-CN" altLang="en-US" b="1" dirty="0">
                <a:solidFill>
                  <a:schemeClr val="tx1"/>
                </a:solidFill>
              </a:rPr>
              <a:t> </a:t>
            </a:r>
          </a:p>
        </p:txBody>
      </p:sp>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p:cNvSpPr>
          <p:nvPr>
            <p:ph idx="1"/>
          </p:nvPr>
        </p:nvSpPr>
        <p:spPr>
          <a:xfrm>
            <a:off x="839416" y="1340768"/>
            <a:ext cx="10585176" cy="3792264"/>
          </a:xfrm>
          <a:ln/>
        </p:spPr>
        <p:txBody>
          <a:bodyPr vert="horz" wrap="square" lIns="91440" tIns="45720" rIns="91440" bIns="45720" anchor="t"/>
          <a:lstStyle/>
          <a:p>
            <a:pPr marL="0" indent="0" eaLnBrk="1" hangingPunct="1">
              <a:buClr>
                <a:schemeClr val="tx1"/>
              </a:buClr>
              <a:buAutoNum type="arabicPeriod"/>
            </a:pPr>
            <a:r>
              <a:rPr lang="en-US" altLang="zh-CN" b="1" dirty="0">
                <a:latin typeface="宋体" panose="02010600030101010101" pitchFamily="2" charset="-122"/>
              </a:rPr>
              <a:t> </a:t>
            </a:r>
            <a:r>
              <a:rPr lang="zh-CN" altLang="en-US" b="1" dirty="0">
                <a:latin typeface="宋体" panose="02010600030101010101" pitchFamily="2" charset="-122"/>
              </a:rPr>
              <a:t>基本思想</a:t>
            </a:r>
          </a:p>
          <a:p>
            <a:pPr marL="0" indent="0" eaLnBrk="1" hangingPunct="1">
              <a:spcBef>
                <a:spcPct val="50000"/>
              </a:spcBef>
              <a:buClr>
                <a:schemeClr val="tx1"/>
              </a:buClr>
              <a:buBlip>
                <a:blip r:embed="rId2"/>
              </a:buBlip>
            </a:pPr>
            <a:r>
              <a:rPr lang="zh-CN" altLang="en-US" sz="2600" dirty="0">
                <a:latin typeface="宋体" panose="02010600030101010101" pitchFamily="2" charset="-122"/>
              </a:rPr>
              <a:t> 在遗传算法中使用多种群同时进化，并交换种群之间优秀个体所携带的遗传信息，以打破种群内的平衡态达到更高的平衡态，有利于算法跳出局部最优。</a:t>
            </a:r>
          </a:p>
          <a:p>
            <a:pPr marL="0" indent="0" eaLnBrk="1" hangingPunct="1">
              <a:spcBef>
                <a:spcPct val="50000"/>
              </a:spcBef>
              <a:buClr>
                <a:schemeClr val="tx1"/>
              </a:buClr>
              <a:buBlip>
                <a:blip r:embed="rId2"/>
              </a:buBlip>
            </a:pPr>
            <a:r>
              <a:rPr lang="zh-CN" altLang="en-US" sz="2600" dirty="0">
                <a:latin typeface="宋体" panose="02010600030101010101" pitchFamily="2" charset="-122"/>
              </a:rPr>
              <a:t> </a:t>
            </a:r>
            <a:r>
              <a:rPr lang="zh-CN" altLang="en-US" sz="2600" b="1" dirty="0">
                <a:solidFill>
                  <a:schemeClr val="accent2"/>
                </a:solidFill>
                <a:latin typeface="宋体" panose="02010600030101010101" pitchFamily="2" charset="-122"/>
              </a:rPr>
              <a:t>多种群遗传算法</a:t>
            </a:r>
            <a:r>
              <a:rPr lang="zh-CN" altLang="en-US" sz="2600" dirty="0">
                <a:latin typeface="宋体" panose="02010600030101010101" pitchFamily="2" charset="-122"/>
              </a:rPr>
              <a:t>：建立两个遗传算法群体，分别独立地运行复制、交叉、变异操作，同时当每一代运行结束以后，选择两个种群中的随机个体及最优个体分别交换。 </a:t>
            </a:r>
          </a:p>
        </p:txBody>
      </p:sp>
      <p:sp>
        <p:nvSpPr>
          <p:cNvPr id="8192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6.3.2  </a:t>
            </a:r>
            <a:r>
              <a:rPr lang="zh-CN" altLang="en-US" sz="3600" dirty="0">
                <a:latin typeface="Times New Roman" panose="02020603050405020304" pitchFamily="18" charset="0"/>
                <a:ea typeface="黑体" panose="02010609060101010101" pitchFamily="49" charset="-122"/>
              </a:rPr>
              <a:t>双种群遗传算法</a:t>
            </a:r>
            <a:r>
              <a:rPr lang="zh-CN" altLang="en-US" sz="3600" dirty="0"/>
              <a:t> </a:t>
            </a:r>
            <a:endParaRPr lang="zh-CN" altLang="en-US" sz="3600" dirty="0">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slide(fromLeft)">
                                      <p:cBhvr>
                                        <p:cTn id="7" dur="10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1027"/>
          <p:cNvSpPr>
            <a:spLocks noGrp="1"/>
          </p:cNvSpPr>
          <p:nvPr>
            <p:ph idx="1"/>
          </p:nvPr>
        </p:nvSpPr>
        <p:spPr>
          <a:xfrm>
            <a:off x="767408" y="1137699"/>
            <a:ext cx="10297144" cy="4800600"/>
          </a:xfrm>
          <a:ln/>
        </p:spPr>
        <p:txBody>
          <a:bodyPr vert="horz" wrap="square" lIns="91440" tIns="45720" rIns="91440" bIns="45720" anchor="t"/>
          <a:lstStyle/>
          <a:p>
            <a:pPr marL="0" indent="0" eaLnBrk="1" hangingPunct="1">
              <a:buClr>
                <a:schemeClr val="tx1"/>
              </a:buClr>
              <a:buNone/>
            </a:pPr>
            <a:r>
              <a:rPr lang="en-US" altLang="zh-CN" b="1" dirty="0">
                <a:latin typeface="Times New Roman" panose="02020603050405020304" pitchFamily="18" charset="0"/>
              </a:rPr>
              <a:t> 2. </a:t>
            </a:r>
            <a:r>
              <a:rPr lang="zh-CN" altLang="en-US" b="1" dirty="0">
                <a:latin typeface="Times New Roman" panose="02020603050405020304" pitchFamily="18" charset="0"/>
              </a:rPr>
              <a:t>双种群</a:t>
            </a:r>
            <a:r>
              <a:rPr lang="zh-CN" altLang="en-US" b="1" dirty="0">
                <a:latin typeface="宋体" panose="02010600030101010101" pitchFamily="2" charset="-122"/>
              </a:rPr>
              <a:t>遗传算法的设计</a:t>
            </a:r>
            <a:endParaRPr lang="zh-CN" altLang="en-US" b="1" dirty="0"/>
          </a:p>
          <a:p>
            <a:pPr marL="0" indent="0" eaLnBrk="1" hangingPunct="1">
              <a:spcBef>
                <a:spcPct val="50000"/>
              </a:spcBef>
              <a:buClr>
                <a:schemeClr val="tx1"/>
              </a:buClr>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）编码</a:t>
            </a:r>
            <a:r>
              <a:rPr lang="en-US" altLang="zh-CN" sz="2800" dirty="0">
                <a:latin typeface="Times New Roman" panose="02020603050405020304" pitchFamily="18" charset="0"/>
              </a:rPr>
              <a:t>/</a:t>
            </a:r>
            <a:r>
              <a:rPr lang="zh-CN" altLang="en-US" sz="2800" dirty="0">
                <a:latin typeface="Times New Roman" panose="02020603050405020304" pitchFamily="18" charset="0"/>
              </a:rPr>
              <a:t>解码设计</a:t>
            </a:r>
          </a:p>
          <a:p>
            <a:pPr marL="0" indent="0" eaLnBrk="1" hangingPunct="1">
              <a:buClr>
                <a:schemeClr val="tx1"/>
              </a:buClr>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2</a:t>
            </a:r>
            <a:r>
              <a:rPr lang="zh-CN" altLang="en-US" sz="2800" dirty="0">
                <a:latin typeface="Times New Roman" panose="02020603050405020304" pitchFamily="18" charset="0"/>
              </a:rPr>
              <a:t>）交叉算子、变异算子</a:t>
            </a:r>
          </a:p>
          <a:p>
            <a:pPr marL="0" indent="0" eaLnBrk="1" hangingPunct="1">
              <a:buClr>
                <a:schemeClr val="tx1"/>
              </a:buClr>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3</a:t>
            </a:r>
            <a:r>
              <a:rPr lang="zh-CN" altLang="en-US" sz="2800" dirty="0">
                <a:latin typeface="Times New Roman" panose="02020603050405020304" pitchFamily="18" charset="0"/>
              </a:rPr>
              <a:t>）</a:t>
            </a:r>
            <a:r>
              <a:rPr lang="zh-CN" altLang="en-US" sz="2800" b="1" dirty="0">
                <a:solidFill>
                  <a:schemeClr val="accent2"/>
                </a:solidFill>
                <a:latin typeface="Times New Roman" panose="02020603050405020304" pitchFamily="18" charset="0"/>
              </a:rPr>
              <a:t>杂交算子</a:t>
            </a:r>
            <a:endParaRPr lang="zh-CN" altLang="en-US" sz="2800" dirty="0">
              <a:latin typeface="Times New Roman" panose="02020603050405020304" pitchFamily="18" charset="0"/>
            </a:endParaRPr>
          </a:p>
        </p:txBody>
      </p:sp>
      <p:sp>
        <p:nvSpPr>
          <p:cNvPr id="8294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67940" name="Rectangle 1028"/>
          <p:cNvSpPr/>
          <p:nvPr/>
        </p:nvSpPr>
        <p:spPr>
          <a:xfrm>
            <a:off x="1098121" y="3537999"/>
            <a:ext cx="9937104" cy="1652760"/>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lgn="just">
              <a:lnSpc>
                <a:spcPct val="130000"/>
              </a:lnSpc>
            </a:pPr>
            <a:r>
              <a:rPr lang="zh-CN" altLang="en-US" sz="2600" dirty="0">
                <a:solidFill>
                  <a:schemeClr val="tx1"/>
                </a:solidFill>
              </a:rPr>
              <a:t>设种群</a:t>
            </a:r>
            <a:r>
              <a:rPr lang="en-US" altLang="zh-CN" sz="2600" i="1" dirty="0">
                <a:solidFill>
                  <a:schemeClr val="tx1"/>
                </a:solidFill>
                <a:latin typeface="Times New Roman" panose="02020603050405020304" pitchFamily="18" charset="0"/>
                <a:cs typeface="Times New Roman" panose="02020603050405020304" pitchFamily="18" charset="0"/>
              </a:rPr>
              <a:t>A</a:t>
            </a:r>
            <a:r>
              <a:rPr lang="zh-CN" altLang="en-US" sz="2600" dirty="0">
                <a:solidFill>
                  <a:schemeClr val="tx1"/>
                </a:solidFill>
              </a:rPr>
              <a:t>与种群</a:t>
            </a:r>
            <a:r>
              <a:rPr lang="en-US" altLang="zh-CN" sz="2600" i="1" dirty="0">
                <a:solidFill>
                  <a:schemeClr val="tx1"/>
                </a:solidFill>
                <a:latin typeface="Times New Roman" panose="02020603050405020304" pitchFamily="18" charset="0"/>
                <a:cs typeface="Times New Roman" panose="02020603050405020304" pitchFamily="18" charset="0"/>
              </a:rPr>
              <a:t>B</a:t>
            </a:r>
            <a:r>
              <a:rPr lang="zh-CN" altLang="en-US" sz="2600" dirty="0">
                <a:solidFill>
                  <a:schemeClr val="tx1"/>
                </a:solidFill>
              </a:rPr>
              <a:t>，当</a:t>
            </a:r>
            <a:r>
              <a:rPr lang="en-US" altLang="zh-CN" sz="2600" i="1" dirty="0">
                <a:solidFill>
                  <a:schemeClr val="tx1"/>
                </a:solidFill>
                <a:latin typeface="Times New Roman" panose="02020603050405020304" pitchFamily="18" charset="0"/>
                <a:cs typeface="Times New Roman" panose="02020603050405020304" pitchFamily="18" charset="0"/>
              </a:rPr>
              <a:t>A</a:t>
            </a:r>
            <a:r>
              <a:rPr lang="zh-CN" altLang="en-US" sz="2600" dirty="0">
                <a:solidFill>
                  <a:schemeClr val="tx1"/>
                </a:solidFill>
              </a:rPr>
              <a:t>与</a:t>
            </a:r>
            <a:r>
              <a:rPr lang="en-US" altLang="zh-CN" sz="2600" i="1" dirty="0">
                <a:solidFill>
                  <a:schemeClr val="tx1"/>
                </a:solidFill>
                <a:latin typeface="Times New Roman" panose="02020603050405020304" pitchFamily="18" charset="0"/>
                <a:cs typeface="Times New Roman" panose="02020603050405020304" pitchFamily="18" charset="0"/>
              </a:rPr>
              <a:t>B</a:t>
            </a:r>
            <a:r>
              <a:rPr lang="zh-CN" altLang="en-US" sz="2600" dirty="0">
                <a:solidFill>
                  <a:schemeClr val="tx1"/>
                </a:solidFill>
              </a:rPr>
              <a:t>种群都完成了选择、交叉、变异算子后，产生一个随机数</a:t>
            </a:r>
            <a:r>
              <a:rPr lang="en-US" altLang="zh-CN" sz="2600" i="1" dirty="0">
                <a:solidFill>
                  <a:schemeClr val="tx1"/>
                </a:solidFill>
                <a:latin typeface="Times New Roman" panose="02020603050405020304" pitchFamily="18" charset="0"/>
                <a:cs typeface="Times New Roman" panose="02020603050405020304" pitchFamily="18" charset="0"/>
              </a:rPr>
              <a:t>num</a:t>
            </a:r>
            <a:r>
              <a:rPr lang="zh-CN" altLang="en-US" sz="2600" dirty="0">
                <a:solidFill>
                  <a:schemeClr val="tx1"/>
                </a:solidFill>
              </a:rPr>
              <a:t>，随机选择</a:t>
            </a:r>
            <a:r>
              <a:rPr lang="en-US" altLang="zh-CN" sz="2600" i="1" dirty="0">
                <a:solidFill>
                  <a:schemeClr val="tx1"/>
                </a:solidFill>
                <a:latin typeface="Times New Roman" panose="02020603050405020304" pitchFamily="18" charset="0"/>
                <a:cs typeface="Times New Roman" panose="02020603050405020304" pitchFamily="18" charset="0"/>
              </a:rPr>
              <a:t>A</a:t>
            </a:r>
            <a:r>
              <a:rPr lang="zh-CN" altLang="en-US" sz="2600" dirty="0">
                <a:solidFill>
                  <a:schemeClr val="tx1"/>
                </a:solidFill>
              </a:rPr>
              <a:t>中</a:t>
            </a:r>
            <a:r>
              <a:rPr lang="en-US" altLang="zh-CN" sz="2600" i="1" dirty="0">
                <a:solidFill>
                  <a:schemeClr val="tx1"/>
                </a:solidFill>
                <a:latin typeface="Times New Roman" panose="02020603050405020304" pitchFamily="18" charset="0"/>
                <a:cs typeface="Times New Roman" panose="02020603050405020304" pitchFamily="18" charset="0"/>
              </a:rPr>
              <a:t>num</a:t>
            </a:r>
            <a:r>
              <a:rPr lang="zh-CN" altLang="en-US" sz="2600" dirty="0">
                <a:solidFill>
                  <a:schemeClr val="tx1"/>
                </a:solidFill>
              </a:rPr>
              <a:t>个个体与</a:t>
            </a:r>
            <a:r>
              <a:rPr lang="en-US" altLang="zh-CN" sz="2600" i="1" dirty="0">
                <a:solidFill>
                  <a:schemeClr val="tx1"/>
                </a:solidFill>
                <a:latin typeface="Times New Roman" panose="02020603050405020304" pitchFamily="18" charset="0"/>
                <a:cs typeface="Times New Roman" panose="02020603050405020304" pitchFamily="18" charset="0"/>
              </a:rPr>
              <a:t>A</a:t>
            </a:r>
            <a:r>
              <a:rPr lang="zh-CN" altLang="en-US" sz="2600" dirty="0">
                <a:solidFill>
                  <a:schemeClr val="tx1"/>
                </a:solidFill>
              </a:rPr>
              <a:t>中最优个体</a:t>
            </a:r>
            <a:r>
              <a:rPr lang="zh-CN" altLang="en-US" sz="2600" dirty="0">
                <a:solidFill>
                  <a:schemeClr val="tx1"/>
                </a:solidFill>
                <a:latin typeface="Times New Roman" panose="02020603050405020304" pitchFamily="18" charset="0"/>
                <a:cs typeface="Times New Roman" panose="02020603050405020304" pitchFamily="18" charset="0"/>
              </a:rPr>
              <a:t>，</a:t>
            </a:r>
            <a:r>
              <a:rPr lang="zh-CN" altLang="en-US" sz="2600" dirty="0">
                <a:solidFill>
                  <a:schemeClr val="tx1"/>
                </a:solidFill>
              </a:rPr>
              <a:t>随机选择</a:t>
            </a:r>
            <a:r>
              <a:rPr lang="en-US" altLang="zh-CN" sz="2600" i="1" dirty="0">
                <a:solidFill>
                  <a:schemeClr val="tx1"/>
                </a:solidFill>
                <a:latin typeface="Times New Roman" panose="02020603050405020304" pitchFamily="18" charset="0"/>
                <a:cs typeface="Times New Roman" panose="02020603050405020304" pitchFamily="18" charset="0"/>
              </a:rPr>
              <a:t>B</a:t>
            </a:r>
            <a:r>
              <a:rPr lang="zh-CN" altLang="en-US" sz="2600" dirty="0">
                <a:solidFill>
                  <a:schemeClr val="tx1"/>
                </a:solidFill>
              </a:rPr>
              <a:t>中</a:t>
            </a:r>
            <a:r>
              <a:rPr lang="en-US" altLang="zh-CN" sz="2600" i="1" dirty="0">
                <a:solidFill>
                  <a:schemeClr val="tx1"/>
                </a:solidFill>
                <a:latin typeface="Times New Roman" panose="02020603050405020304" pitchFamily="18" charset="0"/>
                <a:cs typeface="Times New Roman" panose="02020603050405020304" pitchFamily="18" charset="0"/>
              </a:rPr>
              <a:t>num</a:t>
            </a:r>
            <a:r>
              <a:rPr lang="zh-CN" altLang="en-US" sz="2600" dirty="0">
                <a:solidFill>
                  <a:schemeClr val="tx1"/>
                </a:solidFill>
              </a:rPr>
              <a:t>个个体与</a:t>
            </a:r>
            <a:r>
              <a:rPr lang="en-US" altLang="zh-CN" sz="2600" i="1" dirty="0">
                <a:solidFill>
                  <a:schemeClr val="tx1"/>
                </a:solidFill>
                <a:latin typeface="Times New Roman" panose="02020603050405020304" pitchFamily="18" charset="0"/>
                <a:cs typeface="Times New Roman" panose="02020603050405020304" pitchFamily="18" charset="0"/>
              </a:rPr>
              <a:t>B</a:t>
            </a:r>
            <a:r>
              <a:rPr lang="zh-CN" altLang="en-US" sz="2600" dirty="0">
                <a:solidFill>
                  <a:schemeClr val="tx1"/>
                </a:solidFill>
              </a:rPr>
              <a:t>中最优个体</a:t>
            </a:r>
            <a:r>
              <a:rPr lang="zh-CN" altLang="en-US" sz="2600" dirty="0">
                <a:solidFill>
                  <a:schemeClr val="tx1"/>
                </a:solidFill>
                <a:latin typeface="Times New Roman" panose="02020603050405020304" pitchFamily="18" charset="0"/>
                <a:cs typeface="Times New Roman" panose="02020603050405020304" pitchFamily="18" charset="0"/>
              </a:rPr>
              <a:t>，</a:t>
            </a:r>
            <a:r>
              <a:rPr lang="zh-CN" altLang="en-US" sz="2600" dirty="0">
                <a:solidFill>
                  <a:schemeClr val="tx1"/>
                </a:solidFill>
              </a:rPr>
              <a:t>交换两者，以打破平衡态。</a:t>
            </a:r>
          </a:p>
        </p:txBody>
      </p:sp>
      <p:sp>
        <p:nvSpPr>
          <p:cNvPr id="8"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6.3.2  </a:t>
            </a:r>
            <a:r>
              <a:rPr lang="zh-CN" altLang="en-US" sz="3600" dirty="0">
                <a:latin typeface="Times New Roman" panose="02020603050405020304" pitchFamily="18" charset="0"/>
                <a:ea typeface="黑体" panose="02010609060101010101" pitchFamily="49" charset="-122"/>
              </a:rPr>
              <a:t>双种群遗传算法</a:t>
            </a:r>
            <a:r>
              <a:rPr lang="zh-CN" altLang="en-US" sz="3600" dirty="0"/>
              <a:t> </a:t>
            </a:r>
            <a:endParaRPr lang="zh-CN" altLang="en-US" sz="3600" dirty="0">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67940"/>
                                        </p:tgtEl>
                                        <p:attrNameLst>
                                          <p:attrName>style.visibility</p:attrName>
                                        </p:attrNameLst>
                                      </p:cBhvr>
                                      <p:to>
                                        <p:strVal val="visible"/>
                                      </p:to>
                                    </p:set>
                                    <p:animEffect transition="in" filter="barn(outHorizontal)">
                                      <p:cBhvr>
                                        <p:cTn id="7" dur="500"/>
                                        <p:tgtEl>
                                          <p:spTgt spid="167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83971" name="Rectangle 5"/>
          <p:cNvSpPr/>
          <p:nvPr/>
        </p:nvSpPr>
        <p:spPr>
          <a:xfrm>
            <a:off x="4200525" y="647701"/>
            <a:ext cx="9144000" cy="461665"/>
          </a:xfrm>
          <a:prstGeom prst="rect">
            <a:avLst/>
          </a:prstGeom>
          <a:noFill/>
          <a:ln w="9525">
            <a:noFill/>
          </a:ln>
        </p:spPr>
        <p:txBody>
          <a:bodyPr>
            <a:spAutoFit/>
          </a:bodyPr>
          <a:lstStyle/>
          <a:p>
            <a:endParaRPr lang="zh-CN" altLang="en-US" dirty="0"/>
          </a:p>
        </p:txBody>
      </p:sp>
      <p:pic>
        <p:nvPicPr>
          <p:cNvPr id="83972" name="Picture 4" descr="双种群流程图"/>
          <p:cNvPicPr>
            <a:picLocks noChangeAspect="1"/>
          </p:cNvPicPr>
          <p:nvPr/>
        </p:nvPicPr>
        <p:blipFill>
          <a:blip r:embed="rId2"/>
          <a:stretch>
            <a:fillRect/>
          </a:stretch>
        </p:blipFill>
        <p:spPr>
          <a:xfrm>
            <a:off x="2057400" y="188913"/>
            <a:ext cx="7315200" cy="6553200"/>
          </a:xfrm>
          <a:prstGeom prst="rect">
            <a:avLst/>
          </a:prstGeom>
          <a:noFill/>
          <a:ln w="9525">
            <a:noFill/>
          </a:ln>
        </p:spPr>
      </p:pic>
      <p:sp>
        <p:nvSpPr>
          <p:cNvPr id="83973" name="Rectangle 7"/>
          <p:cNvSpPr/>
          <p:nvPr/>
        </p:nvSpPr>
        <p:spPr>
          <a:xfrm>
            <a:off x="6400800" y="6172201"/>
            <a:ext cx="3962400" cy="396875"/>
          </a:xfrm>
          <a:prstGeom prst="rect">
            <a:avLst/>
          </a:prstGeom>
          <a:noFill/>
          <a:ln w="9525">
            <a:noFill/>
          </a:ln>
        </p:spPr>
        <p:txBody>
          <a:bodyPr>
            <a:spAutoFit/>
          </a:bodyPr>
          <a:lstStyle/>
          <a:p>
            <a:r>
              <a:rPr lang="en-US" altLang="zh-CN" sz="2000" b="1" dirty="0">
                <a:solidFill>
                  <a:schemeClr val="tx1"/>
                </a:solidFill>
              </a:rPr>
              <a:t>   </a:t>
            </a:r>
            <a:r>
              <a:rPr lang="zh-CN" altLang="en-US" sz="2000" b="1" dirty="0">
                <a:solidFill>
                  <a:schemeClr val="tx1"/>
                </a:solidFill>
              </a:rPr>
              <a:t>双种群遗传算法程序流程图 </a:t>
            </a:r>
            <a:endParaRPr lang="zh-CN" altLang="en-US" sz="2000" b="1" dirty="0">
              <a:solidFill>
                <a:schemeClr val="tx1"/>
              </a:solidFill>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4" name="Rectangle 3"/>
          <p:cNvSpPr>
            <a:spLocks noGrp="1"/>
          </p:cNvSpPr>
          <p:nvPr>
            <p:ph idx="1"/>
          </p:nvPr>
        </p:nvSpPr>
        <p:spPr>
          <a:xfrm>
            <a:off x="911424" y="1217018"/>
            <a:ext cx="3200400" cy="609600"/>
          </a:xfrm>
          <a:ln/>
        </p:spPr>
        <p:txBody>
          <a:bodyPr vert="horz" wrap="square" lIns="91440" tIns="45720" rIns="91440" bIns="45720" anchor="t"/>
          <a:lstStyle/>
          <a:p>
            <a:pPr marL="609600" indent="-609600" eaLnBrk="1" hangingPunct="1">
              <a:buClr>
                <a:schemeClr val="tx1"/>
              </a:buClr>
              <a:buNone/>
            </a:pPr>
            <a:r>
              <a:rPr lang="en-US" altLang="zh-CN" b="1" dirty="0">
                <a:latin typeface="Times New Roman" panose="02020603050405020304" pitchFamily="18" charset="0"/>
              </a:rPr>
              <a:t>1. </a:t>
            </a:r>
            <a:r>
              <a:rPr lang="zh-CN" altLang="en-US" b="1" dirty="0">
                <a:latin typeface="Times New Roman" panose="02020603050405020304" pitchFamily="18" charset="0"/>
              </a:rPr>
              <a:t>基本思想</a:t>
            </a:r>
          </a:p>
        </p:txBody>
      </p:sp>
      <p:sp>
        <p:nvSpPr>
          <p:cNvPr id="16391"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6395" name="Rectangle 12"/>
          <p:cNvSpPr/>
          <p:nvPr/>
        </p:nvSpPr>
        <p:spPr>
          <a:xfrm>
            <a:off x="911424" y="1926849"/>
            <a:ext cx="10369152" cy="892552"/>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spAutoFit/>
          </a:bodyPr>
          <a:lstStyle/>
          <a:p>
            <a:pPr>
              <a:spcBef>
                <a:spcPct val="50000"/>
              </a:spcBef>
              <a:buClr>
                <a:schemeClr val="tx1"/>
              </a:buClr>
              <a:buBlip>
                <a:blip r:embed="rId3"/>
              </a:buBlip>
            </a:pPr>
            <a:r>
              <a:rPr lang="en-US" altLang="zh-CN" sz="2600" dirty="0">
                <a:solidFill>
                  <a:schemeClr val="tx1"/>
                </a:solidFill>
                <a:latin typeface="Times New Roman" panose="02020603050405020304" pitchFamily="18" charset="0"/>
              </a:rPr>
              <a:t> Srinvivas M.</a:t>
            </a: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Patnaik L. M.</a:t>
            </a:r>
            <a:r>
              <a:rPr lang="zh-CN" altLang="en-US" sz="2600" dirty="0">
                <a:solidFill>
                  <a:schemeClr val="tx1"/>
                </a:solidFill>
                <a:latin typeface="Times New Roman" panose="02020603050405020304" pitchFamily="18" charset="0"/>
              </a:rPr>
              <a:t>等在</a:t>
            </a:r>
            <a:r>
              <a:rPr lang="en-US" altLang="zh-CN" sz="2600" dirty="0">
                <a:solidFill>
                  <a:schemeClr val="tx1"/>
                </a:solidFill>
                <a:latin typeface="Times New Roman" panose="02020603050405020304" pitchFamily="18" charset="0"/>
              </a:rPr>
              <a:t>1994</a:t>
            </a:r>
            <a:r>
              <a:rPr lang="zh-CN" altLang="en-US" sz="2600" dirty="0">
                <a:solidFill>
                  <a:schemeClr val="tx1"/>
                </a:solidFill>
                <a:latin typeface="Times New Roman" panose="02020603050405020304" pitchFamily="18" charset="0"/>
              </a:rPr>
              <a:t>年提出一种自适应遗传算法</a:t>
            </a:r>
            <a:r>
              <a:rPr lang="en-US" altLang="zh-CN" sz="2600" dirty="0">
                <a:solidFill>
                  <a:schemeClr val="tx1"/>
                </a:solidFill>
                <a:latin typeface="Times New Roman" panose="02020603050405020304" pitchFamily="18" charset="0"/>
              </a:rPr>
              <a:t>(adaptive genetic algorithms</a:t>
            </a: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AGA)</a:t>
            </a:r>
            <a:r>
              <a:rPr lang="zh-CN" altLang="en-US" sz="2600" dirty="0">
                <a:solidFill>
                  <a:schemeClr val="tx1"/>
                </a:solidFill>
                <a:latin typeface="Times New Roman" panose="02020603050405020304" pitchFamily="18" charset="0"/>
              </a:rPr>
              <a:t>：         能随适应度自动改变。</a:t>
            </a:r>
          </a:p>
        </p:txBody>
      </p:sp>
      <p:graphicFrame>
        <p:nvGraphicFramePr>
          <p:cNvPr id="16386" name="Object 6"/>
          <p:cNvGraphicFramePr/>
          <p:nvPr>
            <p:extLst>
              <p:ext uri="{D42A27DB-BD31-4B8C-83A1-F6EECF244321}">
                <p14:modId xmlns:p14="http://schemas.microsoft.com/office/powerpoint/2010/main" val="1301761267"/>
              </p:ext>
            </p:extLst>
          </p:nvPr>
        </p:nvGraphicFramePr>
        <p:xfrm>
          <a:off x="6128686" y="2355414"/>
          <a:ext cx="935038" cy="519112"/>
        </p:xfrm>
        <a:graphic>
          <a:graphicData uri="http://schemas.openxmlformats.org/presentationml/2006/ole">
            <mc:AlternateContent xmlns:mc="http://schemas.openxmlformats.org/markup-compatibility/2006">
              <mc:Choice xmlns:v="urn:schemas-microsoft-com:vml" Requires="v">
                <p:oleObj spid="_x0000_s18643" r:id="rId4" imgW="342900" imgH="190500" progId="Equation.DSMT4">
                  <p:embed/>
                </p:oleObj>
              </mc:Choice>
              <mc:Fallback>
                <p:oleObj r:id="rId4" imgW="342900" imgH="190500" progId="Equation.DSMT4">
                  <p:embed/>
                  <p:pic>
                    <p:nvPicPr>
                      <p:cNvPr id="0" name="图片 3119"/>
                      <p:cNvPicPr/>
                      <p:nvPr/>
                    </p:nvPicPr>
                    <p:blipFill>
                      <a:blip r:embed="rId5"/>
                      <a:stretch>
                        <a:fillRect/>
                      </a:stretch>
                    </p:blipFill>
                    <p:spPr>
                      <a:xfrm>
                        <a:off x="6128686" y="2355414"/>
                        <a:ext cx="935038" cy="519112"/>
                      </a:xfrm>
                      <a:prstGeom prst="rect">
                        <a:avLst/>
                      </a:prstGeom>
                      <a:noFill/>
                      <a:ln w="38100">
                        <a:noFill/>
                        <a:miter/>
                      </a:ln>
                    </p:spPr>
                  </p:pic>
                </p:oleObj>
              </mc:Fallback>
            </mc:AlternateContent>
          </a:graphicData>
        </a:graphic>
      </p:graphicFrame>
      <p:sp>
        <p:nvSpPr>
          <p:cNvPr id="16396" name="Rectangle 4"/>
          <p:cNvSpPr/>
          <p:nvPr/>
        </p:nvSpPr>
        <p:spPr>
          <a:xfrm>
            <a:off x="911424" y="3074988"/>
            <a:ext cx="10369152" cy="1492716"/>
          </a:xfrm>
          <a:prstGeom prst="rect">
            <a:avLst/>
          </a:prstGeom>
          <a:noFill/>
          <a:ln w="9525">
            <a:noFill/>
          </a:ln>
        </p:spPr>
        <p:txBody>
          <a:bodyPr wrap="square">
            <a:spAutoFit/>
          </a:bodyPr>
          <a:lstStyle/>
          <a:p>
            <a:pPr algn="just">
              <a:spcBef>
                <a:spcPct val="50000"/>
              </a:spcBef>
              <a:buClr>
                <a:schemeClr val="tx1"/>
              </a:buClr>
              <a:buBlip>
                <a:blip r:embed="rId3"/>
              </a:buBlip>
            </a:pPr>
            <a:r>
              <a:rPr lang="en-US" altLang="zh-CN" sz="2600" dirty="0">
                <a:solidFill>
                  <a:schemeClr val="tx1"/>
                </a:solidFill>
                <a:latin typeface="Times New Roman" panose="02020603050405020304" pitchFamily="18" charset="0"/>
              </a:rPr>
              <a:t> AGA</a:t>
            </a:r>
            <a:r>
              <a:rPr lang="zh-CN" altLang="en-US" sz="2600" dirty="0">
                <a:solidFill>
                  <a:schemeClr val="tx1"/>
                </a:solidFill>
                <a:latin typeface="Times New Roman" panose="02020603050405020304" pitchFamily="18" charset="0"/>
              </a:rPr>
              <a:t>：当种群各个体适应度趋于一致或者趋于局部最优</a:t>
            </a:r>
            <a:r>
              <a:rPr lang="zh-CN" altLang="en-US" sz="2600" dirty="0" smtClean="0">
                <a:solidFill>
                  <a:schemeClr val="tx1"/>
                </a:solidFill>
                <a:latin typeface="Times New Roman" panose="02020603050405020304" pitchFamily="18" charset="0"/>
              </a:rPr>
              <a:t>时</a:t>
            </a:r>
            <a:r>
              <a:rPr lang="en-US" altLang="zh-CN" sz="2600" dirty="0" smtClean="0">
                <a:solidFill>
                  <a:schemeClr val="tx1"/>
                </a:solidFill>
                <a:latin typeface="Times New Roman" panose="02020603050405020304" pitchFamily="18" charset="0"/>
              </a:rPr>
              <a:t>,</a:t>
            </a:r>
            <a:r>
              <a:rPr lang="zh-CN" altLang="en-US" sz="2600" dirty="0" smtClean="0">
                <a:solidFill>
                  <a:schemeClr val="tx1"/>
                </a:solidFill>
                <a:latin typeface="Times New Roman" panose="02020603050405020304" pitchFamily="18" charset="0"/>
              </a:rPr>
              <a:t>使</a:t>
            </a:r>
            <a:endParaRPr lang="en-US" altLang="zh-CN" sz="2600" dirty="0" smtClean="0">
              <a:solidFill>
                <a:schemeClr val="tx1"/>
              </a:solidFill>
              <a:latin typeface="Times New Roman" panose="02020603050405020304" pitchFamily="18" charset="0"/>
            </a:endParaRPr>
          </a:p>
          <a:p>
            <a:pPr algn="just">
              <a:spcBef>
                <a:spcPct val="50000"/>
              </a:spcBef>
              <a:buClr>
                <a:schemeClr val="tx1"/>
              </a:buClr>
            </a:pPr>
            <a:r>
              <a:rPr lang="zh-CN" altLang="en-US" sz="2600" dirty="0" smtClean="0">
                <a:solidFill>
                  <a:schemeClr val="tx1"/>
                </a:solidFill>
                <a:latin typeface="Times New Roman" panose="02020603050405020304" pitchFamily="18" charset="0"/>
              </a:rPr>
              <a:t>增加</a:t>
            </a:r>
            <a:r>
              <a:rPr lang="zh-CN" altLang="en-US" sz="2600" dirty="0">
                <a:solidFill>
                  <a:schemeClr val="tx1"/>
                </a:solidFill>
                <a:latin typeface="Times New Roman" panose="02020603050405020304" pitchFamily="18" charset="0"/>
              </a:rPr>
              <a:t>，以跳出局部最优；而当群体适应度比较分散时，使          减少，以利于优良个体的生存。</a:t>
            </a:r>
          </a:p>
        </p:txBody>
      </p:sp>
      <p:graphicFrame>
        <p:nvGraphicFramePr>
          <p:cNvPr id="16387" name="Object 5"/>
          <p:cNvGraphicFramePr/>
          <p:nvPr>
            <p:extLst>
              <p:ext uri="{D42A27DB-BD31-4B8C-83A1-F6EECF244321}">
                <p14:modId xmlns:p14="http://schemas.microsoft.com/office/powerpoint/2010/main" val="2826735730"/>
              </p:ext>
            </p:extLst>
          </p:nvPr>
        </p:nvGraphicFramePr>
        <p:xfrm>
          <a:off x="10009894" y="3050061"/>
          <a:ext cx="990600" cy="549275"/>
        </p:xfrm>
        <a:graphic>
          <a:graphicData uri="http://schemas.openxmlformats.org/presentationml/2006/ole">
            <mc:AlternateContent xmlns:mc="http://schemas.openxmlformats.org/markup-compatibility/2006">
              <mc:Choice xmlns:v="urn:schemas-microsoft-com:vml" Requires="v">
                <p:oleObj spid="_x0000_s18644" r:id="rId6" imgW="342900" imgH="190500" progId="Equation.DSMT4">
                  <p:embed/>
                </p:oleObj>
              </mc:Choice>
              <mc:Fallback>
                <p:oleObj r:id="rId6" imgW="342900" imgH="190500" progId="Equation.DSMT4">
                  <p:embed/>
                  <p:pic>
                    <p:nvPicPr>
                      <p:cNvPr id="0" name="图片 3120"/>
                      <p:cNvPicPr/>
                      <p:nvPr/>
                    </p:nvPicPr>
                    <p:blipFill>
                      <a:blip r:embed="rId7"/>
                      <a:stretch>
                        <a:fillRect/>
                      </a:stretch>
                    </p:blipFill>
                    <p:spPr>
                      <a:xfrm>
                        <a:off x="10009894" y="3050061"/>
                        <a:ext cx="990600" cy="549275"/>
                      </a:xfrm>
                      <a:prstGeom prst="rect">
                        <a:avLst/>
                      </a:prstGeom>
                      <a:noFill/>
                      <a:ln w="38100">
                        <a:noFill/>
                        <a:miter/>
                      </a:ln>
                    </p:spPr>
                  </p:pic>
                </p:oleObj>
              </mc:Fallback>
            </mc:AlternateContent>
          </a:graphicData>
        </a:graphic>
      </p:graphicFrame>
      <p:graphicFrame>
        <p:nvGraphicFramePr>
          <p:cNvPr id="16388" name="Object 7"/>
          <p:cNvGraphicFramePr/>
          <p:nvPr>
            <p:extLst>
              <p:ext uri="{D42A27DB-BD31-4B8C-83A1-F6EECF244321}">
                <p14:modId xmlns:p14="http://schemas.microsoft.com/office/powerpoint/2010/main" val="1647018616"/>
              </p:ext>
            </p:extLst>
          </p:nvPr>
        </p:nvGraphicFramePr>
        <p:xfrm>
          <a:off x="9234301" y="3638600"/>
          <a:ext cx="936625" cy="519113"/>
        </p:xfrm>
        <a:graphic>
          <a:graphicData uri="http://schemas.openxmlformats.org/presentationml/2006/ole">
            <mc:AlternateContent xmlns:mc="http://schemas.openxmlformats.org/markup-compatibility/2006">
              <mc:Choice xmlns:v="urn:schemas-microsoft-com:vml" Requires="v">
                <p:oleObj spid="_x0000_s18645" r:id="rId8" imgW="342900" imgH="190500" progId="Equation.DSMT4">
                  <p:embed/>
                </p:oleObj>
              </mc:Choice>
              <mc:Fallback>
                <p:oleObj r:id="rId8" imgW="342900" imgH="190500" progId="Equation.DSMT4">
                  <p:embed/>
                  <p:pic>
                    <p:nvPicPr>
                      <p:cNvPr id="0" name="图片 3121"/>
                      <p:cNvPicPr/>
                      <p:nvPr/>
                    </p:nvPicPr>
                    <p:blipFill>
                      <a:blip r:embed="rId5"/>
                      <a:stretch>
                        <a:fillRect/>
                      </a:stretch>
                    </p:blipFill>
                    <p:spPr>
                      <a:xfrm>
                        <a:off x="9234301" y="3638600"/>
                        <a:ext cx="936625" cy="519113"/>
                      </a:xfrm>
                      <a:prstGeom prst="rect">
                        <a:avLst/>
                      </a:prstGeom>
                      <a:noFill/>
                      <a:ln w="38100">
                        <a:noFill/>
                        <a:miter/>
                      </a:ln>
                    </p:spPr>
                  </p:pic>
                </p:oleObj>
              </mc:Fallback>
            </mc:AlternateContent>
          </a:graphicData>
        </a:graphic>
      </p:graphicFrame>
      <p:sp>
        <p:nvSpPr>
          <p:cNvPr id="16397" name="Rectangle 10"/>
          <p:cNvSpPr/>
          <p:nvPr/>
        </p:nvSpPr>
        <p:spPr>
          <a:xfrm>
            <a:off x="911424" y="4620741"/>
            <a:ext cx="10250288" cy="1292662"/>
          </a:xfrm>
          <a:prstGeom prst="rect">
            <a:avLst/>
          </a:prstGeom>
          <a:noFill/>
          <a:ln w="9525">
            <a:noFill/>
          </a:ln>
        </p:spPr>
        <p:txBody>
          <a:bodyPr wrap="square" anchor="b">
            <a:spAutoFit/>
          </a:bodyPr>
          <a:lstStyle/>
          <a:p>
            <a:pPr>
              <a:buBlip>
                <a:blip r:embed="rId3"/>
              </a:buBlip>
            </a:pPr>
            <a:r>
              <a:rPr lang="en-US" altLang="zh-CN" sz="2600" dirty="0">
                <a:solidFill>
                  <a:schemeClr val="tx1"/>
                </a:solidFill>
              </a:rPr>
              <a:t> </a:t>
            </a:r>
            <a:r>
              <a:rPr lang="zh-CN" altLang="en-US" sz="2600" dirty="0">
                <a:solidFill>
                  <a:schemeClr val="tx1"/>
                </a:solidFill>
              </a:rPr>
              <a:t>同时，对于适应度高于群体平均适应值的个体，选择较低的      ，使得该解得以保护进入下一代；对低于平均适应值的个体，选择较高的      值，使该解被淘汰</a:t>
            </a:r>
            <a:r>
              <a:rPr lang="zh-CN" altLang="en-US" sz="2600" dirty="0" smtClean="0">
                <a:solidFill>
                  <a:schemeClr val="tx1"/>
                </a:solidFill>
              </a:rPr>
              <a:t>。 </a:t>
            </a:r>
            <a:endParaRPr lang="zh-CN" altLang="en-US" sz="2600" dirty="0">
              <a:solidFill>
                <a:schemeClr val="tx1"/>
              </a:solidFill>
            </a:endParaRPr>
          </a:p>
        </p:txBody>
      </p:sp>
      <p:graphicFrame>
        <p:nvGraphicFramePr>
          <p:cNvPr id="16389" name="Object 8"/>
          <p:cNvGraphicFramePr/>
          <p:nvPr>
            <p:extLst>
              <p:ext uri="{D42A27DB-BD31-4B8C-83A1-F6EECF244321}">
                <p14:modId xmlns:p14="http://schemas.microsoft.com/office/powerpoint/2010/main" val="700928339"/>
              </p:ext>
            </p:extLst>
          </p:nvPr>
        </p:nvGraphicFramePr>
        <p:xfrm>
          <a:off x="9982200" y="4651744"/>
          <a:ext cx="914400" cy="508000"/>
        </p:xfrm>
        <a:graphic>
          <a:graphicData uri="http://schemas.openxmlformats.org/presentationml/2006/ole">
            <mc:AlternateContent xmlns:mc="http://schemas.openxmlformats.org/markup-compatibility/2006">
              <mc:Choice xmlns:v="urn:schemas-microsoft-com:vml" Requires="v">
                <p:oleObj spid="_x0000_s18646" r:id="rId9" imgW="342900" imgH="190500" progId="Equation.DSMT4">
                  <p:embed/>
                </p:oleObj>
              </mc:Choice>
              <mc:Fallback>
                <p:oleObj r:id="rId9" imgW="342900" imgH="190500" progId="Equation.DSMT4">
                  <p:embed/>
                  <p:pic>
                    <p:nvPicPr>
                      <p:cNvPr id="0" name="图片 3122"/>
                      <p:cNvPicPr/>
                      <p:nvPr/>
                    </p:nvPicPr>
                    <p:blipFill>
                      <a:blip r:embed="rId5"/>
                      <a:stretch>
                        <a:fillRect/>
                      </a:stretch>
                    </p:blipFill>
                    <p:spPr>
                      <a:xfrm>
                        <a:off x="9982200" y="4651744"/>
                        <a:ext cx="914400" cy="508000"/>
                      </a:xfrm>
                      <a:prstGeom prst="rect">
                        <a:avLst/>
                      </a:prstGeom>
                      <a:noFill/>
                      <a:ln w="38100">
                        <a:noFill/>
                        <a:miter/>
                      </a:ln>
                    </p:spPr>
                  </p:pic>
                </p:oleObj>
              </mc:Fallback>
            </mc:AlternateContent>
          </a:graphicData>
        </a:graphic>
      </p:graphicFrame>
      <p:graphicFrame>
        <p:nvGraphicFramePr>
          <p:cNvPr id="16390" name="Object 9"/>
          <p:cNvGraphicFramePr/>
          <p:nvPr>
            <p:extLst>
              <p:ext uri="{D42A27DB-BD31-4B8C-83A1-F6EECF244321}">
                <p14:modId xmlns:p14="http://schemas.microsoft.com/office/powerpoint/2010/main" val="1339319824"/>
              </p:ext>
            </p:extLst>
          </p:nvPr>
        </p:nvGraphicFramePr>
        <p:xfrm>
          <a:off x="1343472" y="5451017"/>
          <a:ext cx="903288" cy="501650"/>
        </p:xfrm>
        <a:graphic>
          <a:graphicData uri="http://schemas.openxmlformats.org/presentationml/2006/ole">
            <mc:AlternateContent xmlns:mc="http://schemas.openxmlformats.org/markup-compatibility/2006">
              <mc:Choice xmlns:v="urn:schemas-microsoft-com:vml" Requires="v">
                <p:oleObj spid="_x0000_s18647" r:id="rId10" imgW="342900" imgH="190500" progId="Equation.DSMT4">
                  <p:embed/>
                </p:oleObj>
              </mc:Choice>
              <mc:Fallback>
                <p:oleObj r:id="rId10" imgW="342900" imgH="190500" progId="Equation.DSMT4">
                  <p:embed/>
                  <p:pic>
                    <p:nvPicPr>
                      <p:cNvPr id="0" name="图片 3123"/>
                      <p:cNvPicPr/>
                      <p:nvPr/>
                    </p:nvPicPr>
                    <p:blipFill>
                      <a:blip r:embed="rId5"/>
                      <a:stretch>
                        <a:fillRect/>
                      </a:stretch>
                    </p:blipFill>
                    <p:spPr>
                      <a:xfrm>
                        <a:off x="1343472" y="5451017"/>
                        <a:ext cx="903288" cy="501650"/>
                      </a:xfrm>
                      <a:prstGeom prst="rect">
                        <a:avLst/>
                      </a:prstGeom>
                      <a:noFill/>
                      <a:ln w="38100">
                        <a:noFill/>
                        <a:miter/>
                      </a:ln>
                    </p:spPr>
                  </p:pic>
                </p:oleObj>
              </mc:Fallback>
            </mc:AlternateContent>
          </a:graphicData>
        </a:graphic>
      </p:graphicFrame>
      <p:sp>
        <p:nvSpPr>
          <p:cNvPr id="14"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6.3.3  </a:t>
            </a:r>
            <a:r>
              <a:rPr lang="zh-CN" altLang="en-US" sz="3600" dirty="0">
                <a:latin typeface="Times New Roman" panose="02020603050405020304" pitchFamily="18" charset="0"/>
                <a:ea typeface="黑体" panose="02010609060101010101" pitchFamily="49" charset="-122"/>
              </a:rPr>
              <a:t>自适应遗传算法</a:t>
            </a:r>
            <a:r>
              <a:rPr lang="zh-CN" altLang="en-US" sz="3200" dirty="0"/>
              <a:t> </a:t>
            </a:r>
            <a:endParaRPr lang="zh-CN" altLang="en-US" sz="3600" dirty="0">
              <a:latin typeface="Times New Roman" panose="02020603050405020304" pitchFamily="18" charset="0"/>
              <a:ea typeface="黑体" panose="02010609060101010101" pitchFamily="49" charset="-122"/>
            </a:endParaRPr>
          </a:p>
        </p:txBody>
      </p:sp>
      <p:sp>
        <p:nvSpPr>
          <p:cNvPr id="2" name="文本框 1"/>
          <p:cNvSpPr txBox="1"/>
          <p:nvPr/>
        </p:nvSpPr>
        <p:spPr>
          <a:xfrm>
            <a:off x="2334072" y="6125517"/>
            <a:ext cx="3113856" cy="461665"/>
          </a:xfrm>
          <a:prstGeom prst="rect">
            <a:avLst/>
          </a:prstGeom>
          <a:noFill/>
        </p:spPr>
        <p:txBody>
          <a:bodyPr wrap="square" rtlCol="0">
            <a:spAutoFit/>
          </a:bodyPr>
          <a:lstStyle/>
          <a:p>
            <a:r>
              <a:rPr lang="zh-CN" altLang="en-US" dirty="0" smtClean="0">
                <a:solidFill>
                  <a:schemeClr val="tx1"/>
                </a:solidFill>
              </a:rPr>
              <a:t>：交叉和变异概率</a:t>
            </a:r>
            <a:endParaRPr lang="zh-CN" altLang="en-US" dirty="0">
              <a:solidFill>
                <a:schemeClr val="tx1"/>
              </a:solidFill>
            </a:endParaRPr>
          </a:p>
        </p:txBody>
      </p:sp>
      <p:graphicFrame>
        <p:nvGraphicFramePr>
          <p:cNvPr id="15" name="Object 5"/>
          <p:cNvGraphicFramePr/>
          <p:nvPr>
            <p:extLst>
              <p:ext uri="{D42A27DB-BD31-4B8C-83A1-F6EECF244321}">
                <p14:modId xmlns:p14="http://schemas.microsoft.com/office/powerpoint/2010/main" val="3462652080"/>
              </p:ext>
            </p:extLst>
          </p:nvPr>
        </p:nvGraphicFramePr>
        <p:xfrm>
          <a:off x="1343472" y="6055462"/>
          <a:ext cx="990600" cy="549275"/>
        </p:xfrm>
        <a:graphic>
          <a:graphicData uri="http://schemas.openxmlformats.org/presentationml/2006/ole">
            <mc:AlternateContent xmlns:mc="http://schemas.openxmlformats.org/markup-compatibility/2006">
              <mc:Choice xmlns:v="urn:schemas-microsoft-com:vml" Requires="v">
                <p:oleObj spid="_x0000_s18648" r:id="rId6" imgW="342900" imgH="190500" progId="Equation.DSMT4">
                  <p:embed/>
                </p:oleObj>
              </mc:Choice>
              <mc:Fallback>
                <p:oleObj r:id="rId6" imgW="342900" imgH="190500" progId="Equation.DSMT4">
                  <p:embed/>
                  <p:pic>
                    <p:nvPicPr>
                      <p:cNvPr id="16387" name="Object 5"/>
                      <p:cNvPicPr/>
                      <p:nvPr/>
                    </p:nvPicPr>
                    <p:blipFill>
                      <a:blip r:embed="rId7"/>
                      <a:stretch>
                        <a:fillRect/>
                      </a:stretch>
                    </p:blipFill>
                    <p:spPr>
                      <a:xfrm>
                        <a:off x="1343472" y="6055462"/>
                        <a:ext cx="990600" cy="54927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7416" name="Rectangle 4"/>
          <p:cNvSpPr/>
          <p:nvPr/>
        </p:nvSpPr>
        <p:spPr>
          <a:xfrm>
            <a:off x="6000750" y="3314701"/>
            <a:ext cx="9144000" cy="461665"/>
          </a:xfrm>
          <a:prstGeom prst="rect">
            <a:avLst/>
          </a:prstGeom>
          <a:noFill/>
          <a:ln w="9525">
            <a:noFill/>
          </a:ln>
        </p:spPr>
        <p:txBody>
          <a:bodyPr>
            <a:spAutoFit/>
          </a:bodyPr>
          <a:lstStyle/>
          <a:p>
            <a:endParaRPr lang="zh-CN" altLang="en-US" dirty="0"/>
          </a:p>
        </p:txBody>
      </p:sp>
      <p:sp>
        <p:nvSpPr>
          <p:cNvPr id="17417" name="Rectangle 9"/>
          <p:cNvSpPr/>
          <p:nvPr/>
        </p:nvSpPr>
        <p:spPr>
          <a:xfrm>
            <a:off x="0" y="0"/>
            <a:ext cx="12192000" cy="692150"/>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6.3.3  </a:t>
            </a:r>
            <a:r>
              <a:rPr lang="zh-CN" altLang="en-US" sz="3600" dirty="0">
                <a:latin typeface="Times New Roman" panose="02020603050405020304" pitchFamily="18" charset="0"/>
                <a:ea typeface="黑体" panose="02010609060101010101" pitchFamily="49" charset="-122"/>
              </a:rPr>
              <a:t>自适应遗传算法</a:t>
            </a:r>
            <a:r>
              <a:rPr lang="zh-CN" altLang="en-US" sz="3200" b="1" dirty="0">
                <a:latin typeface="Arial" panose="020B0604020202020204" pitchFamily="34" charset="0"/>
              </a:rPr>
              <a:t> </a:t>
            </a:r>
          </a:p>
        </p:txBody>
      </p:sp>
      <p:grpSp>
        <p:nvGrpSpPr>
          <p:cNvPr id="17418" name="Group 15"/>
          <p:cNvGrpSpPr/>
          <p:nvPr/>
        </p:nvGrpSpPr>
        <p:grpSpPr>
          <a:xfrm>
            <a:off x="839416" y="1327795"/>
            <a:ext cx="10874424" cy="4435475"/>
            <a:chOff x="-480" y="569"/>
            <a:chExt cx="6048" cy="2794"/>
          </a:xfrm>
        </p:grpSpPr>
        <p:sp>
          <p:nvSpPr>
            <p:cNvPr id="17419" name="Rectangle 2"/>
            <p:cNvSpPr/>
            <p:nvPr/>
          </p:nvSpPr>
          <p:spPr>
            <a:xfrm>
              <a:off x="-480" y="569"/>
              <a:ext cx="6048" cy="2794"/>
            </a:xfrm>
            <a:prstGeom prst="rect">
              <a:avLst/>
            </a:prstGeom>
            <a:noFill/>
            <a:ln w="9525">
              <a:noFill/>
            </a:ln>
          </p:spPr>
          <p:txBody>
            <a:bodyPr wrap="square">
              <a:spAutoFit/>
            </a:bodyPr>
            <a:lstStyle/>
            <a:p>
              <a:pPr marL="457200" indent="-457200">
                <a:spcBef>
                  <a:spcPct val="130000"/>
                </a:spcBef>
              </a:pPr>
              <a:r>
                <a:rPr lang="en-US" altLang="zh-CN" sz="3000" b="1" dirty="0">
                  <a:solidFill>
                    <a:schemeClr val="tx1"/>
                  </a:solidFill>
                  <a:latin typeface="Times New Roman" panose="02020603050405020304" pitchFamily="18" charset="0"/>
                </a:rPr>
                <a:t>2. </a:t>
              </a:r>
              <a:r>
                <a:rPr lang="zh-CN" altLang="en-US" sz="3000" b="1" dirty="0">
                  <a:solidFill>
                    <a:schemeClr val="tx1"/>
                  </a:solidFill>
                  <a:latin typeface="Times New Roman" panose="02020603050405020304" pitchFamily="18" charset="0"/>
                </a:rPr>
                <a:t>自适应</a:t>
              </a:r>
              <a:r>
                <a:rPr lang="zh-CN" altLang="en-US" sz="3000" b="1" dirty="0">
                  <a:solidFill>
                    <a:schemeClr val="tx1"/>
                  </a:solidFill>
                </a:rPr>
                <a:t>遗传算法的步骤</a:t>
              </a:r>
            </a:p>
            <a:p>
              <a:pPr marL="457200" indent="-457200" algn="just">
                <a:lnSpc>
                  <a:spcPct val="120000"/>
                </a:lnSpc>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1</a:t>
              </a:r>
              <a:r>
                <a:rPr lang="zh-CN" altLang="en-US" sz="2600" dirty="0">
                  <a:solidFill>
                    <a:schemeClr val="tx1"/>
                  </a:solidFill>
                  <a:latin typeface="Times New Roman" panose="02020603050405020304" pitchFamily="18" charset="0"/>
                </a:rPr>
                <a:t>） 编码</a:t>
              </a:r>
              <a:r>
                <a:rPr lang="en-US" altLang="zh-CN" sz="2600" dirty="0">
                  <a:solidFill>
                    <a:schemeClr val="tx1"/>
                  </a:solidFill>
                  <a:latin typeface="Times New Roman" panose="02020603050405020304" pitchFamily="18" charset="0"/>
                </a:rPr>
                <a:t>/</a:t>
              </a:r>
              <a:r>
                <a:rPr lang="zh-CN" altLang="en-US" sz="2600" dirty="0">
                  <a:solidFill>
                    <a:schemeClr val="tx1"/>
                  </a:solidFill>
                  <a:latin typeface="Times New Roman" panose="02020603050405020304" pitchFamily="18" charset="0"/>
                </a:rPr>
                <a:t>解码设计。</a:t>
              </a:r>
            </a:p>
            <a:p>
              <a:pPr marL="457200" indent="-457200" algn="just">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2</a:t>
              </a:r>
              <a:r>
                <a:rPr lang="zh-CN" altLang="en-US" sz="2600" dirty="0">
                  <a:solidFill>
                    <a:schemeClr val="tx1"/>
                  </a:solidFill>
                  <a:latin typeface="Times New Roman" panose="02020603050405020304" pitchFamily="18" charset="0"/>
                </a:rPr>
                <a:t>） 初始种群产生：</a:t>
              </a:r>
              <a:r>
                <a:rPr lang="en-US" altLang="zh-CN" sz="2600" i="1" dirty="0">
                  <a:solidFill>
                    <a:schemeClr val="tx1"/>
                  </a:solidFill>
                  <a:latin typeface="Times New Roman" panose="02020603050405020304" pitchFamily="18" charset="0"/>
                </a:rPr>
                <a:t>N</a:t>
              </a:r>
              <a:r>
                <a:rPr lang="zh-CN" altLang="en-US" sz="2600" dirty="0">
                  <a:solidFill>
                    <a:schemeClr val="tx1"/>
                  </a:solidFill>
                  <a:latin typeface="Times New Roman" panose="02020603050405020304" pitchFamily="18" charset="0"/>
                </a:rPr>
                <a:t>（</a:t>
              </a:r>
              <a:r>
                <a:rPr lang="en-US" altLang="zh-CN" sz="2600" i="1" dirty="0">
                  <a:solidFill>
                    <a:schemeClr val="tx1"/>
                  </a:solidFill>
                  <a:latin typeface="Times New Roman" panose="02020603050405020304" pitchFamily="18" charset="0"/>
                </a:rPr>
                <a:t>N </a:t>
              </a:r>
              <a:r>
                <a:rPr lang="zh-CN" altLang="en-US" sz="2600" dirty="0">
                  <a:solidFill>
                    <a:schemeClr val="tx1"/>
                  </a:solidFill>
                  <a:latin typeface="Times New Roman" panose="02020603050405020304" pitchFamily="18" charset="0"/>
                </a:rPr>
                <a:t>是偶数）个候选解，组成初始解集。</a:t>
              </a:r>
            </a:p>
            <a:p>
              <a:pPr marL="457200" indent="-457200" algn="just">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3</a:t>
              </a:r>
              <a:r>
                <a:rPr lang="zh-CN" altLang="en-US" sz="2600" dirty="0">
                  <a:solidFill>
                    <a:schemeClr val="tx1"/>
                  </a:solidFill>
                  <a:latin typeface="Times New Roman" panose="02020603050405020304" pitchFamily="18" charset="0"/>
                </a:rPr>
                <a:t>） 定义适应度函数为              ，计算适应度     。</a:t>
              </a:r>
            </a:p>
            <a:p>
              <a:pPr marL="457200" indent="-457200" algn="just">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4</a:t>
              </a:r>
              <a:r>
                <a:rPr lang="zh-CN" altLang="en-US" sz="2600" dirty="0">
                  <a:solidFill>
                    <a:schemeClr val="tx1"/>
                  </a:solidFill>
                  <a:latin typeface="Times New Roman" panose="02020603050405020304" pitchFamily="18" charset="0"/>
                </a:rPr>
                <a:t>） 按轮盘赌规则选择</a:t>
              </a:r>
              <a:r>
                <a:rPr lang="en-US" altLang="zh-CN" sz="2600" i="1" dirty="0">
                  <a:solidFill>
                    <a:schemeClr val="tx1"/>
                  </a:solidFill>
                  <a:latin typeface="Times New Roman" panose="02020603050405020304" pitchFamily="18" charset="0"/>
                  <a:ea typeface="楷体_GB2312" pitchFamily="49" charset="-122"/>
                </a:rPr>
                <a:t>N </a:t>
              </a:r>
              <a:r>
                <a:rPr lang="zh-CN" altLang="en-US" sz="2600" dirty="0">
                  <a:solidFill>
                    <a:schemeClr val="tx1"/>
                  </a:solidFill>
                  <a:latin typeface="Times New Roman" panose="02020603050405020304" pitchFamily="18" charset="0"/>
                </a:rPr>
                <a:t>个个体，计算              。</a:t>
              </a:r>
            </a:p>
            <a:p>
              <a:pPr marL="457200" indent="-457200" algn="just">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5</a:t>
              </a:r>
              <a:r>
                <a:rPr lang="zh-CN" altLang="en-US" sz="2600" dirty="0">
                  <a:solidFill>
                    <a:schemeClr val="tx1"/>
                  </a:solidFill>
                  <a:latin typeface="Times New Roman" panose="02020603050405020304" pitchFamily="18" charset="0"/>
                </a:rPr>
                <a:t>）将群体中的各个个体随机搭配成对，共组成</a:t>
              </a:r>
              <a:r>
                <a:rPr lang="en-US" altLang="zh-CN" sz="2600" i="1" dirty="0">
                  <a:solidFill>
                    <a:schemeClr val="tx1"/>
                  </a:solidFill>
                  <a:latin typeface="Times New Roman" panose="02020603050405020304" pitchFamily="18" charset="0"/>
                </a:rPr>
                <a:t>N</a:t>
              </a:r>
              <a:r>
                <a:rPr lang="en-US" altLang="zh-CN" sz="2600" dirty="0">
                  <a:solidFill>
                    <a:schemeClr val="tx1"/>
                  </a:solidFill>
                  <a:latin typeface="Times New Roman" panose="02020603050405020304" pitchFamily="18" charset="0"/>
                </a:rPr>
                <a:t>/2</a:t>
              </a:r>
              <a:r>
                <a:rPr lang="zh-CN" altLang="en-US" sz="2600" dirty="0">
                  <a:solidFill>
                    <a:schemeClr val="tx1"/>
                  </a:solidFill>
                  <a:latin typeface="Times New Roman" panose="02020603050405020304" pitchFamily="18" charset="0"/>
                </a:rPr>
                <a:t>对， 对每一对个体，按照自适应公式计算自适应交叉概率   ，随机产生</a:t>
              </a:r>
              <a:r>
                <a:rPr lang="en-US" altLang="zh-CN" sz="2600" i="1" dirty="0">
                  <a:solidFill>
                    <a:schemeClr val="tx1"/>
                  </a:solidFill>
                  <a:latin typeface="Times New Roman" panose="02020603050405020304" pitchFamily="18" charset="0"/>
                </a:rPr>
                <a:t>R</a:t>
              </a:r>
              <a:r>
                <a:rPr lang="en-US" altLang="zh-CN" sz="2600" dirty="0">
                  <a:solidFill>
                    <a:schemeClr val="tx1"/>
                  </a:solidFill>
                  <a:latin typeface="Times New Roman" panose="02020603050405020304" pitchFamily="18" charset="0"/>
                </a:rPr>
                <a:t>(0,1)</a:t>
              </a:r>
              <a:r>
                <a:rPr lang="zh-CN" altLang="en-US" sz="2600" dirty="0">
                  <a:solidFill>
                    <a:schemeClr val="tx1"/>
                  </a:solidFill>
                  <a:latin typeface="Times New Roman" panose="02020603050405020304" pitchFamily="18" charset="0"/>
                </a:rPr>
                <a:t>，如果          则对该对染色体进行交叉操作。</a:t>
              </a:r>
            </a:p>
          </p:txBody>
        </p:sp>
        <p:graphicFrame>
          <p:nvGraphicFramePr>
            <p:cNvPr id="17410" name="Object 10"/>
            <p:cNvGraphicFramePr/>
            <p:nvPr>
              <p:extLst>
                <p:ext uri="{D42A27DB-BD31-4B8C-83A1-F6EECF244321}">
                  <p14:modId xmlns:p14="http://schemas.microsoft.com/office/powerpoint/2010/main" val="1935107929"/>
                </p:ext>
              </p:extLst>
            </p:nvPr>
          </p:nvGraphicFramePr>
          <p:xfrm>
            <a:off x="1643" y="1821"/>
            <a:ext cx="573" cy="268"/>
          </p:xfrm>
          <a:graphic>
            <a:graphicData uri="http://schemas.openxmlformats.org/presentationml/2006/ole">
              <mc:AlternateContent xmlns:mc="http://schemas.openxmlformats.org/markup-compatibility/2006">
                <mc:Choice xmlns:v="urn:schemas-microsoft-com:vml" Requires="v">
                  <p:oleObj spid="_x0000_s19647" r:id="rId3" imgW="456565" imgH="165100" progId="Equation.DSMT4">
                    <p:embed/>
                  </p:oleObj>
                </mc:Choice>
                <mc:Fallback>
                  <p:oleObj r:id="rId3" imgW="456565" imgH="165100" progId="Equation.DSMT4">
                    <p:embed/>
                    <p:pic>
                      <p:nvPicPr>
                        <p:cNvPr id="0" name="图片 3124"/>
                        <p:cNvPicPr/>
                        <p:nvPr/>
                      </p:nvPicPr>
                      <p:blipFill>
                        <a:blip r:embed="rId4"/>
                        <a:stretch>
                          <a:fillRect/>
                        </a:stretch>
                      </p:blipFill>
                      <p:spPr>
                        <a:xfrm>
                          <a:off x="1643" y="1821"/>
                          <a:ext cx="573" cy="268"/>
                        </a:xfrm>
                        <a:prstGeom prst="rect">
                          <a:avLst/>
                        </a:prstGeom>
                        <a:noFill/>
                        <a:ln w="38100">
                          <a:noFill/>
                          <a:miter/>
                        </a:ln>
                      </p:spPr>
                    </p:pic>
                  </p:oleObj>
                </mc:Fallback>
              </mc:AlternateContent>
            </a:graphicData>
          </a:graphic>
        </p:graphicFrame>
        <p:graphicFrame>
          <p:nvGraphicFramePr>
            <p:cNvPr id="17411" name="Object 11"/>
            <p:cNvGraphicFramePr/>
            <p:nvPr>
              <p:extLst>
                <p:ext uri="{D42A27DB-BD31-4B8C-83A1-F6EECF244321}">
                  <p14:modId xmlns:p14="http://schemas.microsoft.com/office/powerpoint/2010/main" val="1565166562"/>
                </p:ext>
              </p:extLst>
            </p:nvPr>
          </p:nvGraphicFramePr>
          <p:xfrm>
            <a:off x="3285" y="1821"/>
            <a:ext cx="191" cy="312"/>
          </p:xfrm>
          <a:graphic>
            <a:graphicData uri="http://schemas.openxmlformats.org/presentationml/2006/ole">
              <mc:AlternateContent xmlns:mc="http://schemas.openxmlformats.org/markup-compatibility/2006">
                <mc:Choice xmlns:v="urn:schemas-microsoft-com:vml" Requires="v">
                  <p:oleObj spid="_x0000_s19648" r:id="rId5" imgW="127000" imgH="177165" progId="Equation.DSMT4">
                    <p:embed/>
                  </p:oleObj>
                </mc:Choice>
                <mc:Fallback>
                  <p:oleObj r:id="rId5" imgW="127000" imgH="177165" progId="Equation.DSMT4">
                    <p:embed/>
                    <p:pic>
                      <p:nvPicPr>
                        <p:cNvPr id="0" name="图片 3125"/>
                        <p:cNvPicPr/>
                        <p:nvPr/>
                      </p:nvPicPr>
                      <p:blipFill>
                        <a:blip r:embed="rId6"/>
                        <a:stretch>
                          <a:fillRect/>
                        </a:stretch>
                      </p:blipFill>
                      <p:spPr>
                        <a:xfrm>
                          <a:off x="3285" y="1821"/>
                          <a:ext cx="191" cy="312"/>
                        </a:xfrm>
                        <a:prstGeom prst="rect">
                          <a:avLst/>
                        </a:prstGeom>
                        <a:noFill/>
                        <a:ln w="38100">
                          <a:noFill/>
                          <a:miter/>
                        </a:ln>
                      </p:spPr>
                    </p:pic>
                  </p:oleObj>
                </mc:Fallback>
              </mc:AlternateContent>
            </a:graphicData>
          </a:graphic>
        </p:graphicFrame>
        <p:graphicFrame>
          <p:nvGraphicFramePr>
            <p:cNvPr id="17412" name="Object 12"/>
            <p:cNvGraphicFramePr/>
            <p:nvPr>
              <p:extLst>
                <p:ext uri="{D42A27DB-BD31-4B8C-83A1-F6EECF244321}">
                  <p14:modId xmlns:p14="http://schemas.microsoft.com/office/powerpoint/2010/main" val="291897322"/>
                </p:ext>
              </p:extLst>
            </p:nvPr>
          </p:nvGraphicFramePr>
          <p:xfrm>
            <a:off x="2816" y="2148"/>
            <a:ext cx="772" cy="353"/>
          </p:xfrm>
          <a:graphic>
            <a:graphicData uri="http://schemas.openxmlformats.org/presentationml/2006/ole">
              <mc:AlternateContent xmlns:mc="http://schemas.openxmlformats.org/markup-compatibility/2006">
                <mc:Choice xmlns:v="urn:schemas-microsoft-com:vml" Requires="v">
                  <p:oleObj spid="_x0000_s19649" r:id="rId7" imgW="443865" imgH="203200" progId="Equation.DSMT4">
                    <p:embed/>
                  </p:oleObj>
                </mc:Choice>
                <mc:Fallback>
                  <p:oleObj r:id="rId7" imgW="443865" imgH="203200" progId="Equation.DSMT4">
                    <p:embed/>
                    <p:pic>
                      <p:nvPicPr>
                        <p:cNvPr id="0" name="图片 3126"/>
                        <p:cNvPicPr/>
                        <p:nvPr/>
                      </p:nvPicPr>
                      <p:blipFill>
                        <a:blip r:embed="rId8"/>
                        <a:stretch>
                          <a:fillRect/>
                        </a:stretch>
                      </p:blipFill>
                      <p:spPr>
                        <a:xfrm>
                          <a:off x="2816" y="2148"/>
                          <a:ext cx="772" cy="353"/>
                        </a:xfrm>
                        <a:prstGeom prst="rect">
                          <a:avLst/>
                        </a:prstGeom>
                        <a:noFill/>
                        <a:ln w="38100">
                          <a:noFill/>
                          <a:miter/>
                        </a:ln>
                      </p:spPr>
                    </p:pic>
                  </p:oleObj>
                </mc:Fallback>
              </mc:AlternateContent>
            </a:graphicData>
          </a:graphic>
        </p:graphicFrame>
        <p:graphicFrame>
          <p:nvGraphicFramePr>
            <p:cNvPr id="17413" name="Object 13"/>
            <p:cNvGraphicFramePr/>
            <p:nvPr>
              <p:extLst>
                <p:ext uri="{D42A27DB-BD31-4B8C-83A1-F6EECF244321}">
                  <p14:modId xmlns:p14="http://schemas.microsoft.com/office/powerpoint/2010/main" val="2183962068"/>
                </p:ext>
              </p:extLst>
            </p:nvPr>
          </p:nvGraphicFramePr>
          <p:xfrm>
            <a:off x="4846" y="2749"/>
            <a:ext cx="473" cy="363"/>
          </p:xfrm>
          <a:graphic>
            <a:graphicData uri="http://schemas.openxmlformats.org/presentationml/2006/ole">
              <mc:AlternateContent xmlns:mc="http://schemas.openxmlformats.org/markup-compatibility/2006">
                <mc:Choice xmlns:v="urn:schemas-microsoft-com:vml" Requires="v">
                  <p:oleObj spid="_x0000_s19650" r:id="rId9" imgW="329565" imgH="177800" progId="Equation.DSMT4">
                    <p:embed/>
                  </p:oleObj>
                </mc:Choice>
                <mc:Fallback>
                  <p:oleObj r:id="rId9" imgW="329565" imgH="177800" progId="Equation.DSMT4">
                    <p:embed/>
                    <p:pic>
                      <p:nvPicPr>
                        <p:cNvPr id="0" name="图片 3127"/>
                        <p:cNvPicPr/>
                        <p:nvPr/>
                      </p:nvPicPr>
                      <p:blipFill>
                        <a:blip r:embed="rId10"/>
                        <a:stretch>
                          <a:fillRect/>
                        </a:stretch>
                      </p:blipFill>
                      <p:spPr>
                        <a:xfrm>
                          <a:off x="4846" y="2749"/>
                          <a:ext cx="473" cy="363"/>
                        </a:xfrm>
                        <a:prstGeom prst="rect">
                          <a:avLst/>
                        </a:prstGeom>
                        <a:noFill/>
                        <a:ln w="38100">
                          <a:noFill/>
                          <a:miter/>
                        </a:ln>
                      </p:spPr>
                    </p:pic>
                  </p:oleObj>
                </mc:Fallback>
              </mc:AlternateContent>
            </a:graphicData>
          </a:graphic>
        </p:graphicFrame>
        <p:graphicFrame>
          <p:nvGraphicFramePr>
            <p:cNvPr id="17414" name="Object 14"/>
            <p:cNvGraphicFramePr/>
            <p:nvPr>
              <p:extLst>
                <p:ext uri="{D42A27DB-BD31-4B8C-83A1-F6EECF244321}">
                  <p14:modId xmlns:p14="http://schemas.microsoft.com/office/powerpoint/2010/main" val="3267474510"/>
                </p:ext>
              </p:extLst>
            </p:nvPr>
          </p:nvGraphicFramePr>
          <p:xfrm>
            <a:off x="2724" y="2720"/>
            <a:ext cx="214" cy="363"/>
          </p:xfrm>
          <a:graphic>
            <a:graphicData uri="http://schemas.openxmlformats.org/presentationml/2006/ole">
              <mc:AlternateContent xmlns:mc="http://schemas.openxmlformats.org/markup-compatibility/2006">
                <mc:Choice xmlns:v="urn:schemas-microsoft-com:vml" Requires="v">
                  <p:oleObj spid="_x0000_s19651" r:id="rId11" imgW="152400" imgH="177800" progId="Equation.DSMT4">
                    <p:embed/>
                  </p:oleObj>
                </mc:Choice>
                <mc:Fallback>
                  <p:oleObj r:id="rId11" imgW="152400" imgH="177800" progId="Equation.DSMT4">
                    <p:embed/>
                    <p:pic>
                      <p:nvPicPr>
                        <p:cNvPr id="0" name="图片 3128"/>
                        <p:cNvPicPr/>
                        <p:nvPr/>
                      </p:nvPicPr>
                      <p:blipFill>
                        <a:blip r:embed="rId12"/>
                        <a:stretch>
                          <a:fillRect/>
                        </a:stretch>
                      </p:blipFill>
                      <p:spPr>
                        <a:xfrm>
                          <a:off x="2724" y="2720"/>
                          <a:ext cx="214" cy="363"/>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p:cNvSpPr>
          <p:nvPr>
            <p:ph idx="1"/>
          </p:nvPr>
        </p:nvSpPr>
        <p:spPr>
          <a:xfrm>
            <a:off x="839416" y="1173483"/>
            <a:ext cx="8281987" cy="5400675"/>
          </a:xfrm>
          <a:ln/>
        </p:spPr>
        <p:txBody>
          <a:bodyPr vert="horz" wrap="square" lIns="91440" tIns="45720" rIns="91440" bIns="45720" anchor="t">
            <a:normAutofit/>
          </a:bodyPr>
          <a:lstStyle/>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6.1  </a:t>
            </a:r>
            <a:r>
              <a:rPr lang="zh-CN" altLang="en-US" b="1" dirty="0">
                <a:solidFill>
                  <a:srgbClr val="0000FF"/>
                </a:solidFill>
                <a:latin typeface="Times New Roman" panose="02020603050405020304" pitchFamily="18" charset="0"/>
              </a:rPr>
              <a:t>进化算法的产生与发展</a:t>
            </a:r>
            <a:r>
              <a:rPr lang="zh-CN" altLang="en-US" b="1" dirty="0">
                <a:latin typeface="Times New Roman" panose="02020603050405020304" pitchFamily="18" charset="0"/>
              </a:rPr>
              <a:t> </a:t>
            </a:r>
          </a:p>
          <a:p>
            <a:pPr eaLnBrk="1" hangingPunct="1">
              <a:lnSpc>
                <a:spcPct val="160000"/>
              </a:lnSpc>
              <a:buChar char="•"/>
            </a:pPr>
            <a:r>
              <a:rPr lang="en-US" altLang="zh-CN" b="1" dirty="0">
                <a:latin typeface="Times New Roman" panose="02020603050405020304" pitchFamily="18" charset="0"/>
              </a:rPr>
              <a:t>6.2  </a:t>
            </a:r>
            <a:r>
              <a:rPr lang="zh-CN" altLang="en-US" b="1" dirty="0">
                <a:latin typeface="Times New Roman" panose="02020603050405020304" pitchFamily="18" charset="0"/>
              </a:rPr>
              <a:t>基本遗传算法 </a:t>
            </a:r>
          </a:p>
          <a:p>
            <a:pPr eaLnBrk="1" hangingPunct="1">
              <a:lnSpc>
                <a:spcPct val="160000"/>
              </a:lnSpc>
              <a:buChar char="•"/>
            </a:pPr>
            <a:r>
              <a:rPr lang="en-US" altLang="zh-CN" b="1" dirty="0">
                <a:latin typeface="Times New Roman" panose="02020603050405020304" pitchFamily="18" charset="0"/>
              </a:rPr>
              <a:t>6.3  </a:t>
            </a:r>
            <a:r>
              <a:rPr lang="zh-CN" altLang="en-US" b="1" dirty="0">
                <a:latin typeface="Times New Roman" panose="02020603050405020304" pitchFamily="18" charset="0"/>
              </a:rPr>
              <a:t>遗传算法的改进算法 </a:t>
            </a:r>
          </a:p>
          <a:p>
            <a:pPr eaLnBrk="1" hangingPunct="1">
              <a:lnSpc>
                <a:spcPct val="160000"/>
              </a:lnSpc>
              <a:buChar char="•"/>
            </a:pPr>
            <a:r>
              <a:rPr lang="en-US" altLang="zh-CN" b="1" dirty="0">
                <a:latin typeface="Times New Roman" panose="02020603050405020304" pitchFamily="18" charset="0"/>
              </a:rPr>
              <a:t>6.4  </a:t>
            </a:r>
            <a:r>
              <a:rPr lang="zh-CN" altLang="en-US" b="1" dirty="0">
                <a:latin typeface="Times New Roman" panose="02020603050405020304" pitchFamily="18" charset="0"/>
              </a:rPr>
              <a:t>遗传算法的应用</a:t>
            </a:r>
            <a:endParaRPr lang="en-US" altLang="zh-CN" b="1" dirty="0">
              <a:latin typeface="Times New Roman" panose="02020603050405020304" pitchFamily="18" charset="0"/>
            </a:endParaRPr>
          </a:p>
          <a:p>
            <a:pPr>
              <a:lnSpc>
                <a:spcPct val="160000"/>
              </a:lnSpc>
            </a:pPr>
            <a:r>
              <a:rPr lang="en-US" altLang="en-US" b="1" dirty="0">
                <a:latin typeface="Times New Roman" panose="02020603050405020304" pitchFamily="18" charset="0"/>
              </a:rPr>
              <a:t>6.5 </a:t>
            </a:r>
            <a:r>
              <a:rPr lang="zh-CN" altLang="en-US" b="1" dirty="0">
                <a:latin typeface="Times New Roman" panose="02020603050405020304" pitchFamily="18" charset="0"/>
              </a:rPr>
              <a:t>差分进化及其应用</a:t>
            </a:r>
            <a:endParaRPr lang="en-US" altLang="zh-CN" b="1" dirty="0">
              <a:latin typeface="Times New Roman" panose="02020603050405020304" pitchFamily="18" charset="0"/>
            </a:endParaRPr>
          </a:p>
          <a:p>
            <a:pPr>
              <a:lnSpc>
                <a:spcPct val="160000"/>
              </a:lnSpc>
            </a:pPr>
            <a:r>
              <a:rPr lang="en-US" altLang="en-US" b="1" dirty="0">
                <a:latin typeface="Times New Roman" panose="02020603050405020304" pitchFamily="18" charset="0"/>
              </a:rPr>
              <a:t>6.6 </a:t>
            </a:r>
            <a:r>
              <a:rPr lang="zh-CN" altLang="en-US" b="1" dirty="0">
                <a:latin typeface="Times New Roman" panose="02020603050405020304" pitchFamily="18" charset="0"/>
              </a:rPr>
              <a:t>量子进化及其应用</a:t>
            </a:r>
          </a:p>
        </p:txBody>
      </p:sp>
      <p:sp>
        <p:nvSpPr>
          <p:cNvPr id="5632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6324" name="Rectangle 4"/>
          <p:cNvSpPr/>
          <p:nvPr/>
        </p:nvSpPr>
        <p:spPr>
          <a:xfrm>
            <a:off x="0" y="1"/>
            <a:ext cx="12192000" cy="765175"/>
          </a:xfrm>
          <a:prstGeom prst="rect">
            <a:avLst/>
          </a:prstGeom>
          <a:solidFill>
            <a:srgbClr val="A50021"/>
          </a:solidFill>
          <a:ln w="9525">
            <a:noFill/>
          </a:ln>
        </p:spPr>
        <p:txBody>
          <a:bodyPr anchor="b"/>
          <a:lstStyle/>
          <a:p>
            <a:pPr indent="176530"/>
            <a:r>
              <a:rPr lang="zh-CN" altLang="en-US" sz="3600" dirty="0">
                <a:latin typeface="Times New Roman" panose="02020603050405020304" pitchFamily="18" charset="0"/>
                <a:ea typeface="黑体" panose="02010609060101010101" pitchFamily="49" charset="-122"/>
              </a:rPr>
              <a:t>第</a:t>
            </a:r>
            <a:r>
              <a:rPr lang="en-US" altLang="zh-CN" sz="3600" dirty="0">
                <a:latin typeface="Times New Roman" panose="02020603050405020304" pitchFamily="18" charset="0"/>
                <a:ea typeface="黑体" panose="02010609060101010101" pitchFamily="49" charset="-122"/>
              </a:rPr>
              <a:t>6</a:t>
            </a:r>
            <a:r>
              <a:rPr lang="zh-CN" altLang="en-US" sz="3600" dirty="0" smtClean="0">
                <a:latin typeface="Times New Roman" panose="02020603050405020304" pitchFamily="18" charset="0"/>
                <a:ea typeface="黑体" panose="02010609060101010101" pitchFamily="49" charset="-122"/>
              </a:rPr>
              <a:t>章 进化算法</a:t>
            </a:r>
            <a:r>
              <a:rPr lang="zh-CN" altLang="en-US" sz="3600" dirty="0">
                <a:latin typeface="Times New Roman" panose="02020603050405020304" pitchFamily="18" charset="0"/>
                <a:ea typeface="黑体" panose="02010609060101010101" pitchFamily="49" charset="-122"/>
              </a:rPr>
              <a:t>及其应用</a:t>
            </a:r>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8437" name="Rectangle 2"/>
          <p:cNvSpPr/>
          <p:nvPr/>
        </p:nvSpPr>
        <p:spPr>
          <a:xfrm>
            <a:off x="695400" y="1241507"/>
            <a:ext cx="10801200" cy="4207306"/>
          </a:xfrm>
          <a:prstGeom prst="rect">
            <a:avLst/>
          </a:prstGeom>
          <a:noFill/>
          <a:ln w="9525">
            <a:noFill/>
          </a:ln>
        </p:spPr>
        <p:txBody>
          <a:bodyPr wrap="square">
            <a:spAutoFit/>
          </a:bodyPr>
          <a:lstStyle/>
          <a:p>
            <a:pPr marL="374650" indent="-374650">
              <a:spcBef>
                <a:spcPct val="50000"/>
              </a:spcBef>
            </a:pPr>
            <a:r>
              <a:rPr lang="en-US" altLang="zh-CN" sz="3000" b="1" dirty="0">
                <a:solidFill>
                  <a:schemeClr val="tx1"/>
                </a:solidFill>
                <a:latin typeface="Times New Roman" panose="02020603050405020304" pitchFamily="18" charset="0"/>
              </a:rPr>
              <a:t>  2. </a:t>
            </a:r>
            <a:r>
              <a:rPr lang="zh-CN" altLang="en-US" sz="3000" b="1" dirty="0">
                <a:solidFill>
                  <a:schemeClr val="tx1"/>
                </a:solidFill>
                <a:latin typeface="Times New Roman" panose="02020603050405020304" pitchFamily="18" charset="0"/>
              </a:rPr>
              <a:t>自适应遗传算法的步骤</a:t>
            </a:r>
            <a:r>
              <a:rPr lang="zh-CN" altLang="en-US" sz="3000" b="1" dirty="0">
                <a:solidFill>
                  <a:schemeClr val="tx1"/>
                </a:solidFill>
              </a:rPr>
              <a:t>（续）</a:t>
            </a:r>
          </a:p>
          <a:p>
            <a:pPr marL="374650" indent="-374650" algn="just">
              <a:lnSpc>
                <a:spcPct val="120000"/>
              </a:lnSpc>
              <a:spcBef>
                <a:spcPct val="8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6</a:t>
            </a:r>
            <a:r>
              <a:rPr lang="zh-CN" altLang="en-US" sz="2600" dirty="0">
                <a:solidFill>
                  <a:schemeClr val="tx1"/>
                </a:solidFill>
                <a:latin typeface="Times New Roman" panose="02020603050405020304" pitchFamily="18" charset="0"/>
              </a:rPr>
              <a:t>）对于群体中的所有个体，共</a:t>
            </a:r>
            <a:r>
              <a:rPr lang="en-US" altLang="zh-CN" sz="2600" i="1" dirty="0">
                <a:solidFill>
                  <a:schemeClr val="tx1"/>
                </a:solidFill>
                <a:latin typeface="Times New Roman" panose="02020603050405020304" pitchFamily="18" charset="0"/>
              </a:rPr>
              <a:t>N</a:t>
            </a:r>
            <a:r>
              <a:rPr lang="zh-CN" altLang="en-US" sz="2600" dirty="0">
                <a:solidFill>
                  <a:schemeClr val="tx1"/>
                </a:solidFill>
                <a:latin typeface="Times New Roman" panose="02020603050405020304" pitchFamily="18" charset="0"/>
              </a:rPr>
              <a:t>个，按照自适应变异公式计算自适应变异概率     ，随机产生 </a:t>
            </a:r>
            <a:r>
              <a:rPr lang="en-US" altLang="zh-CN" sz="2600" i="1" dirty="0">
                <a:solidFill>
                  <a:schemeClr val="tx1"/>
                </a:solidFill>
                <a:latin typeface="Times New Roman" panose="02020603050405020304" pitchFamily="18" charset="0"/>
              </a:rPr>
              <a:t>R</a:t>
            </a:r>
            <a:r>
              <a:rPr lang="en-US" altLang="zh-CN" sz="2600" dirty="0">
                <a:solidFill>
                  <a:schemeClr val="tx1"/>
                </a:solidFill>
                <a:latin typeface="Times New Roman" panose="02020603050405020304" pitchFamily="18" charset="0"/>
              </a:rPr>
              <a:t>(0,1)</a:t>
            </a:r>
            <a:r>
              <a:rPr lang="zh-CN" altLang="en-US" sz="2600" dirty="0">
                <a:solidFill>
                  <a:schemeClr val="tx1"/>
                </a:solidFill>
                <a:latin typeface="Times New Roman" panose="02020603050405020304" pitchFamily="18" charset="0"/>
              </a:rPr>
              <a:t>，如果</a:t>
            </a:r>
          </a:p>
          <a:p>
            <a:pPr marL="374650" indent="-374650" algn="just">
              <a:lnSpc>
                <a:spcPct val="120000"/>
              </a:lnSpc>
            </a:pPr>
            <a:r>
              <a:rPr lang="zh-CN" altLang="en-US" sz="2600" dirty="0">
                <a:solidFill>
                  <a:schemeClr val="tx1"/>
                </a:solidFill>
                <a:latin typeface="Times New Roman" panose="02020603050405020304" pitchFamily="18" charset="0"/>
              </a:rPr>
              <a:t>                则对该染色体进行交叉操作。 </a:t>
            </a:r>
          </a:p>
          <a:p>
            <a:pPr marL="374650" indent="-374650" algn="just">
              <a:lnSpc>
                <a:spcPct val="120000"/>
              </a:lnSpc>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7</a:t>
            </a:r>
            <a:r>
              <a:rPr lang="zh-CN" altLang="en-US" sz="2600" dirty="0">
                <a:solidFill>
                  <a:schemeClr val="tx1"/>
                </a:solidFill>
                <a:latin typeface="Times New Roman" panose="02020603050405020304" pitchFamily="18" charset="0"/>
              </a:rPr>
              <a:t>）计算由交叉和变异生成新个体的适应度，新个体与父代一起构成新群体。</a:t>
            </a:r>
          </a:p>
          <a:p>
            <a:pPr marL="374650" indent="-374650" algn="just">
              <a:lnSpc>
                <a:spcPct val="120000"/>
              </a:lnSpc>
              <a:spcBef>
                <a:spcPct val="50000"/>
              </a:spcBef>
            </a:pP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8</a:t>
            </a:r>
            <a:r>
              <a:rPr lang="zh-CN" altLang="en-US" sz="2600" dirty="0">
                <a:solidFill>
                  <a:schemeClr val="tx1"/>
                </a:solidFill>
                <a:latin typeface="Times New Roman" panose="02020603050405020304" pitchFamily="18" charset="0"/>
              </a:rPr>
              <a:t>）判断是否达到预定的迭代次数，是则结束；否则转 （</a:t>
            </a:r>
            <a:r>
              <a:rPr lang="en-US" altLang="zh-CN" sz="2600" dirty="0">
                <a:solidFill>
                  <a:schemeClr val="tx1"/>
                </a:solidFill>
                <a:latin typeface="Times New Roman" panose="02020603050405020304" pitchFamily="18" charset="0"/>
              </a:rPr>
              <a:t>4</a:t>
            </a:r>
            <a:r>
              <a:rPr lang="zh-CN" altLang="en-US" sz="2600" dirty="0">
                <a:solidFill>
                  <a:schemeClr val="tx1"/>
                </a:solidFill>
                <a:latin typeface="Times New Roman" panose="02020603050405020304" pitchFamily="18" charset="0"/>
              </a:rPr>
              <a:t>）。</a:t>
            </a:r>
            <a:r>
              <a:rPr lang="zh-CN" altLang="en-US" dirty="0">
                <a:solidFill>
                  <a:schemeClr val="tx1"/>
                </a:solidFill>
              </a:rPr>
              <a:t>  </a:t>
            </a:r>
            <a:r>
              <a:rPr lang="zh-CN" altLang="en-US" sz="2800" dirty="0">
                <a:solidFill>
                  <a:schemeClr val="tx1"/>
                </a:solidFill>
              </a:rPr>
              <a:t> </a:t>
            </a:r>
          </a:p>
        </p:txBody>
      </p:sp>
      <p:sp>
        <p:nvSpPr>
          <p:cNvPr id="18438" name="Rectangle 3"/>
          <p:cNvSpPr/>
          <p:nvPr/>
        </p:nvSpPr>
        <p:spPr>
          <a:xfrm>
            <a:off x="6000750" y="3314701"/>
            <a:ext cx="9144000" cy="461665"/>
          </a:xfrm>
          <a:prstGeom prst="rect">
            <a:avLst/>
          </a:prstGeom>
          <a:noFill/>
          <a:ln w="9525">
            <a:noFill/>
          </a:ln>
        </p:spPr>
        <p:txBody>
          <a:bodyPr>
            <a:spAutoFit/>
          </a:bodyPr>
          <a:lstStyle/>
          <a:p>
            <a:endParaRPr lang="zh-CN" altLang="en-US" dirty="0"/>
          </a:p>
        </p:txBody>
      </p:sp>
      <p:graphicFrame>
        <p:nvGraphicFramePr>
          <p:cNvPr id="18434" name="Object 4"/>
          <p:cNvGraphicFramePr/>
          <p:nvPr>
            <p:extLst>
              <p:ext uri="{D42A27DB-BD31-4B8C-83A1-F6EECF244321}">
                <p14:modId xmlns:p14="http://schemas.microsoft.com/office/powerpoint/2010/main" val="1564857270"/>
              </p:ext>
            </p:extLst>
          </p:nvPr>
        </p:nvGraphicFramePr>
        <p:xfrm>
          <a:off x="1199456" y="3049589"/>
          <a:ext cx="952500" cy="493713"/>
        </p:xfrm>
        <a:graphic>
          <a:graphicData uri="http://schemas.openxmlformats.org/presentationml/2006/ole">
            <mc:AlternateContent xmlns:mc="http://schemas.openxmlformats.org/markup-compatibility/2006">
              <mc:Choice xmlns:v="urn:schemas-microsoft-com:vml" Requires="v">
                <p:oleObj spid="_x0000_s20553" r:id="rId3" imgW="342265" imgH="177800" progId="Equation.DSMT4">
                  <p:embed/>
                </p:oleObj>
              </mc:Choice>
              <mc:Fallback>
                <p:oleObj r:id="rId3" imgW="342265" imgH="177800" progId="Equation.DSMT4">
                  <p:embed/>
                  <p:pic>
                    <p:nvPicPr>
                      <p:cNvPr id="0" name="图片 3129"/>
                      <p:cNvPicPr/>
                      <p:nvPr/>
                    </p:nvPicPr>
                    <p:blipFill>
                      <a:blip r:embed="rId4"/>
                      <a:stretch>
                        <a:fillRect/>
                      </a:stretch>
                    </p:blipFill>
                    <p:spPr>
                      <a:xfrm>
                        <a:off x="1199456" y="3049589"/>
                        <a:ext cx="952500" cy="493713"/>
                      </a:xfrm>
                      <a:prstGeom prst="rect">
                        <a:avLst/>
                      </a:prstGeom>
                      <a:noFill/>
                      <a:ln w="38100">
                        <a:noFill/>
                        <a:miter/>
                      </a:ln>
                    </p:spPr>
                  </p:pic>
                </p:oleObj>
              </mc:Fallback>
            </mc:AlternateContent>
          </a:graphicData>
        </a:graphic>
      </p:graphicFrame>
      <p:sp>
        <p:nvSpPr>
          <p:cNvPr id="18439" name="Rectangle 5"/>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6.3.3  </a:t>
            </a:r>
            <a:r>
              <a:rPr lang="zh-CN" altLang="en-US" sz="3600" dirty="0">
                <a:latin typeface="Times New Roman" panose="02020603050405020304" pitchFamily="18" charset="0"/>
                <a:ea typeface="黑体" panose="02010609060101010101" pitchFamily="49" charset="-122"/>
              </a:rPr>
              <a:t>自适应遗传算法</a:t>
            </a:r>
            <a:r>
              <a:rPr lang="zh-CN" altLang="en-US" sz="3200" b="1" dirty="0">
                <a:latin typeface="Times New Roman" panose="02020603050405020304" pitchFamily="18" charset="0"/>
              </a:rPr>
              <a:t> </a:t>
            </a:r>
          </a:p>
        </p:txBody>
      </p:sp>
      <p:graphicFrame>
        <p:nvGraphicFramePr>
          <p:cNvPr id="18435" name="Object 6"/>
          <p:cNvGraphicFramePr/>
          <p:nvPr>
            <p:extLst>
              <p:ext uri="{D42A27DB-BD31-4B8C-83A1-F6EECF244321}">
                <p14:modId xmlns:p14="http://schemas.microsoft.com/office/powerpoint/2010/main" val="3841848510"/>
              </p:ext>
            </p:extLst>
          </p:nvPr>
        </p:nvGraphicFramePr>
        <p:xfrm>
          <a:off x="2567608" y="2566989"/>
          <a:ext cx="414338" cy="482600"/>
        </p:xfrm>
        <a:graphic>
          <a:graphicData uri="http://schemas.openxmlformats.org/presentationml/2006/ole">
            <mc:AlternateContent xmlns:mc="http://schemas.openxmlformats.org/markup-compatibility/2006">
              <mc:Choice xmlns:v="urn:schemas-microsoft-com:vml" Requires="v">
                <p:oleObj spid="_x0000_s20554" r:id="rId5" imgW="152400" imgH="177800" progId="Equation.DSMT4">
                  <p:embed/>
                </p:oleObj>
              </mc:Choice>
              <mc:Fallback>
                <p:oleObj r:id="rId5" imgW="152400" imgH="177800" progId="Equation.DSMT4">
                  <p:embed/>
                  <p:pic>
                    <p:nvPicPr>
                      <p:cNvPr id="0" name="图片 3130"/>
                      <p:cNvPicPr/>
                      <p:nvPr/>
                    </p:nvPicPr>
                    <p:blipFill>
                      <a:blip r:embed="rId6"/>
                      <a:stretch>
                        <a:fillRect/>
                      </a:stretch>
                    </p:blipFill>
                    <p:spPr>
                      <a:xfrm>
                        <a:off x="2567608" y="2566989"/>
                        <a:ext cx="414338" cy="48260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9461" name="Rectangle 2"/>
          <p:cNvSpPr/>
          <p:nvPr/>
        </p:nvSpPr>
        <p:spPr>
          <a:xfrm>
            <a:off x="839416" y="966198"/>
            <a:ext cx="6629400" cy="549275"/>
          </a:xfrm>
          <a:prstGeom prst="rect">
            <a:avLst/>
          </a:prstGeom>
          <a:noFill/>
          <a:ln w="9525">
            <a:noFill/>
          </a:ln>
        </p:spPr>
        <p:txBody>
          <a:bodyPr>
            <a:spAutoFit/>
          </a:bodyPr>
          <a:lstStyle/>
          <a:p>
            <a:pPr marL="457200" indent="-457200"/>
            <a:r>
              <a:rPr lang="en-US" altLang="zh-CN" sz="3000" b="1" dirty="0">
                <a:solidFill>
                  <a:schemeClr val="tx1"/>
                </a:solidFill>
                <a:latin typeface="Times New Roman" panose="02020603050405020304" pitchFamily="18" charset="0"/>
              </a:rPr>
              <a:t>3. </a:t>
            </a:r>
            <a:r>
              <a:rPr lang="zh-CN" altLang="en-US" sz="3000" b="1" dirty="0">
                <a:solidFill>
                  <a:schemeClr val="tx1"/>
                </a:solidFill>
                <a:latin typeface="Times New Roman" panose="02020603050405020304" pitchFamily="18" charset="0"/>
              </a:rPr>
              <a:t>适应的</a:t>
            </a:r>
            <a:r>
              <a:rPr lang="zh-CN" altLang="en-US" sz="3000" b="1" dirty="0">
                <a:solidFill>
                  <a:schemeClr val="tx1"/>
                </a:solidFill>
              </a:rPr>
              <a:t>交叉概率与变异概率</a:t>
            </a:r>
            <a:endParaRPr lang="zh-CN" altLang="en-US" sz="3000" b="1" dirty="0">
              <a:solidFill>
                <a:schemeClr val="tx1"/>
              </a:solidFill>
              <a:latin typeface="Times New Roman" panose="02020603050405020304" pitchFamily="18" charset="0"/>
            </a:endParaRPr>
          </a:p>
        </p:txBody>
      </p:sp>
      <p:sp>
        <p:nvSpPr>
          <p:cNvPr id="19462" name="Rectangle 5"/>
          <p:cNvSpPr/>
          <p:nvPr/>
        </p:nvSpPr>
        <p:spPr>
          <a:xfrm>
            <a:off x="5310188" y="3114676"/>
            <a:ext cx="9144000" cy="461665"/>
          </a:xfrm>
          <a:prstGeom prst="rect">
            <a:avLst/>
          </a:prstGeom>
          <a:noFill/>
          <a:ln w="9525">
            <a:noFill/>
          </a:ln>
        </p:spPr>
        <p:txBody>
          <a:bodyPr>
            <a:spAutoFit/>
          </a:bodyPr>
          <a:lstStyle/>
          <a:p>
            <a:endParaRPr lang="zh-CN" altLang="en-US" dirty="0"/>
          </a:p>
        </p:txBody>
      </p:sp>
      <p:graphicFrame>
        <p:nvGraphicFramePr>
          <p:cNvPr id="217088" name="Object 0"/>
          <p:cNvGraphicFramePr/>
          <p:nvPr/>
        </p:nvGraphicFramePr>
        <p:xfrm>
          <a:off x="2233614" y="1752601"/>
          <a:ext cx="3455987" cy="1401763"/>
        </p:xfrm>
        <a:graphic>
          <a:graphicData uri="http://schemas.openxmlformats.org/presentationml/2006/ole">
            <mc:AlternateContent xmlns:mc="http://schemas.openxmlformats.org/markup-compatibility/2006">
              <mc:Choice xmlns:v="urn:schemas-microsoft-com:vml" Requires="v">
                <p:oleObj spid="_x0000_s21577" r:id="rId3" imgW="1777365" imgH="711200" progId="Equation.3">
                  <p:embed/>
                </p:oleObj>
              </mc:Choice>
              <mc:Fallback>
                <p:oleObj r:id="rId3" imgW="1777365" imgH="711200" progId="Equation.3">
                  <p:embed/>
                  <p:pic>
                    <p:nvPicPr>
                      <p:cNvPr id="0" name="图片 3131"/>
                      <p:cNvPicPr/>
                      <p:nvPr/>
                    </p:nvPicPr>
                    <p:blipFill>
                      <a:blip r:embed="rId4"/>
                      <a:stretch>
                        <a:fillRect/>
                      </a:stretch>
                    </p:blipFill>
                    <p:spPr>
                      <a:xfrm>
                        <a:off x="2233614" y="1752601"/>
                        <a:ext cx="3455987" cy="1401763"/>
                      </a:xfrm>
                      <a:prstGeom prst="rect">
                        <a:avLst/>
                      </a:prstGeom>
                      <a:noFill/>
                      <a:ln w="38100">
                        <a:noFill/>
                        <a:miter/>
                      </a:ln>
                    </p:spPr>
                  </p:pic>
                </p:oleObj>
              </mc:Fallback>
            </mc:AlternateContent>
          </a:graphicData>
        </a:graphic>
      </p:graphicFrame>
      <p:sp>
        <p:nvSpPr>
          <p:cNvPr id="19463" name="Rectangle 7"/>
          <p:cNvSpPr/>
          <p:nvPr/>
        </p:nvSpPr>
        <p:spPr>
          <a:xfrm>
            <a:off x="5338763" y="3133726"/>
            <a:ext cx="9144000" cy="461665"/>
          </a:xfrm>
          <a:prstGeom prst="rect">
            <a:avLst/>
          </a:prstGeom>
          <a:noFill/>
          <a:ln w="9525">
            <a:noFill/>
          </a:ln>
        </p:spPr>
        <p:txBody>
          <a:bodyPr>
            <a:spAutoFit/>
          </a:bodyPr>
          <a:lstStyle/>
          <a:p>
            <a:endParaRPr lang="zh-CN" altLang="en-US" dirty="0"/>
          </a:p>
        </p:txBody>
      </p:sp>
      <p:graphicFrame>
        <p:nvGraphicFramePr>
          <p:cNvPr id="217089" name="Object 1"/>
          <p:cNvGraphicFramePr/>
          <p:nvPr/>
        </p:nvGraphicFramePr>
        <p:xfrm>
          <a:off x="6413500" y="1854201"/>
          <a:ext cx="3632200" cy="1374775"/>
        </p:xfrm>
        <a:graphic>
          <a:graphicData uri="http://schemas.openxmlformats.org/presentationml/2006/ole">
            <mc:AlternateContent xmlns:mc="http://schemas.openxmlformats.org/markup-compatibility/2006">
              <mc:Choice xmlns:v="urn:schemas-microsoft-com:vml" Requires="v">
                <p:oleObj spid="_x0000_s21578" r:id="rId5" imgW="1816100" imgH="685800" progId="Equation.3">
                  <p:embed/>
                </p:oleObj>
              </mc:Choice>
              <mc:Fallback>
                <p:oleObj r:id="rId5" imgW="1816100" imgH="685800" progId="Equation.3">
                  <p:embed/>
                  <p:pic>
                    <p:nvPicPr>
                      <p:cNvPr id="0" name="图片 3132"/>
                      <p:cNvPicPr/>
                      <p:nvPr/>
                    </p:nvPicPr>
                    <p:blipFill>
                      <a:blip r:embed="rId6"/>
                      <a:stretch>
                        <a:fillRect/>
                      </a:stretch>
                    </p:blipFill>
                    <p:spPr>
                      <a:xfrm>
                        <a:off x="6413500" y="1854201"/>
                        <a:ext cx="3632200" cy="1374775"/>
                      </a:xfrm>
                      <a:prstGeom prst="rect">
                        <a:avLst/>
                      </a:prstGeom>
                      <a:noFill/>
                      <a:ln w="38100">
                        <a:noFill/>
                        <a:miter/>
                      </a:ln>
                    </p:spPr>
                  </p:pic>
                </p:oleObj>
              </mc:Fallback>
            </mc:AlternateContent>
          </a:graphicData>
        </a:graphic>
      </p:graphicFrame>
      <p:sp>
        <p:nvSpPr>
          <p:cNvPr id="19464" name="Rectangle 9"/>
          <p:cNvSpPr/>
          <p:nvPr/>
        </p:nvSpPr>
        <p:spPr>
          <a:xfrm>
            <a:off x="6015038" y="3314701"/>
            <a:ext cx="9144000" cy="461665"/>
          </a:xfrm>
          <a:prstGeom prst="rect">
            <a:avLst/>
          </a:prstGeom>
          <a:noFill/>
          <a:ln w="9525">
            <a:noFill/>
          </a:ln>
        </p:spPr>
        <p:txBody>
          <a:bodyPr>
            <a:spAutoFit/>
          </a:bodyPr>
          <a:lstStyle/>
          <a:p>
            <a:endParaRPr lang="zh-CN" altLang="en-US" dirty="0"/>
          </a:p>
        </p:txBody>
      </p:sp>
      <p:sp>
        <p:nvSpPr>
          <p:cNvPr id="19465" name="Rectangle 11"/>
          <p:cNvSpPr/>
          <p:nvPr/>
        </p:nvSpPr>
        <p:spPr>
          <a:xfrm>
            <a:off x="6000750" y="3314701"/>
            <a:ext cx="9144000" cy="461665"/>
          </a:xfrm>
          <a:prstGeom prst="rect">
            <a:avLst/>
          </a:prstGeom>
          <a:noFill/>
          <a:ln w="9525">
            <a:noFill/>
          </a:ln>
        </p:spPr>
        <p:txBody>
          <a:bodyPr>
            <a:spAutoFit/>
          </a:bodyPr>
          <a:lstStyle/>
          <a:p>
            <a:endParaRPr lang="zh-CN" altLang="en-US" dirty="0"/>
          </a:p>
        </p:txBody>
      </p:sp>
      <p:sp>
        <p:nvSpPr>
          <p:cNvPr id="19466" name="Rectangle 14"/>
          <p:cNvSpPr/>
          <p:nvPr/>
        </p:nvSpPr>
        <p:spPr>
          <a:xfrm>
            <a:off x="4852988" y="3076576"/>
            <a:ext cx="9144000" cy="461665"/>
          </a:xfrm>
          <a:prstGeom prst="rect">
            <a:avLst/>
          </a:prstGeom>
          <a:noFill/>
          <a:ln w="9525">
            <a:noFill/>
          </a:ln>
        </p:spPr>
        <p:txBody>
          <a:bodyPr>
            <a:spAutoFit/>
          </a:bodyPr>
          <a:lstStyle/>
          <a:p>
            <a:endParaRPr lang="zh-CN" altLang="en-US" dirty="0"/>
          </a:p>
        </p:txBody>
      </p:sp>
      <p:sp>
        <p:nvSpPr>
          <p:cNvPr id="19467" name="Rectangle 16"/>
          <p:cNvSpPr/>
          <p:nvPr/>
        </p:nvSpPr>
        <p:spPr>
          <a:xfrm>
            <a:off x="4819650" y="3114676"/>
            <a:ext cx="9144000" cy="461665"/>
          </a:xfrm>
          <a:prstGeom prst="rect">
            <a:avLst/>
          </a:prstGeom>
          <a:noFill/>
          <a:ln w="9525">
            <a:noFill/>
          </a:ln>
        </p:spPr>
        <p:txBody>
          <a:bodyPr>
            <a:spAutoFit/>
          </a:bodyPr>
          <a:lstStyle/>
          <a:p>
            <a:endParaRPr lang="zh-CN" altLang="en-US" dirty="0"/>
          </a:p>
        </p:txBody>
      </p:sp>
      <p:sp>
        <p:nvSpPr>
          <p:cNvPr id="19468" name="Rectangle 2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6.3.3  </a:t>
            </a:r>
            <a:r>
              <a:rPr lang="zh-CN" altLang="en-US" sz="3600" dirty="0">
                <a:latin typeface="Times New Roman" panose="02020603050405020304" pitchFamily="18" charset="0"/>
                <a:ea typeface="黑体" panose="02010609060101010101" pitchFamily="49" charset="-122"/>
              </a:rPr>
              <a:t>自适应遗传算法</a:t>
            </a:r>
            <a:r>
              <a:rPr lang="zh-CN" altLang="en-US" sz="3200" b="1" dirty="0">
                <a:latin typeface="Arial" panose="020B0604020202020204" pitchFamily="34" charset="0"/>
              </a:rPr>
              <a:t> </a:t>
            </a:r>
          </a:p>
        </p:txBody>
      </p:sp>
      <p:sp>
        <p:nvSpPr>
          <p:cNvPr id="17431" name="Text Box 23"/>
          <p:cNvSpPr txBox="1"/>
          <p:nvPr/>
        </p:nvSpPr>
        <p:spPr>
          <a:xfrm>
            <a:off x="911424" y="3705563"/>
            <a:ext cx="10442376" cy="1015663"/>
          </a:xfrm>
          <a:prstGeom prst="rect">
            <a:avLst/>
          </a:prstGeom>
          <a:noFill/>
          <a:ln w="9525">
            <a:noFill/>
          </a:ln>
        </p:spPr>
        <p:txBody>
          <a:bodyPr wrap="square" anchor="b">
            <a:spAutoFit/>
          </a:bodyPr>
          <a:lstStyle/>
          <a:p>
            <a:pPr algn="just">
              <a:lnSpc>
                <a:spcPct val="120000"/>
              </a:lnSpc>
              <a:spcBef>
                <a:spcPct val="50000"/>
              </a:spcBef>
              <a:buBlip>
                <a:blip r:embed="rId7"/>
              </a:buBlip>
            </a:pPr>
            <a:r>
              <a:rPr lang="en-US" altLang="zh-CN" sz="2600" dirty="0">
                <a:solidFill>
                  <a:schemeClr val="tx1"/>
                </a:solidFill>
              </a:rPr>
              <a:t> </a:t>
            </a:r>
            <a:r>
              <a:rPr lang="zh-CN" altLang="en-US" dirty="0">
                <a:solidFill>
                  <a:schemeClr val="tx1"/>
                </a:solidFill>
              </a:rPr>
              <a:t>普通自适应算法中，当个体适应度值越接近最大适应度值时，交叉概率与变异概率就越小；当等于最大适应度值时，交叉概率和变异概率为零。 </a:t>
            </a:r>
          </a:p>
        </p:txBody>
      </p:sp>
      <p:sp>
        <p:nvSpPr>
          <p:cNvPr id="17432" name="Text Box 24"/>
          <p:cNvSpPr txBox="1"/>
          <p:nvPr/>
        </p:nvSpPr>
        <p:spPr>
          <a:xfrm>
            <a:off x="911424" y="4850448"/>
            <a:ext cx="10442376" cy="978729"/>
          </a:xfrm>
          <a:prstGeom prst="rect">
            <a:avLst/>
          </a:prstGeom>
          <a:noFill/>
          <a:ln w="9525">
            <a:noFill/>
          </a:ln>
        </p:spPr>
        <p:txBody>
          <a:bodyPr wrap="square" anchor="b">
            <a:spAutoFit/>
          </a:bodyPr>
          <a:lstStyle/>
          <a:p>
            <a:pPr algn="just">
              <a:lnSpc>
                <a:spcPct val="120000"/>
              </a:lnSpc>
              <a:spcBef>
                <a:spcPct val="50000"/>
              </a:spcBef>
              <a:buBlip>
                <a:blip r:embed="rId7"/>
              </a:buBlip>
            </a:pPr>
            <a:r>
              <a:rPr lang="en-US" altLang="zh-CN" dirty="0">
                <a:solidFill>
                  <a:schemeClr val="tx1"/>
                </a:solidFill>
              </a:rPr>
              <a:t> </a:t>
            </a:r>
            <a:r>
              <a:rPr lang="zh-CN" altLang="en-US" dirty="0">
                <a:solidFill>
                  <a:schemeClr val="tx1"/>
                </a:solidFill>
              </a:rPr>
              <a:t>改进的思想：当前代的最优个体不被破坏，仍然保留（最优保存策略）；但较优个体要对应于更高的交叉概率与变异概率。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7088"/>
                                        </p:tgtEl>
                                        <p:attrNameLst>
                                          <p:attrName>style.visibility</p:attrName>
                                        </p:attrNameLst>
                                      </p:cBhvr>
                                      <p:to>
                                        <p:strVal val="visible"/>
                                      </p:to>
                                    </p:set>
                                    <p:anim calcmode="lin" valueType="num">
                                      <p:cBhvr additive="base">
                                        <p:cTn id="7" dur="500" fill="hold"/>
                                        <p:tgtEl>
                                          <p:spTgt spid="217088"/>
                                        </p:tgtEl>
                                        <p:attrNameLst>
                                          <p:attrName>ppt_x</p:attrName>
                                        </p:attrNameLst>
                                      </p:cBhvr>
                                      <p:tavLst>
                                        <p:tav tm="0">
                                          <p:val>
                                            <p:strVal val="0-#ppt_w/2"/>
                                          </p:val>
                                        </p:tav>
                                        <p:tav tm="100000">
                                          <p:val>
                                            <p:strVal val="#ppt_x"/>
                                          </p:val>
                                        </p:tav>
                                      </p:tavLst>
                                    </p:anim>
                                    <p:anim calcmode="lin" valueType="num">
                                      <p:cBhvr additive="base">
                                        <p:cTn id="8" dur="500" fill="hold"/>
                                        <p:tgtEl>
                                          <p:spTgt spid="21708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17089"/>
                                        </p:tgtEl>
                                        <p:attrNameLst>
                                          <p:attrName>style.visibility</p:attrName>
                                        </p:attrNameLst>
                                      </p:cBhvr>
                                      <p:to>
                                        <p:strVal val="visible"/>
                                      </p:to>
                                    </p:set>
                                    <p:anim calcmode="lin" valueType="num">
                                      <p:cBhvr additive="base">
                                        <p:cTn id="12" dur="500" fill="hold"/>
                                        <p:tgtEl>
                                          <p:spTgt spid="217089"/>
                                        </p:tgtEl>
                                        <p:attrNameLst>
                                          <p:attrName>ppt_x</p:attrName>
                                        </p:attrNameLst>
                                      </p:cBhvr>
                                      <p:tavLst>
                                        <p:tav tm="0">
                                          <p:val>
                                            <p:strVal val="1+#ppt_w/2"/>
                                          </p:val>
                                        </p:tav>
                                        <p:tav tm="100000">
                                          <p:val>
                                            <p:strVal val="#ppt_x"/>
                                          </p:val>
                                        </p:tav>
                                      </p:tavLst>
                                    </p:anim>
                                    <p:anim calcmode="lin" valueType="num">
                                      <p:cBhvr additive="base">
                                        <p:cTn id="13" dur="500" fill="hold"/>
                                        <p:tgtEl>
                                          <p:spTgt spid="21708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17431"/>
                                        </p:tgtEl>
                                        <p:attrNameLst>
                                          <p:attrName>style.visibility</p:attrName>
                                        </p:attrNameLst>
                                      </p:cBhvr>
                                      <p:to>
                                        <p:strVal val="visible"/>
                                      </p:to>
                                    </p:set>
                                    <p:animEffect transition="in" filter="dissolve">
                                      <p:cBhvr>
                                        <p:cTn id="17" dur="500"/>
                                        <p:tgtEl>
                                          <p:spTgt spid="1743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7432"/>
                                        </p:tgtEl>
                                        <p:attrNameLst>
                                          <p:attrName>style.visibility</p:attrName>
                                        </p:attrNameLst>
                                      </p:cBhvr>
                                      <p:to>
                                        <p:strVal val="visible"/>
                                      </p:to>
                                    </p:set>
                                    <p:anim calcmode="lin" valueType="num">
                                      <p:cBhvr additive="base">
                                        <p:cTn id="22" dur="500" fill="hold"/>
                                        <p:tgtEl>
                                          <p:spTgt spid="17432"/>
                                        </p:tgtEl>
                                        <p:attrNameLst>
                                          <p:attrName>ppt_x</p:attrName>
                                        </p:attrNameLst>
                                      </p:cBhvr>
                                      <p:tavLst>
                                        <p:tav tm="0">
                                          <p:val>
                                            <p:strVal val="#ppt_x"/>
                                          </p:val>
                                        </p:tav>
                                        <p:tav tm="100000">
                                          <p:val>
                                            <p:strVal val="#ppt_x"/>
                                          </p:val>
                                        </p:tav>
                                      </p:tavLst>
                                    </p:anim>
                                    <p:anim calcmode="lin" valueType="num">
                                      <p:cBhvr additive="base">
                                        <p:cTn id="23" dur="500" fill="hold"/>
                                        <p:tgtEl>
                                          <p:spTgt spid="174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1" grpId="0"/>
      <p:bldP spid="1743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 name="Rectangle 1027"/>
          <p:cNvSpPr txBox="1">
            <a:spLocks noChangeArrowheads="1"/>
          </p:cNvSpPr>
          <p:nvPr/>
        </p:nvSpPr>
        <p:spPr>
          <a:xfrm>
            <a:off x="1127448" y="981076"/>
            <a:ext cx="10226352" cy="5400675"/>
          </a:xfrm>
          <a:prstGeom prst="rect">
            <a:avLst/>
          </a:prstGeom>
        </p:spPr>
        <p:txBody>
          <a:bodyPr/>
          <a:lstStyle/>
          <a:p>
            <a:pPr marL="469900" indent="-469900" algn="just">
              <a:lnSpc>
                <a:spcPct val="160000"/>
              </a:lnSpc>
              <a:spcBef>
                <a:spcPct val="20000"/>
              </a:spcBef>
              <a:buClr>
                <a:schemeClr val="accent2"/>
              </a:buClr>
              <a:buFont typeface="Wingdings" panose="05000000000000000000" pitchFamily="2" charset="2"/>
              <a:buChar char="o"/>
              <a:defRPr/>
            </a:pPr>
            <a:r>
              <a:rPr lang="en-US" altLang="zh-CN" sz="3000" b="1" kern="0" dirty="0">
                <a:solidFill>
                  <a:schemeClr val="tx1"/>
                </a:solidFill>
                <a:latin typeface="Times New Roman" panose="02020603050405020304" pitchFamily="18" charset="0"/>
                <a:ea typeface="+mn-ea"/>
              </a:rPr>
              <a:t>6.1  </a:t>
            </a:r>
            <a:r>
              <a:rPr lang="zh-CN" altLang="en-US" sz="3000" b="1" kern="0" dirty="0">
                <a:solidFill>
                  <a:schemeClr val="tx1"/>
                </a:solidFill>
                <a:latin typeface="Times New Roman" panose="02020603050405020304" pitchFamily="18" charset="0"/>
                <a:ea typeface="+mn-ea"/>
              </a:rPr>
              <a:t>进化算法的产生与发展 </a:t>
            </a:r>
          </a:p>
          <a:p>
            <a:pPr marL="469900" indent="-469900" algn="just">
              <a:lnSpc>
                <a:spcPct val="160000"/>
              </a:lnSpc>
              <a:spcBef>
                <a:spcPct val="20000"/>
              </a:spcBef>
              <a:buClr>
                <a:schemeClr val="accent2"/>
              </a:buClr>
              <a:buFont typeface="Wingdings" panose="05000000000000000000" pitchFamily="2" charset="2"/>
              <a:buChar char="o"/>
              <a:defRPr/>
            </a:pPr>
            <a:r>
              <a:rPr lang="en-US" altLang="zh-CN" sz="3000" b="1" kern="0" dirty="0">
                <a:solidFill>
                  <a:schemeClr val="tx1"/>
                </a:solidFill>
                <a:latin typeface="Times New Roman" panose="02020603050405020304" pitchFamily="18" charset="0"/>
                <a:ea typeface="+mn-ea"/>
              </a:rPr>
              <a:t>6.2  </a:t>
            </a:r>
            <a:r>
              <a:rPr lang="zh-CN" altLang="en-US" sz="3000" b="1" kern="0" dirty="0">
                <a:solidFill>
                  <a:schemeClr val="tx1"/>
                </a:solidFill>
                <a:latin typeface="Times New Roman" panose="02020603050405020304" pitchFamily="18" charset="0"/>
                <a:ea typeface="+mn-ea"/>
              </a:rPr>
              <a:t>基本遗传算法 </a:t>
            </a:r>
          </a:p>
          <a:p>
            <a:pPr marL="469900" indent="-469900" algn="just">
              <a:lnSpc>
                <a:spcPct val="160000"/>
              </a:lnSpc>
              <a:spcBef>
                <a:spcPct val="20000"/>
              </a:spcBef>
              <a:buClr>
                <a:schemeClr val="accent2"/>
              </a:buClr>
              <a:buFont typeface="Wingdings" panose="05000000000000000000" pitchFamily="2" charset="2"/>
              <a:buChar char="o"/>
              <a:defRPr/>
            </a:pPr>
            <a:r>
              <a:rPr lang="en-US" altLang="zh-CN" sz="3000" b="1" kern="0" dirty="0">
                <a:solidFill>
                  <a:schemeClr val="tx1"/>
                </a:solidFill>
                <a:latin typeface="Times New Roman" panose="02020603050405020304" pitchFamily="18" charset="0"/>
                <a:ea typeface="+mn-ea"/>
              </a:rPr>
              <a:t>6.3  </a:t>
            </a:r>
            <a:r>
              <a:rPr lang="zh-CN" altLang="en-US" sz="3000" b="1" kern="0" dirty="0">
                <a:solidFill>
                  <a:schemeClr val="tx1"/>
                </a:solidFill>
                <a:latin typeface="Times New Roman" panose="02020603050405020304" pitchFamily="18" charset="0"/>
                <a:ea typeface="+mn-ea"/>
              </a:rPr>
              <a:t>遗传算法的改进算法 </a:t>
            </a:r>
          </a:p>
          <a:p>
            <a:pPr marL="469900" indent="-469900" algn="just">
              <a:lnSpc>
                <a:spcPct val="160000"/>
              </a:lnSpc>
              <a:spcBef>
                <a:spcPct val="20000"/>
              </a:spcBef>
              <a:buClr>
                <a:schemeClr val="accent2"/>
              </a:buClr>
              <a:buFont typeface="Wingdings" panose="05000000000000000000" pitchFamily="2" charset="2"/>
              <a:buChar char="o"/>
              <a:defRPr/>
            </a:pPr>
            <a:r>
              <a:rPr lang="en-US" altLang="zh-CN" sz="3000" b="1" kern="0" dirty="0">
                <a:solidFill>
                  <a:srgbClr val="0000FF"/>
                </a:solidFill>
                <a:latin typeface="Times New Roman" panose="02020603050405020304" pitchFamily="18" charset="0"/>
                <a:ea typeface="+mn-ea"/>
              </a:rPr>
              <a:t>6.4  </a:t>
            </a:r>
            <a:r>
              <a:rPr lang="zh-CN" altLang="en-US" sz="3000" b="1" kern="0" dirty="0">
                <a:solidFill>
                  <a:srgbClr val="0000FF"/>
                </a:solidFill>
                <a:latin typeface="Times New Roman" panose="02020603050405020304" pitchFamily="18" charset="0"/>
                <a:ea typeface="+mn-ea"/>
              </a:rPr>
              <a:t>遗传算法的应用</a:t>
            </a:r>
            <a:endParaRPr lang="en-US" altLang="zh-CN" sz="3000" b="1" kern="0" dirty="0">
              <a:solidFill>
                <a:srgbClr val="0000FF"/>
              </a:solidFill>
              <a:latin typeface="Times New Roman" panose="02020603050405020304" pitchFamily="18" charset="0"/>
              <a:ea typeface="+mn-ea"/>
            </a:endParaRPr>
          </a:p>
          <a:p>
            <a:pPr marL="469900" indent="-469900" algn="just">
              <a:lnSpc>
                <a:spcPct val="160000"/>
              </a:lnSpc>
              <a:spcBef>
                <a:spcPct val="20000"/>
              </a:spcBef>
              <a:buClr>
                <a:schemeClr val="accent2"/>
              </a:buClr>
              <a:buFont typeface="Wingdings" panose="05000000000000000000" pitchFamily="2" charset="2"/>
              <a:buChar char="o"/>
              <a:defRPr/>
            </a:pPr>
            <a:r>
              <a:rPr lang="en-US" altLang="en-US" sz="3000" b="1" kern="0" dirty="0">
                <a:solidFill>
                  <a:schemeClr val="tx1"/>
                </a:solidFill>
                <a:latin typeface="Times New Roman" panose="02020603050405020304" pitchFamily="18" charset="0"/>
              </a:rPr>
              <a:t>6.5 </a:t>
            </a:r>
            <a:r>
              <a:rPr lang="zh-CN" altLang="en-US" sz="3000" b="1" kern="0" dirty="0">
                <a:solidFill>
                  <a:schemeClr val="tx1"/>
                </a:solidFill>
                <a:latin typeface="Times New Roman" panose="02020603050405020304" pitchFamily="18" charset="0"/>
              </a:rPr>
              <a:t>差分进化及其应用</a:t>
            </a:r>
            <a:endParaRPr lang="en-US" altLang="zh-CN" sz="3000" b="1" kern="0" dirty="0">
              <a:solidFill>
                <a:schemeClr val="tx1"/>
              </a:solidFill>
              <a:latin typeface="Times New Roman" panose="02020603050405020304" pitchFamily="18" charset="0"/>
            </a:endParaRPr>
          </a:p>
          <a:p>
            <a:pPr marL="469900" indent="-469900" algn="just">
              <a:lnSpc>
                <a:spcPct val="160000"/>
              </a:lnSpc>
              <a:spcBef>
                <a:spcPct val="20000"/>
              </a:spcBef>
              <a:buClr>
                <a:schemeClr val="accent2"/>
              </a:buClr>
              <a:buFont typeface="Wingdings" panose="05000000000000000000" pitchFamily="2" charset="2"/>
              <a:buChar char="o"/>
              <a:defRPr/>
            </a:pPr>
            <a:r>
              <a:rPr lang="en-US" altLang="en-US" sz="3000" b="1" kern="0" dirty="0">
                <a:solidFill>
                  <a:schemeClr val="tx1"/>
                </a:solidFill>
                <a:latin typeface="Times New Roman" panose="02020603050405020304" pitchFamily="18" charset="0"/>
              </a:rPr>
              <a:t>6.6 </a:t>
            </a:r>
            <a:r>
              <a:rPr lang="zh-CN" altLang="en-US" sz="3000" b="1" kern="0" dirty="0">
                <a:solidFill>
                  <a:schemeClr val="tx1"/>
                </a:solidFill>
                <a:latin typeface="Times New Roman" panose="02020603050405020304" pitchFamily="18" charset="0"/>
              </a:rPr>
              <a:t>量子进化及其应用</a:t>
            </a:r>
          </a:p>
        </p:txBody>
      </p:sp>
      <p:sp>
        <p:nvSpPr>
          <p:cNvPr id="84997" name="Rectangle 4"/>
          <p:cNvSpPr/>
          <p:nvPr/>
        </p:nvSpPr>
        <p:spPr>
          <a:xfrm>
            <a:off x="0" y="1"/>
            <a:ext cx="12192000" cy="765175"/>
          </a:xfrm>
          <a:prstGeom prst="rect">
            <a:avLst/>
          </a:prstGeom>
          <a:solidFill>
            <a:srgbClr val="A50021"/>
          </a:solidFill>
          <a:ln w="9525">
            <a:noFill/>
          </a:ln>
        </p:spPr>
        <p:txBody>
          <a:bodyPr anchor="b"/>
          <a:lstStyle/>
          <a:p>
            <a:pPr indent="176530"/>
            <a:r>
              <a:rPr lang="zh-CN" altLang="en-US" sz="3600" dirty="0">
                <a:latin typeface="Times New Roman" panose="02020603050405020304" pitchFamily="18" charset="0"/>
                <a:ea typeface="黑体" panose="02010609060101010101" pitchFamily="49" charset="-122"/>
              </a:rPr>
              <a:t>第</a:t>
            </a:r>
            <a:r>
              <a:rPr lang="en-US" altLang="zh-CN" sz="3600" dirty="0">
                <a:latin typeface="Times New Roman" panose="02020603050405020304" pitchFamily="18" charset="0"/>
                <a:ea typeface="黑体" panose="02010609060101010101" pitchFamily="49" charset="-122"/>
              </a:rPr>
              <a:t>6</a:t>
            </a:r>
            <a:r>
              <a:rPr lang="zh-CN" altLang="en-US" sz="3600" dirty="0" smtClean="0">
                <a:latin typeface="Times New Roman" panose="02020603050405020304" pitchFamily="18" charset="0"/>
                <a:ea typeface="黑体" panose="02010609060101010101" pitchFamily="49" charset="-122"/>
              </a:rPr>
              <a:t>章  进化</a:t>
            </a:r>
            <a:r>
              <a:rPr lang="zh-CN" altLang="en-US" sz="3600" dirty="0">
                <a:latin typeface="Times New Roman" panose="02020603050405020304" pitchFamily="18" charset="0"/>
                <a:ea typeface="黑体" panose="02010609060101010101" pitchFamily="49" charset="-122"/>
              </a:rPr>
              <a:t>算法</a:t>
            </a:r>
            <a:r>
              <a:rPr lang="zh-CN" altLang="en-US" sz="3600" dirty="0" smtClean="0">
                <a:latin typeface="Times New Roman" panose="02020603050405020304" pitchFamily="18" charset="0"/>
                <a:ea typeface="黑体" panose="02010609060101010101" pitchFamily="49" charset="-122"/>
              </a:rPr>
              <a:t>及其</a:t>
            </a:r>
            <a:r>
              <a:rPr lang="zh-CN" altLang="en-US" sz="3600" dirty="0">
                <a:latin typeface="Times New Roman" panose="02020603050405020304" pitchFamily="18" charset="0"/>
                <a:ea typeface="黑体" panose="02010609060101010101" pitchFamily="49" charset="-122"/>
              </a:rPr>
              <a:t>应用</a:t>
            </a:r>
          </a:p>
        </p:txBody>
      </p:sp>
    </p:spTree>
  </p:cSld>
  <p:clrMapOvr>
    <a:masterClrMapping/>
  </p:clrMapOvr>
  <p:transition>
    <p:random/>
  </p:transition>
  <p:timing>
    <p:tnLst>
      <p:par>
        <p:cTn id="1" dur="indefinite" restart="never" nodeType="tmRoot"/>
      </p:par>
    </p:tnLst>
    <p:bldLst>
      <p:bldP spid="4" grpId="0" build="p" advAuto="100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33972" y="1268760"/>
            <a:ext cx="10978652" cy="5177383"/>
          </a:xfrm>
        </p:spPr>
        <p:txBody>
          <a:bodyPr>
            <a:noAutofit/>
          </a:bodyPr>
          <a:lstStyle/>
          <a:p>
            <a:pPr marL="621792" lvl="1">
              <a:spcBef>
                <a:spcPts val="324"/>
              </a:spcBef>
              <a:buFont typeface="Verdana"/>
              <a:buChar char="◦"/>
              <a:defRPr/>
            </a:pPr>
            <a:r>
              <a:rPr lang="zh-CN" altLang="en-US" dirty="0" smtClean="0"/>
              <a:t>例：求下述二元函数的最大值</a:t>
            </a:r>
            <a:endParaRPr lang="en-US" altLang="zh-CN" dirty="0" smtClean="0"/>
          </a:p>
          <a:p>
            <a:pPr marL="621792" lvl="1">
              <a:spcBef>
                <a:spcPts val="324"/>
              </a:spcBef>
              <a:buFont typeface="Verdana"/>
              <a:buChar char="◦"/>
              <a:defRPr/>
            </a:pPr>
            <a:endParaRPr lang="en-US" altLang="zh-CN" dirty="0" smtClean="0"/>
          </a:p>
          <a:p>
            <a:pPr marL="621792" lvl="1">
              <a:spcBef>
                <a:spcPts val="324"/>
              </a:spcBef>
              <a:buFont typeface="Verdana"/>
              <a:buChar char="◦"/>
              <a:defRPr/>
            </a:pPr>
            <a:endParaRPr lang="en-US" altLang="zh-CN" dirty="0" smtClean="0"/>
          </a:p>
          <a:p>
            <a:pPr marL="621792" lvl="1">
              <a:lnSpc>
                <a:spcPct val="125000"/>
              </a:lnSpc>
              <a:spcBef>
                <a:spcPts val="324"/>
              </a:spcBef>
              <a:buFont typeface="Verdana"/>
              <a:buChar char="◦"/>
              <a:defRPr/>
            </a:pPr>
            <a:r>
              <a:rPr lang="en-US" altLang="zh-CN" dirty="0" smtClean="0">
                <a:solidFill>
                  <a:srgbClr val="C00000"/>
                </a:solidFill>
              </a:rPr>
              <a:t>(</a:t>
            </a:r>
            <a:r>
              <a:rPr lang="en-US" altLang="zh-CN" dirty="0">
                <a:solidFill>
                  <a:srgbClr val="C00000"/>
                </a:solidFill>
              </a:rPr>
              <a:t>1) </a:t>
            </a:r>
            <a:r>
              <a:rPr lang="zh-CN" altLang="en-US" dirty="0">
                <a:solidFill>
                  <a:srgbClr val="C00000"/>
                </a:solidFill>
              </a:rPr>
              <a:t>个体编码</a:t>
            </a:r>
          </a:p>
          <a:p>
            <a:pPr marL="859536" lvl="2">
              <a:lnSpc>
                <a:spcPct val="125000"/>
              </a:lnSpc>
              <a:buNone/>
              <a:defRPr/>
            </a:pPr>
            <a:r>
              <a:rPr lang="zh-CN" altLang="en-US" sz="2400" dirty="0"/>
              <a:t>        遗传算法的运算对象是表示个体的符号串，所以必须把变量 </a:t>
            </a:r>
            <a:r>
              <a:rPr lang="en-US" altLang="zh-CN" sz="2400" dirty="0"/>
              <a:t>x1, x2 </a:t>
            </a:r>
            <a:r>
              <a:rPr lang="zh-CN" altLang="en-US" sz="2400" dirty="0"/>
              <a:t>编码为一种符号串。</a:t>
            </a:r>
            <a:r>
              <a:rPr lang="zh-CN" altLang="en-US" sz="2400" dirty="0">
                <a:solidFill>
                  <a:srgbClr val="FF0000"/>
                </a:solidFill>
              </a:rPr>
              <a:t>本题中，用无符号二进制整数来表示</a:t>
            </a:r>
            <a:r>
              <a:rPr lang="zh-CN" altLang="en-US" sz="2400" dirty="0"/>
              <a:t>。</a:t>
            </a:r>
          </a:p>
          <a:p>
            <a:pPr marL="859536" lvl="2">
              <a:lnSpc>
                <a:spcPct val="125000"/>
              </a:lnSpc>
              <a:buNone/>
              <a:defRPr/>
            </a:pPr>
            <a:r>
              <a:rPr lang="zh-CN" altLang="en-US" sz="2400" dirty="0"/>
              <a:t>        因 </a:t>
            </a:r>
            <a:r>
              <a:rPr lang="en-US" altLang="zh-CN" sz="2400" dirty="0"/>
              <a:t>x1, x2 </a:t>
            </a:r>
            <a:r>
              <a:rPr lang="zh-CN" altLang="en-US" sz="2400" dirty="0"/>
              <a:t>为 </a:t>
            </a:r>
            <a:r>
              <a:rPr lang="en-US" altLang="zh-CN" sz="2400" dirty="0"/>
              <a:t>0 ~ 7</a:t>
            </a:r>
            <a:r>
              <a:rPr lang="zh-CN" altLang="en-US" sz="2400" dirty="0"/>
              <a:t>之间的整数，所以分别用</a:t>
            </a:r>
            <a:r>
              <a:rPr lang="en-US" altLang="zh-CN" sz="2400" dirty="0"/>
              <a:t>3</a:t>
            </a:r>
            <a:r>
              <a:rPr lang="zh-CN" altLang="en-US" sz="2400" dirty="0"/>
              <a:t>位无符号二进制整数来表示，将它们连接在一起所组成的</a:t>
            </a:r>
            <a:r>
              <a:rPr lang="en-US" altLang="zh-CN" sz="2400" dirty="0"/>
              <a:t>6</a:t>
            </a:r>
            <a:r>
              <a:rPr lang="zh-CN" altLang="en-US" sz="2400" dirty="0"/>
              <a:t>位无符号二进制数就形成了个体的基因型，表示一个可行解。</a:t>
            </a:r>
          </a:p>
          <a:p>
            <a:pPr marL="859536" lvl="2">
              <a:lnSpc>
                <a:spcPct val="125000"/>
              </a:lnSpc>
              <a:buNone/>
              <a:defRPr/>
            </a:pPr>
            <a:r>
              <a:rPr lang="zh-CN" altLang="en-US" sz="2400" dirty="0">
                <a:solidFill>
                  <a:schemeClr val="accent4">
                    <a:lumMod val="75000"/>
                  </a:schemeClr>
                </a:solidFill>
              </a:rPr>
              <a:t>        例如，基因型 </a:t>
            </a:r>
            <a:r>
              <a:rPr lang="en-US" altLang="zh-CN" sz="2400" dirty="0">
                <a:solidFill>
                  <a:schemeClr val="accent4">
                    <a:lumMod val="75000"/>
                  </a:schemeClr>
                </a:solidFill>
              </a:rPr>
              <a:t>X</a:t>
            </a:r>
            <a:r>
              <a:rPr lang="zh-CN" altLang="en-US" sz="2400" dirty="0">
                <a:solidFill>
                  <a:schemeClr val="accent4">
                    <a:lumMod val="75000"/>
                  </a:schemeClr>
                </a:solidFill>
              </a:rPr>
              <a:t>＝</a:t>
            </a:r>
            <a:r>
              <a:rPr lang="en-US" altLang="zh-CN" sz="2400" dirty="0">
                <a:solidFill>
                  <a:schemeClr val="accent4">
                    <a:lumMod val="75000"/>
                  </a:schemeClr>
                </a:solidFill>
              </a:rPr>
              <a:t>101110 </a:t>
            </a:r>
            <a:r>
              <a:rPr lang="zh-CN" altLang="en-US" sz="2400" dirty="0">
                <a:solidFill>
                  <a:schemeClr val="accent4">
                    <a:lumMod val="75000"/>
                  </a:schemeClr>
                </a:solidFill>
              </a:rPr>
              <a:t>所对应的表现型是：</a:t>
            </a:r>
            <a:r>
              <a:rPr lang="en-US" altLang="zh-CN" sz="2400" dirty="0">
                <a:solidFill>
                  <a:schemeClr val="accent4">
                    <a:lumMod val="75000"/>
                  </a:schemeClr>
                </a:solidFill>
              </a:rPr>
              <a:t>x</a:t>
            </a:r>
            <a:r>
              <a:rPr lang="zh-CN" altLang="en-US" sz="2400" dirty="0">
                <a:solidFill>
                  <a:schemeClr val="accent4">
                    <a:lumMod val="75000"/>
                  </a:schemeClr>
                </a:solidFill>
              </a:rPr>
              <a:t>＝</a:t>
            </a:r>
            <a:r>
              <a:rPr lang="en-US" altLang="zh-CN" sz="2400" dirty="0">
                <a:solidFill>
                  <a:schemeClr val="accent4">
                    <a:lumMod val="75000"/>
                  </a:schemeClr>
                </a:solidFill>
              </a:rPr>
              <a:t>[ 5</a:t>
            </a:r>
            <a:r>
              <a:rPr lang="zh-CN" altLang="en-US" sz="2400" dirty="0">
                <a:solidFill>
                  <a:schemeClr val="accent4">
                    <a:lumMod val="75000"/>
                  </a:schemeClr>
                </a:solidFill>
              </a:rPr>
              <a:t>，</a:t>
            </a:r>
            <a:r>
              <a:rPr lang="en-US" altLang="zh-CN" sz="2400" dirty="0">
                <a:solidFill>
                  <a:schemeClr val="accent4">
                    <a:lumMod val="75000"/>
                  </a:schemeClr>
                </a:solidFill>
              </a:rPr>
              <a:t>6 ]</a:t>
            </a:r>
            <a:r>
              <a:rPr lang="zh-CN" altLang="en-US" sz="2400" dirty="0"/>
              <a:t>。</a:t>
            </a:r>
          </a:p>
          <a:p>
            <a:pPr marL="859536" lvl="2">
              <a:lnSpc>
                <a:spcPct val="125000"/>
              </a:lnSpc>
              <a:buNone/>
              <a:defRPr/>
            </a:pPr>
            <a:r>
              <a:rPr lang="zh-CN" altLang="en-US" sz="2400" dirty="0"/>
              <a:t>        个体的表现型</a:t>
            </a:r>
            <a:r>
              <a:rPr lang="en-US" altLang="zh-CN" sz="2400" dirty="0"/>
              <a:t>x</a:t>
            </a:r>
            <a:r>
              <a:rPr lang="zh-CN" altLang="en-US" sz="2400" dirty="0"/>
              <a:t>和基因型</a:t>
            </a:r>
            <a:r>
              <a:rPr lang="en-US" altLang="zh-CN" sz="2400" dirty="0"/>
              <a:t>X</a:t>
            </a:r>
            <a:r>
              <a:rPr lang="zh-CN" altLang="en-US" sz="2400" dirty="0"/>
              <a:t>之间可通过编码和解码程序相互转换</a:t>
            </a:r>
            <a:r>
              <a:rPr lang="zh-CN" altLang="en-US" sz="2400" dirty="0" smtClean="0"/>
              <a:t>。</a:t>
            </a:r>
          </a:p>
        </p:txBody>
      </p:sp>
      <p:graphicFrame>
        <p:nvGraphicFramePr>
          <p:cNvPr id="23556" name="Object 2"/>
          <p:cNvGraphicFramePr>
            <a:graphicFrameLocks noChangeAspect="1"/>
          </p:cNvGraphicFramePr>
          <p:nvPr>
            <p:extLst>
              <p:ext uri="{D42A27DB-BD31-4B8C-83A1-F6EECF244321}">
                <p14:modId xmlns:p14="http://schemas.microsoft.com/office/powerpoint/2010/main" val="3252885060"/>
              </p:ext>
            </p:extLst>
          </p:nvPr>
        </p:nvGraphicFramePr>
        <p:xfrm>
          <a:off x="5735960" y="1304473"/>
          <a:ext cx="2928937" cy="1301750"/>
        </p:xfrm>
        <a:graphic>
          <a:graphicData uri="http://schemas.openxmlformats.org/presentationml/2006/ole">
            <mc:AlternateContent xmlns:mc="http://schemas.openxmlformats.org/markup-compatibility/2006">
              <mc:Choice xmlns:v="urn:schemas-microsoft-com:vml" Requires="v">
                <p:oleObj spid="_x0000_s28674" name="公式" r:id="rId3" imgW="1714500" imgH="762000" progId="Equation.3">
                  <p:embed/>
                </p:oleObj>
              </mc:Choice>
              <mc:Fallback>
                <p:oleObj name="公式" r:id="rId3" imgW="1714500" imgH="762000" progId="Equation.3">
                  <p:embed/>
                  <p:pic>
                    <p:nvPicPr>
                      <p:cNvPr id="2355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5960" y="1304473"/>
                        <a:ext cx="2928937"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6.4  </a:t>
            </a:r>
            <a:r>
              <a:rPr lang="zh-CN" altLang="en-US" sz="3600" dirty="0">
                <a:latin typeface="Times New Roman" panose="02020603050405020304" pitchFamily="18" charset="0"/>
                <a:ea typeface="黑体" panose="02010609060101010101" pitchFamily="49" charset="-122"/>
              </a:rPr>
              <a:t>遗传算法的应用</a:t>
            </a:r>
          </a:p>
        </p:txBody>
      </p:sp>
    </p:spTree>
    <p:extLst>
      <p:ext uri="{BB962C8B-B14F-4D97-AF65-F5344CB8AC3E}">
        <p14:creationId xmlns:p14="http://schemas.microsoft.com/office/powerpoint/2010/main" val="3165708021"/>
      </p:ext>
    </p:extLst>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a:xfrm>
            <a:off x="767408" y="1196752"/>
            <a:ext cx="10513168" cy="5143500"/>
          </a:xfrm>
        </p:spPr>
        <p:txBody>
          <a:bodyPr/>
          <a:lstStyle/>
          <a:p>
            <a:pPr lvl="1" eaLnBrk="1" hangingPunct="1">
              <a:lnSpc>
                <a:spcPct val="125000"/>
              </a:lnSpc>
            </a:pPr>
            <a:r>
              <a:rPr lang="en-US" altLang="zh-CN" sz="2100" dirty="0">
                <a:solidFill>
                  <a:srgbClr val="C00000"/>
                </a:solidFill>
              </a:rPr>
              <a:t>(2) </a:t>
            </a:r>
            <a:r>
              <a:rPr lang="zh-CN" altLang="en-US" sz="2100" dirty="0">
                <a:solidFill>
                  <a:srgbClr val="C00000"/>
                </a:solidFill>
              </a:rPr>
              <a:t>初始群体的产生</a:t>
            </a:r>
          </a:p>
          <a:p>
            <a:pPr lvl="2" eaLnBrk="1" hangingPunct="1">
              <a:lnSpc>
                <a:spcPct val="125000"/>
              </a:lnSpc>
            </a:pPr>
            <a:r>
              <a:rPr lang="zh-CN" altLang="en-US" dirty="0" smtClean="0"/>
              <a:t>     </a:t>
            </a:r>
            <a:r>
              <a:rPr lang="zh-CN" altLang="en-US" sz="1800" dirty="0"/>
              <a:t>遗传算法是对群体进行的进化操作，需要给其淮备一些表示起始搜索点的初始群体数据。</a:t>
            </a:r>
          </a:p>
          <a:p>
            <a:pPr lvl="2" eaLnBrk="1" hangingPunct="1">
              <a:lnSpc>
                <a:spcPct val="125000"/>
              </a:lnSpc>
            </a:pPr>
            <a:r>
              <a:rPr lang="zh-CN" altLang="en-US" sz="1800" dirty="0"/>
              <a:t>      本例中，群体规模的大小取为</a:t>
            </a:r>
            <a:r>
              <a:rPr lang="en-US" altLang="zh-CN" sz="1800" dirty="0"/>
              <a:t>4</a:t>
            </a:r>
            <a:r>
              <a:rPr lang="zh-CN" altLang="en-US" sz="1800" dirty="0"/>
              <a:t>，即群体由</a:t>
            </a:r>
            <a:r>
              <a:rPr lang="en-US" altLang="zh-CN" sz="1800" dirty="0"/>
              <a:t>4</a:t>
            </a:r>
            <a:r>
              <a:rPr lang="zh-CN" altLang="en-US" sz="1800" dirty="0"/>
              <a:t>个个体组成，每个个体可通过随机方法产生。如：</a:t>
            </a:r>
            <a:r>
              <a:rPr lang="en-US" altLang="zh-CN" sz="1800" dirty="0"/>
              <a:t>011101</a:t>
            </a:r>
            <a:r>
              <a:rPr lang="zh-CN" altLang="en-US" sz="1800" dirty="0"/>
              <a:t>，</a:t>
            </a:r>
            <a:r>
              <a:rPr lang="en-US" altLang="zh-CN" sz="1800" dirty="0"/>
              <a:t>101011</a:t>
            </a:r>
            <a:r>
              <a:rPr lang="zh-CN" altLang="en-US" sz="1800" dirty="0"/>
              <a:t>，</a:t>
            </a:r>
            <a:r>
              <a:rPr lang="en-US" altLang="zh-CN" sz="1800" dirty="0"/>
              <a:t>011100</a:t>
            </a:r>
            <a:r>
              <a:rPr lang="zh-CN" altLang="en-US" sz="1800" dirty="0"/>
              <a:t>，</a:t>
            </a:r>
            <a:r>
              <a:rPr lang="en-US" altLang="zh-CN" sz="1800" dirty="0"/>
              <a:t>111001    </a:t>
            </a:r>
          </a:p>
          <a:p>
            <a:pPr lvl="1" eaLnBrk="1" hangingPunct="1">
              <a:lnSpc>
                <a:spcPct val="125000"/>
              </a:lnSpc>
            </a:pPr>
            <a:r>
              <a:rPr lang="en-US" altLang="zh-CN" dirty="0" smtClean="0"/>
              <a:t> </a:t>
            </a:r>
            <a:r>
              <a:rPr lang="en-US" altLang="zh-CN" sz="2100" dirty="0">
                <a:solidFill>
                  <a:srgbClr val="C00000"/>
                </a:solidFill>
              </a:rPr>
              <a:t>(3) </a:t>
            </a:r>
            <a:r>
              <a:rPr lang="zh-CN" altLang="en-US" sz="2100" dirty="0">
                <a:solidFill>
                  <a:srgbClr val="C00000"/>
                </a:solidFill>
              </a:rPr>
              <a:t>适应度汁算</a:t>
            </a:r>
          </a:p>
          <a:p>
            <a:pPr lvl="2" eaLnBrk="1" hangingPunct="1">
              <a:lnSpc>
                <a:spcPct val="125000"/>
              </a:lnSpc>
            </a:pPr>
            <a:r>
              <a:rPr lang="zh-CN" altLang="en-US" dirty="0" smtClean="0"/>
              <a:t>     </a:t>
            </a:r>
            <a:r>
              <a:rPr lang="zh-CN" altLang="en-US" sz="1800" dirty="0"/>
              <a:t>遗传算法中以个体适应度的大小来评定各个个体的优劣程度，从而决定其遗传机会的大小。</a:t>
            </a:r>
          </a:p>
          <a:p>
            <a:pPr lvl="2" eaLnBrk="1" hangingPunct="1">
              <a:lnSpc>
                <a:spcPct val="125000"/>
              </a:lnSpc>
            </a:pPr>
            <a:r>
              <a:rPr lang="zh-CN" altLang="en-US" sz="1800" dirty="0"/>
              <a:t>      本例中，目标函数总取非负值，并且是以求函数最大值为优化目标，故可直接利用目标函数值作为个体的适应度。</a:t>
            </a:r>
          </a:p>
          <a:p>
            <a:pPr lvl="1" eaLnBrk="1" hangingPunct="1">
              <a:lnSpc>
                <a:spcPct val="125000"/>
              </a:lnSpc>
            </a:pPr>
            <a:r>
              <a:rPr lang="zh-CN" altLang="en-US" dirty="0" smtClean="0"/>
              <a:t> </a:t>
            </a:r>
            <a:r>
              <a:rPr lang="en-US" altLang="zh-CN" sz="2100" dirty="0">
                <a:solidFill>
                  <a:srgbClr val="C00000"/>
                </a:solidFill>
              </a:rPr>
              <a:t>(4)  </a:t>
            </a:r>
            <a:r>
              <a:rPr lang="zh-CN" altLang="en-US" sz="2100" dirty="0">
                <a:solidFill>
                  <a:srgbClr val="C00000"/>
                </a:solidFill>
              </a:rPr>
              <a:t>选择运算</a:t>
            </a:r>
          </a:p>
          <a:p>
            <a:pPr lvl="2" eaLnBrk="1" hangingPunct="1">
              <a:lnSpc>
                <a:spcPct val="125000"/>
              </a:lnSpc>
            </a:pPr>
            <a:r>
              <a:rPr lang="zh-CN" altLang="en-US" dirty="0" smtClean="0"/>
              <a:t>     </a:t>
            </a:r>
            <a:r>
              <a:rPr lang="zh-CN" altLang="en-US" sz="1800" dirty="0"/>
              <a:t>选择运算</a:t>
            </a:r>
            <a:r>
              <a:rPr lang="en-US" altLang="zh-CN" sz="1800" dirty="0"/>
              <a:t>(</a:t>
            </a:r>
            <a:r>
              <a:rPr lang="zh-CN" altLang="en-US" sz="1800" dirty="0"/>
              <a:t>或称为复制运算</a:t>
            </a:r>
            <a:r>
              <a:rPr lang="en-US" altLang="zh-CN" sz="1800" dirty="0"/>
              <a:t>)</a:t>
            </a:r>
            <a:r>
              <a:rPr lang="zh-CN" altLang="en-US" sz="1800" dirty="0"/>
              <a:t>把当前群体中适应度较高的个体按某种规则或模型遗传到下一代群体中。一般要求适应度较高的个体将有更多的机会遗传到下一代群体中。</a:t>
            </a:r>
          </a:p>
        </p:txBody>
      </p:sp>
      <p:sp>
        <p:nvSpPr>
          <p:cNvPr id="5"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6.4  </a:t>
            </a:r>
            <a:r>
              <a:rPr lang="zh-CN" altLang="en-US" sz="3600" dirty="0">
                <a:latin typeface="Times New Roman" panose="02020603050405020304" pitchFamily="18" charset="0"/>
                <a:ea typeface="黑体" panose="02010609060101010101" pitchFamily="49" charset="-122"/>
              </a:rPr>
              <a:t>遗传算法的应用</a:t>
            </a:r>
          </a:p>
        </p:txBody>
      </p:sp>
    </p:spTree>
    <p:extLst>
      <p:ext uri="{BB962C8B-B14F-4D97-AF65-F5344CB8AC3E}">
        <p14:creationId xmlns:p14="http://schemas.microsoft.com/office/powerpoint/2010/main" val="2228911042"/>
      </p:ext>
    </p:extLst>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5777" y="949551"/>
            <a:ext cx="10967824" cy="1926916"/>
          </a:xfrm>
        </p:spPr>
        <p:txBody>
          <a:bodyPr>
            <a:noAutofit/>
          </a:bodyPr>
          <a:lstStyle/>
          <a:p>
            <a:pPr marL="621792" lvl="1">
              <a:spcBef>
                <a:spcPts val="324"/>
              </a:spcBef>
              <a:buFont typeface="Verdana"/>
              <a:buChar char="◦"/>
              <a:defRPr/>
            </a:pPr>
            <a:r>
              <a:rPr lang="zh-CN" altLang="en-US" dirty="0" smtClean="0"/>
              <a:t>本例中，我们采用与适应度成正比的概率来确定各个个体复制到下一代群体中的数量。其具体操作过程是：</a:t>
            </a:r>
            <a:endParaRPr lang="en-US" altLang="zh-CN" dirty="0" smtClean="0"/>
          </a:p>
          <a:p>
            <a:pPr marL="859536" lvl="2">
              <a:buFont typeface="Wingdings 2"/>
              <a:buChar char=""/>
              <a:defRPr/>
            </a:pPr>
            <a:r>
              <a:rPr lang="zh-CN" altLang="en-US" sz="2400" dirty="0">
                <a:solidFill>
                  <a:srgbClr val="0000FF"/>
                </a:solidFill>
              </a:rPr>
              <a:t>先计算出群体中所有个体的适应度的总和∑</a:t>
            </a:r>
            <a:r>
              <a:rPr lang="en-US" altLang="zh-CN" sz="2400" dirty="0" err="1">
                <a:solidFill>
                  <a:srgbClr val="0000FF"/>
                </a:solidFill>
              </a:rPr>
              <a:t>fi</a:t>
            </a:r>
            <a:r>
              <a:rPr lang="en-US" altLang="zh-CN" sz="2400" dirty="0">
                <a:solidFill>
                  <a:srgbClr val="0000FF"/>
                </a:solidFill>
              </a:rPr>
              <a:t> ( </a:t>
            </a:r>
            <a:r>
              <a:rPr lang="en-US" altLang="zh-CN" sz="2400" dirty="0" err="1">
                <a:solidFill>
                  <a:srgbClr val="0000FF"/>
                </a:solidFill>
              </a:rPr>
              <a:t>i</a:t>
            </a:r>
            <a:r>
              <a:rPr lang="en-US" altLang="zh-CN" sz="2400" dirty="0">
                <a:solidFill>
                  <a:srgbClr val="0000FF"/>
                </a:solidFill>
              </a:rPr>
              <a:t>=1,2,…,M )</a:t>
            </a:r>
            <a:r>
              <a:rPr lang="zh-CN" altLang="en-US" sz="2400" dirty="0">
                <a:solidFill>
                  <a:srgbClr val="0000FF"/>
                </a:solidFill>
              </a:rPr>
              <a:t>；</a:t>
            </a:r>
            <a:endParaRPr lang="en-US" altLang="zh-CN" sz="2400" dirty="0">
              <a:solidFill>
                <a:srgbClr val="0000FF"/>
              </a:solidFill>
            </a:endParaRPr>
          </a:p>
          <a:p>
            <a:pPr marL="859536" lvl="2">
              <a:buFont typeface="Wingdings 2"/>
              <a:buChar char=""/>
              <a:defRPr/>
            </a:pPr>
            <a:r>
              <a:rPr lang="zh-CN" altLang="en-US" sz="2400" dirty="0">
                <a:solidFill>
                  <a:srgbClr val="0000FF"/>
                </a:solidFill>
              </a:rPr>
              <a:t>其次计算出每个个体的相对适应度的大小</a:t>
            </a:r>
            <a:r>
              <a:rPr lang="en-US" altLang="zh-CN" sz="2400" dirty="0" err="1">
                <a:solidFill>
                  <a:srgbClr val="0000FF"/>
                </a:solidFill>
              </a:rPr>
              <a:t>fi</a:t>
            </a:r>
            <a:r>
              <a:rPr lang="en-US" altLang="zh-CN" sz="2400" dirty="0">
                <a:solidFill>
                  <a:srgbClr val="0000FF"/>
                </a:solidFill>
              </a:rPr>
              <a:t>/</a:t>
            </a:r>
            <a:r>
              <a:rPr lang="zh-CN" altLang="en-US" sz="2400" dirty="0">
                <a:solidFill>
                  <a:srgbClr val="0000FF"/>
                </a:solidFill>
              </a:rPr>
              <a:t>∑</a:t>
            </a:r>
            <a:r>
              <a:rPr lang="en-US" altLang="zh-CN" sz="2400" dirty="0" err="1">
                <a:solidFill>
                  <a:srgbClr val="0000FF"/>
                </a:solidFill>
              </a:rPr>
              <a:t>fi</a:t>
            </a:r>
            <a:r>
              <a:rPr lang="zh-CN" altLang="en-US" sz="2400" dirty="0">
                <a:solidFill>
                  <a:srgbClr val="0000FF"/>
                </a:solidFill>
              </a:rPr>
              <a:t>，它即为每个个体被遗传到下一代群体中的概率，每个概率值组成一个区域，全部概率值之和为</a:t>
            </a:r>
            <a:r>
              <a:rPr lang="en-US" altLang="zh-CN" sz="2400" dirty="0">
                <a:solidFill>
                  <a:srgbClr val="0000FF"/>
                </a:solidFill>
              </a:rPr>
              <a:t>1</a:t>
            </a:r>
            <a:r>
              <a:rPr lang="zh-CN" altLang="en-US" sz="1800" dirty="0">
                <a:solidFill>
                  <a:srgbClr val="0000FF"/>
                </a:solidFill>
              </a:rPr>
              <a:t>；</a:t>
            </a:r>
            <a:endParaRPr lang="en-US" altLang="zh-CN" sz="1800" dirty="0">
              <a:solidFill>
                <a:srgbClr val="0000FF"/>
              </a:solidFill>
            </a:endParaRPr>
          </a:p>
        </p:txBody>
      </p:sp>
      <p:grpSp>
        <p:nvGrpSpPr>
          <p:cNvPr id="25603" name="Group 560"/>
          <p:cNvGrpSpPr>
            <a:grpSpLocks/>
          </p:cNvGrpSpPr>
          <p:nvPr/>
        </p:nvGrpSpPr>
        <p:grpSpPr bwMode="auto">
          <a:xfrm>
            <a:off x="2548127" y="5387976"/>
            <a:ext cx="6864349" cy="1314077"/>
            <a:chOff x="768" y="3235"/>
            <a:chExt cx="4324" cy="926"/>
          </a:xfrm>
        </p:grpSpPr>
        <p:sp>
          <p:nvSpPr>
            <p:cNvPr id="25632" name="Line 531"/>
            <p:cNvSpPr>
              <a:spLocks noChangeShapeType="1"/>
            </p:cNvSpPr>
            <p:nvPr/>
          </p:nvSpPr>
          <p:spPr bwMode="auto">
            <a:xfrm>
              <a:off x="859" y="3667"/>
              <a:ext cx="40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3" name="Line 532"/>
            <p:cNvSpPr>
              <a:spLocks noChangeShapeType="1"/>
            </p:cNvSpPr>
            <p:nvPr/>
          </p:nvSpPr>
          <p:spPr bwMode="auto">
            <a:xfrm>
              <a:off x="859" y="3570"/>
              <a:ext cx="0" cy="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4" name="Line 533"/>
            <p:cNvSpPr>
              <a:spLocks noChangeShapeType="1"/>
            </p:cNvSpPr>
            <p:nvPr/>
          </p:nvSpPr>
          <p:spPr bwMode="auto">
            <a:xfrm>
              <a:off x="2835" y="3562"/>
              <a:ext cx="0" cy="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5" name="Line 534"/>
            <p:cNvSpPr>
              <a:spLocks noChangeShapeType="1"/>
            </p:cNvSpPr>
            <p:nvPr/>
          </p:nvSpPr>
          <p:spPr bwMode="auto">
            <a:xfrm>
              <a:off x="1832" y="3569"/>
              <a:ext cx="0" cy="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6" name="Line 535"/>
            <p:cNvSpPr>
              <a:spLocks noChangeShapeType="1"/>
            </p:cNvSpPr>
            <p:nvPr/>
          </p:nvSpPr>
          <p:spPr bwMode="auto">
            <a:xfrm>
              <a:off x="3611" y="3561"/>
              <a:ext cx="0" cy="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7" name="Line 536"/>
            <p:cNvSpPr>
              <a:spLocks noChangeShapeType="1"/>
            </p:cNvSpPr>
            <p:nvPr/>
          </p:nvSpPr>
          <p:spPr bwMode="auto">
            <a:xfrm>
              <a:off x="4939" y="3568"/>
              <a:ext cx="0" cy="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8" name="Text Box 545"/>
            <p:cNvSpPr txBox="1">
              <a:spLocks noChangeArrowheads="1"/>
            </p:cNvSpPr>
            <p:nvPr/>
          </p:nvSpPr>
          <p:spPr bwMode="auto">
            <a:xfrm>
              <a:off x="768" y="3642"/>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0</a:t>
              </a:r>
            </a:p>
          </p:txBody>
        </p:sp>
        <p:sp>
          <p:nvSpPr>
            <p:cNvPr id="25639" name="Text Box 546"/>
            <p:cNvSpPr txBox="1">
              <a:spLocks noChangeArrowheads="1"/>
            </p:cNvSpPr>
            <p:nvPr/>
          </p:nvSpPr>
          <p:spPr bwMode="auto">
            <a:xfrm>
              <a:off x="4853" y="3642"/>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1</a:t>
              </a:r>
            </a:p>
          </p:txBody>
        </p:sp>
        <p:sp>
          <p:nvSpPr>
            <p:cNvPr id="25640" name="Rectangle 547"/>
            <p:cNvSpPr>
              <a:spLocks noChangeArrowheads="1"/>
            </p:cNvSpPr>
            <p:nvPr/>
          </p:nvSpPr>
          <p:spPr bwMode="auto">
            <a:xfrm>
              <a:off x="1207" y="3251"/>
              <a:ext cx="4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dirty="0">
                  <a:latin typeface="Lucida Sans Unicode" panose="020B0602030504020204" pitchFamily="34" charset="0"/>
                  <a:ea typeface="黑体" panose="02010609060101010101" pitchFamily="49" charset="-122"/>
                </a:rPr>
                <a:t>24%</a:t>
              </a:r>
            </a:p>
          </p:txBody>
        </p:sp>
        <p:sp>
          <p:nvSpPr>
            <p:cNvPr id="25641" name="Rectangle 548"/>
            <p:cNvSpPr>
              <a:spLocks noChangeArrowheads="1"/>
            </p:cNvSpPr>
            <p:nvPr/>
          </p:nvSpPr>
          <p:spPr bwMode="auto">
            <a:xfrm>
              <a:off x="2187" y="3236"/>
              <a:ext cx="4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24%</a:t>
              </a:r>
            </a:p>
          </p:txBody>
        </p:sp>
        <p:sp>
          <p:nvSpPr>
            <p:cNvPr id="25642" name="Rectangle 549"/>
            <p:cNvSpPr>
              <a:spLocks noChangeArrowheads="1"/>
            </p:cNvSpPr>
            <p:nvPr/>
          </p:nvSpPr>
          <p:spPr bwMode="auto">
            <a:xfrm>
              <a:off x="3065" y="3244"/>
              <a:ext cx="4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17%</a:t>
              </a:r>
            </a:p>
          </p:txBody>
        </p:sp>
        <p:sp>
          <p:nvSpPr>
            <p:cNvPr id="25643" name="Rectangle 550"/>
            <p:cNvSpPr>
              <a:spLocks noChangeArrowheads="1"/>
            </p:cNvSpPr>
            <p:nvPr/>
          </p:nvSpPr>
          <p:spPr bwMode="auto">
            <a:xfrm>
              <a:off x="4111" y="3235"/>
              <a:ext cx="4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35%</a:t>
              </a:r>
            </a:p>
          </p:txBody>
        </p:sp>
        <p:sp>
          <p:nvSpPr>
            <p:cNvPr id="25644" name="Rectangle 551"/>
            <p:cNvSpPr>
              <a:spLocks noChangeArrowheads="1"/>
            </p:cNvSpPr>
            <p:nvPr/>
          </p:nvSpPr>
          <p:spPr bwMode="auto">
            <a:xfrm>
              <a:off x="1227" y="3715"/>
              <a:ext cx="32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1</a:t>
              </a:r>
              <a:r>
                <a:rPr lang="en-US" altLang="zh-CN" sz="2400" baseline="30000">
                  <a:latin typeface="Lucida Sans Unicode" panose="020B0602030504020204" pitchFamily="34" charset="0"/>
                  <a:ea typeface="黑体" panose="02010609060101010101" pitchFamily="49" charset="-122"/>
                </a:rPr>
                <a:t>#</a:t>
              </a:r>
            </a:p>
          </p:txBody>
        </p:sp>
        <p:sp>
          <p:nvSpPr>
            <p:cNvPr id="25645" name="Rectangle 552"/>
            <p:cNvSpPr>
              <a:spLocks noChangeArrowheads="1"/>
            </p:cNvSpPr>
            <p:nvPr/>
          </p:nvSpPr>
          <p:spPr bwMode="auto">
            <a:xfrm>
              <a:off x="2204" y="3715"/>
              <a:ext cx="23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2</a:t>
              </a:r>
              <a:r>
                <a:rPr lang="en-US" altLang="zh-CN" sz="2400" baseline="30000">
                  <a:latin typeface="Lucida Sans Unicode" panose="020B0602030504020204" pitchFamily="34" charset="0"/>
                  <a:ea typeface="黑体" panose="02010609060101010101" pitchFamily="49" charset="-122"/>
                </a:rPr>
                <a:t>#</a:t>
              </a:r>
            </a:p>
          </p:txBody>
        </p:sp>
        <p:sp>
          <p:nvSpPr>
            <p:cNvPr id="25646" name="AutoShape 554"/>
            <p:cNvSpPr>
              <a:spLocks/>
            </p:cNvSpPr>
            <p:nvPr/>
          </p:nvSpPr>
          <p:spPr bwMode="auto">
            <a:xfrm rot="-5400000">
              <a:off x="1292" y="3047"/>
              <a:ext cx="107" cy="908"/>
            </a:xfrm>
            <a:prstGeom prst="rightBrace">
              <a:avLst>
                <a:gd name="adj1" fmla="val 7071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Lucida Sans Unicode" panose="020B0602030504020204" pitchFamily="34" charset="0"/>
                <a:ea typeface="黑体" panose="02010609060101010101" pitchFamily="49" charset="-122"/>
              </a:endParaRPr>
            </a:p>
          </p:txBody>
        </p:sp>
        <p:sp>
          <p:nvSpPr>
            <p:cNvPr id="25647" name="AutoShape 555"/>
            <p:cNvSpPr>
              <a:spLocks/>
            </p:cNvSpPr>
            <p:nvPr/>
          </p:nvSpPr>
          <p:spPr bwMode="auto">
            <a:xfrm rot="-5400000">
              <a:off x="2294" y="3013"/>
              <a:ext cx="100" cy="951"/>
            </a:xfrm>
            <a:prstGeom prst="rightBrace">
              <a:avLst>
                <a:gd name="adj1" fmla="val 792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Lucida Sans Unicode" panose="020B0602030504020204" pitchFamily="34" charset="0"/>
                <a:ea typeface="黑体" panose="02010609060101010101" pitchFamily="49" charset="-122"/>
              </a:endParaRPr>
            </a:p>
          </p:txBody>
        </p:sp>
        <p:sp>
          <p:nvSpPr>
            <p:cNvPr id="25648" name="AutoShape 556"/>
            <p:cNvSpPr>
              <a:spLocks/>
            </p:cNvSpPr>
            <p:nvPr/>
          </p:nvSpPr>
          <p:spPr bwMode="auto">
            <a:xfrm rot="-5400000">
              <a:off x="3182" y="3117"/>
              <a:ext cx="100" cy="743"/>
            </a:xfrm>
            <a:prstGeom prst="rightBrace">
              <a:avLst>
                <a:gd name="adj1" fmla="val 6191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Lucida Sans Unicode" panose="020B0602030504020204" pitchFamily="34" charset="0"/>
                <a:ea typeface="黑体" panose="02010609060101010101" pitchFamily="49" charset="-122"/>
              </a:endParaRPr>
            </a:p>
          </p:txBody>
        </p:sp>
        <p:sp>
          <p:nvSpPr>
            <p:cNvPr id="25649" name="AutoShape 557"/>
            <p:cNvSpPr>
              <a:spLocks/>
            </p:cNvSpPr>
            <p:nvPr/>
          </p:nvSpPr>
          <p:spPr bwMode="auto">
            <a:xfrm rot="-5400000">
              <a:off x="4222" y="2837"/>
              <a:ext cx="124" cy="1279"/>
            </a:xfrm>
            <a:prstGeom prst="rightBrace">
              <a:avLst>
                <a:gd name="adj1" fmla="val 8595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Lucida Sans Unicode" panose="020B0602030504020204" pitchFamily="34" charset="0"/>
                <a:ea typeface="黑体" panose="02010609060101010101" pitchFamily="49" charset="-122"/>
              </a:endParaRPr>
            </a:p>
          </p:txBody>
        </p:sp>
        <p:sp>
          <p:nvSpPr>
            <p:cNvPr id="25650" name="Rectangle 558"/>
            <p:cNvSpPr>
              <a:spLocks noChangeArrowheads="1"/>
            </p:cNvSpPr>
            <p:nvPr/>
          </p:nvSpPr>
          <p:spPr bwMode="auto">
            <a:xfrm>
              <a:off x="3121" y="3709"/>
              <a:ext cx="23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3</a:t>
              </a:r>
              <a:r>
                <a:rPr lang="en-US" altLang="zh-CN" sz="2400" baseline="30000">
                  <a:latin typeface="Lucida Sans Unicode" panose="020B0602030504020204" pitchFamily="34" charset="0"/>
                  <a:ea typeface="黑体" panose="02010609060101010101" pitchFamily="49" charset="-122"/>
                </a:rPr>
                <a:t>#</a:t>
              </a:r>
            </a:p>
          </p:txBody>
        </p:sp>
        <p:sp>
          <p:nvSpPr>
            <p:cNvPr id="25651" name="Rectangle 559"/>
            <p:cNvSpPr>
              <a:spLocks noChangeArrowheads="1"/>
            </p:cNvSpPr>
            <p:nvPr/>
          </p:nvSpPr>
          <p:spPr bwMode="auto">
            <a:xfrm>
              <a:off x="4187" y="3709"/>
              <a:ext cx="23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Lucida Sans Unicode" panose="020B0602030504020204" pitchFamily="34" charset="0"/>
                  <a:ea typeface="黑体" panose="02010609060101010101" pitchFamily="49" charset="-122"/>
                </a:rPr>
                <a:t>4</a:t>
              </a:r>
              <a:r>
                <a:rPr lang="en-US" altLang="zh-CN" sz="2400" baseline="30000">
                  <a:latin typeface="Lucida Sans Unicode" panose="020B0602030504020204" pitchFamily="34" charset="0"/>
                  <a:ea typeface="黑体" panose="02010609060101010101" pitchFamily="49" charset="-122"/>
                </a:rPr>
                <a:t>#</a:t>
              </a:r>
            </a:p>
          </p:txBody>
        </p:sp>
      </p:grpSp>
      <p:grpSp>
        <p:nvGrpSpPr>
          <p:cNvPr id="25604" name="Group 567"/>
          <p:cNvGrpSpPr>
            <a:grpSpLocks/>
          </p:cNvGrpSpPr>
          <p:nvPr/>
        </p:nvGrpSpPr>
        <p:grpSpPr bwMode="auto">
          <a:xfrm>
            <a:off x="2155144" y="2990767"/>
            <a:ext cx="7840662" cy="2224939"/>
            <a:chOff x="575" y="1932"/>
            <a:chExt cx="4859" cy="1214"/>
          </a:xfrm>
        </p:grpSpPr>
        <p:sp>
          <p:nvSpPr>
            <p:cNvPr id="25605" name="Line 513"/>
            <p:cNvSpPr>
              <a:spLocks noChangeShapeType="1"/>
            </p:cNvSpPr>
            <p:nvPr/>
          </p:nvSpPr>
          <p:spPr bwMode="auto">
            <a:xfrm>
              <a:off x="599" y="1933"/>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6" name="Line 514"/>
            <p:cNvSpPr>
              <a:spLocks noChangeShapeType="1"/>
            </p:cNvSpPr>
            <p:nvPr/>
          </p:nvSpPr>
          <p:spPr bwMode="auto">
            <a:xfrm>
              <a:off x="575" y="3141"/>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7" name="Line 515"/>
            <p:cNvSpPr>
              <a:spLocks noChangeShapeType="1"/>
            </p:cNvSpPr>
            <p:nvPr/>
          </p:nvSpPr>
          <p:spPr bwMode="auto">
            <a:xfrm>
              <a:off x="607" y="2165"/>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8" name="Line 516"/>
            <p:cNvSpPr>
              <a:spLocks noChangeShapeType="1"/>
            </p:cNvSpPr>
            <p:nvPr/>
          </p:nvSpPr>
          <p:spPr bwMode="auto">
            <a:xfrm>
              <a:off x="575" y="2933"/>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9" name="Line 517"/>
            <p:cNvSpPr>
              <a:spLocks noChangeShapeType="1"/>
            </p:cNvSpPr>
            <p:nvPr/>
          </p:nvSpPr>
          <p:spPr bwMode="auto">
            <a:xfrm>
              <a:off x="1233" y="1932"/>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0" name="Line 518"/>
            <p:cNvSpPr>
              <a:spLocks noChangeShapeType="1"/>
            </p:cNvSpPr>
            <p:nvPr/>
          </p:nvSpPr>
          <p:spPr bwMode="auto">
            <a:xfrm>
              <a:off x="2109" y="1938"/>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1" name="Line 519"/>
            <p:cNvSpPr>
              <a:spLocks noChangeShapeType="1"/>
            </p:cNvSpPr>
            <p:nvPr/>
          </p:nvSpPr>
          <p:spPr bwMode="auto">
            <a:xfrm>
              <a:off x="3048" y="1932"/>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2" name="Text Box 520"/>
            <p:cNvSpPr txBox="1">
              <a:spLocks noChangeArrowheads="1"/>
            </p:cNvSpPr>
            <p:nvPr/>
          </p:nvSpPr>
          <p:spPr bwMode="auto">
            <a:xfrm>
              <a:off x="615" y="1953"/>
              <a:ext cx="652"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dirty="0">
                  <a:latin typeface="Lucida Sans Unicode" panose="020B0602030504020204" pitchFamily="34" charset="0"/>
                  <a:ea typeface="黑体" panose="02010609060101010101" pitchFamily="49" charset="-122"/>
                </a:rPr>
                <a:t>个体编号</a:t>
              </a:r>
            </a:p>
          </p:txBody>
        </p:sp>
        <p:sp>
          <p:nvSpPr>
            <p:cNvPr id="25613" name="Text Box 521"/>
            <p:cNvSpPr txBox="1">
              <a:spLocks noChangeArrowheads="1"/>
            </p:cNvSpPr>
            <p:nvPr/>
          </p:nvSpPr>
          <p:spPr bwMode="auto">
            <a:xfrm>
              <a:off x="1249" y="1953"/>
              <a:ext cx="867"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dirty="0">
                  <a:latin typeface="Lucida Sans Unicode" panose="020B0602030504020204" pitchFamily="34" charset="0"/>
                  <a:ea typeface="黑体" panose="02010609060101010101" pitchFamily="49" charset="-122"/>
                </a:rPr>
                <a:t>初始群体</a:t>
              </a:r>
              <a:r>
                <a:rPr lang="en-US" altLang="zh-CN" sz="1600" dirty="0">
                  <a:latin typeface="Lucida Sans Unicode" panose="020B0602030504020204" pitchFamily="34" charset="0"/>
                  <a:ea typeface="黑体" panose="02010609060101010101" pitchFamily="49" charset="-122"/>
                </a:rPr>
                <a:t>p(0)</a:t>
              </a:r>
            </a:p>
          </p:txBody>
        </p:sp>
        <p:sp>
          <p:nvSpPr>
            <p:cNvPr id="25614" name="Text Box 522"/>
            <p:cNvSpPr txBox="1">
              <a:spLocks noChangeArrowheads="1"/>
            </p:cNvSpPr>
            <p:nvPr/>
          </p:nvSpPr>
          <p:spPr bwMode="auto">
            <a:xfrm>
              <a:off x="2640" y="1941"/>
              <a:ext cx="36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dirty="0">
                  <a:latin typeface="Lucida Sans Unicode" panose="020B0602030504020204" pitchFamily="34" charset="0"/>
                  <a:ea typeface="黑体" panose="02010609060101010101" pitchFamily="49" charset="-122"/>
                </a:rPr>
                <a:t>适值</a:t>
              </a:r>
            </a:p>
          </p:txBody>
        </p:sp>
        <p:sp>
          <p:nvSpPr>
            <p:cNvPr id="25615" name="Text Box 523"/>
            <p:cNvSpPr txBox="1">
              <a:spLocks noChangeArrowheads="1"/>
            </p:cNvSpPr>
            <p:nvPr/>
          </p:nvSpPr>
          <p:spPr bwMode="auto">
            <a:xfrm>
              <a:off x="3033" y="1945"/>
              <a:ext cx="100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占总数的百分比</a:t>
              </a:r>
            </a:p>
          </p:txBody>
        </p:sp>
        <p:sp>
          <p:nvSpPr>
            <p:cNvPr id="25616" name="Text Box 524"/>
            <p:cNvSpPr txBox="1">
              <a:spLocks noChangeArrowheads="1"/>
            </p:cNvSpPr>
            <p:nvPr/>
          </p:nvSpPr>
          <p:spPr bwMode="auto">
            <a:xfrm>
              <a:off x="771" y="2929"/>
              <a:ext cx="36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总和</a:t>
              </a:r>
            </a:p>
          </p:txBody>
        </p:sp>
        <p:sp>
          <p:nvSpPr>
            <p:cNvPr id="25617" name="Text Box 525"/>
            <p:cNvSpPr txBox="1">
              <a:spLocks noChangeArrowheads="1"/>
            </p:cNvSpPr>
            <p:nvPr/>
          </p:nvSpPr>
          <p:spPr bwMode="auto">
            <a:xfrm>
              <a:off x="924" y="2217"/>
              <a:ext cx="195"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2</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3</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4</a:t>
              </a:r>
            </a:p>
          </p:txBody>
        </p:sp>
        <p:sp>
          <p:nvSpPr>
            <p:cNvPr id="25618" name="Text Box 526"/>
            <p:cNvSpPr txBox="1">
              <a:spLocks noChangeArrowheads="1"/>
            </p:cNvSpPr>
            <p:nvPr/>
          </p:nvSpPr>
          <p:spPr bwMode="auto">
            <a:xfrm>
              <a:off x="1363" y="2178"/>
              <a:ext cx="597"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011101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101011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011100</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111001</a:t>
              </a:r>
            </a:p>
          </p:txBody>
        </p:sp>
        <p:sp>
          <p:nvSpPr>
            <p:cNvPr id="25619" name="Text Box 527"/>
            <p:cNvSpPr txBox="1">
              <a:spLocks noChangeArrowheads="1"/>
            </p:cNvSpPr>
            <p:nvPr/>
          </p:nvSpPr>
          <p:spPr bwMode="auto">
            <a:xfrm>
              <a:off x="2690" y="2170"/>
              <a:ext cx="275"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34</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34</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25</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50</a:t>
              </a:r>
            </a:p>
          </p:txBody>
        </p:sp>
        <p:sp>
          <p:nvSpPr>
            <p:cNvPr id="25620" name="Text Box 528"/>
            <p:cNvSpPr txBox="1">
              <a:spLocks noChangeArrowheads="1"/>
            </p:cNvSpPr>
            <p:nvPr/>
          </p:nvSpPr>
          <p:spPr bwMode="auto">
            <a:xfrm>
              <a:off x="3323" y="2171"/>
              <a:ext cx="397"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0.24</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0.24</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0.17</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0.35</a:t>
              </a:r>
            </a:p>
          </p:txBody>
        </p:sp>
        <p:sp>
          <p:nvSpPr>
            <p:cNvPr id="25621" name="Text Box 529"/>
            <p:cNvSpPr txBox="1">
              <a:spLocks noChangeArrowheads="1"/>
            </p:cNvSpPr>
            <p:nvPr/>
          </p:nvSpPr>
          <p:spPr bwMode="auto">
            <a:xfrm>
              <a:off x="2681" y="2937"/>
              <a:ext cx="356"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143</a:t>
              </a:r>
            </a:p>
          </p:txBody>
        </p:sp>
        <p:sp>
          <p:nvSpPr>
            <p:cNvPr id="25622" name="Text Box 530"/>
            <p:cNvSpPr txBox="1">
              <a:spLocks noChangeArrowheads="1"/>
            </p:cNvSpPr>
            <p:nvPr/>
          </p:nvSpPr>
          <p:spPr bwMode="auto">
            <a:xfrm>
              <a:off x="3447" y="2928"/>
              <a:ext cx="19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a:t>
              </a:r>
            </a:p>
          </p:txBody>
        </p:sp>
        <p:sp>
          <p:nvSpPr>
            <p:cNvPr id="25623" name="Line 538"/>
            <p:cNvSpPr>
              <a:spLocks noChangeShapeType="1"/>
            </p:cNvSpPr>
            <p:nvPr/>
          </p:nvSpPr>
          <p:spPr bwMode="auto">
            <a:xfrm>
              <a:off x="4046" y="1937"/>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4" name="Line 539"/>
            <p:cNvSpPr>
              <a:spLocks noChangeShapeType="1"/>
            </p:cNvSpPr>
            <p:nvPr/>
          </p:nvSpPr>
          <p:spPr bwMode="auto">
            <a:xfrm>
              <a:off x="4740" y="1937"/>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5" name="Text Box 540"/>
            <p:cNvSpPr txBox="1">
              <a:spLocks noChangeArrowheads="1"/>
            </p:cNvSpPr>
            <p:nvPr/>
          </p:nvSpPr>
          <p:spPr bwMode="auto">
            <a:xfrm>
              <a:off x="4049" y="1945"/>
              <a:ext cx="62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选择次数</a:t>
              </a:r>
            </a:p>
          </p:txBody>
        </p:sp>
        <p:sp>
          <p:nvSpPr>
            <p:cNvPr id="25626" name="Text Box 541"/>
            <p:cNvSpPr txBox="1">
              <a:spLocks noChangeArrowheads="1"/>
            </p:cNvSpPr>
            <p:nvPr/>
          </p:nvSpPr>
          <p:spPr bwMode="auto">
            <a:xfrm>
              <a:off x="4761" y="1945"/>
              <a:ext cx="62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选择结果</a:t>
              </a:r>
            </a:p>
          </p:txBody>
        </p:sp>
        <p:sp>
          <p:nvSpPr>
            <p:cNvPr id="25627" name="Text Box 542"/>
            <p:cNvSpPr txBox="1">
              <a:spLocks noChangeArrowheads="1"/>
            </p:cNvSpPr>
            <p:nvPr/>
          </p:nvSpPr>
          <p:spPr bwMode="auto">
            <a:xfrm>
              <a:off x="4313" y="2185"/>
              <a:ext cx="195"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2</a:t>
              </a:r>
            </a:p>
          </p:txBody>
        </p:sp>
        <p:sp>
          <p:nvSpPr>
            <p:cNvPr id="25628" name="Text Box 543"/>
            <p:cNvSpPr txBox="1">
              <a:spLocks noChangeArrowheads="1"/>
            </p:cNvSpPr>
            <p:nvPr/>
          </p:nvSpPr>
          <p:spPr bwMode="auto">
            <a:xfrm>
              <a:off x="4793" y="2169"/>
              <a:ext cx="597"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011101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111001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101011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111001</a:t>
              </a:r>
            </a:p>
          </p:txBody>
        </p:sp>
        <p:sp>
          <p:nvSpPr>
            <p:cNvPr id="25629" name="Line 562"/>
            <p:cNvSpPr>
              <a:spLocks noChangeShapeType="1"/>
            </p:cNvSpPr>
            <p:nvPr/>
          </p:nvSpPr>
          <p:spPr bwMode="auto">
            <a:xfrm>
              <a:off x="2639" y="1937"/>
              <a:ext cx="0" cy="11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0" name="Text Box 563"/>
            <p:cNvSpPr txBox="1">
              <a:spLocks noChangeArrowheads="1"/>
            </p:cNvSpPr>
            <p:nvPr/>
          </p:nvSpPr>
          <p:spPr bwMode="auto">
            <a:xfrm>
              <a:off x="2104" y="1953"/>
              <a:ext cx="58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x</a:t>
              </a:r>
              <a:r>
                <a:rPr lang="en-US" altLang="zh-CN" sz="1600" baseline="-25000">
                  <a:latin typeface="Lucida Sans Unicode" panose="020B0602030504020204" pitchFamily="34" charset="0"/>
                  <a:ea typeface="黑体" panose="02010609060101010101" pitchFamily="49" charset="-122"/>
                </a:rPr>
                <a:t>1      </a:t>
              </a:r>
              <a:r>
                <a:rPr lang="en-US" altLang="zh-CN" sz="1600">
                  <a:latin typeface="Lucida Sans Unicode" panose="020B0602030504020204" pitchFamily="34" charset="0"/>
                  <a:ea typeface="黑体" panose="02010609060101010101" pitchFamily="49" charset="-122"/>
                </a:rPr>
                <a:t>x</a:t>
              </a:r>
              <a:r>
                <a:rPr lang="en-US" altLang="zh-CN" sz="1600" baseline="-25000">
                  <a:latin typeface="Lucida Sans Unicode" panose="020B0602030504020204" pitchFamily="34" charset="0"/>
                  <a:ea typeface="黑体" panose="02010609060101010101" pitchFamily="49" charset="-122"/>
                </a:rPr>
                <a:t>2</a:t>
              </a:r>
              <a:endParaRPr lang="en-US" altLang="zh-CN" sz="1600">
                <a:latin typeface="Lucida Sans Unicode" panose="020B0602030504020204" pitchFamily="34" charset="0"/>
                <a:ea typeface="黑体" panose="02010609060101010101" pitchFamily="49" charset="-122"/>
              </a:endParaRPr>
            </a:p>
          </p:txBody>
        </p:sp>
        <p:sp>
          <p:nvSpPr>
            <p:cNvPr id="25631" name="Text Box 564"/>
            <p:cNvSpPr txBox="1">
              <a:spLocks noChangeArrowheads="1"/>
            </p:cNvSpPr>
            <p:nvPr/>
          </p:nvSpPr>
          <p:spPr bwMode="auto">
            <a:xfrm>
              <a:off x="2130" y="2201"/>
              <a:ext cx="520"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3     5</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5     3</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3     4</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7     1</a:t>
              </a:r>
            </a:p>
          </p:txBody>
        </p:sp>
      </p:grpSp>
      <p:sp>
        <p:nvSpPr>
          <p:cNvPr id="52"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6.4  </a:t>
            </a:r>
            <a:r>
              <a:rPr lang="zh-CN" altLang="en-US" sz="3600" dirty="0">
                <a:latin typeface="Times New Roman" panose="02020603050405020304" pitchFamily="18" charset="0"/>
                <a:ea typeface="黑体" panose="02010609060101010101" pitchFamily="49" charset="-122"/>
              </a:rPr>
              <a:t>遗传算法的应用</a:t>
            </a:r>
          </a:p>
        </p:txBody>
      </p:sp>
    </p:spTree>
    <p:extLst>
      <p:ext uri="{BB962C8B-B14F-4D97-AF65-F5344CB8AC3E}">
        <p14:creationId xmlns:p14="http://schemas.microsoft.com/office/powerpoint/2010/main" val="3438005903"/>
      </p:ext>
    </p:extLst>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91606" y="798813"/>
            <a:ext cx="11161240" cy="2739962"/>
          </a:xfrm>
        </p:spPr>
        <p:txBody>
          <a:bodyPr>
            <a:noAutofit/>
          </a:bodyPr>
          <a:lstStyle/>
          <a:p>
            <a:pPr marL="621792" lvl="1">
              <a:spcBef>
                <a:spcPts val="324"/>
              </a:spcBef>
              <a:buFont typeface="Verdana"/>
              <a:buChar char="◦"/>
              <a:defRPr/>
            </a:pPr>
            <a:r>
              <a:rPr lang="en-US" altLang="zh-CN" dirty="0" smtClean="0">
                <a:solidFill>
                  <a:srgbClr val="C00000"/>
                </a:solidFill>
              </a:rPr>
              <a:t>(5)  </a:t>
            </a:r>
            <a:r>
              <a:rPr lang="zh-CN" altLang="en-US" dirty="0" smtClean="0">
                <a:solidFill>
                  <a:srgbClr val="C00000"/>
                </a:solidFill>
              </a:rPr>
              <a:t>交叉运算</a:t>
            </a:r>
          </a:p>
          <a:p>
            <a:pPr marL="859536" lvl="2">
              <a:buFont typeface="Wingdings 2"/>
              <a:buChar char=""/>
              <a:defRPr/>
            </a:pPr>
            <a:r>
              <a:rPr lang="zh-CN" altLang="en-US" sz="2400" dirty="0"/>
              <a:t>交叉运算是遗传算法中</a:t>
            </a:r>
            <a:r>
              <a:rPr lang="zh-CN" altLang="en-US" sz="2400" dirty="0">
                <a:solidFill>
                  <a:srgbClr val="FF0000"/>
                </a:solidFill>
              </a:rPr>
              <a:t>产生新个体</a:t>
            </a:r>
            <a:r>
              <a:rPr lang="zh-CN" altLang="en-US" sz="2400" dirty="0"/>
              <a:t>的主要操作过程，它以某一概率相互交换某两个个体之间的部分染色体。</a:t>
            </a:r>
          </a:p>
          <a:p>
            <a:pPr marL="859536" lvl="2">
              <a:buFont typeface="Wingdings 2"/>
              <a:buChar char=""/>
              <a:defRPr/>
            </a:pPr>
            <a:r>
              <a:rPr lang="zh-CN" altLang="en-US" sz="2400" dirty="0"/>
              <a:t>本例采用单点交叉的方法，其具体操作过程是：</a:t>
            </a:r>
          </a:p>
          <a:p>
            <a:pPr lvl="3">
              <a:buNone/>
              <a:defRPr/>
            </a:pPr>
            <a:r>
              <a:rPr lang="en-US" altLang="zh-CN" sz="2400" dirty="0">
                <a:solidFill>
                  <a:srgbClr val="0000FF"/>
                </a:solidFill>
              </a:rPr>
              <a:t>• </a:t>
            </a:r>
            <a:r>
              <a:rPr lang="zh-CN" altLang="en-US" sz="2400" dirty="0">
                <a:solidFill>
                  <a:srgbClr val="0000FF"/>
                </a:solidFill>
              </a:rPr>
              <a:t>先对群体进行随机配对；</a:t>
            </a:r>
          </a:p>
          <a:p>
            <a:pPr lvl="3">
              <a:buNone/>
              <a:defRPr/>
            </a:pPr>
            <a:r>
              <a:rPr lang="en-US" altLang="zh-CN" sz="2400" dirty="0">
                <a:solidFill>
                  <a:srgbClr val="0000FF"/>
                </a:solidFill>
              </a:rPr>
              <a:t>• </a:t>
            </a:r>
            <a:r>
              <a:rPr lang="zh-CN" altLang="en-US" sz="2400" dirty="0">
                <a:solidFill>
                  <a:srgbClr val="0000FF"/>
                </a:solidFill>
              </a:rPr>
              <a:t>其次随机设置交叉点位置；</a:t>
            </a:r>
          </a:p>
          <a:p>
            <a:pPr lvl="3">
              <a:buNone/>
              <a:defRPr/>
            </a:pPr>
            <a:r>
              <a:rPr lang="en-US" altLang="zh-CN" sz="2400" dirty="0">
                <a:solidFill>
                  <a:srgbClr val="0000FF"/>
                </a:solidFill>
              </a:rPr>
              <a:t>• </a:t>
            </a:r>
            <a:r>
              <a:rPr lang="zh-CN" altLang="en-US" sz="2400" dirty="0">
                <a:solidFill>
                  <a:srgbClr val="0000FF"/>
                </a:solidFill>
              </a:rPr>
              <a:t>最后再相互交换配对染色体之间的部分基因。</a:t>
            </a:r>
          </a:p>
        </p:txBody>
      </p:sp>
      <p:grpSp>
        <p:nvGrpSpPr>
          <p:cNvPr id="26627" name="Group 40"/>
          <p:cNvGrpSpPr>
            <a:grpSpLocks/>
          </p:cNvGrpSpPr>
          <p:nvPr/>
        </p:nvGrpSpPr>
        <p:grpSpPr bwMode="auto">
          <a:xfrm>
            <a:off x="2063552" y="3537185"/>
            <a:ext cx="7713663" cy="1898650"/>
            <a:chOff x="447" y="1724"/>
            <a:chExt cx="4859" cy="1196"/>
          </a:xfrm>
        </p:grpSpPr>
        <p:sp>
          <p:nvSpPr>
            <p:cNvPr id="26629" name="Line 4"/>
            <p:cNvSpPr>
              <a:spLocks noChangeShapeType="1"/>
            </p:cNvSpPr>
            <p:nvPr/>
          </p:nvSpPr>
          <p:spPr bwMode="auto">
            <a:xfrm>
              <a:off x="471" y="1725"/>
              <a:ext cx="4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0" name="Line 6"/>
            <p:cNvSpPr>
              <a:spLocks noChangeShapeType="1"/>
            </p:cNvSpPr>
            <p:nvPr/>
          </p:nvSpPr>
          <p:spPr bwMode="auto">
            <a:xfrm>
              <a:off x="479" y="1957"/>
              <a:ext cx="4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1" name="Line 7"/>
            <p:cNvSpPr>
              <a:spLocks noChangeShapeType="1"/>
            </p:cNvSpPr>
            <p:nvPr/>
          </p:nvSpPr>
          <p:spPr bwMode="auto">
            <a:xfrm>
              <a:off x="447" y="2894"/>
              <a:ext cx="4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2" name="Line 8"/>
            <p:cNvSpPr>
              <a:spLocks noChangeShapeType="1"/>
            </p:cNvSpPr>
            <p:nvPr/>
          </p:nvSpPr>
          <p:spPr bwMode="auto">
            <a:xfrm>
              <a:off x="1273" y="1724"/>
              <a:ext cx="29" cy="1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3" name="Line 9"/>
            <p:cNvSpPr>
              <a:spLocks noChangeShapeType="1"/>
            </p:cNvSpPr>
            <p:nvPr/>
          </p:nvSpPr>
          <p:spPr bwMode="auto">
            <a:xfrm>
              <a:off x="2152" y="1724"/>
              <a:ext cx="29" cy="1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4" name="Line 10"/>
            <p:cNvSpPr>
              <a:spLocks noChangeShapeType="1"/>
            </p:cNvSpPr>
            <p:nvPr/>
          </p:nvSpPr>
          <p:spPr bwMode="auto">
            <a:xfrm>
              <a:off x="3051" y="1724"/>
              <a:ext cx="29" cy="1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5" name="Line 22"/>
            <p:cNvSpPr>
              <a:spLocks noChangeShapeType="1"/>
            </p:cNvSpPr>
            <p:nvPr/>
          </p:nvSpPr>
          <p:spPr bwMode="auto">
            <a:xfrm>
              <a:off x="4051" y="1725"/>
              <a:ext cx="41" cy="11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6" name="Text Box 25"/>
            <p:cNvSpPr txBox="1">
              <a:spLocks noChangeArrowheads="1"/>
            </p:cNvSpPr>
            <p:nvPr/>
          </p:nvSpPr>
          <p:spPr bwMode="auto">
            <a:xfrm>
              <a:off x="1377" y="1741"/>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选择结果</a:t>
              </a:r>
            </a:p>
          </p:txBody>
        </p:sp>
        <p:sp>
          <p:nvSpPr>
            <p:cNvPr id="26637" name="Text Box 27"/>
            <p:cNvSpPr txBox="1">
              <a:spLocks noChangeArrowheads="1"/>
            </p:cNvSpPr>
            <p:nvPr/>
          </p:nvSpPr>
          <p:spPr bwMode="auto">
            <a:xfrm>
              <a:off x="1409" y="1965"/>
              <a:ext cx="648" cy="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01 1101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11 1001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1010 11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1110 01</a:t>
              </a:r>
            </a:p>
          </p:txBody>
        </p:sp>
        <p:sp>
          <p:nvSpPr>
            <p:cNvPr id="26638" name="Text Box 28"/>
            <p:cNvSpPr txBox="1">
              <a:spLocks noChangeArrowheads="1"/>
            </p:cNvSpPr>
            <p:nvPr/>
          </p:nvSpPr>
          <p:spPr bwMode="auto">
            <a:xfrm>
              <a:off x="2322" y="1741"/>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配对情况</a:t>
              </a:r>
            </a:p>
          </p:txBody>
        </p:sp>
        <p:sp>
          <p:nvSpPr>
            <p:cNvPr id="26639" name="Text Box 29"/>
            <p:cNvSpPr txBox="1">
              <a:spLocks noChangeArrowheads="1"/>
            </p:cNvSpPr>
            <p:nvPr/>
          </p:nvSpPr>
          <p:spPr bwMode="auto">
            <a:xfrm>
              <a:off x="3171" y="1741"/>
              <a:ext cx="7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交叉点位置</a:t>
              </a:r>
            </a:p>
          </p:txBody>
        </p:sp>
        <p:sp>
          <p:nvSpPr>
            <p:cNvPr id="26640" name="Text Box 30"/>
            <p:cNvSpPr txBox="1">
              <a:spLocks noChangeArrowheads="1"/>
            </p:cNvSpPr>
            <p:nvPr/>
          </p:nvSpPr>
          <p:spPr bwMode="auto">
            <a:xfrm>
              <a:off x="479" y="1729"/>
              <a:ext cx="7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个体编号</a:t>
              </a:r>
            </a:p>
          </p:txBody>
        </p:sp>
        <p:sp>
          <p:nvSpPr>
            <p:cNvPr id="26641" name="Text Box 31"/>
            <p:cNvSpPr txBox="1">
              <a:spLocks noChangeArrowheads="1"/>
            </p:cNvSpPr>
            <p:nvPr/>
          </p:nvSpPr>
          <p:spPr bwMode="auto">
            <a:xfrm>
              <a:off x="796" y="2009"/>
              <a:ext cx="198" cy="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2</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3</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4</a:t>
              </a:r>
            </a:p>
          </p:txBody>
        </p:sp>
        <p:sp>
          <p:nvSpPr>
            <p:cNvPr id="26642" name="Text Box 32"/>
            <p:cNvSpPr txBox="1">
              <a:spLocks noChangeArrowheads="1"/>
            </p:cNvSpPr>
            <p:nvPr/>
          </p:nvSpPr>
          <p:spPr bwMode="auto">
            <a:xfrm>
              <a:off x="2484" y="2145"/>
              <a:ext cx="35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1-2</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3-4</a:t>
              </a:r>
            </a:p>
          </p:txBody>
        </p:sp>
        <p:sp>
          <p:nvSpPr>
            <p:cNvPr id="26643" name="Text Box 33"/>
            <p:cNvSpPr txBox="1">
              <a:spLocks noChangeArrowheads="1"/>
            </p:cNvSpPr>
            <p:nvPr/>
          </p:nvSpPr>
          <p:spPr bwMode="auto">
            <a:xfrm>
              <a:off x="3279" y="2129"/>
              <a:ext cx="56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1-2</a:t>
              </a:r>
              <a:r>
                <a:rPr lang="zh-CN" altLang="en-US" sz="1600">
                  <a:latin typeface="Lucida Sans Unicode" panose="020B0602030504020204" pitchFamily="34" charset="0"/>
                  <a:ea typeface="黑体" panose="02010609060101010101" pitchFamily="49" charset="-122"/>
                </a:rPr>
                <a:t>：</a:t>
              </a:r>
              <a:r>
                <a:rPr lang="en-US" altLang="zh-CN" sz="1600">
                  <a:latin typeface="Lucida Sans Unicode" panose="020B0602030504020204" pitchFamily="34" charset="0"/>
                  <a:ea typeface="黑体" panose="02010609060101010101" pitchFamily="49" charset="-122"/>
                </a:rPr>
                <a:t>2</a:t>
              </a:r>
            </a:p>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3-4</a:t>
              </a:r>
              <a:r>
                <a:rPr lang="zh-CN" altLang="en-US" sz="1600">
                  <a:latin typeface="Lucida Sans Unicode" panose="020B0602030504020204" pitchFamily="34" charset="0"/>
                  <a:ea typeface="黑体" panose="02010609060101010101" pitchFamily="49" charset="-122"/>
                </a:rPr>
                <a:t>：</a:t>
              </a:r>
              <a:r>
                <a:rPr lang="en-US" altLang="zh-CN" sz="1600">
                  <a:latin typeface="Lucida Sans Unicode" panose="020B0602030504020204" pitchFamily="34" charset="0"/>
                  <a:ea typeface="黑体" panose="02010609060101010101" pitchFamily="49" charset="-122"/>
                </a:rPr>
                <a:t>4</a:t>
              </a:r>
            </a:p>
          </p:txBody>
        </p:sp>
        <p:sp>
          <p:nvSpPr>
            <p:cNvPr id="26644" name="Text Box 34"/>
            <p:cNvSpPr txBox="1">
              <a:spLocks noChangeArrowheads="1"/>
            </p:cNvSpPr>
            <p:nvPr/>
          </p:nvSpPr>
          <p:spPr bwMode="auto">
            <a:xfrm>
              <a:off x="4261" y="1729"/>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交叉结果</a:t>
              </a:r>
            </a:p>
          </p:txBody>
        </p:sp>
        <p:sp>
          <p:nvSpPr>
            <p:cNvPr id="26645" name="Line 35"/>
            <p:cNvSpPr>
              <a:spLocks noChangeShapeType="1"/>
            </p:cNvSpPr>
            <p:nvPr/>
          </p:nvSpPr>
          <p:spPr bwMode="auto">
            <a:xfrm>
              <a:off x="1660" y="1993"/>
              <a:ext cx="0" cy="335"/>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6" name="Line 36"/>
            <p:cNvSpPr>
              <a:spLocks noChangeShapeType="1"/>
            </p:cNvSpPr>
            <p:nvPr/>
          </p:nvSpPr>
          <p:spPr bwMode="auto">
            <a:xfrm>
              <a:off x="1854" y="2330"/>
              <a:ext cx="0" cy="335"/>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7" name="Text Box 37"/>
            <p:cNvSpPr txBox="1">
              <a:spLocks noChangeArrowheads="1"/>
            </p:cNvSpPr>
            <p:nvPr/>
          </p:nvSpPr>
          <p:spPr bwMode="auto">
            <a:xfrm>
              <a:off x="4293" y="1957"/>
              <a:ext cx="648" cy="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011001 </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111101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101001</a:t>
              </a:r>
            </a:p>
            <a:p>
              <a:pPr>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111011</a:t>
              </a:r>
            </a:p>
          </p:txBody>
        </p:sp>
      </p:grpSp>
      <p:sp>
        <p:nvSpPr>
          <p:cNvPr id="26628" name="TextBox 25"/>
          <p:cNvSpPr txBox="1">
            <a:spLocks noChangeArrowheads="1"/>
          </p:cNvSpPr>
          <p:nvPr/>
        </p:nvSpPr>
        <p:spPr bwMode="auto">
          <a:xfrm>
            <a:off x="791606" y="5573338"/>
            <a:ext cx="1056097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dirty="0">
                <a:latin typeface="Lucida Sans Unicode" panose="020B0602030504020204" pitchFamily="34" charset="0"/>
                <a:ea typeface="黑体" panose="02010609060101010101" pitchFamily="49" charset="-122"/>
              </a:rPr>
              <a:t>可以</a:t>
            </a:r>
            <a:r>
              <a:rPr lang="zh-CN" altLang="en-US" sz="1600" dirty="0">
                <a:latin typeface="Lucida Sans Unicode" panose="020B0602030504020204" pitchFamily="34" charset="0"/>
                <a:ea typeface="黑体" panose="02010609060101010101" pitchFamily="49" charset="-122"/>
              </a:rPr>
              <a:t>看出，其中</a:t>
            </a:r>
            <a:r>
              <a:rPr lang="zh-CN" altLang="en-US" sz="2400" dirty="0">
                <a:latin typeface="Lucida Sans Unicode" panose="020B0602030504020204" pitchFamily="34" charset="0"/>
                <a:ea typeface="黑体" panose="02010609060101010101" pitchFamily="49" charset="-122"/>
              </a:rPr>
              <a:t>新产生的个体“</a:t>
            </a:r>
            <a:r>
              <a:rPr lang="en-US" altLang="zh-CN" sz="2400" dirty="0">
                <a:latin typeface="Lucida Sans Unicode" panose="020B0602030504020204" pitchFamily="34" charset="0"/>
                <a:ea typeface="黑体" panose="02010609060101010101" pitchFamily="49" charset="-122"/>
              </a:rPr>
              <a:t>111101”</a:t>
            </a:r>
            <a:r>
              <a:rPr lang="zh-CN" altLang="en-US" sz="2400" dirty="0">
                <a:latin typeface="Lucida Sans Unicode" panose="020B0602030504020204" pitchFamily="34" charset="0"/>
                <a:ea typeface="黑体" panose="02010609060101010101" pitchFamily="49" charset="-122"/>
              </a:rPr>
              <a:t>、“</a:t>
            </a:r>
            <a:r>
              <a:rPr lang="en-US" altLang="zh-CN" sz="2400" dirty="0">
                <a:latin typeface="Lucida Sans Unicode" panose="020B0602030504020204" pitchFamily="34" charset="0"/>
                <a:ea typeface="黑体" panose="02010609060101010101" pitchFamily="49" charset="-122"/>
              </a:rPr>
              <a:t>111011”</a:t>
            </a:r>
            <a:r>
              <a:rPr lang="zh-CN" altLang="en-US" sz="2400" dirty="0">
                <a:latin typeface="Lucida Sans Unicode" panose="020B0602030504020204" pitchFamily="34" charset="0"/>
                <a:ea typeface="黑体" panose="02010609060101010101" pitchFamily="49" charset="-122"/>
              </a:rPr>
              <a:t>的适应度较原来两个个体的适应度都要高。</a:t>
            </a:r>
          </a:p>
        </p:txBody>
      </p:sp>
      <p:sp>
        <p:nvSpPr>
          <p:cNvPr id="24"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6.4  </a:t>
            </a:r>
            <a:r>
              <a:rPr lang="zh-CN" altLang="en-US" sz="3600" dirty="0">
                <a:latin typeface="Times New Roman" panose="02020603050405020304" pitchFamily="18" charset="0"/>
                <a:ea typeface="黑体" panose="02010609060101010101" pitchFamily="49" charset="-122"/>
              </a:rPr>
              <a:t>遗传算法的应用</a:t>
            </a:r>
          </a:p>
        </p:txBody>
      </p:sp>
    </p:spTree>
    <p:extLst>
      <p:ext uri="{BB962C8B-B14F-4D97-AF65-F5344CB8AC3E}">
        <p14:creationId xmlns:p14="http://schemas.microsoft.com/office/powerpoint/2010/main" val="4180240922"/>
      </p:ext>
    </p:extLst>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9376" y="1135780"/>
            <a:ext cx="11436163" cy="2827362"/>
          </a:xfrm>
        </p:spPr>
        <p:txBody>
          <a:bodyPr>
            <a:noAutofit/>
          </a:bodyPr>
          <a:lstStyle/>
          <a:p>
            <a:pPr marL="621792" lvl="1">
              <a:spcBef>
                <a:spcPts val="324"/>
              </a:spcBef>
              <a:buFont typeface="Verdana"/>
              <a:buChar char="◦"/>
              <a:defRPr/>
            </a:pPr>
            <a:r>
              <a:rPr lang="en-US" altLang="zh-CN" dirty="0" smtClean="0">
                <a:solidFill>
                  <a:srgbClr val="C00000"/>
                </a:solidFill>
              </a:rPr>
              <a:t>(6)  </a:t>
            </a:r>
            <a:r>
              <a:rPr lang="zh-CN" altLang="en-US" dirty="0" smtClean="0">
                <a:solidFill>
                  <a:srgbClr val="C00000"/>
                </a:solidFill>
              </a:rPr>
              <a:t>变异运算</a:t>
            </a:r>
          </a:p>
          <a:p>
            <a:pPr marL="859536" lvl="2">
              <a:buFont typeface="Wingdings 2"/>
              <a:buChar char=""/>
              <a:defRPr/>
            </a:pPr>
            <a:r>
              <a:rPr lang="zh-CN" altLang="en-US" sz="2400" dirty="0" smtClean="0"/>
              <a:t>变异运算是对个体的某一个或某一些基因位上的基因值按某一较小的概率进行改变，它也是</a:t>
            </a:r>
            <a:r>
              <a:rPr lang="zh-CN" altLang="en-US" sz="2400" dirty="0" smtClean="0">
                <a:solidFill>
                  <a:srgbClr val="FF0000"/>
                </a:solidFill>
              </a:rPr>
              <a:t>产生新个体</a:t>
            </a:r>
            <a:r>
              <a:rPr lang="zh-CN" altLang="en-US" sz="2400" dirty="0" smtClean="0"/>
              <a:t>的一种操作方法。</a:t>
            </a:r>
          </a:p>
          <a:p>
            <a:pPr marL="859536" lvl="2">
              <a:buFont typeface="Wingdings 2"/>
              <a:buChar char=""/>
              <a:defRPr/>
            </a:pPr>
            <a:r>
              <a:rPr lang="zh-CN" altLang="en-US" sz="2400" dirty="0" smtClean="0"/>
              <a:t>本例中，我们采用基本位变异的方法来进行变异运算，其具体操作过程是：</a:t>
            </a:r>
          </a:p>
          <a:p>
            <a:pPr lvl="3">
              <a:buNone/>
              <a:defRPr/>
            </a:pPr>
            <a:r>
              <a:rPr lang="en-US" altLang="zh-CN" sz="2400" dirty="0" smtClean="0">
                <a:solidFill>
                  <a:srgbClr val="0000FF"/>
                </a:solidFill>
              </a:rPr>
              <a:t>• </a:t>
            </a:r>
            <a:r>
              <a:rPr lang="zh-CN" altLang="en-US" sz="2400" dirty="0" smtClean="0">
                <a:solidFill>
                  <a:srgbClr val="0000FF"/>
                </a:solidFill>
              </a:rPr>
              <a:t>首先确定出各个个体的基因变异位置，下表所示为随机产生的变异点位置，其中的数字表示变异点设置在该基因座处；</a:t>
            </a:r>
          </a:p>
          <a:p>
            <a:pPr lvl="3">
              <a:buNone/>
              <a:defRPr/>
            </a:pPr>
            <a:r>
              <a:rPr lang="en-US" altLang="zh-CN" sz="2400" dirty="0" smtClean="0">
                <a:solidFill>
                  <a:srgbClr val="0000FF"/>
                </a:solidFill>
              </a:rPr>
              <a:t>• </a:t>
            </a:r>
            <a:r>
              <a:rPr lang="zh-CN" altLang="en-US" sz="2400" dirty="0" smtClean="0">
                <a:solidFill>
                  <a:srgbClr val="0000FF"/>
                </a:solidFill>
              </a:rPr>
              <a:t>然后依照某一概率将变异点的原有基因值取反。</a:t>
            </a:r>
          </a:p>
        </p:txBody>
      </p:sp>
      <p:grpSp>
        <p:nvGrpSpPr>
          <p:cNvPr id="27651" name="Group 35"/>
          <p:cNvGrpSpPr>
            <a:grpSpLocks/>
          </p:cNvGrpSpPr>
          <p:nvPr/>
        </p:nvGrpSpPr>
        <p:grpSpPr bwMode="auto">
          <a:xfrm>
            <a:off x="2310607" y="4166965"/>
            <a:ext cx="7713662" cy="1730375"/>
            <a:chOff x="447" y="1724"/>
            <a:chExt cx="4859" cy="1090"/>
          </a:xfrm>
        </p:grpSpPr>
        <p:sp>
          <p:nvSpPr>
            <p:cNvPr id="27656" name="Line 4"/>
            <p:cNvSpPr>
              <a:spLocks noChangeShapeType="1"/>
            </p:cNvSpPr>
            <p:nvPr/>
          </p:nvSpPr>
          <p:spPr bwMode="auto">
            <a:xfrm>
              <a:off x="471" y="1725"/>
              <a:ext cx="4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7" name="Line 6"/>
            <p:cNvSpPr>
              <a:spLocks noChangeShapeType="1"/>
            </p:cNvSpPr>
            <p:nvPr/>
          </p:nvSpPr>
          <p:spPr bwMode="auto">
            <a:xfrm>
              <a:off x="479" y="1957"/>
              <a:ext cx="4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8" name="Line 7"/>
            <p:cNvSpPr>
              <a:spLocks noChangeShapeType="1"/>
            </p:cNvSpPr>
            <p:nvPr/>
          </p:nvSpPr>
          <p:spPr bwMode="auto">
            <a:xfrm>
              <a:off x="447" y="2725"/>
              <a:ext cx="4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9" name="Line 8"/>
            <p:cNvSpPr>
              <a:spLocks noChangeShapeType="1"/>
            </p:cNvSpPr>
            <p:nvPr/>
          </p:nvSpPr>
          <p:spPr bwMode="auto">
            <a:xfrm flipH="1">
              <a:off x="1268" y="1724"/>
              <a:ext cx="5" cy="10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0" name="Text Box 16"/>
            <p:cNvSpPr txBox="1">
              <a:spLocks noChangeArrowheads="1"/>
            </p:cNvSpPr>
            <p:nvPr/>
          </p:nvSpPr>
          <p:spPr bwMode="auto">
            <a:xfrm>
              <a:off x="447" y="1729"/>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个体编号</a:t>
              </a:r>
            </a:p>
          </p:txBody>
        </p:sp>
        <p:sp>
          <p:nvSpPr>
            <p:cNvPr id="27661" name="Text Box 17"/>
            <p:cNvSpPr txBox="1">
              <a:spLocks noChangeArrowheads="1"/>
            </p:cNvSpPr>
            <p:nvPr/>
          </p:nvSpPr>
          <p:spPr bwMode="auto">
            <a:xfrm>
              <a:off x="796" y="2009"/>
              <a:ext cx="188"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2</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3</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4</a:t>
              </a:r>
            </a:p>
          </p:txBody>
        </p:sp>
        <p:sp>
          <p:nvSpPr>
            <p:cNvPr id="27662" name="Text Box 20"/>
            <p:cNvSpPr txBox="1">
              <a:spLocks noChangeArrowheads="1"/>
            </p:cNvSpPr>
            <p:nvPr/>
          </p:nvSpPr>
          <p:spPr bwMode="auto">
            <a:xfrm>
              <a:off x="1406" y="1739"/>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交叉结果</a:t>
              </a:r>
            </a:p>
          </p:txBody>
        </p:sp>
        <p:sp>
          <p:nvSpPr>
            <p:cNvPr id="27663" name="Text Box 23"/>
            <p:cNvSpPr txBox="1">
              <a:spLocks noChangeArrowheads="1"/>
            </p:cNvSpPr>
            <p:nvPr/>
          </p:nvSpPr>
          <p:spPr bwMode="auto">
            <a:xfrm>
              <a:off x="1438" y="1967"/>
              <a:ext cx="582"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011001 </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111101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101001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111011</a:t>
              </a:r>
            </a:p>
          </p:txBody>
        </p:sp>
        <p:sp>
          <p:nvSpPr>
            <p:cNvPr id="27664" name="Text Box 24"/>
            <p:cNvSpPr txBox="1">
              <a:spLocks noChangeArrowheads="1"/>
            </p:cNvSpPr>
            <p:nvPr/>
          </p:nvSpPr>
          <p:spPr bwMode="auto">
            <a:xfrm>
              <a:off x="3255" y="1737"/>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变异结果</a:t>
              </a:r>
            </a:p>
          </p:txBody>
        </p:sp>
        <p:sp>
          <p:nvSpPr>
            <p:cNvPr id="27665" name="Text Box 25"/>
            <p:cNvSpPr txBox="1">
              <a:spLocks noChangeArrowheads="1"/>
            </p:cNvSpPr>
            <p:nvPr/>
          </p:nvSpPr>
          <p:spPr bwMode="auto">
            <a:xfrm>
              <a:off x="2355" y="1739"/>
              <a:ext cx="5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变异点</a:t>
              </a:r>
            </a:p>
          </p:txBody>
        </p:sp>
        <p:sp>
          <p:nvSpPr>
            <p:cNvPr id="27666" name="Text Box 26"/>
            <p:cNvSpPr txBox="1">
              <a:spLocks noChangeArrowheads="1"/>
            </p:cNvSpPr>
            <p:nvPr/>
          </p:nvSpPr>
          <p:spPr bwMode="auto">
            <a:xfrm>
              <a:off x="2498" y="2001"/>
              <a:ext cx="188"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4</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5</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2</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6</a:t>
              </a:r>
            </a:p>
          </p:txBody>
        </p:sp>
        <p:sp>
          <p:nvSpPr>
            <p:cNvPr id="27667" name="Text Box 27"/>
            <p:cNvSpPr txBox="1">
              <a:spLocks noChangeArrowheads="1"/>
            </p:cNvSpPr>
            <p:nvPr/>
          </p:nvSpPr>
          <p:spPr bwMode="auto">
            <a:xfrm>
              <a:off x="3287" y="1953"/>
              <a:ext cx="582"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011101 </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111111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111001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111010</a:t>
              </a:r>
            </a:p>
          </p:txBody>
        </p:sp>
        <p:sp>
          <p:nvSpPr>
            <p:cNvPr id="27668" name="Text Box 30"/>
            <p:cNvSpPr txBox="1">
              <a:spLocks noChangeArrowheads="1"/>
            </p:cNvSpPr>
            <p:nvPr/>
          </p:nvSpPr>
          <p:spPr bwMode="auto">
            <a:xfrm>
              <a:off x="4232" y="1733"/>
              <a:ext cx="8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子代群体</a:t>
              </a:r>
              <a:r>
                <a:rPr lang="en-US" altLang="zh-CN" sz="1600">
                  <a:latin typeface="Lucida Sans Unicode" panose="020B0602030504020204" pitchFamily="34" charset="0"/>
                  <a:ea typeface="黑体" panose="02010609060101010101" pitchFamily="49" charset="-122"/>
                </a:rPr>
                <a:t>p(1)</a:t>
              </a:r>
            </a:p>
          </p:txBody>
        </p:sp>
        <p:sp>
          <p:nvSpPr>
            <p:cNvPr id="27669" name="Text Box 33"/>
            <p:cNvSpPr txBox="1">
              <a:spLocks noChangeArrowheads="1"/>
            </p:cNvSpPr>
            <p:nvPr/>
          </p:nvSpPr>
          <p:spPr bwMode="auto">
            <a:xfrm>
              <a:off x="4319" y="1953"/>
              <a:ext cx="582"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011101 </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111111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111001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111010</a:t>
              </a:r>
            </a:p>
          </p:txBody>
        </p:sp>
      </p:grpSp>
      <p:cxnSp>
        <p:nvCxnSpPr>
          <p:cNvPr id="24" name="直接连接符 23"/>
          <p:cNvCxnSpPr/>
          <p:nvPr/>
        </p:nvCxnSpPr>
        <p:spPr>
          <a:xfrm rot="5400000">
            <a:off x="4452145" y="4744245"/>
            <a:ext cx="157162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5880895" y="4755358"/>
            <a:ext cx="157162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7533482" y="4709319"/>
            <a:ext cx="157162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55" name="TextBox 28"/>
          <p:cNvSpPr txBox="1">
            <a:spLocks noChangeArrowheads="1"/>
          </p:cNvSpPr>
          <p:nvPr/>
        </p:nvSpPr>
        <p:spPr bwMode="auto">
          <a:xfrm>
            <a:off x="1042331" y="5966770"/>
            <a:ext cx="10585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dirty="0">
                <a:latin typeface="Lucida Sans Unicode" panose="020B0602030504020204" pitchFamily="34" charset="0"/>
                <a:ea typeface="黑体" panose="02010609060101010101" pitchFamily="49" charset="-122"/>
              </a:rPr>
              <a:t>对群体</a:t>
            </a:r>
            <a:r>
              <a:rPr lang="en-US" altLang="zh-CN" sz="2400" dirty="0">
                <a:latin typeface="Lucida Sans Unicode" panose="020B0602030504020204" pitchFamily="34" charset="0"/>
                <a:ea typeface="黑体" panose="02010609060101010101" pitchFamily="49" charset="-122"/>
              </a:rPr>
              <a:t>P(t)</a:t>
            </a:r>
            <a:r>
              <a:rPr lang="zh-CN" altLang="en-US" sz="2400" dirty="0">
                <a:latin typeface="Lucida Sans Unicode" panose="020B0602030504020204" pitchFamily="34" charset="0"/>
                <a:ea typeface="黑体" panose="02010609060101010101" pitchFamily="49" charset="-122"/>
              </a:rPr>
              <a:t>进行一轮选择、交叉、变异运算之后可得到新一代的群体</a:t>
            </a:r>
            <a:r>
              <a:rPr lang="en-US" altLang="zh-CN" sz="2400" dirty="0">
                <a:latin typeface="Lucida Sans Unicode" panose="020B0602030504020204" pitchFamily="34" charset="0"/>
                <a:ea typeface="黑体" panose="02010609060101010101" pitchFamily="49" charset="-122"/>
              </a:rPr>
              <a:t>P(t+1)</a:t>
            </a:r>
            <a:endParaRPr lang="zh-CN" altLang="en-US" sz="2400" dirty="0">
              <a:latin typeface="Lucida Sans Unicode" panose="020B0602030504020204" pitchFamily="34" charset="0"/>
              <a:ea typeface="黑体" panose="02010609060101010101" pitchFamily="49" charset="-122"/>
            </a:endParaRPr>
          </a:p>
        </p:txBody>
      </p:sp>
      <p:sp>
        <p:nvSpPr>
          <p:cNvPr id="22"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6.4  </a:t>
            </a:r>
            <a:r>
              <a:rPr lang="zh-CN" altLang="en-US" sz="3600" dirty="0">
                <a:latin typeface="Times New Roman" panose="02020603050405020304" pitchFamily="18" charset="0"/>
                <a:ea typeface="黑体" panose="02010609060101010101" pitchFamily="49" charset="-122"/>
              </a:rPr>
              <a:t>遗传算法的应用</a:t>
            </a:r>
          </a:p>
        </p:txBody>
      </p:sp>
    </p:spTree>
    <p:extLst>
      <p:ext uri="{BB962C8B-B14F-4D97-AF65-F5344CB8AC3E}">
        <p14:creationId xmlns:p14="http://schemas.microsoft.com/office/powerpoint/2010/main" val="3018563132"/>
      </p:ext>
    </p:extLst>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31"/>
          <p:cNvGrpSpPr>
            <a:grpSpLocks/>
          </p:cNvGrpSpPr>
          <p:nvPr/>
        </p:nvGrpSpPr>
        <p:grpSpPr bwMode="auto">
          <a:xfrm>
            <a:off x="2282826" y="2500313"/>
            <a:ext cx="7713663" cy="1933574"/>
            <a:chOff x="359" y="196"/>
            <a:chExt cx="4859" cy="1218"/>
          </a:xfrm>
        </p:grpSpPr>
        <p:sp>
          <p:nvSpPr>
            <p:cNvPr id="28676" name="Line 4"/>
            <p:cNvSpPr>
              <a:spLocks noChangeShapeType="1"/>
            </p:cNvSpPr>
            <p:nvPr/>
          </p:nvSpPr>
          <p:spPr bwMode="auto">
            <a:xfrm>
              <a:off x="383" y="197"/>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7" name="Line 5"/>
            <p:cNvSpPr>
              <a:spLocks noChangeShapeType="1"/>
            </p:cNvSpPr>
            <p:nvPr/>
          </p:nvSpPr>
          <p:spPr bwMode="auto">
            <a:xfrm>
              <a:off x="359" y="1405"/>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8" name="Line 6"/>
            <p:cNvSpPr>
              <a:spLocks noChangeShapeType="1"/>
            </p:cNvSpPr>
            <p:nvPr/>
          </p:nvSpPr>
          <p:spPr bwMode="auto">
            <a:xfrm>
              <a:off x="391" y="429"/>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9" name="Line 7"/>
            <p:cNvSpPr>
              <a:spLocks noChangeShapeType="1"/>
            </p:cNvSpPr>
            <p:nvPr/>
          </p:nvSpPr>
          <p:spPr bwMode="auto">
            <a:xfrm>
              <a:off x="359" y="1197"/>
              <a:ext cx="48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0" name="Line 8"/>
            <p:cNvSpPr>
              <a:spLocks noChangeShapeType="1"/>
            </p:cNvSpPr>
            <p:nvPr/>
          </p:nvSpPr>
          <p:spPr bwMode="auto">
            <a:xfrm>
              <a:off x="1017" y="196"/>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1" name="Line 9"/>
            <p:cNvSpPr>
              <a:spLocks noChangeShapeType="1"/>
            </p:cNvSpPr>
            <p:nvPr/>
          </p:nvSpPr>
          <p:spPr bwMode="auto">
            <a:xfrm>
              <a:off x="2021" y="202"/>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2" name="Line 10"/>
            <p:cNvSpPr>
              <a:spLocks noChangeShapeType="1"/>
            </p:cNvSpPr>
            <p:nvPr/>
          </p:nvSpPr>
          <p:spPr bwMode="auto">
            <a:xfrm>
              <a:off x="3344" y="196"/>
              <a:ext cx="1" cy="1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3" name="Text Box 11"/>
            <p:cNvSpPr txBox="1">
              <a:spLocks noChangeArrowheads="1"/>
            </p:cNvSpPr>
            <p:nvPr/>
          </p:nvSpPr>
          <p:spPr bwMode="auto">
            <a:xfrm>
              <a:off x="399" y="217"/>
              <a:ext cx="6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个体编号</a:t>
              </a:r>
            </a:p>
          </p:txBody>
        </p:sp>
        <p:sp>
          <p:nvSpPr>
            <p:cNvPr id="28684" name="Text Box 12"/>
            <p:cNvSpPr txBox="1">
              <a:spLocks noChangeArrowheads="1"/>
            </p:cNvSpPr>
            <p:nvPr/>
          </p:nvSpPr>
          <p:spPr bwMode="auto">
            <a:xfrm>
              <a:off x="1209" y="217"/>
              <a:ext cx="75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子群体</a:t>
              </a:r>
              <a:r>
                <a:rPr lang="en-US" altLang="zh-CN" sz="1600">
                  <a:latin typeface="Lucida Sans Unicode" panose="020B0602030504020204" pitchFamily="34" charset="0"/>
                  <a:ea typeface="黑体" panose="02010609060101010101" pitchFamily="49" charset="-122"/>
                </a:rPr>
                <a:t>p(1)</a:t>
              </a:r>
            </a:p>
          </p:txBody>
        </p:sp>
        <p:sp>
          <p:nvSpPr>
            <p:cNvPr id="28685" name="Text Box 13"/>
            <p:cNvSpPr txBox="1">
              <a:spLocks noChangeArrowheads="1"/>
            </p:cNvSpPr>
            <p:nvPr/>
          </p:nvSpPr>
          <p:spPr bwMode="auto">
            <a:xfrm>
              <a:off x="2848" y="205"/>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适值</a:t>
              </a:r>
            </a:p>
          </p:txBody>
        </p:sp>
        <p:sp>
          <p:nvSpPr>
            <p:cNvPr id="28686" name="Text Box 14"/>
            <p:cNvSpPr txBox="1">
              <a:spLocks noChangeArrowheads="1"/>
            </p:cNvSpPr>
            <p:nvPr/>
          </p:nvSpPr>
          <p:spPr bwMode="auto">
            <a:xfrm>
              <a:off x="3417" y="209"/>
              <a:ext cx="10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占总数的百分比</a:t>
              </a:r>
            </a:p>
          </p:txBody>
        </p:sp>
        <p:sp>
          <p:nvSpPr>
            <p:cNvPr id="28687" name="Text Box 15"/>
            <p:cNvSpPr txBox="1">
              <a:spLocks noChangeArrowheads="1"/>
            </p:cNvSpPr>
            <p:nvPr/>
          </p:nvSpPr>
          <p:spPr bwMode="auto">
            <a:xfrm>
              <a:off x="555" y="1193"/>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600">
                  <a:latin typeface="Lucida Sans Unicode" panose="020B0602030504020204" pitchFamily="34" charset="0"/>
                  <a:ea typeface="黑体" panose="02010609060101010101" pitchFamily="49" charset="-122"/>
                </a:rPr>
                <a:t>总和</a:t>
              </a:r>
            </a:p>
          </p:txBody>
        </p:sp>
        <p:sp>
          <p:nvSpPr>
            <p:cNvPr id="28688" name="Text Box 16"/>
            <p:cNvSpPr txBox="1">
              <a:spLocks noChangeArrowheads="1"/>
            </p:cNvSpPr>
            <p:nvPr/>
          </p:nvSpPr>
          <p:spPr bwMode="auto">
            <a:xfrm>
              <a:off x="708" y="481"/>
              <a:ext cx="188"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2</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3</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4</a:t>
              </a:r>
            </a:p>
          </p:txBody>
        </p:sp>
        <p:sp>
          <p:nvSpPr>
            <p:cNvPr id="28689" name="Text Box 17"/>
            <p:cNvSpPr txBox="1">
              <a:spLocks noChangeArrowheads="1"/>
            </p:cNvSpPr>
            <p:nvPr/>
          </p:nvSpPr>
          <p:spPr bwMode="auto">
            <a:xfrm>
              <a:off x="1259" y="442"/>
              <a:ext cx="582"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011101 </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111111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111001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111010</a:t>
              </a:r>
            </a:p>
          </p:txBody>
        </p:sp>
        <p:sp>
          <p:nvSpPr>
            <p:cNvPr id="28690" name="Text Box 18"/>
            <p:cNvSpPr txBox="1">
              <a:spLocks noChangeArrowheads="1"/>
            </p:cNvSpPr>
            <p:nvPr/>
          </p:nvSpPr>
          <p:spPr bwMode="auto">
            <a:xfrm>
              <a:off x="2898" y="434"/>
              <a:ext cx="260"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34</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98</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50</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53</a:t>
              </a:r>
            </a:p>
          </p:txBody>
        </p:sp>
        <p:sp>
          <p:nvSpPr>
            <p:cNvPr id="28691" name="Text Box 19"/>
            <p:cNvSpPr txBox="1">
              <a:spLocks noChangeArrowheads="1"/>
            </p:cNvSpPr>
            <p:nvPr/>
          </p:nvSpPr>
          <p:spPr bwMode="auto">
            <a:xfrm>
              <a:off x="3707" y="435"/>
              <a:ext cx="367"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0.14</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0.42</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0.21</a:t>
              </a:r>
            </a:p>
            <a:p>
              <a:pPr>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0.23</a:t>
              </a:r>
            </a:p>
          </p:txBody>
        </p:sp>
        <p:sp>
          <p:nvSpPr>
            <p:cNvPr id="28692" name="Text Box 20"/>
            <p:cNvSpPr txBox="1">
              <a:spLocks noChangeArrowheads="1"/>
            </p:cNvSpPr>
            <p:nvPr/>
          </p:nvSpPr>
          <p:spPr bwMode="auto">
            <a:xfrm>
              <a:off x="2889" y="1201"/>
              <a:ext cx="36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235</a:t>
              </a:r>
            </a:p>
          </p:txBody>
        </p:sp>
        <p:sp>
          <p:nvSpPr>
            <p:cNvPr id="28693" name="Text Box 21"/>
            <p:cNvSpPr txBox="1">
              <a:spLocks noChangeArrowheads="1"/>
            </p:cNvSpPr>
            <p:nvPr/>
          </p:nvSpPr>
          <p:spPr bwMode="auto">
            <a:xfrm>
              <a:off x="3831" y="1192"/>
              <a:ext cx="1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1</a:t>
              </a:r>
            </a:p>
          </p:txBody>
        </p:sp>
        <p:sp>
          <p:nvSpPr>
            <p:cNvPr id="28694" name="Line 28"/>
            <p:cNvSpPr>
              <a:spLocks noChangeShapeType="1"/>
            </p:cNvSpPr>
            <p:nvPr/>
          </p:nvSpPr>
          <p:spPr bwMode="auto">
            <a:xfrm>
              <a:off x="2735" y="201"/>
              <a:ext cx="0" cy="11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5" name="Text Box 29"/>
            <p:cNvSpPr txBox="1">
              <a:spLocks noChangeArrowheads="1"/>
            </p:cNvSpPr>
            <p:nvPr/>
          </p:nvSpPr>
          <p:spPr bwMode="auto">
            <a:xfrm>
              <a:off x="2096" y="217"/>
              <a:ext cx="59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x</a:t>
              </a:r>
              <a:r>
                <a:rPr lang="en-US" altLang="zh-CN" sz="1600" baseline="-25000">
                  <a:latin typeface="Lucida Sans Unicode" panose="020B0602030504020204" pitchFamily="34" charset="0"/>
                  <a:ea typeface="黑体" panose="02010609060101010101" pitchFamily="49" charset="-122"/>
                </a:rPr>
                <a:t>1      </a:t>
              </a:r>
              <a:r>
                <a:rPr lang="en-US" altLang="zh-CN" sz="1600">
                  <a:latin typeface="Lucida Sans Unicode" panose="020B0602030504020204" pitchFamily="34" charset="0"/>
                  <a:ea typeface="黑体" panose="02010609060101010101" pitchFamily="49" charset="-122"/>
                </a:rPr>
                <a:t>x</a:t>
              </a:r>
              <a:r>
                <a:rPr lang="en-US" altLang="zh-CN" sz="1600" baseline="-25000">
                  <a:latin typeface="Lucida Sans Unicode" panose="020B0602030504020204" pitchFamily="34" charset="0"/>
                  <a:ea typeface="黑体" panose="02010609060101010101" pitchFamily="49" charset="-122"/>
                </a:rPr>
                <a:t>2</a:t>
              </a:r>
              <a:endParaRPr lang="en-US" altLang="zh-CN" sz="1600">
                <a:latin typeface="Lucida Sans Unicode" panose="020B0602030504020204" pitchFamily="34" charset="0"/>
                <a:ea typeface="黑体" panose="02010609060101010101" pitchFamily="49" charset="-122"/>
              </a:endParaRPr>
            </a:p>
          </p:txBody>
        </p:sp>
        <p:sp>
          <p:nvSpPr>
            <p:cNvPr id="28696" name="Text Box 30"/>
            <p:cNvSpPr txBox="1">
              <a:spLocks noChangeArrowheads="1"/>
            </p:cNvSpPr>
            <p:nvPr/>
          </p:nvSpPr>
          <p:spPr bwMode="auto">
            <a:xfrm>
              <a:off x="2122" y="465"/>
              <a:ext cx="47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600">
                  <a:latin typeface="Lucida Sans Unicode" panose="020B0602030504020204" pitchFamily="34" charset="0"/>
                  <a:ea typeface="黑体" panose="02010609060101010101" pitchFamily="49" charset="-122"/>
                </a:rPr>
                <a:t> </a:t>
              </a:r>
              <a:r>
                <a:rPr lang="en-US" altLang="zh-CN" sz="1400">
                  <a:latin typeface="Lucida Sans Unicode" panose="020B0602030504020204" pitchFamily="34" charset="0"/>
                  <a:ea typeface="黑体" panose="02010609060101010101" pitchFamily="49" charset="-122"/>
                </a:rPr>
                <a:t>3     5</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 7     7</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 7     1</a:t>
              </a:r>
            </a:p>
            <a:p>
              <a:pPr eaLnBrk="1" hangingPunct="1">
                <a:spcBef>
                  <a:spcPct val="50000"/>
                </a:spcBef>
                <a:buClrTx/>
                <a:buSzTx/>
                <a:buFont typeface="Wingdings" panose="05000000000000000000" pitchFamily="2" charset="2"/>
                <a:buNone/>
              </a:pPr>
              <a:r>
                <a:rPr lang="en-US" altLang="zh-CN" sz="1400">
                  <a:latin typeface="Lucida Sans Unicode" panose="020B0602030504020204" pitchFamily="34" charset="0"/>
                  <a:ea typeface="黑体" panose="02010609060101010101" pitchFamily="49" charset="-122"/>
                </a:rPr>
                <a:t> 7     2</a:t>
              </a:r>
            </a:p>
          </p:txBody>
        </p:sp>
      </p:grpSp>
      <p:sp>
        <p:nvSpPr>
          <p:cNvPr id="28675" name="TextBox 26"/>
          <p:cNvSpPr txBox="1">
            <a:spLocks noChangeArrowheads="1"/>
          </p:cNvSpPr>
          <p:nvPr/>
        </p:nvSpPr>
        <p:spPr bwMode="auto">
          <a:xfrm>
            <a:off x="970609" y="5120113"/>
            <a:ext cx="106571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dirty="0">
                <a:latin typeface="Lucida Sans Unicode" panose="020B0602030504020204" pitchFamily="34" charset="0"/>
                <a:ea typeface="黑体" panose="02010609060101010101" pitchFamily="49" charset="-122"/>
              </a:rPr>
              <a:t>      从上表中可以看出，群体经过一代进化之后，其适应度的最大值、平均值都得到了明显的改进。事实上，这里已经找到了最佳个体“</a:t>
            </a:r>
            <a:r>
              <a:rPr lang="en-US" altLang="zh-CN" sz="2400" dirty="0">
                <a:latin typeface="Lucida Sans Unicode" panose="020B0602030504020204" pitchFamily="34" charset="0"/>
                <a:ea typeface="黑体" panose="02010609060101010101" pitchFamily="49" charset="-122"/>
              </a:rPr>
              <a:t>111111”</a:t>
            </a:r>
            <a:r>
              <a:rPr lang="zh-CN" altLang="en-US" sz="2400" dirty="0">
                <a:latin typeface="Lucida Sans Unicode" panose="020B0602030504020204" pitchFamily="34" charset="0"/>
                <a:ea typeface="黑体" panose="02010609060101010101" pitchFamily="49" charset="-122"/>
              </a:rPr>
              <a:t>。</a:t>
            </a:r>
          </a:p>
        </p:txBody>
      </p:sp>
      <p:sp>
        <p:nvSpPr>
          <p:cNvPr id="25"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6.4  </a:t>
            </a:r>
            <a:r>
              <a:rPr lang="zh-CN" altLang="en-US" sz="3600" dirty="0">
                <a:latin typeface="Times New Roman" panose="02020603050405020304" pitchFamily="18" charset="0"/>
                <a:ea typeface="黑体" panose="02010609060101010101" pitchFamily="49" charset="-122"/>
              </a:rPr>
              <a:t>遗传算法的应用</a:t>
            </a:r>
          </a:p>
        </p:txBody>
      </p:sp>
    </p:spTree>
    <p:extLst>
      <p:ext uri="{BB962C8B-B14F-4D97-AF65-F5344CB8AC3E}">
        <p14:creationId xmlns:p14="http://schemas.microsoft.com/office/powerpoint/2010/main" val="3431237763"/>
      </p:ext>
    </p:extLst>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p:cNvSpPr>
          <p:nvPr>
            <p:ph idx="1"/>
          </p:nvPr>
        </p:nvSpPr>
        <p:spPr>
          <a:xfrm>
            <a:off x="1055440" y="1050099"/>
            <a:ext cx="7772400" cy="533400"/>
          </a:xfrm>
          <a:ln/>
        </p:spPr>
        <p:txBody>
          <a:bodyPr vert="horz" wrap="square" lIns="91440" tIns="45720" rIns="91440" bIns="45720" anchor="t"/>
          <a:lstStyle/>
          <a:p>
            <a:pPr marL="609600" indent="-609600" eaLnBrk="1" hangingPunct="1">
              <a:buNone/>
            </a:pPr>
            <a:r>
              <a:rPr lang="en-US" altLang="zh-CN" b="1" dirty="0">
                <a:latin typeface="Times New Roman" panose="02020603050405020304" pitchFamily="18" charset="0"/>
              </a:rPr>
              <a:t>1. </a:t>
            </a:r>
            <a:r>
              <a:rPr lang="zh-CN" altLang="en-US" b="1" dirty="0">
                <a:latin typeface="Times New Roman" panose="02020603050405020304" pitchFamily="18" charset="0"/>
              </a:rPr>
              <a:t>流水车间调度问题</a:t>
            </a:r>
          </a:p>
        </p:txBody>
      </p:sp>
      <p:sp>
        <p:nvSpPr>
          <p:cNvPr id="20483"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0485" name="Rectangle 5"/>
          <p:cNvSpPr/>
          <p:nvPr/>
        </p:nvSpPr>
        <p:spPr>
          <a:xfrm>
            <a:off x="5319713" y="3324226"/>
            <a:ext cx="9144000" cy="461665"/>
          </a:xfrm>
          <a:prstGeom prst="rect">
            <a:avLst/>
          </a:prstGeom>
          <a:noFill/>
          <a:ln w="9525">
            <a:noFill/>
          </a:ln>
        </p:spPr>
        <p:txBody>
          <a:bodyPr>
            <a:spAutoFit/>
          </a:bodyPr>
          <a:lstStyle/>
          <a:p>
            <a:endParaRPr lang="zh-CN" altLang="en-US" dirty="0"/>
          </a:p>
        </p:txBody>
      </p:sp>
      <p:graphicFrame>
        <p:nvGraphicFramePr>
          <p:cNvPr id="19460" name="Object 4"/>
          <p:cNvGraphicFramePr/>
          <p:nvPr>
            <p:extLst>
              <p:ext uri="{D42A27DB-BD31-4B8C-83A1-F6EECF244321}">
                <p14:modId xmlns:p14="http://schemas.microsoft.com/office/powerpoint/2010/main" val="4072903155"/>
              </p:ext>
            </p:extLst>
          </p:nvPr>
        </p:nvGraphicFramePr>
        <p:xfrm>
          <a:off x="3359696" y="3324226"/>
          <a:ext cx="3581400" cy="546100"/>
        </p:xfrm>
        <a:graphic>
          <a:graphicData uri="http://schemas.openxmlformats.org/presentationml/2006/ole">
            <mc:AlternateContent xmlns:mc="http://schemas.openxmlformats.org/markup-compatibility/2006">
              <mc:Choice xmlns:v="urn:schemas-microsoft-com:vml" Requires="v">
                <p:oleObj spid="_x0000_s22565" r:id="rId3" imgW="1536065" imgH="241300" progId="Equation.3">
                  <p:embed/>
                </p:oleObj>
              </mc:Choice>
              <mc:Fallback>
                <p:oleObj r:id="rId3" imgW="1536065" imgH="241300" progId="Equation.3">
                  <p:embed/>
                  <p:pic>
                    <p:nvPicPr>
                      <p:cNvPr id="0" name="图片 3133"/>
                      <p:cNvPicPr/>
                      <p:nvPr/>
                    </p:nvPicPr>
                    <p:blipFill>
                      <a:blip r:embed="rId4"/>
                      <a:stretch>
                        <a:fillRect/>
                      </a:stretch>
                    </p:blipFill>
                    <p:spPr>
                      <a:xfrm>
                        <a:off x="3359696" y="3324226"/>
                        <a:ext cx="3581400" cy="546100"/>
                      </a:xfrm>
                      <a:prstGeom prst="rect">
                        <a:avLst/>
                      </a:prstGeom>
                      <a:noFill/>
                      <a:ln w="38100">
                        <a:noFill/>
                        <a:miter/>
                      </a:ln>
                    </p:spPr>
                  </p:pic>
                </p:oleObj>
              </mc:Fallback>
            </mc:AlternateContent>
          </a:graphicData>
        </a:graphic>
      </p:graphicFrame>
      <p:sp>
        <p:nvSpPr>
          <p:cNvPr id="19462" name="Rectangle 6"/>
          <p:cNvSpPr/>
          <p:nvPr/>
        </p:nvSpPr>
        <p:spPr>
          <a:xfrm>
            <a:off x="1055440" y="1752601"/>
            <a:ext cx="10298360" cy="1384995"/>
          </a:xfrm>
          <a:prstGeom prst="rect">
            <a:avLst/>
          </a:prstGeom>
          <a:noFill/>
          <a:ln w="9525">
            <a:noFill/>
          </a:ln>
        </p:spPr>
        <p:txBody>
          <a:bodyPr wrap="square">
            <a:spAutoFit/>
          </a:bodyPr>
          <a:lstStyle/>
          <a:p>
            <a:pPr algn="just">
              <a:spcBef>
                <a:spcPct val="50000"/>
              </a:spcBef>
              <a:buBlip>
                <a:blip r:embed="rId5"/>
              </a:buBlip>
            </a:pPr>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问题描述：</a:t>
            </a:r>
            <a:r>
              <a:rPr lang="en-US" altLang="zh-CN" sz="2800" i="1" dirty="0">
                <a:solidFill>
                  <a:schemeClr val="tx1"/>
                </a:solidFill>
                <a:latin typeface="Times New Roman" panose="02020603050405020304" pitchFamily="18" charset="0"/>
              </a:rPr>
              <a:t>n </a:t>
            </a:r>
            <a:r>
              <a:rPr lang="zh-CN" altLang="en-US" sz="2800" dirty="0">
                <a:solidFill>
                  <a:schemeClr val="tx1"/>
                </a:solidFill>
                <a:latin typeface="Times New Roman" panose="02020603050405020304" pitchFamily="18" charset="0"/>
              </a:rPr>
              <a:t>个工件要在 </a:t>
            </a:r>
            <a:r>
              <a:rPr lang="en-US" altLang="zh-CN" sz="2800" i="1" dirty="0">
                <a:solidFill>
                  <a:schemeClr val="tx1"/>
                </a:solidFill>
                <a:latin typeface="Times New Roman" panose="02020603050405020304" pitchFamily="18" charset="0"/>
              </a:rPr>
              <a:t>m </a:t>
            </a:r>
            <a:r>
              <a:rPr lang="zh-CN" altLang="en-US" sz="2800" dirty="0">
                <a:solidFill>
                  <a:schemeClr val="tx1"/>
                </a:solidFill>
                <a:latin typeface="Times New Roman" panose="02020603050405020304" pitchFamily="18" charset="0"/>
              </a:rPr>
              <a:t>台机器上加工，每个工件需要经过 </a:t>
            </a:r>
            <a:r>
              <a:rPr lang="en-US" altLang="zh-CN" sz="2800" i="1" dirty="0">
                <a:solidFill>
                  <a:schemeClr val="tx1"/>
                </a:solidFill>
                <a:latin typeface="Times New Roman" panose="02020603050405020304" pitchFamily="18" charset="0"/>
              </a:rPr>
              <a:t>m </a:t>
            </a:r>
            <a:r>
              <a:rPr lang="zh-CN" altLang="en-US" sz="2800" dirty="0">
                <a:solidFill>
                  <a:schemeClr val="tx1"/>
                </a:solidFill>
                <a:latin typeface="Times New Roman" panose="02020603050405020304" pitchFamily="18" charset="0"/>
              </a:rPr>
              <a:t>道工序，每道工序要求不同的机器，</a:t>
            </a:r>
            <a:r>
              <a:rPr lang="en-US" altLang="zh-CN" sz="2800" i="1" dirty="0">
                <a:solidFill>
                  <a:schemeClr val="tx1"/>
                </a:solidFill>
                <a:latin typeface="Times New Roman" panose="02020603050405020304" pitchFamily="18" charset="0"/>
              </a:rPr>
              <a:t>n </a:t>
            </a:r>
            <a:r>
              <a:rPr lang="zh-CN" altLang="en-US" sz="2800" dirty="0">
                <a:solidFill>
                  <a:schemeClr val="tx1"/>
                </a:solidFill>
                <a:latin typeface="Times New Roman" panose="02020603050405020304" pitchFamily="18" charset="0"/>
              </a:rPr>
              <a:t>个工件在 </a:t>
            </a:r>
            <a:r>
              <a:rPr lang="en-US" altLang="zh-CN" sz="2800" i="1" dirty="0">
                <a:solidFill>
                  <a:schemeClr val="tx1"/>
                </a:solidFill>
                <a:latin typeface="Times New Roman" panose="02020603050405020304" pitchFamily="18" charset="0"/>
              </a:rPr>
              <a:t>m </a:t>
            </a:r>
            <a:r>
              <a:rPr lang="zh-CN" altLang="en-US" sz="2800" dirty="0">
                <a:solidFill>
                  <a:schemeClr val="tx1"/>
                </a:solidFill>
                <a:latin typeface="Times New Roman" panose="02020603050405020304" pitchFamily="18" charset="0"/>
              </a:rPr>
              <a:t>台机器上的加工顺序相同。工件在机器上的加工时间是给定的，设为      </a:t>
            </a:r>
          </a:p>
        </p:txBody>
      </p:sp>
      <p:sp>
        <p:nvSpPr>
          <p:cNvPr id="19464" name="Rectangle 8"/>
          <p:cNvSpPr/>
          <p:nvPr/>
        </p:nvSpPr>
        <p:spPr>
          <a:xfrm>
            <a:off x="1055440" y="4293096"/>
            <a:ext cx="10298360" cy="946150"/>
          </a:xfrm>
          <a:prstGeom prst="rect">
            <a:avLst/>
          </a:prstGeom>
          <a:noFill/>
          <a:ln w="9525">
            <a:noFill/>
          </a:ln>
        </p:spPr>
        <p:txBody>
          <a:bodyPr wrap="square" anchor="b">
            <a:spAutoFit/>
          </a:bodyPr>
          <a:lstStyle/>
          <a:p>
            <a:pPr algn="just">
              <a:buBlip>
                <a:blip r:embed="rId5"/>
              </a:buBlip>
            </a:pPr>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问题的目标：确定 </a:t>
            </a:r>
            <a:r>
              <a:rPr lang="en-US" altLang="zh-CN" sz="2800" i="1" dirty="0">
                <a:solidFill>
                  <a:schemeClr val="tx1"/>
                </a:solidFill>
                <a:latin typeface="Times New Roman" panose="02020603050405020304" pitchFamily="18" charset="0"/>
              </a:rPr>
              <a:t>n </a:t>
            </a:r>
            <a:r>
              <a:rPr lang="zh-CN" altLang="en-US" sz="2800" dirty="0">
                <a:solidFill>
                  <a:schemeClr val="tx1"/>
                </a:solidFill>
                <a:latin typeface="Times New Roman" panose="02020603050405020304" pitchFamily="18" charset="0"/>
              </a:rPr>
              <a:t>个工件在每台机器上的最优加工顺序，使最大流程时间达到最小。</a:t>
            </a:r>
          </a:p>
        </p:txBody>
      </p:sp>
      <p:sp>
        <p:nvSpPr>
          <p:cNvPr id="9"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6.4  </a:t>
            </a:r>
            <a:r>
              <a:rPr lang="zh-CN" altLang="en-US" sz="3600" dirty="0">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dissolve">
                                      <p:cBhvr>
                                        <p:cTn id="7" dur="500"/>
                                        <p:tgtEl>
                                          <p:spTgt spid="19462"/>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9460"/>
                                        </p:tgtEl>
                                        <p:attrNameLst>
                                          <p:attrName>style.visibility</p:attrName>
                                        </p:attrNameLst>
                                      </p:cBhvr>
                                      <p:to>
                                        <p:strVal val="visible"/>
                                      </p:to>
                                    </p:set>
                                    <p:anim calcmode="lin" valueType="num">
                                      <p:cBhvr additive="base">
                                        <p:cTn id="11" dur="500" fill="hold"/>
                                        <p:tgtEl>
                                          <p:spTgt spid="19460"/>
                                        </p:tgtEl>
                                        <p:attrNameLst>
                                          <p:attrName>ppt_x</p:attrName>
                                        </p:attrNameLst>
                                      </p:cBhvr>
                                      <p:tavLst>
                                        <p:tav tm="0">
                                          <p:val>
                                            <p:strVal val="0-#ppt_w/2"/>
                                          </p:val>
                                        </p:tav>
                                        <p:tav tm="100000">
                                          <p:val>
                                            <p:strVal val="#ppt_x"/>
                                          </p:val>
                                        </p:tav>
                                      </p:tavLst>
                                    </p:anim>
                                    <p:anim calcmode="lin" valueType="num">
                                      <p:cBhvr additive="base">
                                        <p:cTn id="12" dur="500" fill="hold"/>
                                        <p:tgtEl>
                                          <p:spTgt spid="1946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9464"/>
                                        </p:tgtEl>
                                        <p:attrNameLst>
                                          <p:attrName>style.visibility</p:attrName>
                                        </p:attrNameLst>
                                      </p:cBhvr>
                                      <p:to>
                                        <p:strVal val="visible"/>
                                      </p:to>
                                    </p:set>
                                    <p:animEffect transition="in" filter="barn(outHorizontal)">
                                      <p:cBhvr>
                                        <p:cTn id="17"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P spid="194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p:cNvSpPr>
          <p:nvPr>
            <p:ph idx="1"/>
          </p:nvPr>
        </p:nvSpPr>
        <p:spPr>
          <a:xfrm>
            <a:off x="983432" y="1347839"/>
            <a:ext cx="9361040" cy="4425848"/>
          </a:xfrm>
          <a:ln/>
        </p:spPr>
        <p:txBody>
          <a:bodyPr vert="horz" wrap="square" lIns="91440" tIns="45720" rIns="91440" bIns="45720" anchor="t"/>
          <a:lstStyle/>
          <a:p>
            <a:pPr eaLnBrk="1" hangingPunct="1">
              <a:lnSpc>
                <a:spcPct val="140000"/>
              </a:lnSpc>
              <a:buSzPct val="60000"/>
              <a:buBlip>
                <a:blip r:embed="rId3"/>
              </a:buBlip>
            </a:pPr>
            <a:r>
              <a:rPr lang="en-US" altLang="zh-CN" b="1" dirty="0">
                <a:latin typeface="Times New Roman" panose="02020603050405020304" pitchFamily="18" charset="0"/>
              </a:rPr>
              <a:t>6.1.1</a:t>
            </a:r>
            <a:r>
              <a:rPr lang="zh-CN" altLang="en-US" b="1" dirty="0">
                <a:latin typeface="Times New Roman" panose="02020603050405020304" pitchFamily="18" charset="0"/>
              </a:rPr>
              <a:t>  进化算法的概念</a:t>
            </a:r>
          </a:p>
          <a:p>
            <a:pPr eaLnBrk="1" hangingPunct="1">
              <a:lnSpc>
                <a:spcPct val="140000"/>
              </a:lnSpc>
              <a:buSzPct val="60000"/>
              <a:buBlip>
                <a:blip r:embed="rId3"/>
              </a:buBlip>
            </a:pPr>
            <a:r>
              <a:rPr lang="en-US" altLang="zh-CN" b="1" dirty="0">
                <a:latin typeface="Times New Roman" panose="02020603050405020304" pitchFamily="18" charset="0"/>
              </a:rPr>
              <a:t>6.1.2</a:t>
            </a:r>
            <a:r>
              <a:rPr lang="zh-CN" altLang="en-US" b="1" dirty="0">
                <a:latin typeface="Times New Roman" panose="02020603050405020304" pitchFamily="18" charset="0"/>
              </a:rPr>
              <a:t>  进化算法的生物学背景</a:t>
            </a:r>
          </a:p>
          <a:p>
            <a:pPr eaLnBrk="1" hangingPunct="1">
              <a:lnSpc>
                <a:spcPct val="140000"/>
              </a:lnSpc>
              <a:buSzPct val="60000"/>
              <a:buBlip>
                <a:blip r:embed="rId3"/>
              </a:buBlip>
            </a:pPr>
            <a:r>
              <a:rPr lang="en-US" altLang="zh-CN" b="1" dirty="0">
                <a:latin typeface="Times New Roman" panose="02020603050405020304" pitchFamily="18" charset="0"/>
              </a:rPr>
              <a:t>6.1.3</a:t>
            </a:r>
            <a:r>
              <a:rPr lang="zh-CN" altLang="en-US" b="1" dirty="0">
                <a:latin typeface="Times New Roman" panose="02020603050405020304" pitchFamily="18" charset="0"/>
              </a:rPr>
              <a:t>  进化算法的设计原则</a:t>
            </a:r>
            <a:endParaRPr lang="zh-CN" altLang="en-US" b="1" dirty="0"/>
          </a:p>
        </p:txBody>
      </p:sp>
      <p:sp>
        <p:nvSpPr>
          <p:cNvPr id="5734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6.1  </a:t>
            </a:r>
            <a:r>
              <a:rPr lang="zh-CN" altLang="en-US" sz="3600" dirty="0">
                <a:latin typeface="Times New Roman" panose="02020603050405020304" pitchFamily="18" charset="0"/>
                <a:ea typeface="黑体" panose="02010609060101010101" pitchFamily="49" charset="-122"/>
              </a:rPr>
              <a:t>进化算法的产生与发展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 calcmode="lin" valueType="num">
                                      <p:cBhvr additive="base">
                                        <p:cTn id="12" dur="500" fill="hold"/>
                                        <p:tgtEl>
                                          <p:spTgt spid="6963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963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 calcmode="lin" valueType="num">
                                      <p:cBhvr additive="base">
                                        <p:cTn id="17" dur="500" fill="hold"/>
                                        <p:tgtEl>
                                          <p:spTgt spid="6963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96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dvAuto="100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p:cNvSpPr>
          <p:nvPr>
            <p:ph idx="1"/>
          </p:nvPr>
        </p:nvSpPr>
        <p:spPr>
          <a:xfrm>
            <a:off x="814489" y="1052515"/>
            <a:ext cx="7772400" cy="533400"/>
          </a:xfrm>
          <a:ln/>
        </p:spPr>
        <p:txBody>
          <a:bodyPr vert="horz" wrap="square" lIns="91440" tIns="45720" rIns="91440" bIns="45720" anchor="t"/>
          <a:lstStyle/>
          <a:p>
            <a:pPr marL="609600" indent="-609600" eaLnBrk="1" hangingPunct="1">
              <a:buNone/>
            </a:pPr>
            <a:r>
              <a:rPr lang="en-US" altLang="zh-CN" b="1" dirty="0">
                <a:latin typeface="Times New Roman" panose="02020603050405020304" pitchFamily="18" charset="0"/>
              </a:rPr>
              <a:t>1. </a:t>
            </a:r>
            <a:r>
              <a:rPr lang="zh-CN" altLang="en-US" b="1" dirty="0">
                <a:latin typeface="Times New Roman" panose="02020603050405020304" pitchFamily="18" charset="0"/>
              </a:rPr>
              <a:t>流水车间</a:t>
            </a:r>
            <a:r>
              <a:rPr lang="zh-CN" altLang="en-US" b="1" dirty="0">
                <a:latin typeface="宋体" panose="02010600030101010101" pitchFamily="2" charset="-122"/>
              </a:rPr>
              <a:t>调度问题</a:t>
            </a:r>
            <a:endParaRPr lang="zh-CN" altLang="en-US" b="1" dirty="0"/>
          </a:p>
        </p:txBody>
      </p:sp>
      <p:sp>
        <p:nvSpPr>
          <p:cNvPr id="8601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86020" name="Rectangle 3"/>
          <p:cNvSpPr/>
          <p:nvPr/>
        </p:nvSpPr>
        <p:spPr>
          <a:xfrm>
            <a:off x="5319713" y="3324226"/>
            <a:ext cx="9144000" cy="461665"/>
          </a:xfrm>
          <a:prstGeom prst="rect">
            <a:avLst/>
          </a:prstGeom>
          <a:noFill/>
          <a:ln w="9525">
            <a:noFill/>
          </a:ln>
        </p:spPr>
        <p:txBody>
          <a:bodyPr>
            <a:spAutoFit/>
          </a:bodyPr>
          <a:lstStyle/>
          <a:p>
            <a:endParaRPr lang="zh-CN" altLang="en-US" dirty="0"/>
          </a:p>
        </p:txBody>
      </p:sp>
      <p:sp>
        <p:nvSpPr>
          <p:cNvPr id="152581" name="Rectangle 5"/>
          <p:cNvSpPr/>
          <p:nvPr/>
        </p:nvSpPr>
        <p:spPr>
          <a:xfrm>
            <a:off x="839416" y="1654176"/>
            <a:ext cx="10729192" cy="4367213"/>
          </a:xfrm>
          <a:prstGeom prst="rect">
            <a:avLst/>
          </a:prstGeom>
          <a:noFill/>
          <a:ln w="9525">
            <a:noFill/>
          </a:ln>
        </p:spPr>
        <p:txBody>
          <a:bodyPr wrap="square">
            <a:spAutoFit/>
          </a:bodyPr>
          <a:lstStyle/>
          <a:p>
            <a:pPr algn="just">
              <a:spcBef>
                <a:spcPct val="50000"/>
              </a:spcBef>
              <a:buBlip>
                <a:blip r:embed="rId2"/>
              </a:buBlip>
            </a:pPr>
            <a:r>
              <a:rPr lang="en-US" altLang="zh-CN" sz="2800" b="1" dirty="0">
                <a:solidFill>
                  <a:schemeClr val="tx1"/>
                </a:solidFill>
              </a:rPr>
              <a:t> </a:t>
            </a:r>
            <a:r>
              <a:rPr lang="zh-CN" altLang="en-US" sz="2800" b="1" dirty="0">
                <a:solidFill>
                  <a:schemeClr val="tx1"/>
                </a:solidFill>
              </a:rPr>
              <a:t>假设</a:t>
            </a:r>
            <a:r>
              <a:rPr lang="zh-CN" altLang="en-US" sz="2800" dirty="0">
                <a:solidFill>
                  <a:schemeClr val="tx1"/>
                </a:solidFill>
              </a:rPr>
              <a:t>：</a:t>
            </a:r>
            <a:r>
              <a:rPr lang="zh-CN" altLang="en-US" sz="2800" dirty="0">
                <a:solidFill>
                  <a:schemeClr val="tx1"/>
                </a:solidFill>
                <a:latin typeface="Times New Roman" panose="02020603050405020304" pitchFamily="18" charset="0"/>
              </a:rPr>
              <a:t> </a:t>
            </a:r>
          </a:p>
          <a:p>
            <a:pPr algn="just">
              <a:spcBef>
                <a:spcPct val="50000"/>
              </a:spcBef>
            </a:pPr>
            <a:r>
              <a:rPr lang="zh-CN" altLang="en-US" sz="28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(1)</a:t>
            </a:r>
            <a:r>
              <a:rPr lang="en-US" altLang="zh-CN" sz="2800" dirty="0">
                <a:solidFill>
                  <a:schemeClr val="tx1"/>
                </a:solidFill>
                <a:latin typeface="Times New Roman" panose="02020603050405020304" pitchFamily="18" charset="0"/>
                <a:cs typeface="Times New Roman" panose="02020603050405020304" pitchFamily="18" charset="0"/>
              </a:rPr>
              <a:t> </a:t>
            </a:r>
            <a:r>
              <a:rPr lang="zh-CN" altLang="en-US" sz="2800" dirty="0">
                <a:solidFill>
                  <a:schemeClr val="tx1"/>
                </a:solidFill>
                <a:latin typeface="Times New Roman" panose="02020603050405020304" pitchFamily="18" charset="0"/>
              </a:rPr>
              <a:t>每个工件在机器上的加工顺序是给定的。</a:t>
            </a:r>
          </a:p>
          <a:p>
            <a:pPr algn="just">
              <a:spcBef>
                <a:spcPct val="50000"/>
              </a:spcBef>
            </a:pPr>
            <a:r>
              <a:rPr lang="zh-CN" altLang="en-US" sz="28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(2)</a:t>
            </a:r>
            <a:r>
              <a:rPr lang="en-US" altLang="zh-CN" sz="2800" dirty="0">
                <a:solidFill>
                  <a:schemeClr val="tx1"/>
                </a:solidFill>
                <a:latin typeface="Times New Roman" panose="02020603050405020304" pitchFamily="18" charset="0"/>
                <a:cs typeface="Times New Roman" panose="02020603050405020304" pitchFamily="18" charset="0"/>
              </a:rPr>
              <a:t> </a:t>
            </a:r>
            <a:r>
              <a:rPr lang="zh-CN" altLang="en-US" sz="2800" dirty="0">
                <a:solidFill>
                  <a:schemeClr val="tx1"/>
                </a:solidFill>
                <a:latin typeface="Times New Roman" panose="02020603050405020304" pitchFamily="18" charset="0"/>
              </a:rPr>
              <a:t>每台机器同时只能加工一个工件。</a:t>
            </a:r>
          </a:p>
          <a:p>
            <a:pPr algn="just">
              <a:spcBef>
                <a:spcPct val="50000"/>
              </a:spcBef>
            </a:pPr>
            <a:r>
              <a:rPr lang="zh-CN" altLang="en-US" sz="28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(3)</a:t>
            </a:r>
            <a:r>
              <a:rPr lang="en-US" altLang="zh-CN" sz="2800" dirty="0">
                <a:solidFill>
                  <a:schemeClr val="tx1"/>
                </a:solidFill>
                <a:latin typeface="Times New Roman" panose="02020603050405020304" pitchFamily="18" charset="0"/>
                <a:cs typeface="Times New Roman" panose="02020603050405020304" pitchFamily="18" charset="0"/>
              </a:rPr>
              <a:t> </a:t>
            </a:r>
            <a:r>
              <a:rPr lang="zh-CN" altLang="en-US" sz="2800" dirty="0">
                <a:solidFill>
                  <a:schemeClr val="tx1"/>
                </a:solidFill>
                <a:latin typeface="Times New Roman" panose="02020603050405020304" pitchFamily="18" charset="0"/>
              </a:rPr>
              <a:t>一个工件不能同时在不同的机器上加工。</a:t>
            </a:r>
          </a:p>
          <a:p>
            <a:pPr algn="just">
              <a:spcBef>
                <a:spcPct val="50000"/>
              </a:spcBef>
            </a:pPr>
            <a:r>
              <a:rPr lang="zh-CN" altLang="en-US" sz="28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(4)</a:t>
            </a:r>
            <a:r>
              <a:rPr lang="en-US" altLang="zh-CN" sz="2800" dirty="0">
                <a:solidFill>
                  <a:schemeClr val="tx1"/>
                </a:solidFill>
                <a:latin typeface="Times New Roman" panose="02020603050405020304" pitchFamily="18" charset="0"/>
                <a:cs typeface="Times New Roman" panose="02020603050405020304" pitchFamily="18" charset="0"/>
              </a:rPr>
              <a:t> </a:t>
            </a:r>
            <a:r>
              <a:rPr lang="zh-CN" altLang="en-US" sz="2800" dirty="0">
                <a:solidFill>
                  <a:schemeClr val="tx1"/>
                </a:solidFill>
                <a:latin typeface="Times New Roman" panose="02020603050405020304" pitchFamily="18" charset="0"/>
              </a:rPr>
              <a:t>工序不能预定。</a:t>
            </a:r>
          </a:p>
          <a:p>
            <a:pPr algn="just">
              <a:spcBef>
                <a:spcPct val="50000"/>
              </a:spcBef>
            </a:pPr>
            <a:r>
              <a:rPr lang="zh-CN" altLang="en-US" sz="28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(5)</a:t>
            </a:r>
            <a:r>
              <a:rPr lang="en-US" altLang="zh-CN" sz="2800" dirty="0">
                <a:solidFill>
                  <a:schemeClr val="tx1"/>
                </a:solidFill>
                <a:latin typeface="Times New Roman" panose="02020603050405020304" pitchFamily="18" charset="0"/>
                <a:cs typeface="Times New Roman" panose="02020603050405020304" pitchFamily="18" charset="0"/>
              </a:rPr>
              <a:t> </a:t>
            </a:r>
            <a:r>
              <a:rPr lang="zh-CN" altLang="en-US" sz="2800" dirty="0">
                <a:solidFill>
                  <a:schemeClr val="tx1"/>
                </a:solidFill>
                <a:latin typeface="Times New Roman" panose="02020603050405020304" pitchFamily="18" charset="0"/>
              </a:rPr>
              <a:t>工序的准备时间与顺序无关，且包含在加工时间中。</a:t>
            </a:r>
          </a:p>
          <a:p>
            <a:pPr algn="just">
              <a:spcBef>
                <a:spcPct val="50000"/>
              </a:spcBef>
            </a:pPr>
            <a:r>
              <a:rPr lang="zh-CN" altLang="en-US" sz="28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(6) </a:t>
            </a:r>
            <a:r>
              <a:rPr lang="zh-CN" altLang="en-US" sz="2800" dirty="0">
                <a:solidFill>
                  <a:schemeClr val="tx1"/>
                </a:solidFill>
              </a:rPr>
              <a:t>工件在每台机器上的加工顺序相同，且是确定的。</a:t>
            </a:r>
            <a:r>
              <a:rPr lang="zh-CN" altLang="en-US" sz="2800" dirty="0">
                <a:solidFill>
                  <a:schemeClr val="tx1"/>
                </a:solidFill>
                <a:latin typeface="Times New Roman" panose="02020603050405020304" pitchFamily="18" charset="0"/>
              </a:rPr>
              <a:t> </a:t>
            </a:r>
          </a:p>
        </p:txBody>
      </p:sp>
      <p:sp>
        <p:nvSpPr>
          <p:cNvPr id="8"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6.4  </a:t>
            </a:r>
            <a:r>
              <a:rPr lang="zh-CN" altLang="en-US" sz="3600" dirty="0">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581"/>
                                        </p:tgtEl>
                                        <p:attrNameLst>
                                          <p:attrName>style.visibility</p:attrName>
                                        </p:attrNameLst>
                                      </p:cBhvr>
                                      <p:to>
                                        <p:strVal val="visible"/>
                                      </p:to>
                                    </p:set>
                                    <p:animEffect transition="in" filter="dissolve">
                                      <p:cBhvr>
                                        <p:cTn id="7" dur="500"/>
                                        <p:tgtEl>
                                          <p:spTgt spid="152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7" name="Rectangle 2"/>
          <p:cNvSpPr>
            <a:spLocks noGrp="1"/>
          </p:cNvSpPr>
          <p:nvPr>
            <p:ph idx="1"/>
          </p:nvPr>
        </p:nvSpPr>
        <p:spPr>
          <a:xfrm>
            <a:off x="1125604" y="928897"/>
            <a:ext cx="7772400" cy="533400"/>
          </a:xfrm>
          <a:ln/>
        </p:spPr>
        <p:txBody>
          <a:bodyPr vert="horz" wrap="square" lIns="91440" tIns="45720" rIns="91440" bIns="45720" anchor="t"/>
          <a:lstStyle/>
          <a:p>
            <a:pPr marL="609600" indent="-609600" eaLnBrk="1" hangingPunct="1">
              <a:buNone/>
            </a:pPr>
            <a:r>
              <a:rPr lang="en-US" altLang="zh-CN" b="1" dirty="0">
                <a:latin typeface="Times New Roman" panose="02020603050405020304" pitchFamily="18" charset="0"/>
              </a:rPr>
              <a:t>1. </a:t>
            </a:r>
            <a:r>
              <a:rPr lang="zh-CN" altLang="en-US" b="1" dirty="0">
                <a:latin typeface="Times New Roman" panose="02020603050405020304" pitchFamily="18" charset="0"/>
              </a:rPr>
              <a:t>流水车间调度问题</a:t>
            </a:r>
          </a:p>
        </p:txBody>
      </p:sp>
      <p:sp>
        <p:nvSpPr>
          <p:cNvPr id="2151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1518" name="Rectangle 3"/>
          <p:cNvSpPr/>
          <p:nvPr/>
        </p:nvSpPr>
        <p:spPr>
          <a:xfrm>
            <a:off x="5319713" y="3324226"/>
            <a:ext cx="9144000" cy="461665"/>
          </a:xfrm>
          <a:prstGeom prst="rect">
            <a:avLst/>
          </a:prstGeom>
          <a:noFill/>
          <a:ln w="9525">
            <a:noFill/>
          </a:ln>
        </p:spPr>
        <p:txBody>
          <a:bodyPr>
            <a:spAutoFit/>
          </a:bodyPr>
          <a:lstStyle/>
          <a:p>
            <a:endParaRPr lang="zh-CN" altLang="en-US" dirty="0"/>
          </a:p>
        </p:txBody>
      </p:sp>
      <p:sp>
        <p:nvSpPr>
          <p:cNvPr id="21520" name="Rectangle 7"/>
          <p:cNvSpPr/>
          <p:nvPr/>
        </p:nvSpPr>
        <p:spPr>
          <a:xfrm>
            <a:off x="5853113" y="3314701"/>
            <a:ext cx="9144000" cy="461665"/>
          </a:xfrm>
          <a:prstGeom prst="rect">
            <a:avLst/>
          </a:prstGeom>
          <a:noFill/>
          <a:ln w="9525">
            <a:noFill/>
          </a:ln>
        </p:spPr>
        <p:txBody>
          <a:bodyPr>
            <a:spAutoFit/>
          </a:bodyPr>
          <a:lstStyle/>
          <a:p>
            <a:endParaRPr lang="zh-CN" altLang="en-US" dirty="0"/>
          </a:p>
        </p:txBody>
      </p:sp>
      <p:sp>
        <p:nvSpPr>
          <p:cNvPr id="21521" name="Rectangle 9"/>
          <p:cNvSpPr/>
          <p:nvPr/>
        </p:nvSpPr>
        <p:spPr>
          <a:xfrm>
            <a:off x="5662613" y="3314701"/>
            <a:ext cx="9144000" cy="461665"/>
          </a:xfrm>
          <a:prstGeom prst="rect">
            <a:avLst/>
          </a:prstGeom>
          <a:noFill/>
          <a:ln w="9525">
            <a:noFill/>
          </a:ln>
        </p:spPr>
        <p:txBody>
          <a:bodyPr>
            <a:spAutoFit/>
          </a:bodyPr>
          <a:lstStyle/>
          <a:p>
            <a:endParaRPr lang="zh-CN" altLang="en-US" dirty="0"/>
          </a:p>
        </p:txBody>
      </p:sp>
      <p:sp>
        <p:nvSpPr>
          <p:cNvPr id="21522" name="Rectangle 11"/>
          <p:cNvSpPr/>
          <p:nvPr/>
        </p:nvSpPr>
        <p:spPr>
          <a:xfrm>
            <a:off x="5715000" y="3309939"/>
            <a:ext cx="9144000" cy="461665"/>
          </a:xfrm>
          <a:prstGeom prst="rect">
            <a:avLst/>
          </a:prstGeom>
          <a:noFill/>
          <a:ln w="9525">
            <a:noFill/>
          </a:ln>
        </p:spPr>
        <p:txBody>
          <a:bodyPr>
            <a:spAutoFit/>
          </a:bodyPr>
          <a:lstStyle/>
          <a:p>
            <a:endParaRPr lang="zh-CN" altLang="en-US" dirty="0"/>
          </a:p>
        </p:txBody>
      </p:sp>
      <p:sp>
        <p:nvSpPr>
          <p:cNvPr id="21523" name="Rectangle 13"/>
          <p:cNvSpPr/>
          <p:nvPr/>
        </p:nvSpPr>
        <p:spPr>
          <a:xfrm>
            <a:off x="5300663" y="3309939"/>
            <a:ext cx="9144000" cy="461665"/>
          </a:xfrm>
          <a:prstGeom prst="rect">
            <a:avLst/>
          </a:prstGeom>
          <a:noFill/>
          <a:ln w="9525">
            <a:noFill/>
          </a:ln>
        </p:spPr>
        <p:txBody>
          <a:bodyPr>
            <a:spAutoFit/>
          </a:bodyPr>
          <a:lstStyle/>
          <a:p>
            <a:endParaRPr lang="zh-CN" altLang="en-US" dirty="0"/>
          </a:p>
        </p:txBody>
      </p:sp>
      <p:sp>
        <p:nvSpPr>
          <p:cNvPr id="21524" name="Rectangle 15"/>
          <p:cNvSpPr/>
          <p:nvPr/>
        </p:nvSpPr>
        <p:spPr>
          <a:xfrm>
            <a:off x="5410200" y="3309939"/>
            <a:ext cx="9144000" cy="461665"/>
          </a:xfrm>
          <a:prstGeom prst="rect">
            <a:avLst/>
          </a:prstGeom>
          <a:noFill/>
          <a:ln w="9525">
            <a:noFill/>
          </a:ln>
        </p:spPr>
        <p:txBody>
          <a:bodyPr>
            <a:spAutoFit/>
          </a:bodyPr>
          <a:lstStyle/>
          <a:p>
            <a:endParaRPr lang="zh-CN" altLang="en-US" dirty="0"/>
          </a:p>
        </p:txBody>
      </p:sp>
      <p:sp>
        <p:nvSpPr>
          <p:cNvPr id="21525" name="Rectangle 17"/>
          <p:cNvSpPr/>
          <p:nvPr/>
        </p:nvSpPr>
        <p:spPr>
          <a:xfrm>
            <a:off x="4819650" y="3309939"/>
            <a:ext cx="9144000" cy="461665"/>
          </a:xfrm>
          <a:prstGeom prst="rect">
            <a:avLst/>
          </a:prstGeom>
          <a:noFill/>
          <a:ln w="9525">
            <a:noFill/>
          </a:ln>
        </p:spPr>
        <p:txBody>
          <a:bodyPr>
            <a:spAutoFit/>
          </a:bodyPr>
          <a:lstStyle/>
          <a:p>
            <a:endParaRPr lang="zh-CN" altLang="en-US" dirty="0"/>
          </a:p>
        </p:txBody>
      </p:sp>
      <p:sp>
        <p:nvSpPr>
          <p:cNvPr id="21526" name="Rectangle 19"/>
          <p:cNvSpPr/>
          <p:nvPr/>
        </p:nvSpPr>
        <p:spPr>
          <a:xfrm>
            <a:off x="5624513" y="3314701"/>
            <a:ext cx="9144000" cy="461665"/>
          </a:xfrm>
          <a:prstGeom prst="rect">
            <a:avLst/>
          </a:prstGeom>
          <a:noFill/>
          <a:ln w="9525">
            <a:noFill/>
          </a:ln>
        </p:spPr>
        <p:txBody>
          <a:bodyPr>
            <a:spAutoFit/>
          </a:bodyPr>
          <a:lstStyle/>
          <a:p>
            <a:endParaRPr lang="zh-CN" altLang="en-US" dirty="0"/>
          </a:p>
        </p:txBody>
      </p:sp>
      <p:sp>
        <p:nvSpPr>
          <p:cNvPr id="21527" name="Text Box 20"/>
          <p:cNvSpPr txBox="1"/>
          <p:nvPr/>
        </p:nvSpPr>
        <p:spPr>
          <a:xfrm>
            <a:off x="1371600" y="1378673"/>
            <a:ext cx="3810000" cy="519113"/>
          </a:xfrm>
          <a:prstGeom prst="rect">
            <a:avLst/>
          </a:prstGeom>
          <a:noFill/>
          <a:ln w="9525">
            <a:noFill/>
          </a:ln>
        </p:spPr>
        <p:txBody>
          <a:bodyPr anchor="b">
            <a:spAutoFit/>
          </a:bodyPr>
          <a:lstStyle/>
          <a:p>
            <a:pPr>
              <a:spcBef>
                <a:spcPct val="50000"/>
              </a:spcBef>
              <a:buBlip>
                <a:blip r:embed="rId3"/>
              </a:buBlip>
            </a:pPr>
            <a:r>
              <a:rPr lang="en-US" altLang="zh-CN" b="1" dirty="0">
                <a:solidFill>
                  <a:schemeClr val="tx1"/>
                </a:solidFill>
              </a:rPr>
              <a:t> </a:t>
            </a:r>
            <a:r>
              <a:rPr lang="zh-CN" altLang="en-US" sz="2800" b="1" dirty="0">
                <a:solidFill>
                  <a:schemeClr val="tx1"/>
                </a:solidFill>
              </a:rPr>
              <a:t>问题的数学模型：</a:t>
            </a:r>
          </a:p>
        </p:txBody>
      </p:sp>
      <p:grpSp>
        <p:nvGrpSpPr>
          <p:cNvPr id="21528" name="Group 26"/>
          <p:cNvGrpSpPr/>
          <p:nvPr/>
        </p:nvGrpSpPr>
        <p:grpSpPr>
          <a:xfrm>
            <a:off x="982662" y="2041935"/>
            <a:ext cx="10371138" cy="4483100"/>
            <a:chOff x="-341" y="1248"/>
            <a:chExt cx="6533" cy="2824"/>
          </a:xfrm>
        </p:grpSpPr>
        <p:sp>
          <p:nvSpPr>
            <p:cNvPr id="21529" name="Rectangle 23"/>
            <p:cNvSpPr/>
            <p:nvPr/>
          </p:nvSpPr>
          <p:spPr>
            <a:xfrm>
              <a:off x="-341" y="1248"/>
              <a:ext cx="6533" cy="2824"/>
            </a:xfrm>
            <a:prstGeom prst="rect">
              <a:avLst/>
            </a:prstGeom>
            <a:gradFill rotWithShape="0">
              <a:gsLst>
                <a:gs pos="0">
                  <a:srgbClr val="CCECFF"/>
                </a:gs>
                <a:gs pos="100000">
                  <a:srgbClr val="FFFFFF"/>
                </a:gs>
              </a:gsLst>
              <a:path path="shape">
                <a:fillToRect l="50000" t="50000" r="50000" b="50000"/>
              </a:path>
              <a:tileRect/>
            </a:gradFill>
            <a:ln w="9525" cap="flat" cmpd="sng">
              <a:solidFill>
                <a:srgbClr val="808080"/>
              </a:solidFill>
              <a:prstDash val="solid"/>
              <a:miter/>
              <a:headEnd type="none" w="med" len="med"/>
              <a:tailEnd type="none" w="med" len="med"/>
            </a:ln>
          </p:spPr>
          <p:txBody>
            <a:bodyPr wrap="square">
              <a:spAutoFit/>
            </a:bodyPr>
            <a:lstStyle/>
            <a:p>
              <a:endParaRPr lang="en-US" altLang="zh-CN" dirty="0">
                <a:solidFill>
                  <a:schemeClr val="tx1"/>
                </a:solidFill>
              </a:endParaRPr>
            </a:p>
            <a:p>
              <a:endParaRPr lang="en-US" altLang="zh-CN" dirty="0">
                <a:solidFill>
                  <a:schemeClr val="tx1"/>
                </a:solidFill>
              </a:endParaRPr>
            </a:p>
            <a:p>
              <a:pPr algn="just"/>
              <a:r>
                <a:rPr lang="en-US" altLang="zh-CN" dirty="0">
                  <a:solidFill>
                    <a:schemeClr val="tx1"/>
                  </a:solidFill>
                </a:rPr>
                <a:t> </a:t>
              </a:r>
              <a:r>
                <a:rPr lang="zh-CN" altLang="en-US" dirty="0">
                  <a:solidFill>
                    <a:schemeClr val="tx1"/>
                  </a:solidFill>
                </a:rPr>
                <a:t>个工件、 台机器的流水车间调度问题的完工时间：</a:t>
              </a:r>
            </a:p>
            <a:p>
              <a:endParaRPr lang="zh-CN" altLang="en-US" dirty="0">
                <a:solidFill>
                  <a:schemeClr val="tx1"/>
                </a:solidFill>
              </a:endParaRPr>
            </a:p>
            <a:p>
              <a:endParaRPr lang="zh-CN" altLang="en-US" dirty="0">
                <a:solidFill>
                  <a:schemeClr val="tx1"/>
                </a:solidFill>
              </a:endParaRPr>
            </a:p>
            <a:p>
              <a:endParaRPr lang="zh-CN" altLang="en-US" dirty="0">
                <a:solidFill>
                  <a:schemeClr val="tx1"/>
                </a:solidFill>
              </a:endParaRPr>
            </a:p>
            <a:p>
              <a:endParaRPr lang="zh-CN" altLang="en-US" dirty="0">
                <a:solidFill>
                  <a:schemeClr val="tx1"/>
                </a:solidFill>
              </a:endParaRPr>
            </a:p>
            <a:p>
              <a:endParaRPr lang="zh-CN" altLang="en-US" dirty="0">
                <a:solidFill>
                  <a:schemeClr val="tx1"/>
                </a:solidFill>
              </a:endParaRPr>
            </a:p>
            <a:p>
              <a:r>
                <a:rPr lang="zh-CN" altLang="en-US" dirty="0">
                  <a:solidFill>
                    <a:schemeClr val="tx1"/>
                  </a:solidFill>
                </a:rPr>
                <a:t> </a:t>
              </a:r>
            </a:p>
            <a:p>
              <a:endParaRPr lang="zh-CN" altLang="en-US" dirty="0">
                <a:solidFill>
                  <a:schemeClr val="tx1"/>
                </a:solidFill>
              </a:endParaRPr>
            </a:p>
            <a:p>
              <a:endParaRPr lang="zh-CN" altLang="en-US" dirty="0">
                <a:solidFill>
                  <a:schemeClr val="tx1"/>
                </a:solidFill>
                <a:latin typeface="Times New Roman" panose="02020603050405020304" pitchFamily="18" charset="0"/>
              </a:endParaRPr>
            </a:p>
            <a:p>
              <a:endParaRPr lang="en-US" altLang="zh-CN" dirty="0">
                <a:solidFill>
                  <a:schemeClr val="tx1"/>
                </a:solidFill>
                <a:latin typeface="Times New Roman" panose="02020603050405020304" pitchFamily="18" charset="0"/>
              </a:endParaRPr>
            </a:p>
          </p:txBody>
        </p:sp>
        <p:graphicFrame>
          <p:nvGraphicFramePr>
            <p:cNvPr id="21506" name="Object 0"/>
            <p:cNvGraphicFramePr/>
            <p:nvPr/>
          </p:nvGraphicFramePr>
          <p:xfrm>
            <a:off x="240" y="1456"/>
            <a:ext cx="3362" cy="272"/>
          </p:xfrm>
          <a:graphic>
            <a:graphicData uri="http://schemas.openxmlformats.org/presentationml/2006/ole">
              <mc:AlternateContent xmlns:mc="http://schemas.openxmlformats.org/markup-compatibility/2006">
                <mc:Choice xmlns:v="urn:schemas-microsoft-com:vml" Requires="v">
                  <p:oleObj spid="_x0000_s23923" r:id="rId4" imgW="2806700" imgH="228600" progId="Equation.3">
                    <p:embed/>
                  </p:oleObj>
                </mc:Choice>
                <mc:Fallback>
                  <p:oleObj r:id="rId4" imgW="2806700" imgH="228600" progId="Equation.3">
                    <p:embed/>
                    <p:pic>
                      <p:nvPicPr>
                        <p:cNvPr id="0" name="图片 3134"/>
                        <p:cNvPicPr/>
                        <p:nvPr/>
                      </p:nvPicPr>
                      <p:blipFill>
                        <a:blip r:embed="rId5"/>
                        <a:stretch>
                          <a:fillRect/>
                        </a:stretch>
                      </p:blipFill>
                      <p:spPr>
                        <a:xfrm>
                          <a:off x="240" y="1456"/>
                          <a:ext cx="3362" cy="272"/>
                        </a:xfrm>
                        <a:prstGeom prst="rect">
                          <a:avLst/>
                        </a:prstGeom>
                        <a:noFill/>
                        <a:ln w="38100">
                          <a:noFill/>
                          <a:miter/>
                        </a:ln>
                      </p:spPr>
                    </p:pic>
                  </p:oleObj>
                </mc:Fallback>
              </mc:AlternateContent>
            </a:graphicData>
          </a:graphic>
        </p:graphicFrame>
        <p:graphicFrame>
          <p:nvGraphicFramePr>
            <p:cNvPr id="21507" name="Object 1"/>
            <p:cNvGraphicFramePr/>
            <p:nvPr/>
          </p:nvGraphicFramePr>
          <p:xfrm>
            <a:off x="3603" y="1440"/>
            <a:ext cx="2061" cy="266"/>
          </p:xfrm>
          <a:graphic>
            <a:graphicData uri="http://schemas.openxmlformats.org/presentationml/2006/ole">
              <mc:AlternateContent xmlns:mc="http://schemas.openxmlformats.org/markup-compatibility/2006">
                <mc:Choice xmlns:v="urn:schemas-microsoft-com:vml" Requires="v">
                  <p:oleObj spid="_x0000_s23924" r:id="rId6" imgW="1765300" imgH="228600" progId="Equation.3">
                    <p:embed/>
                  </p:oleObj>
                </mc:Choice>
                <mc:Fallback>
                  <p:oleObj r:id="rId6" imgW="1765300" imgH="228600" progId="Equation.3">
                    <p:embed/>
                    <p:pic>
                      <p:nvPicPr>
                        <p:cNvPr id="0" name="图片 3135"/>
                        <p:cNvPicPr/>
                        <p:nvPr/>
                      </p:nvPicPr>
                      <p:blipFill>
                        <a:blip r:embed="rId7"/>
                        <a:stretch>
                          <a:fillRect/>
                        </a:stretch>
                      </p:blipFill>
                      <p:spPr>
                        <a:xfrm>
                          <a:off x="3603" y="1440"/>
                          <a:ext cx="2061" cy="266"/>
                        </a:xfrm>
                        <a:prstGeom prst="rect">
                          <a:avLst/>
                        </a:prstGeom>
                        <a:noFill/>
                        <a:ln w="38100">
                          <a:noFill/>
                          <a:miter/>
                        </a:ln>
                      </p:spPr>
                    </p:pic>
                  </p:oleObj>
                </mc:Fallback>
              </mc:AlternateContent>
            </a:graphicData>
          </a:graphic>
        </p:graphicFrame>
        <p:graphicFrame>
          <p:nvGraphicFramePr>
            <p:cNvPr id="21508" name="Object 2"/>
            <p:cNvGraphicFramePr/>
            <p:nvPr/>
          </p:nvGraphicFramePr>
          <p:xfrm>
            <a:off x="1884" y="2064"/>
            <a:ext cx="996" cy="288"/>
          </p:xfrm>
          <a:graphic>
            <a:graphicData uri="http://schemas.openxmlformats.org/presentationml/2006/ole">
              <mc:AlternateContent xmlns:mc="http://schemas.openxmlformats.org/markup-compatibility/2006">
                <mc:Choice xmlns:v="urn:schemas-microsoft-com:vml" Requires="v">
                  <p:oleObj spid="_x0000_s23925" r:id="rId8" imgW="738505" imgH="241935" progId="Equation.3">
                    <p:embed/>
                  </p:oleObj>
                </mc:Choice>
                <mc:Fallback>
                  <p:oleObj r:id="rId8" imgW="738505" imgH="241935" progId="Equation.3">
                    <p:embed/>
                    <p:pic>
                      <p:nvPicPr>
                        <p:cNvPr id="0" name="图片 3136"/>
                        <p:cNvPicPr/>
                        <p:nvPr/>
                      </p:nvPicPr>
                      <p:blipFill>
                        <a:blip r:embed="rId9"/>
                        <a:stretch>
                          <a:fillRect/>
                        </a:stretch>
                      </p:blipFill>
                      <p:spPr>
                        <a:xfrm>
                          <a:off x="1884" y="2064"/>
                          <a:ext cx="996" cy="288"/>
                        </a:xfrm>
                        <a:prstGeom prst="rect">
                          <a:avLst/>
                        </a:prstGeom>
                        <a:noFill/>
                        <a:ln w="38100">
                          <a:noFill/>
                          <a:miter/>
                        </a:ln>
                      </p:spPr>
                    </p:pic>
                  </p:oleObj>
                </mc:Fallback>
              </mc:AlternateContent>
            </a:graphicData>
          </a:graphic>
        </p:graphicFrame>
        <p:graphicFrame>
          <p:nvGraphicFramePr>
            <p:cNvPr id="21509" name="Object 3"/>
            <p:cNvGraphicFramePr/>
            <p:nvPr/>
          </p:nvGraphicFramePr>
          <p:xfrm>
            <a:off x="1104" y="2304"/>
            <a:ext cx="2603" cy="308"/>
          </p:xfrm>
          <a:graphic>
            <a:graphicData uri="http://schemas.openxmlformats.org/presentationml/2006/ole">
              <mc:AlternateContent xmlns:mc="http://schemas.openxmlformats.org/markup-compatibility/2006">
                <mc:Choice xmlns:v="urn:schemas-microsoft-com:vml" Requires="v">
                  <p:oleObj spid="_x0000_s23926" r:id="rId10" imgW="2373630" imgH="241300" progId="Equation.3">
                    <p:embed/>
                  </p:oleObj>
                </mc:Choice>
                <mc:Fallback>
                  <p:oleObj r:id="rId10" imgW="2373630" imgH="241300" progId="Equation.3">
                    <p:embed/>
                    <p:pic>
                      <p:nvPicPr>
                        <p:cNvPr id="0" name="图片 3137"/>
                        <p:cNvPicPr/>
                        <p:nvPr/>
                      </p:nvPicPr>
                      <p:blipFill>
                        <a:blip r:embed="rId11"/>
                        <a:stretch>
                          <a:fillRect/>
                        </a:stretch>
                      </p:blipFill>
                      <p:spPr>
                        <a:xfrm>
                          <a:off x="1104" y="2304"/>
                          <a:ext cx="2603" cy="308"/>
                        </a:xfrm>
                        <a:prstGeom prst="rect">
                          <a:avLst/>
                        </a:prstGeom>
                        <a:noFill/>
                        <a:ln w="38100">
                          <a:noFill/>
                          <a:miter/>
                        </a:ln>
                      </p:spPr>
                    </p:pic>
                  </p:oleObj>
                </mc:Fallback>
              </mc:AlternateContent>
            </a:graphicData>
          </a:graphic>
        </p:graphicFrame>
        <p:graphicFrame>
          <p:nvGraphicFramePr>
            <p:cNvPr id="21510" name="Object 4"/>
            <p:cNvGraphicFramePr/>
            <p:nvPr/>
          </p:nvGraphicFramePr>
          <p:xfrm>
            <a:off x="1104" y="2640"/>
            <a:ext cx="2736" cy="310"/>
          </p:xfrm>
          <a:graphic>
            <a:graphicData uri="http://schemas.openxmlformats.org/presentationml/2006/ole">
              <mc:AlternateContent xmlns:mc="http://schemas.openxmlformats.org/markup-compatibility/2006">
                <mc:Choice xmlns:v="urn:schemas-microsoft-com:vml" Requires="v">
                  <p:oleObj spid="_x0000_s23927" r:id="rId12" imgW="2094865" imgH="241300" progId="Equation.3">
                    <p:embed/>
                  </p:oleObj>
                </mc:Choice>
                <mc:Fallback>
                  <p:oleObj r:id="rId12" imgW="2094865" imgH="241300" progId="Equation.3">
                    <p:embed/>
                    <p:pic>
                      <p:nvPicPr>
                        <p:cNvPr id="0" name="图片 3138"/>
                        <p:cNvPicPr/>
                        <p:nvPr/>
                      </p:nvPicPr>
                      <p:blipFill>
                        <a:blip r:embed="rId13"/>
                        <a:stretch>
                          <a:fillRect/>
                        </a:stretch>
                      </p:blipFill>
                      <p:spPr>
                        <a:xfrm>
                          <a:off x="1104" y="2640"/>
                          <a:ext cx="2736" cy="310"/>
                        </a:xfrm>
                        <a:prstGeom prst="rect">
                          <a:avLst/>
                        </a:prstGeom>
                        <a:noFill/>
                        <a:ln w="38100">
                          <a:noFill/>
                          <a:miter/>
                        </a:ln>
                      </p:spPr>
                    </p:pic>
                  </p:oleObj>
                </mc:Fallback>
              </mc:AlternateContent>
            </a:graphicData>
          </a:graphic>
        </p:graphicFrame>
        <p:graphicFrame>
          <p:nvGraphicFramePr>
            <p:cNvPr id="21511" name="Object 5"/>
            <p:cNvGraphicFramePr/>
            <p:nvPr/>
          </p:nvGraphicFramePr>
          <p:xfrm>
            <a:off x="488" y="2980"/>
            <a:ext cx="4792" cy="284"/>
          </p:xfrm>
          <a:graphic>
            <a:graphicData uri="http://schemas.openxmlformats.org/presentationml/2006/ole">
              <mc:AlternateContent xmlns:mc="http://schemas.openxmlformats.org/markup-compatibility/2006">
                <mc:Choice xmlns:v="urn:schemas-microsoft-com:vml" Requires="v">
                  <p:oleObj spid="_x0000_s23928" r:id="rId14" imgW="4011295" imgH="241300" progId="Equation.3">
                    <p:embed/>
                  </p:oleObj>
                </mc:Choice>
                <mc:Fallback>
                  <p:oleObj r:id="rId14" imgW="4011295" imgH="241300" progId="Equation.3">
                    <p:embed/>
                    <p:pic>
                      <p:nvPicPr>
                        <p:cNvPr id="0" name="图片 3139"/>
                        <p:cNvPicPr/>
                        <p:nvPr/>
                      </p:nvPicPr>
                      <p:blipFill>
                        <a:blip r:embed="rId15"/>
                        <a:stretch>
                          <a:fillRect/>
                        </a:stretch>
                      </p:blipFill>
                      <p:spPr>
                        <a:xfrm>
                          <a:off x="488" y="2980"/>
                          <a:ext cx="4792" cy="284"/>
                        </a:xfrm>
                        <a:prstGeom prst="rect">
                          <a:avLst/>
                        </a:prstGeom>
                        <a:noFill/>
                        <a:ln w="38100">
                          <a:noFill/>
                          <a:miter/>
                        </a:ln>
                      </p:spPr>
                    </p:pic>
                  </p:oleObj>
                </mc:Fallback>
              </mc:AlternateContent>
            </a:graphicData>
          </a:graphic>
        </p:graphicFrame>
        <p:graphicFrame>
          <p:nvGraphicFramePr>
            <p:cNvPr id="21512" name="Object 6"/>
            <p:cNvGraphicFramePr/>
            <p:nvPr/>
          </p:nvGraphicFramePr>
          <p:xfrm>
            <a:off x="247" y="3330"/>
            <a:ext cx="2345" cy="270"/>
          </p:xfrm>
          <a:graphic>
            <a:graphicData uri="http://schemas.openxmlformats.org/presentationml/2006/ole">
              <mc:AlternateContent xmlns:mc="http://schemas.openxmlformats.org/markup-compatibility/2006">
                <mc:Choice xmlns:v="urn:schemas-microsoft-com:vml" Requires="v">
                  <p:oleObj spid="_x0000_s23929" r:id="rId16" imgW="1981200" imgH="228600" progId="Equation.3">
                    <p:embed/>
                  </p:oleObj>
                </mc:Choice>
                <mc:Fallback>
                  <p:oleObj r:id="rId16" imgW="1981200" imgH="228600" progId="Equation.3">
                    <p:embed/>
                    <p:pic>
                      <p:nvPicPr>
                        <p:cNvPr id="0" name="图片 3140"/>
                        <p:cNvPicPr/>
                        <p:nvPr/>
                      </p:nvPicPr>
                      <p:blipFill>
                        <a:blip r:embed="rId17"/>
                        <a:stretch>
                          <a:fillRect/>
                        </a:stretch>
                      </p:blipFill>
                      <p:spPr>
                        <a:xfrm>
                          <a:off x="247" y="3330"/>
                          <a:ext cx="2345" cy="270"/>
                        </a:xfrm>
                        <a:prstGeom prst="rect">
                          <a:avLst/>
                        </a:prstGeom>
                        <a:noFill/>
                        <a:ln w="38100">
                          <a:noFill/>
                          <a:miter/>
                        </a:ln>
                      </p:spPr>
                    </p:pic>
                  </p:oleObj>
                </mc:Fallback>
              </mc:AlternateContent>
            </a:graphicData>
          </a:graphic>
        </p:graphicFrame>
        <p:graphicFrame>
          <p:nvGraphicFramePr>
            <p:cNvPr id="21513" name="Object 7"/>
            <p:cNvGraphicFramePr/>
            <p:nvPr>
              <p:extLst>
                <p:ext uri="{D42A27DB-BD31-4B8C-83A1-F6EECF244321}">
                  <p14:modId xmlns:p14="http://schemas.microsoft.com/office/powerpoint/2010/main" val="2887630547"/>
                </p:ext>
              </p:extLst>
            </p:nvPr>
          </p:nvGraphicFramePr>
          <p:xfrm>
            <a:off x="5679" y="1459"/>
            <a:ext cx="166" cy="192"/>
          </p:xfrm>
          <a:graphic>
            <a:graphicData uri="http://schemas.openxmlformats.org/presentationml/2006/ole">
              <mc:AlternateContent xmlns:mc="http://schemas.openxmlformats.org/markup-compatibility/2006">
                <mc:Choice xmlns:v="urn:schemas-microsoft-com:vml" Requires="v">
                  <p:oleObj spid="_x0000_s23930" r:id="rId18" imgW="128270" imgH="141605" progId="Equation.3">
                    <p:embed/>
                  </p:oleObj>
                </mc:Choice>
                <mc:Fallback>
                  <p:oleObj r:id="rId18" imgW="128270" imgH="141605" progId="Equation.3">
                    <p:embed/>
                    <p:pic>
                      <p:nvPicPr>
                        <p:cNvPr id="0" name="图片 3141"/>
                        <p:cNvPicPr/>
                        <p:nvPr/>
                      </p:nvPicPr>
                      <p:blipFill>
                        <a:blip r:embed="rId19"/>
                        <a:stretch>
                          <a:fillRect/>
                        </a:stretch>
                      </p:blipFill>
                      <p:spPr>
                        <a:xfrm>
                          <a:off x="5679" y="1459"/>
                          <a:ext cx="166" cy="192"/>
                        </a:xfrm>
                        <a:prstGeom prst="rect">
                          <a:avLst/>
                        </a:prstGeom>
                        <a:noFill/>
                        <a:ln w="38100">
                          <a:noFill/>
                          <a:miter/>
                        </a:ln>
                      </p:spPr>
                    </p:pic>
                  </p:oleObj>
                </mc:Fallback>
              </mc:AlternateContent>
            </a:graphicData>
          </a:graphic>
        </p:graphicFrame>
        <p:graphicFrame>
          <p:nvGraphicFramePr>
            <p:cNvPr id="21514" name="Object 8"/>
            <p:cNvGraphicFramePr/>
            <p:nvPr>
              <p:extLst>
                <p:ext uri="{D42A27DB-BD31-4B8C-83A1-F6EECF244321}">
                  <p14:modId xmlns:p14="http://schemas.microsoft.com/office/powerpoint/2010/main" val="2468852254"/>
                </p:ext>
              </p:extLst>
            </p:nvPr>
          </p:nvGraphicFramePr>
          <p:xfrm>
            <a:off x="488" y="1769"/>
            <a:ext cx="240" cy="211"/>
          </p:xfrm>
          <a:graphic>
            <a:graphicData uri="http://schemas.openxmlformats.org/presentationml/2006/ole">
              <mc:AlternateContent xmlns:mc="http://schemas.openxmlformats.org/markup-compatibility/2006">
                <mc:Choice xmlns:v="urn:schemas-microsoft-com:vml" Requires="v">
                  <p:oleObj spid="_x0000_s23931" r:id="rId20" imgW="167005" imgH="140970" progId="Equation.3">
                    <p:embed/>
                  </p:oleObj>
                </mc:Choice>
                <mc:Fallback>
                  <p:oleObj r:id="rId20" imgW="167005" imgH="140970" progId="Equation.3">
                    <p:embed/>
                    <p:pic>
                      <p:nvPicPr>
                        <p:cNvPr id="0" name="图片 3142"/>
                        <p:cNvPicPr/>
                        <p:nvPr/>
                      </p:nvPicPr>
                      <p:blipFill>
                        <a:blip r:embed="rId21"/>
                        <a:stretch>
                          <a:fillRect/>
                        </a:stretch>
                      </p:blipFill>
                      <p:spPr>
                        <a:xfrm>
                          <a:off x="488" y="1769"/>
                          <a:ext cx="240" cy="211"/>
                        </a:xfrm>
                        <a:prstGeom prst="rect">
                          <a:avLst/>
                        </a:prstGeom>
                        <a:noFill/>
                        <a:ln w="38100">
                          <a:noFill/>
                          <a:miter/>
                        </a:ln>
                      </p:spPr>
                    </p:pic>
                  </p:oleObj>
                </mc:Fallback>
              </mc:AlternateContent>
            </a:graphicData>
          </a:graphic>
        </p:graphicFrame>
        <p:graphicFrame>
          <p:nvGraphicFramePr>
            <p:cNvPr id="21515" name="Object 9"/>
            <p:cNvGraphicFramePr/>
            <p:nvPr/>
          </p:nvGraphicFramePr>
          <p:xfrm>
            <a:off x="240" y="3718"/>
            <a:ext cx="3173" cy="266"/>
          </p:xfrm>
          <a:graphic>
            <a:graphicData uri="http://schemas.openxmlformats.org/presentationml/2006/ole">
              <mc:AlternateContent xmlns:mc="http://schemas.openxmlformats.org/markup-compatibility/2006">
                <mc:Choice xmlns:v="urn:schemas-microsoft-com:vml" Requires="v">
                  <p:oleObj spid="_x0000_s23932" r:id="rId22" imgW="2717800" imgH="228600" progId="Equation.3">
                    <p:embed/>
                  </p:oleObj>
                </mc:Choice>
                <mc:Fallback>
                  <p:oleObj r:id="rId22" imgW="2717800" imgH="228600" progId="Equation.3">
                    <p:embed/>
                    <p:pic>
                      <p:nvPicPr>
                        <p:cNvPr id="0" name="图片 3143"/>
                        <p:cNvPicPr/>
                        <p:nvPr/>
                      </p:nvPicPr>
                      <p:blipFill>
                        <a:blip r:embed="rId23"/>
                        <a:stretch>
                          <a:fillRect/>
                        </a:stretch>
                      </p:blipFill>
                      <p:spPr>
                        <a:xfrm>
                          <a:off x="240" y="3718"/>
                          <a:ext cx="3173" cy="266"/>
                        </a:xfrm>
                        <a:prstGeom prst="rect">
                          <a:avLst/>
                        </a:prstGeom>
                        <a:noFill/>
                        <a:ln w="38100">
                          <a:noFill/>
                          <a:miter/>
                        </a:ln>
                      </p:spPr>
                    </p:pic>
                  </p:oleObj>
                </mc:Fallback>
              </mc:AlternateContent>
            </a:graphicData>
          </a:graphic>
        </p:graphicFrame>
      </p:grpSp>
      <p:sp>
        <p:nvSpPr>
          <p:cNvPr id="27"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6.4  </a:t>
            </a:r>
            <a:r>
              <a:rPr lang="zh-CN" altLang="en-US" sz="3600" dirty="0">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2534" name="Rectangle 2"/>
          <p:cNvSpPr/>
          <p:nvPr/>
        </p:nvSpPr>
        <p:spPr>
          <a:xfrm>
            <a:off x="1042526" y="958014"/>
            <a:ext cx="7543800" cy="549275"/>
          </a:xfrm>
          <a:prstGeom prst="rect">
            <a:avLst/>
          </a:prstGeom>
          <a:noFill/>
          <a:ln w="9525">
            <a:noFill/>
          </a:ln>
        </p:spPr>
        <p:txBody>
          <a:bodyPr>
            <a:spAutoFit/>
          </a:bodyPr>
          <a:lstStyle/>
          <a:p>
            <a:pPr marL="457200" indent="-457200"/>
            <a:r>
              <a:rPr lang="en-US" altLang="zh-CN" sz="3000" b="1" dirty="0">
                <a:solidFill>
                  <a:schemeClr val="tx1"/>
                </a:solidFill>
                <a:latin typeface="Times New Roman" panose="02020603050405020304" pitchFamily="18" charset="0"/>
              </a:rPr>
              <a:t> 2. </a:t>
            </a:r>
            <a:r>
              <a:rPr lang="zh-CN" altLang="en-US" sz="3000" b="1" dirty="0">
                <a:solidFill>
                  <a:schemeClr val="tx1"/>
                </a:solidFill>
                <a:latin typeface="Times New Roman" panose="02020603050405020304" pitchFamily="18" charset="0"/>
              </a:rPr>
              <a:t>求解流水车间调度</a:t>
            </a:r>
            <a:r>
              <a:rPr lang="zh-CN" altLang="en-US" sz="3000" b="1" dirty="0">
                <a:solidFill>
                  <a:schemeClr val="tx1"/>
                </a:solidFill>
              </a:rPr>
              <a:t>问题的遗传算法设计</a:t>
            </a:r>
            <a:r>
              <a:rPr lang="zh-CN" altLang="en-US" sz="3000" b="1" dirty="0">
                <a:solidFill>
                  <a:schemeClr val="tx1"/>
                </a:solidFill>
                <a:latin typeface="Times New Roman" panose="02020603050405020304" pitchFamily="18" charset="0"/>
              </a:rPr>
              <a:t> </a:t>
            </a:r>
          </a:p>
        </p:txBody>
      </p:sp>
      <p:sp>
        <p:nvSpPr>
          <p:cNvPr id="20483" name="Rectangle 3"/>
          <p:cNvSpPr/>
          <p:nvPr/>
        </p:nvSpPr>
        <p:spPr>
          <a:xfrm>
            <a:off x="1060848" y="1635623"/>
            <a:ext cx="10363744" cy="1169551"/>
          </a:xfrm>
          <a:prstGeom prst="rect">
            <a:avLst/>
          </a:prstGeom>
          <a:noFill/>
          <a:ln w="9525">
            <a:noFill/>
          </a:ln>
        </p:spPr>
        <p:txBody>
          <a:bodyPr wrap="square">
            <a:spAutoFit/>
          </a:bodyPr>
          <a:lstStyle/>
          <a:p>
            <a:pPr>
              <a:spcBef>
                <a:spcPct val="50000"/>
              </a:spcBef>
            </a:pPr>
            <a:r>
              <a:rPr lang="zh-CN" altLang="en-US" sz="2800" b="1" dirty="0">
                <a:solidFill>
                  <a:schemeClr val="tx1"/>
                </a:solidFill>
                <a:latin typeface="Times New Roman" panose="02020603050405020304" pitchFamily="18" charset="0"/>
              </a:rPr>
              <a:t>（</a:t>
            </a:r>
            <a:r>
              <a:rPr lang="en-US" altLang="zh-CN" sz="2800" b="1" dirty="0">
                <a:solidFill>
                  <a:schemeClr val="tx1"/>
                </a:solidFill>
                <a:latin typeface="Times New Roman" panose="02020603050405020304" pitchFamily="18" charset="0"/>
              </a:rPr>
              <a:t>1</a:t>
            </a:r>
            <a:r>
              <a:rPr lang="zh-CN" altLang="en-US" sz="2800" b="1" dirty="0">
                <a:solidFill>
                  <a:schemeClr val="tx1"/>
                </a:solidFill>
                <a:latin typeface="Times New Roman" panose="02020603050405020304" pitchFamily="18" charset="0"/>
              </a:rPr>
              <a:t>） </a:t>
            </a:r>
            <a:r>
              <a:rPr lang="en-US" altLang="zh-CN" sz="2800" b="1" dirty="0">
                <a:solidFill>
                  <a:schemeClr val="tx1"/>
                </a:solidFill>
                <a:latin typeface="Times New Roman" panose="02020603050405020304" pitchFamily="18" charset="0"/>
              </a:rPr>
              <a:t>FSP</a:t>
            </a:r>
            <a:r>
              <a:rPr lang="zh-CN" altLang="en-US" sz="2800" b="1" dirty="0">
                <a:solidFill>
                  <a:schemeClr val="tx1"/>
                </a:solidFill>
              </a:rPr>
              <a:t>的编码方法</a:t>
            </a:r>
            <a:endParaRPr lang="zh-CN" altLang="en-US" sz="2800" b="1" dirty="0">
              <a:solidFill>
                <a:schemeClr val="tx1"/>
              </a:solidFill>
              <a:latin typeface="Times New Roman" panose="02020603050405020304" pitchFamily="18" charset="0"/>
            </a:endParaRPr>
          </a:p>
          <a:p>
            <a:pPr algn="just">
              <a:spcBef>
                <a:spcPct val="50000"/>
              </a:spcBef>
              <a:buBlip>
                <a:blip r:embed="rId3"/>
              </a:buBlip>
            </a:pPr>
            <a:r>
              <a:rPr lang="zh-CN" altLang="en-US" sz="2800" dirty="0">
                <a:solidFill>
                  <a:schemeClr val="tx1"/>
                </a:solidFill>
              </a:rPr>
              <a:t> </a:t>
            </a:r>
            <a:r>
              <a:rPr lang="zh-CN" altLang="en-US" sz="2600" dirty="0">
                <a:solidFill>
                  <a:schemeClr val="tx1"/>
                </a:solidFill>
              </a:rPr>
              <a:t>对于</a:t>
            </a:r>
            <a:r>
              <a:rPr lang="en-US" altLang="zh-CN" sz="2600" dirty="0">
                <a:solidFill>
                  <a:schemeClr val="tx1"/>
                </a:solidFill>
                <a:latin typeface="Times New Roman" panose="02020603050405020304" pitchFamily="18" charset="0"/>
              </a:rPr>
              <a:t>FSP</a:t>
            </a:r>
            <a:r>
              <a:rPr lang="zh-CN" altLang="en-US" sz="2600" dirty="0">
                <a:solidFill>
                  <a:schemeClr val="tx1"/>
                </a:solidFill>
              </a:rPr>
              <a:t>，最自然的编码方式是用染色体表示工件的顺序</a:t>
            </a:r>
            <a:r>
              <a:rPr lang="zh-CN" altLang="en-US" sz="2600" dirty="0">
                <a:solidFill>
                  <a:schemeClr val="tx1"/>
                </a:solidFill>
                <a:latin typeface="Times New Roman" panose="02020603050405020304" pitchFamily="18" charset="0"/>
              </a:rPr>
              <a:t>。</a:t>
            </a:r>
          </a:p>
        </p:txBody>
      </p:sp>
      <p:sp>
        <p:nvSpPr>
          <p:cNvPr id="22536" name="Rectangle 10"/>
          <p:cNvSpPr/>
          <p:nvPr/>
        </p:nvSpPr>
        <p:spPr>
          <a:xfrm>
            <a:off x="5600700" y="3214689"/>
            <a:ext cx="9144000" cy="461665"/>
          </a:xfrm>
          <a:prstGeom prst="rect">
            <a:avLst/>
          </a:prstGeom>
          <a:noFill/>
          <a:ln w="9525">
            <a:noFill/>
          </a:ln>
        </p:spPr>
        <p:txBody>
          <a:bodyPr>
            <a:spAutoFit/>
          </a:bodyPr>
          <a:lstStyle/>
          <a:p>
            <a:endParaRPr lang="zh-CN" altLang="en-US" dirty="0"/>
          </a:p>
        </p:txBody>
      </p:sp>
      <p:sp>
        <p:nvSpPr>
          <p:cNvPr id="22538" name="Rectangle 17"/>
          <p:cNvSpPr/>
          <p:nvPr/>
        </p:nvSpPr>
        <p:spPr>
          <a:xfrm>
            <a:off x="38100" y="25315"/>
            <a:ext cx="121539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6.4  </a:t>
            </a:r>
            <a:r>
              <a:rPr lang="zh-CN" altLang="en-US" sz="3600" dirty="0">
                <a:latin typeface="Times New Roman" panose="02020603050405020304" pitchFamily="18" charset="0"/>
                <a:ea typeface="黑体" panose="02010609060101010101" pitchFamily="49" charset="-122"/>
              </a:rPr>
              <a:t>遗传算法的应用</a:t>
            </a:r>
          </a:p>
        </p:txBody>
      </p:sp>
      <p:grpSp>
        <p:nvGrpSpPr>
          <p:cNvPr id="2" name="Group 22"/>
          <p:cNvGrpSpPr/>
          <p:nvPr/>
        </p:nvGrpSpPr>
        <p:grpSpPr>
          <a:xfrm>
            <a:off x="1655778" y="3325664"/>
            <a:ext cx="8305800" cy="1127125"/>
            <a:chOff x="288" y="2112"/>
            <a:chExt cx="5232" cy="710"/>
          </a:xfrm>
        </p:grpSpPr>
        <p:sp>
          <p:nvSpPr>
            <p:cNvPr id="22540" name="Rectangle 21"/>
            <p:cNvSpPr/>
            <p:nvPr/>
          </p:nvSpPr>
          <p:spPr>
            <a:xfrm>
              <a:off x="288" y="2112"/>
              <a:ext cx="5232" cy="708"/>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nSpc>
                  <a:spcPct val="140000"/>
                </a:lnSpc>
                <a:spcBef>
                  <a:spcPct val="50000"/>
                </a:spcBef>
              </a:pPr>
              <a:r>
                <a:rPr lang="zh-CN" altLang="en-US" dirty="0">
                  <a:solidFill>
                    <a:schemeClr val="tx1"/>
                  </a:solidFill>
                </a:rPr>
                <a:t>对于有四个工件的</a:t>
              </a:r>
              <a:r>
                <a:rPr lang="en-US" altLang="zh-CN" dirty="0">
                  <a:solidFill>
                    <a:schemeClr val="tx1"/>
                  </a:solidFill>
                  <a:latin typeface="Times New Roman" panose="02020603050405020304" pitchFamily="18" charset="0"/>
                  <a:cs typeface="Times New Roman" panose="02020603050405020304" pitchFamily="18" charset="0"/>
                </a:rPr>
                <a:t>FSP</a:t>
              </a:r>
              <a:r>
                <a:rPr lang="zh-CN" altLang="en-US" dirty="0">
                  <a:solidFill>
                    <a:schemeClr val="tx1"/>
                  </a:solidFill>
                </a:rPr>
                <a:t>，第  个染色体           ，表示工件的加工顺序为：            。</a:t>
              </a:r>
              <a:r>
                <a:rPr lang="zh-CN" altLang="en-US" sz="1100" dirty="0">
                  <a:solidFill>
                    <a:schemeClr val="tx1"/>
                  </a:solidFill>
                </a:rPr>
                <a:t> </a:t>
              </a:r>
              <a:endParaRPr lang="zh-CN" altLang="en-US" dirty="0">
                <a:solidFill>
                  <a:schemeClr val="tx1"/>
                </a:solidFill>
                <a:latin typeface="Times New Roman" panose="02020603050405020304" pitchFamily="18" charset="0"/>
              </a:endParaRPr>
            </a:p>
          </p:txBody>
        </p:sp>
        <p:graphicFrame>
          <p:nvGraphicFramePr>
            <p:cNvPr id="22530" name="Object 0"/>
            <p:cNvGraphicFramePr/>
            <p:nvPr/>
          </p:nvGraphicFramePr>
          <p:xfrm>
            <a:off x="2620" y="2208"/>
            <a:ext cx="164" cy="240"/>
          </p:xfrm>
          <a:graphic>
            <a:graphicData uri="http://schemas.openxmlformats.org/presentationml/2006/ole">
              <mc:AlternateContent xmlns:mc="http://schemas.openxmlformats.org/markup-compatibility/2006">
                <mc:Choice xmlns:v="urn:schemas-microsoft-com:vml" Requires="v">
                  <p:oleObj spid="_x0000_s24685" r:id="rId4" imgW="127000" imgH="177165" progId="Equation.3">
                    <p:embed/>
                  </p:oleObj>
                </mc:Choice>
                <mc:Fallback>
                  <p:oleObj r:id="rId4" imgW="127000" imgH="177165" progId="Equation.3">
                    <p:embed/>
                    <p:pic>
                      <p:nvPicPr>
                        <p:cNvPr id="0" name="图片 3146"/>
                        <p:cNvPicPr/>
                        <p:nvPr/>
                      </p:nvPicPr>
                      <p:blipFill>
                        <a:blip r:embed="rId5"/>
                        <a:stretch>
                          <a:fillRect/>
                        </a:stretch>
                      </p:blipFill>
                      <p:spPr>
                        <a:xfrm>
                          <a:off x="2620" y="2208"/>
                          <a:ext cx="164" cy="240"/>
                        </a:xfrm>
                        <a:prstGeom prst="rect">
                          <a:avLst/>
                        </a:prstGeom>
                        <a:noFill/>
                        <a:ln w="38100">
                          <a:noFill/>
                          <a:miter/>
                        </a:ln>
                      </p:spPr>
                    </p:pic>
                  </p:oleObj>
                </mc:Fallback>
              </mc:AlternateContent>
            </a:graphicData>
          </a:graphic>
        </p:graphicFrame>
        <p:graphicFrame>
          <p:nvGraphicFramePr>
            <p:cNvPr id="22531" name="Object 1"/>
            <p:cNvGraphicFramePr/>
            <p:nvPr/>
          </p:nvGraphicFramePr>
          <p:xfrm>
            <a:off x="3600" y="2208"/>
            <a:ext cx="1008" cy="285"/>
          </p:xfrm>
          <a:graphic>
            <a:graphicData uri="http://schemas.openxmlformats.org/presentationml/2006/ole">
              <mc:AlternateContent xmlns:mc="http://schemas.openxmlformats.org/markup-compatibility/2006">
                <mc:Choice xmlns:v="urn:schemas-microsoft-com:vml" Requires="v">
                  <p:oleObj spid="_x0000_s24686" r:id="rId6" imgW="812165" imgH="228600" progId="Equation.3">
                    <p:embed/>
                  </p:oleObj>
                </mc:Choice>
                <mc:Fallback>
                  <p:oleObj r:id="rId6" imgW="812165" imgH="228600" progId="Equation.3">
                    <p:embed/>
                    <p:pic>
                      <p:nvPicPr>
                        <p:cNvPr id="0" name="图片 3145"/>
                        <p:cNvPicPr/>
                        <p:nvPr/>
                      </p:nvPicPr>
                      <p:blipFill>
                        <a:blip r:embed="rId7"/>
                        <a:stretch>
                          <a:fillRect/>
                        </a:stretch>
                      </p:blipFill>
                      <p:spPr>
                        <a:xfrm>
                          <a:off x="3600" y="2208"/>
                          <a:ext cx="1008" cy="285"/>
                        </a:xfrm>
                        <a:prstGeom prst="rect">
                          <a:avLst/>
                        </a:prstGeom>
                        <a:noFill/>
                        <a:ln w="38100">
                          <a:noFill/>
                          <a:miter/>
                        </a:ln>
                      </p:spPr>
                    </p:pic>
                  </p:oleObj>
                </mc:Fallback>
              </mc:AlternateContent>
            </a:graphicData>
          </a:graphic>
        </p:graphicFrame>
        <p:graphicFrame>
          <p:nvGraphicFramePr>
            <p:cNvPr id="22532" name="Object 2"/>
            <p:cNvGraphicFramePr/>
            <p:nvPr/>
          </p:nvGraphicFramePr>
          <p:xfrm>
            <a:off x="1920" y="2496"/>
            <a:ext cx="1008" cy="326"/>
          </p:xfrm>
          <a:graphic>
            <a:graphicData uri="http://schemas.openxmlformats.org/presentationml/2006/ole">
              <mc:AlternateContent xmlns:mc="http://schemas.openxmlformats.org/markup-compatibility/2006">
                <mc:Choice xmlns:v="urn:schemas-microsoft-com:vml" Requires="v">
                  <p:oleObj spid="_x0000_s24687" r:id="rId8" imgW="736600" imgH="241300" progId="Equation.3">
                    <p:embed/>
                  </p:oleObj>
                </mc:Choice>
                <mc:Fallback>
                  <p:oleObj r:id="rId8" imgW="736600" imgH="241300" progId="Equation.3">
                    <p:embed/>
                    <p:pic>
                      <p:nvPicPr>
                        <p:cNvPr id="0" name="图片 3144"/>
                        <p:cNvPicPr/>
                        <p:nvPr/>
                      </p:nvPicPr>
                      <p:blipFill>
                        <a:blip r:embed="rId9"/>
                        <a:stretch>
                          <a:fillRect/>
                        </a:stretch>
                      </p:blipFill>
                      <p:spPr>
                        <a:xfrm>
                          <a:off x="1920" y="2496"/>
                          <a:ext cx="1008" cy="326"/>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0-#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3559" name="Rectangle 2"/>
          <p:cNvSpPr/>
          <p:nvPr/>
        </p:nvSpPr>
        <p:spPr>
          <a:xfrm>
            <a:off x="911424" y="984250"/>
            <a:ext cx="7391400" cy="549275"/>
          </a:xfrm>
          <a:prstGeom prst="rect">
            <a:avLst/>
          </a:prstGeom>
          <a:noFill/>
          <a:ln w="9525">
            <a:noFill/>
          </a:ln>
        </p:spPr>
        <p:txBody>
          <a:bodyPr>
            <a:spAutoFit/>
          </a:bodyPr>
          <a:lstStyle/>
          <a:p>
            <a:pPr marL="457200" indent="-457200"/>
            <a:r>
              <a:rPr lang="en-US" altLang="zh-CN" sz="3000" b="1" dirty="0">
                <a:solidFill>
                  <a:schemeClr val="tx1"/>
                </a:solidFill>
                <a:latin typeface="Times New Roman" panose="02020603050405020304" pitchFamily="18" charset="0"/>
              </a:rPr>
              <a:t> 2. </a:t>
            </a:r>
            <a:r>
              <a:rPr lang="zh-CN" altLang="en-US" sz="3000" b="1" dirty="0">
                <a:solidFill>
                  <a:schemeClr val="tx1"/>
                </a:solidFill>
                <a:latin typeface="Times New Roman" panose="02020603050405020304" pitchFamily="18" charset="0"/>
              </a:rPr>
              <a:t>求解流水车间调度问题</a:t>
            </a:r>
            <a:r>
              <a:rPr lang="zh-CN" altLang="en-US" sz="3000" b="1" dirty="0">
                <a:solidFill>
                  <a:schemeClr val="tx1"/>
                </a:solidFill>
              </a:rPr>
              <a:t>的遗传算法设计</a:t>
            </a:r>
            <a:r>
              <a:rPr lang="zh-CN" altLang="en-US" sz="3000" dirty="0">
                <a:solidFill>
                  <a:schemeClr val="tx1"/>
                </a:solidFill>
                <a:latin typeface="Times New Roman" panose="02020603050405020304" pitchFamily="18" charset="0"/>
              </a:rPr>
              <a:t> </a:t>
            </a:r>
          </a:p>
        </p:txBody>
      </p:sp>
      <p:sp>
        <p:nvSpPr>
          <p:cNvPr id="154628" name="Rectangle 4"/>
          <p:cNvSpPr/>
          <p:nvPr/>
        </p:nvSpPr>
        <p:spPr>
          <a:xfrm>
            <a:off x="767746" y="1762920"/>
            <a:ext cx="7848600" cy="519113"/>
          </a:xfrm>
          <a:prstGeom prst="rect">
            <a:avLst/>
          </a:prstGeom>
          <a:noFill/>
          <a:ln w="9525">
            <a:noFill/>
          </a:ln>
        </p:spPr>
        <p:txBody>
          <a:bodyPr>
            <a:spAutoFit/>
          </a:bodyPr>
          <a:lstStyle/>
          <a:p>
            <a:pPr marL="457200" indent="-457200"/>
            <a:r>
              <a:rPr lang="zh-CN" altLang="en-US" sz="2800" b="1" dirty="0">
                <a:solidFill>
                  <a:schemeClr val="tx1"/>
                </a:solidFill>
                <a:latin typeface="Times New Roman" panose="02020603050405020304" pitchFamily="18" charset="0"/>
              </a:rPr>
              <a:t>（</a:t>
            </a:r>
            <a:r>
              <a:rPr lang="en-US" altLang="zh-CN" sz="2800" b="1" dirty="0">
                <a:solidFill>
                  <a:schemeClr val="tx1"/>
                </a:solidFill>
                <a:latin typeface="Times New Roman" panose="02020603050405020304" pitchFamily="18" charset="0"/>
              </a:rPr>
              <a:t>2</a:t>
            </a:r>
            <a:r>
              <a:rPr lang="zh-CN" altLang="en-US" sz="2800" b="1" dirty="0">
                <a:solidFill>
                  <a:schemeClr val="tx1"/>
                </a:solidFill>
                <a:latin typeface="Times New Roman" panose="02020603050405020304" pitchFamily="18" charset="0"/>
              </a:rPr>
              <a:t>）</a:t>
            </a:r>
            <a:r>
              <a:rPr lang="en-US" altLang="zh-CN" sz="2800" b="1" dirty="0">
                <a:solidFill>
                  <a:schemeClr val="tx1"/>
                </a:solidFill>
                <a:latin typeface="Times New Roman" panose="02020603050405020304" pitchFamily="18" charset="0"/>
              </a:rPr>
              <a:t>FSP</a:t>
            </a:r>
            <a:r>
              <a:rPr lang="zh-CN" altLang="en-US" sz="2800" b="1" dirty="0">
                <a:solidFill>
                  <a:schemeClr val="tx1"/>
                </a:solidFill>
              </a:rPr>
              <a:t>的适应度函数</a:t>
            </a:r>
            <a:r>
              <a:rPr lang="zh-CN" altLang="en-US" sz="2800" dirty="0">
                <a:solidFill>
                  <a:schemeClr val="tx1"/>
                </a:solidFill>
                <a:latin typeface="Times New Roman" panose="02020603050405020304" pitchFamily="18" charset="0"/>
              </a:rPr>
              <a:t> </a:t>
            </a:r>
          </a:p>
        </p:txBody>
      </p:sp>
      <p:sp>
        <p:nvSpPr>
          <p:cNvPr id="23561" name="Rectangle 9"/>
          <p:cNvSpPr/>
          <p:nvPr/>
        </p:nvSpPr>
        <p:spPr>
          <a:xfrm>
            <a:off x="5600700" y="3214689"/>
            <a:ext cx="9144000" cy="461665"/>
          </a:xfrm>
          <a:prstGeom prst="rect">
            <a:avLst/>
          </a:prstGeom>
          <a:noFill/>
          <a:ln w="9525">
            <a:noFill/>
          </a:ln>
        </p:spPr>
        <p:txBody>
          <a:bodyPr>
            <a:spAutoFit/>
          </a:bodyPr>
          <a:lstStyle/>
          <a:p>
            <a:endParaRPr lang="zh-CN" altLang="en-US" dirty="0"/>
          </a:p>
        </p:txBody>
      </p:sp>
      <p:grpSp>
        <p:nvGrpSpPr>
          <p:cNvPr id="2" name="Group 13"/>
          <p:cNvGrpSpPr/>
          <p:nvPr/>
        </p:nvGrpSpPr>
        <p:grpSpPr>
          <a:xfrm>
            <a:off x="2362200" y="2514600"/>
            <a:ext cx="6629400" cy="2495550"/>
            <a:chOff x="336" y="1536"/>
            <a:chExt cx="4176" cy="1572"/>
          </a:xfrm>
        </p:grpSpPr>
        <p:sp>
          <p:nvSpPr>
            <p:cNvPr id="23565" name="Rectangle 5"/>
            <p:cNvSpPr/>
            <p:nvPr/>
          </p:nvSpPr>
          <p:spPr>
            <a:xfrm>
              <a:off x="336" y="1536"/>
              <a:ext cx="4176" cy="1572"/>
            </a:xfrm>
            <a:prstGeom prst="rect">
              <a:avLst/>
            </a:prstGeom>
            <a:gradFill rotWithShape="0">
              <a:gsLst>
                <a:gs pos="0">
                  <a:srgbClr val="CCFFCC"/>
                </a:gs>
                <a:gs pos="100000">
                  <a:schemeClr val="bg1"/>
                </a:gs>
              </a:gsLst>
              <a:path path="shape">
                <a:fillToRect l="50000" t="50000" r="50000" b="50000"/>
              </a:path>
              <a:tileRect/>
            </a:gradFill>
            <a:ln w="9525" cap="flat" cmpd="sng">
              <a:solidFill>
                <a:srgbClr val="008000"/>
              </a:solidFill>
              <a:prstDash val="solid"/>
              <a:miter/>
              <a:headEnd type="none" w="med" len="med"/>
              <a:tailEnd type="none" w="med" len="med"/>
            </a:ln>
          </p:spPr>
          <p:txBody>
            <a:bodyPr>
              <a:spAutoFit/>
            </a:bodyPr>
            <a:lstStyle/>
            <a:p>
              <a:pPr>
                <a:lnSpc>
                  <a:spcPct val="140000"/>
                </a:lnSpc>
              </a:pPr>
              <a:r>
                <a:rPr lang="en-US" altLang="zh-CN" sz="2800" dirty="0">
                  <a:solidFill>
                    <a:schemeClr val="tx1"/>
                  </a:solidFill>
                </a:rPr>
                <a:t>    :  </a:t>
              </a:r>
              <a:r>
                <a:rPr lang="zh-CN" altLang="en-US" sz="2800" dirty="0">
                  <a:solidFill>
                    <a:schemeClr val="tx1"/>
                  </a:solidFill>
                </a:rPr>
                <a:t>个染色体    的最大流程时间，</a:t>
              </a:r>
            </a:p>
            <a:p>
              <a:pPr>
                <a:lnSpc>
                  <a:spcPct val="140000"/>
                </a:lnSpc>
              </a:pPr>
              <a:r>
                <a:rPr lang="en-US" altLang="zh-CN" sz="2800" dirty="0">
                  <a:solidFill>
                    <a:schemeClr val="tx1"/>
                  </a:solidFill>
                  <a:latin typeface="Times New Roman" panose="02020603050405020304" pitchFamily="18" charset="0"/>
                </a:rPr>
                <a:t>FSP</a:t>
              </a:r>
              <a:r>
                <a:rPr lang="zh-CN" altLang="en-US" sz="2800" dirty="0">
                  <a:solidFill>
                    <a:schemeClr val="tx1"/>
                  </a:solidFill>
                </a:rPr>
                <a:t>的适应度函数：</a:t>
              </a:r>
            </a:p>
            <a:p>
              <a:pPr>
                <a:lnSpc>
                  <a:spcPct val="140000"/>
                </a:lnSpc>
              </a:pPr>
              <a:endParaRPr lang="zh-CN" altLang="en-US" sz="2800" dirty="0">
                <a:solidFill>
                  <a:schemeClr val="tx1"/>
                </a:solidFill>
              </a:endParaRPr>
            </a:p>
            <a:p>
              <a:pPr>
                <a:lnSpc>
                  <a:spcPct val="140000"/>
                </a:lnSpc>
              </a:pPr>
              <a:r>
                <a:rPr lang="zh-CN" altLang="en-US" sz="2800" dirty="0">
                  <a:solidFill>
                    <a:schemeClr val="tx1"/>
                  </a:solidFill>
                  <a:latin typeface="Times New Roman" panose="02020603050405020304" pitchFamily="18" charset="0"/>
                </a:rPr>
                <a:t> </a:t>
              </a:r>
            </a:p>
          </p:txBody>
        </p:sp>
        <p:graphicFrame>
          <p:nvGraphicFramePr>
            <p:cNvPr id="23554" name="Object 0"/>
            <p:cNvGraphicFramePr/>
            <p:nvPr/>
          </p:nvGraphicFramePr>
          <p:xfrm>
            <a:off x="384" y="1632"/>
            <a:ext cx="336" cy="290"/>
          </p:xfrm>
          <a:graphic>
            <a:graphicData uri="http://schemas.openxmlformats.org/presentationml/2006/ole">
              <mc:AlternateContent xmlns:mc="http://schemas.openxmlformats.org/markup-compatibility/2006">
                <mc:Choice xmlns:v="urn:schemas-microsoft-com:vml" Requires="v">
                  <p:oleObj spid="_x0000_s25745" r:id="rId3" imgW="279400" imgH="241300" progId="Equation.3">
                    <p:embed/>
                  </p:oleObj>
                </mc:Choice>
                <mc:Fallback>
                  <p:oleObj r:id="rId3" imgW="279400" imgH="241300" progId="Equation.3">
                    <p:embed/>
                    <p:pic>
                      <p:nvPicPr>
                        <p:cNvPr id="0" name="图片 3148"/>
                        <p:cNvPicPr/>
                        <p:nvPr/>
                      </p:nvPicPr>
                      <p:blipFill>
                        <a:blip r:embed="rId4"/>
                        <a:stretch>
                          <a:fillRect/>
                        </a:stretch>
                      </p:blipFill>
                      <p:spPr>
                        <a:xfrm>
                          <a:off x="384" y="1632"/>
                          <a:ext cx="336" cy="290"/>
                        </a:xfrm>
                        <a:prstGeom prst="rect">
                          <a:avLst/>
                        </a:prstGeom>
                        <a:noFill/>
                        <a:ln w="38100">
                          <a:noFill/>
                          <a:miter/>
                        </a:ln>
                      </p:spPr>
                    </p:pic>
                  </p:oleObj>
                </mc:Fallback>
              </mc:AlternateContent>
            </a:graphicData>
          </a:graphic>
        </p:graphicFrame>
        <p:graphicFrame>
          <p:nvGraphicFramePr>
            <p:cNvPr id="23555" name="Object 1"/>
            <p:cNvGraphicFramePr/>
            <p:nvPr/>
          </p:nvGraphicFramePr>
          <p:xfrm>
            <a:off x="1008" y="1632"/>
            <a:ext cx="197" cy="288"/>
          </p:xfrm>
          <a:graphic>
            <a:graphicData uri="http://schemas.openxmlformats.org/presentationml/2006/ole">
              <mc:AlternateContent xmlns:mc="http://schemas.openxmlformats.org/markup-compatibility/2006">
                <mc:Choice xmlns:v="urn:schemas-microsoft-com:vml" Requires="v">
                  <p:oleObj spid="_x0000_s25746" r:id="rId5" imgW="127000" imgH="177165" progId="Equation.3">
                    <p:embed/>
                  </p:oleObj>
                </mc:Choice>
                <mc:Fallback>
                  <p:oleObj r:id="rId5" imgW="127000" imgH="177165" progId="Equation.3">
                    <p:embed/>
                    <p:pic>
                      <p:nvPicPr>
                        <p:cNvPr id="0" name="图片 3150"/>
                        <p:cNvPicPr/>
                        <p:nvPr/>
                      </p:nvPicPr>
                      <p:blipFill>
                        <a:blip r:embed="rId6"/>
                        <a:stretch>
                          <a:fillRect/>
                        </a:stretch>
                      </p:blipFill>
                      <p:spPr>
                        <a:xfrm>
                          <a:off x="1008" y="1632"/>
                          <a:ext cx="197" cy="288"/>
                        </a:xfrm>
                        <a:prstGeom prst="rect">
                          <a:avLst/>
                        </a:prstGeom>
                        <a:noFill/>
                        <a:ln w="38100">
                          <a:noFill/>
                          <a:miter/>
                        </a:ln>
                      </p:spPr>
                    </p:pic>
                  </p:oleObj>
                </mc:Fallback>
              </mc:AlternateContent>
            </a:graphicData>
          </a:graphic>
        </p:graphicFrame>
        <p:graphicFrame>
          <p:nvGraphicFramePr>
            <p:cNvPr id="23556" name="Object 2"/>
            <p:cNvGraphicFramePr/>
            <p:nvPr/>
          </p:nvGraphicFramePr>
          <p:xfrm>
            <a:off x="2160" y="1584"/>
            <a:ext cx="272" cy="384"/>
          </p:xfrm>
          <a:graphic>
            <a:graphicData uri="http://schemas.openxmlformats.org/presentationml/2006/ole">
              <mc:AlternateContent xmlns:mc="http://schemas.openxmlformats.org/markup-compatibility/2006">
                <mc:Choice xmlns:v="urn:schemas-microsoft-com:vml" Requires="v">
                  <p:oleObj spid="_x0000_s25747" r:id="rId7" imgW="165100" imgH="228600" progId="Equation.3">
                    <p:embed/>
                  </p:oleObj>
                </mc:Choice>
                <mc:Fallback>
                  <p:oleObj r:id="rId7" imgW="165100" imgH="228600" progId="Equation.3">
                    <p:embed/>
                    <p:pic>
                      <p:nvPicPr>
                        <p:cNvPr id="0" name="图片 3149"/>
                        <p:cNvPicPr/>
                        <p:nvPr/>
                      </p:nvPicPr>
                      <p:blipFill>
                        <a:blip r:embed="rId8"/>
                        <a:stretch>
                          <a:fillRect/>
                        </a:stretch>
                      </p:blipFill>
                      <p:spPr>
                        <a:xfrm>
                          <a:off x="2160" y="1584"/>
                          <a:ext cx="272" cy="384"/>
                        </a:xfrm>
                        <a:prstGeom prst="rect">
                          <a:avLst/>
                        </a:prstGeom>
                        <a:noFill/>
                        <a:ln w="38100">
                          <a:noFill/>
                          <a:miter/>
                        </a:ln>
                      </p:spPr>
                    </p:pic>
                  </p:oleObj>
                </mc:Fallback>
              </mc:AlternateContent>
            </a:graphicData>
          </a:graphic>
        </p:graphicFrame>
        <p:graphicFrame>
          <p:nvGraphicFramePr>
            <p:cNvPr id="23557" name="Object 3"/>
            <p:cNvGraphicFramePr/>
            <p:nvPr/>
          </p:nvGraphicFramePr>
          <p:xfrm>
            <a:off x="1632" y="2304"/>
            <a:ext cx="1584" cy="685"/>
          </p:xfrm>
          <a:graphic>
            <a:graphicData uri="http://schemas.openxmlformats.org/presentationml/2006/ole">
              <mc:AlternateContent xmlns:mc="http://schemas.openxmlformats.org/markup-compatibility/2006">
                <mc:Choice xmlns:v="urn:schemas-microsoft-com:vml" Requires="v">
                  <p:oleObj spid="_x0000_s25748" r:id="rId9" imgW="989965" imgH="431800" progId="Equation.3">
                    <p:embed/>
                  </p:oleObj>
                </mc:Choice>
                <mc:Fallback>
                  <p:oleObj r:id="rId9" imgW="989965" imgH="431800" progId="Equation.3">
                    <p:embed/>
                    <p:pic>
                      <p:nvPicPr>
                        <p:cNvPr id="0" name="图片 3147"/>
                        <p:cNvPicPr/>
                        <p:nvPr/>
                      </p:nvPicPr>
                      <p:blipFill>
                        <a:blip r:embed="rId10"/>
                        <a:stretch>
                          <a:fillRect/>
                        </a:stretch>
                      </p:blipFill>
                      <p:spPr>
                        <a:xfrm>
                          <a:off x="1632" y="2304"/>
                          <a:ext cx="1584" cy="685"/>
                        </a:xfrm>
                        <a:prstGeom prst="rect">
                          <a:avLst/>
                        </a:prstGeom>
                        <a:noFill/>
                        <a:ln w="38100">
                          <a:noFill/>
                          <a:miter/>
                        </a:ln>
                      </p:spPr>
                    </p:pic>
                  </p:oleObj>
                </mc:Fallback>
              </mc:AlternateContent>
            </a:graphicData>
          </a:graphic>
        </p:graphicFrame>
      </p:grpSp>
      <p:sp>
        <p:nvSpPr>
          <p:cNvPr id="23564" name="Rectangle 12"/>
          <p:cNvSpPr/>
          <p:nvPr/>
        </p:nvSpPr>
        <p:spPr>
          <a:xfrm>
            <a:off x="0" y="0"/>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6.4 </a:t>
            </a:r>
            <a:r>
              <a:rPr lang="zh-CN" altLang="en-US" sz="3600" dirty="0">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4628"/>
                                        </p:tgtEl>
                                        <p:attrNameLst>
                                          <p:attrName>style.visibility</p:attrName>
                                        </p:attrNameLst>
                                      </p:cBhvr>
                                      <p:to>
                                        <p:strVal val="visible"/>
                                      </p:to>
                                    </p:set>
                                    <p:anim calcmode="lin" valueType="num">
                                      <p:cBhvr additive="base">
                                        <p:cTn id="7" dur="500" fill="hold"/>
                                        <p:tgtEl>
                                          <p:spTgt spid="154628"/>
                                        </p:tgtEl>
                                        <p:attrNameLst>
                                          <p:attrName>ppt_x</p:attrName>
                                        </p:attrNameLst>
                                      </p:cBhvr>
                                      <p:tavLst>
                                        <p:tav tm="0">
                                          <p:val>
                                            <p:strVal val="0-#ppt_w/2"/>
                                          </p:val>
                                        </p:tav>
                                        <p:tav tm="100000">
                                          <p:val>
                                            <p:strVal val="#ppt_x"/>
                                          </p:val>
                                        </p:tav>
                                      </p:tavLst>
                                    </p:anim>
                                    <p:anim calcmode="lin" valueType="num">
                                      <p:cBhvr additive="base">
                                        <p:cTn id="8" dur="500" fill="hold"/>
                                        <p:tgtEl>
                                          <p:spTgt spid="1546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4584" name="Rectangle 2"/>
          <p:cNvSpPr/>
          <p:nvPr/>
        </p:nvSpPr>
        <p:spPr>
          <a:xfrm>
            <a:off x="966736" y="989012"/>
            <a:ext cx="7239000" cy="549275"/>
          </a:xfrm>
          <a:prstGeom prst="rect">
            <a:avLst/>
          </a:prstGeom>
          <a:noFill/>
          <a:ln w="9525">
            <a:noFill/>
          </a:ln>
        </p:spPr>
        <p:txBody>
          <a:bodyPr>
            <a:spAutoFit/>
          </a:bodyPr>
          <a:lstStyle/>
          <a:p>
            <a:pPr marL="457200" indent="-457200">
              <a:buAutoNum type="arabicPeriod" startAt="3"/>
            </a:pPr>
            <a:r>
              <a:rPr lang="zh-CN" altLang="en-US" sz="3000" b="1" dirty="0">
                <a:solidFill>
                  <a:schemeClr val="tx1"/>
                </a:solidFill>
                <a:latin typeface="Times New Roman" panose="02020603050405020304" pitchFamily="18" charset="0"/>
              </a:rPr>
              <a:t>求解</a:t>
            </a:r>
            <a:r>
              <a:rPr lang="en-US" altLang="zh-CN" sz="3000" b="1" dirty="0">
                <a:solidFill>
                  <a:schemeClr val="tx1"/>
                </a:solidFill>
                <a:latin typeface="Times New Roman" panose="02020603050405020304" pitchFamily="18" charset="0"/>
              </a:rPr>
              <a:t>FSP</a:t>
            </a:r>
            <a:r>
              <a:rPr lang="zh-CN" altLang="en-US" sz="3000" b="1" dirty="0">
                <a:solidFill>
                  <a:schemeClr val="tx1"/>
                </a:solidFill>
                <a:latin typeface="Times New Roman" panose="02020603050405020304" pitchFamily="18" charset="0"/>
              </a:rPr>
              <a:t>的遗传算法实例</a:t>
            </a:r>
            <a:r>
              <a:rPr lang="zh-CN" altLang="en-US" sz="2800" dirty="0">
                <a:solidFill>
                  <a:schemeClr val="tx1"/>
                </a:solidFill>
                <a:latin typeface="Times New Roman" panose="02020603050405020304" pitchFamily="18" charset="0"/>
              </a:rPr>
              <a:t> </a:t>
            </a:r>
          </a:p>
        </p:txBody>
      </p:sp>
      <p:sp>
        <p:nvSpPr>
          <p:cNvPr id="21507" name="Rectangle 3"/>
          <p:cNvSpPr/>
          <p:nvPr/>
        </p:nvSpPr>
        <p:spPr>
          <a:xfrm>
            <a:off x="991394" y="1627390"/>
            <a:ext cx="10289182" cy="523220"/>
          </a:xfrm>
          <a:prstGeom prst="rect">
            <a:avLst/>
          </a:prstGeom>
          <a:noFill/>
          <a:ln w="9525">
            <a:noFill/>
          </a:ln>
        </p:spPr>
        <p:txBody>
          <a:bodyPr wrap="square">
            <a:spAutoFit/>
          </a:bodyPr>
          <a:lstStyle/>
          <a:p>
            <a:r>
              <a:rPr lang="zh-CN" altLang="en-US" sz="2800" b="1" dirty="0">
                <a:solidFill>
                  <a:schemeClr val="tx1"/>
                </a:solidFill>
              </a:rPr>
              <a:t>例</a:t>
            </a:r>
            <a:r>
              <a:rPr lang="en-US" altLang="zh-CN" sz="2800" b="1" dirty="0">
                <a:solidFill>
                  <a:schemeClr val="tx1"/>
                </a:solidFill>
              </a:rPr>
              <a:t>6.1  </a:t>
            </a:r>
            <a:r>
              <a:rPr lang="en-US" altLang="zh-CN" sz="2800" dirty="0">
                <a:solidFill>
                  <a:schemeClr val="tx1"/>
                </a:solidFill>
                <a:latin typeface="Times New Roman" panose="02020603050405020304" pitchFamily="18" charset="0"/>
              </a:rPr>
              <a:t>Ho </a:t>
            </a:r>
            <a:r>
              <a:rPr lang="zh-CN" altLang="en-US" sz="2800" dirty="0">
                <a:solidFill>
                  <a:schemeClr val="tx1"/>
                </a:solidFill>
                <a:latin typeface="Times New Roman" panose="02020603050405020304" pitchFamily="18" charset="0"/>
              </a:rPr>
              <a:t>和 </a:t>
            </a:r>
            <a:r>
              <a:rPr lang="en-US" altLang="zh-CN" sz="2800" dirty="0">
                <a:solidFill>
                  <a:schemeClr val="tx1"/>
                </a:solidFill>
                <a:latin typeface="Times New Roman" panose="02020603050405020304" pitchFamily="18" charset="0"/>
              </a:rPr>
              <a:t>Chang(1991) </a:t>
            </a:r>
            <a:r>
              <a:rPr lang="zh-CN" altLang="en-US" sz="2800" dirty="0">
                <a:solidFill>
                  <a:schemeClr val="tx1"/>
                </a:solidFill>
                <a:latin typeface="Times New Roman" panose="02020603050405020304" pitchFamily="18" charset="0"/>
              </a:rPr>
              <a:t>给出</a:t>
            </a:r>
            <a:r>
              <a:rPr lang="zh-CN" altLang="en-US" sz="2800" dirty="0">
                <a:solidFill>
                  <a:schemeClr val="tx1"/>
                </a:solidFill>
              </a:rPr>
              <a:t>的</a:t>
            </a:r>
            <a:r>
              <a:rPr lang="en-US" altLang="zh-CN" sz="2800" dirty="0">
                <a:solidFill>
                  <a:schemeClr val="tx1"/>
                </a:solidFill>
                <a:latin typeface="Times New Roman" panose="02020603050405020304" pitchFamily="18" charset="0"/>
              </a:rPr>
              <a:t>5</a:t>
            </a:r>
            <a:r>
              <a:rPr lang="zh-CN" altLang="en-US" sz="2800" dirty="0">
                <a:solidFill>
                  <a:schemeClr val="tx1"/>
                </a:solidFill>
              </a:rPr>
              <a:t>个工件、</a:t>
            </a:r>
            <a:r>
              <a:rPr lang="en-US" altLang="zh-CN" sz="2800" dirty="0">
                <a:solidFill>
                  <a:schemeClr val="tx1"/>
                </a:solidFill>
                <a:latin typeface="Times New Roman" panose="02020603050405020304" pitchFamily="18" charset="0"/>
              </a:rPr>
              <a:t>4</a:t>
            </a:r>
            <a:r>
              <a:rPr lang="zh-CN" altLang="en-US" sz="2800" dirty="0">
                <a:solidFill>
                  <a:schemeClr val="tx1"/>
                </a:solidFill>
              </a:rPr>
              <a:t>台机器问题。</a:t>
            </a:r>
            <a:r>
              <a:rPr lang="zh-CN" altLang="en-US" sz="2800" dirty="0">
                <a:solidFill>
                  <a:schemeClr val="tx1"/>
                </a:solidFill>
                <a:latin typeface="Times New Roman" panose="02020603050405020304" pitchFamily="18" charset="0"/>
              </a:rPr>
              <a:t> </a:t>
            </a:r>
          </a:p>
        </p:txBody>
      </p:sp>
      <p:grpSp>
        <p:nvGrpSpPr>
          <p:cNvPr id="2" name="Group 112"/>
          <p:cNvGrpSpPr/>
          <p:nvPr/>
        </p:nvGrpSpPr>
        <p:grpSpPr>
          <a:xfrm>
            <a:off x="3352800" y="2362200"/>
            <a:ext cx="5562600" cy="3810000"/>
            <a:chOff x="1152" y="1488"/>
            <a:chExt cx="3504" cy="2400"/>
          </a:xfrm>
        </p:grpSpPr>
        <p:graphicFrame>
          <p:nvGraphicFramePr>
            <p:cNvPr id="24578" name="Object 0"/>
            <p:cNvGraphicFramePr/>
            <p:nvPr/>
          </p:nvGraphicFramePr>
          <p:xfrm>
            <a:off x="1680" y="1920"/>
            <a:ext cx="156" cy="240"/>
          </p:xfrm>
          <a:graphic>
            <a:graphicData uri="http://schemas.openxmlformats.org/presentationml/2006/ole">
              <mc:AlternateContent xmlns:mc="http://schemas.openxmlformats.org/markup-compatibility/2006">
                <mc:Choice xmlns:v="urn:schemas-microsoft-com:vml" Requires="v">
                  <p:oleObj spid="_x0000_s26805" r:id="rId3" imgW="127000" imgH="190500" progId="Equation.3">
                    <p:embed/>
                  </p:oleObj>
                </mc:Choice>
                <mc:Fallback>
                  <p:oleObj r:id="rId3" imgW="127000" imgH="190500" progId="Equation.3">
                    <p:embed/>
                    <p:pic>
                      <p:nvPicPr>
                        <p:cNvPr id="0" name="图片 3151"/>
                        <p:cNvPicPr/>
                        <p:nvPr/>
                      </p:nvPicPr>
                      <p:blipFill>
                        <a:blip r:embed="rId4"/>
                        <a:stretch>
                          <a:fillRect/>
                        </a:stretch>
                      </p:blipFill>
                      <p:spPr>
                        <a:xfrm>
                          <a:off x="1680" y="1920"/>
                          <a:ext cx="156" cy="240"/>
                        </a:xfrm>
                        <a:prstGeom prst="rect">
                          <a:avLst/>
                        </a:prstGeom>
                        <a:noFill/>
                        <a:ln w="38100">
                          <a:noFill/>
                          <a:miter/>
                        </a:ln>
                      </p:spPr>
                    </p:pic>
                  </p:oleObj>
                </mc:Fallback>
              </mc:AlternateContent>
            </a:graphicData>
          </a:graphic>
        </p:graphicFrame>
        <p:grpSp>
          <p:nvGrpSpPr>
            <p:cNvPr id="24589" name="Group 111"/>
            <p:cNvGrpSpPr/>
            <p:nvPr/>
          </p:nvGrpSpPr>
          <p:grpSpPr>
            <a:xfrm>
              <a:off x="1152" y="1488"/>
              <a:ext cx="3504" cy="2400"/>
              <a:chOff x="1152" y="1488"/>
              <a:chExt cx="3504" cy="2400"/>
            </a:xfrm>
          </p:grpSpPr>
          <p:graphicFrame>
            <p:nvGraphicFramePr>
              <p:cNvPr id="24579" name="Object 1"/>
              <p:cNvGraphicFramePr/>
              <p:nvPr/>
            </p:nvGraphicFramePr>
            <p:xfrm>
              <a:off x="2112" y="1872"/>
              <a:ext cx="255" cy="336"/>
            </p:xfrm>
            <a:graphic>
              <a:graphicData uri="http://schemas.openxmlformats.org/presentationml/2006/ole">
                <mc:AlternateContent xmlns:mc="http://schemas.openxmlformats.org/markup-compatibility/2006">
                  <mc:Choice xmlns:v="urn:schemas-microsoft-com:vml" Requires="v">
                    <p:oleObj spid="_x0000_s26806" r:id="rId5" imgW="177800" imgH="241300" progId="Equation.3">
                      <p:embed/>
                    </p:oleObj>
                  </mc:Choice>
                  <mc:Fallback>
                    <p:oleObj r:id="rId5" imgW="177800" imgH="241300" progId="Equation.3">
                      <p:embed/>
                      <p:pic>
                        <p:nvPicPr>
                          <p:cNvPr id="0" name="图片 3154"/>
                          <p:cNvPicPr/>
                          <p:nvPr/>
                        </p:nvPicPr>
                        <p:blipFill>
                          <a:blip r:embed="rId6"/>
                          <a:stretch>
                            <a:fillRect/>
                          </a:stretch>
                        </p:blipFill>
                        <p:spPr>
                          <a:xfrm>
                            <a:off x="2112" y="1872"/>
                            <a:ext cx="255" cy="336"/>
                          </a:xfrm>
                          <a:prstGeom prst="rect">
                            <a:avLst/>
                          </a:prstGeom>
                          <a:noFill/>
                          <a:ln w="38100">
                            <a:noFill/>
                            <a:miter/>
                          </a:ln>
                        </p:spPr>
                      </p:pic>
                    </p:oleObj>
                  </mc:Fallback>
                </mc:AlternateContent>
              </a:graphicData>
            </a:graphic>
          </p:graphicFrame>
          <p:graphicFrame>
            <p:nvGraphicFramePr>
              <p:cNvPr id="24580" name="Object 2"/>
              <p:cNvGraphicFramePr/>
              <p:nvPr/>
            </p:nvGraphicFramePr>
            <p:xfrm>
              <a:off x="2832" y="1872"/>
              <a:ext cx="268" cy="336"/>
            </p:xfrm>
            <a:graphic>
              <a:graphicData uri="http://schemas.openxmlformats.org/presentationml/2006/ole">
                <mc:AlternateContent xmlns:mc="http://schemas.openxmlformats.org/markup-compatibility/2006">
                  <mc:Choice xmlns:v="urn:schemas-microsoft-com:vml" Requires="v">
                    <p:oleObj spid="_x0000_s26807" r:id="rId7" imgW="190500" imgH="241300" progId="Equation.3">
                      <p:embed/>
                    </p:oleObj>
                  </mc:Choice>
                  <mc:Fallback>
                    <p:oleObj r:id="rId7" imgW="190500" imgH="241300" progId="Equation.3">
                      <p:embed/>
                      <p:pic>
                        <p:nvPicPr>
                          <p:cNvPr id="0" name="图片 3155"/>
                          <p:cNvPicPr/>
                          <p:nvPr/>
                        </p:nvPicPr>
                        <p:blipFill>
                          <a:blip r:embed="rId8"/>
                          <a:stretch>
                            <a:fillRect/>
                          </a:stretch>
                        </p:blipFill>
                        <p:spPr>
                          <a:xfrm>
                            <a:off x="2832" y="1872"/>
                            <a:ext cx="268" cy="336"/>
                          </a:xfrm>
                          <a:prstGeom prst="rect">
                            <a:avLst/>
                          </a:prstGeom>
                          <a:noFill/>
                          <a:ln w="38100">
                            <a:noFill/>
                            <a:miter/>
                          </a:ln>
                        </p:spPr>
                      </p:pic>
                    </p:oleObj>
                  </mc:Fallback>
                </mc:AlternateContent>
              </a:graphicData>
            </a:graphic>
          </p:graphicFrame>
          <p:graphicFrame>
            <p:nvGraphicFramePr>
              <p:cNvPr id="24581" name="Object 3"/>
              <p:cNvGraphicFramePr/>
              <p:nvPr/>
            </p:nvGraphicFramePr>
            <p:xfrm>
              <a:off x="3504" y="1872"/>
              <a:ext cx="269" cy="336"/>
            </p:xfrm>
            <a:graphic>
              <a:graphicData uri="http://schemas.openxmlformats.org/presentationml/2006/ole">
                <mc:AlternateContent xmlns:mc="http://schemas.openxmlformats.org/markup-compatibility/2006">
                  <mc:Choice xmlns:v="urn:schemas-microsoft-com:vml" Requires="v">
                    <p:oleObj spid="_x0000_s26808" r:id="rId9" imgW="190500" imgH="241300" progId="Equation.3">
                      <p:embed/>
                    </p:oleObj>
                  </mc:Choice>
                  <mc:Fallback>
                    <p:oleObj r:id="rId9" imgW="190500" imgH="241300" progId="Equation.3">
                      <p:embed/>
                      <p:pic>
                        <p:nvPicPr>
                          <p:cNvPr id="0" name="图片 3152"/>
                          <p:cNvPicPr/>
                          <p:nvPr/>
                        </p:nvPicPr>
                        <p:blipFill>
                          <a:blip r:embed="rId10"/>
                          <a:stretch>
                            <a:fillRect/>
                          </a:stretch>
                        </p:blipFill>
                        <p:spPr>
                          <a:xfrm>
                            <a:off x="3504" y="1872"/>
                            <a:ext cx="269" cy="336"/>
                          </a:xfrm>
                          <a:prstGeom prst="rect">
                            <a:avLst/>
                          </a:prstGeom>
                          <a:noFill/>
                          <a:ln w="38100">
                            <a:noFill/>
                            <a:miter/>
                          </a:ln>
                        </p:spPr>
                      </p:pic>
                    </p:oleObj>
                  </mc:Fallback>
                </mc:AlternateContent>
              </a:graphicData>
            </a:graphic>
          </p:graphicFrame>
          <p:graphicFrame>
            <p:nvGraphicFramePr>
              <p:cNvPr id="24582" name="Object 4"/>
              <p:cNvGraphicFramePr/>
              <p:nvPr/>
            </p:nvGraphicFramePr>
            <p:xfrm>
              <a:off x="4224" y="1872"/>
              <a:ext cx="269" cy="336"/>
            </p:xfrm>
            <a:graphic>
              <a:graphicData uri="http://schemas.openxmlformats.org/presentationml/2006/ole">
                <mc:AlternateContent xmlns:mc="http://schemas.openxmlformats.org/markup-compatibility/2006">
                  <mc:Choice xmlns:v="urn:schemas-microsoft-com:vml" Requires="v">
                    <p:oleObj spid="_x0000_s26809" r:id="rId11" imgW="190500" imgH="241300" progId="Equation.3">
                      <p:embed/>
                    </p:oleObj>
                  </mc:Choice>
                  <mc:Fallback>
                    <p:oleObj r:id="rId11" imgW="190500" imgH="241300" progId="Equation.3">
                      <p:embed/>
                      <p:pic>
                        <p:nvPicPr>
                          <p:cNvPr id="0" name="图片 3153"/>
                          <p:cNvPicPr/>
                          <p:nvPr/>
                        </p:nvPicPr>
                        <p:blipFill>
                          <a:blip r:embed="rId12"/>
                          <a:stretch>
                            <a:fillRect/>
                          </a:stretch>
                        </p:blipFill>
                        <p:spPr>
                          <a:xfrm>
                            <a:off x="4224" y="1872"/>
                            <a:ext cx="269" cy="336"/>
                          </a:xfrm>
                          <a:prstGeom prst="rect">
                            <a:avLst/>
                          </a:prstGeom>
                          <a:noFill/>
                          <a:ln w="38100">
                            <a:noFill/>
                            <a:miter/>
                          </a:ln>
                        </p:spPr>
                      </p:pic>
                    </p:oleObj>
                  </mc:Fallback>
                </mc:AlternateContent>
              </a:graphicData>
            </a:graphic>
          </p:graphicFrame>
          <p:grpSp>
            <p:nvGrpSpPr>
              <p:cNvPr id="24590" name="Group 110"/>
              <p:cNvGrpSpPr/>
              <p:nvPr/>
            </p:nvGrpSpPr>
            <p:grpSpPr>
              <a:xfrm>
                <a:off x="1152" y="1488"/>
                <a:ext cx="3504" cy="2400"/>
                <a:chOff x="1200" y="1488"/>
                <a:chExt cx="3504" cy="2400"/>
              </a:xfrm>
            </p:grpSpPr>
            <p:grpSp>
              <p:nvGrpSpPr>
                <p:cNvPr id="24591" name="Group 101"/>
                <p:cNvGrpSpPr/>
                <p:nvPr/>
              </p:nvGrpSpPr>
              <p:grpSpPr>
                <a:xfrm>
                  <a:off x="1200" y="1872"/>
                  <a:ext cx="3504" cy="2016"/>
                  <a:chOff x="-3" y="-3"/>
                  <a:chExt cx="2578" cy="2310"/>
                </a:xfrm>
              </p:grpSpPr>
              <p:grpSp>
                <p:nvGrpSpPr>
                  <p:cNvPr id="24593" name="Group 99"/>
                  <p:cNvGrpSpPr/>
                  <p:nvPr/>
                </p:nvGrpSpPr>
                <p:grpSpPr>
                  <a:xfrm>
                    <a:off x="0" y="0"/>
                    <a:ext cx="2572" cy="2304"/>
                    <a:chOff x="0" y="0"/>
                    <a:chExt cx="2572" cy="2304"/>
                  </a:xfrm>
                </p:grpSpPr>
                <p:grpSp>
                  <p:nvGrpSpPr>
                    <p:cNvPr id="24595" name="Group 40"/>
                    <p:cNvGrpSpPr/>
                    <p:nvPr/>
                  </p:nvGrpSpPr>
                  <p:grpSpPr>
                    <a:xfrm>
                      <a:off x="0" y="0"/>
                      <a:ext cx="478" cy="384"/>
                      <a:chOff x="0" y="0"/>
                      <a:chExt cx="478" cy="384"/>
                    </a:xfrm>
                  </p:grpSpPr>
                  <p:sp>
                    <p:nvSpPr>
                      <p:cNvPr id="24683" name="Rectangle 9"/>
                      <p:cNvSpPr/>
                      <p:nvPr/>
                    </p:nvSpPr>
                    <p:spPr>
                      <a:xfrm>
                        <a:off x="43" y="0"/>
                        <a:ext cx="39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r>
                          <a:rPr lang="zh-CN" altLang="en-US" dirty="0">
                            <a:solidFill>
                              <a:schemeClr val="tx1"/>
                            </a:solidFill>
                            <a:latin typeface="Times New Roman" panose="02020603050405020304" pitchFamily="18" charset="0"/>
                          </a:rPr>
                          <a:t>工件</a:t>
                        </a:r>
                      </a:p>
                      <a:p>
                        <a:pPr algn="ctr" eaLnBrk="0" hangingPunct="0"/>
                        <a:endParaRPr lang="en-US" altLang="zh-CN" dirty="0">
                          <a:solidFill>
                            <a:schemeClr val="tx1"/>
                          </a:solidFill>
                          <a:latin typeface="Times New Roman" panose="02020603050405020304" pitchFamily="18" charset="0"/>
                        </a:endParaRPr>
                      </a:p>
                    </p:txBody>
                  </p:sp>
                  <p:sp>
                    <p:nvSpPr>
                      <p:cNvPr id="24684" name="Rectangle 39"/>
                      <p:cNvSpPr/>
                      <p:nvPr/>
                    </p:nvSpPr>
                    <p:spPr>
                      <a:xfrm>
                        <a:off x="0" y="0"/>
                        <a:ext cx="47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596" name="Group 42"/>
                    <p:cNvGrpSpPr/>
                    <p:nvPr/>
                  </p:nvGrpSpPr>
                  <p:grpSpPr>
                    <a:xfrm>
                      <a:off x="478" y="0"/>
                      <a:ext cx="540" cy="384"/>
                      <a:chOff x="478" y="0"/>
                      <a:chExt cx="540" cy="384"/>
                    </a:xfrm>
                  </p:grpSpPr>
                  <p:sp>
                    <p:nvSpPr>
                      <p:cNvPr id="24681" name="Rectangle 10"/>
                      <p:cNvSpPr>
                        <a:spLocks noTextEdit="1"/>
                      </p:cNvSpPr>
                      <p:nvPr/>
                    </p:nvSpPr>
                    <p:spPr>
                      <a:xfrm>
                        <a:off x="521" y="0"/>
                        <a:ext cx="454" cy="384"/>
                      </a:xfrm>
                      <a:prstGeom prst="rect">
                        <a:avLst/>
                      </a:prstGeom>
                      <a:noFill/>
                      <a:ln w="9525">
                        <a:noFill/>
                      </a:ln>
                    </p:spPr>
                    <p:txBody>
                      <a:bodyPr/>
                      <a:lstStyle/>
                      <a:p>
                        <a:endParaRPr lang="zh-CN" altLang="en-US"/>
                      </a:p>
                    </p:txBody>
                  </p:sp>
                  <p:sp>
                    <p:nvSpPr>
                      <p:cNvPr id="24682" name="Rectangle 41"/>
                      <p:cNvSpPr/>
                      <p:nvPr/>
                    </p:nvSpPr>
                    <p:spPr>
                      <a:xfrm>
                        <a:off x="478" y="0"/>
                        <a:ext cx="540"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597" name="Group 44"/>
                    <p:cNvGrpSpPr/>
                    <p:nvPr/>
                  </p:nvGrpSpPr>
                  <p:grpSpPr>
                    <a:xfrm>
                      <a:off x="1018" y="0"/>
                      <a:ext cx="518" cy="384"/>
                      <a:chOff x="1018" y="0"/>
                      <a:chExt cx="518" cy="384"/>
                    </a:xfrm>
                  </p:grpSpPr>
                  <p:sp>
                    <p:nvSpPr>
                      <p:cNvPr id="24679" name="Rectangle 11"/>
                      <p:cNvSpPr>
                        <a:spLocks noTextEdit="1"/>
                      </p:cNvSpPr>
                      <p:nvPr/>
                    </p:nvSpPr>
                    <p:spPr>
                      <a:xfrm>
                        <a:off x="1061" y="0"/>
                        <a:ext cx="432" cy="384"/>
                      </a:xfrm>
                      <a:prstGeom prst="rect">
                        <a:avLst/>
                      </a:prstGeom>
                      <a:noFill/>
                      <a:ln w="9525">
                        <a:noFill/>
                      </a:ln>
                    </p:spPr>
                    <p:txBody>
                      <a:bodyPr/>
                      <a:lstStyle/>
                      <a:p>
                        <a:endParaRPr lang="zh-CN" altLang="en-US"/>
                      </a:p>
                    </p:txBody>
                  </p:sp>
                  <p:sp>
                    <p:nvSpPr>
                      <p:cNvPr id="24680" name="Rectangle 43"/>
                      <p:cNvSpPr/>
                      <p:nvPr/>
                    </p:nvSpPr>
                    <p:spPr>
                      <a:xfrm>
                        <a:off x="1018" y="0"/>
                        <a:ext cx="51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598" name="Group 46"/>
                    <p:cNvGrpSpPr/>
                    <p:nvPr/>
                  </p:nvGrpSpPr>
                  <p:grpSpPr>
                    <a:xfrm>
                      <a:off x="1536" y="0"/>
                      <a:ext cx="518" cy="384"/>
                      <a:chOff x="1536" y="0"/>
                      <a:chExt cx="518" cy="384"/>
                    </a:xfrm>
                  </p:grpSpPr>
                  <p:sp>
                    <p:nvSpPr>
                      <p:cNvPr id="24677" name="Rectangle 12"/>
                      <p:cNvSpPr>
                        <a:spLocks noTextEdit="1"/>
                      </p:cNvSpPr>
                      <p:nvPr/>
                    </p:nvSpPr>
                    <p:spPr>
                      <a:xfrm>
                        <a:off x="1579" y="0"/>
                        <a:ext cx="432" cy="384"/>
                      </a:xfrm>
                      <a:prstGeom prst="rect">
                        <a:avLst/>
                      </a:prstGeom>
                      <a:noFill/>
                      <a:ln w="9525">
                        <a:noFill/>
                      </a:ln>
                    </p:spPr>
                    <p:txBody>
                      <a:bodyPr/>
                      <a:lstStyle/>
                      <a:p>
                        <a:endParaRPr lang="zh-CN" altLang="en-US"/>
                      </a:p>
                    </p:txBody>
                  </p:sp>
                  <p:sp>
                    <p:nvSpPr>
                      <p:cNvPr id="24678" name="Rectangle 45"/>
                      <p:cNvSpPr/>
                      <p:nvPr/>
                    </p:nvSpPr>
                    <p:spPr>
                      <a:xfrm>
                        <a:off x="1536" y="0"/>
                        <a:ext cx="51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599" name="Group 48"/>
                    <p:cNvGrpSpPr/>
                    <p:nvPr/>
                  </p:nvGrpSpPr>
                  <p:grpSpPr>
                    <a:xfrm>
                      <a:off x="2054" y="0"/>
                      <a:ext cx="518" cy="384"/>
                      <a:chOff x="2054" y="0"/>
                      <a:chExt cx="518" cy="384"/>
                    </a:xfrm>
                  </p:grpSpPr>
                  <p:sp>
                    <p:nvSpPr>
                      <p:cNvPr id="24675" name="Rectangle 13"/>
                      <p:cNvSpPr>
                        <a:spLocks noTextEdit="1"/>
                      </p:cNvSpPr>
                      <p:nvPr/>
                    </p:nvSpPr>
                    <p:spPr>
                      <a:xfrm>
                        <a:off x="2097" y="0"/>
                        <a:ext cx="432" cy="384"/>
                      </a:xfrm>
                      <a:prstGeom prst="rect">
                        <a:avLst/>
                      </a:prstGeom>
                      <a:noFill/>
                      <a:ln w="9525">
                        <a:noFill/>
                      </a:ln>
                    </p:spPr>
                    <p:txBody>
                      <a:bodyPr/>
                      <a:lstStyle/>
                      <a:p>
                        <a:endParaRPr lang="zh-CN" altLang="en-US"/>
                      </a:p>
                    </p:txBody>
                  </p:sp>
                  <p:sp>
                    <p:nvSpPr>
                      <p:cNvPr id="24676" name="Rectangle 47"/>
                      <p:cNvSpPr/>
                      <p:nvPr/>
                    </p:nvSpPr>
                    <p:spPr>
                      <a:xfrm>
                        <a:off x="2054" y="0"/>
                        <a:ext cx="51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00" name="Group 50"/>
                    <p:cNvGrpSpPr/>
                    <p:nvPr/>
                  </p:nvGrpSpPr>
                  <p:grpSpPr>
                    <a:xfrm>
                      <a:off x="0" y="384"/>
                      <a:ext cx="478" cy="384"/>
                      <a:chOff x="0" y="384"/>
                      <a:chExt cx="478" cy="384"/>
                    </a:xfrm>
                  </p:grpSpPr>
                  <p:sp>
                    <p:nvSpPr>
                      <p:cNvPr id="24673" name="Rectangle 14"/>
                      <p:cNvSpPr/>
                      <p:nvPr/>
                    </p:nvSpPr>
                    <p:spPr>
                      <a:xfrm>
                        <a:off x="43" y="384"/>
                        <a:ext cx="39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1</a:t>
                        </a:r>
                      </a:p>
                      <a:p>
                        <a:pPr algn="ctr" eaLnBrk="0" hangingPunct="0"/>
                        <a:endParaRPr lang="en-US" altLang="zh-CN" sz="2800" dirty="0">
                          <a:solidFill>
                            <a:schemeClr val="tx1"/>
                          </a:solidFill>
                          <a:latin typeface="Times New Roman" panose="02020603050405020304" pitchFamily="18" charset="0"/>
                        </a:endParaRPr>
                      </a:p>
                    </p:txBody>
                  </p:sp>
                  <p:sp>
                    <p:nvSpPr>
                      <p:cNvPr id="24674" name="Rectangle 49"/>
                      <p:cNvSpPr/>
                      <p:nvPr/>
                    </p:nvSpPr>
                    <p:spPr>
                      <a:xfrm>
                        <a:off x="0" y="384"/>
                        <a:ext cx="47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01" name="Group 52"/>
                    <p:cNvGrpSpPr/>
                    <p:nvPr/>
                  </p:nvGrpSpPr>
                  <p:grpSpPr>
                    <a:xfrm>
                      <a:off x="478" y="384"/>
                      <a:ext cx="540" cy="384"/>
                      <a:chOff x="478" y="384"/>
                      <a:chExt cx="540" cy="384"/>
                    </a:xfrm>
                  </p:grpSpPr>
                  <p:sp>
                    <p:nvSpPr>
                      <p:cNvPr id="24671" name="Rectangle 15"/>
                      <p:cNvSpPr/>
                      <p:nvPr/>
                    </p:nvSpPr>
                    <p:spPr>
                      <a:xfrm>
                        <a:off x="521" y="384"/>
                        <a:ext cx="454" cy="384"/>
                      </a:xfrm>
                      <a:prstGeom prst="rect">
                        <a:avLst/>
                      </a:prstGeom>
                      <a:noFill/>
                      <a:ln w="9525">
                        <a:noFill/>
                      </a:ln>
                    </p:spPr>
                    <p:txBody>
                      <a:bodyPr anchor="ctr"/>
                      <a:lstStyle/>
                      <a:p>
                        <a:pPr algn="ctr"/>
                        <a:endParaRPr lang="en-US" altLang="zh-CN" sz="28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31</a:t>
                        </a:r>
                      </a:p>
                      <a:p>
                        <a:pPr algn="ctr" eaLnBrk="0" hangingPunct="0"/>
                        <a:endParaRPr lang="en-US" altLang="zh-CN" sz="2800" dirty="0">
                          <a:solidFill>
                            <a:schemeClr val="tx1"/>
                          </a:solidFill>
                          <a:latin typeface="Times New Roman" panose="02020603050405020304" pitchFamily="18" charset="0"/>
                        </a:endParaRPr>
                      </a:p>
                    </p:txBody>
                  </p:sp>
                  <p:sp>
                    <p:nvSpPr>
                      <p:cNvPr id="24672" name="Rectangle 51"/>
                      <p:cNvSpPr/>
                      <p:nvPr/>
                    </p:nvSpPr>
                    <p:spPr>
                      <a:xfrm>
                        <a:off x="478" y="384"/>
                        <a:ext cx="540"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02" name="Group 54"/>
                    <p:cNvGrpSpPr/>
                    <p:nvPr/>
                  </p:nvGrpSpPr>
                  <p:grpSpPr>
                    <a:xfrm>
                      <a:off x="1018" y="384"/>
                      <a:ext cx="518" cy="384"/>
                      <a:chOff x="1018" y="384"/>
                      <a:chExt cx="518" cy="384"/>
                    </a:xfrm>
                  </p:grpSpPr>
                  <p:sp>
                    <p:nvSpPr>
                      <p:cNvPr id="24669" name="Rectangle 16"/>
                      <p:cNvSpPr/>
                      <p:nvPr/>
                    </p:nvSpPr>
                    <p:spPr>
                      <a:xfrm>
                        <a:off x="1061" y="384"/>
                        <a:ext cx="43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41</a:t>
                        </a:r>
                      </a:p>
                      <a:p>
                        <a:pPr algn="ctr" eaLnBrk="0" hangingPunct="0"/>
                        <a:endParaRPr lang="en-US" altLang="zh-CN" sz="2800" dirty="0">
                          <a:solidFill>
                            <a:schemeClr val="tx1"/>
                          </a:solidFill>
                          <a:latin typeface="Times New Roman" panose="02020603050405020304" pitchFamily="18" charset="0"/>
                        </a:endParaRPr>
                      </a:p>
                    </p:txBody>
                  </p:sp>
                  <p:sp>
                    <p:nvSpPr>
                      <p:cNvPr id="24670" name="Rectangle 53"/>
                      <p:cNvSpPr/>
                      <p:nvPr/>
                    </p:nvSpPr>
                    <p:spPr>
                      <a:xfrm>
                        <a:off x="1018" y="384"/>
                        <a:ext cx="51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03" name="Group 56"/>
                    <p:cNvGrpSpPr/>
                    <p:nvPr/>
                  </p:nvGrpSpPr>
                  <p:grpSpPr>
                    <a:xfrm>
                      <a:off x="1536" y="384"/>
                      <a:ext cx="518" cy="384"/>
                      <a:chOff x="1536" y="384"/>
                      <a:chExt cx="518" cy="384"/>
                    </a:xfrm>
                  </p:grpSpPr>
                  <p:sp>
                    <p:nvSpPr>
                      <p:cNvPr id="24667" name="Rectangle 17"/>
                      <p:cNvSpPr/>
                      <p:nvPr/>
                    </p:nvSpPr>
                    <p:spPr>
                      <a:xfrm>
                        <a:off x="1579" y="384"/>
                        <a:ext cx="43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25</a:t>
                        </a:r>
                      </a:p>
                      <a:p>
                        <a:pPr algn="ctr" eaLnBrk="0" hangingPunct="0"/>
                        <a:endParaRPr lang="en-US" altLang="zh-CN" dirty="0">
                          <a:solidFill>
                            <a:schemeClr val="tx1"/>
                          </a:solidFill>
                          <a:latin typeface="Times New Roman" panose="02020603050405020304" pitchFamily="18" charset="0"/>
                        </a:endParaRPr>
                      </a:p>
                    </p:txBody>
                  </p:sp>
                  <p:sp>
                    <p:nvSpPr>
                      <p:cNvPr id="24668" name="Rectangle 55"/>
                      <p:cNvSpPr/>
                      <p:nvPr/>
                    </p:nvSpPr>
                    <p:spPr>
                      <a:xfrm>
                        <a:off x="1536" y="384"/>
                        <a:ext cx="51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04" name="Group 58"/>
                    <p:cNvGrpSpPr/>
                    <p:nvPr/>
                  </p:nvGrpSpPr>
                  <p:grpSpPr>
                    <a:xfrm>
                      <a:off x="2054" y="384"/>
                      <a:ext cx="518" cy="384"/>
                      <a:chOff x="2054" y="384"/>
                      <a:chExt cx="518" cy="384"/>
                    </a:xfrm>
                  </p:grpSpPr>
                  <p:sp>
                    <p:nvSpPr>
                      <p:cNvPr id="24665" name="Rectangle 18"/>
                      <p:cNvSpPr/>
                      <p:nvPr/>
                    </p:nvSpPr>
                    <p:spPr>
                      <a:xfrm>
                        <a:off x="2097" y="384"/>
                        <a:ext cx="43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30</a:t>
                        </a:r>
                      </a:p>
                      <a:p>
                        <a:pPr algn="ctr" eaLnBrk="0" hangingPunct="0"/>
                        <a:endParaRPr lang="en-US" altLang="zh-CN" dirty="0">
                          <a:solidFill>
                            <a:schemeClr val="tx1"/>
                          </a:solidFill>
                          <a:latin typeface="Times New Roman" panose="02020603050405020304" pitchFamily="18" charset="0"/>
                        </a:endParaRPr>
                      </a:p>
                    </p:txBody>
                  </p:sp>
                  <p:sp>
                    <p:nvSpPr>
                      <p:cNvPr id="24666" name="Rectangle 57"/>
                      <p:cNvSpPr/>
                      <p:nvPr/>
                    </p:nvSpPr>
                    <p:spPr>
                      <a:xfrm>
                        <a:off x="2054" y="384"/>
                        <a:ext cx="51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05" name="Group 60"/>
                    <p:cNvGrpSpPr/>
                    <p:nvPr/>
                  </p:nvGrpSpPr>
                  <p:grpSpPr>
                    <a:xfrm>
                      <a:off x="0" y="768"/>
                      <a:ext cx="478" cy="384"/>
                      <a:chOff x="0" y="768"/>
                      <a:chExt cx="478" cy="384"/>
                    </a:xfrm>
                  </p:grpSpPr>
                  <p:sp>
                    <p:nvSpPr>
                      <p:cNvPr id="24663" name="Rectangle 19"/>
                      <p:cNvSpPr/>
                      <p:nvPr/>
                    </p:nvSpPr>
                    <p:spPr>
                      <a:xfrm>
                        <a:off x="43" y="768"/>
                        <a:ext cx="39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2</a:t>
                        </a:r>
                      </a:p>
                      <a:p>
                        <a:pPr algn="ctr" eaLnBrk="0" hangingPunct="0"/>
                        <a:endParaRPr lang="en-US" altLang="zh-CN" sz="2800" dirty="0">
                          <a:solidFill>
                            <a:schemeClr val="tx1"/>
                          </a:solidFill>
                          <a:latin typeface="Times New Roman" panose="02020603050405020304" pitchFamily="18" charset="0"/>
                        </a:endParaRPr>
                      </a:p>
                    </p:txBody>
                  </p:sp>
                  <p:sp>
                    <p:nvSpPr>
                      <p:cNvPr id="24664" name="Rectangle 59"/>
                      <p:cNvSpPr/>
                      <p:nvPr/>
                    </p:nvSpPr>
                    <p:spPr>
                      <a:xfrm>
                        <a:off x="0" y="768"/>
                        <a:ext cx="47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06" name="Group 62"/>
                    <p:cNvGrpSpPr/>
                    <p:nvPr/>
                  </p:nvGrpSpPr>
                  <p:grpSpPr>
                    <a:xfrm>
                      <a:off x="478" y="768"/>
                      <a:ext cx="540" cy="384"/>
                      <a:chOff x="478" y="768"/>
                      <a:chExt cx="540" cy="384"/>
                    </a:xfrm>
                  </p:grpSpPr>
                  <p:sp>
                    <p:nvSpPr>
                      <p:cNvPr id="24661" name="Rectangle 20"/>
                      <p:cNvSpPr/>
                      <p:nvPr/>
                    </p:nvSpPr>
                    <p:spPr>
                      <a:xfrm>
                        <a:off x="521" y="768"/>
                        <a:ext cx="454"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19</a:t>
                        </a:r>
                      </a:p>
                      <a:p>
                        <a:pPr algn="ctr" eaLnBrk="0" hangingPunct="0"/>
                        <a:endParaRPr lang="en-US" altLang="zh-CN" dirty="0">
                          <a:solidFill>
                            <a:schemeClr val="tx1"/>
                          </a:solidFill>
                          <a:latin typeface="Times New Roman" panose="02020603050405020304" pitchFamily="18" charset="0"/>
                        </a:endParaRPr>
                      </a:p>
                    </p:txBody>
                  </p:sp>
                  <p:sp>
                    <p:nvSpPr>
                      <p:cNvPr id="24662" name="Rectangle 61"/>
                      <p:cNvSpPr/>
                      <p:nvPr/>
                    </p:nvSpPr>
                    <p:spPr>
                      <a:xfrm>
                        <a:off x="478" y="768"/>
                        <a:ext cx="540"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07" name="Group 64"/>
                    <p:cNvGrpSpPr/>
                    <p:nvPr/>
                  </p:nvGrpSpPr>
                  <p:grpSpPr>
                    <a:xfrm>
                      <a:off x="1018" y="768"/>
                      <a:ext cx="518" cy="384"/>
                      <a:chOff x="1018" y="768"/>
                      <a:chExt cx="518" cy="384"/>
                    </a:xfrm>
                  </p:grpSpPr>
                  <p:sp>
                    <p:nvSpPr>
                      <p:cNvPr id="24659" name="Rectangle 21"/>
                      <p:cNvSpPr/>
                      <p:nvPr/>
                    </p:nvSpPr>
                    <p:spPr>
                      <a:xfrm>
                        <a:off x="1061" y="768"/>
                        <a:ext cx="43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55</a:t>
                        </a:r>
                      </a:p>
                      <a:p>
                        <a:pPr algn="ctr" eaLnBrk="0" hangingPunct="0"/>
                        <a:endParaRPr lang="en-US" altLang="zh-CN" dirty="0">
                          <a:solidFill>
                            <a:schemeClr val="tx1"/>
                          </a:solidFill>
                          <a:latin typeface="Times New Roman" panose="02020603050405020304" pitchFamily="18" charset="0"/>
                        </a:endParaRPr>
                      </a:p>
                    </p:txBody>
                  </p:sp>
                  <p:sp>
                    <p:nvSpPr>
                      <p:cNvPr id="24660" name="Rectangle 63"/>
                      <p:cNvSpPr/>
                      <p:nvPr/>
                    </p:nvSpPr>
                    <p:spPr>
                      <a:xfrm>
                        <a:off x="1018" y="768"/>
                        <a:ext cx="51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08" name="Group 66"/>
                    <p:cNvGrpSpPr/>
                    <p:nvPr/>
                  </p:nvGrpSpPr>
                  <p:grpSpPr>
                    <a:xfrm>
                      <a:off x="1536" y="768"/>
                      <a:ext cx="518" cy="384"/>
                      <a:chOff x="1536" y="768"/>
                      <a:chExt cx="518" cy="384"/>
                    </a:xfrm>
                  </p:grpSpPr>
                  <p:sp>
                    <p:nvSpPr>
                      <p:cNvPr id="24657" name="Rectangle 22"/>
                      <p:cNvSpPr/>
                      <p:nvPr/>
                    </p:nvSpPr>
                    <p:spPr>
                      <a:xfrm>
                        <a:off x="1579" y="768"/>
                        <a:ext cx="43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3</a:t>
                        </a:r>
                      </a:p>
                      <a:p>
                        <a:pPr algn="ctr" eaLnBrk="0" hangingPunct="0"/>
                        <a:endParaRPr lang="en-US" altLang="zh-CN" dirty="0">
                          <a:solidFill>
                            <a:schemeClr val="tx1"/>
                          </a:solidFill>
                          <a:latin typeface="Times New Roman" panose="02020603050405020304" pitchFamily="18" charset="0"/>
                        </a:endParaRPr>
                      </a:p>
                    </p:txBody>
                  </p:sp>
                  <p:sp>
                    <p:nvSpPr>
                      <p:cNvPr id="24658" name="Rectangle 65"/>
                      <p:cNvSpPr/>
                      <p:nvPr/>
                    </p:nvSpPr>
                    <p:spPr>
                      <a:xfrm>
                        <a:off x="1536" y="768"/>
                        <a:ext cx="51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09" name="Group 68"/>
                    <p:cNvGrpSpPr/>
                    <p:nvPr/>
                  </p:nvGrpSpPr>
                  <p:grpSpPr>
                    <a:xfrm>
                      <a:off x="2054" y="768"/>
                      <a:ext cx="518" cy="384"/>
                      <a:chOff x="2054" y="768"/>
                      <a:chExt cx="518" cy="384"/>
                    </a:xfrm>
                  </p:grpSpPr>
                  <p:sp>
                    <p:nvSpPr>
                      <p:cNvPr id="24655" name="Rectangle 23"/>
                      <p:cNvSpPr/>
                      <p:nvPr/>
                    </p:nvSpPr>
                    <p:spPr>
                      <a:xfrm>
                        <a:off x="2097" y="768"/>
                        <a:ext cx="43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34</a:t>
                        </a:r>
                      </a:p>
                      <a:p>
                        <a:pPr algn="ctr" eaLnBrk="0" hangingPunct="0"/>
                        <a:endParaRPr lang="en-US" altLang="zh-CN" dirty="0">
                          <a:solidFill>
                            <a:schemeClr val="tx1"/>
                          </a:solidFill>
                          <a:latin typeface="Times New Roman" panose="02020603050405020304" pitchFamily="18" charset="0"/>
                        </a:endParaRPr>
                      </a:p>
                    </p:txBody>
                  </p:sp>
                  <p:sp>
                    <p:nvSpPr>
                      <p:cNvPr id="24656" name="Rectangle 67"/>
                      <p:cNvSpPr/>
                      <p:nvPr/>
                    </p:nvSpPr>
                    <p:spPr>
                      <a:xfrm>
                        <a:off x="2054" y="768"/>
                        <a:ext cx="51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10" name="Group 70"/>
                    <p:cNvGrpSpPr/>
                    <p:nvPr/>
                  </p:nvGrpSpPr>
                  <p:grpSpPr>
                    <a:xfrm>
                      <a:off x="0" y="1152"/>
                      <a:ext cx="478" cy="384"/>
                      <a:chOff x="0" y="1152"/>
                      <a:chExt cx="478" cy="384"/>
                    </a:xfrm>
                  </p:grpSpPr>
                  <p:sp>
                    <p:nvSpPr>
                      <p:cNvPr id="24653" name="Rectangle 24"/>
                      <p:cNvSpPr/>
                      <p:nvPr/>
                    </p:nvSpPr>
                    <p:spPr>
                      <a:xfrm>
                        <a:off x="43" y="1152"/>
                        <a:ext cx="39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3</a:t>
                        </a:r>
                      </a:p>
                      <a:p>
                        <a:pPr algn="ctr" eaLnBrk="0" hangingPunct="0"/>
                        <a:endParaRPr lang="en-US" altLang="zh-CN" dirty="0">
                          <a:solidFill>
                            <a:schemeClr val="tx1"/>
                          </a:solidFill>
                          <a:latin typeface="Times New Roman" panose="02020603050405020304" pitchFamily="18" charset="0"/>
                        </a:endParaRPr>
                      </a:p>
                    </p:txBody>
                  </p:sp>
                  <p:sp>
                    <p:nvSpPr>
                      <p:cNvPr id="24654" name="Rectangle 69"/>
                      <p:cNvSpPr/>
                      <p:nvPr/>
                    </p:nvSpPr>
                    <p:spPr>
                      <a:xfrm>
                        <a:off x="0" y="1152"/>
                        <a:ext cx="47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11" name="Group 72"/>
                    <p:cNvGrpSpPr/>
                    <p:nvPr/>
                  </p:nvGrpSpPr>
                  <p:grpSpPr>
                    <a:xfrm>
                      <a:off x="478" y="1152"/>
                      <a:ext cx="540" cy="384"/>
                      <a:chOff x="478" y="1152"/>
                      <a:chExt cx="540" cy="384"/>
                    </a:xfrm>
                  </p:grpSpPr>
                  <p:sp>
                    <p:nvSpPr>
                      <p:cNvPr id="24651" name="Rectangle 25"/>
                      <p:cNvSpPr/>
                      <p:nvPr/>
                    </p:nvSpPr>
                    <p:spPr>
                      <a:xfrm>
                        <a:off x="521" y="1152"/>
                        <a:ext cx="454"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23</a:t>
                        </a:r>
                      </a:p>
                      <a:p>
                        <a:pPr algn="ctr" eaLnBrk="0" hangingPunct="0"/>
                        <a:endParaRPr lang="en-US" altLang="zh-CN" dirty="0">
                          <a:solidFill>
                            <a:schemeClr val="tx1"/>
                          </a:solidFill>
                          <a:latin typeface="Times New Roman" panose="02020603050405020304" pitchFamily="18" charset="0"/>
                        </a:endParaRPr>
                      </a:p>
                    </p:txBody>
                  </p:sp>
                  <p:sp>
                    <p:nvSpPr>
                      <p:cNvPr id="24652" name="Rectangle 71"/>
                      <p:cNvSpPr/>
                      <p:nvPr/>
                    </p:nvSpPr>
                    <p:spPr>
                      <a:xfrm>
                        <a:off x="478" y="1152"/>
                        <a:ext cx="540"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12" name="Group 74"/>
                    <p:cNvGrpSpPr/>
                    <p:nvPr/>
                  </p:nvGrpSpPr>
                  <p:grpSpPr>
                    <a:xfrm>
                      <a:off x="1018" y="1152"/>
                      <a:ext cx="518" cy="384"/>
                      <a:chOff x="1018" y="1152"/>
                      <a:chExt cx="518" cy="384"/>
                    </a:xfrm>
                  </p:grpSpPr>
                  <p:sp>
                    <p:nvSpPr>
                      <p:cNvPr id="24649" name="Rectangle 26"/>
                      <p:cNvSpPr/>
                      <p:nvPr/>
                    </p:nvSpPr>
                    <p:spPr>
                      <a:xfrm>
                        <a:off x="1061" y="1152"/>
                        <a:ext cx="43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42</a:t>
                        </a:r>
                      </a:p>
                      <a:p>
                        <a:pPr algn="ctr" eaLnBrk="0" hangingPunct="0"/>
                        <a:endParaRPr lang="en-US" altLang="zh-CN" dirty="0">
                          <a:solidFill>
                            <a:schemeClr val="tx1"/>
                          </a:solidFill>
                          <a:latin typeface="Times New Roman" panose="02020603050405020304" pitchFamily="18" charset="0"/>
                        </a:endParaRPr>
                      </a:p>
                    </p:txBody>
                  </p:sp>
                  <p:sp>
                    <p:nvSpPr>
                      <p:cNvPr id="24650" name="Rectangle 73"/>
                      <p:cNvSpPr/>
                      <p:nvPr/>
                    </p:nvSpPr>
                    <p:spPr>
                      <a:xfrm>
                        <a:off x="1018" y="1152"/>
                        <a:ext cx="51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13" name="Group 76"/>
                    <p:cNvGrpSpPr/>
                    <p:nvPr/>
                  </p:nvGrpSpPr>
                  <p:grpSpPr>
                    <a:xfrm>
                      <a:off x="1536" y="1152"/>
                      <a:ext cx="518" cy="384"/>
                      <a:chOff x="1536" y="1152"/>
                      <a:chExt cx="518" cy="384"/>
                    </a:xfrm>
                  </p:grpSpPr>
                  <p:sp>
                    <p:nvSpPr>
                      <p:cNvPr id="24647" name="Rectangle 27"/>
                      <p:cNvSpPr/>
                      <p:nvPr/>
                    </p:nvSpPr>
                    <p:spPr>
                      <a:xfrm>
                        <a:off x="1579" y="1152"/>
                        <a:ext cx="43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27</a:t>
                        </a:r>
                      </a:p>
                      <a:p>
                        <a:pPr algn="ctr" eaLnBrk="0" hangingPunct="0"/>
                        <a:endParaRPr lang="en-US" altLang="zh-CN" dirty="0">
                          <a:solidFill>
                            <a:schemeClr val="tx1"/>
                          </a:solidFill>
                          <a:latin typeface="Times New Roman" panose="02020603050405020304" pitchFamily="18" charset="0"/>
                        </a:endParaRPr>
                      </a:p>
                    </p:txBody>
                  </p:sp>
                  <p:sp>
                    <p:nvSpPr>
                      <p:cNvPr id="24648" name="Rectangle 75"/>
                      <p:cNvSpPr/>
                      <p:nvPr/>
                    </p:nvSpPr>
                    <p:spPr>
                      <a:xfrm>
                        <a:off x="1536" y="1152"/>
                        <a:ext cx="51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14" name="Group 78"/>
                    <p:cNvGrpSpPr/>
                    <p:nvPr/>
                  </p:nvGrpSpPr>
                  <p:grpSpPr>
                    <a:xfrm>
                      <a:off x="2054" y="1152"/>
                      <a:ext cx="518" cy="384"/>
                      <a:chOff x="2054" y="1152"/>
                      <a:chExt cx="518" cy="384"/>
                    </a:xfrm>
                  </p:grpSpPr>
                  <p:sp>
                    <p:nvSpPr>
                      <p:cNvPr id="24645" name="Rectangle 28"/>
                      <p:cNvSpPr/>
                      <p:nvPr/>
                    </p:nvSpPr>
                    <p:spPr>
                      <a:xfrm>
                        <a:off x="2097" y="1152"/>
                        <a:ext cx="43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6</a:t>
                        </a:r>
                      </a:p>
                      <a:p>
                        <a:pPr algn="ctr" eaLnBrk="0" hangingPunct="0"/>
                        <a:endParaRPr lang="en-US" altLang="zh-CN" dirty="0">
                          <a:solidFill>
                            <a:schemeClr val="tx1"/>
                          </a:solidFill>
                          <a:latin typeface="Times New Roman" panose="02020603050405020304" pitchFamily="18" charset="0"/>
                        </a:endParaRPr>
                      </a:p>
                    </p:txBody>
                  </p:sp>
                  <p:sp>
                    <p:nvSpPr>
                      <p:cNvPr id="24646" name="Rectangle 77"/>
                      <p:cNvSpPr/>
                      <p:nvPr/>
                    </p:nvSpPr>
                    <p:spPr>
                      <a:xfrm>
                        <a:off x="2054" y="1152"/>
                        <a:ext cx="51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15" name="Group 80"/>
                    <p:cNvGrpSpPr/>
                    <p:nvPr/>
                  </p:nvGrpSpPr>
                  <p:grpSpPr>
                    <a:xfrm>
                      <a:off x="0" y="1536"/>
                      <a:ext cx="478" cy="384"/>
                      <a:chOff x="0" y="1536"/>
                      <a:chExt cx="478" cy="384"/>
                    </a:xfrm>
                  </p:grpSpPr>
                  <p:sp>
                    <p:nvSpPr>
                      <p:cNvPr id="24643" name="Rectangle 29"/>
                      <p:cNvSpPr/>
                      <p:nvPr/>
                    </p:nvSpPr>
                    <p:spPr>
                      <a:xfrm>
                        <a:off x="43" y="1536"/>
                        <a:ext cx="39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4</a:t>
                        </a:r>
                      </a:p>
                      <a:p>
                        <a:pPr algn="ctr" eaLnBrk="0" hangingPunct="0"/>
                        <a:endParaRPr lang="en-US" altLang="zh-CN" dirty="0">
                          <a:solidFill>
                            <a:schemeClr val="tx1"/>
                          </a:solidFill>
                          <a:latin typeface="Times New Roman" panose="02020603050405020304" pitchFamily="18" charset="0"/>
                        </a:endParaRPr>
                      </a:p>
                    </p:txBody>
                  </p:sp>
                  <p:sp>
                    <p:nvSpPr>
                      <p:cNvPr id="24644" name="Rectangle 79"/>
                      <p:cNvSpPr/>
                      <p:nvPr/>
                    </p:nvSpPr>
                    <p:spPr>
                      <a:xfrm>
                        <a:off x="0" y="1536"/>
                        <a:ext cx="47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16" name="Group 82"/>
                    <p:cNvGrpSpPr/>
                    <p:nvPr/>
                  </p:nvGrpSpPr>
                  <p:grpSpPr>
                    <a:xfrm>
                      <a:off x="478" y="1536"/>
                      <a:ext cx="540" cy="384"/>
                      <a:chOff x="478" y="1536"/>
                      <a:chExt cx="540" cy="384"/>
                    </a:xfrm>
                  </p:grpSpPr>
                  <p:sp>
                    <p:nvSpPr>
                      <p:cNvPr id="24641" name="Rectangle 30"/>
                      <p:cNvSpPr/>
                      <p:nvPr/>
                    </p:nvSpPr>
                    <p:spPr>
                      <a:xfrm>
                        <a:off x="521" y="1536"/>
                        <a:ext cx="454"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13</a:t>
                        </a:r>
                      </a:p>
                      <a:p>
                        <a:pPr algn="ctr" eaLnBrk="0" hangingPunct="0"/>
                        <a:endParaRPr lang="en-US" altLang="zh-CN" dirty="0">
                          <a:solidFill>
                            <a:schemeClr val="tx1"/>
                          </a:solidFill>
                          <a:latin typeface="Times New Roman" panose="02020603050405020304" pitchFamily="18" charset="0"/>
                        </a:endParaRPr>
                      </a:p>
                    </p:txBody>
                  </p:sp>
                  <p:sp>
                    <p:nvSpPr>
                      <p:cNvPr id="24642" name="Rectangle 81"/>
                      <p:cNvSpPr/>
                      <p:nvPr/>
                    </p:nvSpPr>
                    <p:spPr>
                      <a:xfrm>
                        <a:off x="478" y="1536"/>
                        <a:ext cx="540"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17" name="Group 84"/>
                    <p:cNvGrpSpPr/>
                    <p:nvPr/>
                  </p:nvGrpSpPr>
                  <p:grpSpPr>
                    <a:xfrm>
                      <a:off x="1018" y="1536"/>
                      <a:ext cx="518" cy="384"/>
                      <a:chOff x="1018" y="1536"/>
                      <a:chExt cx="518" cy="384"/>
                    </a:xfrm>
                  </p:grpSpPr>
                  <p:sp>
                    <p:nvSpPr>
                      <p:cNvPr id="24639" name="Rectangle 31"/>
                      <p:cNvSpPr/>
                      <p:nvPr/>
                    </p:nvSpPr>
                    <p:spPr>
                      <a:xfrm>
                        <a:off x="1061" y="1536"/>
                        <a:ext cx="43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22</a:t>
                        </a:r>
                      </a:p>
                      <a:p>
                        <a:pPr algn="ctr" eaLnBrk="0" hangingPunct="0"/>
                        <a:endParaRPr lang="en-US" altLang="zh-CN" dirty="0">
                          <a:solidFill>
                            <a:schemeClr val="tx1"/>
                          </a:solidFill>
                          <a:latin typeface="Times New Roman" panose="02020603050405020304" pitchFamily="18" charset="0"/>
                        </a:endParaRPr>
                      </a:p>
                    </p:txBody>
                  </p:sp>
                  <p:sp>
                    <p:nvSpPr>
                      <p:cNvPr id="24640" name="Rectangle 83"/>
                      <p:cNvSpPr/>
                      <p:nvPr/>
                    </p:nvSpPr>
                    <p:spPr>
                      <a:xfrm>
                        <a:off x="1018" y="1536"/>
                        <a:ext cx="51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18" name="Group 86"/>
                    <p:cNvGrpSpPr/>
                    <p:nvPr/>
                  </p:nvGrpSpPr>
                  <p:grpSpPr>
                    <a:xfrm>
                      <a:off x="1536" y="1536"/>
                      <a:ext cx="518" cy="384"/>
                      <a:chOff x="1536" y="1536"/>
                      <a:chExt cx="518" cy="384"/>
                    </a:xfrm>
                  </p:grpSpPr>
                  <p:sp>
                    <p:nvSpPr>
                      <p:cNvPr id="24637" name="Rectangle 32"/>
                      <p:cNvSpPr/>
                      <p:nvPr/>
                    </p:nvSpPr>
                    <p:spPr>
                      <a:xfrm>
                        <a:off x="1579" y="1536"/>
                        <a:ext cx="43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14</a:t>
                        </a:r>
                      </a:p>
                      <a:p>
                        <a:pPr algn="ctr" eaLnBrk="0" hangingPunct="0"/>
                        <a:endParaRPr lang="en-US" altLang="zh-CN" dirty="0">
                          <a:solidFill>
                            <a:schemeClr val="tx1"/>
                          </a:solidFill>
                          <a:latin typeface="Times New Roman" panose="02020603050405020304" pitchFamily="18" charset="0"/>
                        </a:endParaRPr>
                      </a:p>
                    </p:txBody>
                  </p:sp>
                  <p:sp>
                    <p:nvSpPr>
                      <p:cNvPr id="24638" name="Rectangle 85"/>
                      <p:cNvSpPr/>
                      <p:nvPr/>
                    </p:nvSpPr>
                    <p:spPr>
                      <a:xfrm>
                        <a:off x="1536" y="1536"/>
                        <a:ext cx="51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19" name="Group 88"/>
                    <p:cNvGrpSpPr/>
                    <p:nvPr/>
                  </p:nvGrpSpPr>
                  <p:grpSpPr>
                    <a:xfrm>
                      <a:off x="2054" y="1536"/>
                      <a:ext cx="518" cy="384"/>
                      <a:chOff x="2054" y="1536"/>
                      <a:chExt cx="518" cy="384"/>
                    </a:xfrm>
                  </p:grpSpPr>
                  <p:sp>
                    <p:nvSpPr>
                      <p:cNvPr id="24635" name="Rectangle 33"/>
                      <p:cNvSpPr/>
                      <p:nvPr/>
                    </p:nvSpPr>
                    <p:spPr>
                      <a:xfrm>
                        <a:off x="2097" y="1536"/>
                        <a:ext cx="43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13</a:t>
                        </a:r>
                      </a:p>
                      <a:p>
                        <a:pPr algn="ctr" eaLnBrk="0" hangingPunct="0"/>
                        <a:endParaRPr lang="en-US" altLang="zh-CN" dirty="0">
                          <a:solidFill>
                            <a:schemeClr val="tx1"/>
                          </a:solidFill>
                          <a:latin typeface="Times New Roman" panose="02020603050405020304" pitchFamily="18" charset="0"/>
                        </a:endParaRPr>
                      </a:p>
                    </p:txBody>
                  </p:sp>
                  <p:sp>
                    <p:nvSpPr>
                      <p:cNvPr id="24636" name="Rectangle 87"/>
                      <p:cNvSpPr/>
                      <p:nvPr/>
                    </p:nvSpPr>
                    <p:spPr>
                      <a:xfrm>
                        <a:off x="2054" y="1536"/>
                        <a:ext cx="51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20" name="Group 90"/>
                    <p:cNvGrpSpPr/>
                    <p:nvPr/>
                  </p:nvGrpSpPr>
                  <p:grpSpPr>
                    <a:xfrm>
                      <a:off x="0" y="1920"/>
                      <a:ext cx="478" cy="384"/>
                      <a:chOff x="0" y="1920"/>
                      <a:chExt cx="478" cy="384"/>
                    </a:xfrm>
                  </p:grpSpPr>
                  <p:sp>
                    <p:nvSpPr>
                      <p:cNvPr id="24633" name="Rectangle 34"/>
                      <p:cNvSpPr/>
                      <p:nvPr/>
                    </p:nvSpPr>
                    <p:spPr>
                      <a:xfrm>
                        <a:off x="43" y="1920"/>
                        <a:ext cx="39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5</a:t>
                        </a:r>
                      </a:p>
                      <a:p>
                        <a:pPr algn="ctr" eaLnBrk="0" hangingPunct="0"/>
                        <a:endParaRPr lang="en-US" altLang="zh-CN" dirty="0">
                          <a:solidFill>
                            <a:schemeClr val="tx1"/>
                          </a:solidFill>
                          <a:latin typeface="Times New Roman" panose="02020603050405020304" pitchFamily="18" charset="0"/>
                        </a:endParaRPr>
                      </a:p>
                    </p:txBody>
                  </p:sp>
                  <p:sp>
                    <p:nvSpPr>
                      <p:cNvPr id="24634" name="Rectangle 89"/>
                      <p:cNvSpPr/>
                      <p:nvPr/>
                    </p:nvSpPr>
                    <p:spPr>
                      <a:xfrm>
                        <a:off x="0" y="1920"/>
                        <a:ext cx="47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21" name="Group 92"/>
                    <p:cNvGrpSpPr/>
                    <p:nvPr/>
                  </p:nvGrpSpPr>
                  <p:grpSpPr>
                    <a:xfrm>
                      <a:off x="478" y="1920"/>
                      <a:ext cx="540" cy="384"/>
                      <a:chOff x="478" y="1920"/>
                      <a:chExt cx="540" cy="384"/>
                    </a:xfrm>
                  </p:grpSpPr>
                  <p:sp>
                    <p:nvSpPr>
                      <p:cNvPr id="24631" name="Rectangle 35"/>
                      <p:cNvSpPr/>
                      <p:nvPr/>
                    </p:nvSpPr>
                    <p:spPr>
                      <a:xfrm>
                        <a:off x="521" y="1920"/>
                        <a:ext cx="454"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33</a:t>
                        </a:r>
                      </a:p>
                      <a:p>
                        <a:pPr algn="ctr" eaLnBrk="0" hangingPunct="0"/>
                        <a:endParaRPr lang="en-US" altLang="zh-CN" dirty="0">
                          <a:solidFill>
                            <a:schemeClr val="tx1"/>
                          </a:solidFill>
                          <a:latin typeface="Times New Roman" panose="02020603050405020304" pitchFamily="18" charset="0"/>
                        </a:endParaRPr>
                      </a:p>
                    </p:txBody>
                  </p:sp>
                  <p:sp>
                    <p:nvSpPr>
                      <p:cNvPr id="24632" name="Rectangle 91"/>
                      <p:cNvSpPr/>
                      <p:nvPr/>
                    </p:nvSpPr>
                    <p:spPr>
                      <a:xfrm>
                        <a:off x="478" y="1920"/>
                        <a:ext cx="540"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22" name="Group 94"/>
                    <p:cNvGrpSpPr/>
                    <p:nvPr/>
                  </p:nvGrpSpPr>
                  <p:grpSpPr>
                    <a:xfrm>
                      <a:off x="1018" y="1920"/>
                      <a:ext cx="518" cy="384"/>
                      <a:chOff x="1018" y="1920"/>
                      <a:chExt cx="518" cy="384"/>
                    </a:xfrm>
                  </p:grpSpPr>
                  <p:sp>
                    <p:nvSpPr>
                      <p:cNvPr id="24629" name="Rectangle 36"/>
                      <p:cNvSpPr/>
                      <p:nvPr/>
                    </p:nvSpPr>
                    <p:spPr>
                      <a:xfrm>
                        <a:off x="1061" y="1920"/>
                        <a:ext cx="43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5</a:t>
                        </a:r>
                      </a:p>
                      <a:p>
                        <a:pPr algn="ctr" eaLnBrk="0" hangingPunct="0"/>
                        <a:endParaRPr lang="en-US" altLang="zh-CN" dirty="0">
                          <a:solidFill>
                            <a:schemeClr val="tx1"/>
                          </a:solidFill>
                          <a:latin typeface="Times New Roman" panose="02020603050405020304" pitchFamily="18" charset="0"/>
                        </a:endParaRPr>
                      </a:p>
                    </p:txBody>
                  </p:sp>
                  <p:sp>
                    <p:nvSpPr>
                      <p:cNvPr id="24630" name="Rectangle 93"/>
                      <p:cNvSpPr/>
                      <p:nvPr/>
                    </p:nvSpPr>
                    <p:spPr>
                      <a:xfrm>
                        <a:off x="1018" y="1920"/>
                        <a:ext cx="51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23" name="Group 96"/>
                    <p:cNvGrpSpPr/>
                    <p:nvPr/>
                  </p:nvGrpSpPr>
                  <p:grpSpPr>
                    <a:xfrm>
                      <a:off x="1536" y="1920"/>
                      <a:ext cx="518" cy="384"/>
                      <a:chOff x="1536" y="1920"/>
                      <a:chExt cx="518" cy="384"/>
                    </a:xfrm>
                  </p:grpSpPr>
                  <p:sp>
                    <p:nvSpPr>
                      <p:cNvPr id="24627" name="Rectangle 37"/>
                      <p:cNvSpPr/>
                      <p:nvPr/>
                    </p:nvSpPr>
                    <p:spPr>
                      <a:xfrm>
                        <a:off x="1579" y="1920"/>
                        <a:ext cx="43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57</a:t>
                        </a:r>
                      </a:p>
                      <a:p>
                        <a:pPr algn="ctr" eaLnBrk="0" hangingPunct="0"/>
                        <a:endParaRPr lang="en-US" altLang="zh-CN" dirty="0">
                          <a:solidFill>
                            <a:schemeClr val="tx1"/>
                          </a:solidFill>
                          <a:latin typeface="Times New Roman" panose="02020603050405020304" pitchFamily="18" charset="0"/>
                        </a:endParaRPr>
                      </a:p>
                    </p:txBody>
                  </p:sp>
                  <p:sp>
                    <p:nvSpPr>
                      <p:cNvPr id="24628" name="Rectangle 95"/>
                      <p:cNvSpPr/>
                      <p:nvPr/>
                    </p:nvSpPr>
                    <p:spPr>
                      <a:xfrm>
                        <a:off x="1536" y="1920"/>
                        <a:ext cx="51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4624" name="Group 98"/>
                    <p:cNvGrpSpPr/>
                    <p:nvPr/>
                  </p:nvGrpSpPr>
                  <p:grpSpPr>
                    <a:xfrm>
                      <a:off x="2054" y="1920"/>
                      <a:ext cx="518" cy="384"/>
                      <a:chOff x="2054" y="1920"/>
                      <a:chExt cx="518" cy="384"/>
                    </a:xfrm>
                  </p:grpSpPr>
                  <p:sp>
                    <p:nvSpPr>
                      <p:cNvPr id="24625" name="Rectangle 38"/>
                      <p:cNvSpPr/>
                      <p:nvPr/>
                    </p:nvSpPr>
                    <p:spPr>
                      <a:xfrm>
                        <a:off x="2097" y="1920"/>
                        <a:ext cx="43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800" dirty="0">
                            <a:solidFill>
                              <a:schemeClr val="tx1"/>
                            </a:solidFill>
                            <a:latin typeface="Times New Roman" panose="02020603050405020304" pitchFamily="18" charset="0"/>
                          </a:rPr>
                          <a:t>19</a:t>
                        </a:r>
                      </a:p>
                      <a:p>
                        <a:pPr algn="ctr" eaLnBrk="0" hangingPunct="0"/>
                        <a:endParaRPr lang="en-US" altLang="zh-CN" dirty="0">
                          <a:solidFill>
                            <a:schemeClr val="tx1"/>
                          </a:solidFill>
                          <a:latin typeface="Times New Roman" panose="02020603050405020304" pitchFamily="18" charset="0"/>
                        </a:endParaRPr>
                      </a:p>
                    </p:txBody>
                  </p:sp>
                  <p:sp>
                    <p:nvSpPr>
                      <p:cNvPr id="24626" name="Rectangle 97"/>
                      <p:cNvSpPr/>
                      <p:nvPr/>
                    </p:nvSpPr>
                    <p:spPr>
                      <a:xfrm>
                        <a:off x="2054" y="1920"/>
                        <a:ext cx="51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sp>
                <p:nvSpPr>
                  <p:cNvPr id="24594" name="Rectangle 100"/>
                  <p:cNvSpPr/>
                  <p:nvPr/>
                </p:nvSpPr>
                <p:spPr>
                  <a:xfrm>
                    <a:off x="-3" y="-3"/>
                    <a:ext cx="2578" cy="2310"/>
                  </a:xfrm>
                  <a:prstGeom prst="rect">
                    <a:avLst/>
                  </a:prstGeom>
                  <a:noFill/>
                  <a:ln w="9525" cap="flat" cmpd="sng">
                    <a:solidFill>
                      <a:srgbClr val="A0A0A0"/>
                    </a:solidFill>
                    <a:prstDash val="solid"/>
                    <a:miter/>
                    <a:headEnd type="none" w="med" len="med"/>
                    <a:tailEnd type="none" w="med" len="med"/>
                  </a:ln>
                </p:spPr>
                <p:txBody>
                  <a:bodyPr/>
                  <a:lstStyle/>
                  <a:p>
                    <a:endParaRPr lang="zh-CN" altLang="en-US" dirty="0"/>
                  </a:p>
                </p:txBody>
              </p:sp>
            </p:grpSp>
            <p:sp>
              <p:nvSpPr>
                <p:cNvPr id="24592" name="Rectangle 102"/>
                <p:cNvSpPr/>
                <p:nvPr/>
              </p:nvSpPr>
              <p:spPr>
                <a:xfrm>
                  <a:off x="2016" y="1488"/>
                  <a:ext cx="1872" cy="327"/>
                </a:xfrm>
                <a:prstGeom prst="rect">
                  <a:avLst/>
                </a:prstGeom>
                <a:noFill/>
                <a:ln w="9525">
                  <a:noFill/>
                </a:ln>
              </p:spPr>
              <p:txBody>
                <a:bodyPr>
                  <a:spAutoFit/>
                </a:bodyPr>
                <a:lstStyle/>
                <a:p>
                  <a:r>
                    <a:rPr lang="en-US" altLang="zh-CN" dirty="0">
                      <a:solidFill>
                        <a:schemeClr val="tx1"/>
                      </a:solidFill>
                    </a:rPr>
                    <a:t>   </a:t>
                  </a:r>
                  <a:r>
                    <a:rPr lang="zh-CN" altLang="en-US" b="1" dirty="0">
                      <a:solidFill>
                        <a:schemeClr val="tx1"/>
                      </a:solidFill>
                    </a:rPr>
                    <a:t>加工时间表</a:t>
                  </a:r>
                  <a:r>
                    <a:rPr lang="zh-CN" altLang="en-US" sz="2800" dirty="0">
                      <a:solidFill>
                        <a:schemeClr val="tx1"/>
                      </a:solidFill>
                      <a:latin typeface="Times New Roman" panose="02020603050405020304" pitchFamily="18" charset="0"/>
                    </a:rPr>
                    <a:t> </a:t>
                  </a:r>
                </a:p>
              </p:txBody>
            </p:sp>
          </p:grpSp>
        </p:grpSp>
      </p:grpSp>
      <p:sp>
        <p:nvSpPr>
          <p:cNvPr id="24588" name="Rectangle 109"/>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6.4  </a:t>
            </a:r>
            <a:r>
              <a:rPr lang="zh-CN" altLang="en-US" sz="3600" dirty="0">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additive="base">
                                        <p:cTn id="7" dur="500" fill="hold"/>
                                        <p:tgtEl>
                                          <p:spTgt spid="21507"/>
                                        </p:tgtEl>
                                        <p:attrNameLst>
                                          <p:attrName>ppt_x</p:attrName>
                                        </p:attrNameLst>
                                      </p:cBhvr>
                                      <p:tavLst>
                                        <p:tav tm="0">
                                          <p:val>
                                            <p:strVal val="0-#ppt_w/2"/>
                                          </p:val>
                                        </p:tav>
                                        <p:tav tm="100000">
                                          <p:val>
                                            <p:strVal val="#ppt_x"/>
                                          </p:val>
                                        </p:tav>
                                      </p:tavLst>
                                    </p:anim>
                                    <p:anim calcmode="lin" valueType="num">
                                      <p:cBhvr additive="base">
                                        <p:cTn id="8" dur="500" fill="hold"/>
                                        <p:tgtEl>
                                          <p:spTgt spid="2150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5606" name="Rectangle 56"/>
          <p:cNvSpPr/>
          <p:nvPr/>
        </p:nvSpPr>
        <p:spPr>
          <a:xfrm>
            <a:off x="1774825" y="2781300"/>
            <a:ext cx="8686800" cy="3168650"/>
          </a:xfrm>
          <a:prstGeom prst="rect">
            <a:avLst/>
          </a:prstGeom>
          <a:gradFill rotWithShape="0">
            <a:gsLst>
              <a:gs pos="0">
                <a:srgbClr val="CCECFF"/>
              </a:gs>
              <a:gs pos="100000">
                <a:srgbClr val="FFFFFF"/>
              </a:gs>
            </a:gsLst>
            <a:path path="shape">
              <a:fillToRect l="50000" t="50000" r="50000" b="50000"/>
            </a:path>
            <a:tileRect/>
          </a:gradFill>
          <a:ln w="9525" cap="flat" cmpd="sng">
            <a:solidFill>
              <a:srgbClr val="3366FF"/>
            </a:solidFill>
            <a:prstDash val="solid"/>
            <a:miter/>
            <a:headEnd type="none" w="med" len="med"/>
            <a:tailEnd type="none" w="med" len="med"/>
          </a:ln>
        </p:spPr>
        <p:txBody>
          <a:bodyPr>
            <a:spAutoFit/>
          </a:bodyPr>
          <a:lstStyle/>
          <a:p>
            <a:pPr>
              <a:lnSpc>
                <a:spcPct val="140000"/>
              </a:lnSpc>
            </a:pPr>
            <a:r>
              <a:rPr lang="zh-CN" altLang="en-US" dirty="0">
                <a:solidFill>
                  <a:schemeClr val="tx1"/>
                </a:solidFill>
              </a:rPr>
              <a:t>用遗传算法求解。选择交叉概率       ，变异概       </a:t>
            </a:r>
            <a:r>
              <a:rPr lang="en-US" altLang="zh-CN" dirty="0">
                <a:solidFill>
                  <a:schemeClr val="tx1"/>
                </a:solidFill>
              </a:rPr>
              <a:t>,</a:t>
            </a:r>
            <a:r>
              <a:rPr lang="zh-CN" altLang="en-US" dirty="0">
                <a:solidFill>
                  <a:schemeClr val="tx1"/>
                </a:solidFill>
              </a:rPr>
              <a:t>种群规模为</a:t>
            </a:r>
            <a:r>
              <a:rPr lang="en-US" altLang="zh-CN" dirty="0">
                <a:solidFill>
                  <a:schemeClr val="tx1"/>
                </a:solidFill>
                <a:latin typeface="Times New Roman" panose="02020603050405020304" pitchFamily="18" charset="0"/>
                <a:cs typeface="Times New Roman" panose="02020603050405020304" pitchFamily="18" charset="0"/>
              </a:rPr>
              <a:t>20</a:t>
            </a:r>
            <a:r>
              <a:rPr lang="zh-CN" altLang="en-US" dirty="0">
                <a:solidFill>
                  <a:schemeClr val="tx1"/>
                </a:solidFill>
              </a:rPr>
              <a:t>，迭代次数       。</a:t>
            </a:r>
          </a:p>
          <a:p>
            <a:pPr>
              <a:lnSpc>
                <a:spcPct val="140000"/>
              </a:lnSpc>
            </a:pPr>
            <a:endParaRPr lang="zh-CN" altLang="en-US" dirty="0">
              <a:solidFill>
                <a:schemeClr val="tx1"/>
              </a:solidFill>
            </a:endParaRPr>
          </a:p>
          <a:p>
            <a:pPr>
              <a:lnSpc>
                <a:spcPct val="140000"/>
              </a:lnSpc>
            </a:pPr>
            <a:endParaRPr lang="zh-CN" altLang="en-US" dirty="0">
              <a:solidFill>
                <a:schemeClr val="tx1"/>
              </a:solidFill>
            </a:endParaRPr>
          </a:p>
          <a:p>
            <a:pPr>
              <a:lnSpc>
                <a:spcPct val="140000"/>
              </a:lnSpc>
            </a:pPr>
            <a:endParaRPr lang="zh-CN" altLang="en-US" dirty="0">
              <a:solidFill>
                <a:schemeClr val="tx1"/>
              </a:solidFill>
            </a:endParaRPr>
          </a:p>
          <a:p>
            <a:pPr>
              <a:lnSpc>
                <a:spcPct val="140000"/>
              </a:lnSpc>
            </a:pPr>
            <a:r>
              <a:rPr lang="zh-CN" altLang="en-US" dirty="0">
                <a:solidFill>
                  <a:schemeClr val="tx1"/>
                </a:solidFill>
              </a:rPr>
              <a:t> </a:t>
            </a:r>
            <a:endParaRPr lang="zh-CN" altLang="en-US" dirty="0">
              <a:solidFill>
                <a:schemeClr val="tx1"/>
              </a:solidFill>
              <a:latin typeface="Times New Roman" panose="02020603050405020304" pitchFamily="18" charset="0"/>
            </a:endParaRPr>
          </a:p>
        </p:txBody>
      </p:sp>
      <p:graphicFrame>
        <p:nvGraphicFramePr>
          <p:cNvPr id="25602" name="Object 0"/>
          <p:cNvGraphicFramePr/>
          <p:nvPr/>
        </p:nvGraphicFramePr>
        <p:xfrm>
          <a:off x="6167438" y="2924175"/>
          <a:ext cx="1009650" cy="388938"/>
        </p:xfrm>
        <a:graphic>
          <a:graphicData uri="http://schemas.openxmlformats.org/presentationml/2006/ole">
            <mc:AlternateContent xmlns:mc="http://schemas.openxmlformats.org/markup-compatibility/2006">
              <mc:Choice xmlns:v="urn:schemas-microsoft-com:vml" Requires="v">
                <p:oleObj spid="_x0000_s27757" r:id="rId3" imgW="685800" imgH="254000" progId="Equation.3">
                  <p:embed/>
                </p:oleObj>
              </mc:Choice>
              <mc:Fallback>
                <p:oleObj r:id="rId3" imgW="685800" imgH="254000" progId="Equation.3">
                  <p:embed/>
                  <p:pic>
                    <p:nvPicPr>
                      <p:cNvPr id="0" name="图片 3156"/>
                      <p:cNvPicPr/>
                      <p:nvPr/>
                    </p:nvPicPr>
                    <p:blipFill>
                      <a:blip r:embed="rId4"/>
                      <a:stretch>
                        <a:fillRect/>
                      </a:stretch>
                    </p:blipFill>
                    <p:spPr>
                      <a:xfrm>
                        <a:off x="6167438" y="2924175"/>
                        <a:ext cx="1009650" cy="388938"/>
                      </a:xfrm>
                      <a:prstGeom prst="rect">
                        <a:avLst/>
                      </a:prstGeom>
                      <a:noFill/>
                      <a:ln w="38100">
                        <a:noFill/>
                        <a:miter/>
                      </a:ln>
                    </p:spPr>
                  </p:pic>
                </p:oleObj>
              </mc:Fallback>
            </mc:AlternateContent>
          </a:graphicData>
        </a:graphic>
      </p:graphicFrame>
      <p:graphicFrame>
        <p:nvGraphicFramePr>
          <p:cNvPr id="25603" name="Object 1"/>
          <p:cNvGraphicFramePr/>
          <p:nvPr/>
        </p:nvGraphicFramePr>
        <p:xfrm>
          <a:off x="8472488" y="2995613"/>
          <a:ext cx="1008062" cy="361950"/>
        </p:xfrm>
        <a:graphic>
          <a:graphicData uri="http://schemas.openxmlformats.org/presentationml/2006/ole">
            <mc:AlternateContent xmlns:mc="http://schemas.openxmlformats.org/markup-compatibility/2006">
              <mc:Choice xmlns:v="urn:schemas-microsoft-com:vml" Requires="v">
                <p:oleObj spid="_x0000_s27758" r:id="rId5" imgW="698500" imgH="254000" progId="Equation.3">
                  <p:embed/>
                </p:oleObj>
              </mc:Choice>
              <mc:Fallback>
                <p:oleObj r:id="rId5" imgW="698500" imgH="254000" progId="Equation.3">
                  <p:embed/>
                  <p:pic>
                    <p:nvPicPr>
                      <p:cNvPr id="0" name="图片 3157"/>
                      <p:cNvPicPr/>
                      <p:nvPr/>
                    </p:nvPicPr>
                    <p:blipFill>
                      <a:blip r:embed="rId6"/>
                      <a:stretch>
                        <a:fillRect/>
                      </a:stretch>
                    </p:blipFill>
                    <p:spPr>
                      <a:xfrm>
                        <a:off x="8472488" y="2995613"/>
                        <a:ext cx="1008062" cy="361950"/>
                      </a:xfrm>
                      <a:prstGeom prst="rect">
                        <a:avLst/>
                      </a:prstGeom>
                      <a:noFill/>
                      <a:ln w="38100">
                        <a:noFill/>
                        <a:miter/>
                      </a:ln>
                    </p:spPr>
                  </p:pic>
                </p:oleObj>
              </mc:Fallback>
            </mc:AlternateContent>
          </a:graphicData>
        </a:graphic>
      </p:graphicFrame>
      <p:graphicFrame>
        <p:nvGraphicFramePr>
          <p:cNvPr id="25604" name="Object 2"/>
          <p:cNvGraphicFramePr/>
          <p:nvPr/>
        </p:nvGraphicFramePr>
        <p:xfrm>
          <a:off x="4656138" y="3502026"/>
          <a:ext cx="1008062" cy="358775"/>
        </p:xfrm>
        <a:graphic>
          <a:graphicData uri="http://schemas.openxmlformats.org/presentationml/2006/ole">
            <mc:AlternateContent xmlns:mc="http://schemas.openxmlformats.org/markup-compatibility/2006">
              <mc:Choice xmlns:v="urn:schemas-microsoft-com:vml" Requires="v">
                <p:oleObj spid="_x0000_s27759" r:id="rId7" imgW="571500" imgH="203200" progId="Equation.3">
                  <p:embed/>
                </p:oleObj>
              </mc:Choice>
              <mc:Fallback>
                <p:oleObj r:id="rId7" imgW="571500" imgH="203200" progId="Equation.3">
                  <p:embed/>
                  <p:pic>
                    <p:nvPicPr>
                      <p:cNvPr id="0" name="图片 3158"/>
                      <p:cNvPicPr/>
                      <p:nvPr/>
                    </p:nvPicPr>
                    <p:blipFill>
                      <a:blip r:embed="rId8"/>
                      <a:stretch>
                        <a:fillRect/>
                      </a:stretch>
                    </p:blipFill>
                    <p:spPr>
                      <a:xfrm>
                        <a:off x="4656138" y="3502026"/>
                        <a:ext cx="1008062" cy="358775"/>
                      </a:xfrm>
                      <a:prstGeom prst="rect">
                        <a:avLst/>
                      </a:prstGeom>
                      <a:noFill/>
                      <a:ln w="38100">
                        <a:noFill/>
                        <a:miter/>
                      </a:ln>
                    </p:spPr>
                  </p:pic>
                </p:oleObj>
              </mc:Fallback>
            </mc:AlternateContent>
          </a:graphicData>
        </a:graphic>
      </p:graphicFrame>
      <p:sp>
        <p:nvSpPr>
          <p:cNvPr id="25607" name="Rectangle 2"/>
          <p:cNvSpPr/>
          <p:nvPr/>
        </p:nvSpPr>
        <p:spPr>
          <a:xfrm>
            <a:off x="3733800" y="304801"/>
            <a:ext cx="4419600" cy="519113"/>
          </a:xfrm>
          <a:prstGeom prst="rect">
            <a:avLst/>
          </a:prstGeom>
          <a:noFill/>
          <a:ln w="9525">
            <a:noFill/>
          </a:ln>
        </p:spPr>
        <p:txBody>
          <a:bodyPr>
            <a:spAutoFit/>
          </a:bodyPr>
          <a:lstStyle/>
          <a:p>
            <a:r>
              <a:rPr lang="zh-CN" altLang="en-US" sz="2800" dirty="0">
                <a:solidFill>
                  <a:schemeClr val="tx1"/>
                </a:solidFill>
              </a:rPr>
              <a:t>表</a:t>
            </a:r>
            <a:r>
              <a:rPr lang="en-US" altLang="zh-CN" sz="2800" dirty="0">
                <a:solidFill>
                  <a:schemeClr val="tx1"/>
                </a:solidFill>
                <a:latin typeface="Times New Roman" panose="02020603050405020304" pitchFamily="18" charset="0"/>
              </a:rPr>
              <a:t>9.3  </a:t>
            </a:r>
            <a:r>
              <a:rPr lang="zh-CN" altLang="en-US" sz="2800" dirty="0">
                <a:solidFill>
                  <a:schemeClr val="tx1"/>
                </a:solidFill>
              </a:rPr>
              <a:t>遗传算法运行的结果</a:t>
            </a:r>
            <a:r>
              <a:rPr lang="zh-CN" altLang="en-US" sz="2800" dirty="0">
                <a:solidFill>
                  <a:schemeClr val="tx1"/>
                </a:solidFill>
                <a:latin typeface="Times New Roman" panose="02020603050405020304" pitchFamily="18" charset="0"/>
              </a:rPr>
              <a:t> </a:t>
            </a:r>
          </a:p>
        </p:txBody>
      </p:sp>
      <p:grpSp>
        <p:nvGrpSpPr>
          <p:cNvPr id="25608" name="Group 39"/>
          <p:cNvGrpSpPr/>
          <p:nvPr/>
        </p:nvGrpSpPr>
        <p:grpSpPr>
          <a:xfrm>
            <a:off x="1911350" y="4500564"/>
            <a:ext cx="8426450" cy="1285875"/>
            <a:chOff x="0" y="0"/>
            <a:chExt cx="3690" cy="768"/>
          </a:xfrm>
        </p:grpSpPr>
        <p:grpSp>
          <p:nvGrpSpPr>
            <p:cNvPr id="25615" name="Group 16"/>
            <p:cNvGrpSpPr/>
            <p:nvPr/>
          </p:nvGrpSpPr>
          <p:grpSpPr>
            <a:xfrm>
              <a:off x="0" y="0"/>
              <a:ext cx="620" cy="384"/>
              <a:chOff x="0" y="0"/>
              <a:chExt cx="620" cy="384"/>
            </a:xfrm>
          </p:grpSpPr>
          <p:sp>
            <p:nvSpPr>
              <p:cNvPr id="25649" name="Rectangle 3"/>
              <p:cNvSpPr/>
              <p:nvPr/>
            </p:nvSpPr>
            <p:spPr>
              <a:xfrm>
                <a:off x="43" y="0"/>
                <a:ext cx="534"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zh-CN" altLang="en-US" sz="2000" dirty="0">
                    <a:solidFill>
                      <a:schemeClr val="tx1"/>
                    </a:solidFill>
                    <a:latin typeface="Times New Roman" panose="02020603050405020304" pitchFamily="18" charset="0"/>
                  </a:rPr>
                  <a:t>总运行</a:t>
                </a:r>
              </a:p>
              <a:p>
                <a:pPr algn="ctr"/>
                <a:r>
                  <a:rPr lang="zh-CN" altLang="en-US" sz="2000" dirty="0">
                    <a:solidFill>
                      <a:schemeClr val="tx1"/>
                    </a:solidFill>
                    <a:latin typeface="Times New Roman" panose="02020603050405020304" pitchFamily="18" charset="0"/>
                  </a:rPr>
                  <a:t>次数</a:t>
                </a:r>
              </a:p>
              <a:p>
                <a:pPr algn="ctr" eaLnBrk="0" hangingPunct="0"/>
                <a:endParaRPr lang="en-US" altLang="zh-CN" sz="2000" dirty="0">
                  <a:solidFill>
                    <a:schemeClr val="tx1"/>
                  </a:solidFill>
                  <a:latin typeface="Times New Roman" panose="02020603050405020304" pitchFamily="18" charset="0"/>
                </a:endParaRPr>
              </a:p>
            </p:txBody>
          </p:sp>
          <p:sp>
            <p:nvSpPr>
              <p:cNvPr id="25650" name="Rectangle 15"/>
              <p:cNvSpPr/>
              <p:nvPr/>
            </p:nvSpPr>
            <p:spPr>
              <a:xfrm>
                <a:off x="0" y="0"/>
                <a:ext cx="620"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5616" name="Group 18"/>
            <p:cNvGrpSpPr/>
            <p:nvPr/>
          </p:nvGrpSpPr>
          <p:grpSpPr>
            <a:xfrm>
              <a:off x="620" y="0"/>
              <a:ext cx="476" cy="384"/>
              <a:chOff x="620" y="0"/>
              <a:chExt cx="476" cy="384"/>
            </a:xfrm>
          </p:grpSpPr>
          <p:sp>
            <p:nvSpPr>
              <p:cNvPr id="25647" name="Rectangle 4"/>
              <p:cNvSpPr/>
              <p:nvPr/>
            </p:nvSpPr>
            <p:spPr>
              <a:xfrm>
                <a:off x="663" y="0"/>
                <a:ext cx="390"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800" dirty="0">
                  <a:solidFill>
                    <a:schemeClr val="tx1"/>
                  </a:solidFill>
                  <a:latin typeface="Times New Roman" panose="02020603050405020304" pitchFamily="18" charset="0"/>
                </a:endParaRPr>
              </a:p>
              <a:p>
                <a:pPr algn="just"/>
                <a:r>
                  <a:rPr lang="zh-CN" altLang="en-US" sz="1800" dirty="0">
                    <a:solidFill>
                      <a:schemeClr val="tx1"/>
                    </a:solidFill>
                    <a:latin typeface="Times New Roman" panose="02020603050405020304" pitchFamily="18" charset="0"/>
                  </a:rPr>
                  <a:t>最好解</a:t>
                </a:r>
              </a:p>
              <a:p>
                <a:pPr algn="ctr" eaLnBrk="0" hangingPunct="0"/>
                <a:endParaRPr lang="en-US" altLang="zh-CN" sz="2000" dirty="0">
                  <a:solidFill>
                    <a:schemeClr val="tx1"/>
                  </a:solidFill>
                  <a:latin typeface="Times New Roman" panose="02020603050405020304" pitchFamily="18" charset="0"/>
                </a:endParaRPr>
              </a:p>
            </p:txBody>
          </p:sp>
          <p:sp>
            <p:nvSpPr>
              <p:cNvPr id="25648" name="Rectangle 17"/>
              <p:cNvSpPr/>
              <p:nvPr/>
            </p:nvSpPr>
            <p:spPr>
              <a:xfrm>
                <a:off x="620" y="0"/>
                <a:ext cx="476"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5617" name="Group 20"/>
            <p:cNvGrpSpPr/>
            <p:nvPr/>
          </p:nvGrpSpPr>
          <p:grpSpPr>
            <a:xfrm>
              <a:off x="1096" y="0"/>
              <a:ext cx="506" cy="384"/>
              <a:chOff x="1096" y="0"/>
              <a:chExt cx="506" cy="384"/>
            </a:xfrm>
          </p:grpSpPr>
          <p:sp>
            <p:nvSpPr>
              <p:cNvPr id="25645" name="Rectangle 5"/>
              <p:cNvSpPr/>
              <p:nvPr/>
            </p:nvSpPr>
            <p:spPr>
              <a:xfrm>
                <a:off x="1139" y="0"/>
                <a:ext cx="420" cy="384"/>
              </a:xfrm>
              <a:prstGeom prst="rect">
                <a:avLst/>
              </a:prstGeom>
              <a:noFill/>
              <a:ln w="9525">
                <a:noFill/>
              </a:ln>
            </p:spPr>
            <p:txBody>
              <a:bodyPr anchor="ctr"/>
              <a:lstStyle/>
              <a:p>
                <a:pPr algn="just"/>
                <a:endParaRPr lang="en-US" altLang="zh-CN" sz="1000" dirty="0">
                  <a:solidFill>
                    <a:schemeClr val="tx1"/>
                  </a:solidFill>
                  <a:latin typeface="Times New Roman" panose="02020603050405020304" pitchFamily="18" charset="0"/>
                </a:endParaRPr>
              </a:p>
              <a:p>
                <a:pPr algn="just"/>
                <a:endParaRPr lang="en-US" altLang="zh-CN" sz="1000" dirty="0">
                  <a:solidFill>
                    <a:schemeClr val="tx1"/>
                  </a:solidFill>
                  <a:latin typeface="Times New Roman" panose="02020603050405020304" pitchFamily="18" charset="0"/>
                </a:endParaRPr>
              </a:p>
              <a:p>
                <a:pPr algn="just"/>
                <a:r>
                  <a:rPr lang="zh-CN" altLang="en-US" sz="1800" dirty="0">
                    <a:solidFill>
                      <a:schemeClr val="tx1"/>
                    </a:solidFill>
                    <a:latin typeface="Times New Roman" panose="02020603050405020304" pitchFamily="18" charset="0"/>
                  </a:rPr>
                  <a:t>最坏解</a:t>
                </a:r>
              </a:p>
              <a:p>
                <a:pPr algn="just" eaLnBrk="0" hangingPunct="0"/>
                <a:endParaRPr lang="en-US" altLang="zh-CN" dirty="0">
                  <a:solidFill>
                    <a:schemeClr val="tx1"/>
                  </a:solidFill>
                  <a:latin typeface="Times New Roman" panose="02020603050405020304" pitchFamily="18" charset="0"/>
                </a:endParaRPr>
              </a:p>
            </p:txBody>
          </p:sp>
          <p:sp>
            <p:nvSpPr>
              <p:cNvPr id="25646" name="Rectangle 19"/>
              <p:cNvSpPr/>
              <p:nvPr/>
            </p:nvSpPr>
            <p:spPr>
              <a:xfrm>
                <a:off x="1096" y="0"/>
                <a:ext cx="506"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5618" name="Group 22"/>
            <p:cNvGrpSpPr/>
            <p:nvPr/>
          </p:nvGrpSpPr>
          <p:grpSpPr>
            <a:xfrm>
              <a:off x="1602" y="0"/>
              <a:ext cx="506" cy="384"/>
              <a:chOff x="1602" y="0"/>
              <a:chExt cx="506" cy="384"/>
            </a:xfrm>
          </p:grpSpPr>
          <p:sp>
            <p:nvSpPr>
              <p:cNvPr id="25643" name="Rectangle 6"/>
              <p:cNvSpPr/>
              <p:nvPr/>
            </p:nvSpPr>
            <p:spPr>
              <a:xfrm>
                <a:off x="1645" y="0"/>
                <a:ext cx="420"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zh-CN" altLang="en-US" sz="2000" dirty="0">
                    <a:solidFill>
                      <a:schemeClr val="tx1"/>
                    </a:solidFill>
                    <a:latin typeface="Times New Roman" panose="02020603050405020304" pitchFamily="18" charset="0"/>
                  </a:rPr>
                  <a:t>平均</a:t>
                </a:r>
              </a:p>
              <a:p>
                <a:pPr algn="ctr" eaLnBrk="0" hangingPunct="0"/>
                <a:endParaRPr lang="en-US" altLang="zh-CN" dirty="0">
                  <a:solidFill>
                    <a:schemeClr val="tx1"/>
                  </a:solidFill>
                  <a:latin typeface="Times New Roman" panose="02020603050405020304" pitchFamily="18" charset="0"/>
                </a:endParaRPr>
              </a:p>
            </p:txBody>
          </p:sp>
          <p:sp>
            <p:nvSpPr>
              <p:cNvPr id="25644" name="Rectangle 21"/>
              <p:cNvSpPr/>
              <p:nvPr/>
            </p:nvSpPr>
            <p:spPr>
              <a:xfrm>
                <a:off x="1602" y="0"/>
                <a:ext cx="506"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5619" name="Group 24"/>
            <p:cNvGrpSpPr/>
            <p:nvPr/>
          </p:nvGrpSpPr>
          <p:grpSpPr>
            <a:xfrm>
              <a:off x="2108" y="0"/>
              <a:ext cx="728" cy="384"/>
              <a:chOff x="2108" y="0"/>
              <a:chExt cx="728" cy="384"/>
            </a:xfrm>
          </p:grpSpPr>
          <p:sp>
            <p:nvSpPr>
              <p:cNvPr id="25641" name="Rectangle 7"/>
              <p:cNvSpPr/>
              <p:nvPr/>
            </p:nvSpPr>
            <p:spPr>
              <a:xfrm>
                <a:off x="2151" y="0"/>
                <a:ext cx="642" cy="384"/>
              </a:xfrm>
              <a:prstGeom prst="rect">
                <a:avLst/>
              </a:prstGeom>
              <a:noFill/>
              <a:ln w="9525">
                <a:noFill/>
              </a:ln>
            </p:spPr>
            <p:txBody>
              <a:bodyPr anchor="ctr"/>
              <a:lstStyle/>
              <a:p>
                <a:pPr algn="just"/>
                <a:endParaRPr lang="en-US" altLang="zh-CN" sz="1000" dirty="0">
                  <a:solidFill>
                    <a:schemeClr val="tx1"/>
                  </a:solidFill>
                  <a:latin typeface="Times New Roman" panose="02020603050405020304" pitchFamily="18" charset="0"/>
                </a:endParaRPr>
              </a:p>
              <a:p>
                <a:pPr algn="just"/>
                <a:endParaRPr lang="en-US" altLang="zh-CN" sz="1000" dirty="0">
                  <a:solidFill>
                    <a:schemeClr val="tx1"/>
                  </a:solidFill>
                  <a:latin typeface="Times New Roman" panose="02020603050405020304" pitchFamily="18" charset="0"/>
                </a:endParaRPr>
              </a:p>
              <a:p>
                <a:pPr algn="ctr"/>
                <a:r>
                  <a:rPr lang="zh-CN" altLang="en-US" sz="2000" dirty="0">
                    <a:solidFill>
                      <a:schemeClr val="tx1"/>
                    </a:solidFill>
                    <a:latin typeface="Times New Roman" panose="02020603050405020304" pitchFamily="18" charset="0"/>
                  </a:rPr>
                  <a:t>最好解</a:t>
                </a:r>
              </a:p>
              <a:p>
                <a:pPr algn="ctr"/>
                <a:r>
                  <a:rPr lang="zh-CN" altLang="en-US" sz="2000" dirty="0">
                    <a:solidFill>
                      <a:schemeClr val="tx1"/>
                    </a:solidFill>
                    <a:latin typeface="Times New Roman" panose="02020603050405020304" pitchFamily="18" charset="0"/>
                  </a:rPr>
                  <a:t>的频率</a:t>
                </a:r>
              </a:p>
              <a:p>
                <a:pPr algn="just" eaLnBrk="0" hangingPunct="0"/>
                <a:endParaRPr lang="en-US" altLang="zh-CN" dirty="0">
                  <a:solidFill>
                    <a:schemeClr val="tx1"/>
                  </a:solidFill>
                  <a:latin typeface="Times New Roman" panose="02020603050405020304" pitchFamily="18" charset="0"/>
                </a:endParaRPr>
              </a:p>
            </p:txBody>
          </p:sp>
          <p:sp>
            <p:nvSpPr>
              <p:cNvPr id="25642" name="Rectangle 23"/>
              <p:cNvSpPr/>
              <p:nvPr/>
            </p:nvSpPr>
            <p:spPr>
              <a:xfrm>
                <a:off x="2108" y="0"/>
                <a:ext cx="72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5620" name="Group 26"/>
            <p:cNvGrpSpPr/>
            <p:nvPr/>
          </p:nvGrpSpPr>
          <p:grpSpPr>
            <a:xfrm>
              <a:off x="2836" y="0"/>
              <a:ext cx="854" cy="384"/>
              <a:chOff x="2836" y="0"/>
              <a:chExt cx="854" cy="384"/>
            </a:xfrm>
          </p:grpSpPr>
          <p:sp>
            <p:nvSpPr>
              <p:cNvPr id="25639" name="Rectangle 8"/>
              <p:cNvSpPr/>
              <p:nvPr/>
            </p:nvSpPr>
            <p:spPr>
              <a:xfrm>
                <a:off x="2879" y="0"/>
                <a:ext cx="768"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zh-CN" altLang="en-US" sz="2000" dirty="0">
                    <a:solidFill>
                      <a:schemeClr val="tx1"/>
                    </a:solidFill>
                    <a:latin typeface="Times New Roman" panose="02020603050405020304" pitchFamily="18" charset="0"/>
                  </a:rPr>
                  <a:t>最好解的</a:t>
                </a:r>
              </a:p>
              <a:p>
                <a:pPr algn="ctr"/>
                <a:r>
                  <a:rPr lang="zh-CN" altLang="en-US" sz="2000" dirty="0">
                    <a:solidFill>
                      <a:schemeClr val="tx1"/>
                    </a:solidFill>
                    <a:latin typeface="Times New Roman" panose="02020603050405020304" pitchFamily="18" charset="0"/>
                  </a:rPr>
                  <a:t>平均代数</a:t>
                </a:r>
              </a:p>
              <a:p>
                <a:pPr algn="ctr" eaLnBrk="0" hangingPunct="0"/>
                <a:endParaRPr lang="en-US" altLang="zh-CN" dirty="0">
                  <a:solidFill>
                    <a:schemeClr val="tx1"/>
                  </a:solidFill>
                  <a:latin typeface="Times New Roman" panose="02020603050405020304" pitchFamily="18" charset="0"/>
                </a:endParaRPr>
              </a:p>
            </p:txBody>
          </p:sp>
          <p:sp>
            <p:nvSpPr>
              <p:cNvPr id="25640" name="Rectangle 25"/>
              <p:cNvSpPr/>
              <p:nvPr/>
            </p:nvSpPr>
            <p:spPr>
              <a:xfrm>
                <a:off x="2836" y="0"/>
                <a:ext cx="854"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5621" name="Group 28"/>
            <p:cNvGrpSpPr/>
            <p:nvPr/>
          </p:nvGrpSpPr>
          <p:grpSpPr>
            <a:xfrm>
              <a:off x="0" y="384"/>
              <a:ext cx="620" cy="384"/>
              <a:chOff x="0" y="384"/>
              <a:chExt cx="620" cy="384"/>
            </a:xfrm>
          </p:grpSpPr>
          <p:sp>
            <p:nvSpPr>
              <p:cNvPr id="25637" name="Rectangle 9"/>
              <p:cNvSpPr/>
              <p:nvPr/>
            </p:nvSpPr>
            <p:spPr>
              <a:xfrm>
                <a:off x="43" y="384"/>
                <a:ext cx="534"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200" dirty="0">
                    <a:solidFill>
                      <a:schemeClr val="tx1"/>
                    </a:solidFill>
                    <a:latin typeface="Times New Roman" panose="02020603050405020304" pitchFamily="18" charset="0"/>
                  </a:rPr>
                  <a:t>20</a:t>
                </a:r>
              </a:p>
              <a:p>
                <a:pPr algn="ctr" eaLnBrk="0" hangingPunct="0"/>
                <a:endParaRPr lang="en-US" altLang="zh-CN" dirty="0">
                  <a:solidFill>
                    <a:schemeClr val="tx1"/>
                  </a:solidFill>
                  <a:latin typeface="Times New Roman" panose="02020603050405020304" pitchFamily="18" charset="0"/>
                </a:endParaRPr>
              </a:p>
            </p:txBody>
          </p:sp>
          <p:sp>
            <p:nvSpPr>
              <p:cNvPr id="25638" name="Rectangle 27"/>
              <p:cNvSpPr/>
              <p:nvPr/>
            </p:nvSpPr>
            <p:spPr>
              <a:xfrm>
                <a:off x="0" y="384"/>
                <a:ext cx="620"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5622" name="Group 30"/>
            <p:cNvGrpSpPr/>
            <p:nvPr/>
          </p:nvGrpSpPr>
          <p:grpSpPr>
            <a:xfrm>
              <a:off x="620" y="384"/>
              <a:ext cx="476" cy="384"/>
              <a:chOff x="620" y="384"/>
              <a:chExt cx="476" cy="384"/>
            </a:xfrm>
          </p:grpSpPr>
          <p:sp>
            <p:nvSpPr>
              <p:cNvPr id="25635" name="Rectangle 10"/>
              <p:cNvSpPr/>
              <p:nvPr/>
            </p:nvSpPr>
            <p:spPr>
              <a:xfrm>
                <a:off x="663" y="384"/>
                <a:ext cx="390"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200" dirty="0">
                    <a:solidFill>
                      <a:schemeClr val="tx1"/>
                    </a:solidFill>
                    <a:latin typeface="Times New Roman" panose="02020603050405020304" pitchFamily="18" charset="0"/>
                  </a:rPr>
                  <a:t>213</a:t>
                </a:r>
              </a:p>
              <a:p>
                <a:pPr algn="ctr" eaLnBrk="0" hangingPunct="0"/>
                <a:endParaRPr lang="en-US" altLang="zh-CN" dirty="0">
                  <a:solidFill>
                    <a:schemeClr val="tx1"/>
                  </a:solidFill>
                  <a:latin typeface="Times New Roman" panose="02020603050405020304" pitchFamily="18" charset="0"/>
                </a:endParaRPr>
              </a:p>
            </p:txBody>
          </p:sp>
          <p:sp>
            <p:nvSpPr>
              <p:cNvPr id="25636" name="Rectangle 29"/>
              <p:cNvSpPr/>
              <p:nvPr/>
            </p:nvSpPr>
            <p:spPr>
              <a:xfrm>
                <a:off x="620" y="384"/>
                <a:ext cx="476"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5623" name="Group 32"/>
            <p:cNvGrpSpPr/>
            <p:nvPr/>
          </p:nvGrpSpPr>
          <p:grpSpPr>
            <a:xfrm>
              <a:off x="1096" y="384"/>
              <a:ext cx="506" cy="384"/>
              <a:chOff x="1096" y="384"/>
              <a:chExt cx="506" cy="384"/>
            </a:xfrm>
          </p:grpSpPr>
          <p:sp>
            <p:nvSpPr>
              <p:cNvPr id="25633" name="Rectangle 11"/>
              <p:cNvSpPr/>
              <p:nvPr/>
            </p:nvSpPr>
            <p:spPr>
              <a:xfrm>
                <a:off x="1139" y="384"/>
                <a:ext cx="420"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200" dirty="0">
                    <a:solidFill>
                      <a:schemeClr val="tx1"/>
                    </a:solidFill>
                    <a:latin typeface="Times New Roman" panose="02020603050405020304" pitchFamily="18" charset="0"/>
                  </a:rPr>
                  <a:t>221</a:t>
                </a:r>
              </a:p>
              <a:p>
                <a:pPr algn="ctr" eaLnBrk="0" hangingPunct="0"/>
                <a:endParaRPr lang="en-US" altLang="zh-CN" dirty="0">
                  <a:solidFill>
                    <a:schemeClr val="tx1"/>
                  </a:solidFill>
                  <a:latin typeface="Times New Roman" panose="02020603050405020304" pitchFamily="18" charset="0"/>
                </a:endParaRPr>
              </a:p>
            </p:txBody>
          </p:sp>
          <p:sp>
            <p:nvSpPr>
              <p:cNvPr id="25634" name="Rectangle 31"/>
              <p:cNvSpPr/>
              <p:nvPr/>
            </p:nvSpPr>
            <p:spPr>
              <a:xfrm>
                <a:off x="1096" y="384"/>
                <a:ext cx="506"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5624" name="Group 34"/>
            <p:cNvGrpSpPr/>
            <p:nvPr/>
          </p:nvGrpSpPr>
          <p:grpSpPr>
            <a:xfrm>
              <a:off x="1602" y="384"/>
              <a:ext cx="506" cy="384"/>
              <a:chOff x="1602" y="384"/>
              <a:chExt cx="506" cy="384"/>
            </a:xfrm>
          </p:grpSpPr>
          <p:sp>
            <p:nvSpPr>
              <p:cNvPr id="25631" name="Rectangle 12"/>
              <p:cNvSpPr/>
              <p:nvPr/>
            </p:nvSpPr>
            <p:spPr>
              <a:xfrm>
                <a:off x="1645" y="384"/>
                <a:ext cx="420"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200" dirty="0">
                    <a:solidFill>
                      <a:schemeClr val="tx1"/>
                    </a:solidFill>
                    <a:latin typeface="Times New Roman" panose="02020603050405020304" pitchFamily="18" charset="0"/>
                  </a:rPr>
                  <a:t>213.95</a:t>
                </a:r>
              </a:p>
              <a:p>
                <a:pPr algn="ctr" eaLnBrk="0" hangingPunct="0"/>
                <a:endParaRPr lang="en-US" altLang="zh-CN" sz="2000" dirty="0">
                  <a:solidFill>
                    <a:schemeClr val="tx1"/>
                  </a:solidFill>
                  <a:latin typeface="Times New Roman" panose="02020603050405020304" pitchFamily="18" charset="0"/>
                </a:endParaRPr>
              </a:p>
            </p:txBody>
          </p:sp>
          <p:sp>
            <p:nvSpPr>
              <p:cNvPr id="25632" name="Rectangle 33"/>
              <p:cNvSpPr/>
              <p:nvPr/>
            </p:nvSpPr>
            <p:spPr>
              <a:xfrm>
                <a:off x="1602" y="384"/>
                <a:ext cx="506"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5625" name="Group 36"/>
            <p:cNvGrpSpPr/>
            <p:nvPr/>
          </p:nvGrpSpPr>
          <p:grpSpPr>
            <a:xfrm>
              <a:off x="2108" y="384"/>
              <a:ext cx="728" cy="384"/>
              <a:chOff x="2108" y="384"/>
              <a:chExt cx="728" cy="384"/>
            </a:xfrm>
          </p:grpSpPr>
          <p:sp>
            <p:nvSpPr>
              <p:cNvPr id="25629" name="Rectangle 13"/>
              <p:cNvSpPr/>
              <p:nvPr/>
            </p:nvSpPr>
            <p:spPr>
              <a:xfrm>
                <a:off x="2151" y="384"/>
                <a:ext cx="642"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200" dirty="0">
                    <a:solidFill>
                      <a:schemeClr val="tx1"/>
                    </a:solidFill>
                    <a:latin typeface="Times New Roman" panose="02020603050405020304" pitchFamily="18" charset="0"/>
                  </a:rPr>
                  <a:t>0.85</a:t>
                </a:r>
              </a:p>
              <a:p>
                <a:pPr algn="ctr" eaLnBrk="0" hangingPunct="0"/>
                <a:endParaRPr lang="en-US" altLang="zh-CN" sz="2200" dirty="0">
                  <a:solidFill>
                    <a:schemeClr val="tx1"/>
                  </a:solidFill>
                  <a:latin typeface="Times New Roman" panose="02020603050405020304" pitchFamily="18" charset="0"/>
                </a:endParaRPr>
              </a:p>
            </p:txBody>
          </p:sp>
          <p:sp>
            <p:nvSpPr>
              <p:cNvPr id="25630" name="Rectangle 35"/>
              <p:cNvSpPr/>
              <p:nvPr/>
            </p:nvSpPr>
            <p:spPr>
              <a:xfrm>
                <a:off x="2108" y="384"/>
                <a:ext cx="72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nvGrpSpPr>
            <p:cNvPr id="25626" name="Group 38"/>
            <p:cNvGrpSpPr/>
            <p:nvPr/>
          </p:nvGrpSpPr>
          <p:grpSpPr>
            <a:xfrm>
              <a:off x="2836" y="384"/>
              <a:ext cx="854" cy="384"/>
              <a:chOff x="2836" y="384"/>
              <a:chExt cx="854" cy="384"/>
            </a:xfrm>
          </p:grpSpPr>
          <p:sp>
            <p:nvSpPr>
              <p:cNvPr id="25627" name="Rectangle 14"/>
              <p:cNvSpPr/>
              <p:nvPr/>
            </p:nvSpPr>
            <p:spPr>
              <a:xfrm>
                <a:off x="2879" y="384"/>
                <a:ext cx="768" cy="384"/>
              </a:xfrm>
              <a:prstGeom prst="rect">
                <a:avLst/>
              </a:prstGeom>
              <a:noFill/>
              <a:ln w="9525">
                <a:noFill/>
              </a:ln>
            </p:spPr>
            <p:txBody>
              <a:bodyPr anchor="ctr"/>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200" dirty="0">
                    <a:solidFill>
                      <a:schemeClr val="tx1"/>
                    </a:solidFill>
                    <a:latin typeface="Times New Roman" panose="02020603050405020304" pitchFamily="18" charset="0"/>
                  </a:rPr>
                  <a:t>12</a:t>
                </a:r>
              </a:p>
              <a:p>
                <a:pPr algn="ctr" eaLnBrk="0" hangingPunct="0"/>
                <a:endParaRPr lang="en-US" altLang="zh-CN" sz="2200" dirty="0">
                  <a:solidFill>
                    <a:schemeClr val="tx1"/>
                  </a:solidFill>
                  <a:latin typeface="Times New Roman" panose="02020603050405020304" pitchFamily="18" charset="0"/>
                </a:endParaRPr>
              </a:p>
            </p:txBody>
          </p:sp>
          <p:sp>
            <p:nvSpPr>
              <p:cNvPr id="25628" name="Rectangle 37"/>
              <p:cNvSpPr/>
              <p:nvPr/>
            </p:nvSpPr>
            <p:spPr>
              <a:xfrm>
                <a:off x="2836" y="384"/>
                <a:ext cx="854"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p>
            </p:txBody>
          </p:sp>
        </p:grpSp>
      </p:grpSp>
      <p:sp>
        <p:nvSpPr>
          <p:cNvPr id="25609" name="Rectangle 40"/>
          <p:cNvSpPr/>
          <p:nvPr/>
        </p:nvSpPr>
        <p:spPr>
          <a:xfrm>
            <a:off x="1905000" y="4495800"/>
            <a:ext cx="8439150" cy="1295400"/>
          </a:xfrm>
          <a:prstGeom prst="rect">
            <a:avLst/>
          </a:prstGeom>
          <a:noFill/>
          <a:ln w="9525" cap="flat" cmpd="sng">
            <a:solidFill>
              <a:srgbClr val="A0A0A0"/>
            </a:solidFill>
            <a:prstDash val="solid"/>
            <a:miter/>
            <a:headEnd type="none" w="med" len="med"/>
            <a:tailEnd type="none" w="med" len="med"/>
          </a:ln>
        </p:spPr>
        <p:txBody>
          <a:bodyPr/>
          <a:lstStyle/>
          <a:p>
            <a:endParaRPr lang="zh-CN" altLang="en-US" dirty="0"/>
          </a:p>
        </p:txBody>
      </p:sp>
      <p:sp>
        <p:nvSpPr>
          <p:cNvPr id="25610" name="Rectangle 44"/>
          <p:cNvSpPr/>
          <p:nvPr/>
        </p:nvSpPr>
        <p:spPr>
          <a:xfrm>
            <a:off x="4271963" y="2243139"/>
            <a:ext cx="9144000" cy="461665"/>
          </a:xfrm>
          <a:prstGeom prst="rect">
            <a:avLst/>
          </a:prstGeom>
          <a:noFill/>
          <a:ln w="9525">
            <a:noFill/>
          </a:ln>
        </p:spPr>
        <p:txBody>
          <a:bodyPr>
            <a:spAutoFit/>
          </a:bodyPr>
          <a:lstStyle/>
          <a:p>
            <a:endParaRPr lang="zh-CN" altLang="en-US" dirty="0"/>
          </a:p>
        </p:txBody>
      </p:sp>
      <p:sp>
        <p:nvSpPr>
          <p:cNvPr id="25612" name="Rectangle 51"/>
          <p:cNvSpPr/>
          <p:nvPr/>
        </p:nvSpPr>
        <p:spPr>
          <a:xfrm>
            <a:off x="0" y="1"/>
            <a:ext cx="12192000" cy="836613"/>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6.4  </a:t>
            </a:r>
            <a:r>
              <a:rPr lang="zh-CN" altLang="en-US" sz="3600" dirty="0">
                <a:latin typeface="Times New Roman" panose="02020603050405020304" pitchFamily="18" charset="0"/>
                <a:ea typeface="黑体" panose="02010609060101010101" pitchFamily="49" charset="-122"/>
              </a:rPr>
              <a:t>遗传算法的应用</a:t>
            </a:r>
          </a:p>
        </p:txBody>
      </p:sp>
      <p:sp>
        <p:nvSpPr>
          <p:cNvPr id="25613" name="Rectangle 52"/>
          <p:cNvSpPr/>
          <p:nvPr/>
        </p:nvSpPr>
        <p:spPr>
          <a:xfrm>
            <a:off x="1752601" y="1162050"/>
            <a:ext cx="8736013" cy="1123950"/>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nSpc>
                <a:spcPct val="140000"/>
              </a:lnSpc>
            </a:pPr>
            <a:r>
              <a:rPr lang="zh-CN" altLang="en-US" dirty="0">
                <a:solidFill>
                  <a:schemeClr val="tx1"/>
                </a:solidFill>
              </a:rPr>
              <a:t>用穷举法求得最优解：</a:t>
            </a:r>
            <a:r>
              <a:rPr lang="en-US" altLang="zh-CN" dirty="0">
                <a:solidFill>
                  <a:schemeClr val="tx1"/>
                </a:solidFill>
                <a:latin typeface="Times New Roman" panose="02020603050405020304" pitchFamily="18" charset="0"/>
                <a:cs typeface="Times New Roman" panose="02020603050405020304" pitchFamily="18" charset="0"/>
              </a:rPr>
              <a:t>4-2-5-1-3</a:t>
            </a:r>
            <a:r>
              <a:rPr lang="zh-CN" altLang="en-US" dirty="0">
                <a:solidFill>
                  <a:schemeClr val="tx1"/>
                </a:solidFill>
              </a:rPr>
              <a:t>，加工时间：</a:t>
            </a:r>
            <a:r>
              <a:rPr lang="en-US" altLang="zh-CN" dirty="0">
                <a:solidFill>
                  <a:schemeClr val="tx1"/>
                </a:solidFill>
                <a:latin typeface="Times New Roman" panose="02020603050405020304" pitchFamily="18" charset="0"/>
                <a:cs typeface="Times New Roman" panose="02020603050405020304" pitchFamily="18" charset="0"/>
              </a:rPr>
              <a:t>213</a:t>
            </a:r>
            <a:r>
              <a:rPr lang="zh-CN" altLang="en-US" dirty="0">
                <a:solidFill>
                  <a:schemeClr val="tx1"/>
                </a:solidFill>
              </a:rPr>
              <a:t>；</a:t>
            </a:r>
          </a:p>
          <a:p>
            <a:pPr>
              <a:lnSpc>
                <a:spcPct val="140000"/>
              </a:lnSpc>
            </a:pPr>
            <a:r>
              <a:rPr lang="zh-CN" altLang="en-US" dirty="0">
                <a:solidFill>
                  <a:schemeClr val="tx1"/>
                </a:solidFill>
              </a:rPr>
              <a:t>最劣解：</a:t>
            </a:r>
            <a:r>
              <a:rPr lang="en-US" altLang="zh-CN" dirty="0">
                <a:solidFill>
                  <a:schemeClr val="tx1"/>
                </a:solidFill>
                <a:latin typeface="Times New Roman" panose="02020603050405020304" pitchFamily="18" charset="0"/>
                <a:cs typeface="Times New Roman" panose="02020603050405020304" pitchFamily="18" charset="0"/>
              </a:rPr>
              <a:t>1-4-2-3-5</a:t>
            </a:r>
            <a:r>
              <a:rPr lang="zh-CN" altLang="en-US" dirty="0">
                <a:solidFill>
                  <a:schemeClr val="tx1"/>
                </a:solidFill>
              </a:rPr>
              <a:t>，加工时间：</a:t>
            </a:r>
            <a:r>
              <a:rPr lang="en-US" altLang="zh-CN" dirty="0">
                <a:solidFill>
                  <a:schemeClr val="tx1"/>
                </a:solidFill>
                <a:latin typeface="Times New Roman" panose="02020603050405020304" pitchFamily="18" charset="0"/>
                <a:cs typeface="Times New Roman" panose="02020603050405020304" pitchFamily="18" charset="0"/>
              </a:rPr>
              <a:t>294</a:t>
            </a:r>
            <a:r>
              <a:rPr lang="zh-CN" altLang="en-US" dirty="0">
                <a:solidFill>
                  <a:schemeClr val="tx1"/>
                </a:solidFill>
              </a:rPr>
              <a:t>；平均解的加工时间：</a:t>
            </a:r>
            <a:r>
              <a:rPr lang="en-US" altLang="zh-CN" dirty="0">
                <a:solidFill>
                  <a:schemeClr val="tx1"/>
                </a:solidFill>
                <a:latin typeface="Times New Roman" panose="02020603050405020304" pitchFamily="18" charset="0"/>
                <a:cs typeface="Times New Roman" panose="02020603050405020304" pitchFamily="18" charset="0"/>
              </a:rPr>
              <a:t>265</a:t>
            </a:r>
            <a:r>
              <a:rPr lang="zh-CN" altLang="en-US" dirty="0">
                <a:solidFill>
                  <a:schemeClr val="tx1"/>
                </a:solidFill>
              </a:rPr>
              <a:t>。</a:t>
            </a:r>
            <a:r>
              <a:rPr lang="zh-CN" altLang="en-US" sz="1100" dirty="0">
                <a:solidFill>
                  <a:schemeClr val="tx1"/>
                </a:solidFill>
              </a:rPr>
              <a:t> </a:t>
            </a:r>
            <a:endParaRPr lang="zh-CN" altLang="en-US" dirty="0">
              <a:solidFill>
                <a:schemeClr val="tx1"/>
              </a:solidFill>
              <a:latin typeface="Times New Roman" panose="02020603050405020304" pitchFamily="18" charset="0"/>
            </a:endParaRPr>
          </a:p>
        </p:txBody>
      </p:sp>
      <p:sp>
        <p:nvSpPr>
          <p:cNvPr id="25614" name="Text Box 58"/>
          <p:cNvSpPr txBox="1"/>
          <p:nvPr/>
        </p:nvSpPr>
        <p:spPr>
          <a:xfrm>
            <a:off x="3810000" y="4022726"/>
            <a:ext cx="4191000" cy="396875"/>
          </a:xfrm>
          <a:prstGeom prst="rect">
            <a:avLst/>
          </a:prstGeom>
          <a:noFill/>
          <a:ln w="9525">
            <a:noFill/>
          </a:ln>
        </p:spPr>
        <p:txBody>
          <a:bodyPr anchor="b">
            <a:spAutoFit/>
          </a:bodyPr>
          <a:lstStyle/>
          <a:p>
            <a:pPr>
              <a:spcBef>
                <a:spcPct val="50000"/>
              </a:spcBef>
            </a:pPr>
            <a:r>
              <a:rPr lang="en-US" altLang="zh-CN" sz="2000" b="1" dirty="0">
                <a:solidFill>
                  <a:schemeClr val="tx1"/>
                </a:solidFill>
              </a:rPr>
              <a:t>      </a:t>
            </a:r>
            <a:r>
              <a:rPr lang="en-US" altLang="zh-CN" sz="2000" b="1" dirty="0">
                <a:solidFill>
                  <a:schemeClr val="tx1"/>
                </a:solidFill>
                <a:latin typeface="Times New Roman" panose="02020603050405020304" pitchFamily="18" charset="0"/>
                <a:cs typeface="Times New Roman" panose="02020603050405020304" pitchFamily="18" charset="0"/>
              </a:rPr>
              <a:t>  </a:t>
            </a:r>
            <a:r>
              <a:rPr lang="zh-CN" altLang="en-US" sz="2000" b="1" dirty="0">
                <a:solidFill>
                  <a:schemeClr val="tx1"/>
                </a:solidFill>
              </a:rPr>
              <a:t>遗传算法运行的结果 </a:t>
            </a:r>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87043" name="Rectangle 2"/>
          <p:cNvSpPr/>
          <p:nvPr/>
        </p:nvSpPr>
        <p:spPr>
          <a:xfrm>
            <a:off x="3733800" y="304801"/>
            <a:ext cx="4419600" cy="519113"/>
          </a:xfrm>
          <a:prstGeom prst="rect">
            <a:avLst/>
          </a:prstGeom>
          <a:noFill/>
          <a:ln w="9525">
            <a:noFill/>
          </a:ln>
        </p:spPr>
        <p:txBody>
          <a:bodyPr>
            <a:spAutoFit/>
          </a:bodyPr>
          <a:lstStyle/>
          <a:p>
            <a:r>
              <a:rPr lang="zh-CN" altLang="en-US" sz="2800" dirty="0">
                <a:solidFill>
                  <a:schemeClr val="tx1"/>
                </a:solidFill>
              </a:rPr>
              <a:t>表</a:t>
            </a:r>
            <a:r>
              <a:rPr lang="en-US" altLang="zh-CN" sz="2800" dirty="0">
                <a:solidFill>
                  <a:schemeClr val="tx1"/>
                </a:solidFill>
                <a:latin typeface="Times New Roman" panose="02020603050405020304" pitchFamily="18" charset="0"/>
              </a:rPr>
              <a:t>9.3  </a:t>
            </a:r>
            <a:r>
              <a:rPr lang="zh-CN" altLang="en-US" sz="2800" dirty="0">
                <a:solidFill>
                  <a:schemeClr val="tx1"/>
                </a:solidFill>
              </a:rPr>
              <a:t>遗传算法运行的结果</a:t>
            </a:r>
            <a:r>
              <a:rPr lang="zh-CN" altLang="en-US" sz="2800" dirty="0">
                <a:solidFill>
                  <a:schemeClr val="tx1"/>
                </a:solidFill>
                <a:latin typeface="Times New Roman" panose="02020603050405020304" pitchFamily="18" charset="0"/>
              </a:rPr>
              <a:t> </a:t>
            </a:r>
          </a:p>
        </p:txBody>
      </p:sp>
      <p:sp>
        <p:nvSpPr>
          <p:cNvPr id="87044" name="Rectangle 42"/>
          <p:cNvSpPr/>
          <p:nvPr/>
        </p:nvSpPr>
        <p:spPr>
          <a:xfrm>
            <a:off x="4419600" y="5957888"/>
            <a:ext cx="3581400" cy="519112"/>
          </a:xfrm>
          <a:prstGeom prst="rect">
            <a:avLst/>
          </a:prstGeom>
          <a:noFill/>
          <a:ln w="9525">
            <a:noFill/>
          </a:ln>
        </p:spPr>
        <p:txBody>
          <a:bodyPr>
            <a:spAutoFit/>
          </a:bodyPr>
          <a:lstStyle/>
          <a:p>
            <a:pPr algn="ctr"/>
            <a:r>
              <a:rPr lang="zh-CN" altLang="en-US" sz="2000" b="1" dirty="0">
                <a:solidFill>
                  <a:schemeClr val="tx1"/>
                </a:solidFill>
              </a:rPr>
              <a:t>最优解收敛图</a:t>
            </a:r>
            <a:r>
              <a:rPr lang="zh-CN" altLang="en-US" sz="2800" dirty="0">
                <a:solidFill>
                  <a:schemeClr val="tx1"/>
                </a:solidFill>
                <a:latin typeface="Times New Roman" panose="02020603050405020304" pitchFamily="18" charset="0"/>
              </a:rPr>
              <a:t> </a:t>
            </a:r>
          </a:p>
        </p:txBody>
      </p:sp>
      <p:sp>
        <p:nvSpPr>
          <p:cNvPr id="87045" name="Rectangle 43"/>
          <p:cNvSpPr/>
          <p:nvPr/>
        </p:nvSpPr>
        <p:spPr>
          <a:xfrm>
            <a:off x="4271963" y="2243139"/>
            <a:ext cx="9144000" cy="461665"/>
          </a:xfrm>
          <a:prstGeom prst="rect">
            <a:avLst/>
          </a:prstGeom>
          <a:noFill/>
          <a:ln w="9525">
            <a:noFill/>
          </a:ln>
        </p:spPr>
        <p:txBody>
          <a:bodyPr>
            <a:spAutoFit/>
          </a:bodyPr>
          <a:lstStyle/>
          <a:p>
            <a:endParaRPr lang="zh-CN" altLang="en-US" dirty="0"/>
          </a:p>
        </p:txBody>
      </p:sp>
      <p:pic>
        <p:nvPicPr>
          <p:cNvPr id="155692" name="Picture 44" descr="F2"/>
          <p:cNvPicPr>
            <a:picLocks noChangeAspect="1"/>
          </p:cNvPicPr>
          <p:nvPr/>
        </p:nvPicPr>
        <p:blipFill>
          <a:blip r:embed="rId2"/>
          <a:stretch>
            <a:fillRect/>
          </a:stretch>
        </p:blipFill>
        <p:spPr>
          <a:xfrm>
            <a:off x="2133600" y="990600"/>
            <a:ext cx="8001000" cy="4953000"/>
          </a:xfrm>
          <a:prstGeom prst="rect">
            <a:avLst/>
          </a:prstGeom>
          <a:noFill/>
          <a:ln w="9525">
            <a:noFill/>
          </a:ln>
        </p:spPr>
      </p:pic>
      <p:sp>
        <p:nvSpPr>
          <p:cNvPr id="87048" name="Rectangle 46"/>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6.4  </a:t>
            </a:r>
            <a:r>
              <a:rPr lang="zh-CN" altLang="en-US" sz="3600" dirty="0">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55692"/>
                                        </p:tgtEl>
                                        <p:attrNameLst>
                                          <p:attrName>style.visibility</p:attrName>
                                        </p:attrNameLst>
                                      </p:cBhvr>
                                      <p:to>
                                        <p:strVal val="visible"/>
                                      </p:to>
                                    </p:set>
                                    <p:animEffect transition="in" filter="checkerboard(across)">
                                      <p:cBhvr>
                                        <p:cTn id="7" dur="500"/>
                                        <p:tgtEl>
                                          <p:spTgt spid="155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88067" name="Rectangle 3"/>
          <p:cNvSpPr/>
          <p:nvPr/>
        </p:nvSpPr>
        <p:spPr>
          <a:xfrm>
            <a:off x="4457700" y="5957888"/>
            <a:ext cx="3276600" cy="519112"/>
          </a:xfrm>
          <a:prstGeom prst="rect">
            <a:avLst/>
          </a:prstGeom>
          <a:noFill/>
          <a:ln w="9525">
            <a:noFill/>
          </a:ln>
        </p:spPr>
        <p:txBody>
          <a:bodyPr>
            <a:spAutoFit/>
          </a:bodyPr>
          <a:lstStyle/>
          <a:p>
            <a:pPr algn="ctr"/>
            <a:r>
              <a:rPr lang="zh-CN" altLang="en-US" sz="2000" b="1" dirty="0">
                <a:solidFill>
                  <a:schemeClr val="tx1"/>
                </a:solidFill>
              </a:rPr>
              <a:t>平均值收敛图</a:t>
            </a:r>
            <a:r>
              <a:rPr lang="zh-CN" altLang="en-US" sz="2800" dirty="0">
                <a:solidFill>
                  <a:schemeClr val="tx1"/>
                </a:solidFill>
                <a:latin typeface="Times New Roman" panose="02020603050405020304" pitchFamily="18" charset="0"/>
              </a:rPr>
              <a:t> </a:t>
            </a:r>
          </a:p>
        </p:txBody>
      </p:sp>
      <p:sp>
        <p:nvSpPr>
          <p:cNvPr id="88068" name="Rectangle 5"/>
          <p:cNvSpPr/>
          <p:nvPr/>
        </p:nvSpPr>
        <p:spPr>
          <a:xfrm>
            <a:off x="4271963" y="2252664"/>
            <a:ext cx="9144000" cy="461665"/>
          </a:xfrm>
          <a:prstGeom prst="rect">
            <a:avLst/>
          </a:prstGeom>
          <a:noFill/>
          <a:ln w="9525">
            <a:noFill/>
          </a:ln>
        </p:spPr>
        <p:txBody>
          <a:bodyPr>
            <a:spAutoFit/>
          </a:bodyPr>
          <a:lstStyle/>
          <a:p>
            <a:endParaRPr lang="zh-CN" altLang="en-US" dirty="0"/>
          </a:p>
        </p:txBody>
      </p:sp>
      <p:pic>
        <p:nvPicPr>
          <p:cNvPr id="49156" name="Picture 4" descr="F1"/>
          <p:cNvPicPr>
            <a:picLocks noChangeAspect="1"/>
          </p:cNvPicPr>
          <p:nvPr/>
        </p:nvPicPr>
        <p:blipFill>
          <a:blip r:embed="rId2"/>
          <a:stretch>
            <a:fillRect/>
          </a:stretch>
        </p:blipFill>
        <p:spPr>
          <a:xfrm>
            <a:off x="2057400" y="990600"/>
            <a:ext cx="8077200" cy="4876800"/>
          </a:xfrm>
          <a:prstGeom prst="rect">
            <a:avLst/>
          </a:prstGeom>
          <a:noFill/>
          <a:ln w="9525">
            <a:noFill/>
          </a:ln>
        </p:spPr>
      </p:pic>
      <p:sp>
        <p:nvSpPr>
          <p:cNvPr id="88070" name="Rectangle 7"/>
          <p:cNvSpPr/>
          <p:nvPr/>
        </p:nvSpPr>
        <p:spPr>
          <a:xfrm>
            <a:off x="3529013" y="2290764"/>
            <a:ext cx="9144000" cy="461665"/>
          </a:xfrm>
          <a:prstGeom prst="rect">
            <a:avLst/>
          </a:prstGeom>
          <a:noFill/>
          <a:ln w="9525">
            <a:noFill/>
          </a:ln>
        </p:spPr>
        <p:txBody>
          <a:bodyPr>
            <a:spAutoFit/>
          </a:bodyPr>
          <a:lstStyle/>
          <a:p>
            <a:endParaRPr lang="zh-CN" altLang="en-US" dirty="0"/>
          </a:p>
        </p:txBody>
      </p:sp>
      <p:sp>
        <p:nvSpPr>
          <p:cNvPr id="88072" name="Rectangle 15"/>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6.4  </a:t>
            </a:r>
            <a:r>
              <a:rPr lang="zh-CN" altLang="en-US" sz="3600" dirty="0">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barn(outHorizontal)">
                                      <p:cBhvr>
                                        <p:cTn id="7"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89091" name="Rectangle 3"/>
          <p:cNvSpPr/>
          <p:nvPr/>
        </p:nvSpPr>
        <p:spPr>
          <a:xfrm>
            <a:off x="4271963" y="2252664"/>
            <a:ext cx="9144000" cy="461665"/>
          </a:xfrm>
          <a:prstGeom prst="rect">
            <a:avLst/>
          </a:prstGeom>
          <a:noFill/>
          <a:ln w="9525">
            <a:noFill/>
          </a:ln>
        </p:spPr>
        <p:txBody>
          <a:bodyPr>
            <a:spAutoFit/>
          </a:bodyPr>
          <a:lstStyle/>
          <a:p>
            <a:endParaRPr lang="zh-CN" altLang="en-US" dirty="0"/>
          </a:p>
        </p:txBody>
      </p:sp>
      <p:sp>
        <p:nvSpPr>
          <p:cNvPr id="89092" name="Rectangle 5"/>
          <p:cNvSpPr/>
          <p:nvPr/>
        </p:nvSpPr>
        <p:spPr>
          <a:xfrm>
            <a:off x="3529013" y="2290764"/>
            <a:ext cx="9144000" cy="461665"/>
          </a:xfrm>
          <a:prstGeom prst="rect">
            <a:avLst/>
          </a:prstGeom>
          <a:noFill/>
          <a:ln w="9525">
            <a:noFill/>
          </a:ln>
        </p:spPr>
        <p:txBody>
          <a:bodyPr>
            <a:spAutoFit/>
          </a:bodyPr>
          <a:lstStyle/>
          <a:p>
            <a:endParaRPr lang="zh-CN" altLang="en-US" dirty="0"/>
          </a:p>
        </p:txBody>
      </p:sp>
      <p:pic>
        <p:nvPicPr>
          <p:cNvPr id="156678" name="Picture 6" descr="f1_1"/>
          <p:cNvPicPr>
            <a:picLocks noChangeAspect="1"/>
          </p:cNvPicPr>
          <p:nvPr/>
        </p:nvPicPr>
        <p:blipFill>
          <a:blip r:embed="rId2"/>
          <a:srcRect t="10934" b="5574"/>
          <a:stretch>
            <a:fillRect/>
          </a:stretch>
        </p:blipFill>
        <p:spPr>
          <a:xfrm>
            <a:off x="1600200" y="1600200"/>
            <a:ext cx="8915400" cy="4267200"/>
          </a:xfrm>
          <a:prstGeom prst="rect">
            <a:avLst/>
          </a:prstGeom>
          <a:noFill/>
          <a:ln w="9525">
            <a:noFill/>
          </a:ln>
        </p:spPr>
      </p:pic>
      <p:sp>
        <p:nvSpPr>
          <p:cNvPr id="89094" name="Rectangle 7"/>
          <p:cNvSpPr/>
          <p:nvPr/>
        </p:nvSpPr>
        <p:spPr>
          <a:xfrm>
            <a:off x="4381500" y="5043488"/>
            <a:ext cx="3429000" cy="519112"/>
          </a:xfrm>
          <a:prstGeom prst="rect">
            <a:avLst/>
          </a:prstGeom>
          <a:noFill/>
          <a:ln w="9525">
            <a:noFill/>
          </a:ln>
        </p:spPr>
        <p:txBody>
          <a:bodyPr>
            <a:spAutoFit/>
          </a:bodyPr>
          <a:lstStyle/>
          <a:p>
            <a:pPr algn="ctr"/>
            <a:r>
              <a:rPr lang="zh-CN" altLang="en-US" sz="2000" b="1" dirty="0">
                <a:solidFill>
                  <a:schemeClr val="tx1"/>
                </a:solidFill>
              </a:rPr>
              <a:t>机器甘特图</a:t>
            </a:r>
            <a:r>
              <a:rPr lang="zh-CN" altLang="en-US" sz="2800" dirty="0">
                <a:solidFill>
                  <a:schemeClr val="tx1"/>
                </a:solidFill>
                <a:latin typeface="Times New Roman" panose="02020603050405020304" pitchFamily="18" charset="0"/>
              </a:rPr>
              <a:t> </a:t>
            </a:r>
          </a:p>
        </p:txBody>
      </p:sp>
      <p:sp>
        <p:nvSpPr>
          <p:cNvPr id="89096" name="Rectangle 9"/>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6.4  </a:t>
            </a:r>
            <a:r>
              <a:rPr lang="zh-CN" altLang="en-US" sz="3600" dirty="0">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156678"/>
                                        </p:tgtEl>
                                        <p:attrNameLst>
                                          <p:attrName>style.visibility</p:attrName>
                                        </p:attrNameLst>
                                      </p:cBhvr>
                                      <p:to>
                                        <p:strVal val="visible"/>
                                      </p:to>
                                    </p:set>
                                    <p:animEffect transition="in" filter="barn(inHorizontal)">
                                      <p:cBhvr>
                                        <p:cTn id="7" dur="500"/>
                                        <p:tgtEl>
                                          <p:spTgt spid="156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 name="Rectangle 1027"/>
          <p:cNvSpPr txBox="1">
            <a:spLocks noChangeArrowheads="1"/>
          </p:cNvSpPr>
          <p:nvPr/>
        </p:nvSpPr>
        <p:spPr bwMode="auto">
          <a:xfrm>
            <a:off x="1055440" y="860425"/>
            <a:ext cx="8281988" cy="5400675"/>
          </a:xfrm>
          <a:prstGeom prst="rect">
            <a:avLst/>
          </a:prstGeom>
          <a:noFill/>
          <a:ln w="9525">
            <a:noFill/>
            <a:miter lim="800000"/>
          </a:ln>
        </p:spPr>
        <p:txBody>
          <a:bodyPr vert="horz" wrap="square" lIns="91440" tIns="45720" rIns="91440" bIns="45720" numCol="1" anchor="t" anchorCtr="0" compatLnSpc="1"/>
          <a:lstStyle/>
          <a:p>
            <a:pPr marL="469900" indent="-469900" algn="just">
              <a:lnSpc>
                <a:spcPct val="160000"/>
              </a:lnSpc>
              <a:spcBef>
                <a:spcPct val="20000"/>
              </a:spcBef>
              <a:buClr>
                <a:schemeClr val="accent2"/>
              </a:buClr>
              <a:buFont typeface="Wingdings" panose="05000000000000000000" pitchFamily="2" charset="2"/>
              <a:buChar char="o"/>
              <a:defRPr/>
            </a:pPr>
            <a:r>
              <a:rPr lang="en-US" altLang="zh-CN" sz="3000" b="1" kern="0" dirty="0">
                <a:solidFill>
                  <a:schemeClr val="tx1"/>
                </a:solidFill>
                <a:latin typeface="Times New Roman" panose="02020603050405020304" pitchFamily="18" charset="0"/>
                <a:ea typeface="+mn-ea"/>
              </a:rPr>
              <a:t>6.1  </a:t>
            </a:r>
            <a:r>
              <a:rPr lang="zh-CN" altLang="en-US" sz="3000" b="1" kern="0" dirty="0">
                <a:solidFill>
                  <a:schemeClr val="tx1"/>
                </a:solidFill>
                <a:latin typeface="Times New Roman" panose="02020603050405020304" pitchFamily="18" charset="0"/>
                <a:ea typeface="+mn-ea"/>
              </a:rPr>
              <a:t>进化算法的产生与发展 </a:t>
            </a:r>
          </a:p>
          <a:p>
            <a:pPr marL="469900" indent="-469900" algn="just">
              <a:lnSpc>
                <a:spcPct val="160000"/>
              </a:lnSpc>
              <a:spcBef>
                <a:spcPct val="20000"/>
              </a:spcBef>
              <a:buClr>
                <a:schemeClr val="accent2"/>
              </a:buClr>
              <a:buFont typeface="Wingdings" panose="05000000000000000000" pitchFamily="2" charset="2"/>
              <a:buChar char="o"/>
              <a:defRPr/>
            </a:pPr>
            <a:r>
              <a:rPr lang="en-US" altLang="zh-CN" sz="3000" b="1" kern="0" dirty="0">
                <a:solidFill>
                  <a:schemeClr val="tx1"/>
                </a:solidFill>
                <a:latin typeface="Times New Roman" panose="02020603050405020304" pitchFamily="18" charset="0"/>
                <a:ea typeface="+mn-ea"/>
              </a:rPr>
              <a:t>6.2  </a:t>
            </a:r>
            <a:r>
              <a:rPr lang="zh-CN" altLang="en-US" sz="3000" b="1" kern="0" dirty="0">
                <a:solidFill>
                  <a:schemeClr val="tx1"/>
                </a:solidFill>
                <a:latin typeface="Times New Roman" panose="02020603050405020304" pitchFamily="18" charset="0"/>
                <a:ea typeface="+mn-ea"/>
              </a:rPr>
              <a:t>基本遗传算法 </a:t>
            </a:r>
          </a:p>
          <a:p>
            <a:pPr marL="469900" indent="-469900" algn="just">
              <a:lnSpc>
                <a:spcPct val="160000"/>
              </a:lnSpc>
              <a:spcBef>
                <a:spcPct val="20000"/>
              </a:spcBef>
              <a:buClr>
                <a:schemeClr val="accent2"/>
              </a:buClr>
              <a:buFont typeface="Wingdings" panose="05000000000000000000" pitchFamily="2" charset="2"/>
              <a:buChar char="o"/>
              <a:defRPr/>
            </a:pPr>
            <a:r>
              <a:rPr lang="en-US" altLang="zh-CN" sz="3000" b="1" kern="0" dirty="0">
                <a:solidFill>
                  <a:schemeClr val="tx1"/>
                </a:solidFill>
                <a:latin typeface="Times New Roman" panose="02020603050405020304" pitchFamily="18" charset="0"/>
                <a:ea typeface="+mn-ea"/>
              </a:rPr>
              <a:t>6.3  </a:t>
            </a:r>
            <a:r>
              <a:rPr lang="zh-CN" altLang="en-US" sz="3000" b="1" kern="0" dirty="0">
                <a:solidFill>
                  <a:schemeClr val="tx1"/>
                </a:solidFill>
                <a:latin typeface="Times New Roman" panose="02020603050405020304" pitchFamily="18" charset="0"/>
                <a:ea typeface="+mn-ea"/>
              </a:rPr>
              <a:t>遗传算法的改进算法 </a:t>
            </a:r>
          </a:p>
          <a:p>
            <a:pPr marL="469900" indent="-469900" algn="just">
              <a:lnSpc>
                <a:spcPct val="160000"/>
              </a:lnSpc>
              <a:spcBef>
                <a:spcPct val="20000"/>
              </a:spcBef>
              <a:buClr>
                <a:schemeClr val="accent2"/>
              </a:buClr>
              <a:buFont typeface="Wingdings" panose="05000000000000000000" pitchFamily="2" charset="2"/>
              <a:buChar char="o"/>
              <a:defRPr/>
            </a:pPr>
            <a:r>
              <a:rPr lang="en-US" altLang="zh-CN" sz="3000" b="1" kern="0" dirty="0">
                <a:solidFill>
                  <a:schemeClr val="tx1"/>
                </a:solidFill>
                <a:latin typeface="Times New Roman" panose="02020603050405020304" pitchFamily="18" charset="0"/>
                <a:ea typeface="+mn-ea"/>
              </a:rPr>
              <a:t>6.4  </a:t>
            </a:r>
            <a:r>
              <a:rPr lang="zh-CN" altLang="en-US" sz="3000" b="1" kern="0" dirty="0">
                <a:solidFill>
                  <a:schemeClr val="tx1"/>
                </a:solidFill>
                <a:latin typeface="Times New Roman" panose="02020603050405020304" pitchFamily="18" charset="0"/>
                <a:ea typeface="+mn-ea"/>
              </a:rPr>
              <a:t>遗传算法的应用</a:t>
            </a:r>
            <a:endParaRPr lang="en-US" altLang="zh-CN" sz="3000" b="1" kern="0" dirty="0">
              <a:solidFill>
                <a:schemeClr val="tx1"/>
              </a:solidFill>
              <a:latin typeface="Times New Roman" panose="02020603050405020304" pitchFamily="18" charset="0"/>
              <a:ea typeface="+mn-ea"/>
            </a:endParaRPr>
          </a:p>
          <a:p>
            <a:pPr marL="469900" indent="-469900" algn="just">
              <a:lnSpc>
                <a:spcPct val="160000"/>
              </a:lnSpc>
              <a:spcBef>
                <a:spcPct val="20000"/>
              </a:spcBef>
              <a:buClr>
                <a:schemeClr val="accent2"/>
              </a:buClr>
              <a:buFont typeface="Wingdings" panose="05000000000000000000" pitchFamily="2" charset="2"/>
              <a:buChar char="o"/>
              <a:defRPr/>
            </a:pPr>
            <a:r>
              <a:rPr lang="en-US" altLang="en-US" sz="3000" b="1" kern="0" dirty="0">
                <a:solidFill>
                  <a:schemeClr val="tx1"/>
                </a:solidFill>
                <a:latin typeface="Times New Roman" panose="02020603050405020304" pitchFamily="18" charset="0"/>
                <a:ea typeface="+mn-ea"/>
              </a:rPr>
              <a:t>6.5 </a:t>
            </a:r>
            <a:r>
              <a:rPr lang="zh-CN" altLang="en-US" sz="3000" b="1" kern="0" dirty="0">
                <a:solidFill>
                  <a:schemeClr val="tx1"/>
                </a:solidFill>
                <a:latin typeface="Times New Roman" panose="02020603050405020304" pitchFamily="18" charset="0"/>
                <a:ea typeface="+mn-ea"/>
              </a:rPr>
              <a:t>差分进化及其应用</a:t>
            </a:r>
            <a:endParaRPr lang="en-US" altLang="zh-CN" sz="3000" b="1" kern="0" dirty="0">
              <a:solidFill>
                <a:schemeClr val="tx1"/>
              </a:solidFill>
              <a:latin typeface="Times New Roman" panose="02020603050405020304" pitchFamily="18" charset="0"/>
              <a:ea typeface="+mn-ea"/>
            </a:endParaRPr>
          </a:p>
          <a:p>
            <a:pPr marL="469900" indent="-469900" algn="just">
              <a:lnSpc>
                <a:spcPct val="160000"/>
              </a:lnSpc>
              <a:spcBef>
                <a:spcPct val="20000"/>
              </a:spcBef>
              <a:buClr>
                <a:schemeClr val="accent2"/>
              </a:buClr>
              <a:buFont typeface="Wingdings" panose="05000000000000000000" pitchFamily="2" charset="2"/>
              <a:buChar char="o"/>
              <a:defRPr/>
            </a:pPr>
            <a:r>
              <a:rPr lang="en-US" altLang="en-US" sz="3000" b="1" kern="0" dirty="0">
                <a:solidFill>
                  <a:schemeClr val="tx1"/>
                </a:solidFill>
                <a:latin typeface="Times New Roman" panose="02020603050405020304" pitchFamily="18" charset="0"/>
                <a:ea typeface="+mn-ea"/>
              </a:rPr>
              <a:t>6.6 </a:t>
            </a:r>
            <a:r>
              <a:rPr lang="zh-CN" altLang="en-US" sz="3000" b="1" kern="0" dirty="0">
                <a:solidFill>
                  <a:schemeClr val="tx1"/>
                </a:solidFill>
                <a:latin typeface="Times New Roman" panose="02020603050405020304" pitchFamily="18" charset="0"/>
                <a:ea typeface="+mn-ea"/>
              </a:rPr>
              <a:t>量子进化及其应用</a:t>
            </a:r>
          </a:p>
        </p:txBody>
      </p:sp>
      <p:sp>
        <p:nvSpPr>
          <p:cNvPr id="90116" name="Rectangle 4"/>
          <p:cNvSpPr/>
          <p:nvPr/>
        </p:nvSpPr>
        <p:spPr>
          <a:xfrm>
            <a:off x="0" y="1"/>
            <a:ext cx="12288688" cy="765175"/>
          </a:xfrm>
          <a:prstGeom prst="rect">
            <a:avLst/>
          </a:prstGeom>
          <a:solidFill>
            <a:srgbClr val="A50021"/>
          </a:solidFill>
          <a:ln w="9525">
            <a:noFill/>
          </a:ln>
        </p:spPr>
        <p:txBody>
          <a:bodyPr anchor="b"/>
          <a:lstStyle/>
          <a:p>
            <a:pPr indent="176530"/>
            <a:r>
              <a:rPr lang="zh-CN" altLang="en-US" sz="3600" dirty="0">
                <a:latin typeface="Times New Roman" panose="02020603050405020304" pitchFamily="18" charset="0"/>
                <a:ea typeface="黑体" panose="02010609060101010101" pitchFamily="49" charset="-122"/>
              </a:rPr>
              <a:t>第</a:t>
            </a:r>
            <a:r>
              <a:rPr lang="en-US" altLang="zh-CN" sz="3600" dirty="0">
                <a:latin typeface="Times New Roman" panose="02020603050405020304" pitchFamily="18" charset="0"/>
                <a:ea typeface="黑体" panose="02010609060101010101" pitchFamily="49" charset="-122"/>
              </a:rPr>
              <a:t>6</a:t>
            </a:r>
            <a:r>
              <a:rPr lang="zh-CN" altLang="en-US" sz="3600" dirty="0" smtClean="0">
                <a:latin typeface="Times New Roman" panose="02020603050405020304" pitchFamily="18" charset="0"/>
                <a:ea typeface="黑体" panose="02010609060101010101" pitchFamily="49" charset="-122"/>
              </a:rPr>
              <a:t>章  进化算法及其</a:t>
            </a:r>
            <a:r>
              <a:rPr lang="zh-CN" altLang="en-US" sz="3600" dirty="0">
                <a:latin typeface="Times New Roman" panose="02020603050405020304" pitchFamily="18" charset="0"/>
                <a:ea typeface="黑体" panose="02010609060101010101" pitchFamily="49" charset="-122"/>
              </a:rPr>
              <a:t>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dvAuto="100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8372" name="Rectangle 5"/>
          <p:cNvSpPr/>
          <p:nvPr/>
        </p:nvSpPr>
        <p:spPr>
          <a:xfrm>
            <a:off x="5014913" y="2757489"/>
            <a:ext cx="9144000" cy="461665"/>
          </a:xfrm>
          <a:prstGeom prst="rect">
            <a:avLst/>
          </a:prstGeom>
          <a:noFill/>
          <a:ln w="9525">
            <a:noFill/>
          </a:ln>
        </p:spPr>
        <p:txBody>
          <a:bodyPr>
            <a:spAutoFit/>
          </a:bodyPr>
          <a:lstStyle/>
          <a:p>
            <a:endParaRPr lang="zh-CN" altLang="en-US" dirty="0"/>
          </a:p>
        </p:txBody>
      </p:sp>
      <p:sp>
        <p:nvSpPr>
          <p:cNvPr id="3078" name="Rectangle 6"/>
          <p:cNvSpPr/>
          <p:nvPr/>
        </p:nvSpPr>
        <p:spPr>
          <a:xfrm>
            <a:off x="572320" y="1124744"/>
            <a:ext cx="11140304" cy="4832092"/>
          </a:xfrm>
          <a:prstGeom prst="rect">
            <a:avLst/>
          </a:prstGeom>
          <a:noFill/>
          <a:ln w="9525">
            <a:noFill/>
          </a:ln>
        </p:spPr>
        <p:txBody>
          <a:bodyPr wrap="square">
            <a:spAutoFit/>
          </a:bodyPr>
          <a:lstStyle/>
          <a:p>
            <a:pPr algn="just">
              <a:spcBef>
                <a:spcPct val="50000"/>
              </a:spcBef>
              <a:buClr>
                <a:schemeClr val="accent2"/>
              </a:buClr>
              <a:buFont typeface="Wingdings" panose="05000000000000000000" pitchFamily="2" charset="2"/>
              <a:buBlip>
                <a:blip r:embed="rId2"/>
              </a:buBlip>
            </a:pPr>
            <a:r>
              <a:rPr lang="zh-CN" altLang="en-US" sz="2800" b="1" dirty="0">
                <a:solidFill>
                  <a:srgbClr val="FF0000"/>
                </a:solidFill>
                <a:latin typeface="Times New Roman" panose="02020603050405020304" pitchFamily="18" charset="0"/>
              </a:rPr>
              <a:t>进化算法</a:t>
            </a:r>
            <a:r>
              <a:rPr lang="en-US" altLang="en-US" sz="2800" dirty="0">
                <a:solidFill>
                  <a:schemeClr val="tx1"/>
                </a:solidFill>
                <a:latin typeface="Times New Roman" panose="02020603050405020304" pitchFamily="18" charset="0"/>
              </a:rPr>
              <a:t>(evolutionary algorithms</a:t>
            </a:r>
            <a:r>
              <a:rPr lang="zh-CN" altLang="en-US" sz="2800" dirty="0">
                <a:solidFill>
                  <a:schemeClr val="tx1"/>
                </a:solidFill>
                <a:latin typeface="Times New Roman" panose="02020603050405020304" pitchFamily="18" charset="0"/>
              </a:rPr>
              <a:t>，</a:t>
            </a:r>
            <a:r>
              <a:rPr lang="en-US" altLang="en-US" sz="2800" dirty="0">
                <a:solidFill>
                  <a:schemeClr val="tx1"/>
                </a:solidFill>
                <a:latin typeface="Times New Roman" panose="02020603050405020304" pitchFamily="18" charset="0"/>
              </a:rPr>
              <a:t>EA)</a:t>
            </a:r>
            <a:r>
              <a:rPr lang="zh-CN" altLang="en-US" sz="2800" dirty="0">
                <a:solidFill>
                  <a:schemeClr val="tx1"/>
                </a:solidFill>
                <a:latin typeface="Times New Roman" panose="02020603050405020304" pitchFamily="18" charset="0"/>
              </a:rPr>
              <a:t>是基于自然选择和自然遗传等生物进化机制的一种搜索算法。</a:t>
            </a:r>
            <a:endParaRPr lang="en-US" altLang="zh-CN" sz="2800" dirty="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r>
              <a:rPr lang="zh-CN" altLang="en-US" sz="2800" dirty="0">
                <a:solidFill>
                  <a:schemeClr val="tx1"/>
                </a:solidFill>
                <a:latin typeface="Times New Roman" panose="02020603050405020304" pitchFamily="18" charset="0"/>
              </a:rPr>
              <a:t>生物进化是通过</a:t>
            </a:r>
            <a:r>
              <a:rPr lang="zh-CN" altLang="en-US" sz="2800" dirty="0">
                <a:solidFill>
                  <a:srgbClr val="0000FF"/>
                </a:solidFill>
                <a:latin typeface="Times New Roman" panose="02020603050405020304" pitchFamily="18" charset="0"/>
              </a:rPr>
              <a:t>繁殖、</a:t>
            </a:r>
            <a:r>
              <a:rPr lang="en-US" altLang="en-US" sz="2800" dirty="0">
                <a:solidFill>
                  <a:srgbClr val="0000FF"/>
                </a:solidFill>
                <a:latin typeface="Times New Roman" panose="02020603050405020304" pitchFamily="18" charset="0"/>
              </a:rPr>
              <a:t>变异</a:t>
            </a:r>
            <a:r>
              <a:rPr lang="zh-CN" altLang="en-US" sz="2800" dirty="0">
                <a:solidFill>
                  <a:srgbClr val="0000FF"/>
                </a:solidFill>
                <a:latin typeface="Times New Roman" panose="02020603050405020304" pitchFamily="18" charset="0"/>
              </a:rPr>
              <a:t>、竞争和选择</a:t>
            </a:r>
            <a:r>
              <a:rPr lang="zh-CN" altLang="en-US" sz="2800" dirty="0">
                <a:solidFill>
                  <a:schemeClr val="tx1"/>
                </a:solidFill>
                <a:latin typeface="Times New Roman" panose="02020603050405020304" pitchFamily="18" charset="0"/>
              </a:rPr>
              <a:t>实现的；而进化算法则主要通过</a:t>
            </a:r>
            <a:r>
              <a:rPr lang="zh-CN" altLang="en-US" sz="2800" dirty="0">
                <a:solidFill>
                  <a:srgbClr val="0000FF"/>
                </a:solidFill>
                <a:latin typeface="Times New Roman" panose="02020603050405020304" pitchFamily="18" charset="0"/>
              </a:rPr>
              <a:t>选择、重组和变异</a:t>
            </a:r>
            <a:r>
              <a:rPr lang="zh-CN" altLang="en-US" sz="2800" dirty="0">
                <a:solidFill>
                  <a:schemeClr val="tx1"/>
                </a:solidFill>
                <a:latin typeface="Times New Roman" panose="02020603050405020304" pitchFamily="18" charset="0"/>
              </a:rPr>
              <a:t>这三种操作实现优化问题的求解。</a:t>
            </a:r>
          </a:p>
          <a:p>
            <a:pPr algn="just">
              <a:spcBef>
                <a:spcPct val="50000"/>
              </a:spcBef>
              <a:buClr>
                <a:schemeClr val="accent2"/>
              </a:buClr>
              <a:buFont typeface="Wingdings" panose="05000000000000000000" pitchFamily="2" charset="2"/>
              <a:buBlip>
                <a:blip r:embed="rId2"/>
              </a:buBlip>
            </a:pPr>
            <a:r>
              <a:rPr lang="zh-CN" altLang="en-US" sz="2800" dirty="0">
                <a:solidFill>
                  <a:schemeClr val="tx1"/>
                </a:solidFill>
                <a:latin typeface="Times New Roman" panose="02020603050405020304" pitchFamily="18" charset="0"/>
              </a:rPr>
              <a:t>进化算法是一个</a:t>
            </a:r>
            <a:r>
              <a:rPr lang="en-US" altLang="en-US"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算法簇</a:t>
            </a:r>
            <a:r>
              <a:rPr lang="en-US" altLang="en-US"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，包括遗传算法</a:t>
            </a:r>
            <a:r>
              <a:rPr lang="en-US" altLang="en-US" sz="2800" dirty="0">
                <a:solidFill>
                  <a:schemeClr val="tx1"/>
                </a:solidFill>
                <a:latin typeface="Times New Roman" panose="02020603050405020304" pitchFamily="18" charset="0"/>
              </a:rPr>
              <a:t>(GA)</a:t>
            </a:r>
            <a:r>
              <a:rPr lang="zh-CN" altLang="en-US" sz="2800" dirty="0">
                <a:solidFill>
                  <a:schemeClr val="tx1"/>
                </a:solidFill>
                <a:latin typeface="Times New Roman" panose="02020603050405020304" pitchFamily="18" charset="0"/>
              </a:rPr>
              <a:t>、遗传规划、</a:t>
            </a:r>
            <a:r>
              <a:rPr lang="en-US" altLang="en-US" sz="2800" dirty="0">
                <a:solidFill>
                  <a:schemeClr val="tx1"/>
                </a:solidFill>
                <a:latin typeface="Times New Roman" panose="02020603050405020304" pitchFamily="18" charset="0"/>
              </a:rPr>
              <a:t>进化策略</a:t>
            </a:r>
            <a:r>
              <a:rPr lang="zh-CN" altLang="en-US" sz="2800" dirty="0">
                <a:solidFill>
                  <a:schemeClr val="tx1"/>
                </a:solidFill>
                <a:latin typeface="Times New Roman" panose="02020603050405020304" pitchFamily="18" charset="0"/>
              </a:rPr>
              <a:t>和进化规划等。</a:t>
            </a:r>
            <a:endParaRPr lang="en-US" altLang="zh-CN" sz="2800" dirty="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r>
              <a:rPr lang="zh-CN" altLang="en-US" sz="2800" dirty="0">
                <a:solidFill>
                  <a:schemeClr val="tx1"/>
                </a:solidFill>
                <a:latin typeface="Times New Roman" panose="02020603050405020304" pitchFamily="18" charset="0"/>
              </a:rPr>
              <a:t>进化算法的基本框架是遗传算法所描述的框架。</a:t>
            </a:r>
            <a:endParaRPr lang="en-US" altLang="zh-CN" sz="2800" dirty="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r>
              <a:rPr lang="zh-CN" altLang="en-US" sz="2800" dirty="0">
                <a:solidFill>
                  <a:schemeClr val="tx1"/>
                </a:solidFill>
                <a:latin typeface="Times New Roman" panose="02020603050405020304" pitchFamily="18" charset="0"/>
              </a:rPr>
              <a:t>进化算法可广泛应用于组合优化、机器学习、自适应控制、规划设计和人工生命等领域。</a:t>
            </a:r>
          </a:p>
        </p:txBody>
      </p:sp>
      <p:sp>
        <p:nvSpPr>
          <p:cNvPr id="6"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6.1.1  </a:t>
            </a:r>
            <a:r>
              <a:rPr lang="zh-CN" altLang="en-US" sz="3600" dirty="0">
                <a:latin typeface="Times New Roman" panose="02020603050405020304" pitchFamily="18" charset="0"/>
                <a:ea typeface="黑体" panose="02010609060101010101" pitchFamily="49" charset="-122"/>
              </a:rPr>
              <a:t>进化算法的概念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1140" name="Rectangle 5"/>
          <p:cNvSpPr/>
          <p:nvPr/>
        </p:nvSpPr>
        <p:spPr>
          <a:xfrm>
            <a:off x="5014913" y="2757489"/>
            <a:ext cx="9144000" cy="461665"/>
          </a:xfrm>
          <a:prstGeom prst="rect">
            <a:avLst/>
          </a:prstGeom>
          <a:noFill/>
          <a:ln w="9525">
            <a:noFill/>
          </a:ln>
        </p:spPr>
        <p:txBody>
          <a:bodyPr>
            <a:spAutoFit/>
          </a:bodyPr>
          <a:lstStyle/>
          <a:p>
            <a:endParaRPr lang="zh-CN" altLang="en-US" dirty="0"/>
          </a:p>
        </p:txBody>
      </p:sp>
      <p:sp>
        <p:nvSpPr>
          <p:cNvPr id="3078" name="Rectangle 6"/>
          <p:cNvSpPr/>
          <p:nvPr/>
        </p:nvSpPr>
        <p:spPr>
          <a:xfrm>
            <a:off x="623392" y="1218606"/>
            <a:ext cx="10945216" cy="5047536"/>
          </a:xfrm>
          <a:prstGeom prst="rect">
            <a:avLst/>
          </a:prstGeom>
          <a:noFill/>
          <a:ln w="9525">
            <a:noFill/>
          </a:ln>
        </p:spPr>
        <p:txBody>
          <a:bodyPr wrap="square">
            <a:spAutoFit/>
          </a:bodyPr>
          <a:lstStyle/>
          <a:p>
            <a:pPr algn="just">
              <a:spcBef>
                <a:spcPct val="50000"/>
              </a:spcBef>
              <a:buClr>
                <a:schemeClr val="accent2"/>
              </a:buClr>
              <a:buFont typeface="Wingdings" panose="05000000000000000000" pitchFamily="2" charset="2"/>
              <a:buBlip>
                <a:blip r:embed="rId2"/>
              </a:buBlip>
            </a:pPr>
            <a:r>
              <a:rPr lang="en-US" altLang="zh-CN" sz="2800" dirty="0">
                <a:solidFill>
                  <a:srgbClr val="FF0000"/>
                </a:solidFill>
                <a:latin typeface="Times New Roman" panose="02020603050405020304" pitchFamily="18" charset="0"/>
              </a:rPr>
              <a:t>  </a:t>
            </a:r>
            <a:r>
              <a:rPr lang="zh-CN" altLang="en-US" sz="2800" b="1" dirty="0" smtClean="0">
                <a:solidFill>
                  <a:srgbClr val="FF0000"/>
                </a:solidFill>
                <a:latin typeface="Times New Roman" panose="02020603050405020304" pitchFamily="18" charset="0"/>
              </a:rPr>
              <a:t>差分进化算法</a:t>
            </a:r>
            <a:r>
              <a:rPr lang="en-US" altLang="zh-CN" sz="2800" dirty="0" smtClean="0">
                <a:solidFill>
                  <a:schemeClr val="tx1"/>
                </a:solidFill>
                <a:latin typeface="Times New Roman" panose="02020603050405020304" pitchFamily="18" charset="0"/>
              </a:rPr>
              <a:t>(</a:t>
            </a:r>
            <a:r>
              <a:rPr lang="en-US" altLang="zh-CN" sz="2800" dirty="0" smtClean="0">
                <a:solidFill>
                  <a:schemeClr val="tx1"/>
                </a:solidFill>
                <a:latin typeface="Times New Roman" panose="02020603050405020304" pitchFamily="18" charset="0"/>
                <a:cs typeface="Times New Roman" panose="02020603050405020304" pitchFamily="18" charset="0"/>
              </a:rPr>
              <a:t>differential </a:t>
            </a:r>
            <a:r>
              <a:rPr lang="en-US" altLang="zh-CN" sz="2800" dirty="0" err="1" smtClean="0">
                <a:solidFill>
                  <a:schemeClr val="tx1"/>
                </a:solidFill>
                <a:latin typeface="Times New Roman" panose="02020603050405020304" pitchFamily="18" charset="0"/>
                <a:cs typeface="Times New Roman" panose="02020603050405020304" pitchFamily="18" charset="0"/>
              </a:rPr>
              <a:t>evolution,</a:t>
            </a:r>
            <a:r>
              <a:rPr lang="en-US" altLang="zh-CN" sz="2800" dirty="0" err="1" smtClean="0">
                <a:solidFill>
                  <a:schemeClr val="tx1"/>
                </a:solidFill>
                <a:latin typeface="Times New Roman" panose="02020603050405020304" pitchFamily="18" charset="0"/>
              </a:rPr>
              <a:t>DE</a:t>
            </a:r>
            <a:r>
              <a:rPr lang="en-US" altLang="zh-CN" sz="2800" dirty="0" smtClean="0">
                <a:solidFill>
                  <a:schemeClr val="tx1"/>
                </a:solidFill>
                <a:latin typeface="Times New Roman" panose="02020603050405020304" pitchFamily="18" charset="0"/>
              </a:rPr>
              <a:t>):</a:t>
            </a:r>
            <a:r>
              <a:rPr lang="zh-CN" altLang="en-US" sz="2800" dirty="0" smtClean="0">
                <a:solidFill>
                  <a:schemeClr val="tx1"/>
                </a:solidFill>
                <a:latin typeface="Times New Roman" panose="02020603050405020304" pitchFamily="18" charset="0"/>
              </a:rPr>
              <a:t>一种新兴的进化技术。</a:t>
            </a:r>
            <a:endParaRPr lang="zh-CN" altLang="en-US" sz="2800" dirty="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r>
              <a:rPr lang="zh-CN" altLang="en-US" sz="2800" dirty="0">
                <a:solidFill>
                  <a:schemeClr val="tx1"/>
                </a:solidFill>
                <a:latin typeface="Times New Roman" panose="02020603050405020304" pitchFamily="18" charset="0"/>
              </a:rPr>
              <a:t>  </a:t>
            </a:r>
            <a:r>
              <a:rPr lang="zh-CN" altLang="en-US" sz="2800" dirty="0" smtClean="0">
                <a:solidFill>
                  <a:schemeClr val="tx1"/>
                </a:solidFill>
                <a:latin typeface="Times New Roman" panose="02020603050405020304" pitchFamily="18" charset="0"/>
              </a:rPr>
              <a:t>由</a:t>
            </a:r>
            <a:r>
              <a:rPr lang="en-US" altLang="zh-CN" sz="2800" dirty="0" smtClean="0">
                <a:solidFill>
                  <a:schemeClr val="tx1"/>
                </a:solidFill>
                <a:latin typeface="Times New Roman" panose="02020603050405020304" pitchFamily="18" charset="0"/>
              </a:rPr>
              <a:t>Rainer </a:t>
            </a:r>
            <a:r>
              <a:rPr lang="en-US" altLang="zh-CN" sz="2800" dirty="0" err="1" smtClean="0">
                <a:solidFill>
                  <a:schemeClr val="tx1"/>
                </a:solidFill>
                <a:latin typeface="Times New Roman" panose="02020603050405020304" pitchFamily="18" charset="0"/>
              </a:rPr>
              <a:t>Storn</a:t>
            </a:r>
            <a:r>
              <a:rPr lang="zh-CN" altLang="en-US" sz="2800" dirty="0" smtClean="0">
                <a:solidFill>
                  <a:schemeClr val="tx1"/>
                </a:solidFill>
                <a:latin typeface="Times New Roman" panose="02020603050405020304" pitchFamily="18" charset="0"/>
              </a:rPr>
              <a:t>和</a:t>
            </a:r>
            <a:r>
              <a:rPr lang="en-US" altLang="zh-CN" sz="2800" dirty="0" smtClean="0">
                <a:solidFill>
                  <a:schemeClr val="tx1"/>
                </a:solidFill>
                <a:latin typeface="Times New Roman" panose="02020603050405020304" pitchFamily="18" charset="0"/>
              </a:rPr>
              <a:t>Kenneth Price</a:t>
            </a:r>
            <a:r>
              <a:rPr lang="zh-CN" altLang="en-US" sz="2800" dirty="0" smtClean="0">
                <a:solidFill>
                  <a:schemeClr val="tx1"/>
                </a:solidFill>
                <a:latin typeface="Times New Roman" panose="02020603050405020304" pitchFamily="18" charset="0"/>
              </a:rPr>
              <a:t>于</a:t>
            </a:r>
            <a:r>
              <a:rPr lang="en-US" altLang="zh-CN" sz="2800" dirty="0" smtClean="0">
                <a:solidFill>
                  <a:schemeClr val="tx1"/>
                </a:solidFill>
                <a:latin typeface="Times New Roman" panose="02020603050405020304" pitchFamily="18" charset="0"/>
              </a:rPr>
              <a:t>1998</a:t>
            </a:r>
            <a:r>
              <a:rPr lang="zh-CN" altLang="en-US" sz="2800" dirty="0" smtClean="0">
                <a:solidFill>
                  <a:schemeClr val="tx1"/>
                </a:solidFill>
                <a:latin typeface="Times New Roman" panose="02020603050405020304" pitchFamily="18" charset="0"/>
              </a:rPr>
              <a:t>年为求解切比雪夫多项式提出的一种采用实数矢量编码在连续空间中进行随机搜索的优化算法。</a:t>
            </a:r>
            <a:endParaRPr lang="en-US" altLang="zh-CN" sz="2800" dirty="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r>
              <a:rPr lang="en-US" altLang="zh-CN" sz="2800" dirty="0">
                <a:solidFill>
                  <a:schemeClr val="tx1"/>
                </a:solidFill>
                <a:latin typeface="Times New Roman" panose="02020603050405020304" pitchFamily="18" charset="0"/>
              </a:rPr>
              <a:t>  </a:t>
            </a:r>
            <a:r>
              <a:rPr lang="en-US" altLang="zh-CN" sz="2800" dirty="0" smtClean="0">
                <a:solidFill>
                  <a:schemeClr val="tx1"/>
                </a:solidFill>
                <a:latin typeface="Times New Roman" panose="02020603050405020304" pitchFamily="18" charset="0"/>
              </a:rPr>
              <a:t>DE</a:t>
            </a:r>
            <a:r>
              <a:rPr lang="zh-CN" altLang="en-US" sz="2800" dirty="0" smtClean="0">
                <a:solidFill>
                  <a:schemeClr val="tx1"/>
                </a:solidFill>
                <a:latin typeface="Times New Roman" panose="02020603050405020304" pitchFamily="18" charset="0"/>
              </a:rPr>
              <a:t>算法保留了进化算法基于种群的全局搜索策略，采用实数编码、基于差分的简单变异操作和一对一的淘汰机制来更新种群，降低了遗传操作的复杂性。同时，</a:t>
            </a:r>
            <a:r>
              <a:rPr lang="en-US" altLang="zh-CN" sz="2800" dirty="0" smtClean="0">
                <a:solidFill>
                  <a:schemeClr val="tx1"/>
                </a:solidFill>
                <a:latin typeface="Times New Roman" panose="02020603050405020304" pitchFamily="18" charset="0"/>
              </a:rPr>
              <a:t>DE</a:t>
            </a:r>
            <a:r>
              <a:rPr lang="zh-CN" altLang="en-US" sz="2800" dirty="0" smtClean="0">
                <a:solidFill>
                  <a:schemeClr val="tx1"/>
                </a:solidFill>
                <a:latin typeface="Times New Roman" panose="02020603050405020304" pitchFamily="18" charset="0"/>
              </a:rPr>
              <a:t>特有的记忆能力使其可以动态跟踪当前的搜索情况，调整搜索策略，具有较强的全局收敛能力和鲁棒性。</a:t>
            </a:r>
            <a:endParaRPr lang="en-US" altLang="zh-CN" sz="2800" dirty="0" smtClean="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r>
              <a:rPr lang="zh-CN" altLang="en-US" sz="2800" dirty="0">
                <a:solidFill>
                  <a:schemeClr val="tx1"/>
                </a:solidFill>
                <a:latin typeface="Times New Roman" panose="02020603050405020304" pitchFamily="18" charset="0"/>
              </a:rPr>
              <a:t>与其</a:t>
            </a:r>
            <a:r>
              <a:rPr lang="zh-CN" altLang="en-US" sz="2800" dirty="0" smtClean="0">
                <a:solidFill>
                  <a:schemeClr val="tx1"/>
                </a:solidFill>
                <a:latin typeface="Times New Roman" panose="02020603050405020304" pitchFamily="18" charset="0"/>
              </a:rPr>
              <a:t>他进化算法一样，不利用函数的梯度信息，因此对函数的可导性甚至是连续性没有要求，不需要借助问题的特征信息，适于求解一些利用常规的数学规划方法无法求解的复杂优化问题。</a:t>
            </a:r>
            <a:endParaRPr lang="zh-CN" altLang="en-US" sz="2800" dirty="0">
              <a:solidFill>
                <a:schemeClr val="tx1"/>
              </a:solidFill>
              <a:latin typeface="Times New Roman" panose="02020603050405020304" pitchFamily="18" charset="0"/>
            </a:endParaRPr>
          </a:p>
        </p:txBody>
      </p:sp>
      <p:sp>
        <p:nvSpPr>
          <p:cNvPr id="6" name="Rectangle 4"/>
          <p:cNvSpPr/>
          <p:nvPr/>
        </p:nvSpPr>
        <p:spPr>
          <a:xfrm>
            <a:off x="0" y="1"/>
            <a:ext cx="12288688"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6.5 </a:t>
            </a:r>
            <a:r>
              <a:rPr lang="zh-CN" altLang="en-US" sz="3600" dirty="0" smtClean="0">
                <a:latin typeface="Times New Roman" panose="02020603050405020304" pitchFamily="18" charset="0"/>
                <a:ea typeface="黑体" panose="02010609060101010101" pitchFamily="49" charset="-122"/>
              </a:rPr>
              <a:t>差分进化算法及其应用</a:t>
            </a:r>
            <a:endParaRPr lang="zh-CN" altLang="en-US" sz="3600" dirty="0">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1140" name="Rectangle 5"/>
          <p:cNvSpPr/>
          <p:nvPr/>
        </p:nvSpPr>
        <p:spPr>
          <a:xfrm>
            <a:off x="5014913" y="2757489"/>
            <a:ext cx="9144000" cy="461665"/>
          </a:xfrm>
          <a:prstGeom prst="rect">
            <a:avLst/>
          </a:prstGeom>
          <a:noFill/>
          <a:ln w="9525">
            <a:noFill/>
          </a:ln>
        </p:spPr>
        <p:txBody>
          <a:bodyPr>
            <a:spAutoFit/>
          </a:bodyPr>
          <a:lstStyle/>
          <a:p>
            <a:endParaRPr lang="zh-CN" altLang="en-US" dirty="0"/>
          </a:p>
        </p:txBody>
      </p:sp>
      <p:sp>
        <p:nvSpPr>
          <p:cNvPr id="3078" name="Rectangle 6"/>
          <p:cNvSpPr/>
          <p:nvPr/>
        </p:nvSpPr>
        <p:spPr>
          <a:xfrm>
            <a:off x="623392" y="1218606"/>
            <a:ext cx="10945216" cy="2893100"/>
          </a:xfrm>
          <a:prstGeom prst="rect">
            <a:avLst/>
          </a:prstGeom>
          <a:noFill/>
          <a:ln w="9525">
            <a:noFill/>
          </a:ln>
        </p:spPr>
        <p:txBody>
          <a:bodyPr wrap="square">
            <a:spAutoFit/>
          </a:bodyPr>
          <a:lstStyle/>
          <a:p>
            <a:pPr algn="just">
              <a:spcBef>
                <a:spcPct val="50000"/>
              </a:spcBef>
              <a:buClr>
                <a:schemeClr val="accent2"/>
              </a:buClr>
              <a:buFont typeface="Wingdings" panose="05000000000000000000" pitchFamily="2" charset="2"/>
              <a:buBlip>
                <a:blip r:embed="rId2"/>
              </a:buBlip>
            </a:pPr>
            <a:r>
              <a:rPr lang="en-US" altLang="zh-CN" sz="2800" dirty="0">
                <a:solidFill>
                  <a:srgbClr val="FF0000"/>
                </a:solidFill>
                <a:latin typeface="Times New Roman" panose="02020603050405020304" pitchFamily="18" charset="0"/>
              </a:rPr>
              <a:t>  </a:t>
            </a:r>
            <a:r>
              <a:rPr lang="zh-CN" altLang="en-US" sz="2800" b="1" dirty="0" smtClean="0">
                <a:solidFill>
                  <a:srgbClr val="FF0000"/>
                </a:solidFill>
                <a:latin typeface="Times New Roman" panose="02020603050405020304" pitchFamily="18" charset="0"/>
              </a:rPr>
              <a:t>差分进化算法</a:t>
            </a:r>
            <a:r>
              <a:rPr lang="zh-CN" altLang="en-US" sz="2800" dirty="0" smtClean="0">
                <a:solidFill>
                  <a:schemeClr val="tx1"/>
                </a:solidFill>
                <a:latin typeface="Times New Roman" panose="02020603050405020304" pitchFamily="18" charset="0"/>
              </a:rPr>
              <a:t>与实数编码的遗传算法相似，也包括选择、交叉和变异操作，但产生子代的不同，</a:t>
            </a:r>
            <a:r>
              <a:rPr lang="en-US" altLang="zh-CN" sz="2800" dirty="0" smtClean="0">
                <a:solidFill>
                  <a:schemeClr val="tx1"/>
                </a:solidFill>
                <a:latin typeface="Times New Roman" panose="02020603050405020304" pitchFamily="18" charset="0"/>
              </a:rPr>
              <a:t>DE</a:t>
            </a:r>
            <a:r>
              <a:rPr lang="zh-CN" altLang="en-US" sz="2800" dirty="0" smtClean="0">
                <a:solidFill>
                  <a:schemeClr val="tx1"/>
                </a:solidFill>
                <a:latin typeface="Times New Roman" panose="02020603050405020304" pitchFamily="18" charset="0"/>
              </a:rPr>
              <a:t>在父代个体的差向量基础上生成变异个体，然后按一定的概率对</a:t>
            </a:r>
            <a:r>
              <a:rPr lang="zh-CN" altLang="en-US" sz="2800" dirty="0">
                <a:solidFill>
                  <a:schemeClr val="tx1"/>
                </a:solidFill>
                <a:latin typeface="Times New Roman" panose="02020603050405020304" pitchFamily="18" charset="0"/>
              </a:rPr>
              <a:t>父代</a:t>
            </a:r>
            <a:r>
              <a:rPr lang="zh-CN" altLang="en-US" sz="2800" dirty="0" smtClean="0">
                <a:solidFill>
                  <a:schemeClr val="tx1"/>
                </a:solidFill>
                <a:latin typeface="Times New Roman" panose="02020603050405020304" pitchFamily="18" charset="0"/>
              </a:rPr>
              <a:t>个体与变异个体进行交叉操作，最后采用“贪婪”选择策略产生子代个体。</a:t>
            </a:r>
            <a:endParaRPr lang="en-US" altLang="zh-CN" sz="2800" dirty="0" smtClean="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r>
              <a:rPr lang="zh-CN" altLang="en-US" sz="2800" b="1" dirty="0">
                <a:solidFill>
                  <a:srgbClr val="FF0000"/>
                </a:solidFill>
                <a:latin typeface="Times New Roman" panose="02020603050405020304" pitchFamily="18" charset="0"/>
              </a:rPr>
              <a:t>差分进化</a:t>
            </a:r>
            <a:r>
              <a:rPr lang="zh-CN" altLang="en-US" sz="2800" b="1" dirty="0" smtClean="0">
                <a:solidFill>
                  <a:srgbClr val="FF0000"/>
                </a:solidFill>
                <a:latin typeface="Times New Roman" panose="02020603050405020304" pitchFamily="18" charset="0"/>
              </a:rPr>
              <a:t>算法的要素主要有：</a:t>
            </a:r>
            <a:r>
              <a:rPr lang="zh-CN" altLang="en-US" sz="2800" dirty="0">
                <a:solidFill>
                  <a:schemeClr val="tx1"/>
                </a:solidFill>
                <a:latin typeface="Times New Roman" panose="02020603050405020304" pitchFamily="18" charset="0"/>
              </a:rPr>
              <a:t>初始种群的而产生</a:t>
            </a:r>
            <a:r>
              <a:rPr lang="zh-CN" altLang="en-US" sz="2800" dirty="0" smtClean="0">
                <a:solidFill>
                  <a:schemeClr val="tx1"/>
                </a:solidFill>
                <a:latin typeface="Times New Roman" panose="02020603050405020304" pitchFamily="18" charset="0"/>
              </a:rPr>
              <a:t>、适应度函数的设计、差分操作设计和控制参数设置。</a:t>
            </a:r>
            <a:endParaRPr lang="en-US" altLang="zh-CN" sz="2800" dirty="0" smtClean="0">
              <a:solidFill>
                <a:schemeClr val="tx1"/>
              </a:solidFill>
              <a:latin typeface="Times New Roman" panose="02020603050405020304" pitchFamily="18" charset="0"/>
            </a:endParaRPr>
          </a:p>
        </p:txBody>
      </p:sp>
      <p:sp>
        <p:nvSpPr>
          <p:cNvPr id="6" name="Rectangle 4"/>
          <p:cNvSpPr/>
          <p:nvPr/>
        </p:nvSpPr>
        <p:spPr>
          <a:xfrm>
            <a:off x="0" y="1"/>
            <a:ext cx="12288688"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6.5 </a:t>
            </a:r>
            <a:r>
              <a:rPr lang="zh-CN" altLang="en-US" sz="3600" dirty="0">
                <a:latin typeface="Times New Roman" panose="02020603050405020304" pitchFamily="18" charset="0"/>
                <a:ea typeface="黑体" panose="02010609060101010101" pitchFamily="49" charset="-122"/>
              </a:rPr>
              <a:t>差分进化算法及其应用</a:t>
            </a:r>
          </a:p>
        </p:txBody>
      </p:sp>
    </p:spTree>
    <p:extLst>
      <p:ext uri="{BB962C8B-B14F-4D97-AF65-F5344CB8AC3E}">
        <p14:creationId xmlns:p14="http://schemas.microsoft.com/office/powerpoint/2010/main" val="386661789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1140" name="Rectangle 5"/>
          <p:cNvSpPr/>
          <p:nvPr/>
        </p:nvSpPr>
        <p:spPr>
          <a:xfrm>
            <a:off x="5014913" y="2757489"/>
            <a:ext cx="9144000" cy="461665"/>
          </a:xfrm>
          <a:prstGeom prst="rect">
            <a:avLst/>
          </a:prstGeom>
          <a:noFill/>
          <a:ln w="9525">
            <a:noFill/>
          </a:ln>
        </p:spPr>
        <p:txBody>
          <a:bodyPr>
            <a:spAutoFit/>
          </a:bodyPr>
          <a:lstStyle/>
          <a:p>
            <a:endParaRPr lang="zh-CN" altLang="en-US" dirty="0"/>
          </a:p>
        </p:txBody>
      </p:sp>
      <p:sp>
        <p:nvSpPr>
          <p:cNvPr id="3078" name="Rectangle 6"/>
          <p:cNvSpPr/>
          <p:nvPr/>
        </p:nvSpPr>
        <p:spPr>
          <a:xfrm>
            <a:off x="623392" y="1218606"/>
            <a:ext cx="10945216" cy="5047536"/>
          </a:xfrm>
          <a:prstGeom prst="rect">
            <a:avLst/>
          </a:prstGeom>
          <a:noFill/>
          <a:ln w="9525">
            <a:noFill/>
          </a:ln>
        </p:spPr>
        <p:txBody>
          <a:bodyPr wrap="square">
            <a:spAutoFit/>
          </a:bodyPr>
          <a:lstStyle/>
          <a:p>
            <a:pPr algn="just">
              <a:spcBef>
                <a:spcPct val="50000"/>
              </a:spcBef>
              <a:buClr>
                <a:schemeClr val="accent2"/>
              </a:buClr>
              <a:buFont typeface="Wingdings" panose="05000000000000000000" pitchFamily="2" charset="2"/>
              <a:buBlip>
                <a:blip r:embed="rId2"/>
              </a:buBlip>
            </a:pPr>
            <a:r>
              <a:rPr lang="en-US" altLang="zh-CN" sz="2800" dirty="0">
                <a:solidFill>
                  <a:srgbClr val="FF0000"/>
                </a:solidFill>
                <a:latin typeface="Times New Roman" panose="02020603050405020304" pitchFamily="18" charset="0"/>
              </a:rPr>
              <a:t>  </a:t>
            </a:r>
            <a:r>
              <a:rPr lang="zh-CN" altLang="en-US" sz="2800" b="1" dirty="0" smtClean="0">
                <a:solidFill>
                  <a:srgbClr val="FF0000"/>
                </a:solidFill>
                <a:latin typeface="Times New Roman" panose="02020603050405020304" pitchFamily="18" charset="0"/>
              </a:rPr>
              <a:t>量子进化算法</a:t>
            </a:r>
            <a:r>
              <a:rPr lang="zh-CN" altLang="en-US" sz="2800" dirty="0" smtClean="0">
                <a:solidFill>
                  <a:schemeClr val="tx1"/>
                </a:solidFill>
                <a:latin typeface="Times New Roman" panose="02020603050405020304" pitchFamily="18" charset="0"/>
              </a:rPr>
              <a:t>是一种基于量子位、量子叠加态等量子机制的进化算法。</a:t>
            </a:r>
            <a:endParaRPr lang="en-US" altLang="zh-CN" sz="2800" dirty="0" smtClean="0">
              <a:solidFill>
                <a:schemeClr val="tx1"/>
              </a:solidFill>
              <a:latin typeface="Times New Roman" panose="02020603050405020304" pitchFamily="18" charset="0"/>
            </a:endParaRPr>
          </a:p>
          <a:p>
            <a:pPr lvl="1" algn="just">
              <a:spcBef>
                <a:spcPct val="50000"/>
              </a:spcBef>
              <a:buClr>
                <a:schemeClr val="accent2"/>
              </a:buClr>
              <a:buFont typeface="Wingdings" panose="05000000000000000000" pitchFamily="2" charset="2"/>
              <a:buBlip>
                <a:blip r:embed="rId2"/>
              </a:buBlip>
            </a:pPr>
            <a:r>
              <a:rPr lang="zh-CN" altLang="en-US" sz="2800" b="1" dirty="0" smtClean="0">
                <a:solidFill>
                  <a:srgbClr val="FF0000"/>
                </a:solidFill>
                <a:latin typeface="Times New Roman" panose="02020603050405020304" pitchFamily="18" charset="0"/>
              </a:rPr>
              <a:t>量子位：</a:t>
            </a:r>
            <a:r>
              <a:rPr lang="zh-CN" altLang="en-US" sz="2800" b="1" dirty="0" smtClean="0">
                <a:solidFill>
                  <a:schemeClr val="tx1"/>
                </a:solidFill>
                <a:latin typeface="Times New Roman" panose="02020603050405020304" pitchFamily="18" charset="0"/>
              </a:rPr>
              <a:t>量子比特</a:t>
            </a:r>
            <a:r>
              <a:rPr lang="en-US" altLang="zh-CN" sz="2800" b="1" dirty="0" smtClean="0">
                <a:solidFill>
                  <a:schemeClr val="tx1"/>
                </a:solidFill>
                <a:latin typeface="Times New Roman" panose="02020603050405020304" pitchFamily="18" charset="0"/>
              </a:rPr>
              <a:t>(Q-bit)</a:t>
            </a:r>
            <a:r>
              <a:rPr lang="zh-CN" altLang="en-US" sz="2800" b="1" dirty="0" smtClean="0">
                <a:solidFill>
                  <a:schemeClr val="tx1"/>
                </a:solidFill>
                <a:latin typeface="Times New Roman" panose="02020603050405020304" pitchFamily="18" charset="0"/>
              </a:rPr>
              <a:t>是量子计算中保存信息的最小单位。一个量子位可能处于状态</a:t>
            </a:r>
            <a:r>
              <a:rPr lang="en-US" altLang="zh-CN" sz="2800" b="1" dirty="0" smtClean="0">
                <a:solidFill>
                  <a:schemeClr val="tx1"/>
                </a:solidFill>
                <a:latin typeface="Times New Roman" panose="02020603050405020304" pitchFamily="18" charset="0"/>
              </a:rPr>
              <a:t>|0&gt;,</a:t>
            </a:r>
            <a:r>
              <a:rPr lang="zh-CN" altLang="en-US" sz="2800" b="1" dirty="0" smtClean="0">
                <a:solidFill>
                  <a:schemeClr val="tx1"/>
                </a:solidFill>
                <a:latin typeface="Times New Roman" panose="02020603050405020304" pitchFamily="18" charset="0"/>
              </a:rPr>
              <a:t>也可能处于状态</a:t>
            </a:r>
            <a:r>
              <a:rPr lang="en-US" altLang="zh-CN" sz="2800" b="1" dirty="0" smtClean="0">
                <a:solidFill>
                  <a:schemeClr val="tx1"/>
                </a:solidFill>
                <a:latin typeface="Times New Roman" panose="02020603050405020304" pitchFamily="18" charset="0"/>
              </a:rPr>
              <a:t>|1&gt;,</a:t>
            </a:r>
            <a:r>
              <a:rPr lang="zh-CN" altLang="en-US" sz="2800" b="1" dirty="0" smtClean="0">
                <a:solidFill>
                  <a:schemeClr val="tx1"/>
                </a:solidFill>
                <a:latin typeface="Times New Roman" panose="02020603050405020304" pitchFamily="18" charset="0"/>
              </a:rPr>
              <a:t>还可以是两种状态的线性叠加。因此，一个量子位可表示为：</a:t>
            </a:r>
            <a:endParaRPr lang="en-US" altLang="zh-CN" sz="2800" b="1" dirty="0" smtClean="0">
              <a:solidFill>
                <a:schemeClr val="tx1"/>
              </a:solidFill>
              <a:latin typeface="Times New Roman" panose="02020603050405020304" pitchFamily="18" charset="0"/>
            </a:endParaRPr>
          </a:p>
          <a:p>
            <a:pPr marL="914400" lvl="1" indent="-457200" algn="just">
              <a:spcBef>
                <a:spcPct val="50000"/>
              </a:spcBef>
              <a:buClr>
                <a:schemeClr val="accent2"/>
              </a:buClr>
              <a:buFont typeface="Arial" panose="020B0604020202020204" pitchFamily="34" charset="0"/>
              <a:buChar char="•"/>
            </a:pPr>
            <a:r>
              <a:rPr lang="en-US" altLang="zh-CN" sz="2800" b="1" dirty="0" smtClean="0">
                <a:solidFill>
                  <a:schemeClr val="tx1"/>
                </a:solidFill>
                <a:latin typeface="Times New Roman" panose="02020603050405020304" pitchFamily="18" charset="0"/>
              </a:rPr>
              <a:t>|</a:t>
            </a:r>
            <a:r>
              <a:rPr lang="en-US" altLang="zh-CN" sz="2800" b="1" dirty="0" smtClean="0">
                <a:solidFill>
                  <a:schemeClr val="tx1"/>
                </a:solidFill>
                <a:latin typeface="Times New Roman" panose="02020603050405020304" pitchFamily="18" charset="0"/>
                <a:sym typeface="Symbol" panose="05050102010706020507" pitchFamily="18" charset="2"/>
              </a:rPr>
              <a:t>&gt;=|0&gt;+|1&gt;</a:t>
            </a:r>
          </a:p>
          <a:p>
            <a:pPr marL="914400" lvl="1" indent="-457200" algn="just">
              <a:spcBef>
                <a:spcPct val="50000"/>
              </a:spcBef>
              <a:buClr>
                <a:schemeClr val="accent2"/>
              </a:buClr>
              <a:buFont typeface="Arial" panose="020B0604020202020204" pitchFamily="34" charset="0"/>
              <a:buChar char="•"/>
            </a:pPr>
            <a:r>
              <a:rPr lang="zh-CN" altLang="en-US" sz="2800" b="1" dirty="0" smtClean="0">
                <a:solidFill>
                  <a:schemeClr val="tx1"/>
                </a:solidFill>
                <a:latin typeface="Times New Roman" panose="02020603050405020304" pitchFamily="18" charset="0"/>
                <a:sym typeface="Symbol" panose="05050102010706020507" pitchFamily="18" charset="2"/>
              </a:rPr>
              <a:t>区别于经典比特，量子比特可处于</a:t>
            </a:r>
            <a:r>
              <a:rPr lang="en-US" altLang="zh-CN" sz="2800" b="1" dirty="0" smtClean="0">
                <a:solidFill>
                  <a:schemeClr val="tx1"/>
                </a:solidFill>
                <a:latin typeface="Times New Roman" panose="02020603050405020304" pitchFamily="18" charset="0"/>
                <a:sym typeface="Symbol" panose="05050102010706020507" pitchFamily="18" charset="2"/>
              </a:rPr>
              <a:t>0</a:t>
            </a:r>
            <a:r>
              <a:rPr lang="zh-CN" altLang="en-US" sz="2800" b="1" dirty="0" smtClean="0">
                <a:solidFill>
                  <a:schemeClr val="tx1"/>
                </a:solidFill>
                <a:latin typeface="Times New Roman" panose="02020603050405020304" pitchFamily="18" charset="0"/>
                <a:sym typeface="Symbol" panose="05050102010706020507" pitchFamily="18" charset="2"/>
              </a:rPr>
              <a:t>、</a:t>
            </a:r>
            <a:r>
              <a:rPr lang="en-US" altLang="zh-CN" sz="2800" b="1" dirty="0" smtClean="0">
                <a:solidFill>
                  <a:schemeClr val="tx1"/>
                </a:solidFill>
                <a:latin typeface="Times New Roman" panose="02020603050405020304" pitchFamily="18" charset="0"/>
                <a:sym typeface="Symbol" panose="05050102010706020507" pitchFamily="18" charset="2"/>
              </a:rPr>
              <a:t>1</a:t>
            </a:r>
            <a:r>
              <a:rPr lang="zh-CN" altLang="en-US" sz="2800" b="1" dirty="0" smtClean="0">
                <a:solidFill>
                  <a:schemeClr val="tx1"/>
                </a:solidFill>
                <a:latin typeface="Times New Roman" panose="02020603050405020304" pitchFamily="18" charset="0"/>
                <a:sym typeface="Symbol" panose="05050102010706020507" pitchFamily="18" charset="2"/>
              </a:rPr>
              <a:t>两个本征态的任意叠加状态，而且对量子比特的操作过程中，两态的叠加振幅可以相互干涉，称为量子干涉。对每个叠加分量进行的变换相当于一种经典计算。</a:t>
            </a:r>
            <a:endParaRPr lang="en-US" altLang="zh-CN" sz="2800" dirty="0" smtClean="0">
              <a:solidFill>
                <a:schemeClr val="tx1"/>
              </a:solidFill>
              <a:latin typeface="Times New Roman" panose="02020603050405020304" pitchFamily="18" charset="0"/>
            </a:endParaRPr>
          </a:p>
        </p:txBody>
      </p:sp>
      <p:sp>
        <p:nvSpPr>
          <p:cNvPr id="6" name="Rectangle 4"/>
          <p:cNvSpPr/>
          <p:nvPr/>
        </p:nvSpPr>
        <p:spPr>
          <a:xfrm>
            <a:off x="0" y="1"/>
            <a:ext cx="12288688"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6.6 </a:t>
            </a:r>
            <a:r>
              <a:rPr lang="zh-CN" altLang="en-US" sz="3600" dirty="0" smtClean="0">
                <a:latin typeface="Times New Roman" panose="02020603050405020304" pitchFamily="18" charset="0"/>
                <a:ea typeface="黑体" panose="02010609060101010101" pitchFamily="49" charset="-122"/>
              </a:rPr>
              <a:t>量子进化</a:t>
            </a:r>
            <a:r>
              <a:rPr lang="zh-CN" altLang="en-US" sz="3600" dirty="0">
                <a:latin typeface="Times New Roman" panose="02020603050405020304" pitchFamily="18" charset="0"/>
                <a:ea typeface="黑体" panose="02010609060101010101" pitchFamily="49" charset="-122"/>
              </a:rPr>
              <a:t>算法及其应用</a:t>
            </a:r>
          </a:p>
        </p:txBody>
      </p:sp>
    </p:spTree>
    <p:extLst>
      <p:ext uri="{BB962C8B-B14F-4D97-AF65-F5344CB8AC3E}">
        <p14:creationId xmlns:p14="http://schemas.microsoft.com/office/powerpoint/2010/main" val="189095766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1140" name="Rectangle 5"/>
          <p:cNvSpPr/>
          <p:nvPr/>
        </p:nvSpPr>
        <p:spPr>
          <a:xfrm>
            <a:off x="5014913" y="2757489"/>
            <a:ext cx="9144000" cy="461665"/>
          </a:xfrm>
          <a:prstGeom prst="rect">
            <a:avLst/>
          </a:prstGeom>
          <a:noFill/>
          <a:ln w="9525">
            <a:noFill/>
          </a:ln>
        </p:spPr>
        <p:txBody>
          <a:bodyPr>
            <a:spAutoFit/>
          </a:bodyPr>
          <a:lstStyle/>
          <a:p>
            <a:endParaRPr lang="zh-CN" altLang="en-US" dirty="0"/>
          </a:p>
        </p:txBody>
      </p:sp>
      <p:sp>
        <p:nvSpPr>
          <p:cNvPr id="3078" name="Rectangle 6"/>
          <p:cNvSpPr/>
          <p:nvPr/>
        </p:nvSpPr>
        <p:spPr>
          <a:xfrm>
            <a:off x="623392" y="1218606"/>
            <a:ext cx="10945216" cy="5693866"/>
          </a:xfrm>
          <a:prstGeom prst="rect">
            <a:avLst/>
          </a:prstGeom>
          <a:noFill/>
          <a:ln w="9525">
            <a:noFill/>
          </a:ln>
        </p:spPr>
        <p:txBody>
          <a:bodyPr wrap="square">
            <a:spAutoFit/>
          </a:bodyPr>
          <a:lstStyle/>
          <a:p>
            <a:pPr lvl="1" algn="just">
              <a:spcBef>
                <a:spcPct val="50000"/>
              </a:spcBef>
              <a:buClr>
                <a:schemeClr val="accent2"/>
              </a:buClr>
              <a:buFont typeface="Wingdings" panose="05000000000000000000" pitchFamily="2" charset="2"/>
              <a:buBlip>
                <a:blip r:embed="rId2"/>
              </a:buBlip>
            </a:pPr>
            <a:r>
              <a:rPr lang="en-US" altLang="zh-CN" sz="2800" dirty="0">
                <a:solidFill>
                  <a:srgbClr val="FF0000"/>
                </a:solidFill>
                <a:latin typeface="Times New Roman" panose="02020603050405020304" pitchFamily="18" charset="0"/>
              </a:rPr>
              <a:t>  </a:t>
            </a:r>
            <a:r>
              <a:rPr lang="zh-CN" altLang="en-US" sz="2800" b="1" dirty="0" smtClean="0">
                <a:solidFill>
                  <a:srgbClr val="FF0000"/>
                </a:solidFill>
                <a:latin typeface="Times New Roman" panose="02020603050405020304" pitchFamily="18" charset="0"/>
              </a:rPr>
              <a:t>量子个体：</a:t>
            </a:r>
            <a:r>
              <a:rPr lang="zh-CN" altLang="en-US" sz="2800" b="1" dirty="0" smtClean="0">
                <a:solidFill>
                  <a:schemeClr val="tx1"/>
                </a:solidFill>
                <a:latin typeface="Times New Roman" panose="02020603050405020304" pitchFamily="18" charset="0"/>
              </a:rPr>
              <a:t>即量子染色体，在量子进化计算中，热色提的编码不是用确定的值，而是采用量子位或者概率幅表示。在量子力学里，概率幅是一个描述粒子的量子行为的复函数。一个染色体长度为</a:t>
            </a:r>
            <a:r>
              <a:rPr lang="en-US" altLang="zh-CN" sz="2800" b="1" dirty="0" smtClean="0">
                <a:solidFill>
                  <a:schemeClr val="tx1"/>
                </a:solidFill>
                <a:latin typeface="Times New Roman" panose="02020603050405020304" pitchFamily="18" charset="0"/>
              </a:rPr>
              <a:t>m</a:t>
            </a:r>
            <a:r>
              <a:rPr lang="zh-CN" altLang="en-US" sz="2800" b="1" dirty="0" smtClean="0">
                <a:solidFill>
                  <a:schemeClr val="tx1"/>
                </a:solidFill>
                <a:latin typeface="Times New Roman" panose="02020603050405020304" pitchFamily="18" charset="0"/>
              </a:rPr>
              <a:t>的量子个体可表示为：</a:t>
            </a:r>
            <a:endParaRPr lang="en-US" altLang="zh-CN" sz="2800" b="1" dirty="0" smtClean="0">
              <a:solidFill>
                <a:schemeClr val="tx1"/>
              </a:solidFill>
              <a:latin typeface="Times New Roman" panose="02020603050405020304" pitchFamily="18" charset="0"/>
            </a:endParaRPr>
          </a:p>
          <a:p>
            <a:pPr lvl="1" algn="just">
              <a:spcBef>
                <a:spcPct val="50000"/>
              </a:spcBef>
              <a:buClr>
                <a:schemeClr val="accent2"/>
              </a:buClr>
            </a:pPr>
            <a:r>
              <a:rPr lang="en-US" altLang="zh-CN" sz="2800" b="1" dirty="0">
                <a:solidFill>
                  <a:schemeClr val="tx1"/>
                </a:solidFill>
                <a:latin typeface="Times New Roman" panose="02020603050405020304" pitchFamily="18" charset="0"/>
              </a:rPr>
              <a:t> </a:t>
            </a:r>
            <a:r>
              <a:rPr lang="en-US" altLang="zh-CN" sz="2800" b="1" dirty="0" smtClean="0">
                <a:solidFill>
                  <a:schemeClr val="tx1"/>
                </a:solidFill>
                <a:latin typeface="Times New Roman" panose="02020603050405020304" pitchFamily="18" charset="0"/>
              </a:rPr>
              <a:t>  </a:t>
            </a:r>
            <a:r>
              <a:rPr lang="en-US" altLang="zh-CN" sz="2800" b="1" dirty="0">
                <a:solidFill>
                  <a:schemeClr val="tx1"/>
                </a:solidFill>
                <a:latin typeface="Times New Roman" panose="02020603050405020304" pitchFamily="18" charset="0"/>
                <a:sym typeface="Symbol" panose="05050102010706020507" pitchFamily="18" charset="2"/>
              </a:rPr>
              <a:t></a:t>
            </a:r>
            <a:r>
              <a:rPr lang="en-US" altLang="zh-CN" sz="2800" b="1" baseline="-25000" dirty="0">
                <a:solidFill>
                  <a:schemeClr val="tx1"/>
                </a:solidFill>
                <a:latin typeface="Times New Roman" panose="02020603050405020304" pitchFamily="18" charset="0"/>
                <a:sym typeface="Symbol" panose="05050102010706020507" pitchFamily="18" charset="2"/>
              </a:rPr>
              <a:t>1</a:t>
            </a:r>
            <a:r>
              <a:rPr lang="en-US" altLang="zh-CN" sz="2800" b="1" dirty="0">
                <a:solidFill>
                  <a:schemeClr val="tx1"/>
                </a:solidFill>
                <a:latin typeface="Times New Roman" panose="02020603050405020304" pitchFamily="18" charset="0"/>
                <a:sym typeface="Symbol" panose="05050102010706020507" pitchFamily="18" charset="2"/>
              </a:rPr>
              <a:t>  </a:t>
            </a:r>
            <a:r>
              <a:rPr lang="en-US" altLang="zh-CN" sz="2800" b="1" dirty="0" smtClean="0">
                <a:solidFill>
                  <a:schemeClr val="tx1"/>
                </a:solidFill>
                <a:latin typeface="Times New Roman" panose="02020603050405020304" pitchFamily="18" charset="0"/>
                <a:sym typeface="Symbol" panose="05050102010706020507" pitchFamily="18" charset="2"/>
              </a:rPr>
              <a:t></a:t>
            </a:r>
            <a:r>
              <a:rPr lang="en-US" altLang="zh-CN" sz="2800" b="1" baseline="-25000" dirty="0">
                <a:solidFill>
                  <a:schemeClr val="tx1"/>
                </a:solidFill>
                <a:latin typeface="Times New Roman" panose="02020603050405020304" pitchFamily="18" charset="0"/>
                <a:sym typeface="Symbol" panose="05050102010706020507" pitchFamily="18" charset="2"/>
              </a:rPr>
              <a:t>2 </a:t>
            </a:r>
            <a:r>
              <a:rPr lang="en-US" altLang="zh-CN" sz="2800" b="1" dirty="0" smtClean="0">
                <a:solidFill>
                  <a:schemeClr val="tx1"/>
                </a:solidFill>
                <a:latin typeface="Times New Roman" panose="02020603050405020304" pitchFamily="18" charset="0"/>
                <a:sym typeface="Symbol" panose="05050102010706020507" pitchFamily="18" charset="2"/>
              </a:rPr>
              <a:t>  …    </a:t>
            </a:r>
            <a:r>
              <a:rPr lang="en-US" altLang="zh-CN" sz="2800" b="1" baseline="-25000" dirty="0">
                <a:solidFill>
                  <a:schemeClr val="tx1"/>
                </a:solidFill>
                <a:latin typeface="Times New Roman" panose="02020603050405020304" pitchFamily="18" charset="0"/>
                <a:sym typeface="Symbol" panose="05050102010706020507" pitchFamily="18" charset="2"/>
              </a:rPr>
              <a:t>m</a:t>
            </a:r>
          </a:p>
          <a:p>
            <a:pPr lvl="1" algn="just">
              <a:spcBef>
                <a:spcPct val="50000"/>
              </a:spcBef>
              <a:buClr>
                <a:schemeClr val="accent2"/>
              </a:buClr>
            </a:pPr>
            <a:r>
              <a:rPr lang="en-US" altLang="zh-CN" sz="2800" b="1" dirty="0" smtClean="0">
                <a:solidFill>
                  <a:schemeClr val="tx1"/>
                </a:solidFill>
                <a:latin typeface="Times New Roman" panose="02020603050405020304" pitchFamily="18" charset="0"/>
                <a:sym typeface="Symbol" panose="05050102010706020507" pitchFamily="18" charset="2"/>
              </a:rPr>
              <a:t>   </a:t>
            </a:r>
            <a:r>
              <a:rPr lang="en-US" altLang="zh-CN" sz="2800" b="1" baseline="-25000" dirty="0">
                <a:solidFill>
                  <a:schemeClr val="tx1"/>
                </a:solidFill>
                <a:latin typeface="Times New Roman" panose="02020603050405020304" pitchFamily="18" charset="0"/>
                <a:sym typeface="Symbol" panose="05050102010706020507" pitchFamily="18" charset="2"/>
              </a:rPr>
              <a:t>1</a:t>
            </a:r>
            <a:r>
              <a:rPr lang="en-US" altLang="zh-CN" sz="2800" b="1" dirty="0" smtClean="0">
                <a:solidFill>
                  <a:schemeClr val="tx1"/>
                </a:solidFill>
                <a:latin typeface="Times New Roman" panose="02020603050405020304" pitchFamily="18" charset="0"/>
                <a:sym typeface="Symbol" panose="05050102010706020507" pitchFamily="18" charset="2"/>
              </a:rPr>
              <a:t>  </a:t>
            </a:r>
            <a:r>
              <a:rPr lang="en-US" altLang="zh-CN" sz="2800" b="1" baseline="-25000" dirty="0">
                <a:solidFill>
                  <a:schemeClr val="tx1"/>
                </a:solidFill>
                <a:latin typeface="Times New Roman" panose="02020603050405020304" pitchFamily="18" charset="0"/>
                <a:sym typeface="Symbol" panose="05050102010706020507" pitchFamily="18" charset="2"/>
              </a:rPr>
              <a:t>2</a:t>
            </a:r>
            <a:r>
              <a:rPr lang="en-US" altLang="zh-CN" sz="2800" b="1" dirty="0" smtClean="0">
                <a:solidFill>
                  <a:schemeClr val="tx1"/>
                </a:solidFill>
                <a:latin typeface="Times New Roman" panose="02020603050405020304" pitchFamily="18" charset="0"/>
                <a:sym typeface="Symbol" panose="05050102010706020507" pitchFamily="18" charset="2"/>
              </a:rPr>
              <a:t>    …    </a:t>
            </a:r>
            <a:r>
              <a:rPr lang="en-US" altLang="zh-CN" sz="2800" b="1" baseline="-25000" dirty="0">
                <a:solidFill>
                  <a:schemeClr val="tx1"/>
                </a:solidFill>
                <a:latin typeface="Times New Roman" panose="02020603050405020304" pitchFamily="18" charset="0"/>
                <a:sym typeface="Symbol" panose="05050102010706020507" pitchFamily="18" charset="2"/>
              </a:rPr>
              <a:t>m</a:t>
            </a:r>
            <a:endParaRPr lang="en-US" altLang="zh-CN" sz="2800" b="1" baseline="-25000" dirty="0">
              <a:solidFill>
                <a:schemeClr val="tx1"/>
              </a:solidFill>
              <a:latin typeface="Times New Roman" panose="02020603050405020304" pitchFamily="18" charset="0"/>
            </a:endParaRPr>
          </a:p>
          <a:p>
            <a:pPr lvl="1" algn="just">
              <a:spcBef>
                <a:spcPct val="50000"/>
              </a:spcBef>
              <a:buClr>
                <a:schemeClr val="accent2"/>
              </a:buClr>
            </a:pPr>
            <a:endParaRPr lang="en-US" altLang="zh-CN" sz="2800" dirty="0">
              <a:solidFill>
                <a:schemeClr val="tx1"/>
              </a:solidFill>
              <a:latin typeface="Times New Roman" panose="02020603050405020304" pitchFamily="18" charset="0"/>
            </a:endParaRPr>
          </a:p>
          <a:p>
            <a:pPr lvl="1" algn="just">
              <a:spcBef>
                <a:spcPct val="50000"/>
              </a:spcBef>
              <a:buClr>
                <a:schemeClr val="accent2"/>
              </a:buClr>
            </a:pPr>
            <a:r>
              <a:rPr lang="en-US" altLang="zh-CN" sz="2800" dirty="0" smtClean="0">
                <a:solidFill>
                  <a:schemeClr val="tx1"/>
                </a:solidFill>
                <a:latin typeface="Times New Roman" panose="02020603050405020304" pitchFamily="18" charset="0"/>
              </a:rPr>
              <a:t>   </a:t>
            </a:r>
          </a:p>
          <a:p>
            <a:pPr lvl="1" algn="just">
              <a:spcBef>
                <a:spcPct val="50000"/>
              </a:spcBef>
              <a:buClr>
                <a:schemeClr val="accent2"/>
              </a:buClr>
            </a:pPr>
            <a:endParaRPr lang="en-US" altLang="zh-CN" sz="2800" dirty="0">
              <a:solidFill>
                <a:schemeClr val="tx1"/>
              </a:solidFill>
              <a:latin typeface="Times New Roman" panose="02020603050405020304" pitchFamily="18" charset="0"/>
            </a:endParaRPr>
          </a:p>
          <a:p>
            <a:pPr lvl="1" algn="just">
              <a:spcBef>
                <a:spcPct val="50000"/>
              </a:spcBef>
              <a:buClr>
                <a:schemeClr val="accent2"/>
              </a:buClr>
            </a:pPr>
            <a:endParaRPr lang="en-US" altLang="zh-CN" sz="2800" dirty="0" smtClean="0">
              <a:solidFill>
                <a:schemeClr val="tx1"/>
              </a:solidFill>
              <a:latin typeface="Times New Roman" panose="02020603050405020304" pitchFamily="18" charset="0"/>
            </a:endParaRPr>
          </a:p>
        </p:txBody>
      </p:sp>
      <p:sp>
        <p:nvSpPr>
          <p:cNvPr id="6" name="Rectangle 4"/>
          <p:cNvSpPr/>
          <p:nvPr/>
        </p:nvSpPr>
        <p:spPr>
          <a:xfrm>
            <a:off x="0" y="1"/>
            <a:ext cx="12288688"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6.6 </a:t>
            </a:r>
            <a:r>
              <a:rPr lang="zh-CN" altLang="en-US" sz="3600" dirty="0" smtClean="0">
                <a:latin typeface="Times New Roman" panose="02020603050405020304" pitchFamily="18" charset="0"/>
                <a:ea typeface="黑体" panose="02010609060101010101" pitchFamily="49" charset="-122"/>
              </a:rPr>
              <a:t>量子进化</a:t>
            </a:r>
            <a:r>
              <a:rPr lang="zh-CN" altLang="en-US" sz="3600" dirty="0">
                <a:latin typeface="Times New Roman" panose="02020603050405020304" pitchFamily="18" charset="0"/>
                <a:ea typeface="黑体" panose="02010609060101010101" pitchFamily="49" charset="-122"/>
              </a:rPr>
              <a:t>算法及其应用</a:t>
            </a:r>
          </a:p>
        </p:txBody>
      </p:sp>
      <p:sp>
        <p:nvSpPr>
          <p:cNvPr id="2" name="双括号 1"/>
          <p:cNvSpPr/>
          <p:nvPr/>
        </p:nvSpPr>
        <p:spPr>
          <a:xfrm>
            <a:off x="1199456" y="3219154"/>
            <a:ext cx="2808312" cy="92992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78535530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1140" name="Rectangle 5"/>
          <p:cNvSpPr/>
          <p:nvPr/>
        </p:nvSpPr>
        <p:spPr>
          <a:xfrm>
            <a:off x="5014913" y="2757489"/>
            <a:ext cx="9144000" cy="461665"/>
          </a:xfrm>
          <a:prstGeom prst="rect">
            <a:avLst/>
          </a:prstGeom>
          <a:noFill/>
          <a:ln w="9525">
            <a:noFill/>
          </a:ln>
        </p:spPr>
        <p:txBody>
          <a:bodyPr>
            <a:spAutoFit/>
          </a:bodyPr>
          <a:lstStyle/>
          <a:p>
            <a:endParaRPr lang="zh-CN" altLang="en-US" dirty="0"/>
          </a:p>
        </p:txBody>
      </p:sp>
      <p:sp>
        <p:nvSpPr>
          <p:cNvPr id="3078" name="Rectangle 6"/>
          <p:cNvSpPr/>
          <p:nvPr/>
        </p:nvSpPr>
        <p:spPr>
          <a:xfrm>
            <a:off x="623392" y="1218606"/>
            <a:ext cx="10945216" cy="4185761"/>
          </a:xfrm>
          <a:prstGeom prst="rect">
            <a:avLst/>
          </a:prstGeom>
          <a:noFill/>
          <a:ln w="9525">
            <a:noFill/>
          </a:ln>
        </p:spPr>
        <p:txBody>
          <a:bodyPr wrap="square">
            <a:spAutoFit/>
          </a:bodyPr>
          <a:lstStyle/>
          <a:p>
            <a:pPr algn="just">
              <a:spcBef>
                <a:spcPct val="50000"/>
              </a:spcBef>
              <a:buClr>
                <a:schemeClr val="accent2"/>
              </a:buClr>
              <a:buFont typeface="Wingdings" panose="05000000000000000000" pitchFamily="2" charset="2"/>
              <a:buBlip>
                <a:blip r:embed="rId2"/>
              </a:buBlip>
            </a:pPr>
            <a:r>
              <a:rPr lang="en-US" altLang="zh-CN" sz="2800" dirty="0">
                <a:solidFill>
                  <a:srgbClr val="FF0000"/>
                </a:solidFill>
                <a:latin typeface="Times New Roman" panose="02020603050405020304" pitchFamily="18" charset="0"/>
              </a:rPr>
              <a:t>  </a:t>
            </a:r>
            <a:r>
              <a:rPr lang="zh-CN" altLang="en-US" sz="2800" dirty="0">
                <a:solidFill>
                  <a:srgbClr val="FF0000"/>
                </a:solidFill>
                <a:latin typeface="Times New Roman" panose="02020603050405020304" pitchFamily="18" charset="0"/>
              </a:rPr>
              <a:t>基本</a:t>
            </a:r>
            <a:r>
              <a:rPr lang="zh-CN" altLang="en-US" sz="2800" b="1" dirty="0" smtClean="0">
                <a:solidFill>
                  <a:srgbClr val="FF0000"/>
                </a:solidFill>
                <a:latin typeface="Times New Roman" panose="02020603050405020304" pitchFamily="18" charset="0"/>
              </a:rPr>
              <a:t>量子进化算法：</a:t>
            </a:r>
            <a:r>
              <a:rPr lang="zh-CN" altLang="en-US" sz="2800" b="1" dirty="0" smtClean="0">
                <a:solidFill>
                  <a:schemeClr val="tx1"/>
                </a:solidFill>
                <a:latin typeface="Times New Roman" panose="02020603050405020304" pitchFamily="18" charset="0"/>
              </a:rPr>
              <a:t>包括六个基本要素：染色体编码、初始化种群、量子观测、进化操作、量子评价、量子评价、量子更新。</a:t>
            </a:r>
            <a:endParaRPr lang="en-US" altLang="zh-CN" sz="2800" b="1" dirty="0" smtClean="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endParaRPr lang="en-US" altLang="zh-CN" sz="2800" b="1" dirty="0">
              <a:solidFill>
                <a:schemeClr val="tx1"/>
              </a:solidFill>
              <a:latin typeface="Times New Roman" panose="02020603050405020304" pitchFamily="18" charset="0"/>
            </a:endParaRPr>
          </a:p>
          <a:p>
            <a:pPr lvl="1" algn="just">
              <a:spcBef>
                <a:spcPct val="50000"/>
              </a:spcBef>
              <a:buClr>
                <a:schemeClr val="accent2"/>
              </a:buClr>
            </a:pPr>
            <a:endParaRPr lang="en-US" altLang="zh-CN" sz="2800" dirty="0">
              <a:solidFill>
                <a:schemeClr val="tx1"/>
              </a:solidFill>
              <a:latin typeface="Times New Roman" panose="02020603050405020304" pitchFamily="18" charset="0"/>
            </a:endParaRPr>
          </a:p>
          <a:p>
            <a:pPr lvl="1" algn="just">
              <a:spcBef>
                <a:spcPct val="50000"/>
              </a:spcBef>
              <a:buClr>
                <a:schemeClr val="accent2"/>
              </a:buClr>
            </a:pPr>
            <a:r>
              <a:rPr lang="en-US" altLang="zh-CN" sz="2800" dirty="0" smtClean="0">
                <a:solidFill>
                  <a:schemeClr val="tx1"/>
                </a:solidFill>
                <a:latin typeface="Times New Roman" panose="02020603050405020304" pitchFamily="18" charset="0"/>
              </a:rPr>
              <a:t>   </a:t>
            </a:r>
          </a:p>
          <a:p>
            <a:pPr lvl="1" algn="just">
              <a:spcBef>
                <a:spcPct val="50000"/>
              </a:spcBef>
              <a:buClr>
                <a:schemeClr val="accent2"/>
              </a:buClr>
            </a:pPr>
            <a:endParaRPr lang="en-US" altLang="zh-CN" sz="2800" dirty="0">
              <a:solidFill>
                <a:schemeClr val="tx1"/>
              </a:solidFill>
              <a:latin typeface="Times New Roman" panose="02020603050405020304" pitchFamily="18" charset="0"/>
            </a:endParaRPr>
          </a:p>
          <a:p>
            <a:pPr lvl="1" algn="just">
              <a:spcBef>
                <a:spcPct val="50000"/>
              </a:spcBef>
              <a:buClr>
                <a:schemeClr val="accent2"/>
              </a:buClr>
            </a:pPr>
            <a:endParaRPr lang="en-US" altLang="zh-CN" sz="2800" dirty="0" smtClean="0">
              <a:solidFill>
                <a:schemeClr val="tx1"/>
              </a:solidFill>
              <a:latin typeface="Times New Roman" panose="02020603050405020304" pitchFamily="18" charset="0"/>
            </a:endParaRPr>
          </a:p>
        </p:txBody>
      </p:sp>
      <p:sp>
        <p:nvSpPr>
          <p:cNvPr id="6" name="Rectangle 4"/>
          <p:cNvSpPr/>
          <p:nvPr/>
        </p:nvSpPr>
        <p:spPr>
          <a:xfrm>
            <a:off x="0" y="1"/>
            <a:ext cx="12288688" cy="765175"/>
          </a:xfrm>
          <a:prstGeom prst="rect">
            <a:avLst/>
          </a:prstGeom>
          <a:solidFill>
            <a:srgbClr val="A50021"/>
          </a:solidFill>
          <a:ln w="9525">
            <a:noFill/>
          </a:ln>
        </p:spPr>
        <p:txBody>
          <a:bodyPr anchor="b"/>
          <a:lstStyle/>
          <a:p>
            <a:pPr indent="176530"/>
            <a:r>
              <a:rPr lang="en-US" altLang="zh-CN" sz="3600" dirty="0" smtClean="0">
                <a:latin typeface="Times New Roman" panose="02020603050405020304" pitchFamily="18" charset="0"/>
                <a:ea typeface="黑体" panose="02010609060101010101" pitchFamily="49" charset="-122"/>
              </a:rPr>
              <a:t>6.6 </a:t>
            </a:r>
            <a:r>
              <a:rPr lang="zh-CN" altLang="en-US" sz="3600" dirty="0" smtClean="0">
                <a:latin typeface="Times New Roman" panose="02020603050405020304" pitchFamily="18" charset="0"/>
                <a:ea typeface="黑体" panose="02010609060101010101" pitchFamily="49" charset="-122"/>
              </a:rPr>
              <a:t>量子进化</a:t>
            </a:r>
            <a:r>
              <a:rPr lang="zh-CN" altLang="en-US" sz="3600" dirty="0">
                <a:latin typeface="Times New Roman" panose="02020603050405020304" pitchFamily="18" charset="0"/>
                <a:ea typeface="黑体" panose="02010609060101010101" pitchFamily="49" charset="-122"/>
              </a:rPr>
              <a:t>算法及其应用</a:t>
            </a:r>
          </a:p>
        </p:txBody>
      </p:sp>
    </p:spTree>
    <p:extLst>
      <p:ext uri="{BB962C8B-B14F-4D97-AF65-F5344CB8AC3E}">
        <p14:creationId xmlns:p14="http://schemas.microsoft.com/office/powerpoint/2010/main" val="367522939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4"/>
          <p:cNvSpPr>
            <a:spLocks noGrp="1"/>
          </p:cNvSpPr>
          <p:nvPr>
            <p:ph idx="1"/>
          </p:nvPr>
        </p:nvSpPr>
        <p:spPr>
          <a:xfrm>
            <a:off x="1703388" y="765176"/>
            <a:ext cx="8642350" cy="5400675"/>
          </a:xfrm>
          <a:ln/>
        </p:spPr>
        <p:txBody>
          <a:bodyPr vert="horz" wrap="square" lIns="91440" tIns="45720" rIns="91440" bIns="45720" anchor="t"/>
          <a:lstStyle/>
          <a:p>
            <a:pPr eaLnBrk="1" hangingPunct="1"/>
            <a:endParaRPr lang="en-US" altLang="zh-CN" b="1" dirty="0"/>
          </a:p>
          <a:p>
            <a:pPr eaLnBrk="1" hangingPunct="1">
              <a:buNone/>
            </a:pPr>
            <a:endParaRPr lang="en-US" altLang="zh-CN" b="1" dirty="0"/>
          </a:p>
          <a:p>
            <a:pPr algn="ctr" eaLnBrk="1" hangingPunct="1">
              <a:buNone/>
            </a:pPr>
            <a:r>
              <a:rPr lang="en-US" altLang="zh-CN" sz="8000" b="1" dirty="0">
                <a:solidFill>
                  <a:schemeClr val="accent2"/>
                </a:solidFill>
                <a:latin typeface="Times New Roman" panose="02020603050405020304" pitchFamily="18" charset="0"/>
              </a:rPr>
              <a:t>THE END</a:t>
            </a:r>
          </a:p>
        </p:txBody>
      </p:sp>
      <p:sp>
        <p:nvSpPr>
          <p:cNvPr id="11571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75</a:t>
            </a:fld>
            <a:endParaRPr lang="ja-JP" altLang="en-US" sz="1800" dirty="0">
              <a:solidFill>
                <a:srgbClr val="A50021"/>
              </a:solidFill>
              <a:latin typeface="Arial" panose="020B0604020202020204" pitchFamily="34" charset="0"/>
              <a:ea typeface="MS PGothic" panose="020B0600070205080204" pitchFamily="34" charset="-128"/>
            </a:endParaRPr>
          </a:p>
        </p:txBody>
      </p:sp>
      <p:pic>
        <p:nvPicPr>
          <p:cNvPr id="115716" name="Picture 3" descr="waseda_mark"/>
          <p:cNvPicPr>
            <a:picLocks noChangeAspect="1"/>
          </p:cNvPicPr>
          <p:nvPr/>
        </p:nvPicPr>
        <p:blipFill>
          <a:blip r:embed="rId2">
            <a:grayscl/>
            <a:lum bright="79999" contrast="-89999"/>
          </a:blip>
          <a:stretch>
            <a:fillRect/>
          </a:stretch>
        </p:blipFill>
        <p:spPr>
          <a:xfrm>
            <a:off x="2640014" y="930276"/>
            <a:ext cx="6840537" cy="5307013"/>
          </a:xfrm>
          <a:prstGeom prst="rect">
            <a:avLst/>
          </a:prstGeom>
          <a:noFill/>
          <a:ln w="9525">
            <a:noFill/>
          </a:ln>
        </p:spPr>
      </p:pic>
      <p:sp>
        <p:nvSpPr>
          <p:cNvPr id="115719" name="Line 6"/>
          <p:cNvSpPr/>
          <p:nvPr/>
        </p:nvSpPr>
        <p:spPr>
          <a:xfrm>
            <a:off x="1752600" y="457200"/>
            <a:ext cx="8686800" cy="0"/>
          </a:xfrm>
          <a:prstGeom prst="line">
            <a:avLst/>
          </a:prstGeom>
          <a:ln w="57150" cap="flat" cmpd="thinThick">
            <a:solidFill>
              <a:schemeClr val="accent2"/>
            </a:solidFill>
            <a:prstDash val="solid"/>
            <a:headEnd type="none" w="med" len="med"/>
            <a:tailEnd type="none" w="med" len="med"/>
          </a:ln>
        </p:spPr>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p:cNvSpPr>
          <p:nvPr>
            <p:ph idx="1"/>
          </p:nvPr>
        </p:nvSpPr>
        <p:spPr>
          <a:xfrm>
            <a:off x="623392" y="1196752"/>
            <a:ext cx="11233248" cy="4351338"/>
          </a:xfrm>
          <a:ln/>
        </p:spPr>
        <p:txBody>
          <a:bodyPr vert="horz" wrap="square" lIns="91440" tIns="45720" rIns="91440" bIns="45720" anchor="t"/>
          <a:lstStyle/>
          <a:p>
            <a:pPr eaLnBrk="1" hangingPunct="1"/>
            <a:r>
              <a:rPr lang="zh-CN" altLang="en-US" sz="2400" b="1" dirty="0">
                <a:solidFill>
                  <a:srgbClr val="0000FF"/>
                </a:solidFill>
                <a:latin typeface="宋体" panose="02010600030101010101" pitchFamily="2" charset="-122"/>
              </a:rPr>
              <a:t>适者生存</a:t>
            </a:r>
            <a:r>
              <a:rPr lang="zh-CN" altLang="en-US" sz="2400" b="1" dirty="0"/>
              <a:t>：</a:t>
            </a:r>
            <a:r>
              <a:rPr lang="zh-CN" altLang="en-US" sz="2400" b="1" dirty="0">
                <a:latin typeface="宋体" panose="02010600030101010101" pitchFamily="2" charset="-122"/>
              </a:rPr>
              <a:t>最适合自然环境的群体往往产生了更大的后代群体。</a:t>
            </a:r>
            <a:r>
              <a:rPr lang="zh-CN" altLang="en-US" sz="2400" b="1" dirty="0"/>
              <a:t> </a:t>
            </a:r>
          </a:p>
          <a:p>
            <a:pPr eaLnBrk="1" hangingPunct="1">
              <a:spcBef>
                <a:spcPct val="50000"/>
              </a:spcBef>
            </a:pPr>
            <a:r>
              <a:rPr lang="zh-CN" altLang="en-US" sz="2400" b="1" dirty="0">
                <a:latin typeface="宋体" panose="02010600030101010101" pitchFamily="2" charset="-122"/>
              </a:rPr>
              <a:t>生物进化的基本过程：</a:t>
            </a:r>
          </a:p>
        </p:txBody>
      </p:sp>
      <p:sp>
        <p:nvSpPr>
          <p:cNvPr id="5939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1688" name="Rectangle 8"/>
          <p:cNvSpPr/>
          <p:nvPr/>
        </p:nvSpPr>
        <p:spPr>
          <a:xfrm>
            <a:off x="911424" y="2443924"/>
            <a:ext cx="4679752" cy="3274743"/>
          </a:xfrm>
          <a:prstGeom prst="rect">
            <a:avLst/>
          </a:prstGeom>
          <a:gradFill rotWithShape="0">
            <a:gsLst>
              <a:gs pos="0">
                <a:srgbClr val="FFFFFF"/>
              </a:gs>
              <a:gs pos="100000">
                <a:srgbClr val="CCFFFF"/>
              </a:gs>
            </a:gsLst>
            <a:path path="shape">
              <a:fillToRect l="50000" t="50000" r="50000" b="50000"/>
            </a:path>
            <a:tileRect/>
          </a:gradFill>
          <a:ln w="9525" cap="flat" cmpd="sng">
            <a:solidFill>
              <a:srgbClr val="00FFFF"/>
            </a:solidFill>
            <a:prstDash val="solid"/>
            <a:miter/>
            <a:headEnd type="none" w="med" len="med"/>
            <a:tailEnd type="none" w="med" len="med"/>
          </a:ln>
        </p:spPr>
        <p:txBody>
          <a:bodyPr wrap="square">
            <a:spAutoFit/>
          </a:bodyPr>
          <a:lstStyle/>
          <a:p>
            <a:pPr algn="just">
              <a:spcBef>
                <a:spcPct val="80000"/>
              </a:spcBef>
            </a:pPr>
            <a:r>
              <a:rPr lang="zh-CN" altLang="en-US" sz="2200" b="1" dirty="0">
                <a:solidFill>
                  <a:srgbClr val="FF0000"/>
                </a:solidFill>
              </a:rPr>
              <a:t>染色体</a:t>
            </a:r>
            <a:r>
              <a:rPr lang="en-US" altLang="zh-CN" sz="2200" b="1" dirty="0">
                <a:solidFill>
                  <a:srgbClr val="FF0000"/>
                </a:solidFill>
                <a:latin typeface="Times New Roman" panose="02020603050405020304" pitchFamily="18" charset="0"/>
                <a:cs typeface="Times New Roman" panose="02020603050405020304" pitchFamily="18" charset="0"/>
              </a:rPr>
              <a:t>(chromosome)</a:t>
            </a:r>
            <a:r>
              <a:rPr lang="zh-CN" altLang="en-US" sz="2200" b="1" dirty="0">
                <a:solidFill>
                  <a:schemeClr val="tx1"/>
                </a:solidFill>
                <a:latin typeface="Times New Roman" panose="02020603050405020304" pitchFamily="18" charset="0"/>
              </a:rPr>
              <a:t>：</a:t>
            </a:r>
            <a:r>
              <a:rPr lang="zh-CN" altLang="en-US" sz="2200" b="1" dirty="0">
                <a:solidFill>
                  <a:schemeClr val="tx1"/>
                </a:solidFill>
              </a:rPr>
              <a:t>生物的遗传物质的主要载体。</a:t>
            </a:r>
          </a:p>
          <a:p>
            <a:pPr algn="just">
              <a:spcBef>
                <a:spcPct val="80000"/>
              </a:spcBef>
            </a:pPr>
            <a:r>
              <a:rPr lang="zh-CN" altLang="en-US" sz="2200" b="1" dirty="0">
                <a:solidFill>
                  <a:srgbClr val="FF0000"/>
                </a:solidFill>
              </a:rPr>
              <a:t>基因</a:t>
            </a:r>
            <a:r>
              <a:rPr lang="en-US" altLang="zh-CN" sz="2200" b="1" dirty="0">
                <a:solidFill>
                  <a:srgbClr val="FF0000"/>
                </a:solidFill>
                <a:latin typeface="Times New Roman" panose="02020603050405020304" pitchFamily="18" charset="0"/>
                <a:cs typeface="Times New Roman" panose="02020603050405020304" pitchFamily="18" charset="0"/>
              </a:rPr>
              <a:t>(gene)</a:t>
            </a:r>
            <a:r>
              <a:rPr lang="zh-CN" altLang="en-US" sz="2200" b="1" dirty="0">
                <a:solidFill>
                  <a:schemeClr val="tx1"/>
                </a:solidFill>
                <a:latin typeface="Times New Roman" panose="02020603050405020304" pitchFamily="18" charset="0"/>
              </a:rPr>
              <a:t>：</a:t>
            </a:r>
            <a:r>
              <a:rPr lang="zh-CN" altLang="en-US" sz="2200" b="1" dirty="0">
                <a:solidFill>
                  <a:schemeClr val="tx1"/>
                </a:solidFill>
              </a:rPr>
              <a:t>扩展生物性状的遗传物质的功能单元和结构单位。</a:t>
            </a:r>
          </a:p>
          <a:p>
            <a:pPr algn="just">
              <a:spcBef>
                <a:spcPct val="80000"/>
              </a:spcBef>
            </a:pPr>
            <a:r>
              <a:rPr lang="zh-CN" altLang="en-US" sz="2200" b="1" dirty="0">
                <a:solidFill>
                  <a:srgbClr val="FF0000"/>
                </a:solidFill>
              </a:rPr>
              <a:t>基因座（</a:t>
            </a:r>
            <a:r>
              <a:rPr lang="en-US" altLang="zh-CN" sz="2200" b="1" dirty="0">
                <a:solidFill>
                  <a:srgbClr val="FF0000"/>
                </a:solidFill>
                <a:latin typeface="Times New Roman" panose="02020603050405020304" pitchFamily="18" charset="0"/>
                <a:cs typeface="Times New Roman" panose="02020603050405020304" pitchFamily="18" charset="0"/>
              </a:rPr>
              <a:t>locus</a:t>
            </a:r>
            <a:r>
              <a:rPr lang="zh-CN" altLang="en-US" sz="2200" b="1" dirty="0">
                <a:solidFill>
                  <a:srgbClr val="FF0000"/>
                </a:solidFill>
              </a:rPr>
              <a:t>）</a:t>
            </a:r>
            <a:r>
              <a:rPr lang="zh-CN" altLang="en-US" sz="2200" b="1" dirty="0">
                <a:solidFill>
                  <a:schemeClr val="tx1"/>
                </a:solidFill>
              </a:rPr>
              <a:t>：染色体中基因的位置。</a:t>
            </a:r>
          </a:p>
          <a:p>
            <a:pPr algn="just">
              <a:spcBef>
                <a:spcPct val="80000"/>
              </a:spcBef>
            </a:pPr>
            <a:r>
              <a:rPr lang="zh-CN" altLang="en-US" sz="2200" b="1" dirty="0">
                <a:solidFill>
                  <a:srgbClr val="FF0000"/>
                </a:solidFill>
              </a:rPr>
              <a:t>等位基因（</a:t>
            </a:r>
            <a:r>
              <a:rPr lang="en-US" altLang="zh-CN" sz="2200" b="1" dirty="0">
                <a:solidFill>
                  <a:srgbClr val="FF0000"/>
                </a:solidFill>
                <a:latin typeface="Times New Roman" panose="02020603050405020304" pitchFamily="18" charset="0"/>
                <a:cs typeface="Times New Roman" panose="02020603050405020304" pitchFamily="18" charset="0"/>
              </a:rPr>
              <a:t>alleles</a:t>
            </a:r>
            <a:r>
              <a:rPr lang="zh-CN" altLang="en-US" sz="2200" b="1" dirty="0">
                <a:solidFill>
                  <a:srgbClr val="FF0000"/>
                </a:solidFill>
              </a:rPr>
              <a:t>）</a:t>
            </a:r>
            <a:r>
              <a:rPr lang="zh-CN" altLang="en-US" sz="2200" b="1" dirty="0">
                <a:solidFill>
                  <a:schemeClr val="tx1"/>
                </a:solidFill>
              </a:rPr>
              <a:t>：基因所取的值</a:t>
            </a:r>
            <a:r>
              <a:rPr lang="zh-CN" altLang="en-US" sz="2000" b="1" dirty="0">
                <a:solidFill>
                  <a:schemeClr val="tx1"/>
                </a:solidFill>
              </a:rPr>
              <a:t>。</a:t>
            </a:r>
          </a:p>
        </p:txBody>
      </p:sp>
      <p:pic>
        <p:nvPicPr>
          <p:cNvPr id="71693" name="Picture 13"/>
          <p:cNvPicPr>
            <a:picLocks noChangeAspect="1"/>
          </p:cNvPicPr>
          <p:nvPr/>
        </p:nvPicPr>
        <p:blipFill>
          <a:blip r:embed="rId2"/>
          <a:stretch>
            <a:fillRect/>
          </a:stretch>
        </p:blipFill>
        <p:spPr>
          <a:xfrm>
            <a:off x="5591176" y="2711451"/>
            <a:ext cx="4924425" cy="3362325"/>
          </a:xfrm>
          <a:prstGeom prst="rect">
            <a:avLst/>
          </a:prstGeom>
          <a:noFill/>
          <a:ln w="9525">
            <a:noFill/>
          </a:ln>
        </p:spPr>
      </p:pic>
      <p:sp>
        <p:nvSpPr>
          <p:cNvPr id="7"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6.1.2  </a:t>
            </a:r>
            <a:r>
              <a:rPr lang="zh-CN" altLang="en-US" sz="3600" dirty="0">
                <a:latin typeface="Times New Roman" panose="02020603050405020304" pitchFamily="18" charset="0"/>
                <a:ea typeface="黑体" panose="02010609060101010101" pitchFamily="49" charset="-122"/>
              </a:rPr>
              <a:t>进化算法的生物学背景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8"/>
                                        </p:tgtEl>
                                        <p:attrNameLst>
                                          <p:attrName>style.visibility</p:attrName>
                                        </p:attrNameLst>
                                      </p:cBhvr>
                                      <p:to>
                                        <p:strVal val="visible"/>
                                      </p:to>
                                    </p:set>
                                    <p:anim calcmode="lin" valueType="num">
                                      <p:cBhvr additive="base">
                                        <p:cTn id="19" dur="500" fill="hold"/>
                                        <p:tgtEl>
                                          <p:spTgt spid="71688"/>
                                        </p:tgtEl>
                                        <p:attrNameLst>
                                          <p:attrName>ppt_x</p:attrName>
                                        </p:attrNameLst>
                                      </p:cBhvr>
                                      <p:tavLst>
                                        <p:tav tm="0">
                                          <p:val>
                                            <p:strVal val="0-#ppt_w/2"/>
                                          </p:val>
                                        </p:tav>
                                        <p:tav tm="100000">
                                          <p:val>
                                            <p:strVal val="#ppt_x"/>
                                          </p:val>
                                        </p:tav>
                                      </p:tavLst>
                                    </p:anim>
                                    <p:anim calcmode="lin" valueType="num">
                                      <p:cBhvr additive="base">
                                        <p:cTn id="20" dur="500" fill="hold"/>
                                        <p:tgtEl>
                                          <p:spTgt spid="7168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71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P spid="7168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 name="Rectangle 6"/>
          <p:cNvSpPr/>
          <p:nvPr/>
        </p:nvSpPr>
        <p:spPr>
          <a:xfrm>
            <a:off x="515380" y="1340768"/>
            <a:ext cx="11161240" cy="4154984"/>
          </a:xfrm>
          <a:prstGeom prst="rect">
            <a:avLst/>
          </a:prstGeom>
          <a:noFill/>
          <a:ln w="9525">
            <a:noFill/>
          </a:ln>
        </p:spPr>
        <p:txBody>
          <a:bodyPr wrap="square">
            <a:spAutoFit/>
          </a:bodyPr>
          <a:lstStyle/>
          <a:p>
            <a:pPr algn="just">
              <a:spcBef>
                <a:spcPct val="50000"/>
              </a:spcBef>
              <a:buClr>
                <a:schemeClr val="accent2"/>
              </a:buClr>
              <a:buFont typeface="Wingdings" panose="05000000000000000000" pitchFamily="2" charset="2"/>
              <a:buBlip>
                <a:blip r:embed="rId2"/>
              </a:buBlip>
            </a:pPr>
            <a:r>
              <a:rPr lang="zh-CN" altLang="en-US" dirty="0">
                <a:solidFill>
                  <a:schemeClr val="tx1"/>
                </a:solidFill>
                <a:latin typeface="Times New Roman" panose="02020603050405020304" pitchFamily="18" charset="0"/>
              </a:rPr>
              <a:t>（</a:t>
            </a:r>
            <a:r>
              <a:rPr lang="en-US" altLang="en-US"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）适用性原则：一个算法的适用性是指该算法所能适用的问题种类，它取决于算法所需的限制与假定。</a:t>
            </a:r>
            <a:endParaRPr lang="en-US" altLang="zh-CN" dirty="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r>
              <a:rPr lang="zh-CN" altLang="en-US" dirty="0">
                <a:solidFill>
                  <a:schemeClr val="tx1"/>
                </a:solidFill>
                <a:latin typeface="Times New Roman" panose="02020603050405020304" pitchFamily="18" charset="0"/>
              </a:rPr>
              <a:t>（</a:t>
            </a:r>
            <a:r>
              <a:rPr lang="en-US" altLang="en-US"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）可靠性原则：一个算法的可靠性是指算法对于所设计的问题，以适当的精度求解其中大多数问题的能力。</a:t>
            </a:r>
            <a:endParaRPr lang="en-US" altLang="zh-CN" dirty="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r>
              <a:rPr lang="zh-CN" altLang="en-US" dirty="0">
                <a:solidFill>
                  <a:schemeClr val="tx1"/>
                </a:solidFill>
                <a:latin typeface="Times New Roman" panose="02020603050405020304" pitchFamily="18" charset="0"/>
              </a:rPr>
              <a:t>（</a:t>
            </a:r>
            <a:r>
              <a:rPr lang="en-US" altLang="en-US" dirty="0">
                <a:solidFill>
                  <a:schemeClr val="tx1"/>
                </a:solidFill>
                <a:latin typeface="Times New Roman" panose="02020603050405020304" pitchFamily="18" charset="0"/>
              </a:rPr>
              <a:t>3</a:t>
            </a:r>
            <a:r>
              <a:rPr lang="zh-CN" altLang="en-US" dirty="0">
                <a:solidFill>
                  <a:schemeClr val="tx1"/>
                </a:solidFill>
                <a:latin typeface="Times New Roman" panose="02020603050405020304" pitchFamily="18" charset="0"/>
              </a:rPr>
              <a:t>）收敛性原则： 指算法能否收敛到全局最优。在收敛的前提下，希望算法具有较快的收敛速度。</a:t>
            </a:r>
            <a:endParaRPr lang="en-US" altLang="zh-CN" dirty="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r>
              <a:rPr lang="zh-CN" altLang="en-US" dirty="0">
                <a:solidFill>
                  <a:schemeClr val="tx1"/>
                </a:solidFill>
                <a:latin typeface="Times New Roman" panose="02020603050405020304" pitchFamily="18" charset="0"/>
              </a:rPr>
              <a:t>（</a:t>
            </a:r>
            <a:r>
              <a:rPr lang="en-US" altLang="en-US" dirty="0">
                <a:solidFill>
                  <a:schemeClr val="tx1"/>
                </a:solidFill>
                <a:latin typeface="Times New Roman" panose="02020603050405020304" pitchFamily="18" charset="0"/>
              </a:rPr>
              <a:t>4</a:t>
            </a:r>
            <a:r>
              <a:rPr lang="zh-CN" altLang="en-US" dirty="0">
                <a:solidFill>
                  <a:schemeClr val="tx1"/>
                </a:solidFill>
                <a:latin typeface="Times New Roman" panose="02020603050405020304" pitchFamily="18" charset="0"/>
              </a:rPr>
              <a:t>）稳定性原则： 指算法对其控制参数及问题的数据的敏感度。</a:t>
            </a:r>
            <a:endParaRPr lang="en-US" altLang="zh-CN" dirty="0">
              <a:solidFill>
                <a:schemeClr val="tx1"/>
              </a:solidFill>
              <a:latin typeface="Times New Roman" panose="02020603050405020304" pitchFamily="18" charset="0"/>
            </a:endParaRPr>
          </a:p>
          <a:p>
            <a:pPr algn="just">
              <a:spcBef>
                <a:spcPct val="50000"/>
              </a:spcBef>
              <a:buClr>
                <a:schemeClr val="accent2"/>
              </a:buClr>
              <a:buFont typeface="Wingdings" panose="05000000000000000000" pitchFamily="2" charset="2"/>
              <a:buBlip>
                <a:blip r:embed="rId2"/>
              </a:buBlip>
            </a:pPr>
            <a:r>
              <a:rPr lang="zh-CN" altLang="en-US" dirty="0">
                <a:solidFill>
                  <a:schemeClr val="tx1"/>
                </a:solidFill>
                <a:latin typeface="Times New Roman" panose="02020603050405020304" pitchFamily="18" charset="0"/>
              </a:rPr>
              <a:t>（</a:t>
            </a:r>
            <a:r>
              <a:rPr lang="en-US" altLang="en-US" dirty="0">
                <a:solidFill>
                  <a:schemeClr val="tx1"/>
                </a:solidFill>
                <a:latin typeface="Times New Roman" panose="02020603050405020304" pitchFamily="18" charset="0"/>
              </a:rPr>
              <a:t>5</a:t>
            </a:r>
            <a:r>
              <a:rPr lang="zh-CN" altLang="en-US" dirty="0">
                <a:solidFill>
                  <a:schemeClr val="tx1"/>
                </a:solidFill>
                <a:latin typeface="Times New Roman" panose="02020603050405020304" pitchFamily="18" charset="0"/>
              </a:rPr>
              <a:t>）生物类比原则：在生物界被认为是有效的方法及操作可以通过类比的方法引入到算法中，有时会带来较好的结果。</a:t>
            </a:r>
          </a:p>
        </p:txBody>
      </p:sp>
      <p:sp>
        <p:nvSpPr>
          <p:cNvPr id="5"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latin typeface="Times New Roman" panose="02020603050405020304" pitchFamily="18" charset="0"/>
                <a:ea typeface="黑体" panose="02010609060101010101" pitchFamily="49" charset="-122"/>
              </a:rPr>
              <a:t>6.1.3  </a:t>
            </a:r>
            <a:r>
              <a:rPr lang="zh-CN" altLang="en-US" sz="3600" dirty="0">
                <a:latin typeface="Times New Roman" panose="02020603050405020304" pitchFamily="18" charset="0"/>
                <a:ea typeface="黑体" panose="02010609060101010101" pitchFamily="49" charset="-122"/>
              </a:rPr>
              <a:t>进化算法的设计原则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50021"/>
        </a:solidFill>
        <a:ln w="9525" cap="flat" cmpd="sng" algn="ctr">
          <a:noFill/>
          <a:prstDash val="solid"/>
          <a:round/>
          <a:headEnd type="none" w="med" len="med"/>
          <a:tailEnd type="none" w="med" len="med"/>
        </a:ln>
      </a:spPr>
      <a:bodyPr vert="horz" wrap="square" lIns="91440" tIns="45720" rIns="91440" bIns="45720" numCol="1" anchor="b" anchorCtr="0" compatLnSpc="1"/>
      <a:lstStyle>
        <a:defPPr marL="0" marR="0" indent="17653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bg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rgbClr val="A50021"/>
        </a:solidFill>
        <a:ln w="9525" cap="flat" cmpd="sng" algn="ctr">
          <a:noFill/>
          <a:prstDash val="solid"/>
          <a:round/>
          <a:headEnd type="none" w="med" len="med"/>
          <a:tailEnd type="none" w="med" len="med"/>
        </a:ln>
      </a:spPr>
      <a:bodyPr vert="horz" wrap="square" lIns="91440" tIns="45720" rIns="91440" bIns="45720" numCol="1" anchor="b" anchorCtr="0" compatLnSpc="1"/>
      <a:lstStyle>
        <a:defPPr marL="0" marR="0" indent="17653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bg1"/>
            </a:solidFill>
            <a:effectLst/>
            <a:latin typeface="宋体" panose="02010600030101010101" pitchFamily="2" charset="-122"/>
            <a:ea typeface="宋体" panose="02010600030101010101" pitchFamily="2" charset="-122"/>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asedaSample5">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1255</TotalTime>
  <Words>5793</Words>
  <Application>Microsoft Office PowerPoint</Application>
  <PresentationFormat>宽屏</PresentationFormat>
  <Paragraphs>739</Paragraphs>
  <Slides>75</Slides>
  <Notes>2</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6</vt:i4>
      </vt:variant>
      <vt:variant>
        <vt:lpstr>幻灯片标题</vt:lpstr>
      </vt:variant>
      <vt:variant>
        <vt:i4>75</vt:i4>
      </vt:variant>
    </vt:vector>
  </HeadingPairs>
  <TitlesOfParts>
    <vt:vector size="98" baseType="lpstr">
      <vt:lpstr>MS PGothic</vt:lpstr>
      <vt:lpstr>等线</vt:lpstr>
      <vt:lpstr>等线 Light</vt:lpstr>
      <vt:lpstr>黑体</vt:lpstr>
      <vt:lpstr>楷体_GB2312</vt:lpstr>
      <vt:lpstr>宋体</vt:lpstr>
      <vt:lpstr>Arial</vt:lpstr>
      <vt:lpstr>Calibri</vt:lpstr>
      <vt:lpstr>Calibri Light</vt:lpstr>
      <vt:lpstr>Lucida Sans Unicode</vt:lpstr>
      <vt:lpstr>Symbol</vt:lpstr>
      <vt:lpstr>Times New Roman</vt:lpstr>
      <vt:lpstr>Verdana</vt:lpstr>
      <vt:lpstr>Wingdings</vt:lpstr>
      <vt:lpstr>Wingdings 2</vt:lpstr>
      <vt:lpstr>wasedaSample5</vt:lpstr>
      <vt:lpstr>1_wasedaSample5</vt:lpstr>
      <vt:lpstr>SmartDraw.2</vt:lpstr>
      <vt:lpstr>Microsoft 公式 3.0</vt:lpstr>
      <vt:lpstr>Equation.DSMT4</vt:lpstr>
      <vt:lpstr>Bitmap Image</vt:lpstr>
      <vt:lpstr>图像.文件</vt:lpstr>
      <vt:lpstr>公式</vt:lpstr>
      <vt:lpstr>第 6 章   进化算法及其应用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ZJUT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第9章遗传算法及其应用</dc:title>
  <dc:creator>Tomcat</dc:creator>
  <cp:lastModifiedBy>MJ</cp:lastModifiedBy>
  <cp:revision>492</cp:revision>
  <dcterms:created xsi:type="dcterms:W3CDTF">2005-06-30T15:52:47Z</dcterms:created>
  <dcterms:modified xsi:type="dcterms:W3CDTF">2018-10-15T03:19:46Z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