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8"/>
  </p:notesMasterIdLst>
  <p:sldIdLst>
    <p:sldId id="380" r:id="rId3"/>
    <p:sldId id="308" r:id="rId4"/>
    <p:sldId id="395" r:id="rId5"/>
    <p:sldId id="396" r:id="rId6"/>
    <p:sldId id="466" r:id="rId7"/>
    <p:sldId id="398" r:id="rId8"/>
    <p:sldId id="468" r:id="rId9"/>
    <p:sldId id="469" r:id="rId10"/>
    <p:sldId id="470" r:id="rId11"/>
    <p:sldId id="471" r:id="rId12"/>
    <p:sldId id="472" r:id="rId13"/>
    <p:sldId id="473"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399" r:id="rId39"/>
    <p:sldId id="401" r:id="rId40"/>
    <p:sldId id="400" r:id="rId41"/>
    <p:sldId id="402" r:id="rId42"/>
    <p:sldId id="403" r:id="rId43"/>
    <p:sldId id="404" r:id="rId44"/>
    <p:sldId id="405" r:id="rId45"/>
    <p:sldId id="406" r:id="rId46"/>
    <p:sldId id="407" r:id="rId47"/>
    <p:sldId id="408" r:id="rId48"/>
    <p:sldId id="409" r:id="rId49"/>
    <p:sldId id="411" r:id="rId50"/>
    <p:sldId id="413" r:id="rId51"/>
    <p:sldId id="415" r:id="rId52"/>
    <p:sldId id="420" r:id="rId53"/>
    <p:sldId id="421" r:id="rId54"/>
    <p:sldId id="422" r:id="rId55"/>
    <p:sldId id="393" r:id="rId56"/>
    <p:sldId id="467" r:id="rId57"/>
    <p:sldId id="423" r:id="rId58"/>
    <p:sldId id="424" r:id="rId59"/>
    <p:sldId id="425" r:id="rId60"/>
    <p:sldId id="426" r:id="rId61"/>
    <p:sldId id="427" r:id="rId62"/>
    <p:sldId id="428" r:id="rId63"/>
    <p:sldId id="429" r:id="rId64"/>
    <p:sldId id="430" r:id="rId65"/>
    <p:sldId id="431" r:id="rId66"/>
    <p:sldId id="432" r:id="rId67"/>
    <p:sldId id="433" r:id="rId68"/>
    <p:sldId id="434" r:id="rId69"/>
    <p:sldId id="435" r:id="rId70"/>
    <p:sldId id="436" r:id="rId71"/>
    <p:sldId id="437" r:id="rId72"/>
    <p:sldId id="438" r:id="rId73"/>
    <p:sldId id="460" r:id="rId74"/>
    <p:sldId id="462" r:id="rId75"/>
    <p:sldId id="463" r:id="rId76"/>
    <p:sldId id="381" r:id="rId7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304" userDrawn="1">
          <p15:clr>
            <a:srgbClr val="A4A3A4"/>
          </p15:clr>
        </p15:guide>
        <p15:guide id="2" pos="3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56"/>
    <p:restoredTop sz="94517"/>
  </p:normalViewPr>
  <p:slideViewPr>
    <p:cSldViewPr showGuides="1">
      <p:cViewPr varScale="1">
        <p:scale>
          <a:sx n="79" d="100"/>
          <a:sy n="79" d="100"/>
        </p:scale>
        <p:origin x="451" y="77"/>
      </p:cViewPr>
      <p:guideLst>
        <p:guide orient="horz" pos="2304"/>
        <p:guide pos="371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45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9"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7.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7.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5.wmf"/><Relationship Id="rId1" Type="http://schemas.openxmlformats.org/officeDocument/2006/relationships/image" Target="../media/image8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85.wmf"/><Relationship Id="rId1" Type="http://schemas.openxmlformats.org/officeDocument/2006/relationships/image" Target="../media/image95.wmf"/><Relationship Id="rId4" Type="http://schemas.openxmlformats.org/officeDocument/2006/relationships/image" Target="../media/image9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9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1"/>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116740"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1" dirty="0"/>
              <a:t>‹#›</a:t>
            </a:fld>
            <a:endParaRPr lang="en-US" altLang="zh-CN" sz="1200" b="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2C5CDA-598A-4E14-A824-CF0A83BEAB4B}" type="slidenum">
              <a:rPr kumimoji="0" lang="en-US" altLang="zh-CN">
                <a:solidFill>
                  <a:schemeClr val="bg1"/>
                </a:solidFill>
                <a:latin typeface="宋体" panose="02010600030101010101" pitchFamily="2" charset="-122"/>
              </a:rPr>
              <a:pPr>
                <a:spcBef>
                  <a:spcPct val="0"/>
                </a:spcBef>
              </a:pPr>
              <a:t>7</a:t>
            </a:fld>
            <a:endParaRPr kumimoji="0" lang="en-US" altLang="zh-CN">
              <a:solidFill>
                <a:schemeClr val="bg1"/>
              </a:solidFill>
              <a:latin typeface="宋体" panose="02010600030101010101" pitchFamily="2" charset="-122"/>
            </a:endParaRPr>
          </a:p>
        </p:txBody>
      </p:sp>
      <p:sp>
        <p:nvSpPr>
          <p:cNvPr id="11267" name="Rectangle 2"/>
          <p:cNvSpPr>
            <a:spLocks noGrp="1" noRot="1" noChangeAspect="1" noChangeArrowheads="1" noTextEdit="1"/>
          </p:cNvSpPr>
          <p:nvPr>
            <p:ph type="sldImg"/>
          </p:nvPr>
        </p:nvSpPr>
        <p:spPr>
          <a:solidFill>
            <a:srgbClr val="FFFFFF"/>
          </a:solidFill>
          <a:ln/>
        </p:spPr>
      </p:sp>
      <p:sp>
        <p:nvSpPr>
          <p:cNvPr id="112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648603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A62C57-B8F3-4F50-8C85-2AD20EB7F0E8}" type="slidenum">
              <a:rPr kumimoji="0" lang="en-US" altLang="zh-CN">
                <a:solidFill>
                  <a:schemeClr val="bg1"/>
                </a:solidFill>
                <a:latin typeface="宋体" panose="02010600030101010101" pitchFamily="2" charset="-122"/>
              </a:rPr>
              <a:pPr>
                <a:spcBef>
                  <a:spcPct val="0"/>
                </a:spcBef>
              </a:pPr>
              <a:t>8</a:t>
            </a:fld>
            <a:endParaRPr kumimoji="0" lang="en-US" altLang="zh-CN">
              <a:solidFill>
                <a:schemeClr val="bg1"/>
              </a:solidFill>
              <a:latin typeface="宋体" panose="02010600030101010101" pitchFamily="2" charset="-122"/>
            </a:endParaRPr>
          </a:p>
        </p:txBody>
      </p:sp>
    </p:spTree>
    <p:extLst>
      <p:ext uri="{BB962C8B-B14F-4D97-AF65-F5344CB8AC3E}">
        <p14:creationId xmlns:p14="http://schemas.microsoft.com/office/powerpoint/2010/main" val="199329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F81FD7-1BE3-49B1-B1B7-459ECF9DA0FF}" type="slidenum">
              <a:rPr kumimoji="0" lang="en-US" altLang="zh-CN">
                <a:solidFill>
                  <a:schemeClr val="bg1"/>
                </a:solidFill>
                <a:latin typeface="宋体" panose="02010600030101010101" pitchFamily="2" charset="-122"/>
              </a:rPr>
              <a:pPr>
                <a:spcBef>
                  <a:spcPct val="0"/>
                </a:spcBef>
              </a:pPr>
              <a:t>24</a:t>
            </a:fld>
            <a:endParaRPr kumimoji="0" lang="en-US" altLang="zh-CN">
              <a:solidFill>
                <a:schemeClr val="bg1"/>
              </a:solidFill>
              <a:latin typeface="宋体" panose="02010600030101010101" pitchFamily="2" charset="-122"/>
            </a:endParaRPr>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48956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910D354-EEB7-41A8-8FA6-435549F8FE6D}" type="slidenum">
              <a:rPr kumimoji="0" lang="en-US" altLang="zh-CN">
                <a:solidFill>
                  <a:schemeClr val="bg1"/>
                </a:solidFill>
                <a:latin typeface="宋体" panose="02010600030101010101" pitchFamily="2" charset="-122"/>
              </a:rPr>
              <a:pPr>
                <a:spcBef>
                  <a:spcPct val="0"/>
                </a:spcBef>
              </a:pPr>
              <a:t>29</a:t>
            </a:fld>
            <a:endParaRPr kumimoji="0" lang="en-US" altLang="zh-CN">
              <a:solidFill>
                <a:schemeClr val="bg1"/>
              </a:solidFill>
              <a:latin typeface="宋体" panose="02010600030101010101" pitchFamily="2" charset="-122"/>
            </a:endParaRPr>
          </a:p>
        </p:txBody>
      </p:sp>
    </p:spTree>
    <p:extLst>
      <p:ext uri="{BB962C8B-B14F-4D97-AF65-F5344CB8AC3E}">
        <p14:creationId xmlns:p14="http://schemas.microsoft.com/office/powerpoint/2010/main" val="104613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37</a:t>
            </a:fld>
            <a:endParaRPr lang="en-US" altLang="zh-CN" sz="1200" b="1" dirty="0"/>
          </a:p>
        </p:txBody>
      </p:sp>
      <p:sp>
        <p:nvSpPr>
          <p:cNvPr id="119811" name="Rectangle 2"/>
          <p:cNvSpPr>
            <a:spLocks noGrp="1" noRot="1" noChangeAspect="1" noTextEdit="1"/>
          </p:cNvSpPr>
          <p:nvPr>
            <p:ph type="sldImg"/>
          </p:nvPr>
        </p:nvSpPr>
        <p:spPr>
          <a:xfrm>
            <a:off x="381000" y="685800"/>
            <a:ext cx="6096000" cy="3429000"/>
          </a:xfrm>
          <a:solidFill>
            <a:srgbClr val="FFFFFF">
              <a:alpha val="100000"/>
            </a:srgbClr>
          </a:solidFill>
          <a:ln/>
        </p:spPr>
      </p:sp>
      <p:sp>
        <p:nvSpPr>
          <p:cNvPr id="119812"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xfrm>
            <a:off x="381000" y="685800"/>
            <a:ext cx="6096000" cy="3429000"/>
          </a:xfrm>
          <a:ln/>
        </p:spPr>
      </p:sp>
      <p:sp>
        <p:nvSpPr>
          <p:cNvPr id="120835" name="备注占位符 2"/>
          <p:cNvSpPr>
            <a:spLocks noGrp="1"/>
          </p:cNvSpPr>
          <p:nvPr>
            <p:ph type="body" idx="1"/>
          </p:nvPr>
        </p:nvSpPr>
        <p:spPr>
          <a:ln/>
        </p:spPr>
        <p:txBody>
          <a:bodyPr wrap="square" lIns="91440" tIns="45720" rIns="91440" bIns="45720" anchor="t"/>
          <a:lstStyle/>
          <a:p>
            <a:pPr lvl="0"/>
            <a:endParaRPr lang="zh-CN" altLang="en-US" dirty="0"/>
          </a:p>
        </p:txBody>
      </p:sp>
      <p:sp>
        <p:nvSpPr>
          <p:cNvPr id="120836"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39</a:t>
            </a:fld>
            <a:endParaRPr lang="en-US" altLang="zh-CN" sz="1200"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381000" y="685800"/>
            <a:ext cx="6096000" cy="3429000"/>
          </a:xfrm>
          <a:ln/>
        </p:spPr>
      </p:sp>
      <p:sp>
        <p:nvSpPr>
          <p:cNvPr id="122883" name="备注占位符 2"/>
          <p:cNvSpPr>
            <a:spLocks noGrp="1"/>
          </p:cNvSpPr>
          <p:nvPr>
            <p:ph type="body" idx="1"/>
          </p:nvPr>
        </p:nvSpPr>
        <p:spPr>
          <a:ln/>
        </p:spPr>
        <p:txBody>
          <a:bodyPr wrap="square" lIns="91440" tIns="45720" rIns="91440" bIns="45720" anchor="t"/>
          <a:lstStyle/>
          <a:p>
            <a:pPr lvl="0"/>
            <a:endParaRPr lang="zh-CN" altLang="en-US" dirty="0"/>
          </a:p>
        </p:txBody>
      </p:sp>
      <p:sp>
        <p:nvSpPr>
          <p:cNvPr id="122884"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54</a:t>
            </a:fld>
            <a:endParaRPr lang="en-US" altLang="zh-CN" sz="1200"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59</a:t>
            </a:fld>
            <a:endParaRPr lang="en-US" altLang="zh-CN" sz="1200" b="1" dirty="0"/>
          </a:p>
        </p:txBody>
      </p:sp>
      <p:sp>
        <p:nvSpPr>
          <p:cNvPr id="123907" name="Rectangle 2"/>
          <p:cNvSpPr>
            <a:spLocks noGrp="1" noRot="1" noChangeAspect="1" noTextEdit="1"/>
          </p:cNvSpPr>
          <p:nvPr>
            <p:ph type="sldImg"/>
          </p:nvPr>
        </p:nvSpPr>
        <p:spPr>
          <a:xfrm>
            <a:off x="381000" y="685800"/>
            <a:ext cx="6096000" cy="3429000"/>
          </a:xfrm>
          <a:solidFill>
            <a:srgbClr val="FFFFFF">
              <a:alpha val="100000"/>
            </a:srgbClr>
          </a:solidFill>
          <a:ln/>
        </p:spPr>
      </p:sp>
      <p:sp>
        <p:nvSpPr>
          <p:cNvPr id="123908"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xfrm>
            <a:off x="381000" y="685800"/>
            <a:ext cx="6096000" cy="3429000"/>
          </a:xfrm>
          <a:ln/>
        </p:spPr>
      </p:sp>
      <p:sp>
        <p:nvSpPr>
          <p:cNvPr id="124931" name="备注占位符 2"/>
          <p:cNvSpPr>
            <a:spLocks noGrp="1"/>
          </p:cNvSpPr>
          <p:nvPr>
            <p:ph type="body" idx="1"/>
          </p:nvPr>
        </p:nvSpPr>
        <p:spPr>
          <a:ln/>
        </p:spPr>
        <p:txBody>
          <a:bodyPr wrap="square" lIns="91440" tIns="45720" rIns="91440" bIns="45720" anchor="t"/>
          <a:lstStyle/>
          <a:p>
            <a:pPr lvl="0"/>
            <a:endParaRPr lang="zh-CN" altLang="en-US" dirty="0"/>
          </a:p>
        </p:txBody>
      </p:sp>
      <p:sp>
        <p:nvSpPr>
          <p:cNvPr id="124932"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69</a:t>
            </a:fld>
            <a:endParaRPr lang="en-US" altLang="zh-CN" sz="1200"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51202" name="Picture 1026" descr="waseda_mark"/>
          <p:cNvPicPr>
            <a:picLocks noChangeAspect="1"/>
          </p:cNvPicPr>
          <p:nvPr/>
        </p:nvPicPr>
        <p:blipFill>
          <a:blip r:embed="rId2">
            <a:grayscl/>
            <a:lum bright="79999" contrast="-89999"/>
          </a:blip>
          <a:stretch>
            <a:fillRect/>
          </a:stretch>
        </p:blipFill>
        <p:spPr>
          <a:xfrm>
            <a:off x="1488018" y="930276"/>
            <a:ext cx="9120716" cy="5307013"/>
          </a:xfrm>
          <a:prstGeom prst="rect">
            <a:avLst/>
          </a:prstGeom>
          <a:noFill/>
          <a:ln w="9525">
            <a:noFill/>
          </a:ln>
        </p:spPr>
      </p:pic>
      <p:pic>
        <p:nvPicPr>
          <p:cNvPr id="51203" name="Picture 1027" descr="wsd1"/>
          <p:cNvPicPr>
            <a:picLocks noChangeAspect="1"/>
          </p:cNvPicPr>
          <p:nvPr/>
        </p:nvPicPr>
        <p:blipFill>
          <a:blip r:embed="rId3"/>
          <a:stretch>
            <a:fillRect/>
          </a:stretch>
        </p:blipFill>
        <p:spPr>
          <a:xfrm>
            <a:off x="0" y="5661026"/>
            <a:ext cx="12192000" cy="1196975"/>
          </a:xfrm>
          <a:prstGeom prst="rect">
            <a:avLst/>
          </a:prstGeom>
          <a:noFill/>
          <a:ln w="9525">
            <a:noFill/>
          </a:ln>
        </p:spPr>
      </p:pic>
      <p:sp>
        <p:nvSpPr>
          <p:cNvPr id="7" name="AutoShape 1031"/>
          <p:cNvSpPr>
            <a:spLocks noChangeArrowheads="1"/>
          </p:cNvSpPr>
          <p:nvPr/>
        </p:nvSpPr>
        <p:spPr bwMode="auto">
          <a:xfrm>
            <a:off x="914400" y="342900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8" name="Line 1032"/>
          <p:cNvSpPr>
            <a:spLocks noChangeShapeType="1"/>
          </p:cNvSpPr>
          <p:nvPr/>
        </p:nvSpPr>
        <p:spPr bwMode="auto">
          <a:xfrm>
            <a:off x="304800" y="457200"/>
            <a:ext cx="11582400" cy="0"/>
          </a:xfrm>
          <a:prstGeom prst="line">
            <a:avLst/>
          </a:prstGeom>
          <a:noFill/>
          <a:ln w="57150" cmpd="thinThick">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9" name="Text Box 1033"/>
          <p:cNvSpPr txBox="1">
            <a:spLocks noChangeArrowheads="1"/>
          </p:cNvSpPr>
          <p:nvPr/>
        </p:nvSpPr>
        <p:spPr bwMode="auto">
          <a:xfrm>
            <a:off x="0" y="1"/>
            <a:ext cx="12192000" cy="396875"/>
          </a:xfrm>
          <a:prstGeom prst="rect">
            <a:avLst/>
          </a:prstGeom>
          <a:noFill/>
          <a:ln w="38100" cmpd="dbl">
            <a:no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3556" name="Rectangle 1028"/>
          <p:cNvSpPr>
            <a:spLocks noGrp="1" noChangeArrowheads="1"/>
          </p:cNvSpPr>
          <p:nvPr>
            <p:ph type="ctrTitle"/>
          </p:nvPr>
        </p:nvSpPr>
        <p:spPr>
          <a:xfrm>
            <a:off x="914400" y="836613"/>
            <a:ext cx="10363200" cy="2019300"/>
          </a:xfrm>
          <a:noFill/>
        </p:spPr>
        <p:txBody>
          <a:bodyPr/>
          <a:lstStyle>
            <a:lvl1pPr>
              <a:defRPr/>
            </a:lvl1pPr>
          </a:lstStyle>
          <a:p>
            <a:r>
              <a:rPr lang="ja-JP" altLang="en-US"/>
              <a:t>マスタ タイトルの書式設定</a:t>
            </a:r>
          </a:p>
        </p:txBody>
      </p:sp>
      <p:sp>
        <p:nvSpPr>
          <p:cNvPr id="23557" name="Rectangle 1029"/>
          <p:cNvSpPr>
            <a:spLocks noGrp="1" noChangeArrowheads="1"/>
          </p:cNvSpPr>
          <p:nvPr>
            <p:ph type="subTitle" idx="1"/>
          </p:nvPr>
        </p:nvSpPr>
        <p:spPr>
          <a:xfrm>
            <a:off x="1930400" y="3213100"/>
            <a:ext cx="93472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
            <a:ext cx="3048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
            <a:ext cx="8940800"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2754876308"/>
      </p:ext>
    </p:extLst>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840319923"/>
      </p:ext>
    </p:extLst>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4052496556"/>
      </p:ext>
    </p:extLst>
  </p:cSld>
  <p:clrMapOvr>
    <a:masterClrMapping/>
  </p:clrMapOvr>
  <p:transition>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60238642"/>
      </p:ext>
    </p:extLst>
  </p:cSld>
  <p:clrMapOvr>
    <a:masterClrMapping/>
  </p:clrMapOvr>
  <p:transition>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1505463992"/>
      </p:ext>
    </p:extLst>
  </p:cSld>
  <p:clrMapOvr>
    <a:masterClrMapping/>
  </p:clrMapOvr>
  <p:transition>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1601729040"/>
      </p:ext>
    </p:extLst>
  </p:cSld>
  <p:clrMapOvr>
    <a:masterClrMapping/>
  </p:clrMapOvr>
  <p:transition>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01325275"/>
      </p:ext>
    </p:extLst>
  </p:cSld>
  <p:clrMapOvr>
    <a:masterClrMapping/>
  </p:clrMapOvr>
  <p:transition>
    <p:random/>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483139835"/>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395151269"/>
      </p:ext>
    </p:extLst>
  </p:cSld>
  <p:clrMapOvr>
    <a:masterClrMapping/>
  </p:clrMapOvr>
  <p:transition>
    <p:random/>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868587246"/>
      </p:ext>
    </p:extLst>
  </p:cSld>
  <p:clrMapOvr>
    <a:masterClrMapping/>
  </p:clrMapOvr>
  <p:transition>
    <p:random/>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5792453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50178" name="Rectangle 2"/>
          <p:cNvSpPr>
            <a:spLocks noGrp="1"/>
          </p:cNvSpPr>
          <p:nvPr>
            <p:ph type="title"/>
          </p:nvPr>
        </p:nvSpPr>
        <p:spPr>
          <a:xfrm>
            <a:off x="0" y="1"/>
            <a:ext cx="12192000" cy="765175"/>
          </a:xfrm>
          <a:prstGeom prst="rect">
            <a:avLst/>
          </a:prstGeom>
          <a:solidFill>
            <a:srgbClr val="A50021"/>
          </a:solidFill>
          <a:ln w="9525">
            <a:noFill/>
          </a:ln>
        </p:spPr>
        <p:txBody>
          <a:bodyPr anchor="b"/>
          <a:lstStyle/>
          <a:p>
            <a:pPr lvl="0"/>
            <a:r>
              <a:rPr lang="ja-JP" altLang="en-US" dirty="0"/>
              <a:t>マスタ タイトルの書式設定</a:t>
            </a:r>
          </a:p>
        </p:txBody>
      </p:sp>
      <p:sp>
        <p:nvSpPr>
          <p:cNvPr id="50179" name="Rectangle 3"/>
          <p:cNvSpPr>
            <a:spLocks noGrp="1"/>
          </p:cNvSpPr>
          <p:nvPr>
            <p:ph type="body" idx="1"/>
          </p:nvPr>
        </p:nvSpPr>
        <p:spPr>
          <a:xfrm>
            <a:off x="334434" y="908051"/>
            <a:ext cx="11523133"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2536" name="Rectangle 8"/>
          <p:cNvSpPr>
            <a:spLocks noGrp="1" noChangeArrowheads="1"/>
          </p:cNvSpPr>
          <p:nvPr>
            <p:ph type="sldNum" sz="quarter" idx="4"/>
          </p:nvPr>
        </p:nvSpPr>
        <p:spPr bwMode="auto">
          <a:xfrm>
            <a:off x="9245600" y="6477001"/>
            <a:ext cx="2641600" cy="360363"/>
          </a:xfrm>
          <a:prstGeom prst="rect">
            <a:avLst/>
          </a:prstGeom>
          <a:noFill/>
          <a:ln w="9525">
            <a:noFill/>
            <a:miter lim="800000"/>
          </a:ln>
          <a:effectLst/>
        </p:spPr>
        <p:txBody>
          <a:bodyPr vert="horz" wrap="square" lIns="91440" tIns="45720" rIns="91440" bIns="45720" numCol="1" anchor="t" anchorCtr="0" compatLnSpc="1"/>
          <a:lstStyle>
            <a:lvl1pPr algn="r">
              <a:defRPr sz="1800">
                <a:solidFill>
                  <a:srgbClr val="A50021"/>
                </a:solidFill>
                <a:latin typeface="Arial" panose="020B0604020202020204" pitchFamily="34" charset="0"/>
                <a:ea typeface="MS PGothic" panose="020B0600070205080204" pitchFamily="34" charset="-128"/>
              </a:defRPr>
            </a:lvl1pPr>
          </a:lstStyle>
          <a:p>
            <a:pPr lvl="0" eaLnBrk="1" hangingPunct="1"/>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iming>
    <p:tnLst>
      <p:par>
        <p:cTn id="1" dur="indefinite" restart="never" nodeType="tmRoot"/>
      </p:par>
    </p:tnLst>
  </p:timing>
  <p:hf sldNum="0" hdr="0" ftr="0" dt="0"/>
  <p:txStyles>
    <p:titleStyle>
      <a:lvl1pPr indent="176530" algn="l" rtl="0" eaLnBrk="0" fontAlgn="base" hangingPunct="0">
        <a:spcBef>
          <a:spcPct val="0"/>
        </a:spcBef>
        <a:spcAft>
          <a:spcPct val="0"/>
        </a:spcAft>
        <a:defRPr sz="3800" b="1">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52307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3.wmf"/><Relationship Id="rId2" Type="http://schemas.openxmlformats.org/officeDocument/2006/relationships/slideLayout" Target="../slideLayouts/slideLayout13.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2.wmf"/><Relationship Id="rId4" Type="http://schemas.openxmlformats.org/officeDocument/2006/relationships/image" Target="../media/image7.wmf"/><Relationship Id="rId9" Type="http://schemas.openxmlformats.org/officeDocument/2006/relationships/oleObject" Target="../embeddings/oleObject8.bin"/><Relationship Id="rId1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0.bin"/><Relationship Id="rId7" Type="http://schemas.openxmlformats.org/officeDocument/2006/relationships/image" Target="../media/image20.w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23.wmf"/><Relationship Id="rId5" Type="http://schemas.openxmlformats.org/officeDocument/2006/relationships/oleObject" Target="../embeddings/oleObject30.bin"/><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3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32.png"/><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38.bin"/><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34.wmf"/><Relationship Id="rId5" Type="http://schemas.openxmlformats.org/officeDocument/2006/relationships/oleObject" Target="../embeddings/oleObject40.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44.bin"/><Relationship Id="rId4" Type="http://schemas.openxmlformats.org/officeDocument/2006/relationships/image" Target="../media/image37.wmf"/></Relationships>
</file>

<file path=ppt/slides/_rels/slide33.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44.w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41.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9.bin"/><Relationship Id="rId14" Type="http://schemas.openxmlformats.org/officeDocument/2006/relationships/image" Target="../media/image45.wmf"/></Relationships>
</file>

<file path=ppt/slides/_rels/slide34.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7.bin"/><Relationship Id="rId18" Type="http://schemas.openxmlformats.org/officeDocument/2006/relationships/image" Target="../media/image53.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0.wmf"/><Relationship Id="rId17" Type="http://schemas.openxmlformats.org/officeDocument/2006/relationships/oleObject" Target="../embeddings/oleObject59.bin"/><Relationship Id="rId2" Type="http://schemas.openxmlformats.org/officeDocument/2006/relationships/slideLayout" Target="../slideLayouts/slideLayout13.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19.vml"/><Relationship Id="rId6" Type="http://schemas.openxmlformats.org/officeDocument/2006/relationships/image" Target="../media/image47.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49.wmf"/><Relationship Id="rId19" Type="http://schemas.openxmlformats.org/officeDocument/2006/relationships/oleObject" Target="../embeddings/oleObject60.bin"/><Relationship Id="rId4" Type="http://schemas.openxmlformats.org/officeDocument/2006/relationships/image" Target="../media/image46.wmf"/><Relationship Id="rId9" Type="http://schemas.openxmlformats.org/officeDocument/2006/relationships/oleObject" Target="../embeddings/oleObject55.bin"/><Relationship Id="rId14" Type="http://schemas.openxmlformats.org/officeDocument/2006/relationships/image" Target="../media/image51.wmf"/></Relationships>
</file>

<file path=ppt/slides/_rels/slide35.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59.wmf"/><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56.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4.bin"/><Relationship Id="rId14" Type="http://schemas.openxmlformats.org/officeDocument/2006/relationships/image" Target="../media/image6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61.emf"/></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7.wmf"/><Relationship Id="rId5" Type="http://schemas.openxmlformats.org/officeDocument/2006/relationships/oleObject" Target="../embeddings/oleObject69.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7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13.wmf"/><Relationship Id="rId2" Type="http://schemas.openxmlformats.org/officeDocument/2006/relationships/slideLayout" Target="../slideLayouts/slideLayout13.xml"/><Relationship Id="rId16" Type="http://schemas.openxmlformats.org/officeDocument/2006/relationships/image" Target="../media/image15.wmf"/><Relationship Id="rId1" Type="http://schemas.openxmlformats.org/officeDocument/2006/relationships/vmlDrawing" Target="../drawings/vmlDrawing23.vml"/><Relationship Id="rId6" Type="http://schemas.openxmlformats.org/officeDocument/2006/relationships/image" Target="../media/image10.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12.wmf"/><Relationship Id="rId4" Type="http://schemas.openxmlformats.org/officeDocument/2006/relationships/image" Target="../media/image7.wmf"/><Relationship Id="rId9" Type="http://schemas.openxmlformats.org/officeDocument/2006/relationships/oleObject" Target="../embeddings/oleObject75.bin"/><Relationship Id="rId14" Type="http://schemas.openxmlformats.org/officeDocument/2006/relationships/image" Target="../media/image1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1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17.wmf"/><Relationship Id="rId5" Type="http://schemas.openxmlformats.org/officeDocument/2006/relationships/oleObject" Target="../embeddings/oleObject81.bin"/><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2.bin"/><Relationship Id="rId7" Type="http://schemas.openxmlformats.org/officeDocument/2006/relationships/oleObject" Target="../embeddings/oleObject85.bin"/><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oleObject" Target="../embeddings/oleObject86.bin"/><Relationship Id="rId7" Type="http://schemas.openxmlformats.org/officeDocument/2006/relationships/image" Target="../media/image20.wmf"/><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image" Target="../media/image1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8.xml"/><Relationship Id="rId1" Type="http://schemas.openxmlformats.org/officeDocument/2006/relationships/vmlDrawing" Target="../drawings/vmlDrawing28.vml"/><Relationship Id="rId4" Type="http://schemas.openxmlformats.org/officeDocument/2006/relationships/image" Target="../media/image21.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13.xml"/><Relationship Id="rId1" Type="http://schemas.openxmlformats.org/officeDocument/2006/relationships/vmlDrawing" Target="../drawings/vmlDrawing29.vml"/><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13.xml"/><Relationship Id="rId1" Type="http://schemas.openxmlformats.org/officeDocument/2006/relationships/vmlDrawing" Target="../drawings/vmlDrawing30.vml"/><Relationship Id="rId4" Type="http://schemas.openxmlformats.org/officeDocument/2006/relationships/image" Target="../media/image1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66.wmf"/><Relationship Id="rId2" Type="http://schemas.openxmlformats.org/officeDocument/2006/relationships/slideLayout" Target="../slideLayouts/slideLayout13.xml"/><Relationship Id="rId16" Type="http://schemas.openxmlformats.org/officeDocument/2006/relationships/image" Target="../media/image68.wmf"/><Relationship Id="rId1" Type="http://schemas.openxmlformats.org/officeDocument/2006/relationships/vmlDrawing" Target="../drawings/vmlDrawing31.vml"/><Relationship Id="rId6" Type="http://schemas.openxmlformats.org/officeDocument/2006/relationships/image" Target="../media/image63.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96.bin"/><Relationship Id="rId14" Type="http://schemas.openxmlformats.org/officeDocument/2006/relationships/image" Target="../media/image67.wmf"/></Relationships>
</file>

<file path=ppt/slides/_rels/slide52.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105.bin"/><Relationship Id="rId18" Type="http://schemas.openxmlformats.org/officeDocument/2006/relationships/image" Target="../media/image76.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73.wmf"/><Relationship Id="rId17" Type="http://schemas.openxmlformats.org/officeDocument/2006/relationships/oleObject" Target="../embeddings/oleObject107.bin"/><Relationship Id="rId2" Type="http://schemas.openxmlformats.org/officeDocument/2006/relationships/slideLayout" Target="../slideLayouts/slideLayout13.xml"/><Relationship Id="rId16" Type="http://schemas.openxmlformats.org/officeDocument/2006/relationships/image" Target="../media/image75.wmf"/><Relationship Id="rId1" Type="http://schemas.openxmlformats.org/officeDocument/2006/relationships/vmlDrawing" Target="../drawings/vmlDrawing32.vml"/><Relationship Id="rId6" Type="http://schemas.openxmlformats.org/officeDocument/2006/relationships/image" Target="../media/image70.wmf"/><Relationship Id="rId11" Type="http://schemas.openxmlformats.org/officeDocument/2006/relationships/oleObject" Target="../embeddings/oleObject104.bin"/><Relationship Id="rId5" Type="http://schemas.openxmlformats.org/officeDocument/2006/relationships/oleObject" Target="../embeddings/oleObject101.bin"/><Relationship Id="rId15" Type="http://schemas.openxmlformats.org/officeDocument/2006/relationships/oleObject" Target="../embeddings/oleObject10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103.bin"/><Relationship Id="rId14" Type="http://schemas.openxmlformats.org/officeDocument/2006/relationships/image" Target="../media/image74.wmf"/></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13.xml"/><Relationship Id="rId1" Type="http://schemas.openxmlformats.org/officeDocument/2006/relationships/vmlDrawing" Target="../drawings/vmlDrawing33.vml"/><Relationship Id="rId5" Type="http://schemas.openxmlformats.org/officeDocument/2006/relationships/image" Target="../media/image77.wmf"/><Relationship Id="rId4" Type="http://schemas.openxmlformats.org/officeDocument/2006/relationships/oleObject" Target="../embeddings/oleObject108.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84.wmf"/><Relationship Id="rId2" Type="http://schemas.openxmlformats.org/officeDocument/2006/relationships/slideLayout" Target="../slideLayouts/slideLayout13.xml"/><Relationship Id="rId16" Type="http://schemas.openxmlformats.org/officeDocument/2006/relationships/image" Target="../media/image86.wmf"/><Relationship Id="rId1" Type="http://schemas.openxmlformats.org/officeDocument/2006/relationships/vmlDrawing" Target="../drawings/vmlDrawing34.vml"/><Relationship Id="rId6" Type="http://schemas.openxmlformats.org/officeDocument/2006/relationships/image" Target="../media/image81.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112.bin"/><Relationship Id="rId14" Type="http://schemas.openxmlformats.org/officeDocument/2006/relationships/image" Target="../media/image85.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oleObject" Target="../embeddings/oleObject116.bin"/><Relationship Id="rId7" Type="http://schemas.openxmlformats.org/officeDocument/2006/relationships/image" Target="../media/image85.wmf"/><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oleObject" Target="../embeddings/oleObject118.bin"/><Relationship Id="rId5" Type="http://schemas.openxmlformats.org/officeDocument/2006/relationships/oleObject" Target="../embeddings/oleObject117.bin"/><Relationship Id="rId4" Type="http://schemas.openxmlformats.org/officeDocument/2006/relationships/image" Target="../media/image87.wmf"/><Relationship Id="rId9" Type="http://schemas.openxmlformats.org/officeDocument/2006/relationships/image" Target="../media/image81.wmf"/></Relationships>
</file>

<file path=ppt/slides/_rels/slide63.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91.wmf"/><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88.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123.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image" Target="../media/image88.wmf"/><Relationship Id="rId5" Type="http://schemas.openxmlformats.org/officeDocument/2006/relationships/oleObject" Target="../embeddings/oleObject126.bin"/><Relationship Id="rId4" Type="http://schemas.openxmlformats.org/officeDocument/2006/relationships/image" Target="../media/image87.wmf"/></Relationships>
</file>

<file path=ppt/slides/_rels/slide65.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93.wmf"/><Relationship Id="rId5" Type="http://schemas.openxmlformats.org/officeDocument/2006/relationships/oleObject" Target="../embeddings/oleObject128.bin"/><Relationship Id="rId4" Type="http://schemas.openxmlformats.org/officeDocument/2006/relationships/image" Target="../media/image92.wmf"/></Relationships>
</file>

<file path=ppt/slides/_rels/slide66.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image" Target="../media/image85.wmf"/><Relationship Id="rId5" Type="http://schemas.openxmlformats.org/officeDocument/2006/relationships/oleObject" Target="../embeddings/oleObject131.bin"/><Relationship Id="rId10" Type="http://schemas.openxmlformats.org/officeDocument/2006/relationships/image" Target="../media/image94.wmf"/><Relationship Id="rId4" Type="http://schemas.openxmlformats.org/officeDocument/2006/relationships/image" Target="../media/image95.wmf"/><Relationship Id="rId9" Type="http://schemas.openxmlformats.org/officeDocument/2006/relationships/oleObject" Target="../embeddings/oleObject133.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3.xml"/><Relationship Id="rId1" Type="http://schemas.openxmlformats.org/officeDocument/2006/relationships/vmlDrawing" Target="../drawings/vmlDrawing40.vml"/><Relationship Id="rId6" Type="http://schemas.openxmlformats.org/officeDocument/2006/relationships/image" Target="../media/image98.wmf"/><Relationship Id="rId5" Type="http://schemas.openxmlformats.org/officeDocument/2006/relationships/oleObject" Target="../embeddings/oleObject135.bin"/><Relationship Id="rId4" Type="http://schemas.openxmlformats.org/officeDocument/2006/relationships/image" Target="../media/image97.wmf"/></Relationships>
</file>

<file path=ppt/slides/_rels/slide68.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100.wmf"/><Relationship Id="rId5" Type="http://schemas.openxmlformats.org/officeDocument/2006/relationships/oleObject" Target="../embeddings/oleObject137.bin"/><Relationship Id="rId4" Type="http://schemas.openxmlformats.org/officeDocument/2006/relationships/image" Target="../media/image99.w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2.wmf"/><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oleObject" Target="../embeddings/oleObject140.bin"/><Relationship Id="rId5" Type="http://schemas.openxmlformats.org/officeDocument/2006/relationships/image" Target="../media/image94.wmf"/><Relationship Id="rId4" Type="http://schemas.openxmlformats.org/officeDocument/2006/relationships/oleObject" Target="../embeddings/oleObject139.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ctrTitle"/>
          </p:nvPr>
        </p:nvSpPr>
        <p:spPr>
          <a:xfrm>
            <a:off x="2424113" y="1193800"/>
            <a:ext cx="7772400" cy="2019300"/>
          </a:xfrm>
          <a:ln/>
        </p:spPr>
        <p:txBody>
          <a:bodyPr vert="horz" wrap="square" lIns="91440" tIns="45720" rIns="91440" bIns="45720" anchor="b"/>
          <a:lstStyle/>
          <a:p>
            <a:pPr eaLnBrk="1" hangingPunct="1"/>
            <a:r>
              <a:rPr lang="zh-CN" altLang="en-US" sz="4600" dirty="0">
                <a:solidFill>
                  <a:schemeClr val="tx1"/>
                </a:solidFill>
                <a:latin typeface="Times New Roman" panose="02020603050405020304" pitchFamily="18" charset="0"/>
                <a:ea typeface="黑体" panose="02010609060101010101" pitchFamily="49" charset="-122"/>
              </a:rPr>
              <a:t>第 </a:t>
            </a:r>
            <a:r>
              <a:rPr lang="en-US" altLang="zh-CN" sz="4600" dirty="0" smtClean="0">
                <a:solidFill>
                  <a:schemeClr val="tx1"/>
                </a:solidFill>
                <a:latin typeface="Times New Roman" panose="02020603050405020304" pitchFamily="18" charset="0"/>
                <a:ea typeface="黑体" panose="02010609060101010101" pitchFamily="49" charset="-122"/>
              </a:rPr>
              <a:t>7 </a:t>
            </a:r>
            <a:r>
              <a:rPr lang="zh-CN" altLang="en-US" sz="4600" dirty="0">
                <a:solidFill>
                  <a:schemeClr val="tx1"/>
                </a:solidFill>
                <a:latin typeface="Times New Roman" panose="02020603050405020304" pitchFamily="18" charset="0"/>
                <a:ea typeface="黑体" panose="02010609060101010101" pitchFamily="49" charset="-122"/>
              </a:rPr>
              <a:t>章   </a:t>
            </a:r>
            <a:r>
              <a:rPr lang="zh-CN" altLang="en-US" sz="4600" dirty="0" smtClean="0">
                <a:solidFill>
                  <a:schemeClr val="tx1"/>
                </a:solidFill>
                <a:latin typeface="Times New Roman" panose="02020603050405020304" pitchFamily="18" charset="0"/>
                <a:ea typeface="黑体" panose="02010609060101010101" pitchFamily="49" charset="-122"/>
              </a:rPr>
              <a:t>群智能算法及其</a:t>
            </a:r>
            <a:r>
              <a:rPr lang="zh-CN" altLang="en-US" sz="4600" dirty="0">
                <a:solidFill>
                  <a:schemeClr val="tx1"/>
                </a:solidFill>
                <a:latin typeface="Times New Roman" panose="02020603050405020304" pitchFamily="18" charset="0"/>
                <a:ea typeface="黑体" panose="02010609060101010101" pitchFamily="49" charset="-122"/>
              </a:rPr>
              <a:t>应用</a:t>
            </a:r>
          </a:p>
        </p:txBody>
      </p:sp>
      <p:sp>
        <p:nvSpPr>
          <p:cNvPr id="5" name="Rectangle 4"/>
          <p:cNvSpPr/>
          <p:nvPr/>
        </p:nvSpPr>
        <p:spPr>
          <a:xfrm>
            <a:off x="0" y="1"/>
            <a:ext cx="12192000" cy="548679"/>
          </a:xfrm>
          <a:prstGeom prst="rect">
            <a:avLst/>
          </a:prstGeom>
          <a:solidFill>
            <a:srgbClr val="A50021"/>
          </a:solidFill>
          <a:ln w="9525">
            <a:noFill/>
          </a:ln>
        </p:spPr>
        <p:txBody>
          <a:bodyPr anchor="b"/>
          <a:lstStyle/>
          <a:p>
            <a:pPr indent="176530"/>
            <a:endParaRPr lang="zh-CN" altLang="en-US" sz="3600" dirty="0">
              <a:latin typeface="Times New Roman" panose="02020603050405020304" pitchFamily="18" charset="0"/>
              <a:ea typeface="黑体" panose="02010609060101010101" pitchFamily="49" charset="-122"/>
            </a:endParaRPr>
          </a:p>
        </p:txBody>
      </p:sp>
      <p:sp>
        <p:nvSpPr>
          <p:cNvPr id="6" name="Rectangle 4"/>
          <p:cNvSpPr/>
          <p:nvPr/>
        </p:nvSpPr>
        <p:spPr>
          <a:xfrm>
            <a:off x="1926" y="6309321"/>
            <a:ext cx="12192000" cy="548679"/>
          </a:xfrm>
          <a:prstGeom prst="rect">
            <a:avLst/>
          </a:prstGeom>
          <a:solidFill>
            <a:srgbClr val="A50021"/>
          </a:solidFill>
          <a:ln w="9525">
            <a:noFill/>
          </a:ln>
        </p:spPr>
        <p:txBody>
          <a:bodyPr anchor="b"/>
          <a:lstStyle/>
          <a:p>
            <a:pPr indent="176530"/>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77C455C-0D18-4241-97E7-1E9C1AB43C7F}"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10</a:t>
            </a:fld>
            <a:endParaRPr lang="en-US" altLang="ja-JP" sz="1800">
              <a:solidFill>
                <a:srgbClr val="A50021"/>
              </a:solidFill>
              <a:ea typeface="ＭＳ Ｐゴシック" panose="020B0600070205080204" pitchFamily="34" charset="-128"/>
            </a:endParaRPr>
          </a:p>
        </p:txBody>
      </p:sp>
      <p:sp>
        <p:nvSpPr>
          <p:cNvPr id="15364" name="Text Box 4"/>
          <p:cNvSpPr txBox="1">
            <a:spLocks noChangeArrowheads="1"/>
          </p:cNvSpPr>
          <p:nvPr/>
        </p:nvSpPr>
        <p:spPr bwMode="auto">
          <a:xfrm>
            <a:off x="853704" y="1208997"/>
            <a:ext cx="10513168" cy="1200329"/>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50000"/>
              </a:lnSpc>
              <a:spcBef>
                <a:spcPct val="50000"/>
              </a:spcBef>
              <a:buClrTx/>
              <a:buFontTx/>
              <a:buNone/>
            </a:pPr>
            <a:r>
              <a:rPr lang="zh-CN" altLang="en-US" sz="2400" dirty="0">
                <a:latin typeface="宋体" panose="02010600030101010101" pitchFamily="2" charset="-122"/>
              </a:rPr>
              <a:t>每个粒子经历过的最优位置（</a:t>
            </a:r>
            <a:r>
              <a:rPr lang="en-US" altLang="zh-CN" sz="2400" dirty="0" err="1">
                <a:latin typeface="宋体" panose="02010600030101010101" pitchFamily="2" charset="-122"/>
              </a:rPr>
              <a:t>pbest</a:t>
            </a:r>
            <a:r>
              <a:rPr lang="zh-CN" altLang="en-US" sz="2400" dirty="0">
                <a:latin typeface="宋体" panose="02010600030101010101" pitchFamily="2" charset="-122"/>
              </a:rPr>
              <a:t>）记为                   ，</a:t>
            </a:r>
            <a:r>
              <a:rPr lang="zh-CN" altLang="zh-CN" sz="2400" dirty="0"/>
              <a:t>群体经历过的最优位置</a:t>
            </a:r>
            <a:r>
              <a:rPr lang="en-US" altLang="zh-CN" sz="2400" dirty="0">
                <a:latin typeface="宋体" panose="02010600030101010101" pitchFamily="2" charset="-122"/>
              </a:rPr>
              <a:t>(</a:t>
            </a:r>
            <a:r>
              <a:rPr lang="en-US" altLang="zh-CN" sz="2400" dirty="0" err="1">
                <a:latin typeface="宋体" panose="02010600030101010101" pitchFamily="2" charset="-122"/>
              </a:rPr>
              <a:t>gbest</a:t>
            </a:r>
            <a:r>
              <a:rPr lang="en-US" altLang="zh-CN" sz="2400" dirty="0">
                <a:latin typeface="宋体" panose="02010600030101010101" pitchFamily="2" charset="-122"/>
              </a:rPr>
              <a:t>)</a:t>
            </a:r>
            <a:r>
              <a:rPr lang="zh-CN" altLang="zh-CN" sz="2400" dirty="0"/>
              <a:t>记为</a:t>
            </a:r>
            <a:r>
              <a:rPr lang="en-US" altLang="zh-CN" sz="2400" dirty="0"/>
              <a:t>                                     </a:t>
            </a:r>
            <a:r>
              <a:rPr lang="zh-CN" altLang="en-US" sz="2400" dirty="0"/>
              <a:t>，则基本的</a:t>
            </a:r>
            <a:r>
              <a:rPr lang="en-US" altLang="zh-CN" sz="2400" dirty="0">
                <a:latin typeface="宋体" panose="02010600030101010101" pitchFamily="2" charset="-122"/>
              </a:rPr>
              <a:t>PSO</a:t>
            </a:r>
            <a:r>
              <a:rPr lang="zh-CN" altLang="en-US" sz="2400" dirty="0"/>
              <a:t>算法为：</a:t>
            </a:r>
            <a:endParaRPr lang="zh-CN" altLang="en-US" sz="2400" dirty="0">
              <a:latin typeface="宋体" panose="02010600030101010101" pitchFamily="2" charset="-122"/>
            </a:endParaRPr>
          </a:p>
        </p:txBody>
      </p:sp>
      <p:sp>
        <p:nvSpPr>
          <p:cNvPr id="15365" name="Rectangle 7"/>
          <p:cNvSpPr>
            <a:spLocks noChangeArrowheads="1"/>
          </p:cNvSpPr>
          <p:nvPr/>
        </p:nvSpPr>
        <p:spPr bwMode="auto">
          <a:xfrm>
            <a:off x="5786438"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5366" name="Rectangle 10"/>
          <p:cNvSpPr>
            <a:spLocks noChangeArrowheads="1"/>
          </p:cNvSpPr>
          <p:nvPr/>
        </p:nvSpPr>
        <p:spPr bwMode="auto">
          <a:xfrm>
            <a:off x="5815013"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5367" name="Rectangle 17"/>
          <p:cNvSpPr>
            <a:spLocks noChangeArrowheads="1"/>
          </p:cNvSpPr>
          <p:nvPr/>
        </p:nvSpPr>
        <p:spPr bwMode="auto">
          <a:xfrm>
            <a:off x="551384" y="2781301"/>
            <a:ext cx="10873208" cy="3743325"/>
          </a:xfrm>
          <a:prstGeom prst="rect">
            <a:avLst/>
          </a:prstGeom>
          <a:gradFill rotWithShape="0">
            <a:gsLst>
              <a:gs pos="0">
                <a:srgbClr val="CCECFF"/>
              </a:gs>
              <a:gs pos="100000">
                <a:srgbClr val="FFFFFF"/>
              </a:gs>
            </a:gsLst>
            <a:path path="rect">
              <a:fillToRect l="100000" t="100000"/>
            </a:path>
          </a:gradFill>
          <a:ln w="9525">
            <a:solidFill>
              <a:srgbClr val="CCECFF"/>
            </a:solidFill>
            <a:miter lim="800000"/>
            <a:headEnd/>
            <a:tailEnd/>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5368" name="Rectangle 2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69" name="对象 3"/>
          <p:cNvGraphicFramePr>
            <a:graphicFrameLocks noChangeAspect="1"/>
          </p:cNvGraphicFramePr>
          <p:nvPr>
            <p:extLst>
              <p:ext uri="{D42A27DB-BD31-4B8C-83A1-F6EECF244321}">
                <p14:modId xmlns:p14="http://schemas.microsoft.com/office/powerpoint/2010/main" val="2954070892"/>
              </p:ext>
            </p:extLst>
          </p:nvPr>
        </p:nvGraphicFramePr>
        <p:xfrm>
          <a:off x="6594476" y="1244103"/>
          <a:ext cx="2943225" cy="506413"/>
        </p:xfrm>
        <a:graphic>
          <a:graphicData uri="http://schemas.openxmlformats.org/presentationml/2006/ole">
            <mc:AlternateContent xmlns:mc="http://schemas.openxmlformats.org/markup-compatibility/2006">
              <mc:Choice xmlns:v="urn:schemas-microsoft-com:vml" Requires="v">
                <p:oleObj spid="_x0000_s53285" name="Equation" r:id="rId3" imgW="1752600" imgH="304800" progId="Equation.DSMT4">
                  <p:embed/>
                </p:oleObj>
              </mc:Choice>
              <mc:Fallback>
                <p:oleObj name="Equation" r:id="rId3" imgW="1752600" imgH="304800" progId="Equation.DSMT4">
                  <p:embed/>
                  <p:pic>
                    <p:nvPicPr>
                      <p:cNvPr id="15369"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476" y="1244103"/>
                        <a:ext cx="29432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Rectangle 2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71" name="对象 5"/>
          <p:cNvGraphicFramePr>
            <a:graphicFrameLocks noChangeAspect="1"/>
          </p:cNvGraphicFramePr>
          <p:nvPr>
            <p:extLst>
              <p:ext uri="{D42A27DB-BD31-4B8C-83A1-F6EECF244321}">
                <p14:modId xmlns:p14="http://schemas.microsoft.com/office/powerpoint/2010/main" val="886042205"/>
              </p:ext>
            </p:extLst>
          </p:nvPr>
        </p:nvGraphicFramePr>
        <p:xfrm>
          <a:off x="4545012" y="1893808"/>
          <a:ext cx="3101975" cy="508000"/>
        </p:xfrm>
        <a:graphic>
          <a:graphicData uri="http://schemas.openxmlformats.org/presentationml/2006/ole">
            <mc:AlternateContent xmlns:mc="http://schemas.openxmlformats.org/markup-compatibility/2006">
              <mc:Choice xmlns:v="urn:schemas-microsoft-com:vml" Requires="v">
                <p:oleObj spid="_x0000_s53286" name="Equation" r:id="rId5" imgW="1841500" imgH="304800" progId="Equation.DSMT4">
                  <p:embed/>
                </p:oleObj>
              </mc:Choice>
              <mc:Fallback>
                <p:oleObj name="Equation" r:id="rId5" imgW="1841500" imgH="304800" progId="Equation.DSMT4">
                  <p:embed/>
                  <p:pic>
                    <p:nvPicPr>
                      <p:cNvPr id="15371"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5012" y="1893808"/>
                        <a:ext cx="31019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2" name="Rectangle 3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73" name="对象 7"/>
          <p:cNvGraphicFramePr>
            <a:graphicFrameLocks noChangeAspect="1"/>
          </p:cNvGraphicFramePr>
          <p:nvPr/>
        </p:nvGraphicFramePr>
        <p:xfrm>
          <a:off x="1676401" y="2878139"/>
          <a:ext cx="8867775" cy="479425"/>
        </p:xfrm>
        <a:graphic>
          <a:graphicData uri="http://schemas.openxmlformats.org/presentationml/2006/ole">
            <mc:AlternateContent xmlns:mc="http://schemas.openxmlformats.org/markup-compatibility/2006">
              <mc:Choice xmlns:v="urn:schemas-microsoft-com:vml" Requires="v">
                <p:oleObj spid="_x0000_s53287" name="Equation" r:id="rId7" imgW="5067300" imgH="279400" progId="Equation.DSMT4">
                  <p:embed/>
                </p:oleObj>
              </mc:Choice>
              <mc:Fallback>
                <p:oleObj name="Equation" r:id="rId7" imgW="5067300" imgH="279400" progId="Equation.DSMT4">
                  <p:embed/>
                  <p:pic>
                    <p:nvPicPr>
                      <p:cNvPr id="15373"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1" y="2878139"/>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4" name="TextBox 9"/>
          <p:cNvSpPr txBox="1">
            <a:spLocks noChangeArrowheads="1"/>
          </p:cNvSpPr>
          <p:nvPr/>
        </p:nvSpPr>
        <p:spPr bwMode="auto">
          <a:xfrm>
            <a:off x="8472488" y="3316288"/>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宋体" panose="02010600030101010101" pitchFamily="2" charset="-122"/>
              </a:rPr>
              <a:t>——</a:t>
            </a:r>
            <a:r>
              <a:rPr lang="zh-CN" altLang="zh-CN" sz="2000">
                <a:latin typeface="宋体" panose="02010600030101010101" pitchFamily="2" charset="-122"/>
              </a:rPr>
              <a:t>（</a:t>
            </a:r>
            <a:r>
              <a:rPr lang="en-US" altLang="zh-CN" sz="2000">
                <a:latin typeface="宋体" panose="02010600030101010101" pitchFamily="2" charset="-122"/>
              </a:rPr>
              <a:t>7.1a</a:t>
            </a:r>
            <a:r>
              <a:rPr lang="zh-CN" altLang="zh-CN" sz="2000">
                <a:latin typeface="宋体" panose="02010600030101010101" pitchFamily="2" charset="-122"/>
              </a:rPr>
              <a:t>）</a:t>
            </a:r>
            <a:endParaRPr lang="zh-CN" altLang="en-US" sz="2000">
              <a:latin typeface="宋体" panose="02010600030101010101" pitchFamily="2" charset="-122"/>
            </a:endParaRPr>
          </a:p>
        </p:txBody>
      </p:sp>
      <p:sp>
        <p:nvSpPr>
          <p:cNvPr id="15375" name="Rectangle 3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76" name="对象 12"/>
          <p:cNvGraphicFramePr>
            <a:graphicFrameLocks noChangeAspect="1"/>
          </p:cNvGraphicFramePr>
          <p:nvPr/>
        </p:nvGraphicFramePr>
        <p:xfrm>
          <a:off x="2005013" y="3789363"/>
          <a:ext cx="2984500" cy="461962"/>
        </p:xfrm>
        <a:graphic>
          <a:graphicData uri="http://schemas.openxmlformats.org/presentationml/2006/ole">
            <mc:AlternateContent xmlns:mc="http://schemas.openxmlformats.org/markup-compatibility/2006">
              <mc:Choice xmlns:v="urn:schemas-microsoft-com:vml" Requires="v">
                <p:oleObj spid="_x0000_s53288" name="Equation" r:id="rId9" imgW="1663700" imgH="254000" progId="Equation.DSMT4">
                  <p:embed/>
                </p:oleObj>
              </mc:Choice>
              <mc:Fallback>
                <p:oleObj name="Equation" r:id="rId9" imgW="1663700" imgH="254000" progId="Equation.DSMT4">
                  <p:embed/>
                  <p:pic>
                    <p:nvPicPr>
                      <p:cNvPr id="15376"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013" y="3789363"/>
                        <a:ext cx="298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7" name="Rectangle 3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78" name="对象 14"/>
          <p:cNvGraphicFramePr>
            <a:graphicFrameLocks noChangeAspect="1"/>
          </p:cNvGraphicFramePr>
          <p:nvPr/>
        </p:nvGraphicFramePr>
        <p:xfrm>
          <a:off x="2135188" y="4418014"/>
          <a:ext cx="2520950" cy="306387"/>
        </p:xfrm>
        <a:graphic>
          <a:graphicData uri="http://schemas.openxmlformats.org/presentationml/2006/ole">
            <mc:AlternateContent xmlns:mc="http://schemas.openxmlformats.org/markup-compatibility/2006">
              <mc:Choice xmlns:v="urn:schemas-microsoft-com:vml" Requires="v">
                <p:oleObj spid="_x0000_s53289" name="Equation" r:id="rId11" imgW="1790700" imgH="215900" progId="Equation.DSMT4">
                  <p:embed/>
                </p:oleObj>
              </mc:Choice>
              <mc:Fallback>
                <p:oleObj name="Equation" r:id="rId11" imgW="1790700" imgH="215900" progId="Equation.DSMT4">
                  <p:embed/>
                  <p:pic>
                    <p:nvPicPr>
                      <p:cNvPr id="15378"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5188" y="4418014"/>
                        <a:ext cx="2520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9" name="TextBox 31"/>
          <p:cNvSpPr txBox="1">
            <a:spLocks noChangeArrowheads="1"/>
          </p:cNvSpPr>
          <p:nvPr/>
        </p:nvSpPr>
        <p:spPr bwMode="auto">
          <a:xfrm>
            <a:off x="5375275" y="3821113"/>
            <a:ext cx="1887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宋体" panose="02010600030101010101" pitchFamily="2" charset="-122"/>
              </a:rPr>
              <a:t>——</a:t>
            </a:r>
            <a:r>
              <a:rPr lang="zh-CN" altLang="zh-CN" sz="2000">
                <a:latin typeface="宋体" panose="02010600030101010101" pitchFamily="2" charset="-122"/>
              </a:rPr>
              <a:t>（</a:t>
            </a:r>
            <a:r>
              <a:rPr lang="en-US" altLang="zh-CN" sz="2000">
                <a:latin typeface="宋体" panose="02010600030101010101" pitchFamily="2" charset="-122"/>
              </a:rPr>
              <a:t>7.1b</a:t>
            </a:r>
            <a:r>
              <a:rPr lang="zh-CN" altLang="zh-CN" sz="2000">
                <a:latin typeface="宋体" panose="02010600030101010101" pitchFamily="2" charset="-122"/>
              </a:rPr>
              <a:t>）</a:t>
            </a:r>
            <a:endParaRPr lang="zh-CN" altLang="en-US" sz="2000">
              <a:latin typeface="宋体" panose="02010600030101010101" pitchFamily="2" charset="-122"/>
            </a:endParaRPr>
          </a:p>
        </p:txBody>
      </p:sp>
      <p:sp>
        <p:nvSpPr>
          <p:cNvPr id="136197" name="TextBox 136196"/>
          <p:cNvSpPr txBox="1"/>
          <p:nvPr/>
        </p:nvSpPr>
        <p:spPr>
          <a:xfrm>
            <a:off x="695400" y="4913036"/>
            <a:ext cx="11082187" cy="1141851"/>
          </a:xfrm>
          <a:prstGeom prst="rect">
            <a:avLst/>
          </a:prstGeom>
          <a:noFill/>
        </p:spPr>
        <p:txBody>
          <a:bodyPr wrap="square">
            <a:spAutoFit/>
          </a:bodyPr>
          <a:lstStyle/>
          <a:p>
            <a:pPr eaLnBrk="1" hangingPunct="1">
              <a:lnSpc>
                <a:spcPct val="150000"/>
              </a:lnSpc>
              <a:defRPr/>
            </a:pPr>
            <a:r>
              <a:rPr lang="zh-CN" altLang="zh-CN" dirty="0">
                <a:solidFill>
                  <a:schemeClr val="tx1"/>
                </a:solidFill>
                <a:latin typeface="+mn-ea"/>
                <a:ea typeface="+mn-ea"/>
                <a:cs typeface="Times New Roman" panose="02020603050405020304" pitchFamily="18" charset="0"/>
              </a:rPr>
              <a:t>其中，</a:t>
            </a:r>
            <a:r>
              <a:rPr lang="zh-CN" altLang="en-US" i="1" dirty="0">
                <a:solidFill>
                  <a:schemeClr val="tx1"/>
                </a:solidFill>
                <a:latin typeface="+mn-ea"/>
                <a:ea typeface="+mn-ea"/>
                <a:cs typeface="Times New Roman" panose="02020603050405020304" pitchFamily="18" charset="0"/>
                <a:sym typeface="Symbol"/>
              </a:rPr>
              <a:t></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是惯性权重因子。</a:t>
            </a:r>
            <a:r>
              <a:rPr lang="zh-CN" altLang="en-US" i="1" dirty="0">
                <a:solidFill>
                  <a:schemeClr val="tx1"/>
                </a:solidFill>
                <a:latin typeface="+mn-ea"/>
                <a:ea typeface="+mn-ea"/>
                <a:cs typeface="Times New Roman" panose="02020603050405020304" pitchFamily="18" charset="0"/>
                <a:sym typeface="Symbol"/>
              </a:rPr>
              <a:t></a:t>
            </a:r>
            <a:r>
              <a:rPr lang="en-US" altLang="zh-CN" baseline="-25000" dirty="0">
                <a:solidFill>
                  <a:schemeClr val="tx1"/>
                </a:solidFill>
                <a:latin typeface="+mn-ea"/>
                <a:ea typeface="+mn-ea"/>
                <a:cs typeface="Times New Roman" panose="02020603050405020304" pitchFamily="18" charset="0"/>
                <a:sym typeface="Symbol"/>
              </a:rPr>
              <a:t>1</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a:t>
            </a:r>
            <a:r>
              <a:rPr lang="zh-CN" altLang="en-US" i="1" dirty="0">
                <a:solidFill>
                  <a:schemeClr val="tx1"/>
                </a:solidFill>
                <a:latin typeface="+mn-ea"/>
                <a:ea typeface="+mn-ea"/>
                <a:cs typeface="Times New Roman" panose="02020603050405020304" pitchFamily="18" charset="0"/>
                <a:sym typeface="Symbol"/>
              </a:rPr>
              <a:t></a:t>
            </a:r>
            <a:r>
              <a:rPr lang="en-US" altLang="zh-CN" baseline="-25000" dirty="0">
                <a:solidFill>
                  <a:schemeClr val="tx1"/>
                </a:solidFill>
                <a:latin typeface="+mn-ea"/>
                <a:ea typeface="+mn-ea"/>
                <a:cs typeface="Times New Roman" panose="02020603050405020304" pitchFamily="18" charset="0"/>
                <a:sym typeface="Symbol"/>
              </a:rPr>
              <a:t>2</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是加速度常数，均为非负值。</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和</a:t>
            </a:r>
            <a:r>
              <a:rPr lang="en-US" altLang="zh-CN" dirty="0">
                <a:solidFill>
                  <a:schemeClr val="tx1"/>
                </a:solidFill>
                <a:latin typeface="+mn-ea"/>
                <a:ea typeface="+mn-ea"/>
                <a:cs typeface="Times New Roman" panose="02020603050405020304" pitchFamily="18" charset="0"/>
              </a:rPr>
              <a:t>         </a:t>
            </a:r>
            <a:endParaRPr lang="en-US" altLang="zh-CN" dirty="0" smtClean="0">
              <a:solidFill>
                <a:schemeClr val="tx1"/>
              </a:solidFill>
              <a:latin typeface="+mn-ea"/>
              <a:ea typeface="+mn-ea"/>
              <a:cs typeface="Times New Roman" panose="02020603050405020304" pitchFamily="18" charset="0"/>
            </a:endParaRPr>
          </a:p>
          <a:p>
            <a:pPr eaLnBrk="1" hangingPunct="1">
              <a:lnSpc>
                <a:spcPct val="150000"/>
              </a:lnSpc>
              <a:defRPr/>
            </a:pPr>
            <a:r>
              <a:rPr lang="zh-CN" altLang="zh-CN" dirty="0" smtClean="0">
                <a:solidFill>
                  <a:schemeClr val="tx1"/>
                </a:solidFill>
                <a:latin typeface="+mn-ea"/>
                <a:ea typeface="+mn-ea"/>
                <a:cs typeface="Times New Roman" panose="02020603050405020304" pitchFamily="18" charset="0"/>
              </a:rPr>
              <a:t>为</a:t>
            </a:r>
            <a:r>
              <a:rPr lang="en-US" altLang="zh-CN" dirty="0">
                <a:solidFill>
                  <a:schemeClr val="tx1"/>
                </a:solidFill>
                <a:latin typeface="Times New Roman" panose="02020603050405020304" pitchFamily="18" charset="0"/>
                <a:ea typeface="+mn-ea"/>
                <a:cs typeface="Times New Roman" panose="02020603050405020304" pitchFamily="18" charset="0"/>
              </a:rPr>
              <a:t>[0,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zh-CN" dirty="0">
                <a:solidFill>
                  <a:schemeClr val="tx1"/>
                </a:solidFill>
                <a:latin typeface="Times New Roman" panose="02020603050405020304" pitchFamily="18" charset="0"/>
                <a:ea typeface="+mn-ea"/>
                <a:cs typeface="Times New Roman" panose="02020603050405020304" pitchFamily="18" charset="0"/>
              </a:rPr>
              <a:t>、</a:t>
            </a:r>
            <a:r>
              <a:rPr lang="en-US" altLang="zh-CN" dirty="0">
                <a:solidFill>
                  <a:schemeClr val="tx1"/>
                </a:solidFill>
                <a:latin typeface="Times New Roman" panose="02020603050405020304" pitchFamily="18" charset="0"/>
                <a:ea typeface="+mn-ea"/>
                <a:cs typeface="Times New Roman" panose="02020603050405020304" pitchFamily="18" charset="0"/>
              </a:rPr>
              <a:t>[0,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zh-CN" dirty="0">
                <a:solidFill>
                  <a:schemeClr val="tx1"/>
                </a:solidFill>
                <a:latin typeface="Times New Roman" panose="02020603050405020304" pitchFamily="18" charset="0"/>
                <a:ea typeface="+mn-ea"/>
                <a:cs typeface="Times New Roman" panose="02020603050405020304" pitchFamily="18" charset="0"/>
              </a:rPr>
              <a:t>范围内的具有均匀分布的随机数，</a:t>
            </a:r>
            <a:r>
              <a:rPr lang="en-US" altLang="zh-CN" dirty="0">
                <a:solidFill>
                  <a:schemeClr val="tx1"/>
                </a:solidFill>
                <a:latin typeface="Times New Roman" panose="02020603050405020304" pitchFamily="18" charset="0"/>
                <a:ea typeface="+mn-ea"/>
                <a:cs typeface="Times New Roman" panose="02020603050405020304" pitchFamily="18" charset="0"/>
              </a:rPr>
              <a:t>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dirty="0">
                <a:solidFill>
                  <a:schemeClr val="tx1"/>
                </a:solidFill>
                <a:latin typeface="Times New Roman" panose="02020603050405020304" pitchFamily="18" charset="0"/>
                <a:ea typeface="+mn-ea"/>
                <a:cs typeface="Times New Roman" panose="02020603050405020304" pitchFamily="18" charset="0"/>
              </a:rPr>
              <a:t> </a:t>
            </a:r>
            <a:r>
              <a:rPr lang="zh-CN" altLang="zh-CN" dirty="0">
                <a:solidFill>
                  <a:schemeClr val="tx1"/>
                </a:solidFill>
                <a:latin typeface="Times New Roman" panose="02020603050405020304" pitchFamily="18" charset="0"/>
                <a:ea typeface="+mn-ea"/>
                <a:cs typeface="Times New Roman" panose="02020603050405020304" pitchFamily="18" charset="0"/>
              </a:rPr>
              <a:t>与</a:t>
            </a:r>
            <a:r>
              <a:rPr lang="en-US" altLang="zh-CN" dirty="0">
                <a:solidFill>
                  <a:schemeClr val="tx1"/>
                </a:solidFill>
                <a:latin typeface="Times New Roman" panose="02020603050405020304" pitchFamily="18" charset="0"/>
                <a:ea typeface="+mn-ea"/>
                <a:cs typeface="Times New Roman" panose="02020603050405020304" pitchFamily="18" charset="0"/>
              </a:rPr>
              <a:t>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dirty="0">
                <a:solidFill>
                  <a:schemeClr val="tx1"/>
                </a:solidFill>
                <a:latin typeface="Times New Roman" panose="02020603050405020304" pitchFamily="18" charset="0"/>
                <a:ea typeface="+mn-ea"/>
                <a:cs typeface="Times New Roman" panose="02020603050405020304" pitchFamily="18" charset="0"/>
              </a:rPr>
              <a:t> </a:t>
            </a:r>
            <a:r>
              <a:rPr lang="zh-CN" altLang="zh-CN" dirty="0">
                <a:solidFill>
                  <a:schemeClr val="tx1"/>
                </a:solidFill>
                <a:latin typeface="Times New Roman" panose="02020603050405020304" pitchFamily="18" charset="0"/>
                <a:ea typeface="+mn-ea"/>
                <a:cs typeface="Times New Roman" panose="02020603050405020304" pitchFamily="18" charset="0"/>
              </a:rPr>
              <a:t>为相应的控制参数</a:t>
            </a:r>
            <a:r>
              <a:rPr lang="zh-CN" altLang="zh-CN" dirty="0">
                <a:solidFill>
                  <a:schemeClr val="tx1"/>
                </a:solidFill>
                <a:latin typeface="+mn-ea"/>
                <a:ea typeface="+mn-ea"/>
                <a:cs typeface="Times New Roman" panose="02020603050405020304" pitchFamily="18" charset="0"/>
              </a:rPr>
              <a:t>。</a:t>
            </a:r>
            <a:endParaRPr lang="zh-CN" altLang="en-US" dirty="0">
              <a:solidFill>
                <a:schemeClr val="tx1"/>
              </a:solidFill>
              <a:latin typeface="+mn-ea"/>
              <a:ea typeface="+mn-ea"/>
              <a:cs typeface="Times New Roman" panose="02020603050405020304" pitchFamily="18" charset="0"/>
            </a:endParaRPr>
          </a:p>
        </p:txBody>
      </p:sp>
      <p:sp>
        <p:nvSpPr>
          <p:cNvPr id="15381" name="Rectangle 5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82" name="对象 136198"/>
          <p:cNvGraphicFramePr>
            <a:graphicFrameLocks noChangeAspect="1"/>
          </p:cNvGraphicFramePr>
          <p:nvPr>
            <p:extLst>
              <p:ext uri="{D42A27DB-BD31-4B8C-83A1-F6EECF244321}">
                <p14:modId xmlns:p14="http://schemas.microsoft.com/office/powerpoint/2010/main" val="1250433877"/>
              </p:ext>
            </p:extLst>
          </p:nvPr>
        </p:nvGraphicFramePr>
        <p:xfrm>
          <a:off x="9223376" y="5157192"/>
          <a:ext cx="1083764" cy="346492"/>
        </p:xfrm>
        <a:graphic>
          <a:graphicData uri="http://schemas.openxmlformats.org/presentationml/2006/ole">
            <mc:AlternateContent xmlns:mc="http://schemas.openxmlformats.org/markup-compatibility/2006">
              <mc:Choice xmlns:v="urn:schemas-microsoft-com:vml" Requires="v">
                <p:oleObj spid="_x0000_s53290" name="Equation" r:id="rId13" imgW="711200" imgH="228600" progId="Equation.DSMT4">
                  <p:embed/>
                </p:oleObj>
              </mc:Choice>
              <mc:Fallback>
                <p:oleObj name="Equation" r:id="rId13" imgW="711200" imgH="228600" progId="Equation.DSMT4">
                  <p:embed/>
                  <p:pic>
                    <p:nvPicPr>
                      <p:cNvPr id="15382" name="对象 1361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23376" y="5157192"/>
                        <a:ext cx="1083764" cy="346492"/>
                      </a:xfrm>
                      <a:prstGeom prst="rect">
                        <a:avLst/>
                      </a:prstGeom>
                      <a:noFill/>
                      <a:ln>
                        <a:noFill/>
                      </a:ln>
                    </p:spPr>
                  </p:pic>
                </p:oleObj>
              </mc:Fallback>
            </mc:AlternateContent>
          </a:graphicData>
        </a:graphic>
      </p:graphicFrame>
      <p:sp>
        <p:nvSpPr>
          <p:cNvPr id="15383" name="Rectangle 5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5384" name="对象 136200"/>
          <p:cNvGraphicFramePr>
            <a:graphicFrameLocks noChangeAspect="1"/>
          </p:cNvGraphicFramePr>
          <p:nvPr>
            <p:extLst>
              <p:ext uri="{D42A27DB-BD31-4B8C-83A1-F6EECF244321}">
                <p14:modId xmlns:p14="http://schemas.microsoft.com/office/powerpoint/2010/main" val="1768683354"/>
              </p:ext>
            </p:extLst>
          </p:nvPr>
        </p:nvGraphicFramePr>
        <p:xfrm>
          <a:off x="10451156" y="5151854"/>
          <a:ext cx="1051474" cy="332107"/>
        </p:xfrm>
        <a:graphic>
          <a:graphicData uri="http://schemas.openxmlformats.org/presentationml/2006/ole">
            <mc:AlternateContent xmlns:mc="http://schemas.openxmlformats.org/markup-compatibility/2006">
              <mc:Choice xmlns:v="urn:schemas-microsoft-com:vml" Requires="v">
                <p:oleObj spid="_x0000_s53291" name="Equation" r:id="rId15" imgW="723586" imgH="228501" progId="Equation.DSMT4">
                  <p:embed/>
                </p:oleObj>
              </mc:Choice>
              <mc:Fallback>
                <p:oleObj name="Equation" r:id="rId15" imgW="723586" imgH="228501" progId="Equation.DSMT4">
                  <p:embed/>
                  <p:pic>
                    <p:nvPicPr>
                      <p:cNvPr id="15384" name="对象 1362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51156" y="5151854"/>
                        <a:ext cx="1051474" cy="332107"/>
                      </a:xfrm>
                      <a:prstGeom prst="rect">
                        <a:avLst/>
                      </a:prstGeom>
                      <a:noFill/>
                      <a:ln>
                        <a:noFill/>
                      </a:ln>
                    </p:spPr>
                  </p:pic>
                </p:oleObj>
              </mc:Fallback>
            </mc:AlternateContent>
          </a:graphicData>
        </a:graphic>
      </p:graphicFrame>
      <p:sp>
        <p:nvSpPr>
          <p:cNvPr id="2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7.2.1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2061889866"/>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F58643C-87B2-4735-B338-55C3103D9DC1}"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11</a:t>
            </a:fld>
            <a:endParaRPr lang="en-US" altLang="ja-JP" sz="1800">
              <a:solidFill>
                <a:srgbClr val="A50021"/>
              </a:solidFill>
              <a:ea typeface="ＭＳ Ｐゴシック" panose="020B0600070205080204" pitchFamily="34" charset="-128"/>
            </a:endParaRPr>
          </a:p>
        </p:txBody>
      </p:sp>
      <p:sp>
        <p:nvSpPr>
          <p:cNvPr id="16388" name="Rectangle 2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89" name="Rectangle 2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90" name="Rectangle 3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6391" name="对象 7"/>
          <p:cNvGraphicFramePr>
            <a:graphicFrameLocks noChangeAspect="1"/>
          </p:cNvGraphicFramePr>
          <p:nvPr/>
        </p:nvGraphicFramePr>
        <p:xfrm>
          <a:off x="1800226" y="928689"/>
          <a:ext cx="8867775" cy="479425"/>
        </p:xfrm>
        <a:graphic>
          <a:graphicData uri="http://schemas.openxmlformats.org/presentationml/2006/ole">
            <mc:AlternateContent xmlns:mc="http://schemas.openxmlformats.org/markup-compatibility/2006">
              <mc:Choice xmlns:v="urn:schemas-microsoft-com:vml" Requires="v">
                <p:oleObj spid="_x0000_s54284" name="Equation" r:id="rId3" imgW="5067300" imgH="279400" progId="Equation.DSMT4">
                  <p:embed/>
                </p:oleObj>
              </mc:Choice>
              <mc:Fallback>
                <p:oleObj name="Equation" r:id="rId3" imgW="5067300" imgH="279400" progId="Equation.DSMT4">
                  <p:embed/>
                  <p:pic>
                    <p:nvPicPr>
                      <p:cNvPr id="16391"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6" y="928689"/>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2" name="TextBox 9"/>
          <p:cNvSpPr txBox="1">
            <a:spLocks noChangeArrowheads="1"/>
          </p:cNvSpPr>
          <p:nvPr/>
        </p:nvSpPr>
        <p:spPr bwMode="auto">
          <a:xfrm>
            <a:off x="8596313" y="1366838"/>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宋体" panose="02010600030101010101" pitchFamily="2" charset="-122"/>
              </a:rPr>
              <a:t>——</a:t>
            </a:r>
            <a:r>
              <a:rPr lang="zh-CN" altLang="zh-CN" sz="2000">
                <a:latin typeface="宋体" panose="02010600030101010101" pitchFamily="2" charset="-122"/>
              </a:rPr>
              <a:t>（</a:t>
            </a:r>
            <a:r>
              <a:rPr lang="en-US" altLang="zh-CN" sz="2000">
                <a:latin typeface="宋体" panose="02010600030101010101" pitchFamily="2" charset="-122"/>
              </a:rPr>
              <a:t>7.1a</a:t>
            </a:r>
            <a:r>
              <a:rPr lang="zh-CN" altLang="zh-CN" sz="2000">
                <a:latin typeface="宋体" panose="02010600030101010101" pitchFamily="2" charset="-122"/>
              </a:rPr>
              <a:t>）</a:t>
            </a:r>
            <a:endParaRPr lang="zh-CN" altLang="en-US" sz="2000">
              <a:latin typeface="宋体" panose="02010600030101010101" pitchFamily="2" charset="-122"/>
            </a:endParaRPr>
          </a:p>
        </p:txBody>
      </p:sp>
      <p:sp>
        <p:nvSpPr>
          <p:cNvPr id="16393" name="Rectangle 3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94" name="Rectangle 3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95" name="Rectangle 5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6396" name="Rectangle 5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23" name="Rectangle 3"/>
          <p:cNvSpPr txBox="1">
            <a:spLocks noChangeArrowheads="1"/>
          </p:cNvSpPr>
          <p:nvPr/>
        </p:nvSpPr>
        <p:spPr bwMode="auto">
          <a:xfrm>
            <a:off x="1738313" y="1643063"/>
            <a:ext cx="8640762" cy="3757612"/>
          </a:xfrm>
          <a:prstGeom prst="rect">
            <a:avLst/>
          </a:prstGeom>
          <a:noFill/>
          <a:ln w="9525">
            <a:noFill/>
            <a:miter lim="800000"/>
            <a:headEnd/>
            <a:tailEnd/>
          </a:ln>
        </p:spPr>
        <p:txBody>
          <a:bodyPr/>
          <a:lstStyle/>
          <a:p>
            <a:pPr marL="469900" indent="-469900" algn="just">
              <a:lnSpc>
                <a:spcPct val="140000"/>
              </a:lnSpc>
              <a:spcBef>
                <a:spcPct val="20000"/>
              </a:spcBef>
              <a:buClr>
                <a:schemeClr val="accent2"/>
              </a:buClr>
              <a:buFont typeface="Wingdings" pitchFamily="2" charset="2"/>
              <a:buChar char="o"/>
              <a:defRPr/>
            </a:pPr>
            <a:r>
              <a:rPr kumimoji="1" lang="zh-CN" altLang="en-US" sz="2800" b="1" kern="0" dirty="0">
                <a:solidFill>
                  <a:schemeClr val="tx1"/>
                </a:solidFill>
                <a:ea typeface="+mn-ea"/>
              </a:rPr>
              <a:t>式</a:t>
            </a:r>
            <a:r>
              <a:rPr kumimoji="1" lang="en-US" altLang="en-US" sz="2800" b="1" kern="0" dirty="0">
                <a:solidFill>
                  <a:schemeClr val="tx1"/>
                </a:solidFill>
                <a:ea typeface="+mn-ea"/>
              </a:rPr>
              <a:t>(7.1a)</a:t>
            </a:r>
            <a:r>
              <a:rPr kumimoji="1" lang="zh-CN" altLang="en-US" sz="2800" b="1" kern="0" dirty="0">
                <a:solidFill>
                  <a:schemeClr val="tx1"/>
                </a:solidFill>
                <a:ea typeface="+mn-ea"/>
              </a:rPr>
              <a:t>右边的第</a:t>
            </a:r>
            <a:r>
              <a:rPr kumimoji="1" lang="en-US" altLang="zh-CN" sz="2800" b="1" kern="0" dirty="0">
                <a:solidFill>
                  <a:schemeClr val="tx1"/>
                </a:solidFill>
                <a:ea typeface="+mn-ea"/>
              </a:rPr>
              <a:t>1</a:t>
            </a:r>
            <a:r>
              <a:rPr kumimoji="1" lang="zh-CN" altLang="en-US" sz="2800" b="1" kern="0" dirty="0">
                <a:solidFill>
                  <a:schemeClr val="tx1"/>
                </a:solidFill>
                <a:ea typeface="+mn-ea"/>
              </a:rPr>
              <a:t>部分是粒子在前一时刻的速度；</a:t>
            </a:r>
            <a:endParaRPr kumimoji="1" lang="en-US" altLang="zh-CN" sz="2800" b="1" kern="0" dirty="0">
              <a:solidFill>
                <a:schemeClr val="tx1"/>
              </a:solidFill>
              <a:ea typeface="+mn-ea"/>
            </a:endParaRPr>
          </a:p>
          <a:p>
            <a:pPr marL="469900" indent="-469900" algn="just">
              <a:lnSpc>
                <a:spcPct val="140000"/>
              </a:lnSpc>
              <a:spcBef>
                <a:spcPct val="20000"/>
              </a:spcBef>
              <a:buClr>
                <a:schemeClr val="accent2"/>
              </a:buClr>
              <a:buFont typeface="Wingdings" pitchFamily="2" charset="2"/>
              <a:buChar char="o"/>
              <a:defRPr/>
            </a:pPr>
            <a:r>
              <a:rPr kumimoji="1" lang="zh-CN" altLang="en-US" sz="2800" b="1" kern="0" dirty="0">
                <a:solidFill>
                  <a:schemeClr val="tx1"/>
                </a:solidFill>
                <a:ea typeface="+mn-ea"/>
              </a:rPr>
              <a:t>第</a:t>
            </a:r>
            <a:r>
              <a:rPr kumimoji="1" lang="en-US" altLang="en-US" sz="2800" b="1" kern="0" dirty="0">
                <a:solidFill>
                  <a:schemeClr val="tx1"/>
                </a:solidFill>
                <a:ea typeface="+mn-ea"/>
              </a:rPr>
              <a:t>2</a:t>
            </a:r>
            <a:r>
              <a:rPr kumimoji="1" lang="zh-CN" altLang="en-US" sz="2800" b="1" kern="0" dirty="0">
                <a:solidFill>
                  <a:schemeClr val="tx1"/>
                </a:solidFill>
                <a:ea typeface="+mn-ea"/>
              </a:rPr>
              <a:t>部分为个体</a:t>
            </a:r>
            <a:r>
              <a:rPr kumimoji="1" lang="en-US" altLang="en-US" sz="2800" b="1" kern="0" dirty="0">
                <a:solidFill>
                  <a:schemeClr val="tx1"/>
                </a:solidFill>
                <a:ea typeface="+mn-ea"/>
              </a:rPr>
              <a:t>“</a:t>
            </a:r>
            <a:r>
              <a:rPr kumimoji="1" lang="zh-CN" altLang="en-US" sz="2800" b="1" kern="0" dirty="0">
                <a:solidFill>
                  <a:schemeClr val="tx1"/>
                </a:solidFill>
                <a:ea typeface="+mn-ea"/>
              </a:rPr>
              <a:t>认知</a:t>
            </a:r>
            <a:r>
              <a:rPr kumimoji="1" lang="en-US" altLang="en-US" sz="2800" b="1" kern="0" dirty="0">
                <a:solidFill>
                  <a:schemeClr val="tx1"/>
                </a:solidFill>
                <a:ea typeface="+mn-ea"/>
              </a:rPr>
              <a:t>”</a:t>
            </a:r>
            <a:r>
              <a:rPr kumimoji="1" lang="zh-CN" altLang="en-US" sz="2800" b="1" kern="0" dirty="0">
                <a:solidFill>
                  <a:schemeClr val="tx1"/>
                </a:solidFill>
                <a:ea typeface="+mn-ea"/>
              </a:rPr>
              <a:t>分量，表示粒子本身的思考，将现有的位置和曾经经历过的最优位置相比。</a:t>
            </a:r>
            <a:endParaRPr kumimoji="1" lang="en-US" altLang="zh-CN" sz="2800" b="1" kern="0" dirty="0">
              <a:solidFill>
                <a:schemeClr val="tx1"/>
              </a:solidFill>
              <a:ea typeface="+mn-ea"/>
            </a:endParaRPr>
          </a:p>
          <a:p>
            <a:pPr marL="469900" indent="-469900" algn="just">
              <a:lnSpc>
                <a:spcPct val="140000"/>
              </a:lnSpc>
              <a:spcBef>
                <a:spcPct val="20000"/>
              </a:spcBef>
              <a:buClr>
                <a:schemeClr val="accent2"/>
              </a:buClr>
              <a:buFont typeface="Wingdings" pitchFamily="2" charset="2"/>
              <a:buChar char="o"/>
              <a:defRPr/>
            </a:pPr>
            <a:r>
              <a:rPr kumimoji="1" lang="zh-CN" altLang="en-US" sz="2800" b="1" kern="0" dirty="0">
                <a:solidFill>
                  <a:schemeClr val="tx1"/>
                </a:solidFill>
                <a:ea typeface="+mn-ea"/>
              </a:rPr>
              <a:t>第</a:t>
            </a:r>
            <a:r>
              <a:rPr kumimoji="1" lang="en-US" altLang="en-US" sz="2800" b="1" kern="0" dirty="0">
                <a:solidFill>
                  <a:schemeClr val="tx1"/>
                </a:solidFill>
                <a:ea typeface="+mn-ea"/>
              </a:rPr>
              <a:t>3</a:t>
            </a:r>
            <a:r>
              <a:rPr kumimoji="1" lang="zh-CN" altLang="en-US" sz="2800" b="1" kern="0" dirty="0">
                <a:solidFill>
                  <a:schemeClr val="tx1"/>
                </a:solidFill>
                <a:ea typeface="+mn-ea"/>
              </a:rPr>
              <a:t>部分是群体</a:t>
            </a:r>
            <a:r>
              <a:rPr kumimoji="1" lang="en-US" altLang="en-US" sz="2800" b="1" kern="0" dirty="0">
                <a:solidFill>
                  <a:schemeClr val="tx1"/>
                </a:solidFill>
                <a:ea typeface="+mn-ea"/>
              </a:rPr>
              <a:t>“</a:t>
            </a:r>
            <a:r>
              <a:rPr kumimoji="1" lang="zh-CN" altLang="en-US" sz="2800" b="1" kern="0" dirty="0">
                <a:solidFill>
                  <a:schemeClr val="tx1"/>
                </a:solidFill>
                <a:ea typeface="+mn-ea"/>
              </a:rPr>
              <a:t>社会</a:t>
            </a:r>
            <a:r>
              <a:rPr kumimoji="1" lang="en-US" altLang="en-US" sz="2800" b="1" kern="0" dirty="0">
                <a:solidFill>
                  <a:schemeClr val="tx1"/>
                </a:solidFill>
                <a:ea typeface="+mn-ea"/>
              </a:rPr>
              <a:t>(social)”</a:t>
            </a:r>
            <a:r>
              <a:rPr kumimoji="1" lang="zh-CN" altLang="en-US" sz="2800" b="1" kern="0" dirty="0">
                <a:solidFill>
                  <a:schemeClr val="tx1"/>
                </a:solidFill>
                <a:ea typeface="+mn-ea"/>
              </a:rPr>
              <a:t>分量，表示粒子间的信息共享与相互合作。</a:t>
            </a:r>
            <a:endParaRPr kumimoji="1" lang="en-US" altLang="zh-CN" sz="2800" b="1" kern="0" dirty="0">
              <a:solidFill>
                <a:schemeClr val="tx1"/>
              </a:solidFill>
              <a:ea typeface="+mn-ea"/>
            </a:endParaRPr>
          </a:p>
          <a:p>
            <a:pPr marL="469900" indent="-469900" algn="just">
              <a:lnSpc>
                <a:spcPct val="140000"/>
              </a:lnSpc>
              <a:spcBef>
                <a:spcPct val="20000"/>
              </a:spcBef>
              <a:buClr>
                <a:schemeClr val="accent2"/>
              </a:buClr>
              <a:buFont typeface="Wingdings" pitchFamily="2" charset="2"/>
              <a:buChar char="o"/>
              <a:defRPr/>
            </a:pPr>
            <a:r>
              <a:rPr lang="zh-CN" altLang="en-US" sz="2800" i="1" dirty="0">
                <a:solidFill>
                  <a:schemeClr val="tx1"/>
                </a:solidFill>
                <a:latin typeface="+mn-ea"/>
                <a:cs typeface="Times New Roman" panose="02020603050405020304" pitchFamily="18" charset="0"/>
                <a:sym typeface="Symbol"/>
              </a:rPr>
              <a:t></a:t>
            </a:r>
            <a:r>
              <a:rPr lang="en-US" altLang="zh-CN" sz="2800" baseline="-25000" dirty="0">
                <a:solidFill>
                  <a:schemeClr val="tx1"/>
                </a:solidFill>
                <a:latin typeface="+mn-ea"/>
                <a:cs typeface="Times New Roman" panose="02020603050405020304" pitchFamily="18" charset="0"/>
                <a:sym typeface="Symbol"/>
              </a:rPr>
              <a:t>1</a:t>
            </a:r>
            <a:r>
              <a:rPr lang="en-US" altLang="zh-CN" sz="2800" dirty="0">
                <a:solidFill>
                  <a:schemeClr val="tx1"/>
                </a:solidFill>
                <a:latin typeface="+mn-ea"/>
                <a:cs typeface="Times New Roman" panose="02020603050405020304" pitchFamily="18" charset="0"/>
              </a:rPr>
              <a:t> </a:t>
            </a:r>
            <a:r>
              <a:rPr lang="zh-CN" altLang="zh-CN" sz="2800" dirty="0">
                <a:solidFill>
                  <a:schemeClr val="tx1"/>
                </a:solidFill>
                <a:latin typeface="+mn-ea"/>
                <a:cs typeface="Times New Roman" panose="02020603050405020304" pitchFamily="18" charset="0"/>
              </a:rPr>
              <a:t>，</a:t>
            </a:r>
            <a:r>
              <a:rPr lang="zh-CN" altLang="en-US" sz="2800" i="1" dirty="0">
                <a:solidFill>
                  <a:schemeClr val="tx1"/>
                </a:solidFill>
                <a:latin typeface="+mn-ea"/>
                <a:cs typeface="Times New Roman" panose="02020603050405020304" pitchFamily="18" charset="0"/>
                <a:sym typeface="Symbol"/>
              </a:rPr>
              <a:t></a:t>
            </a:r>
            <a:r>
              <a:rPr lang="en-US" altLang="zh-CN" sz="2800" baseline="-25000" dirty="0">
                <a:solidFill>
                  <a:schemeClr val="tx1"/>
                </a:solidFill>
                <a:latin typeface="+mn-ea"/>
                <a:cs typeface="Times New Roman" panose="02020603050405020304" pitchFamily="18" charset="0"/>
                <a:sym typeface="Symbol"/>
              </a:rPr>
              <a:t>2</a:t>
            </a:r>
            <a:r>
              <a:rPr kumimoji="1" lang="en-US" altLang="en-US" sz="2800" b="1" kern="0" dirty="0">
                <a:solidFill>
                  <a:schemeClr val="tx1"/>
                </a:solidFill>
                <a:ea typeface="+mn-ea"/>
              </a:rPr>
              <a:t>分别控制个体认知分量和群体社会分量相对贡献的学习率。</a:t>
            </a:r>
          </a:p>
          <a:p>
            <a:pPr marL="469900" indent="-469900" algn="just">
              <a:lnSpc>
                <a:spcPct val="140000"/>
              </a:lnSpc>
              <a:spcBef>
                <a:spcPct val="20000"/>
              </a:spcBef>
              <a:buClr>
                <a:schemeClr val="accent2"/>
              </a:buClr>
              <a:buFont typeface="Wingdings" pitchFamily="2" charset="2"/>
              <a:buChar char="o"/>
              <a:defRPr/>
            </a:pPr>
            <a:r>
              <a:rPr kumimoji="1" lang="zh-CN" altLang="en-US" sz="2800" b="1" kern="0" dirty="0">
                <a:solidFill>
                  <a:schemeClr val="tx1"/>
                </a:solidFill>
                <a:ea typeface="+mn-ea"/>
              </a:rPr>
              <a:t>随机系数</a:t>
            </a:r>
            <a:r>
              <a:rPr kumimoji="1" lang="en-US" altLang="en-US" sz="2800" b="1" kern="0" dirty="0" err="1">
                <a:solidFill>
                  <a:schemeClr val="tx1"/>
                </a:solidFill>
                <a:ea typeface="+mn-ea"/>
              </a:rPr>
              <a:t>增加搜索方向的随机性和算法多样性</a:t>
            </a:r>
            <a:r>
              <a:rPr kumimoji="1" lang="en-US" altLang="en-US" sz="2800" b="1" kern="0" dirty="0">
                <a:solidFill>
                  <a:schemeClr val="tx1"/>
                </a:solidFill>
                <a:ea typeface="+mn-ea"/>
              </a:rPr>
              <a:t>。</a:t>
            </a:r>
            <a:endParaRPr kumimoji="1" lang="en-US" altLang="zh-CN" sz="2800" b="1" kern="0" dirty="0">
              <a:solidFill>
                <a:schemeClr val="tx1"/>
              </a:solidFill>
              <a:ea typeface="+mn-ea"/>
            </a:endParaRPr>
          </a:p>
          <a:p>
            <a:pPr algn="just" eaLnBrk="1" hangingPunct="1">
              <a:lnSpc>
                <a:spcPct val="140000"/>
              </a:lnSpc>
              <a:spcBef>
                <a:spcPct val="20000"/>
              </a:spcBef>
              <a:buClr>
                <a:schemeClr val="accent2"/>
              </a:buClr>
              <a:buFont typeface="Wingdings" pitchFamily="2" charset="2"/>
              <a:buNone/>
              <a:defRPr/>
            </a:pPr>
            <a:endParaRPr lang="en-US" altLang="zh-CN" dirty="0">
              <a:solidFill>
                <a:schemeClr val="tx1"/>
              </a:solidFill>
              <a:latin typeface="Times New Roman" pitchFamily="18" charset="0"/>
              <a:ea typeface="+mn-ea"/>
            </a:endParaRPr>
          </a:p>
        </p:txBody>
      </p:sp>
      <p:sp>
        <p:nvSpPr>
          <p:cNvPr id="16398" name="Rectangle 1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6399" name="Object 9"/>
          <p:cNvGraphicFramePr>
            <a:graphicFrameLocks noChangeAspect="1"/>
          </p:cNvGraphicFramePr>
          <p:nvPr/>
        </p:nvGraphicFramePr>
        <p:xfrm>
          <a:off x="1524001" y="0"/>
          <a:ext cx="168275" cy="228600"/>
        </p:xfrm>
        <a:graphic>
          <a:graphicData uri="http://schemas.openxmlformats.org/presentationml/2006/ole">
            <mc:AlternateContent xmlns:mc="http://schemas.openxmlformats.org/markup-compatibility/2006">
              <mc:Choice xmlns:v="urn:schemas-microsoft-com:vml" Requires="v">
                <p:oleObj spid="_x0000_s54285" r:id="rId5" imgW="165028" imgH="228501" progId="Equation.3">
                  <p:embed/>
                </p:oleObj>
              </mc:Choice>
              <mc:Fallback>
                <p:oleObj r:id="rId5" imgW="165028" imgH="228501" progId="Equation.3">
                  <p:embed/>
                  <p:pic>
                    <p:nvPicPr>
                      <p:cNvPr id="1639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0"/>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7.2.1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13342818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ACCE40B-B456-4465-A118-214B7C84EA55}"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12</a:t>
            </a:fld>
            <a:endParaRPr lang="en-US" altLang="ja-JP" sz="1800">
              <a:solidFill>
                <a:srgbClr val="A50021"/>
              </a:solidFill>
              <a:ea typeface="ＭＳ Ｐゴシック" panose="020B0600070205080204" pitchFamily="34" charset="-128"/>
            </a:endParaRPr>
          </a:p>
        </p:txBody>
      </p:sp>
      <p:sp>
        <p:nvSpPr>
          <p:cNvPr id="17412" name="Rectangle 3"/>
          <p:cNvSpPr>
            <a:spLocks noGrp="1" noChangeArrowheads="1"/>
          </p:cNvSpPr>
          <p:nvPr>
            <p:ph idx="1"/>
          </p:nvPr>
        </p:nvSpPr>
        <p:spPr>
          <a:xfrm>
            <a:off x="1847851" y="901700"/>
            <a:ext cx="8569325" cy="1447800"/>
          </a:xfrm>
        </p:spPr>
        <p:txBody>
          <a:bodyPr/>
          <a:lstStyle/>
          <a:p>
            <a:pPr marL="609600" indent="-609600">
              <a:buClr>
                <a:schemeClr val="tx1"/>
              </a:buClr>
              <a:buNone/>
            </a:pPr>
            <a:r>
              <a:rPr lang="en-US" altLang="zh-CN" b="1" dirty="0">
                <a:latin typeface="Times New Roman" panose="02020603050405020304" pitchFamily="18" charset="0"/>
              </a:rPr>
              <a:t>  </a:t>
            </a:r>
            <a:r>
              <a:rPr lang="zh-CN" altLang="en-US" b="1" dirty="0">
                <a:latin typeface="Times New Roman" panose="02020603050405020304" pitchFamily="18" charset="0"/>
              </a:rPr>
              <a:t>基于学习率    ， ，</a:t>
            </a:r>
            <a:endParaRPr lang="en-US" altLang="zh-CN" b="1" dirty="0">
              <a:latin typeface="Times New Roman" panose="02020603050405020304" pitchFamily="18" charset="0"/>
            </a:endParaRPr>
          </a:p>
          <a:p>
            <a:pPr marL="609600" indent="-609600">
              <a:buClr>
                <a:schemeClr val="tx1"/>
              </a:buClr>
              <a:buNone/>
            </a:pPr>
            <a:r>
              <a:rPr lang="en-US" altLang="zh-CN"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Kennedy</a:t>
            </a:r>
            <a:r>
              <a:rPr lang="zh-CN" altLang="en-US" sz="2600" b="1" dirty="0">
                <a:latin typeface="Times New Roman" panose="02020603050405020304" pitchFamily="18" charset="0"/>
                <a:cs typeface="Times New Roman" panose="02020603050405020304" pitchFamily="18" charset="0"/>
              </a:rPr>
              <a:t>给出以下</a:t>
            </a:r>
            <a:r>
              <a:rPr lang="en-US" altLang="zh-CN" sz="2600" b="1" dirty="0">
                <a:latin typeface="Times New Roman" panose="02020603050405020304" pitchFamily="18" charset="0"/>
                <a:cs typeface="Times New Roman" panose="02020603050405020304" pitchFamily="18" charset="0"/>
              </a:rPr>
              <a:t>4</a:t>
            </a:r>
            <a:r>
              <a:rPr lang="zh-CN" altLang="en-US" sz="2600" b="1" dirty="0">
                <a:latin typeface="Times New Roman" panose="02020603050405020304" pitchFamily="18" charset="0"/>
                <a:cs typeface="Times New Roman" panose="02020603050405020304" pitchFamily="18" charset="0"/>
              </a:rPr>
              <a:t>种类型的</a:t>
            </a:r>
            <a:r>
              <a:rPr lang="en-US" altLang="zh-CN" sz="2600" b="1" dirty="0">
                <a:latin typeface="Times New Roman" panose="02020603050405020304" pitchFamily="18" charset="0"/>
                <a:cs typeface="Times New Roman" panose="02020603050405020304" pitchFamily="18" charset="0"/>
              </a:rPr>
              <a:t>PSO</a:t>
            </a:r>
            <a:r>
              <a:rPr lang="zh-CN" altLang="en-US" sz="2600" b="1" dirty="0">
                <a:latin typeface="Times New Roman" panose="02020603050405020304" pitchFamily="18" charset="0"/>
                <a:cs typeface="Times New Roman" panose="02020603050405020304" pitchFamily="18" charset="0"/>
              </a:rPr>
              <a:t>模型：</a:t>
            </a:r>
          </a:p>
        </p:txBody>
      </p:sp>
      <p:sp>
        <p:nvSpPr>
          <p:cNvPr id="17413" name="Text Box 4"/>
          <p:cNvSpPr txBox="1">
            <a:spLocks noChangeArrowheads="1"/>
          </p:cNvSpPr>
          <p:nvPr/>
        </p:nvSpPr>
        <p:spPr bwMode="auto">
          <a:xfrm>
            <a:off x="2057400" y="2244726"/>
            <a:ext cx="8229600" cy="5365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1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2 </a:t>
            </a:r>
            <a:r>
              <a:rPr lang="en-US" altLang="zh-CN" sz="2400" b="1">
                <a:solidFill>
                  <a:schemeClr val="accent2"/>
                </a:solidFill>
                <a:latin typeface="宋体" panose="02010600030101010101" pitchFamily="2" charset="-122"/>
              </a:rPr>
              <a:t>&gt; 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全模型。</a:t>
            </a:r>
          </a:p>
        </p:txBody>
      </p:sp>
      <p:sp>
        <p:nvSpPr>
          <p:cNvPr id="17414" name="Rectangle 1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7415" name="对象 2"/>
          <p:cNvGraphicFramePr>
            <a:graphicFrameLocks noChangeAspect="1"/>
          </p:cNvGraphicFramePr>
          <p:nvPr/>
        </p:nvGraphicFramePr>
        <p:xfrm>
          <a:off x="3935413" y="908050"/>
          <a:ext cx="360362" cy="509588"/>
        </p:xfrm>
        <a:graphic>
          <a:graphicData uri="http://schemas.openxmlformats.org/presentationml/2006/ole">
            <mc:AlternateContent xmlns:mc="http://schemas.openxmlformats.org/markup-compatibility/2006">
              <mc:Choice xmlns:v="urn:schemas-microsoft-com:vml" Requires="v">
                <p:oleObj spid="_x0000_s55308" name="Equation" r:id="rId3" imgW="165028" imgH="228501" progId="Equation.DSMT4">
                  <p:embed/>
                </p:oleObj>
              </mc:Choice>
              <mc:Fallback>
                <p:oleObj name="Equation" r:id="rId3" imgW="165028" imgH="228501" progId="Equation.DSMT4">
                  <p:embed/>
                  <p:pic>
                    <p:nvPicPr>
                      <p:cNvPr id="17415"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908050"/>
                        <a:ext cx="3603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Rectangle 1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7417" name="对象 4"/>
          <p:cNvGraphicFramePr>
            <a:graphicFrameLocks noChangeAspect="1"/>
          </p:cNvGraphicFramePr>
          <p:nvPr/>
        </p:nvGraphicFramePr>
        <p:xfrm>
          <a:off x="4367213" y="908050"/>
          <a:ext cx="360362" cy="546100"/>
        </p:xfrm>
        <a:graphic>
          <a:graphicData uri="http://schemas.openxmlformats.org/presentationml/2006/ole">
            <mc:AlternateContent xmlns:mc="http://schemas.openxmlformats.org/markup-compatibility/2006">
              <mc:Choice xmlns:v="urn:schemas-microsoft-com:vml" Requires="v">
                <p:oleObj spid="_x0000_s55309" name="Equation" r:id="rId5" imgW="177646" imgH="228402" progId="Equation.DSMT4">
                  <p:embed/>
                </p:oleObj>
              </mc:Choice>
              <mc:Fallback>
                <p:oleObj name="Equation" r:id="rId5" imgW="177646" imgH="228402" progId="Equation.DSMT4">
                  <p:embed/>
                  <p:pic>
                    <p:nvPicPr>
                      <p:cNvPr id="17417"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213" y="908050"/>
                        <a:ext cx="3603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Text Box 4"/>
          <p:cNvSpPr txBox="1">
            <a:spLocks noChangeArrowheads="1"/>
          </p:cNvSpPr>
          <p:nvPr/>
        </p:nvSpPr>
        <p:spPr bwMode="auto">
          <a:xfrm>
            <a:off x="2063750" y="3181350"/>
            <a:ext cx="8229600" cy="5349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1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2 </a:t>
            </a:r>
            <a:r>
              <a:rPr lang="en-US" altLang="zh-CN" sz="3200" b="1" baseline="-25000">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 </a:t>
            </a:r>
            <a:r>
              <a:rPr lang="en-US" altLang="zh-CN" sz="2400" b="1">
                <a:solidFill>
                  <a:schemeClr val="accent2"/>
                </a:solidFill>
                <a:latin typeface="宋体" panose="02010600030101010101" pitchFamily="2" charset="-122"/>
              </a:rPr>
              <a:t>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认知模型。</a:t>
            </a:r>
          </a:p>
        </p:txBody>
      </p:sp>
      <p:sp>
        <p:nvSpPr>
          <p:cNvPr id="17419" name="Text Box 4"/>
          <p:cNvSpPr txBox="1">
            <a:spLocks noChangeArrowheads="1"/>
          </p:cNvSpPr>
          <p:nvPr/>
        </p:nvSpPr>
        <p:spPr bwMode="auto">
          <a:xfrm>
            <a:off x="2063750" y="4117975"/>
            <a:ext cx="8229600" cy="5349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1 = </a:t>
            </a:r>
            <a:r>
              <a:rPr lang="en-US" altLang="zh-CN" sz="2400" b="1">
                <a:solidFill>
                  <a:schemeClr val="accent2"/>
                </a:solidFill>
                <a:latin typeface="宋体" panose="02010600030101010101" pitchFamily="2" charset="-122"/>
              </a:rPr>
              <a:t>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2 </a:t>
            </a:r>
            <a:r>
              <a:rPr lang="en-US" altLang="zh-CN" sz="2400" b="1">
                <a:solidFill>
                  <a:schemeClr val="accent2"/>
                </a:solidFill>
                <a:latin typeface="宋体" panose="02010600030101010101" pitchFamily="2" charset="-122"/>
              </a:rPr>
              <a:t>&gt; 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社会模型。</a:t>
            </a:r>
          </a:p>
        </p:txBody>
      </p:sp>
      <p:sp>
        <p:nvSpPr>
          <p:cNvPr id="17420" name="Text Box 4"/>
          <p:cNvSpPr txBox="1">
            <a:spLocks noChangeArrowheads="1"/>
          </p:cNvSpPr>
          <p:nvPr/>
        </p:nvSpPr>
        <p:spPr bwMode="auto">
          <a:xfrm>
            <a:off x="2063750" y="5084764"/>
            <a:ext cx="8229600" cy="534987"/>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1 =</a:t>
            </a:r>
            <a:r>
              <a:rPr lang="en-US" altLang="zh-CN" sz="2400" b="1">
                <a:solidFill>
                  <a:schemeClr val="accent2"/>
                </a:solidFill>
                <a:latin typeface="宋体" panose="02010600030101010101" pitchFamily="2" charset="-122"/>
                <a:sym typeface="Symbol" panose="05050102010706020507" pitchFamily="18" charset="2"/>
              </a:rPr>
              <a:t> </a:t>
            </a:r>
            <a:r>
              <a:rPr lang="en-US" altLang="zh-CN" sz="2400" b="1">
                <a:solidFill>
                  <a:schemeClr val="accent2"/>
                </a:solidFill>
                <a:latin typeface="宋体" panose="02010600030101010101" pitchFamily="2" charset="-122"/>
              </a:rPr>
              <a:t>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anose="05050102010706020507" pitchFamily="18" charset="2"/>
              </a:rPr>
              <a:t></a:t>
            </a:r>
            <a:r>
              <a:rPr lang="en-US" altLang="zh-CN" sz="2400" b="1" baseline="-25000">
                <a:solidFill>
                  <a:schemeClr val="accent2"/>
                </a:solidFill>
                <a:latin typeface="宋体" panose="02010600030101010101" pitchFamily="2" charset="-122"/>
                <a:sym typeface="Symbol" panose="05050102010706020507" pitchFamily="18" charset="2"/>
              </a:rPr>
              <a:t>2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且</a:t>
            </a:r>
            <a:r>
              <a:rPr lang="en-US" altLang="zh-CN" sz="2400" b="1" i="1">
                <a:solidFill>
                  <a:schemeClr val="accent2"/>
                </a:solidFill>
                <a:latin typeface="宋体" panose="02010600030101010101" pitchFamily="2" charset="-122"/>
              </a:rPr>
              <a:t>g </a:t>
            </a:r>
            <a:r>
              <a:rPr lang="en-US" altLang="zh-CN" sz="2400" b="1" i="1">
                <a:solidFill>
                  <a:schemeClr val="accent2"/>
                </a:solidFill>
                <a:latin typeface="宋体" panose="02010600030101010101" pitchFamily="2" charset="-122"/>
                <a:sym typeface="Symbol" panose="05050102010706020507" pitchFamily="18" charset="2"/>
              </a:rPr>
              <a:t> i</a:t>
            </a:r>
            <a:r>
              <a:rPr lang="zh-CN" altLang="en-US" sz="2400" b="1">
                <a:latin typeface="宋体" panose="02010600030101010101" pitchFamily="2" charset="-122"/>
                <a:sym typeface="Symbol" panose="05050102010706020507" pitchFamily="18" charset="2"/>
              </a:rPr>
              <a:t>，</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无私模型。</a:t>
            </a:r>
          </a:p>
        </p:txBody>
      </p:sp>
      <p:sp>
        <p:nvSpPr>
          <p:cNvPr id="14"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7.2.1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3674883865"/>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A71CAD1-3C53-48F7-A18C-319D772AB7DA}"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13</a:t>
            </a:fld>
            <a:endParaRPr lang="en-US" altLang="ja-JP" sz="1800">
              <a:solidFill>
                <a:srgbClr val="A50021"/>
              </a:solidFill>
              <a:ea typeface="ＭＳ Ｐゴシック" panose="020B0600070205080204" pitchFamily="34" charset="-128"/>
            </a:endParaRPr>
          </a:p>
        </p:txBody>
      </p:sp>
      <p:sp>
        <p:nvSpPr>
          <p:cNvPr id="18435" name="Rectangle 4"/>
          <p:cNvSpPr>
            <a:spLocks noChangeArrowheads="1"/>
          </p:cNvSpPr>
          <p:nvPr/>
        </p:nvSpPr>
        <p:spPr bwMode="auto">
          <a:xfrm>
            <a:off x="6000750"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436"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dirty="0">
                <a:solidFill>
                  <a:schemeClr val="bg1"/>
                </a:solidFill>
                <a:latin typeface="Times New Roman" panose="02020603050405020304" pitchFamily="18" charset="0"/>
                <a:ea typeface="黑体" panose="02010609060101010101" pitchFamily="49" charset="-122"/>
              </a:rPr>
              <a:t>7.2.1  </a:t>
            </a:r>
            <a:r>
              <a:rPr lang="zh-CN" altLang="en-US" sz="3600" dirty="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dirty="0">
                <a:solidFill>
                  <a:schemeClr val="bg1"/>
                </a:solidFill>
              </a:rPr>
              <a:t> </a:t>
            </a:r>
          </a:p>
        </p:txBody>
      </p:sp>
      <p:sp>
        <p:nvSpPr>
          <p:cNvPr id="18437" name="Rectangle 2"/>
          <p:cNvSpPr>
            <a:spLocks noChangeArrowheads="1"/>
          </p:cNvSpPr>
          <p:nvPr/>
        </p:nvSpPr>
        <p:spPr bwMode="auto">
          <a:xfrm>
            <a:off x="1847851" y="908051"/>
            <a:ext cx="85201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zh-CN" altLang="en-US" b="1">
                <a:latin typeface="Times New Roman" panose="02020603050405020304" pitchFamily="18" charset="0"/>
              </a:rPr>
              <a:t>粒子群优化</a:t>
            </a:r>
            <a:r>
              <a:rPr kumimoji="1" lang="zh-CN" altLang="en-US" b="1">
                <a:latin typeface="宋体" panose="02010600030101010101" pitchFamily="2" charset="-122"/>
              </a:rPr>
              <a:t>算法的流程：</a:t>
            </a: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1</a:t>
            </a:r>
            <a:r>
              <a:rPr kumimoji="1" lang="zh-CN" altLang="en-US" sz="2600">
                <a:latin typeface="Times New Roman" panose="02020603050405020304" pitchFamily="18" charset="0"/>
              </a:rPr>
              <a:t>）初始化每个粒子，即在允许范围内随机设置每个粒   子的初始位置和速度。</a:t>
            </a:r>
            <a:endParaRPr kumimoji="1" lang="en-US" altLang="zh-CN" sz="2600">
              <a:latin typeface="Times New Roman" panose="02020603050405020304" pitchFamily="18" charset="0"/>
            </a:endParaRP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2</a:t>
            </a:r>
            <a:r>
              <a:rPr kumimoji="1" lang="zh-CN" altLang="en-US" sz="2600">
                <a:latin typeface="Times New Roman" panose="02020603050405020304" pitchFamily="18" charset="0"/>
              </a:rPr>
              <a:t>）评价每个粒子的适应度，计算每个粒子的目标函数。</a:t>
            </a:r>
          </a:p>
          <a:p>
            <a:pPr eaLnBrk="1" hangingPunct="1">
              <a:spcBef>
                <a:spcPct val="50000"/>
              </a:spcBef>
              <a:buClrTx/>
              <a:buFont typeface="Wingdings" panose="05000000000000000000" pitchFamily="2" charset="2"/>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3</a:t>
            </a:r>
            <a:r>
              <a:rPr kumimoji="1" lang="zh-CN" altLang="en-US" sz="2600">
                <a:latin typeface="Times New Roman" panose="02020603050405020304" pitchFamily="18" charset="0"/>
              </a:rPr>
              <a:t>）设置每个粒子的  。对每个粒子，将其适应度与其经 历过的最好位置  进行比较，如果优于  ，则将其作为该粒子的最好位置    。</a:t>
            </a:r>
            <a:endParaRPr kumimoji="1" lang="en-US" altLang="zh-CN" sz="2600">
              <a:latin typeface="Times New Roman" panose="02020603050405020304" pitchFamily="18" charset="0"/>
            </a:endParaRPr>
          </a:p>
        </p:txBody>
      </p:sp>
      <p:sp>
        <p:nvSpPr>
          <p:cNvPr id="18438" name="Rectangle 23"/>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8439" name="对象 4"/>
          <p:cNvGraphicFramePr>
            <a:graphicFrameLocks noChangeAspect="1"/>
          </p:cNvGraphicFramePr>
          <p:nvPr/>
        </p:nvGraphicFramePr>
        <p:xfrm>
          <a:off x="5087939" y="3429000"/>
          <a:ext cx="287337" cy="431800"/>
        </p:xfrm>
        <a:graphic>
          <a:graphicData uri="http://schemas.openxmlformats.org/presentationml/2006/ole">
            <mc:AlternateContent xmlns:mc="http://schemas.openxmlformats.org/markup-compatibility/2006">
              <mc:Choice xmlns:v="urn:schemas-microsoft-com:vml" Requires="v">
                <p:oleObj spid="_x0000_s56342" name="Equation" r:id="rId3" imgW="152334" imgH="228501" progId="Equation.DSMT4">
                  <p:embed/>
                </p:oleObj>
              </mc:Choice>
              <mc:Fallback>
                <p:oleObj name="Equation" r:id="rId3" imgW="152334" imgH="228501" progId="Equation.DSMT4">
                  <p:embed/>
                  <p:pic>
                    <p:nvPicPr>
                      <p:cNvPr id="18439"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9" y="3429000"/>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Rectangle 2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8441" name="对象 7"/>
          <p:cNvGraphicFramePr>
            <a:graphicFrameLocks noChangeAspect="1"/>
          </p:cNvGraphicFramePr>
          <p:nvPr/>
        </p:nvGraphicFramePr>
        <p:xfrm>
          <a:off x="4727576" y="3933825"/>
          <a:ext cx="288925" cy="431800"/>
        </p:xfrm>
        <a:graphic>
          <a:graphicData uri="http://schemas.openxmlformats.org/presentationml/2006/ole">
            <mc:AlternateContent xmlns:mc="http://schemas.openxmlformats.org/markup-compatibility/2006">
              <mc:Choice xmlns:v="urn:schemas-microsoft-com:vml" Requires="v">
                <p:oleObj spid="_x0000_s56343" name="Equation" r:id="rId5" imgW="152334" imgH="228501" progId="Equation.DSMT4">
                  <p:embed/>
                </p:oleObj>
              </mc:Choice>
              <mc:Fallback>
                <p:oleObj name="Equation" r:id="rId5" imgW="152334" imgH="228501" progId="Equation.DSMT4">
                  <p:embed/>
                  <p:pic>
                    <p:nvPicPr>
                      <p:cNvPr id="18441"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6" y="3933825"/>
                        <a:ext cx="288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2" name="对象 8"/>
          <p:cNvGraphicFramePr>
            <a:graphicFrameLocks noChangeAspect="1"/>
          </p:cNvGraphicFramePr>
          <p:nvPr/>
        </p:nvGraphicFramePr>
        <p:xfrm>
          <a:off x="7967664" y="3910013"/>
          <a:ext cx="287337" cy="431800"/>
        </p:xfrm>
        <a:graphic>
          <a:graphicData uri="http://schemas.openxmlformats.org/presentationml/2006/ole">
            <mc:AlternateContent xmlns:mc="http://schemas.openxmlformats.org/markup-compatibility/2006">
              <mc:Choice xmlns:v="urn:schemas-microsoft-com:vml" Requires="v">
                <p:oleObj spid="_x0000_s56344" name="Equation" r:id="rId6" imgW="152334" imgH="228501" progId="Equation.DSMT4">
                  <p:embed/>
                </p:oleObj>
              </mc:Choice>
              <mc:Fallback>
                <p:oleObj name="Equation" r:id="rId6" imgW="152334" imgH="228501" progId="Equation.DSMT4">
                  <p:embed/>
                  <p:pic>
                    <p:nvPicPr>
                      <p:cNvPr id="18442"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664" y="3910013"/>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对象 9"/>
          <p:cNvGraphicFramePr>
            <a:graphicFrameLocks noChangeAspect="1"/>
          </p:cNvGraphicFramePr>
          <p:nvPr/>
        </p:nvGraphicFramePr>
        <p:xfrm>
          <a:off x="5087939" y="4437063"/>
          <a:ext cx="287337" cy="431800"/>
        </p:xfrm>
        <a:graphic>
          <a:graphicData uri="http://schemas.openxmlformats.org/presentationml/2006/ole">
            <mc:AlternateContent xmlns:mc="http://schemas.openxmlformats.org/markup-compatibility/2006">
              <mc:Choice xmlns:v="urn:schemas-microsoft-com:vml" Requires="v">
                <p:oleObj spid="_x0000_s56345" name="Equation" r:id="rId7" imgW="152334" imgH="228501" progId="Equation.DSMT4">
                  <p:embed/>
                </p:oleObj>
              </mc:Choice>
              <mc:Fallback>
                <p:oleObj name="Equation" r:id="rId7" imgW="152334" imgH="228501" progId="Equation.DSMT4">
                  <p:embed/>
                  <p:pic>
                    <p:nvPicPr>
                      <p:cNvPr id="18443"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9" y="4437063"/>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17359808"/>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E03E658-12F2-41A7-A6F5-7CF17EBBD60B}"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14</a:t>
            </a:fld>
            <a:endParaRPr lang="en-US" altLang="ja-JP" sz="1800">
              <a:solidFill>
                <a:srgbClr val="A50021"/>
              </a:solidFill>
              <a:ea typeface="ＭＳ Ｐゴシック" panose="020B0600070205080204" pitchFamily="34" charset="-128"/>
            </a:endParaRPr>
          </a:p>
        </p:txBody>
      </p:sp>
      <p:sp>
        <p:nvSpPr>
          <p:cNvPr id="19459" name="Rectangle 4"/>
          <p:cNvSpPr>
            <a:spLocks noChangeArrowheads="1"/>
          </p:cNvSpPr>
          <p:nvPr/>
        </p:nvSpPr>
        <p:spPr bwMode="auto">
          <a:xfrm>
            <a:off x="6000750"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9460"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dirty="0">
                <a:solidFill>
                  <a:schemeClr val="bg1"/>
                </a:solidFill>
                <a:latin typeface="Times New Roman" panose="02020603050405020304" pitchFamily="18" charset="0"/>
                <a:ea typeface="黑体" panose="02010609060101010101" pitchFamily="49" charset="-122"/>
              </a:rPr>
              <a:t>7.2.1  </a:t>
            </a:r>
            <a:r>
              <a:rPr lang="zh-CN" altLang="en-US" sz="3600" dirty="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dirty="0">
                <a:solidFill>
                  <a:schemeClr val="bg1"/>
                </a:solidFill>
              </a:rPr>
              <a:t> </a:t>
            </a:r>
          </a:p>
        </p:txBody>
      </p:sp>
      <p:sp>
        <p:nvSpPr>
          <p:cNvPr id="19461" name="Rectangle 2"/>
          <p:cNvSpPr>
            <a:spLocks noChangeArrowheads="1"/>
          </p:cNvSpPr>
          <p:nvPr/>
        </p:nvSpPr>
        <p:spPr bwMode="auto">
          <a:xfrm>
            <a:off x="1847851" y="908051"/>
            <a:ext cx="85201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zh-CN" altLang="en-US" b="1">
                <a:latin typeface="Times New Roman" panose="02020603050405020304" pitchFamily="18" charset="0"/>
              </a:rPr>
              <a:t>粒子群优化</a:t>
            </a:r>
            <a:r>
              <a:rPr kumimoji="1" lang="zh-CN" altLang="en-US" b="1">
                <a:latin typeface="宋体" panose="02010600030101010101" pitchFamily="2" charset="-122"/>
              </a:rPr>
              <a:t>算法的流程：</a:t>
            </a: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4</a:t>
            </a:r>
            <a:r>
              <a:rPr kumimoji="1" lang="zh-CN" altLang="en-US" sz="2600">
                <a:latin typeface="Times New Roman" panose="02020603050405020304" pitchFamily="18" charset="0"/>
              </a:rPr>
              <a:t>）设置全局最优值   。对每个粒子，将其适应度与群体经历过的最好位置    进行比较，如果优于   ，则将其作为当前群体的最好位置     。</a:t>
            </a:r>
            <a:endParaRPr kumimoji="1" lang="en-US" altLang="zh-CN" sz="2600">
              <a:latin typeface="Times New Roman" panose="02020603050405020304" pitchFamily="18" charset="0"/>
            </a:endParaRP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5</a:t>
            </a:r>
            <a:r>
              <a:rPr kumimoji="1" lang="zh-CN" altLang="en-US" sz="2600">
                <a:latin typeface="Times New Roman" panose="02020603050405020304" pitchFamily="18" charset="0"/>
              </a:rPr>
              <a:t>）根据式（</a:t>
            </a:r>
            <a:r>
              <a:rPr kumimoji="1" lang="en-US" altLang="zh-CN" sz="2600">
                <a:latin typeface="Times New Roman" panose="02020603050405020304" pitchFamily="18" charset="0"/>
              </a:rPr>
              <a:t>7.1</a:t>
            </a:r>
            <a:r>
              <a:rPr kumimoji="1" lang="zh-CN" altLang="en-US" sz="2600">
                <a:latin typeface="Times New Roman" panose="02020603050405020304" pitchFamily="18" charset="0"/>
              </a:rPr>
              <a:t>）更新粒子的速度和位置。</a:t>
            </a:r>
          </a:p>
          <a:p>
            <a:pPr eaLnBrk="1" hangingPunct="1">
              <a:spcBef>
                <a:spcPct val="50000"/>
              </a:spcBef>
              <a:buClrTx/>
              <a:buFont typeface="Wingdings" panose="05000000000000000000" pitchFamily="2" charset="2"/>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6</a:t>
            </a:r>
            <a:r>
              <a:rPr kumimoji="1" lang="zh-CN" altLang="en-US" sz="2600">
                <a:latin typeface="Times New Roman" panose="02020603050405020304" pitchFamily="18" charset="0"/>
              </a:rPr>
              <a:t>）检查终止条件。如果未达到设定条件（预设误差或者迭代的次数），则返回第（</a:t>
            </a:r>
            <a:r>
              <a:rPr kumimoji="1" lang="en-US" altLang="zh-CN" sz="2600">
                <a:latin typeface="Times New Roman" panose="02020603050405020304" pitchFamily="18" charset="0"/>
              </a:rPr>
              <a:t>2</a:t>
            </a:r>
            <a:r>
              <a:rPr kumimoji="1" lang="zh-CN" altLang="en-US" sz="2600">
                <a:latin typeface="Times New Roman" panose="02020603050405020304" pitchFamily="18" charset="0"/>
              </a:rPr>
              <a:t>）步。</a:t>
            </a:r>
            <a:endParaRPr kumimoji="1" lang="en-US" altLang="zh-CN" sz="2600">
              <a:latin typeface="Times New Roman" panose="02020603050405020304" pitchFamily="18" charset="0"/>
            </a:endParaRPr>
          </a:p>
        </p:txBody>
      </p:sp>
      <p:sp>
        <p:nvSpPr>
          <p:cNvPr id="19462" name="Rectangle 23"/>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9463" name="Rectangle 2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9464"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9465" name="对象 2"/>
          <p:cNvGraphicFramePr>
            <a:graphicFrameLocks noChangeAspect="1"/>
          </p:cNvGraphicFramePr>
          <p:nvPr/>
        </p:nvGraphicFramePr>
        <p:xfrm>
          <a:off x="5232401" y="1628775"/>
          <a:ext cx="358775" cy="463550"/>
        </p:xfrm>
        <a:graphic>
          <a:graphicData uri="http://schemas.openxmlformats.org/presentationml/2006/ole">
            <mc:AlternateContent xmlns:mc="http://schemas.openxmlformats.org/markup-compatibility/2006">
              <mc:Choice xmlns:v="urn:schemas-microsoft-com:vml" Requires="v">
                <p:oleObj spid="_x0000_s57366" name="Equation" r:id="rId3" imgW="203024" imgH="253780" progId="Equation.DSMT4">
                  <p:embed/>
                </p:oleObj>
              </mc:Choice>
              <mc:Fallback>
                <p:oleObj name="Equation" r:id="rId3" imgW="203024" imgH="253780" progId="Equation.DSMT4">
                  <p:embed/>
                  <p:pic>
                    <p:nvPicPr>
                      <p:cNvPr id="19465"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1" y="1628775"/>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对象 5"/>
          <p:cNvGraphicFramePr>
            <a:graphicFrameLocks noChangeAspect="1"/>
          </p:cNvGraphicFramePr>
          <p:nvPr/>
        </p:nvGraphicFramePr>
        <p:xfrm>
          <a:off x="5375276" y="2060575"/>
          <a:ext cx="358775" cy="463550"/>
        </p:xfrm>
        <a:graphic>
          <a:graphicData uri="http://schemas.openxmlformats.org/presentationml/2006/ole">
            <mc:AlternateContent xmlns:mc="http://schemas.openxmlformats.org/markup-compatibility/2006">
              <mc:Choice xmlns:v="urn:schemas-microsoft-com:vml" Requires="v">
                <p:oleObj spid="_x0000_s57367" name="Equation" r:id="rId5" imgW="203024" imgH="253780" progId="Equation.DSMT4">
                  <p:embed/>
                </p:oleObj>
              </mc:Choice>
              <mc:Fallback>
                <p:oleObj name="Equation" r:id="rId5" imgW="203024" imgH="253780" progId="Equation.DSMT4">
                  <p:embed/>
                  <p:pic>
                    <p:nvPicPr>
                      <p:cNvPr id="1946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276" y="2060575"/>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7" name="对象 11"/>
          <p:cNvGraphicFramePr>
            <a:graphicFrameLocks noChangeAspect="1"/>
          </p:cNvGraphicFramePr>
          <p:nvPr/>
        </p:nvGraphicFramePr>
        <p:xfrm>
          <a:off x="8712200" y="2060575"/>
          <a:ext cx="336550" cy="463550"/>
        </p:xfrm>
        <a:graphic>
          <a:graphicData uri="http://schemas.openxmlformats.org/presentationml/2006/ole">
            <mc:AlternateContent xmlns:mc="http://schemas.openxmlformats.org/markup-compatibility/2006">
              <mc:Choice xmlns:v="urn:schemas-microsoft-com:vml" Requires="v">
                <p:oleObj spid="_x0000_s57368" name="Equation" r:id="rId6" imgW="190417" imgH="253890" progId="Equation.DSMT4">
                  <p:embed/>
                </p:oleObj>
              </mc:Choice>
              <mc:Fallback>
                <p:oleObj name="Equation" r:id="rId6" imgW="190417" imgH="253890" progId="Equation.DSMT4">
                  <p:embed/>
                  <p:pic>
                    <p:nvPicPr>
                      <p:cNvPr id="19467"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2200" y="2060575"/>
                        <a:ext cx="336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8" name="对象 12"/>
          <p:cNvGraphicFramePr>
            <a:graphicFrameLocks noChangeAspect="1"/>
          </p:cNvGraphicFramePr>
          <p:nvPr/>
        </p:nvGraphicFramePr>
        <p:xfrm>
          <a:off x="6142039" y="2565400"/>
          <a:ext cx="358775" cy="463550"/>
        </p:xfrm>
        <a:graphic>
          <a:graphicData uri="http://schemas.openxmlformats.org/presentationml/2006/ole">
            <mc:AlternateContent xmlns:mc="http://schemas.openxmlformats.org/markup-compatibility/2006">
              <mc:Choice xmlns:v="urn:schemas-microsoft-com:vml" Requires="v">
                <p:oleObj spid="_x0000_s57369" name="Equation" r:id="rId8" imgW="203024" imgH="253780" progId="Equation.DSMT4">
                  <p:embed/>
                </p:oleObj>
              </mc:Choice>
              <mc:Fallback>
                <p:oleObj name="Equation" r:id="rId8" imgW="203024" imgH="253780" progId="Equation.DSMT4">
                  <p:embed/>
                  <p:pic>
                    <p:nvPicPr>
                      <p:cNvPr id="19468"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2039" y="2565400"/>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7914453"/>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5B6706B-C188-4420-8A5D-0E7C122FDECC}"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15</a:t>
            </a:fld>
            <a:endParaRPr lang="en-US" altLang="ja-JP" sz="1800">
              <a:solidFill>
                <a:srgbClr val="A50021"/>
              </a:solidFill>
              <a:ea typeface="ＭＳ Ｐゴシック" panose="020B0600070205080204" pitchFamily="34" charset="-128"/>
            </a:endParaRPr>
          </a:p>
        </p:txBody>
      </p:sp>
      <p:sp>
        <p:nvSpPr>
          <p:cNvPr id="20484" name="Rectangle 4"/>
          <p:cNvSpPr>
            <a:spLocks noChangeArrowheads="1"/>
          </p:cNvSpPr>
          <p:nvPr/>
        </p:nvSpPr>
        <p:spPr bwMode="auto">
          <a:xfrm>
            <a:off x="4557713" y="15001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20485" name="Rectangle 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20486" name="对象 2"/>
          <p:cNvGraphicFramePr>
            <a:graphicFrameLocks noChangeAspect="1"/>
          </p:cNvGraphicFramePr>
          <p:nvPr/>
        </p:nvGraphicFramePr>
        <p:xfrm>
          <a:off x="3071814" y="765176"/>
          <a:ext cx="5184775" cy="5940425"/>
        </p:xfrm>
        <a:graphic>
          <a:graphicData uri="http://schemas.openxmlformats.org/presentationml/2006/ole">
            <mc:AlternateContent xmlns:mc="http://schemas.openxmlformats.org/markup-compatibility/2006">
              <mc:Choice xmlns:v="urn:schemas-microsoft-com:vml" Requires="v">
                <p:oleObj spid="_x0000_s58375" name="Visio" r:id="rId3" imgW="3796783" imgH="5974674" progId="Visio.Drawing.11">
                  <p:embed/>
                </p:oleObj>
              </mc:Choice>
              <mc:Fallback>
                <p:oleObj name="Visio" r:id="rId3" imgW="3796783" imgH="5974674" progId="Visio.Drawing.11">
                  <p:embed/>
                  <p:pic>
                    <p:nvPicPr>
                      <p:cNvPr id="20486"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765176"/>
                        <a:ext cx="5184775"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dirty="0">
                <a:solidFill>
                  <a:schemeClr val="bg1"/>
                </a:solidFill>
                <a:latin typeface="Times New Roman" panose="02020603050405020304" pitchFamily="18" charset="0"/>
                <a:ea typeface="黑体" panose="02010609060101010101" pitchFamily="49" charset="-122"/>
              </a:rPr>
              <a:t>7.2.1  </a:t>
            </a:r>
            <a:r>
              <a:rPr lang="zh-CN" altLang="en-US" sz="3600" dirty="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dirty="0">
                <a:solidFill>
                  <a:schemeClr val="bg1"/>
                </a:solidFill>
              </a:rPr>
              <a:t> </a:t>
            </a:r>
          </a:p>
        </p:txBody>
      </p:sp>
    </p:spTree>
    <p:extLst>
      <p:ext uri="{BB962C8B-B14F-4D97-AF65-F5344CB8AC3E}">
        <p14:creationId xmlns:p14="http://schemas.microsoft.com/office/powerpoint/2010/main" val="4107340176"/>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F00639B-74C6-4381-A96F-7DBE623A42C4}"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16</a:t>
            </a:fld>
            <a:endParaRPr lang="en-US" altLang="ja-JP" sz="1800">
              <a:solidFill>
                <a:srgbClr val="A50021"/>
              </a:solidFill>
              <a:ea typeface="ＭＳ Ｐゴシック" panose="020B0600070205080204" pitchFamily="34" charset="-128"/>
            </a:endParaRPr>
          </a:p>
        </p:txBody>
      </p:sp>
      <p:sp>
        <p:nvSpPr>
          <p:cNvPr id="21508" name="Rectangle 3"/>
          <p:cNvSpPr>
            <a:spLocks noGrp="1" noChangeArrowheads="1"/>
          </p:cNvSpPr>
          <p:nvPr>
            <p:ph idx="1"/>
          </p:nvPr>
        </p:nvSpPr>
        <p:spPr>
          <a:xfrm>
            <a:off x="1974850" y="762000"/>
            <a:ext cx="8153400" cy="2133600"/>
          </a:xfrm>
        </p:spPr>
        <p:txBody>
          <a:bodyPr/>
          <a:lstStyle/>
          <a:p>
            <a:pPr marL="0" indent="0">
              <a:buClr>
                <a:schemeClr val="tx1"/>
              </a:buClr>
              <a:buFontTx/>
              <a:buAutoNum type="arabicPeriod"/>
            </a:pPr>
            <a:r>
              <a:rPr lang="en-US" altLang="zh-CN" b="1">
                <a:latin typeface="Times New Roman" panose="02020603050405020304" pitchFamily="18" charset="0"/>
              </a:rPr>
              <a:t>  PSO</a:t>
            </a:r>
            <a:r>
              <a:rPr lang="zh-CN" altLang="en-US" b="1">
                <a:latin typeface="Times New Roman" panose="02020603050405020304" pitchFamily="18" charset="0"/>
              </a:rPr>
              <a:t>算法的参数</a:t>
            </a:r>
          </a:p>
          <a:p>
            <a:pPr marL="0" indent="0">
              <a:buClr>
                <a:schemeClr val="tx1"/>
              </a:buClr>
              <a:buNone/>
            </a:pPr>
            <a:endParaRPr lang="zh-CN" altLang="en-US" b="1">
              <a:latin typeface="宋体" panose="02010600030101010101" pitchFamily="2" charset="-122"/>
            </a:endParaRPr>
          </a:p>
          <a:p>
            <a:pPr marL="0" indent="0">
              <a:buClr>
                <a:schemeClr val="tx1"/>
              </a:buClr>
              <a:buNone/>
            </a:pPr>
            <a:endParaRPr lang="en-US" altLang="zh-CN" b="1">
              <a:latin typeface="宋体" panose="02010600030101010101" pitchFamily="2" charset="-122"/>
            </a:endParaRPr>
          </a:p>
        </p:txBody>
      </p:sp>
      <p:sp>
        <p:nvSpPr>
          <p:cNvPr id="6153" name="Text Box 9"/>
          <p:cNvSpPr txBox="1">
            <a:spLocks noChangeArrowheads="1"/>
          </p:cNvSpPr>
          <p:nvPr/>
        </p:nvSpPr>
        <p:spPr bwMode="auto">
          <a:xfrm>
            <a:off x="1981200" y="1279735"/>
            <a:ext cx="8229600" cy="121264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宋体" panose="02010600030101010101" pitchFamily="2" charset="-122"/>
              </a:rPr>
              <a:t>包括</a:t>
            </a:r>
            <a:r>
              <a:rPr lang="zh-CN" altLang="en-US" sz="2600">
                <a:latin typeface="宋体" panose="02010600030101010101" pitchFamily="2" charset="-122"/>
              </a:rPr>
              <a:t>：</a:t>
            </a:r>
            <a:r>
              <a:rPr lang="zh-CN" altLang="zh-CN" sz="2600">
                <a:latin typeface="Times New Roman" panose="02020603050405020304" pitchFamily="18" charset="0"/>
                <a:cs typeface="Times New Roman" panose="02020603050405020304" pitchFamily="18" charset="0"/>
              </a:rPr>
              <a:t>群体规模</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，惯性权重</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zh-CN" altLang="zh-CN" sz="2600">
                <a:latin typeface="Times New Roman" panose="02020603050405020304" pitchFamily="18" charset="0"/>
                <a:cs typeface="Times New Roman" panose="02020603050405020304" pitchFamily="18" charset="0"/>
              </a:rPr>
              <a:t>，加速度</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1</a:t>
            </a:r>
            <a:r>
              <a:rPr lang="zh-CN" altLang="zh-CN"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2</a:t>
            </a:r>
            <a:r>
              <a:rPr lang="zh-CN" altLang="zh-CN" sz="2600">
                <a:latin typeface="Times New Roman" panose="02020603050405020304" pitchFamily="18" charset="0"/>
                <a:cs typeface="Times New Roman" panose="02020603050405020304" pitchFamily="18" charset="0"/>
              </a:rPr>
              <a:t>，最大速度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 最大代数</a:t>
            </a:r>
            <a:r>
              <a:rPr lang="en-US" altLang="zh-CN" sz="2600">
                <a:latin typeface="Times New Roman" panose="02020603050405020304" pitchFamily="18" charset="0"/>
                <a:cs typeface="Times New Roman" panose="02020603050405020304" pitchFamily="18" charset="0"/>
              </a:rPr>
              <a:t>Gmax</a:t>
            </a:r>
            <a:r>
              <a:rPr lang="zh-CN" altLang="en-US" sz="2600">
                <a:latin typeface="Times New Roman" panose="02020603050405020304" pitchFamily="18" charset="0"/>
                <a:cs typeface="Times New Roman" panose="02020603050405020304" pitchFamily="18" charset="0"/>
              </a:rPr>
              <a:t>。</a:t>
            </a:r>
          </a:p>
        </p:txBody>
      </p:sp>
      <p:sp>
        <p:nvSpPr>
          <p:cNvPr id="6154" name="Text Box 10"/>
          <p:cNvSpPr txBox="1">
            <a:spLocks noChangeArrowheads="1"/>
          </p:cNvSpPr>
          <p:nvPr/>
        </p:nvSpPr>
        <p:spPr bwMode="auto">
          <a:xfrm>
            <a:off x="1992313" y="3068639"/>
            <a:ext cx="8229600" cy="1773237"/>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对速度</a:t>
            </a:r>
            <a:r>
              <a:rPr lang="en-US" altLang="zh-CN" sz="2600" i="1">
                <a:latin typeface="Times New Roman" panose="02020603050405020304" pitchFamily="18" charset="0"/>
                <a:cs typeface="Times New Roman" panose="02020603050405020304" pitchFamily="18" charset="0"/>
              </a:rPr>
              <a:t>v</a:t>
            </a:r>
            <a:r>
              <a:rPr lang="en-US" altLang="zh-CN" sz="2600" i="1" baseline="-25000">
                <a:latin typeface="Times New Roman" panose="02020603050405020304" pitchFamily="18" charset="0"/>
                <a:cs typeface="Times New Roman" panose="02020603050405020304" pitchFamily="18" charset="0"/>
              </a:rPr>
              <a:t>i</a:t>
            </a:r>
            <a:r>
              <a:rPr lang="zh-CN" altLang="zh-CN" sz="2600">
                <a:latin typeface="Times New Roman" panose="02020603050405020304" pitchFamily="18" charset="0"/>
                <a:cs typeface="Times New Roman" panose="02020603050405020304" pitchFamily="18" charset="0"/>
              </a:rPr>
              <a:t>，算法中有最大速度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作为限制，如果当前粒子的某维速度大于最大速度</a:t>
            </a:r>
            <a:r>
              <a:rPr lang="en-US" altLang="zh-CN" sz="2600">
                <a:latin typeface="Times New Roman" panose="02020603050405020304" pitchFamily="18" charset="0"/>
                <a:cs typeface="Times New Roman" panose="02020603050405020304" pitchFamily="18" charset="0"/>
              </a:rPr>
              <a:t>Vmax</a:t>
            </a:r>
            <a:r>
              <a:rPr lang="zh-CN" altLang="en-US"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则该维的速度就被限制为最大速度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21511" name="Text Box 11"/>
          <p:cNvSpPr txBox="1">
            <a:spLocks noChangeArrowheads="1"/>
          </p:cNvSpPr>
          <p:nvPr/>
        </p:nvSpPr>
        <p:spPr bwMode="auto">
          <a:xfrm>
            <a:off x="2590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6158" name="Text Box 14"/>
          <p:cNvSpPr txBox="1">
            <a:spLocks noChangeArrowheads="1"/>
          </p:cNvSpPr>
          <p:nvPr/>
        </p:nvSpPr>
        <p:spPr bwMode="auto">
          <a:xfrm>
            <a:off x="1981200" y="2492375"/>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1</a:t>
            </a:r>
            <a:r>
              <a:rPr lang="zh-CN" altLang="en-US" sz="2800" b="1">
                <a:latin typeface="Times New Roman" panose="02020603050405020304" pitchFamily="18" charset="0"/>
              </a:rPr>
              <a:t>）</a:t>
            </a:r>
            <a:r>
              <a:rPr lang="zh-CN" altLang="zh-CN" sz="2800" b="1">
                <a:latin typeface="Times New Roman" panose="02020603050405020304" pitchFamily="18" charset="0"/>
              </a:rPr>
              <a:t>最大速度</a:t>
            </a:r>
            <a:r>
              <a:rPr lang="en-US" altLang="zh-CN" sz="2800" b="1">
                <a:latin typeface="Times New Roman" panose="02020603050405020304" pitchFamily="18" charset="0"/>
              </a:rPr>
              <a:t>Vmax</a:t>
            </a:r>
            <a:endParaRPr lang="zh-CN" altLang="en-US" sz="2400">
              <a:solidFill>
                <a:schemeClr val="bg1"/>
              </a:solidFill>
              <a:latin typeface="Times New Roman" panose="02020603050405020304" pitchFamily="18" charset="0"/>
            </a:endParaRPr>
          </a:p>
        </p:txBody>
      </p:sp>
      <p:sp>
        <p:nvSpPr>
          <p:cNvPr id="9" name="Text Box 14"/>
          <p:cNvSpPr txBox="1">
            <a:spLocks noChangeArrowheads="1"/>
          </p:cNvSpPr>
          <p:nvPr/>
        </p:nvSpPr>
        <p:spPr bwMode="auto">
          <a:xfrm>
            <a:off x="1919288" y="4868863"/>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）权重因子</a:t>
            </a:r>
            <a:endParaRPr lang="zh-CN" altLang="en-US" sz="2400">
              <a:solidFill>
                <a:schemeClr val="bg1"/>
              </a:solidFill>
              <a:latin typeface="Times New Roman" panose="02020603050405020304" pitchFamily="18" charset="0"/>
            </a:endParaRPr>
          </a:p>
        </p:txBody>
      </p:sp>
      <p:sp>
        <p:nvSpPr>
          <p:cNvPr id="10" name="Text Box 10"/>
          <p:cNvSpPr txBox="1">
            <a:spLocks noChangeArrowheads="1"/>
          </p:cNvSpPr>
          <p:nvPr/>
        </p:nvSpPr>
        <p:spPr bwMode="auto">
          <a:xfrm>
            <a:off x="1992313" y="5440363"/>
            <a:ext cx="8229600" cy="6524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en-US" altLang="zh-CN" sz="2600">
                <a:latin typeface="Times New Roman" panose="02020603050405020304" pitchFamily="18" charset="0"/>
                <a:cs typeface="Times New Roman" panose="02020603050405020304" pitchFamily="18" charset="0"/>
              </a:rPr>
              <a:t>3</a:t>
            </a:r>
            <a:r>
              <a:rPr lang="zh-CN" altLang="zh-CN" sz="2600">
                <a:latin typeface="Times New Roman" panose="02020603050405020304" pitchFamily="18" charset="0"/>
                <a:cs typeface="Times New Roman" panose="02020603050405020304" pitchFamily="18" charset="0"/>
              </a:rPr>
              <a:t>个权重因子：惯性权重</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zh-CN" altLang="zh-CN" sz="2600">
                <a:latin typeface="Times New Roman" panose="02020603050405020304" pitchFamily="18" charset="0"/>
                <a:cs typeface="Times New Roman" panose="02020603050405020304" pitchFamily="18" charset="0"/>
              </a:rPr>
              <a:t>，加速度</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1</a:t>
            </a:r>
            <a:r>
              <a:rPr lang="zh-CN" altLang="zh-CN"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600">
                <a:latin typeface="Times New Roman" panose="02020603050405020304" pitchFamily="18" charset="0"/>
                <a:cs typeface="Times New Roman" panose="02020603050405020304" pitchFamily="18" charset="0"/>
                <a:sym typeface="Symbol" panose="05050102010706020507" pitchFamily="18" charset="2"/>
              </a:rPr>
              <a:t> </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11"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34473304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6154" grpId="0" animBg="1" autoUpdateAnimBg="0"/>
      <p:bldP spid="6158" grpId="0" autoUpdateAnimBg="0"/>
      <p:bldP spid="9" grpId="0" autoUpdateAnimBg="0"/>
      <p:bldP spid="1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939BA6B-9CC7-4CC9-8177-38501671F2A6}"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17</a:t>
            </a:fld>
            <a:endParaRPr lang="en-US" altLang="ja-JP" sz="1800">
              <a:solidFill>
                <a:srgbClr val="A50021"/>
              </a:solidFill>
              <a:ea typeface="ＭＳ Ｐゴシック" panose="020B0600070205080204" pitchFamily="34" charset="-128"/>
            </a:endParaRPr>
          </a:p>
        </p:txBody>
      </p:sp>
      <p:sp>
        <p:nvSpPr>
          <p:cNvPr id="22532" name="Rectangle 3"/>
          <p:cNvSpPr>
            <a:spLocks noGrp="1" noChangeArrowheads="1"/>
          </p:cNvSpPr>
          <p:nvPr>
            <p:ph idx="1"/>
          </p:nvPr>
        </p:nvSpPr>
        <p:spPr>
          <a:xfrm>
            <a:off x="1881188" y="857251"/>
            <a:ext cx="8153400" cy="595313"/>
          </a:xfrm>
        </p:spPr>
        <p:txBody>
          <a:bodyPr/>
          <a:lstStyle/>
          <a:p>
            <a:pPr marL="0" indent="0">
              <a:buClr>
                <a:schemeClr val="tx1"/>
              </a:buClr>
              <a:buNone/>
            </a:pPr>
            <a:r>
              <a:rPr lang="en-US" altLang="zh-CN" b="1">
                <a:latin typeface="Times New Roman" panose="02020603050405020304" pitchFamily="18" charset="0"/>
              </a:rPr>
              <a:t>2. </a:t>
            </a:r>
            <a:r>
              <a:rPr lang="zh-CN" altLang="zh-CN" b="1">
                <a:latin typeface="Times New Roman" panose="02020603050405020304" pitchFamily="18" charset="0"/>
              </a:rPr>
              <a:t>位置更新方程中各部分的影响</a:t>
            </a:r>
            <a:endParaRPr lang="zh-CN" altLang="en-US" b="1">
              <a:latin typeface="宋体" panose="02010600030101010101" pitchFamily="2" charset="-122"/>
            </a:endParaRPr>
          </a:p>
          <a:p>
            <a:pPr marL="0" indent="0">
              <a:buClr>
                <a:schemeClr val="tx1"/>
              </a:buClr>
              <a:buNone/>
            </a:pPr>
            <a:endParaRPr lang="en-US" altLang="zh-CN" b="1">
              <a:latin typeface="宋体" panose="02010600030101010101" pitchFamily="2" charset="-122"/>
            </a:endParaRPr>
          </a:p>
        </p:txBody>
      </p:sp>
      <p:sp>
        <p:nvSpPr>
          <p:cNvPr id="6158" name="Text Box 14"/>
          <p:cNvSpPr txBox="1">
            <a:spLocks noChangeArrowheads="1"/>
          </p:cNvSpPr>
          <p:nvPr/>
        </p:nvSpPr>
        <p:spPr bwMode="auto">
          <a:xfrm>
            <a:off x="1881189" y="2951365"/>
            <a:ext cx="56165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）只有第</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部分，即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a:solidFill>
                <a:schemeClr val="bg1"/>
              </a:solidFill>
              <a:latin typeface="Times New Roman" panose="02020603050405020304" pitchFamily="18" charset="0"/>
              <a:cs typeface="Times New Roman" panose="02020603050405020304" pitchFamily="18" charset="0"/>
            </a:endParaRPr>
          </a:p>
        </p:txBody>
      </p:sp>
      <p:sp>
        <p:nvSpPr>
          <p:cNvPr id="11" name="Text Box 10"/>
          <p:cNvSpPr txBox="1">
            <a:spLocks noChangeArrowheads="1"/>
          </p:cNvSpPr>
          <p:nvPr/>
        </p:nvSpPr>
        <p:spPr bwMode="auto">
          <a:xfrm>
            <a:off x="1952625" y="3862569"/>
            <a:ext cx="8229600" cy="1412694"/>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粒子将一直以当前的速度飞行，直到达边界。</a:t>
            </a:r>
            <a:endParaRPr lang="en-US" altLang="zh-CN" sz="2600">
              <a:latin typeface="Times New Roman" panose="02020603050405020304" pitchFamily="18" charset="0"/>
              <a:cs typeface="Times New Roman" panose="02020603050405020304" pitchFamily="18" charset="0"/>
            </a:endParaRPr>
          </a:p>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由于它只能搜索有限的区域，所以很难找到好解。</a:t>
            </a:r>
            <a:endParaRPr lang="zh-CN" altLang="en-US" sz="2600">
              <a:latin typeface="Times New Roman" panose="02020603050405020304" pitchFamily="18" charset="0"/>
              <a:cs typeface="Times New Roman" panose="02020603050405020304" pitchFamily="18" charset="0"/>
            </a:endParaRPr>
          </a:p>
        </p:txBody>
      </p:sp>
      <p:graphicFrame>
        <p:nvGraphicFramePr>
          <p:cNvPr id="22535" name="对象 7"/>
          <p:cNvGraphicFramePr>
            <a:graphicFrameLocks noChangeAspect="1"/>
          </p:cNvGraphicFramePr>
          <p:nvPr/>
        </p:nvGraphicFramePr>
        <p:xfrm>
          <a:off x="1800226" y="1857376"/>
          <a:ext cx="8867775" cy="479425"/>
        </p:xfrm>
        <a:graphic>
          <a:graphicData uri="http://schemas.openxmlformats.org/presentationml/2006/ole">
            <mc:AlternateContent xmlns:mc="http://schemas.openxmlformats.org/markup-compatibility/2006">
              <mc:Choice xmlns:v="urn:schemas-microsoft-com:vml" Requires="v">
                <p:oleObj spid="_x0000_s59399" name="Equation" r:id="rId3" imgW="5067300" imgH="279400" progId="Equation.DSMT4">
                  <p:embed/>
                </p:oleObj>
              </mc:Choice>
              <mc:Fallback>
                <p:oleObj name="Equation" r:id="rId3" imgW="5067300" imgH="279400" progId="Equation.DSMT4">
                  <p:embed/>
                  <p:pic>
                    <p:nvPicPr>
                      <p:cNvPr id="22535"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6" y="1857376"/>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249985552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1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FBF0BEB-6C11-48AF-9BC7-51835EDF133A}"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18</a:t>
            </a:fld>
            <a:endParaRPr lang="en-US" altLang="ja-JP" sz="1800">
              <a:solidFill>
                <a:srgbClr val="A50021"/>
              </a:solidFill>
              <a:ea typeface="ＭＳ Ｐゴシック" panose="020B0600070205080204" pitchFamily="34" charset="-128"/>
            </a:endParaRPr>
          </a:p>
        </p:txBody>
      </p:sp>
      <p:sp>
        <p:nvSpPr>
          <p:cNvPr id="23556" name="Rectangle 3"/>
          <p:cNvSpPr>
            <a:spLocks noGrp="1" noChangeArrowheads="1"/>
          </p:cNvSpPr>
          <p:nvPr>
            <p:ph idx="1"/>
          </p:nvPr>
        </p:nvSpPr>
        <p:spPr>
          <a:xfrm>
            <a:off x="1974850" y="1071564"/>
            <a:ext cx="8153400" cy="1824037"/>
          </a:xfrm>
        </p:spPr>
        <p:txBody>
          <a:bodyPr/>
          <a:lstStyle/>
          <a:p>
            <a:pPr marL="0" indent="0">
              <a:buClr>
                <a:schemeClr val="tx1"/>
              </a:buClr>
              <a:buNone/>
            </a:pPr>
            <a:r>
              <a:rPr lang="en-US" altLang="zh-CN" b="1">
                <a:latin typeface="Times New Roman" panose="02020603050405020304" pitchFamily="18" charset="0"/>
              </a:rPr>
              <a:t>2. </a:t>
            </a:r>
            <a:r>
              <a:rPr lang="zh-CN" altLang="zh-CN" b="1">
                <a:latin typeface="Times New Roman" panose="02020603050405020304" pitchFamily="18" charset="0"/>
              </a:rPr>
              <a:t>位置更新方程中各部分的影响</a:t>
            </a:r>
            <a:endParaRPr lang="zh-CN" altLang="en-US" b="1">
              <a:latin typeface="宋体" panose="02010600030101010101" pitchFamily="2" charset="-122"/>
            </a:endParaRPr>
          </a:p>
          <a:p>
            <a:pPr marL="0" indent="0">
              <a:buClr>
                <a:schemeClr val="tx1"/>
              </a:buClr>
              <a:buNone/>
            </a:pPr>
            <a:endParaRPr lang="en-US" altLang="zh-CN" b="1">
              <a:latin typeface="宋体" panose="02010600030101010101" pitchFamily="2" charset="-122"/>
            </a:endParaRPr>
          </a:p>
        </p:txBody>
      </p:sp>
      <p:sp>
        <p:nvSpPr>
          <p:cNvPr id="23557" name="Text Box 11"/>
          <p:cNvSpPr txBox="1">
            <a:spLocks noChangeArrowheads="1"/>
          </p:cNvSpPr>
          <p:nvPr/>
        </p:nvSpPr>
        <p:spPr bwMode="auto">
          <a:xfrm>
            <a:off x="2590800" y="41227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9" name="Text Box 14"/>
          <p:cNvSpPr txBox="1">
            <a:spLocks noChangeArrowheads="1"/>
          </p:cNvSpPr>
          <p:nvPr/>
        </p:nvSpPr>
        <p:spPr bwMode="auto">
          <a:xfrm>
            <a:off x="1952626" y="3165677"/>
            <a:ext cx="5256213"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）没有第</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部分，</a:t>
            </a:r>
            <a:r>
              <a:rPr lang="zh-CN" altLang="zh-CN" sz="2800" b="1">
                <a:latin typeface="Times New Roman" panose="02020603050405020304" pitchFamily="18" charset="0"/>
                <a:cs typeface="Times New Roman" panose="02020603050405020304" pitchFamily="18" charset="0"/>
              </a:rPr>
              <a:t>即</a:t>
            </a:r>
            <a:r>
              <a:rPr lang="en-US" altLang="zh-CN" sz="2800" b="1">
                <a:latin typeface="Times New Roman" panose="02020603050405020304" pitchFamily="18" charset="0"/>
                <a:cs typeface="Times New Roman" panose="02020603050405020304" pitchFamily="18" charset="0"/>
              </a:rPr>
              <a:t>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cs typeface="Times New Roman" panose="02020603050405020304" pitchFamily="18" charset="0"/>
              </a:rPr>
              <a:t>=0</a:t>
            </a:r>
            <a:endParaRPr lang="zh-CN" altLang="en-US" sz="2800" b="1">
              <a:latin typeface="Times New Roman" panose="02020603050405020304" pitchFamily="18" charset="0"/>
              <a:cs typeface="Times New Roman" panose="02020603050405020304" pitchFamily="18" charset="0"/>
            </a:endParaRPr>
          </a:p>
        </p:txBody>
      </p:sp>
      <p:sp>
        <p:nvSpPr>
          <p:cNvPr id="10" name="Text Box 10"/>
          <p:cNvSpPr txBox="1">
            <a:spLocks noChangeArrowheads="1"/>
          </p:cNvSpPr>
          <p:nvPr/>
        </p:nvSpPr>
        <p:spPr bwMode="auto">
          <a:xfrm>
            <a:off x="1992313" y="4016375"/>
            <a:ext cx="8229600" cy="12128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速度只取决于粒子当前位置和其历史最好位置</a:t>
            </a:r>
            <a:r>
              <a:rPr lang="en-US" altLang="zh-CN" sz="2600" i="1">
                <a:latin typeface="Times New Roman" panose="02020603050405020304" pitchFamily="18" charset="0"/>
                <a:cs typeface="Times New Roman" panose="02020603050405020304" pitchFamily="18" charset="0"/>
              </a:rPr>
              <a:t>P</a:t>
            </a:r>
            <a:r>
              <a:rPr lang="en-US" altLang="zh-CN" sz="2600" i="1" baseline="-25000">
                <a:latin typeface="Times New Roman" panose="02020603050405020304" pitchFamily="18" charset="0"/>
                <a:cs typeface="Times New Roman" panose="02020603050405020304" pitchFamily="18" charset="0"/>
              </a:rPr>
              <a:t>i</a:t>
            </a:r>
            <a:r>
              <a:rPr lang="en-US" altLang="zh-CN" sz="2600">
                <a:latin typeface="Times New Roman" panose="02020603050405020304" pitchFamily="18" charset="0"/>
                <a:cs typeface="Times New Roman" panose="02020603050405020304" pitchFamily="18" charset="0"/>
              </a:rPr>
              <a:t> </a:t>
            </a:r>
            <a:r>
              <a:rPr lang="zh-CN" altLang="zh-CN" sz="2600">
                <a:latin typeface="Times New Roman" panose="02020603050405020304" pitchFamily="18" charset="0"/>
                <a:cs typeface="Times New Roman" panose="02020603050405020304" pitchFamily="18" charset="0"/>
              </a:rPr>
              <a:t>和</a:t>
            </a:r>
            <a:r>
              <a:rPr lang="en-US" altLang="zh-CN"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P</a:t>
            </a:r>
            <a:r>
              <a:rPr lang="en-US" altLang="zh-CN" sz="2600" i="1" baseline="-25000">
                <a:latin typeface="Times New Roman" panose="02020603050405020304" pitchFamily="18" charset="0"/>
                <a:cs typeface="Times New Roman" panose="02020603050405020304" pitchFamily="18" charset="0"/>
              </a:rPr>
              <a:t>g</a:t>
            </a:r>
            <a:r>
              <a:rPr lang="zh-CN" altLang="zh-CN" sz="2600">
                <a:latin typeface="Times New Roman" panose="02020603050405020304" pitchFamily="18" charset="0"/>
                <a:cs typeface="Times New Roman" panose="02020603050405020304" pitchFamily="18" charset="0"/>
              </a:rPr>
              <a:t>，速度本身没有记忆性。</a:t>
            </a:r>
            <a:endParaRPr lang="zh-CN" altLang="en-US" sz="2600">
              <a:latin typeface="Times New Roman" panose="02020603050405020304" pitchFamily="18" charset="0"/>
              <a:cs typeface="Times New Roman" panose="02020603050405020304" pitchFamily="18" charset="0"/>
            </a:endParaRPr>
          </a:p>
        </p:txBody>
      </p:sp>
      <p:graphicFrame>
        <p:nvGraphicFramePr>
          <p:cNvPr id="23560" name="对象 7"/>
          <p:cNvGraphicFramePr>
            <a:graphicFrameLocks noChangeAspect="1"/>
          </p:cNvGraphicFramePr>
          <p:nvPr/>
        </p:nvGraphicFramePr>
        <p:xfrm>
          <a:off x="1800226" y="2000251"/>
          <a:ext cx="8867775" cy="479425"/>
        </p:xfrm>
        <a:graphic>
          <a:graphicData uri="http://schemas.openxmlformats.org/presentationml/2006/ole">
            <mc:AlternateContent xmlns:mc="http://schemas.openxmlformats.org/markup-compatibility/2006">
              <mc:Choice xmlns:v="urn:schemas-microsoft-com:vml" Requires="v">
                <p:oleObj spid="_x0000_s60423" name="Equation" r:id="rId3" imgW="5067300" imgH="279400" progId="Equation.DSMT4">
                  <p:embed/>
                </p:oleObj>
              </mc:Choice>
              <mc:Fallback>
                <p:oleObj name="Equation" r:id="rId3" imgW="5067300" imgH="279400" progId="Equation.DSMT4">
                  <p:embed/>
                  <p:pic>
                    <p:nvPicPr>
                      <p:cNvPr id="2356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6" y="2000251"/>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24988423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xfrm>
            <a:off x="8458200" y="5956301"/>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C7F5C8D-3B0F-4939-96D9-44D6CEF060A3}"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19</a:t>
            </a:fld>
            <a:endParaRPr lang="en-US" altLang="ja-JP" sz="1800">
              <a:solidFill>
                <a:srgbClr val="A50021"/>
              </a:solidFill>
              <a:ea typeface="ＭＳ Ｐゴシック" panose="020B0600070205080204" pitchFamily="34" charset="-128"/>
            </a:endParaRPr>
          </a:p>
        </p:txBody>
      </p:sp>
      <p:sp>
        <p:nvSpPr>
          <p:cNvPr id="6158" name="Text Box 14"/>
          <p:cNvSpPr txBox="1">
            <a:spLocks noChangeArrowheads="1"/>
          </p:cNvSpPr>
          <p:nvPr/>
        </p:nvSpPr>
        <p:spPr bwMode="auto">
          <a:xfrm>
            <a:off x="1952626" y="2500313"/>
            <a:ext cx="5616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）没有第</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部分，</a:t>
            </a:r>
            <a:r>
              <a:rPr lang="zh-CN" altLang="zh-CN" sz="2800" b="1">
                <a:latin typeface="Times New Roman" panose="02020603050405020304" pitchFamily="18" charset="0"/>
                <a:cs typeface="Times New Roman" panose="02020603050405020304" pitchFamily="18" charset="0"/>
              </a:rPr>
              <a:t>即</a:t>
            </a:r>
            <a:r>
              <a:rPr lang="en-US" altLang="zh-CN" sz="2800" b="1">
                <a:latin typeface="Times New Roman" panose="02020603050405020304" pitchFamily="18" charset="0"/>
                <a:cs typeface="Times New Roman" panose="02020603050405020304" pitchFamily="18" charset="0"/>
              </a:rPr>
              <a:t>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b="1">
              <a:latin typeface="Times New Roman" panose="02020603050405020304" pitchFamily="18" charset="0"/>
              <a:cs typeface="Times New Roman" panose="02020603050405020304" pitchFamily="18" charset="0"/>
            </a:endParaRPr>
          </a:p>
        </p:txBody>
      </p:sp>
      <p:sp>
        <p:nvSpPr>
          <p:cNvPr id="11" name="Text Box 10"/>
          <p:cNvSpPr txBox="1">
            <a:spLocks noChangeArrowheads="1"/>
          </p:cNvSpPr>
          <p:nvPr/>
        </p:nvSpPr>
        <p:spPr bwMode="auto">
          <a:xfrm>
            <a:off x="2024063" y="3363889"/>
            <a:ext cx="8229600" cy="652486"/>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粒子没有认知能力，也就是</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只有社会模型</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12" name="Text Box 10"/>
          <p:cNvSpPr txBox="1">
            <a:spLocks noChangeArrowheads="1"/>
          </p:cNvSpPr>
          <p:nvPr/>
        </p:nvSpPr>
        <p:spPr bwMode="auto">
          <a:xfrm>
            <a:off x="2024063" y="4357688"/>
            <a:ext cx="8229600" cy="12128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t>在粒子的相互作用下，有能力达到新的搜索空间。但对复杂问题，容易陷入局部最优点。</a:t>
            </a:r>
            <a:endParaRPr lang="zh-CN" altLang="en-US" sz="2600">
              <a:latin typeface="Times New Roman" panose="02020603050405020304" pitchFamily="18" charset="0"/>
              <a:cs typeface="Times New Roman" panose="02020603050405020304" pitchFamily="18" charset="0"/>
            </a:endParaRPr>
          </a:p>
        </p:txBody>
      </p:sp>
      <p:graphicFrame>
        <p:nvGraphicFramePr>
          <p:cNvPr id="24583" name="对象 7"/>
          <p:cNvGraphicFramePr>
            <a:graphicFrameLocks noChangeAspect="1"/>
          </p:cNvGraphicFramePr>
          <p:nvPr/>
        </p:nvGraphicFramePr>
        <p:xfrm>
          <a:off x="1524001" y="1428751"/>
          <a:ext cx="8867775" cy="479425"/>
        </p:xfrm>
        <a:graphic>
          <a:graphicData uri="http://schemas.openxmlformats.org/presentationml/2006/ole">
            <mc:AlternateContent xmlns:mc="http://schemas.openxmlformats.org/markup-compatibility/2006">
              <mc:Choice xmlns:v="urn:schemas-microsoft-com:vml" Requires="v">
                <p:oleObj spid="_x0000_s61447" name="Equation" r:id="rId3" imgW="5067300" imgH="279400" progId="Equation.DSMT4">
                  <p:embed/>
                </p:oleObj>
              </mc:Choice>
              <mc:Fallback>
                <p:oleObj name="Equation" r:id="rId3" imgW="5067300" imgH="279400" progId="Equation.DSMT4">
                  <p:embed/>
                  <p:pic>
                    <p:nvPicPr>
                      <p:cNvPr id="24583"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1428751"/>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937916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p:cNvSpPr>
          <p:nvPr>
            <p:ph idx="1"/>
          </p:nvPr>
        </p:nvSpPr>
        <p:spPr>
          <a:xfrm>
            <a:off x="839416" y="1173483"/>
            <a:ext cx="8281987" cy="5400675"/>
          </a:xfrm>
          <a:ln/>
        </p:spPr>
        <p:txBody>
          <a:bodyPr vert="horz" wrap="square" lIns="91440" tIns="45720" rIns="91440" bIns="45720" anchor="t">
            <a:normAutofit lnSpcReduction="10000"/>
          </a:bodyPr>
          <a:lstStyle/>
          <a:p>
            <a:pPr>
              <a:lnSpc>
                <a:spcPct val="160000"/>
              </a:lnSpc>
              <a:buClr>
                <a:srgbClr val="0000FF"/>
              </a:buClr>
              <a:buSzPct val="150000"/>
              <a:buFont typeface="Wingdings" panose="05000000000000000000" pitchFamily="2" charset="2"/>
              <a:buChar char="ü"/>
            </a:pPr>
            <a:r>
              <a:rPr lang="en-US" altLang="zh-CN" b="1" dirty="0" smtClean="0">
                <a:solidFill>
                  <a:srgbClr val="0000FF"/>
                </a:solidFill>
                <a:latin typeface="Times New Roman" panose="02020603050405020304" pitchFamily="18" charset="0"/>
              </a:rPr>
              <a:t>7.1  </a:t>
            </a:r>
            <a:r>
              <a:rPr lang="zh-CN" altLang="en-US" b="1" dirty="0" smtClean="0">
                <a:latin typeface="Times New Roman" panose="02020603050405020304" pitchFamily="18" charset="0"/>
              </a:rPr>
              <a:t>群</a:t>
            </a:r>
            <a:r>
              <a:rPr lang="zh-CN" altLang="en-US" b="1" dirty="0">
                <a:latin typeface="Times New Roman" panose="02020603050405020304" pitchFamily="18" charset="0"/>
              </a:rPr>
              <a:t>智能算法产生的背景</a:t>
            </a:r>
          </a:p>
          <a:p>
            <a:pPr>
              <a:lnSpc>
                <a:spcPct val="160000"/>
              </a:lnSpc>
            </a:pPr>
            <a:r>
              <a:rPr lang="en-US" altLang="en-US" b="1" dirty="0">
                <a:latin typeface="Times New Roman" panose="02020603050405020304" pitchFamily="18" charset="0"/>
              </a:rPr>
              <a:t>7.2  </a:t>
            </a:r>
            <a:r>
              <a:rPr lang="zh-CN" altLang="en-US" b="1" dirty="0">
                <a:latin typeface="Times New Roman" panose="02020603050405020304" pitchFamily="18" charset="0"/>
              </a:rPr>
              <a:t>粒子群优化算法</a:t>
            </a:r>
            <a:endParaRPr lang="en-US" altLang="zh-CN" b="1" dirty="0">
              <a:latin typeface="Times New Roman" panose="02020603050405020304" pitchFamily="18" charset="0"/>
            </a:endParaRPr>
          </a:p>
          <a:p>
            <a:pPr>
              <a:lnSpc>
                <a:spcPct val="160000"/>
              </a:lnSpc>
            </a:pPr>
            <a:r>
              <a:rPr lang="en-US" altLang="en-US" b="1" dirty="0">
                <a:latin typeface="Times New Roman" panose="02020603050405020304" pitchFamily="18" charset="0"/>
              </a:rPr>
              <a:t>7.3 </a:t>
            </a:r>
            <a:r>
              <a:rPr lang="zh-CN" altLang="en-US" b="1" dirty="0">
                <a:latin typeface="Times New Roman" panose="02020603050405020304" pitchFamily="18" charset="0"/>
              </a:rPr>
              <a:t>量子粒子群优化算法</a:t>
            </a:r>
            <a:endParaRPr lang="en-US" altLang="zh-CN" b="1" dirty="0">
              <a:latin typeface="Times New Roman" panose="02020603050405020304" pitchFamily="18" charset="0"/>
            </a:endParaRPr>
          </a:p>
          <a:p>
            <a:pPr>
              <a:lnSpc>
                <a:spcPct val="160000"/>
              </a:lnSpc>
            </a:pPr>
            <a:r>
              <a:rPr lang="en-US" altLang="en-US" b="1" dirty="0">
                <a:latin typeface="Times New Roman" panose="02020603050405020304" pitchFamily="18" charset="0"/>
              </a:rPr>
              <a:t>7.4 </a:t>
            </a:r>
            <a:r>
              <a:rPr lang="zh-CN" altLang="en-US" b="1" dirty="0">
                <a:latin typeface="Times New Roman" panose="02020603050405020304" pitchFamily="18" charset="0"/>
              </a:rPr>
              <a:t>粒子群优化算法及其应用</a:t>
            </a:r>
          </a:p>
          <a:p>
            <a:pPr>
              <a:lnSpc>
                <a:spcPct val="160000"/>
              </a:lnSpc>
            </a:pPr>
            <a:r>
              <a:rPr lang="en-US" altLang="zh-CN" b="1" dirty="0">
                <a:latin typeface="Times New Roman" panose="02020603050405020304" pitchFamily="18" charset="0"/>
              </a:rPr>
              <a:t>7.5 </a:t>
            </a:r>
            <a:r>
              <a:rPr lang="zh-CN" altLang="en-US" b="1" dirty="0">
                <a:latin typeface="Times New Roman" panose="02020603050405020304" pitchFamily="18" charset="0"/>
              </a:rPr>
              <a:t>基本蚁群算法</a:t>
            </a:r>
            <a:endParaRPr lang="en-US" altLang="en-US" b="1" dirty="0">
              <a:latin typeface="Times New Roman" panose="02020603050405020304" pitchFamily="18" charset="0"/>
            </a:endParaRPr>
          </a:p>
          <a:p>
            <a:pPr>
              <a:lnSpc>
                <a:spcPct val="160000"/>
              </a:lnSpc>
            </a:pPr>
            <a:r>
              <a:rPr lang="en-US" altLang="en-US" b="1" dirty="0">
                <a:latin typeface="Times New Roman" panose="02020603050405020304" pitchFamily="18" charset="0"/>
              </a:rPr>
              <a:t>7.6 </a:t>
            </a:r>
            <a:r>
              <a:rPr lang="zh-CN" altLang="en-US" b="1" dirty="0">
                <a:latin typeface="Times New Roman" panose="02020603050405020304" pitchFamily="18" charset="0"/>
              </a:rPr>
              <a:t>改进的蚁群算法</a:t>
            </a:r>
            <a:endParaRPr lang="en-US" altLang="en-US" b="1" dirty="0">
              <a:latin typeface="Times New Roman" panose="02020603050405020304" pitchFamily="18" charset="0"/>
            </a:endParaRPr>
          </a:p>
          <a:p>
            <a:pPr>
              <a:lnSpc>
                <a:spcPct val="160000"/>
              </a:lnSpc>
            </a:pPr>
            <a:r>
              <a:rPr lang="en-US" altLang="en-US" b="1" dirty="0">
                <a:latin typeface="Times New Roman" panose="02020603050405020304" pitchFamily="18" charset="0"/>
              </a:rPr>
              <a:t>7.7  </a:t>
            </a:r>
            <a:r>
              <a:rPr lang="zh-CN" altLang="en-US" b="1" dirty="0">
                <a:latin typeface="Times New Roman" panose="02020603050405020304" pitchFamily="18" charset="0"/>
              </a:rPr>
              <a:t>蚁群算法的应用</a:t>
            </a:r>
          </a:p>
        </p:txBody>
      </p:sp>
      <p:sp>
        <p:nvSpPr>
          <p:cNvPr id="563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6324"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7</a:t>
            </a:r>
            <a:r>
              <a:rPr lang="zh-CN" altLang="en-US" sz="3600" dirty="0">
                <a:latin typeface="Times New Roman" panose="02020603050405020304" pitchFamily="18" charset="0"/>
                <a:ea typeface="黑体" panose="02010609060101010101" pitchFamily="49" charset="-122"/>
              </a:rPr>
              <a:t>章  群</a:t>
            </a:r>
            <a:r>
              <a:rPr lang="zh-CN" altLang="en-US" sz="3600" dirty="0" smtClean="0">
                <a:latin typeface="Times New Roman" panose="02020603050405020304" pitchFamily="18" charset="0"/>
                <a:ea typeface="黑体" panose="02010609060101010101" pitchFamily="49" charset="-122"/>
              </a:rPr>
              <a:t>智能算法及其</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30F134E-B88B-4E9F-AD0B-3D508FB92E7D}"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20</a:t>
            </a:fld>
            <a:endParaRPr lang="en-US" altLang="ja-JP" sz="1800">
              <a:solidFill>
                <a:srgbClr val="A50021"/>
              </a:solidFill>
              <a:ea typeface="ＭＳ Ｐゴシック" panose="020B0600070205080204" pitchFamily="34" charset="-128"/>
            </a:endParaRPr>
          </a:p>
        </p:txBody>
      </p:sp>
      <p:sp>
        <p:nvSpPr>
          <p:cNvPr id="25604" name="Text Box 11"/>
          <p:cNvSpPr txBox="1">
            <a:spLocks noChangeArrowheads="1"/>
          </p:cNvSpPr>
          <p:nvPr/>
        </p:nvSpPr>
        <p:spPr bwMode="auto">
          <a:xfrm>
            <a:off x="2590800" y="3713163"/>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8" name="Text Box 14"/>
          <p:cNvSpPr txBox="1">
            <a:spLocks noChangeArrowheads="1"/>
          </p:cNvSpPr>
          <p:nvPr/>
        </p:nvSpPr>
        <p:spPr bwMode="auto">
          <a:xfrm>
            <a:off x="1952626" y="3071813"/>
            <a:ext cx="52562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4</a:t>
            </a:r>
            <a:r>
              <a:rPr lang="zh-CN" altLang="en-US" sz="2800" b="1">
                <a:latin typeface="Times New Roman" panose="02020603050405020304" pitchFamily="18" charset="0"/>
                <a:cs typeface="Times New Roman" panose="02020603050405020304" pitchFamily="18" charset="0"/>
              </a:rPr>
              <a:t>）没有第</a:t>
            </a: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部分，</a:t>
            </a:r>
            <a:r>
              <a:rPr lang="zh-CN" altLang="zh-CN" sz="2800" b="1">
                <a:latin typeface="Times New Roman" panose="02020603050405020304" pitchFamily="18" charset="0"/>
                <a:cs typeface="Times New Roman" panose="02020603050405020304" pitchFamily="18" charset="0"/>
              </a:rPr>
              <a:t>即</a:t>
            </a:r>
            <a:r>
              <a:rPr lang="en-US" altLang="zh-CN" sz="2800" b="1">
                <a:latin typeface="Times New Roman" panose="02020603050405020304" pitchFamily="18" charset="0"/>
                <a:cs typeface="Times New Roman" panose="02020603050405020304" pitchFamily="18" charset="0"/>
              </a:rPr>
              <a:t> </a:t>
            </a:r>
            <a:r>
              <a:rPr lang="zh-CN" altLang="en-US" sz="28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b="1">
              <a:latin typeface="Times New Roman" panose="02020603050405020304" pitchFamily="18" charset="0"/>
              <a:cs typeface="Times New Roman" panose="02020603050405020304" pitchFamily="18" charset="0"/>
            </a:endParaRPr>
          </a:p>
        </p:txBody>
      </p:sp>
      <p:sp>
        <p:nvSpPr>
          <p:cNvPr id="9" name="Text Box 10"/>
          <p:cNvSpPr txBox="1">
            <a:spLocks noChangeArrowheads="1"/>
          </p:cNvSpPr>
          <p:nvPr/>
        </p:nvSpPr>
        <p:spPr bwMode="auto">
          <a:xfrm>
            <a:off x="2024063" y="3863952"/>
            <a:ext cx="8229600" cy="652486"/>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粒子间没有社会共享信息，也就是</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只有认知</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模型。</a:t>
            </a:r>
            <a:endParaRPr lang="zh-CN" altLang="en-US" sz="2600">
              <a:latin typeface="Times New Roman" panose="02020603050405020304" pitchFamily="18" charset="0"/>
              <a:cs typeface="Times New Roman" panose="02020603050405020304" pitchFamily="18" charset="0"/>
            </a:endParaRPr>
          </a:p>
        </p:txBody>
      </p:sp>
      <p:sp>
        <p:nvSpPr>
          <p:cNvPr id="11" name="Text Box 10"/>
          <p:cNvSpPr txBox="1">
            <a:spLocks noChangeArrowheads="1"/>
          </p:cNvSpPr>
          <p:nvPr/>
        </p:nvSpPr>
        <p:spPr bwMode="auto">
          <a:xfrm>
            <a:off x="1992313" y="4808748"/>
            <a:ext cx="8229600" cy="121264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因为个体间没有交互，一个规模为</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的群体等价于</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个单个粒子的运行，因而得到最优解的机率非常小。</a:t>
            </a:r>
            <a:endParaRPr lang="zh-CN" altLang="en-US" sz="2600">
              <a:latin typeface="Times New Roman" panose="02020603050405020304" pitchFamily="18" charset="0"/>
              <a:cs typeface="Times New Roman" panose="02020603050405020304" pitchFamily="18" charset="0"/>
            </a:endParaRPr>
          </a:p>
        </p:txBody>
      </p:sp>
      <p:graphicFrame>
        <p:nvGraphicFramePr>
          <p:cNvPr id="25608" name="对象 7"/>
          <p:cNvGraphicFramePr>
            <a:graphicFrameLocks noChangeAspect="1"/>
          </p:cNvGraphicFramePr>
          <p:nvPr/>
        </p:nvGraphicFramePr>
        <p:xfrm>
          <a:off x="1800226" y="2000251"/>
          <a:ext cx="8867775" cy="479425"/>
        </p:xfrm>
        <a:graphic>
          <a:graphicData uri="http://schemas.openxmlformats.org/presentationml/2006/ole">
            <mc:AlternateContent xmlns:mc="http://schemas.openxmlformats.org/markup-compatibility/2006">
              <mc:Choice xmlns:v="urn:schemas-microsoft-com:vml" Requires="v">
                <p:oleObj spid="_x0000_s62471" name="Equation" r:id="rId3" imgW="5067300" imgH="279400" progId="Equation.DSMT4">
                  <p:embed/>
                </p:oleObj>
              </mc:Choice>
              <mc:Fallback>
                <p:oleObj name="Equation" r:id="rId3" imgW="5067300" imgH="279400" progId="Equation.DSMT4">
                  <p:embed/>
                  <p:pic>
                    <p:nvPicPr>
                      <p:cNvPr id="2560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6" y="2000251"/>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24926732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1488794-6E8F-4CF8-9265-F823F1E8E572}"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21</a:t>
            </a:fld>
            <a:endParaRPr lang="en-US" altLang="ja-JP" sz="1800">
              <a:solidFill>
                <a:srgbClr val="A50021"/>
              </a:solidFill>
              <a:ea typeface="ＭＳ Ｐゴシック" panose="020B0600070205080204" pitchFamily="34" charset="-128"/>
            </a:endParaRPr>
          </a:p>
        </p:txBody>
      </p:sp>
      <p:sp>
        <p:nvSpPr>
          <p:cNvPr id="26628" name="Rectangle 3"/>
          <p:cNvSpPr>
            <a:spLocks noGrp="1" noChangeArrowheads="1"/>
          </p:cNvSpPr>
          <p:nvPr>
            <p:ph idx="1"/>
          </p:nvPr>
        </p:nvSpPr>
        <p:spPr>
          <a:xfrm>
            <a:off x="1974850" y="1000126"/>
            <a:ext cx="8153400" cy="1895475"/>
          </a:xfrm>
        </p:spPr>
        <p:txBody>
          <a:bodyPr/>
          <a:lstStyle/>
          <a:p>
            <a:pPr marL="0" indent="0">
              <a:buClr>
                <a:schemeClr val="tx1"/>
              </a:buClr>
              <a:buNone/>
            </a:pPr>
            <a:r>
              <a:rPr lang="en-US" altLang="zh-CN" b="1">
                <a:latin typeface="Times New Roman" panose="02020603050405020304" pitchFamily="18" charset="0"/>
              </a:rPr>
              <a:t>3. </a:t>
            </a:r>
            <a:r>
              <a:rPr lang="zh-CN" altLang="en-US" b="1">
                <a:latin typeface="Times New Roman" panose="02020603050405020304" pitchFamily="18" charset="0"/>
              </a:rPr>
              <a:t>参数设置</a:t>
            </a:r>
          </a:p>
          <a:p>
            <a:pPr marL="0" indent="0">
              <a:buClr>
                <a:schemeClr val="tx1"/>
              </a:buClr>
              <a:buNone/>
            </a:pPr>
            <a:endParaRPr lang="zh-CN" altLang="en-US" b="1">
              <a:latin typeface="宋体" panose="02010600030101010101" pitchFamily="2" charset="-122"/>
            </a:endParaRPr>
          </a:p>
          <a:p>
            <a:pPr marL="0" indent="0">
              <a:buClr>
                <a:schemeClr val="tx1"/>
              </a:buClr>
              <a:buNone/>
            </a:pPr>
            <a:endParaRPr lang="en-US" altLang="zh-CN" b="1">
              <a:latin typeface="宋体" panose="02010600030101010101" pitchFamily="2" charset="-122"/>
            </a:endParaRPr>
          </a:p>
        </p:txBody>
      </p:sp>
      <p:sp>
        <p:nvSpPr>
          <p:cNvPr id="6153" name="Text Box 9"/>
          <p:cNvSpPr txBox="1">
            <a:spLocks noChangeArrowheads="1"/>
          </p:cNvSpPr>
          <p:nvPr/>
        </p:nvSpPr>
        <p:spPr bwMode="auto">
          <a:xfrm>
            <a:off x="1952625" y="1928814"/>
            <a:ext cx="8229600" cy="23336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宋体" panose="02010600030101010101" pitchFamily="2" charset="-122"/>
              </a:rPr>
              <a:t>早期的实验</a:t>
            </a:r>
            <a:r>
              <a:rPr lang="zh-CN" altLang="en-US" sz="2600">
                <a:latin typeface="宋体" panose="02010600030101010101" pitchFamily="2" charset="-122"/>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a:latin typeface="Times New Roman" panose="02020603050405020304" pitchFamily="18" charset="0"/>
                <a:cs typeface="Times New Roman" panose="02020603050405020304" pitchFamily="18" charset="0"/>
              </a:rPr>
              <a:t>固定为1.0</a:t>
            </a:r>
            <a:r>
              <a:rPr lang="zh-CN" altLang="en-US"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600">
                <a:latin typeface="Times New Roman" panose="02020603050405020304" pitchFamily="18" charset="0"/>
                <a:cs typeface="Times New Roman" panose="02020603050405020304" pitchFamily="18" charset="0"/>
              </a:rPr>
              <a:t>和</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600">
                <a:latin typeface="Times New Roman" panose="02020603050405020304" pitchFamily="18" charset="0"/>
                <a:cs typeface="Times New Roman" panose="02020603050405020304" pitchFamily="18" charset="0"/>
              </a:rPr>
              <a:t>固定为2.0，因此Vmax成为唯一需要调节的参数，通常设为每维变化范围10％~20%。Suganthan的实验表明</a:t>
            </a:r>
            <a:r>
              <a:rPr lang="zh-CN" altLang="en-US"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600">
                <a:latin typeface="Times New Roman" panose="02020603050405020304" pitchFamily="18" charset="0"/>
                <a:cs typeface="Times New Roman" panose="02020603050405020304" pitchFamily="18" charset="0"/>
              </a:rPr>
              <a:t>和</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a:latin typeface="Times New Roman" panose="02020603050405020304" pitchFamily="18" charset="0"/>
                <a:cs typeface="Times New Roman" panose="02020603050405020304" pitchFamily="18" charset="0"/>
                <a:sym typeface="Symbol" panose="05050102010706020507" pitchFamily="18" charset="2"/>
              </a:rPr>
              <a:t>2 </a:t>
            </a:r>
            <a:r>
              <a:rPr lang="en-US" altLang="zh-CN" sz="2600">
                <a:latin typeface="Times New Roman" panose="02020603050405020304" pitchFamily="18" charset="0"/>
                <a:cs typeface="Times New Roman" panose="02020603050405020304" pitchFamily="18" charset="0"/>
              </a:rPr>
              <a:t>为常数时可以得到较好的解，但不一定必须为2。</a:t>
            </a:r>
            <a:endParaRPr lang="zh-CN" altLang="en-US" sz="2600">
              <a:latin typeface="Times New Roman" panose="02020603050405020304" pitchFamily="18" charset="0"/>
              <a:cs typeface="Times New Roman" panose="02020603050405020304" pitchFamily="18" charset="0"/>
            </a:endParaRPr>
          </a:p>
        </p:txBody>
      </p:sp>
      <p:sp>
        <p:nvSpPr>
          <p:cNvPr id="26630" name="Text Box 11"/>
          <p:cNvSpPr txBox="1">
            <a:spLocks noChangeArrowheads="1"/>
          </p:cNvSpPr>
          <p:nvPr/>
        </p:nvSpPr>
        <p:spPr bwMode="auto">
          <a:xfrm>
            <a:off x="2590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10" name="Text Box 10"/>
          <p:cNvSpPr txBox="1">
            <a:spLocks noChangeArrowheads="1"/>
          </p:cNvSpPr>
          <p:nvPr/>
        </p:nvSpPr>
        <p:spPr bwMode="auto">
          <a:xfrm>
            <a:off x="1952625" y="4532523"/>
            <a:ext cx="8229600" cy="121264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这些参数也可以通过模糊系统进行调节。</a:t>
            </a:r>
            <a:r>
              <a:rPr lang="en-US" altLang="zh-CN" sz="2600">
                <a:latin typeface="Times New Roman" panose="02020603050405020304" pitchFamily="18" charset="0"/>
                <a:cs typeface="Times New Roman" panose="02020603050405020304" pitchFamily="18" charset="0"/>
              </a:rPr>
              <a:t>Shi</a:t>
            </a:r>
            <a:r>
              <a:rPr lang="zh-CN" altLang="zh-CN" sz="2600">
                <a:latin typeface="Times New Roman" panose="02020603050405020304" pitchFamily="18" charset="0"/>
                <a:cs typeface="Times New Roman" panose="02020603050405020304" pitchFamily="18" charset="0"/>
              </a:rPr>
              <a:t>和</a:t>
            </a:r>
            <a:r>
              <a:rPr lang="en-US" altLang="zh-CN" sz="2600">
                <a:latin typeface="Times New Roman" panose="02020603050405020304" pitchFamily="18" charset="0"/>
                <a:cs typeface="Times New Roman" panose="02020603050405020304" pitchFamily="18" charset="0"/>
              </a:rPr>
              <a:t>Eberhart</a:t>
            </a:r>
            <a:r>
              <a:rPr lang="zh-CN" altLang="zh-CN" sz="2600">
                <a:latin typeface="Times New Roman" panose="02020603050405020304" pitchFamily="18" charset="0"/>
                <a:cs typeface="Times New Roman" panose="02020603050405020304" pitchFamily="18" charset="0"/>
              </a:rPr>
              <a:t>提出一个模糊系统来调节</a:t>
            </a:r>
            <a:r>
              <a:rPr lang="en-US" altLang="zh-CN" sz="2600">
                <a:latin typeface="Times New Roman" panose="02020603050405020304" pitchFamily="18" charset="0"/>
                <a:cs typeface="Times New Roman" panose="02020603050405020304" pitchFamily="18" charset="0"/>
              </a:rPr>
              <a:t> </a:t>
            </a:r>
            <a:r>
              <a:rPr lang="zh-CN" altLang="en-US" sz="2600" i="1">
                <a:latin typeface="Times New Roman" panose="02020603050405020304" pitchFamily="18" charset="0"/>
                <a:cs typeface="Times New Roman" panose="02020603050405020304" pitchFamily="18" charset="0"/>
                <a:sym typeface="Symbol" panose="05050102010706020507" pitchFamily="18" charset="2"/>
              </a:rPr>
              <a:t></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9"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粒子群优化算法的参数分析</a:t>
            </a:r>
            <a:endParaRPr lang="zh-CN" altLang="en-US" sz="3200" b="1" dirty="0">
              <a:solidFill>
                <a:schemeClr val="bg1"/>
              </a:solidFill>
            </a:endParaRPr>
          </a:p>
        </p:txBody>
      </p:sp>
    </p:spTree>
    <p:extLst>
      <p:ext uri="{BB962C8B-B14F-4D97-AF65-F5344CB8AC3E}">
        <p14:creationId xmlns:p14="http://schemas.microsoft.com/office/powerpoint/2010/main" val="14079038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1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EA83475-0B66-45C1-844E-5789C38DA8CA}"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22</a:t>
            </a:fld>
            <a:endParaRPr lang="en-US" altLang="ja-JP" sz="1800">
              <a:solidFill>
                <a:srgbClr val="A50021"/>
              </a:solidFill>
              <a:ea typeface="ＭＳ Ｐゴシック" panose="020B0600070205080204" pitchFamily="34" charset="-128"/>
            </a:endParaRPr>
          </a:p>
        </p:txBody>
      </p:sp>
      <p:sp>
        <p:nvSpPr>
          <p:cNvPr id="60419" name="Rectangle 3"/>
          <p:cNvSpPr>
            <a:spLocks noGrp="1" noChangeArrowheads="1"/>
          </p:cNvSpPr>
          <p:nvPr>
            <p:ph type="body" idx="1"/>
          </p:nvPr>
        </p:nvSpPr>
        <p:spPr>
          <a:xfrm>
            <a:off x="820026" y="789879"/>
            <a:ext cx="10388542" cy="5400675"/>
          </a:xfrm>
        </p:spPr>
        <p:txBody>
          <a:bodyPr>
            <a:normAutofit lnSpcReduction="10000"/>
          </a:bodyPr>
          <a:lstStyle/>
          <a:p>
            <a:pPr eaLnBrk="1" hangingPunct="1">
              <a:lnSpc>
                <a:spcPct val="160000"/>
              </a:lnSpc>
            </a:pPr>
            <a:r>
              <a:rPr lang="en-US" altLang="zh-CN" b="1" dirty="0" smtClean="0">
                <a:latin typeface="Times New Roman" panose="02020603050405020304" pitchFamily="18" charset="0"/>
              </a:rPr>
              <a:t>7.1  </a:t>
            </a:r>
            <a:r>
              <a:rPr lang="zh-CN" altLang="en-US" b="1" dirty="0" smtClean="0">
                <a:latin typeface="Times New Roman" panose="02020603050405020304" pitchFamily="18" charset="0"/>
              </a:rPr>
              <a:t>群智能算法产生的背景</a:t>
            </a:r>
            <a:endParaRPr lang="en-US" altLang="zh-CN" b="1" dirty="0" smtClean="0">
              <a:latin typeface="Times New Roman" panose="02020603050405020304" pitchFamily="18" charset="0"/>
            </a:endParaRPr>
          </a:p>
          <a:p>
            <a:pPr eaLnBrk="1" hangingPunct="1">
              <a:lnSpc>
                <a:spcPct val="160000"/>
              </a:lnSpc>
            </a:pPr>
            <a:r>
              <a:rPr lang="en-US" altLang="zh-CN" b="1" dirty="0" smtClean="0">
                <a:latin typeface="Times New Roman" panose="02020603050405020304" pitchFamily="18" charset="0"/>
              </a:rPr>
              <a:t>7.2  </a:t>
            </a:r>
            <a:r>
              <a:rPr lang="zh-CN" altLang="en-US" b="1" dirty="0" smtClean="0">
                <a:latin typeface="Times New Roman" panose="02020603050405020304" pitchFamily="18" charset="0"/>
              </a:rPr>
              <a:t>粒子群优化算法 </a:t>
            </a:r>
          </a:p>
          <a:p>
            <a:pPr eaLnBrk="1" hangingPunct="1">
              <a:lnSpc>
                <a:spcPct val="160000"/>
              </a:lnSpc>
              <a:buClr>
                <a:srgbClr val="0000FF"/>
              </a:buClr>
              <a:buSzPct val="150000"/>
              <a:buFont typeface="Wingdings" panose="05000000000000000000" pitchFamily="2" charset="2"/>
              <a:buChar char="ü"/>
            </a:pPr>
            <a:r>
              <a:rPr lang="en-US" altLang="zh-CN" b="1" dirty="0" smtClean="0">
                <a:solidFill>
                  <a:srgbClr val="0000FF"/>
                </a:solidFill>
                <a:latin typeface="Times New Roman" panose="02020603050405020304" pitchFamily="18" charset="0"/>
              </a:rPr>
              <a:t>7.3  </a:t>
            </a:r>
            <a:r>
              <a:rPr lang="zh-CN" altLang="en-US" b="1" dirty="0" smtClean="0">
                <a:solidFill>
                  <a:srgbClr val="0000FF"/>
                </a:solidFill>
                <a:latin typeface="Times New Roman" panose="02020603050405020304" pitchFamily="18" charset="0"/>
              </a:rPr>
              <a:t>量子粒子群优化算法 </a:t>
            </a:r>
          </a:p>
          <a:p>
            <a:pPr eaLnBrk="1" hangingPunct="1">
              <a:lnSpc>
                <a:spcPct val="160000"/>
              </a:lnSpc>
            </a:pPr>
            <a:r>
              <a:rPr lang="en-US" altLang="zh-CN" b="1" dirty="0" smtClean="0">
                <a:latin typeface="Times New Roman" panose="02020603050405020304" pitchFamily="18" charset="0"/>
              </a:rPr>
              <a:t>7.4  </a:t>
            </a:r>
            <a:r>
              <a:rPr lang="zh-CN" altLang="en-US" b="1" dirty="0" smtClean="0">
                <a:latin typeface="Times New Roman" panose="02020603050405020304" pitchFamily="18" charset="0"/>
              </a:rPr>
              <a:t>粒子群优化算法的应用</a:t>
            </a:r>
            <a:endParaRPr lang="en-US" altLang="zh-CN" b="1" dirty="0" smtClean="0">
              <a:latin typeface="Times New Roman" panose="02020603050405020304" pitchFamily="18" charset="0"/>
            </a:endParaRPr>
          </a:p>
          <a:p>
            <a:pPr eaLnBrk="1" hangingPunct="1">
              <a:lnSpc>
                <a:spcPct val="160000"/>
              </a:lnSpc>
            </a:pPr>
            <a:r>
              <a:rPr lang="en-US" altLang="zh-CN" b="1" dirty="0" smtClean="0">
                <a:latin typeface="Times New Roman" panose="02020603050405020304" pitchFamily="18" charset="0"/>
              </a:rPr>
              <a:t>7.5  </a:t>
            </a:r>
            <a:r>
              <a:rPr lang="zh-CN" altLang="en-US" b="1" dirty="0" smtClean="0">
                <a:latin typeface="Times New Roman" panose="02020603050405020304" pitchFamily="18" charset="0"/>
              </a:rPr>
              <a:t>基本蚁群算法</a:t>
            </a:r>
          </a:p>
          <a:p>
            <a:pPr eaLnBrk="1" hangingPunct="1">
              <a:lnSpc>
                <a:spcPct val="160000"/>
              </a:lnSpc>
            </a:pPr>
            <a:r>
              <a:rPr lang="en-US" altLang="zh-CN" b="1" dirty="0" smtClean="0">
                <a:latin typeface="Times New Roman" panose="02020603050405020304" pitchFamily="18" charset="0"/>
              </a:rPr>
              <a:t>7.6  </a:t>
            </a:r>
            <a:r>
              <a:rPr lang="zh-CN" altLang="en-US" b="1" dirty="0" smtClean="0">
                <a:latin typeface="Times New Roman" panose="02020603050405020304" pitchFamily="18" charset="0"/>
              </a:rPr>
              <a:t>改进蚁群算法 </a:t>
            </a:r>
          </a:p>
          <a:p>
            <a:pPr eaLnBrk="1" hangingPunct="1">
              <a:lnSpc>
                <a:spcPct val="160000"/>
              </a:lnSpc>
            </a:pPr>
            <a:r>
              <a:rPr lang="en-US" altLang="zh-CN" b="1" dirty="0" smtClean="0">
                <a:latin typeface="Times New Roman" panose="02020603050405020304" pitchFamily="18" charset="0"/>
              </a:rPr>
              <a:t>7.7  </a:t>
            </a:r>
            <a:r>
              <a:rPr lang="zh-CN" altLang="en-US" b="1" dirty="0" smtClean="0">
                <a:latin typeface="Times New Roman" panose="02020603050405020304" pitchFamily="18" charset="0"/>
              </a:rPr>
              <a:t>蚁群算法的应用</a:t>
            </a:r>
          </a:p>
        </p:txBody>
      </p:sp>
      <p:sp>
        <p:nvSpPr>
          <p:cNvPr id="5"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7</a:t>
            </a:r>
            <a:r>
              <a:rPr lang="zh-CN" altLang="en-US" sz="3600" dirty="0">
                <a:solidFill>
                  <a:schemeClr val="bg1"/>
                </a:solidFill>
                <a:latin typeface="Times New Roman" panose="02020603050405020304" pitchFamily="18" charset="0"/>
                <a:ea typeface="黑体" panose="02010609060101010101" pitchFamily="49" charset="-122"/>
              </a:rPr>
              <a:t>章  群智能算法及其应用</a:t>
            </a:r>
            <a:endParaRPr lang="zh-CN" altLang="en-US" sz="3200" b="1" dirty="0">
              <a:solidFill>
                <a:schemeClr val="bg1"/>
              </a:solidFill>
            </a:endParaRPr>
          </a:p>
        </p:txBody>
      </p:sp>
    </p:spTree>
    <p:extLst>
      <p:ext uri="{BB962C8B-B14F-4D97-AF65-F5344CB8AC3E}">
        <p14:creationId xmlns:p14="http://schemas.microsoft.com/office/powerpoint/2010/main" val="28036164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 calcmode="lin" valueType="num">
                                      <p:cBhvr additive="base">
                                        <p:cTn id="22"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 calcmode="lin" valueType="num">
                                      <p:cBhvr additive="base">
                                        <p:cTn id="27"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 calcmode="lin" valueType="num">
                                      <p:cBhvr additive="base">
                                        <p:cTn id="32"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0419">
                                            <p:txEl>
                                              <p:pRg st="6" end="6"/>
                                            </p:txEl>
                                          </p:spTgt>
                                        </p:tgtEl>
                                        <p:attrNameLst>
                                          <p:attrName>style.visibility</p:attrName>
                                        </p:attrNameLst>
                                      </p:cBhvr>
                                      <p:to>
                                        <p:strVal val="visible"/>
                                      </p:to>
                                    </p:set>
                                    <p:anim calcmode="lin" valueType="num">
                                      <p:cBhvr additive="base">
                                        <p:cTn id="37" dur="500" fill="hold"/>
                                        <p:tgtEl>
                                          <p:spTgt spid="6041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4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5342BE8-5507-405E-9EF6-B2D16384AFE4}"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23</a:t>
            </a:fld>
            <a:endParaRPr lang="en-US" altLang="ja-JP" sz="1800">
              <a:solidFill>
                <a:srgbClr val="A50021"/>
              </a:solidFill>
              <a:ea typeface="ＭＳ Ｐゴシック" panose="020B0600070205080204" pitchFamily="34" charset="-128"/>
            </a:endParaRPr>
          </a:p>
        </p:txBody>
      </p:sp>
      <p:sp>
        <p:nvSpPr>
          <p:cNvPr id="79875" name="Rectangle 3"/>
          <p:cNvSpPr>
            <a:spLocks noGrp="1" noChangeArrowheads="1"/>
          </p:cNvSpPr>
          <p:nvPr>
            <p:ph type="body" idx="1"/>
          </p:nvPr>
        </p:nvSpPr>
        <p:spPr>
          <a:xfrm>
            <a:off x="838200" y="1052515"/>
            <a:ext cx="10658399" cy="4104678"/>
          </a:xfrm>
        </p:spPr>
        <p:txBody>
          <a:bodyPr/>
          <a:lstStyle/>
          <a:p>
            <a:pPr eaLnBrk="1" hangingPunct="1">
              <a:lnSpc>
                <a:spcPct val="140000"/>
              </a:lnSpc>
              <a:defRPr/>
            </a:pPr>
            <a:r>
              <a:rPr kumimoji="1" lang="zh-CN" altLang="en-US" b="1" dirty="0">
                <a:latin typeface="宋体" pitchFamily="2" charset="-122"/>
              </a:rPr>
              <a:t>产生背景</a:t>
            </a:r>
            <a:endParaRPr kumimoji="1" lang="en-US" altLang="zh-CN" b="1" dirty="0">
              <a:latin typeface="宋体" pitchFamily="2" charset="-122"/>
            </a:endParaRPr>
          </a:p>
          <a:p>
            <a:pPr marL="0" indent="0">
              <a:lnSpc>
                <a:spcPct val="140000"/>
              </a:lnSpc>
              <a:buNone/>
              <a:defRPr/>
            </a:pPr>
            <a:r>
              <a:rPr lang="zh-CN" altLang="zh-CN" sz="2600" dirty="0">
                <a:latin typeface="Times New Roman" pitchFamily="18" charset="0"/>
              </a:rPr>
              <a:t>在量子力学中是没有确定的轨迹的，因为根据不确定性原理，位置向量</a:t>
            </a:r>
            <a:r>
              <a:rPr lang="en-US" altLang="zh-CN" sz="2600" i="1" dirty="0">
                <a:latin typeface="Times New Roman" pitchFamily="18" charset="0"/>
              </a:rPr>
              <a:t>x</a:t>
            </a:r>
            <a:r>
              <a:rPr lang="en-US" altLang="zh-CN" sz="2600" i="1" baseline="-25000" dirty="0">
                <a:latin typeface="Times New Roman" pitchFamily="18" charset="0"/>
              </a:rPr>
              <a:t>i</a:t>
            </a:r>
            <a:r>
              <a:rPr lang="zh-CN" altLang="zh-CN" sz="2600" dirty="0">
                <a:latin typeface="Times New Roman" pitchFamily="18" charset="0"/>
              </a:rPr>
              <a:t>和速度向量</a:t>
            </a:r>
            <a:r>
              <a:rPr lang="en-US" altLang="zh-CN" sz="2600" i="1" dirty="0">
                <a:latin typeface="Times New Roman" pitchFamily="18" charset="0"/>
              </a:rPr>
              <a:t>v</a:t>
            </a:r>
            <a:r>
              <a:rPr lang="en-US" altLang="zh-CN" sz="2600" i="1" baseline="-25000" dirty="0">
                <a:latin typeface="Times New Roman" pitchFamily="18" charset="0"/>
              </a:rPr>
              <a:t>i</a:t>
            </a:r>
            <a:r>
              <a:rPr lang="zh-CN" altLang="zh-CN" sz="2600" dirty="0">
                <a:latin typeface="Times New Roman" pitchFamily="18" charset="0"/>
              </a:rPr>
              <a:t>是不可能同时确定的</a:t>
            </a:r>
            <a:r>
              <a:rPr lang="zh-CN" altLang="en-US" sz="2600" dirty="0">
                <a:latin typeface="Times New Roman" pitchFamily="18" charset="0"/>
              </a:rPr>
              <a:t>。</a:t>
            </a:r>
            <a:endParaRPr lang="en-US" altLang="zh-CN" sz="2600" dirty="0">
              <a:latin typeface="Times New Roman" pitchFamily="18" charset="0"/>
            </a:endParaRPr>
          </a:p>
          <a:p>
            <a:pPr marL="0" indent="0">
              <a:lnSpc>
                <a:spcPct val="140000"/>
              </a:lnSpc>
              <a:buNone/>
              <a:defRPr/>
            </a:pPr>
            <a:r>
              <a:rPr lang="en-US" altLang="zh-CN" sz="2600" dirty="0">
                <a:latin typeface="Times New Roman" pitchFamily="18" charset="0"/>
              </a:rPr>
              <a:t>J. Sun</a:t>
            </a:r>
            <a:r>
              <a:rPr lang="zh-CN" altLang="zh-CN" sz="2600" dirty="0">
                <a:latin typeface="Times New Roman" pitchFamily="18" charset="0"/>
              </a:rPr>
              <a:t>受到量子物理学的启发，于</a:t>
            </a:r>
            <a:r>
              <a:rPr lang="en-US" altLang="zh-CN" sz="2600" dirty="0">
                <a:latin typeface="Times New Roman" pitchFamily="18" charset="0"/>
              </a:rPr>
              <a:t>2004</a:t>
            </a:r>
            <a:r>
              <a:rPr lang="zh-CN" altLang="zh-CN" sz="2600" dirty="0">
                <a:latin typeface="Times New Roman" pitchFamily="18" charset="0"/>
              </a:rPr>
              <a:t>年提出了一种能够保证全局收敛的具有量子行为的量子粒子群优化 </a:t>
            </a:r>
            <a:r>
              <a:rPr lang="en-US" altLang="zh-CN" sz="2600" dirty="0">
                <a:latin typeface="Times New Roman" pitchFamily="18" charset="0"/>
              </a:rPr>
              <a:t>(Quantum-behaved particle swarm optimization</a:t>
            </a:r>
            <a:r>
              <a:rPr lang="zh-CN" altLang="zh-CN" sz="2600" dirty="0">
                <a:latin typeface="Times New Roman" pitchFamily="18" charset="0"/>
              </a:rPr>
              <a:t>，</a:t>
            </a:r>
            <a:r>
              <a:rPr lang="en-US" altLang="zh-CN" sz="2600" dirty="0">
                <a:latin typeface="Times New Roman" pitchFamily="18" charset="0"/>
              </a:rPr>
              <a:t>QPSO) </a:t>
            </a:r>
            <a:r>
              <a:rPr lang="zh-CN" altLang="zh-CN" sz="2600" dirty="0">
                <a:latin typeface="Times New Roman" pitchFamily="18" charset="0"/>
              </a:rPr>
              <a:t>算法，并对算法的收敛性进行了分析。</a:t>
            </a:r>
            <a:endParaRPr lang="en-US" altLang="zh-CN" sz="2600" dirty="0">
              <a:latin typeface="Times New Roman" pitchFamily="18" charset="0"/>
            </a:endParaRPr>
          </a:p>
          <a:p>
            <a:pPr marL="0" indent="0">
              <a:lnSpc>
                <a:spcPct val="140000"/>
              </a:lnSpc>
              <a:buNone/>
              <a:defRPr/>
            </a:pPr>
            <a:endParaRPr lang="zh-CN" altLang="en-US" sz="2600" dirty="0">
              <a:latin typeface="Times New Roman" pitchFamily="18" charset="0"/>
            </a:endParaRPr>
          </a:p>
        </p:txBody>
      </p:sp>
      <p:sp>
        <p:nvSpPr>
          <p:cNvPr id="6"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量子粒子群优化算法</a:t>
            </a:r>
            <a:endParaRPr lang="zh-CN" altLang="en-US" sz="3200" b="1" dirty="0">
              <a:solidFill>
                <a:schemeClr val="bg1"/>
              </a:solidFill>
            </a:endParaRPr>
          </a:p>
        </p:txBody>
      </p:sp>
    </p:spTree>
    <p:extLst>
      <p:ext uri="{BB962C8B-B14F-4D97-AF65-F5344CB8AC3E}">
        <p14:creationId xmlns:p14="http://schemas.microsoft.com/office/powerpoint/2010/main" val="18122219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B30C7B7-E7DF-47E1-877A-BC47CA7E8236}"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24</a:t>
            </a:fld>
            <a:endParaRPr lang="en-US" altLang="ja-JP" sz="1800">
              <a:solidFill>
                <a:srgbClr val="A50021"/>
              </a:solidFill>
              <a:ea typeface="ＭＳ Ｐゴシック" panose="020B0600070205080204" pitchFamily="34" charset="-128"/>
            </a:endParaRPr>
          </a:p>
        </p:txBody>
      </p:sp>
      <p:sp>
        <p:nvSpPr>
          <p:cNvPr id="29700" name="Rectangle 3"/>
          <p:cNvSpPr>
            <a:spLocks noGrp="1" noChangeArrowheads="1"/>
          </p:cNvSpPr>
          <p:nvPr>
            <p:ph type="body" idx="1"/>
          </p:nvPr>
        </p:nvSpPr>
        <p:spPr>
          <a:xfrm>
            <a:off x="838200" y="1196752"/>
            <a:ext cx="10153128" cy="1857375"/>
          </a:xfrm>
        </p:spPr>
        <p:txBody>
          <a:bodyPr/>
          <a:lstStyle/>
          <a:p>
            <a:pPr eaLnBrk="1" hangingPunct="1">
              <a:buSzPct val="60000"/>
              <a:buFontTx/>
              <a:buBlip>
                <a:blip r:embed="rId3"/>
              </a:buBlip>
            </a:pPr>
            <a:r>
              <a:rPr lang="en-US" altLang="zh-CN" b="1" dirty="0" smtClean="0">
                <a:latin typeface="Times New Roman" panose="02020603050405020304" pitchFamily="18" charset="0"/>
              </a:rPr>
              <a:t>7.3.1  </a:t>
            </a:r>
            <a:r>
              <a:rPr lang="zh-CN" altLang="en-US" b="1" dirty="0" smtClean="0">
                <a:latin typeface="Times New Roman" panose="02020603050405020304" pitchFamily="18" charset="0"/>
              </a:rPr>
              <a:t>基本量子粒子群优化算法</a:t>
            </a:r>
          </a:p>
          <a:p>
            <a:pPr eaLnBrk="1" hangingPunct="1">
              <a:buSzPct val="60000"/>
              <a:buFontTx/>
              <a:buBlip>
                <a:blip r:embed="rId3"/>
              </a:buBlip>
            </a:pPr>
            <a:r>
              <a:rPr lang="en-US" altLang="zh-CN" b="1" dirty="0" smtClean="0">
                <a:latin typeface="Times New Roman" panose="02020603050405020304" pitchFamily="18" charset="0"/>
              </a:rPr>
              <a:t>7.3.2  </a:t>
            </a:r>
            <a:r>
              <a:rPr lang="zh-CN" altLang="en-US" b="1" dirty="0" smtClean="0">
                <a:latin typeface="Times New Roman" panose="02020603050405020304" pitchFamily="18" charset="0"/>
              </a:rPr>
              <a:t>改进量子粒子群优化算法</a:t>
            </a:r>
          </a:p>
        </p:txBody>
      </p:sp>
      <p:sp>
        <p:nvSpPr>
          <p:cNvPr id="6"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量子粒子群优化算法</a:t>
            </a:r>
            <a:endParaRPr lang="zh-CN" altLang="en-US" sz="3200" b="1" dirty="0">
              <a:solidFill>
                <a:schemeClr val="bg1"/>
              </a:solidFill>
            </a:endParaRPr>
          </a:p>
        </p:txBody>
      </p:sp>
    </p:spTree>
    <p:extLst>
      <p:ext uri="{BB962C8B-B14F-4D97-AF65-F5344CB8AC3E}">
        <p14:creationId xmlns:p14="http://schemas.microsoft.com/office/powerpoint/2010/main" val="722949270"/>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566E2C1-8644-411D-9086-B1C5A0E445F4}"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25</a:t>
            </a:fld>
            <a:endParaRPr lang="en-US" altLang="ja-JP" sz="1800">
              <a:solidFill>
                <a:srgbClr val="A50021"/>
              </a:solidFill>
              <a:ea typeface="ＭＳ Ｐゴシック" panose="020B0600070205080204" pitchFamily="34" charset="-128"/>
            </a:endParaRPr>
          </a:p>
        </p:txBody>
      </p:sp>
      <p:sp>
        <p:nvSpPr>
          <p:cNvPr id="31747" name="Rectangle 2"/>
          <p:cNvSpPr>
            <a:spLocks noChangeArrowheads="1"/>
          </p:cNvSpPr>
          <p:nvPr/>
        </p:nvSpPr>
        <p:spPr bwMode="auto">
          <a:xfrm>
            <a:off x="1828800" y="990600"/>
            <a:ext cx="8534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zh-CN" sz="2800" b="1" dirty="0">
                <a:latin typeface="Times New Roman" panose="02020603050405020304" pitchFamily="18" charset="0"/>
                <a:cs typeface="Times New Roman" panose="02020603050405020304" pitchFamily="18" charset="0"/>
              </a:rPr>
              <a:t>粒子不再被描述为位置向量</a:t>
            </a:r>
            <a:r>
              <a:rPr kumimoji="1"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rPr>
              <a:t>x</a:t>
            </a:r>
            <a:r>
              <a:rPr lang="en-US" altLang="zh-CN" sz="2800" b="1" i="1" baseline="-25000" dirty="0">
                <a:latin typeface="Times New Roman" panose="02020603050405020304" pitchFamily="18" charset="0"/>
              </a:rPr>
              <a:t>i</a:t>
            </a:r>
            <a:r>
              <a:rPr kumimoji="1" lang="zh-CN" altLang="zh-CN" sz="2800" b="1" dirty="0">
                <a:latin typeface="Times New Roman" panose="02020603050405020304" pitchFamily="18" charset="0"/>
                <a:cs typeface="Times New Roman" panose="02020603050405020304" pitchFamily="18" charset="0"/>
              </a:rPr>
              <a:t>和速度向量</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a:t>
            </a:r>
            <a:r>
              <a:rPr kumimoji="1" lang="en-US" altLang="zh-CN" sz="2800" b="1" dirty="0">
                <a:latin typeface="Times New Roman" panose="02020603050405020304" pitchFamily="18" charset="0"/>
                <a:cs typeface="Times New Roman" panose="02020603050405020304" pitchFamily="18" charset="0"/>
              </a:rPr>
              <a:t> </a:t>
            </a:r>
            <a:r>
              <a:rPr kumimoji="1" lang="zh-CN" altLang="zh-CN" sz="2800" b="1" dirty="0">
                <a:latin typeface="Times New Roman" panose="02020603050405020304" pitchFamily="18" charset="0"/>
                <a:cs typeface="Times New Roman" panose="02020603050405020304" pitchFamily="18" charset="0"/>
              </a:rPr>
              <a:t>，而是采用波函数来表示。</a:t>
            </a:r>
            <a:endParaRPr kumimoji="1" lang="zh-CN" altLang="en-US" sz="2800" b="1" dirty="0">
              <a:latin typeface="Times New Roman" panose="02020603050405020304" pitchFamily="18" charset="0"/>
              <a:cs typeface="Times New Roman" panose="02020603050405020304" pitchFamily="18" charset="0"/>
            </a:endParaRPr>
          </a:p>
        </p:txBody>
      </p:sp>
      <p:sp>
        <p:nvSpPr>
          <p:cNvPr id="31749" name="Rectangle 6"/>
          <p:cNvSpPr>
            <a:spLocks noChangeArrowheads="1"/>
          </p:cNvSpPr>
          <p:nvPr/>
        </p:nvSpPr>
        <p:spPr bwMode="auto">
          <a:xfrm>
            <a:off x="1905000" y="2073275"/>
            <a:ext cx="8458200" cy="4186238"/>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anose="05000000000000000000" pitchFamily="2" charset="2"/>
              <a:buChar char="§"/>
            </a:pPr>
            <a:r>
              <a:rPr kumimoji="1" lang="en-US" altLang="zh-CN" sz="2600">
                <a:latin typeface="宋体" panose="02010600030101010101" pitchFamily="2" charset="-122"/>
              </a:rPr>
              <a:t> </a:t>
            </a:r>
            <a:r>
              <a:rPr kumimoji="1" lang="zh-CN" altLang="en-US" sz="2400">
                <a:latin typeface="宋体" panose="02010600030101010101" pitchFamily="2" charset="-122"/>
              </a:rPr>
              <a:t>粒子的波函数为</a:t>
            </a:r>
          </a:p>
          <a:p>
            <a:pPr algn="l" eaLnBrk="1" hangingPunct="1">
              <a:lnSpc>
                <a:spcPct val="100000"/>
              </a:lnSpc>
              <a:spcBef>
                <a:spcPct val="0"/>
              </a:spcBef>
              <a:buClrTx/>
              <a:buFontTx/>
              <a:buNone/>
            </a:pPr>
            <a:r>
              <a:rPr kumimoji="1" lang="en-US" altLang="zh-CN" sz="2400">
                <a:latin typeface="宋体" panose="02010600030101010101" pitchFamily="2" charset="-122"/>
              </a:rPr>
              <a:t>                                     </a:t>
            </a:r>
          </a:p>
          <a:p>
            <a:pPr algn="l" eaLnBrk="1" hangingPunct="1">
              <a:lnSpc>
                <a:spcPct val="100000"/>
              </a:lnSpc>
              <a:spcBef>
                <a:spcPct val="0"/>
              </a:spcBef>
              <a:buClrTx/>
              <a:buFontTx/>
              <a:buNone/>
            </a:pPr>
            <a:r>
              <a:rPr kumimoji="1" lang="en-US" altLang="zh-CN" sz="2400">
                <a:latin typeface="宋体" panose="02010600030101010101" pitchFamily="2" charset="-122"/>
              </a:rPr>
              <a:t>                                               </a:t>
            </a:r>
            <a:r>
              <a:rPr kumimoji="1" lang="zh-CN" altLang="en-US" sz="2400">
                <a:latin typeface="Times New Roman" panose="02020603050405020304" pitchFamily="18" charset="0"/>
                <a:cs typeface="Times New Roman" panose="02020603050405020304" pitchFamily="18" charset="0"/>
              </a:rPr>
              <a:t>（</a:t>
            </a:r>
            <a:r>
              <a:rPr kumimoji="1" lang="en-US" altLang="zh-CN" sz="2400">
                <a:latin typeface="Times New Roman" panose="02020603050405020304" pitchFamily="18" charset="0"/>
                <a:cs typeface="Times New Roman" panose="02020603050405020304" pitchFamily="18" charset="0"/>
              </a:rPr>
              <a:t>7.2</a:t>
            </a:r>
            <a:r>
              <a:rPr kumimoji="1" lang="zh-CN" altLang="en-US" sz="2400">
                <a:latin typeface="Times New Roman" panose="02020603050405020304" pitchFamily="18" charset="0"/>
                <a:cs typeface="Times New Roman" panose="02020603050405020304" pitchFamily="18" charset="0"/>
              </a:rPr>
              <a:t>）</a:t>
            </a:r>
          </a:p>
          <a:p>
            <a:pPr algn="l" eaLnBrk="1" hangingPunct="1">
              <a:lnSpc>
                <a:spcPct val="100000"/>
              </a:lnSpc>
              <a:spcBef>
                <a:spcPct val="0"/>
              </a:spcBef>
              <a:buClr>
                <a:srgbClr val="0000FF"/>
              </a:buClr>
              <a:buFont typeface="Wingdings" panose="05000000000000000000" pitchFamily="2" charset="2"/>
              <a:buChar char="§"/>
            </a:pPr>
            <a:r>
              <a:rPr kumimoji="1" lang="zh-CN" altLang="en-US" sz="2400">
                <a:latin typeface="宋体" panose="02010600030101010101" pitchFamily="2" charset="-122"/>
              </a:rPr>
              <a:t> 其概率密度函数为</a:t>
            </a:r>
          </a:p>
          <a:p>
            <a:pPr algn="l" eaLnBrk="1" hangingPunct="1">
              <a:lnSpc>
                <a:spcPct val="100000"/>
              </a:lnSpc>
              <a:spcBef>
                <a:spcPct val="0"/>
              </a:spcBef>
              <a:buClr>
                <a:srgbClr val="0000FF"/>
              </a:buClr>
              <a:buFont typeface="Wingdings" panose="05000000000000000000" pitchFamily="2" charset="2"/>
              <a:buChar char="§"/>
            </a:pPr>
            <a:endParaRPr kumimoji="1" lang="zh-CN" altLang="en-US" sz="2400">
              <a:latin typeface="宋体" panose="02010600030101010101" pitchFamily="2" charset="-122"/>
            </a:endParaRPr>
          </a:p>
          <a:p>
            <a:pPr algn="l" eaLnBrk="1" hangingPunct="1">
              <a:lnSpc>
                <a:spcPct val="100000"/>
              </a:lnSpc>
              <a:spcBef>
                <a:spcPct val="0"/>
              </a:spcBef>
              <a:buClr>
                <a:srgbClr val="0000FF"/>
              </a:buClr>
              <a:buFont typeface="Wingdings" panose="05000000000000000000" pitchFamily="2" charset="2"/>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7.3</a:t>
            </a:r>
            <a:r>
              <a:rPr kumimoji="1" lang="zh-CN" altLang="en-US"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anose="05000000000000000000" pitchFamily="2" charset="2"/>
              <a:buNone/>
            </a:pPr>
            <a:r>
              <a:rPr kumimoji="1" lang="zh-CN" altLang="en-US" sz="2400">
                <a:latin typeface="宋体" panose="02010600030101010101" pitchFamily="2" charset="-122"/>
              </a:rPr>
              <a:t>其中，</a:t>
            </a:r>
            <a:r>
              <a:rPr kumimoji="1" lang="en-US" altLang="zh-CN" sz="2400" i="1">
                <a:latin typeface="宋体" panose="02010600030101010101" pitchFamily="2" charset="-122"/>
              </a:rPr>
              <a:t>p</a:t>
            </a:r>
            <a:r>
              <a:rPr kumimoji="1" lang="zh-CN" altLang="en-US" sz="2400">
                <a:latin typeface="宋体" panose="02010600030101010101" pitchFamily="2" charset="-122"/>
              </a:rPr>
              <a:t>为每个粒子历史的最好位置。</a:t>
            </a:r>
          </a:p>
          <a:p>
            <a:pPr algn="l" eaLnBrk="1" hangingPunct="1">
              <a:lnSpc>
                <a:spcPct val="100000"/>
              </a:lnSpc>
              <a:spcBef>
                <a:spcPct val="0"/>
              </a:spcBef>
              <a:buClr>
                <a:srgbClr val="0000FF"/>
              </a:buClr>
              <a:buFont typeface="Wingdings" panose="05000000000000000000" pitchFamily="2" charset="2"/>
              <a:buChar char="§"/>
            </a:pPr>
            <a:r>
              <a:rPr kumimoji="1" lang="zh-CN" altLang="en-US" sz="2400">
                <a:latin typeface="宋体" panose="02010600030101010101" pitchFamily="2" charset="-122"/>
              </a:rPr>
              <a:t>  参数</a:t>
            </a:r>
            <a:r>
              <a:rPr kumimoji="1" lang="en-US" altLang="zh-CN" sz="2400" i="1">
                <a:latin typeface="Times New Roman" panose="02020603050405020304" pitchFamily="18" charset="0"/>
                <a:cs typeface="Times New Roman" panose="02020603050405020304" pitchFamily="18" charset="0"/>
              </a:rPr>
              <a:t>L</a:t>
            </a:r>
            <a:r>
              <a:rPr kumimoji="1" lang="zh-CN" altLang="en-US" sz="2400">
                <a:latin typeface="宋体" panose="02010600030101010101" pitchFamily="2" charset="-122"/>
              </a:rPr>
              <a:t>的取值定义为</a:t>
            </a:r>
            <a:endParaRPr kumimoji="1" lang="en-US" altLang="zh-CN" sz="2400">
              <a:latin typeface="宋体" panose="02010600030101010101" pitchFamily="2" charset="-122"/>
            </a:endParaRPr>
          </a:p>
          <a:p>
            <a:pPr algn="l" eaLnBrk="1" hangingPunct="1">
              <a:lnSpc>
                <a:spcPct val="100000"/>
              </a:lnSpc>
              <a:spcBef>
                <a:spcPct val="0"/>
              </a:spcBef>
              <a:buClr>
                <a:srgbClr val="0000FF"/>
              </a:buClr>
              <a:buFont typeface="Wingdings" panose="05000000000000000000" pitchFamily="2" charset="2"/>
              <a:buNone/>
            </a:pPr>
            <a:endParaRPr kumimoji="1" lang="en-US" altLang="zh-CN" sz="2400">
              <a:latin typeface="宋体" panose="02010600030101010101" pitchFamily="2" charset="-122"/>
            </a:endParaRPr>
          </a:p>
          <a:p>
            <a:pPr algn="l" eaLnBrk="1" hangingPunct="1">
              <a:lnSpc>
                <a:spcPct val="100000"/>
              </a:lnSpc>
              <a:spcBef>
                <a:spcPct val="0"/>
              </a:spcBef>
              <a:buClr>
                <a:srgbClr val="0000FF"/>
              </a:buClr>
              <a:buFont typeface="Wingdings" panose="05000000000000000000" pitchFamily="2" charset="2"/>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7.4</a:t>
            </a:r>
            <a:r>
              <a:rPr kumimoji="1" lang="zh-CN" altLang="en-US"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anose="05000000000000000000" pitchFamily="2" charset="2"/>
              <a:buNone/>
            </a:pPr>
            <a:r>
              <a:rPr kumimoji="1" lang="en-US" altLang="zh-CN" sz="2400" i="1">
                <a:latin typeface="Times New Roman" panose="02020603050405020304" pitchFamily="18" charset="0"/>
                <a:cs typeface="Times New Roman" panose="02020603050405020304" pitchFamily="18" charset="0"/>
              </a:rPr>
              <a:t>L</a:t>
            </a:r>
            <a:r>
              <a:rPr kumimoji="1" lang="zh-CN" altLang="zh-CN" sz="2400">
                <a:latin typeface="Times New Roman" panose="02020603050405020304" pitchFamily="18" charset="0"/>
                <a:cs typeface="Times New Roman" panose="02020603050405020304" pitchFamily="18" charset="0"/>
              </a:rPr>
              <a:t>指出了微粒的搜索空间范围。</a:t>
            </a:r>
            <a:r>
              <a:rPr kumimoji="1" lang="en-US" altLang="zh-CN" sz="2400">
                <a:latin typeface="Times New Roman" panose="02020603050405020304" pitchFamily="18" charset="0"/>
                <a:cs typeface="Times New Roman" panose="02020603050405020304" pitchFamily="18" charset="0"/>
              </a:rPr>
              <a:t> </a:t>
            </a:r>
          </a:p>
        </p:txBody>
      </p:sp>
      <p:sp>
        <p:nvSpPr>
          <p:cNvPr id="31750" name="AutoShape 15"/>
          <p:cNvSpPr>
            <a:spLocks noChangeArrowheads="1"/>
          </p:cNvSpPr>
          <p:nvPr/>
        </p:nvSpPr>
        <p:spPr bwMode="auto">
          <a:xfrm rot="5353175">
            <a:off x="1792288" y="1712913"/>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gradFill>
          <a:ln w="9525">
            <a:solidFill>
              <a:srgbClr val="000080"/>
            </a:solidFill>
            <a:miter lim="800000"/>
            <a:headEnd/>
            <a:tailEnd/>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1751"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1752" name="对象 7"/>
          <p:cNvGraphicFramePr>
            <a:graphicFrameLocks noChangeAspect="1"/>
          </p:cNvGraphicFramePr>
          <p:nvPr/>
        </p:nvGraphicFramePr>
        <p:xfrm>
          <a:off x="4498976" y="2565400"/>
          <a:ext cx="3109913" cy="776288"/>
        </p:xfrm>
        <a:graphic>
          <a:graphicData uri="http://schemas.openxmlformats.org/presentationml/2006/ole">
            <mc:AlternateContent xmlns:mc="http://schemas.openxmlformats.org/markup-compatibility/2006">
              <mc:Choice xmlns:v="urn:schemas-microsoft-com:vml" Requires="v">
                <p:oleObj spid="_x0000_s63505" name="Equation" r:id="rId3" imgW="1676400" imgH="419100" progId="Equation.DSMT4">
                  <p:embed/>
                </p:oleObj>
              </mc:Choice>
              <mc:Fallback>
                <p:oleObj name="Equation" r:id="rId3" imgW="1676400" imgH="419100" progId="Equation.DSMT4">
                  <p:embed/>
                  <p:pic>
                    <p:nvPicPr>
                      <p:cNvPr id="31752"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976" y="2565400"/>
                        <a:ext cx="310991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1754" name="对象 9"/>
          <p:cNvGraphicFramePr>
            <a:graphicFrameLocks noChangeAspect="1"/>
          </p:cNvGraphicFramePr>
          <p:nvPr/>
        </p:nvGraphicFramePr>
        <p:xfrm>
          <a:off x="4378325" y="3573464"/>
          <a:ext cx="4021138" cy="719137"/>
        </p:xfrm>
        <a:graphic>
          <a:graphicData uri="http://schemas.openxmlformats.org/presentationml/2006/ole">
            <mc:AlternateContent xmlns:mc="http://schemas.openxmlformats.org/markup-compatibility/2006">
              <mc:Choice xmlns:v="urn:schemas-microsoft-com:vml" Requires="v">
                <p:oleObj spid="_x0000_s63506" name="Equation" r:id="rId5" imgW="2184400" imgH="393700" progId="Equation.DSMT4">
                  <p:embed/>
                </p:oleObj>
              </mc:Choice>
              <mc:Fallback>
                <p:oleObj name="Equation" r:id="rId5" imgW="2184400" imgH="393700" progId="Equation.DSMT4">
                  <p:embed/>
                  <p:pic>
                    <p:nvPicPr>
                      <p:cNvPr id="31754"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8325" y="3573464"/>
                        <a:ext cx="402113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1756" name="对象 13"/>
          <p:cNvGraphicFramePr>
            <a:graphicFrameLocks noChangeAspect="1"/>
          </p:cNvGraphicFramePr>
          <p:nvPr/>
        </p:nvGraphicFramePr>
        <p:xfrm>
          <a:off x="4435475" y="5243513"/>
          <a:ext cx="3100388" cy="417512"/>
        </p:xfrm>
        <a:graphic>
          <a:graphicData uri="http://schemas.openxmlformats.org/presentationml/2006/ole">
            <mc:AlternateContent xmlns:mc="http://schemas.openxmlformats.org/markup-compatibility/2006">
              <mc:Choice xmlns:v="urn:schemas-microsoft-com:vml" Requires="v">
                <p:oleObj spid="_x0000_s63507" name="Equation" r:id="rId7" imgW="1485900" imgH="203200" progId="Equation.DSMT4">
                  <p:embed/>
                </p:oleObj>
              </mc:Choice>
              <mc:Fallback>
                <p:oleObj name="Equation" r:id="rId7" imgW="1485900" imgH="203200" progId="Equation.DSMT4">
                  <p:embed/>
                  <p:pic>
                    <p:nvPicPr>
                      <p:cNvPr id="31756"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5475" y="5243513"/>
                        <a:ext cx="31003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7.3.1  </a:t>
            </a:r>
            <a:r>
              <a:rPr lang="zh-CN" altLang="en-US" sz="3600" dirty="0">
                <a:solidFill>
                  <a:schemeClr val="bg1"/>
                </a:solidFill>
                <a:latin typeface="Times New Roman" panose="02020603050405020304" pitchFamily="18" charset="0"/>
                <a:ea typeface="黑体" panose="02010609060101010101" pitchFamily="49" charset="-122"/>
              </a:rPr>
              <a:t>基本量子粒子群优化算法</a:t>
            </a:r>
            <a:endParaRPr lang="zh-CN" altLang="en-US" sz="3200" b="1" dirty="0">
              <a:solidFill>
                <a:schemeClr val="bg1"/>
              </a:solidFill>
            </a:endParaRPr>
          </a:p>
        </p:txBody>
      </p:sp>
    </p:spTree>
    <p:extLst>
      <p:ext uri="{BB962C8B-B14F-4D97-AF65-F5344CB8AC3E}">
        <p14:creationId xmlns:p14="http://schemas.microsoft.com/office/powerpoint/2010/main" val="1175067540"/>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131D34E-316F-4ADB-9960-142247923387}"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26</a:t>
            </a:fld>
            <a:endParaRPr lang="en-US" altLang="ja-JP" sz="1800">
              <a:solidFill>
                <a:srgbClr val="A50021"/>
              </a:solidFill>
              <a:ea typeface="ＭＳ Ｐゴシック" panose="020B0600070205080204" pitchFamily="34" charset="-128"/>
            </a:endParaRPr>
          </a:p>
        </p:txBody>
      </p:sp>
      <p:sp>
        <p:nvSpPr>
          <p:cNvPr id="32771" name="Rectangle 2"/>
          <p:cNvSpPr>
            <a:spLocks noChangeArrowheads="1"/>
          </p:cNvSpPr>
          <p:nvPr/>
        </p:nvSpPr>
        <p:spPr bwMode="auto">
          <a:xfrm>
            <a:off x="1804988" y="1360489"/>
            <a:ext cx="86598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anose="05000000000000000000" pitchFamily="2" charset="2"/>
              <a:buNone/>
            </a:pPr>
            <a:r>
              <a:rPr kumimoji="1" lang="en-US" altLang="zh-CN" sz="2800" b="1">
                <a:latin typeface="Times New Roman" panose="02020603050405020304" pitchFamily="18" charset="0"/>
                <a:cs typeface="Times New Roman" panose="02020603050405020304" pitchFamily="18" charset="0"/>
              </a:rPr>
              <a:t>2. </a:t>
            </a:r>
            <a:r>
              <a:rPr kumimoji="1" lang="zh-CN" altLang="zh-CN" sz="2800" b="1">
                <a:latin typeface="Times New Roman" panose="02020603050405020304" pitchFamily="18" charset="0"/>
                <a:cs typeface="Times New Roman" panose="02020603050405020304" pitchFamily="18" charset="0"/>
              </a:rPr>
              <a:t>引入了</a:t>
            </a:r>
            <a:r>
              <a:rPr kumimoji="1" lang="en-US" altLang="zh-CN" sz="2800" b="1">
                <a:latin typeface="Times New Roman" panose="02020603050405020304" pitchFamily="18" charset="0"/>
                <a:cs typeface="Times New Roman" panose="02020603050405020304" pitchFamily="18" charset="0"/>
              </a:rPr>
              <a:t>mbest</a:t>
            </a:r>
            <a:r>
              <a:rPr kumimoji="1" lang="zh-CN" altLang="zh-CN" sz="2800" b="1">
                <a:latin typeface="Times New Roman" panose="02020603050405020304" pitchFamily="18" charset="0"/>
                <a:cs typeface="Times New Roman" panose="02020603050405020304" pitchFamily="18" charset="0"/>
              </a:rPr>
              <a:t>为所有微粒的中心</a:t>
            </a:r>
            <a:endParaRPr kumimoji="1" lang="zh-CN" altLang="en-US" sz="2800" b="1">
              <a:latin typeface="Times New Roman" panose="02020603050405020304" pitchFamily="18" charset="0"/>
              <a:cs typeface="Times New Roman" panose="02020603050405020304" pitchFamily="18" charset="0"/>
            </a:endParaRPr>
          </a:p>
        </p:txBody>
      </p:sp>
      <p:sp>
        <p:nvSpPr>
          <p:cNvPr id="32773" name="Rectangle 6"/>
          <p:cNvSpPr>
            <a:spLocks noChangeArrowheads="1"/>
          </p:cNvSpPr>
          <p:nvPr/>
        </p:nvSpPr>
        <p:spPr bwMode="auto">
          <a:xfrm>
            <a:off x="1952625" y="2214563"/>
            <a:ext cx="8458200" cy="3048000"/>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400">
                <a:latin typeface="宋体" panose="02010600030101010101" pitchFamily="2" charset="-122"/>
              </a:rPr>
              <a:t>                                     </a:t>
            </a:r>
          </a:p>
          <a:p>
            <a:pPr algn="l" eaLnBrk="1" hangingPunct="1">
              <a:lnSpc>
                <a:spcPct val="100000"/>
              </a:lnSpc>
              <a:spcBef>
                <a:spcPct val="0"/>
              </a:spcBef>
              <a:buClrTx/>
              <a:buFontTx/>
              <a:buNone/>
            </a:pPr>
            <a:r>
              <a:rPr kumimoji="1" lang="en-US" altLang="zh-CN" sz="2400">
                <a:latin typeface="宋体" panose="02010600030101010101" pitchFamily="2" charset="-122"/>
              </a:rPr>
              <a:t>                                               </a:t>
            </a:r>
            <a:r>
              <a:rPr kumimoji="1" lang="zh-CN" altLang="en-US" sz="2400">
                <a:latin typeface="Times New Roman" panose="02020603050405020304" pitchFamily="18" charset="0"/>
                <a:cs typeface="Times New Roman" panose="02020603050405020304" pitchFamily="18" charset="0"/>
              </a:rPr>
              <a:t>（</a:t>
            </a:r>
            <a:r>
              <a:rPr kumimoji="1" lang="en-US" altLang="zh-CN" sz="2400">
                <a:latin typeface="Times New Roman" panose="02020603050405020304" pitchFamily="18" charset="0"/>
                <a:cs typeface="Times New Roman" panose="02020603050405020304" pitchFamily="18" charset="0"/>
              </a:rPr>
              <a:t>7.5</a:t>
            </a:r>
            <a:r>
              <a:rPr kumimoji="1" lang="zh-CN" altLang="en-US" sz="2400">
                <a:latin typeface="Times New Roman" panose="02020603050405020304" pitchFamily="18" charset="0"/>
                <a:cs typeface="Times New Roman" panose="02020603050405020304" pitchFamily="18" charset="0"/>
              </a:rPr>
              <a:t>）</a:t>
            </a:r>
          </a:p>
          <a:p>
            <a:pPr algn="l" eaLnBrk="1" hangingPunct="1">
              <a:lnSpc>
                <a:spcPct val="100000"/>
              </a:lnSpc>
              <a:spcBef>
                <a:spcPct val="0"/>
              </a:spcBef>
              <a:buClr>
                <a:srgbClr val="0000FF"/>
              </a:buClr>
              <a:buFont typeface="Wingdings" panose="05000000000000000000" pitchFamily="2" charset="2"/>
              <a:buNone/>
            </a:pPr>
            <a:endParaRPr kumimoji="1" lang="en-US" altLang="zh-CN" sz="2400">
              <a:latin typeface="宋体" panose="02010600030101010101" pitchFamily="2" charset="-122"/>
            </a:endParaRPr>
          </a:p>
          <a:p>
            <a:pPr algn="l" eaLnBrk="1" hangingPunct="1">
              <a:lnSpc>
                <a:spcPct val="100000"/>
              </a:lnSpc>
              <a:spcBef>
                <a:spcPct val="0"/>
              </a:spcBef>
              <a:buClr>
                <a:srgbClr val="0000FF"/>
              </a:buClr>
              <a:buFont typeface="Wingdings" panose="05000000000000000000" pitchFamily="2" charset="2"/>
              <a:buNone/>
            </a:pPr>
            <a:r>
              <a:rPr kumimoji="1" lang="zh-CN" altLang="en-US" sz="2400">
                <a:latin typeface="Times New Roman" panose="02020603050405020304" pitchFamily="18" charset="0"/>
                <a:cs typeface="Times New Roman" panose="02020603050405020304" pitchFamily="18" charset="0"/>
              </a:rPr>
              <a:t>其中，</a:t>
            </a:r>
            <a:r>
              <a:rPr kumimoji="1" lang="en-US" altLang="zh-CN" sz="2400" i="1">
                <a:latin typeface="Times New Roman" panose="02020603050405020304" pitchFamily="18" charset="0"/>
                <a:cs typeface="Times New Roman" panose="02020603050405020304" pitchFamily="18" charset="0"/>
              </a:rPr>
              <a:t>M</a:t>
            </a:r>
            <a:r>
              <a:rPr lang="en-US" altLang="zh-CN" sz="2400">
                <a:latin typeface="Times New Roman" panose="02020603050405020304" pitchFamily="18" charset="0"/>
                <a:cs typeface="Times New Roman" panose="02020603050405020304" pitchFamily="18" charset="0"/>
              </a:rPr>
              <a:t>是种群数目， </a:t>
            </a:r>
            <a:r>
              <a:rPr kumimoji="1" lang="en-US" altLang="zh-CN" sz="2400" i="1">
                <a:latin typeface="Times New Roman" panose="02020603050405020304" pitchFamily="18" charset="0"/>
                <a:cs typeface="Times New Roman" panose="02020603050405020304" pitchFamily="18" charset="0"/>
              </a:rPr>
              <a:t>p</a:t>
            </a:r>
            <a:r>
              <a:rPr kumimoji="1" lang="en-US" altLang="zh-CN" sz="2400" i="1" baseline="-25000">
                <a:latin typeface="Times New Roman" panose="02020603050405020304" pitchFamily="18" charset="0"/>
                <a:cs typeface="Times New Roman" panose="02020603050405020304" pitchFamily="18" charset="0"/>
              </a:rPr>
              <a:t>i </a:t>
            </a:r>
            <a:r>
              <a:rPr lang="en-US" altLang="zh-CN" sz="2400">
                <a:latin typeface="Times New Roman" panose="02020603050405020304" pitchFamily="18" charset="0"/>
                <a:cs typeface="Times New Roman" panose="02020603050405020304" pitchFamily="18" charset="0"/>
              </a:rPr>
              <a:t>是第 </a:t>
            </a:r>
            <a:r>
              <a:rPr lang="en-US" altLang="zh-CN" sz="2400" i="1">
                <a:latin typeface="Times New Roman" panose="02020603050405020304" pitchFamily="18" charset="0"/>
                <a:cs typeface="Times New Roman" panose="02020603050405020304" pitchFamily="18" charset="0"/>
              </a:rPr>
              <a:t>i </a:t>
            </a:r>
            <a:r>
              <a:rPr lang="en-US" altLang="zh-CN" sz="2400">
                <a:latin typeface="Times New Roman" panose="02020603050405020304" pitchFamily="18" charset="0"/>
                <a:cs typeface="Times New Roman" panose="02020603050405020304" pitchFamily="18" charset="0"/>
              </a:rPr>
              <a:t>个粒子的最好位置。</a:t>
            </a:r>
          </a:p>
          <a:p>
            <a:pPr algn="l" eaLnBrk="1" hangingPunct="1">
              <a:lnSpc>
                <a:spcPct val="100000"/>
              </a:lnSpc>
              <a:spcBef>
                <a:spcPct val="0"/>
              </a:spcBef>
              <a:buClr>
                <a:srgbClr val="0000FF"/>
              </a:buClr>
              <a:buFont typeface="Wingdings" panose="05000000000000000000" pitchFamily="2" charset="2"/>
              <a:buNone/>
            </a:pPr>
            <a:endParaRPr lang="en-US" altLang="zh-CN" sz="2400"/>
          </a:p>
          <a:p>
            <a:pPr algn="l" eaLnBrk="1" hangingPunct="1">
              <a:lnSpc>
                <a:spcPct val="100000"/>
              </a:lnSpc>
              <a:spcBef>
                <a:spcPct val="0"/>
              </a:spcBef>
              <a:buClr>
                <a:srgbClr val="0000FF"/>
              </a:buClr>
              <a:buFont typeface="Wingdings" panose="05000000000000000000" pitchFamily="2" charset="2"/>
              <a:buNone/>
            </a:pPr>
            <a:r>
              <a:rPr lang="zh-CN" altLang="zh-CN" sz="2400">
                <a:latin typeface="Times New Roman" panose="02020603050405020304" pitchFamily="18" charset="0"/>
                <a:cs typeface="Times New Roman" panose="02020603050405020304" pitchFamily="18" charset="0"/>
              </a:rPr>
              <a:t>通过将所有粒子的中心</a:t>
            </a:r>
            <a:r>
              <a:rPr lang="en-US" altLang="zh-CN" sz="2400">
                <a:latin typeface="Times New Roman" panose="02020603050405020304" pitchFamily="18" charset="0"/>
                <a:cs typeface="Times New Roman" panose="02020603050405020304" pitchFamily="18" charset="0"/>
              </a:rPr>
              <a:t>mbest</a:t>
            </a:r>
            <a:r>
              <a:rPr lang="zh-CN" altLang="zh-CN" sz="2400">
                <a:latin typeface="Times New Roman" panose="02020603050405020304" pitchFamily="18" charset="0"/>
                <a:cs typeface="Times New Roman" panose="02020603050405020304" pitchFamily="18" charset="0"/>
              </a:rPr>
              <a:t>取代每个粒子的最好位置</a:t>
            </a:r>
            <a:r>
              <a:rPr lang="en-US" altLang="zh-CN" sz="2400" i="1">
                <a:latin typeface="Times New Roman" panose="02020603050405020304" pitchFamily="18" charset="0"/>
                <a:cs typeface="Times New Roman" panose="02020603050405020304" pitchFamily="18" charset="0"/>
              </a:rPr>
              <a:t>p</a:t>
            </a:r>
            <a:r>
              <a:rPr lang="zh-CN" altLang="zh-CN" sz="2400">
                <a:latin typeface="Times New Roman" panose="02020603050405020304" pitchFamily="18" charset="0"/>
                <a:cs typeface="Times New Roman" panose="02020603050405020304" pitchFamily="18" charset="0"/>
              </a:rPr>
              <a:t>，可</a:t>
            </a:r>
            <a:endParaRPr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anose="05000000000000000000"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anose="05000000000000000000" pitchFamily="2" charset="2"/>
              <a:buNone/>
            </a:pPr>
            <a:r>
              <a:rPr lang="zh-CN" altLang="zh-CN" sz="2400">
                <a:latin typeface="Times New Roman" panose="02020603050405020304" pitchFamily="18" charset="0"/>
                <a:cs typeface="Times New Roman" panose="02020603050405020304" pitchFamily="18" charset="0"/>
              </a:rPr>
              <a:t>以有效提高算法的全局搜索能力。</a:t>
            </a:r>
            <a:endParaRPr kumimoji="1" lang="en-US" altLang="zh-CN" sz="2400">
              <a:latin typeface="Times New Roman" panose="02020603050405020304" pitchFamily="18" charset="0"/>
              <a:cs typeface="Times New Roman" panose="02020603050405020304" pitchFamily="18" charset="0"/>
            </a:endParaRPr>
          </a:p>
        </p:txBody>
      </p:sp>
      <p:sp>
        <p:nvSpPr>
          <p:cNvPr id="32774" name="AutoShape 15"/>
          <p:cNvSpPr>
            <a:spLocks noChangeArrowheads="1"/>
          </p:cNvSpPr>
          <p:nvPr/>
        </p:nvSpPr>
        <p:spPr bwMode="auto">
          <a:xfrm rot="5353175">
            <a:off x="1839913" y="1908176"/>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gradFill>
          <a:ln w="9525">
            <a:solidFill>
              <a:srgbClr val="000080"/>
            </a:solidFill>
            <a:miter lim="800000"/>
            <a:headEnd/>
            <a:tailEnd/>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2775"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2776"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2777"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2778"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2779" name="对象 2"/>
          <p:cNvGraphicFramePr>
            <a:graphicFrameLocks noChangeAspect="1"/>
          </p:cNvGraphicFramePr>
          <p:nvPr/>
        </p:nvGraphicFramePr>
        <p:xfrm>
          <a:off x="3629026" y="2363789"/>
          <a:ext cx="4746625" cy="796925"/>
        </p:xfrm>
        <a:graphic>
          <a:graphicData uri="http://schemas.openxmlformats.org/presentationml/2006/ole">
            <mc:AlternateContent xmlns:mc="http://schemas.openxmlformats.org/markup-compatibility/2006">
              <mc:Choice xmlns:v="urn:schemas-microsoft-com:vml" Requires="v">
                <p:oleObj spid="_x0000_s64519" name="Equation" r:id="rId3" imgW="2552700" imgH="431800" progId="Equation.DSMT4">
                  <p:embed/>
                </p:oleObj>
              </mc:Choice>
              <mc:Fallback>
                <p:oleObj name="Equation" r:id="rId3" imgW="2552700" imgH="431800" progId="Equation.DSMT4">
                  <p:embed/>
                  <p:pic>
                    <p:nvPicPr>
                      <p:cNvPr id="32779"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6" y="2363789"/>
                        <a:ext cx="47466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7.3.1  </a:t>
            </a:r>
            <a:r>
              <a:rPr lang="zh-CN" altLang="en-US" sz="3600" dirty="0">
                <a:solidFill>
                  <a:schemeClr val="bg1"/>
                </a:solidFill>
                <a:latin typeface="Times New Roman" panose="02020603050405020304" pitchFamily="18" charset="0"/>
                <a:ea typeface="黑体" panose="02010609060101010101" pitchFamily="49" charset="-122"/>
              </a:rPr>
              <a:t>基本量子粒子群优化算法</a:t>
            </a:r>
            <a:endParaRPr lang="zh-CN" altLang="en-US" sz="3200" b="1" dirty="0">
              <a:solidFill>
                <a:schemeClr val="bg1"/>
              </a:solidFill>
            </a:endParaRPr>
          </a:p>
        </p:txBody>
      </p:sp>
    </p:spTree>
    <p:extLst>
      <p:ext uri="{BB962C8B-B14F-4D97-AF65-F5344CB8AC3E}">
        <p14:creationId xmlns:p14="http://schemas.microsoft.com/office/powerpoint/2010/main" val="2196169346"/>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A40C7391-C7D2-42DA-B062-301CECE88D05}"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27</a:t>
            </a:fld>
            <a:endParaRPr lang="en-US" altLang="ja-JP" sz="1800">
              <a:solidFill>
                <a:srgbClr val="A50021"/>
              </a:solidFill>
              <a:ea typeface="ＭＳ Ｐゴシック" panose="020B0600070205080204" pitchFamily="34" charset="-128"/>
            </a:endParaRPr>
          </a:p>
        </p:txBody>
      </p:sp>
      <p:sp>
        <p:nvSpPr>
          <p:cNvPr id="24586" name="Rectangle 6"/>
          <p:cNvSpPr>
            <a:spLocks noChangeArrowheads="1"/>
          </p:cNvSpPr>
          <p:nvPr/>
        </p:nvSpPr>
        <p:spPr bwMode="auto">
          <a:xfrm>
            <a:off x="695400" y="981075"/>
            <a:ext cx="10657184" cy="5262979"/>
          </a:xfrm>
          <a:prstGeom prst="rect">
            <a:avLst/>
          </a:prstGeom>
          <a:solidFill>
            <a:srgbClr val="FFFFFF"/>
          </a:solidFill>
          <a:ln w="9525">
            <a:solidFill>
              <a:schemeClr val="accent2"/>
            </a:solidFill>
            <a:miter lim="800000"/>
            <a:headEnd/>
            <a:tailEnd/>
          </a:ln>
        </p:spPr>
        <p:txBody>
          <a:bodyPr wrap="square">
            <a:spAutoFit/>
          </a:bodyPr>
          <a:lstStyle>
            <a:lvl1pPr algn="just" eaLnBrk="0" hangingPunct="0">
              <a:lnSpc>
                <a:spcPct val="120000"/>
              </a:lnSpc>
              <a:spcBef>
                <a:spcPct val="20000"/>
              </a:spcBef>
              <a:buClr>
                <a:schemeClr val="accent2"/>
              </a:buClr>
              <a:buFont typeface="Wingdings" pitchFamily="2" charset="2"/>
              <a:buChar char="o"/>
              <a:defRPr sz="3000">
                <a:solidFill>
                  <a:schemeClr val="tx1"/>
                </a:solidFill>
                <a:latin typeface="Arial" charset="0"/>
                <a:ea typeface="宋体" pitchFamily="2" charset="-122"/>
              </a:defRPr>
            </a:lvl1pPr>
            <a:lvl2pPr marL="742950" indent="-285750" eaLnBrk="0" hangingPunct="0">
              <a:spcBef>
                <a:spcPct val="20000"/>
              </a:spcBef>
              <a:buClr>
                <a:schemeClr val="accent2"/>
              </a:buClr>
              <a:buFont typeface="Wingdings" pitchFamily="2" charset="2"/>
              <a:buChar char="n"/>
              <a:defRPr sz="2600">
                <a:solidFill>
                  <a:schemeClr val="folHlink"/>
                </a:solidFill>
                <a:latin typeface="Arial" charset="0"/>
                <a:ea typeface="宋体" pitchFamily="2" charset="-122"/>
              </a:defRPr>
            </a:lvl2pPr>
            <a:lvl3pPr marL="1143000" indent="-228600" eaLnBrk="0" hangingPunct="0">
              <a:spcBef>
                <a:spcPct val="20000"/>
              </a:spcBef>
              <a:buClr>
                <a:schemeClr val="accent2"/>
              </a:buClr>
              <a:buFont typeface="Wingdings" pitchFamily="2" charset="2"/>
              <a:buChar char="o"/>
              <a:defRPr sz="2300">
                <a:solidFill>
                  <a:srgbClr val="009900"/>
                </a:solidFill>
                <a:latin typeface="Arial" charset="0"/>
                <a:ea typeface="宋体" pitchFamily="2" charset="-122"/>
              </a:defRPr>
            </a:lvl3pPr>
            <a:lvl4pPr marL="1600200" indent="-228600" eaLnBrk="0" hangingPunct="0">
              <a:spcBef>
                <a:spcPct val="20000"/>
              </a:spcBef>
              <a:buClr>
                <a:schemeClr val="accent2"/>
              </a:buClr>
              <a:buFont typeface="Wingdings" pitchFamily="2" charset="2"/>
              <a:buChar char="n"/>
              <a:defRPr sz="2000">
                <a:solidFill>
                  <a:srgbClr val="0099CC"/>
                </a:solidFill>
                <a:latin typeface="Arial" charset="0"/>
                <a:ea typeface="宋体" pitchFamily="2" charset="-122"/>
              </a:defRPr>
            </a:lvl4pPr>
            <a:lvl5pPr marL="2057400" indent="-228600" eaLnBrk="0" hangingPunct="0">
              <a:spcBef>
                <a:spcPct val="25000"/>
              </a:spcBef>
              <a:buClr>
                <a:schemeClr val="accent2"/>
              </a:buClr>
              <a:buFont typeface="Wingdings" pitchFamily="2" charset="2"/>
              <a:buChar char="§"/>
              <a:defRPr sz="2000">
                <a:solidFill>
                  <a:srgbClr val="99CC00"/>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9pPr>
          </a:lstStyle>
          <a:p>
            <a:pPr marL="342900" indent="-342900" algn="l" eaLnBrk="1" hangingPunct="1">
              <a:lnSpc>
                <a:spcPct val="100000"/>
              </a:lnSpc>
              <a:spcBef>
                <a:spcPct val="0"/>
              </a:spcBef>
              <a:buClr>
                <a:srgbClr val="0000FF"/>
              </a:buClr>
              <a:buFont typeface="Arial" panose="020B0604020202020204" pitchFamily="34" charset="0"/>
              <a:buChar char="•"/>
              <a:defRPr/>
            </a:pPr>
            <a:r>
              <a:rPr kumimoji="1" lang="zh-CN" altLang="zh-CN" sz="2400" dirty="0">
                <a:latin typeface="宋体" pitchFamily="2" charset="-122"/>
              </a:rPr>
              <a:t>参数</a:t>
            </a:r>
            <a:r>
              <a:rPr kumimoji="1" lang="en-US" altLang="zh-CN" sz="2400" i="1" dirty="0">
                <a:latin typeface="宋体" pitchFamily="2" charset="-122"/>
              </a:rPr>
              <a:t>L</a:t>
            </a:r>
            <a:r>
              <a:rPr kumimoji="1" lang="zh-CN" altLang="zh-CN" sz="2400" dirty="0">
                <a:latin typeface="宋体" pitchFamily="2" charset="-122"/>
              </a:rPr>
              <a:t>表示为</a:t>
            </a:r>
            <a:endParaRPr kumimoji="1" lang="en-US" altLang="zh-CN" sz="2400" dirty="0">
              <a:latin typeface="宋体" pitchFamily="2" charset="-122"/>
            </a:endParaRPr>
          </a:p>
          <a:p>
            <a:pPr algn="l" eaLnBrk="1" hangingPunct="1">
              <a:lnSpc>
                <a:spcPct val="100000"/>
              </a:lnSpc>
              <a:spcBef>
                <a:spcPct val="0"/>
              </a:spcBef>
              <a:buClrTx/>
              <a:buFont typeface="Wingdings" pitchFamily="2" charset="2"/>
              <a:buNone/>
              <a:defRPr/>
            </a:pPr>
            <a:r>
              <a:rPr kumimoji="1" lang="en-US" altLang="zh-CN" sz="2400" dirty="0">
                <a:latin typeface="宋体" pitchFamily="2" charset="-122"/>
              </a:rPr>
              <a:t>                                               </a:t>
            </a:r>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7.6</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defRPr/>
            </a:pPr>
            <a:endParaRPr kumimoji="1" lang="en-US" altLang="zh-CN" sz="2400" dirty="0">
              <a:latin typeface="宋体" pitchFamily="2" charset="-122"/>
            </a:endParaRPr>
          </a:p>
          <a:p>
            <a:pPr algn="l" eaLnBrk="1" hangingPunct="1">
              <a:lnSpc>
                <a:spcPct val="100000"/>
              </a:lnSpc>
              <a:spcBef>
                <a:spcPct val="0"/>
              </a:spcBef>
              <a:buClrTx/>
              <a:buFontTx/>
              <a:buNone/>
              <a:defRPr/>
            </a:pPr>
            <a:r>
              <a:rPr kumimoji="1" lang="zh-CN" altLang="zh-CN" sz="2400" dirty="0">
                <a:latin typeface="宋体" pitchFamily="2" charset="-122"/>
              </a:rPr>
              <a:t>其中，</a:t>
            </a:r>
            <a:r>
              <a:rPr kumimoji="1" lang="en-US" altLang="zh-CN" sz="2400" i="1" dirty="0">
                <a:latin typeface="宋体" pitchFamily="2" charset="-122"/>
                <a:sym typeface="Symbol"/>
              </a:rPr>
              <a:t> </a:t>
            </a:r>
            <a:r>
              <a:rPr kumimoji="1" lang="zh-CN" altLang="zh-CN" sz="2400" dirty="0">
                <a:latin typeface="宋体" pitchFamily="2" charset="-122"/>
              </a:rPr>
              <a:t>为收敛系数，不同的</a:t>
            </a:r>
            <a:r>
              <a:rPr kumimoji="1" lang="en-US" altLang="zh-CN" sz="2400" i="1" dirty="0">
                <a:latin typeface="宋体" pitchFamily="2" charset="-122"/>
                <a:sym typeface="Symbol"/>
              </a:rPr>
              <a:t> </a:t>
            </a:r>
            <a:r>
              <a:rPr kumimoji="1" lang="zh-CN" altLang="zh-CN" sz="2400" dirty="0">
                <a:latin typeface="宋体" pitchFamily="2" charset="-122"/>
              </a:rPr>
              <a:t>影响算法的收敛速度，一般取</a:t>
            </a:r>
            <a:r>
              <a:rPr kumimoji="1" lang="en-US" altLang="zh-CN" sz="2400" dirty="0">
                <a:latin typeface="宋体" pitchFamily="2" charset="-122"/>
              </a:rPr>
              <a:t> </a:t>
            </a:r>
            <a:r>
              <a:rPr kumimoji="1" lang="en-US" altLang="zh-CN" sz="2400" i="1" dirty="0">
                <a:latin typeface="宋体" pitchFamily="2" charset="-122"/>
                <a:sym typeface="Symbol"/>
              </a:rPr>
              <a:t> </a:t>
            </a:r>
            <a:r>
              <a:rPr kumimoji="1" lang="zh-CN" altLang="zh-CN" sz="2400" dirty="0">
                <a:latin typeface="宋体" pitchFamily="2" charset="-122"/>
              </a:rPr>
              <a:t>的值为</a:t>
            </a:r>
            <a:endParaRPr kumimoji="1" lang="zh-CN" altLang="en-US" sz="2400" dirty="0">
              <a:latin typeface="宋体" pitchFamily="2" charset="-122"/>
            </a:endParaRPr>
          </a:p>
          <a:p>
            <a:pPr algn="l" eaLnBrk="1" hangingPunct="1">
              <a:lnSpc>
                <a:spcPct val="100000"/>
              </a:lnSpc>
              <a:spcBef>
                <a:spcPct val="0"/>
              </a:spcBef>
              <a:buClr>
                <a:srgbClr val="0000FF"/>
              </a:buClr>
              <a:buFont typeface="Wingdings" pitchFamily="2" charset="2"/>
              <a:buNone/>
              <a:defRPr/>
            </a:pPr>
            <a:endParaRPr kumimoji="1" lang="zh-CN" altLang="en-US" sz="2400" dirty="0">
              <a:latin typeface="宋体" pitchFamily="2" charset="-122"/>
            </a:endParaRPr>
          </a:p>
          <a:p>
            <a:pPr algn="l" eaLnBrk="1" hangingPunct="1">
              <a:lnSpc>
                <a:spcPct val="100000"/>
              </a:lnSpc>
              <a:spcBef>
                <a:spcPct val="0"/>
              </a:spcBef>
              <a:buClr>
                <a:srgbClr val="0000FF"/>
              </a:buClr>
              <a:buFont typeface="Wingdings" pitchFamily="2" charset="2"/>
              <a:buNone/>
              <a:defRPr/>
            </a:pP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7.7</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itchFamily="2" charset="2"/>
              <a:buNone/>
              <a:defRPr/>
            </a:pPr>
            <a:r>
              <a:rPr kumimoji="1" lang="zh-CN" altLang="en-US" sz="2400" dirty="0">
                <a:latin typeface="宋体" pitchFamily="2" charset="-122"/>
              </a:rPr>
              <a:t>其中，</a:t>
            </a:r>
            <a:r>
              <a:rPr kumimoji="1" lang="en-US" altLang="zh-CN" sz="2400" i="1" dirty="0" err="1">
                <a:latin typeface="Times New Roman" panose="02020603050405020304" pitchFamily="18" charset="0"/>
                <a:cs typeface="Times New Roman" panose="02020603050405020304" pitchFamily="18" charset="0"/>
              </a:rPr>
              <a:t>MAXITER</a:t>
            </a:r>
            <a:r>
              <a:rPr lang="en-US" altLang="zh-CN" sz="2400" dirty="0" err="1"/>
              <a:t>为最大迭代次数</a:t>
            </a:r>
            <a:r>
              <a:rPr lang="en-US" altLang="zh-CN" sz="2400" dirty="0"/>
              <a:t>。</a:t>
            </a:r>
            <a:r>
              <a:rPr kumimoji="1" lang="zh-CN" altLang="en-US" sz="2400" dirty="0">
                <a:latin typeface="宋体" pitchFamily="2" charset="-122"/>
              </a:rPr>
              <a:t>  </a:t>
            </a:r>
            <a:endParaRPr kumimoji="1" lang="en-US" altLang="zh-CN" sz="2400" dirty="0">
              <a:latin typeface="宋体" pitchFamily="2" charset="-122"/>
            </a:endParaRPr>
          </a:p>
          <a:p>
            <a:pPr marL="342900" indent="-342900" algn="l" eaLnBrk="1" hangingPunct="1">
              <a:lnSpc>
                <a:spcPct val="100000"/>
              </a:lnSpc>
              <a:spcBef>
                <a:spcPct val="0"/>
              </a:spcBef>
              <a:buClr>
                <a:srgbClr val="0000FF"/>
              </a:buClr>
              <a:buFont typeface="Arial" panose="020B0604020202020204" pitchFamily="34" charset="0"/>
              <a:buChar char="•"/>
              <a:defRPr/>
            </a:pPr>
            <a:r>
              <a:rPr lang="zh-CN" altLang="zh-CN" sz="2400" dirty="0">
                <a:latin typeface="Times New Roman" panose="02020603050405020304" pitchFamily="18" charset="0"/>
                <a:cs typeface="Times New Roman" panose="02020603050405020304" pitchFamily="18" charset="0"/>
              </a:rPr>
              <a:t>由概率密度函数通过</a:t>
            </a:r>
            <a:r>
              <a:rPr lang="en-US" altLang="zh-CN" sz="2400" dirty="0">
                <a:latin typeface="Times New Roman" panose="02020603050405020304" pitchFamily="18" charset="0"/>
                <a:cs typeface="Times New Roman" panose="02020603050405020304" pitchFamily="18" charset="0"/>
              </a:rPr>
              <a:t>Monte Carlo</a:t>
            </a:r>
            <a:r>
              <a:rPr lang="zh-CN" altLang="zh-CN" sz="2400" dirty="0">
                <a:latin typeface="Times New Roman" panose="02020603050405020304" pitchFamily="18" charset="0"/>
                <a:cs typeface="Times New Roman" panose="02020603050405020304" pitchFamily="18" charset="0"/>
              </a:rPr>
              <a:t>算法计算得到</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itchFamily="2" charset="2"/>
              <a:buNone/>
              <a:defRPr/>
            </a:pPr>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itchFamily="2" charset="2"/>
              <a:buNone/>
              <a:defRPr/>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7.8</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itchFamily="2" charset="2"/>
              <a:buNone/>
              <a:defRPr/>
            </a:pPr>
            <a:endParaRPr kumimoji="1" lang="en-US" altLang="zh-CN" sz="2400" dirty="0">
              <a:latin typeface="Times New Roman" panose="02020603050405020304" pitchFamily="18" charset="0"/>
              <a:cs typeface="Times New Roman" panose="02020603050405020304" pitchFamily="18" charset="0"/>
            </a:endParaRPr>
          </a:p>
          <a:p>
            <a:pPr marL="342900" indent="-342900" algn="l" eaLnBrk="1" hangingPunct="1">
              <a:lnSpc>
                <a:spcPct val="100000"/>
              </a:lnSpc>
              <a:spcBef>
                <a:spcPct val="0"/>
              </a:spcBef>
              <a:buClr>
                <a:srgbClr val="0000FF"/>
              </a:buClr>
              <a:buFont typeface="Arial" panose="020B0604020202020204" pitchFamily="34" charset="0"/>
              <a:buChar char="•"/>
              <a:defRPr/>
            </a:pPr>
            <a:r>
              <a:rPr lang="zh-CN" altLang="zh-CN" sz="2400" dirty="0">
                <a:latin typeface="Times New Roman" panose="02020603050405020304" pitchFamily="18" charset="0"/>
                <a:cs typeface="Times New Roman" panose="02020603050405020304" pitchFamily="18" charset="0"/>
              </a:rPr>
              <a:t>代入参数</a:t>
            </a:r>
            <a:r>
              <a:rPr lang="en-US" altLang="zh-CN" sz="2400" i="1"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QPSO</a:t>
            </a:r>
            <a:r>
              <a:rPr lang="zh-CN" altLang="zh-CN" sz="2400" dirty="0">
                <a:latin typeface="Times New Roman" panose="02020603050405020304" pitchFamily="18" charset="0"/>
                <a:cs typeface="Times New Roman" panose="02020603050405020304" pitchFamily="18" charset="0"/>
              </a:rPr>
              <a:t>算法的进化方程为</a:t>
            </a: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itchFamily="2" charset="2"/>
              <a:buNone/>
              <a:defRPr/>
            </a:pP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
                <a:srgbClr val="0000FF"/>
              </a:buClr>
              <a:buFont typeface="Wingdings" pitchFamily="2" charset="2"/>
              <a:buNone/>
              <a:defRPr/>
            </a:pP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7.9</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33797"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3798"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3799"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3800"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3801" name="对象 2"/>
          <p:cNvGraphicFramePr>
            <a:graphicFrameLocks noChangeAspect="1"/>
          </p:cNvGraphicFramePr>
          <p:nvPr/>
        </p:nvGraphicFramePr>
        <p:xfrm>
          <a:off x="4292601" y="1412875"/>
          <a:ext cx="3459163" cy="395288"/>
        </p:xfrm>
        <a:graphic>
          <a:graphicData uri="http://schemas.openxmlformats.org/presentationml/2006/ole">
            <mc:AlternateContent xmlns:mc="http://schemas.openxmlformats.org/markup-compatibility/2006">
              <mc:Choice xmlns:v="urn:schemas-microsoft-com:vml" Requires="v">
                <p:oleObj spid="_x0000_s65558" name="Equation" r:id="rId3" imgW="1752600" imgH="203200" progId="Equation.DSMT4">
                  <p:embed/>
                </p:oleObj>
              </mc:Choice>
              <mc:Fallback>
                <p:oleObj name="Equation" r:id="rId3" imgW="1752600" imgH="203200" progId="Equation.DSMT4">
                  <p:embed/>
                  <p:pic>
                    <p:nvPicPr>
                      <p:cNvPr id="33801"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2601" y="1412875"/>
                        <a:ext cx="34591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3803" name="对象 4"/>
          <p:cNvGraphicFramePr>
            <a:graphicFrameLocks noChangeAspect="1"/>
          </p:cNvGraphicFramePr>
          <p:nvPr/>
        </p:nvGraphicFramePr>
        <p:xfrm>
          <a:off x="4008439" y="2781301"/>
          <a:ext cx="4319587" cy="722313"/>
        </p:xfrm>
        <a:graphic>
          <a:graphicData uri="http://schemas.openxmlformats.org/presentationml/2006/ole">
            <mc:AlternateContent xmlns:mc="http://schemas.openxmlformats.org/markup-compatibility/2006">
              <mc:Choice xmlns:v="urn:schemas-microsoft-com:vml" Requires="v">
                <p:oleObj spid="_x0000_s65559" name="Equation" r:id="rId5" imgW="2336800" imgH="393700" progId="Equation.DSMT4">
                  <p:embed/>
                </p:oleObj>
              </mc:Choice>
              <mc:Fallback>
                <p:oleObj name="Equation" r:id="rId5" imgW="2336800" imgH="393700" progId="Equation.DSMT4">
                  <p:embed/>
                  <p:pic>
                    <p:nvPicPr>
                      <p:cNvPr id="33803"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439" y="2781301"/>
                        <a:ext cx="4319587"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4"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3805" name="对象 10"/>
          <p:cNvGraphicFramePr>
            <a:graphicFrameLocks noChangeAspect="1"/>
          </p:cNvGraphicFramePr>
          <p:nvPr/>
        </p:nvGraphicFramePr>
        <p:xfrm>
          <a:off x="5027613" y="4287839"/>
          <a:ext cx="2220912" cy="1157287"/>
        </p:xfrm>
        <a:graphic>
          <a:graphicData uri="http://schemas.openxmlformats.org/presentationml/2006/ole">
            <mc:AlternateContent xmlns:mc="http://schemas.openxmlformats.org/markup-compatibility/2006">
              <mc:Choice xmlns:v="urn:schemas-microsoft-com:vml" Requires="v">
                <p:oleObj spid="_x0000_s65560" name="Equation" r:id="rId7" imgW="1117115" imgH="583947" progId="Equation.DSMT4">
                  <p:embed/>
                </p:oleObj>
              </mc:Choice>
              <mc:Fallback>
                <p:oleObj name="Equation" r:id="rId7" imgW="1117115" imgH="583947" progId="Equation.DSMT4">
                  <p:embed/>
                  <p:pic>
                    <p:nvPicPr>
                      <p:cNvPr id="33805"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7613" y="4287839"/>
                        <a:ext cx="2220912"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6" name="Rectangle 1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3807" name="对象 15"/>
          <p:cNvGraphicFramePr>
            <a:graphicFrameLocks noChangeAspect="1"/>
          </p:cNvGraphicFramePr>
          <p:nvPr/>
        </p:nvGraphicFramePr>
        <p:xfrm>
          <a:off x="4224339" y="5956300"/>
          <a:ext cx="3959225" cy="496888"/>
        </p:xfrm>
        <a:graphic>
          <a:graphicData uri="http://schemas.openxmlformats.org/presentationml/2006/ole">
            <mc:AlternateContent xmlns:mc="http://schemas.openxmlformats.org/markup-compatibility/2006">
              <mc:Choice xmlns:v="urn:schemas-microsoft-com:vml" Requires="v">
                <p:oleObj spid="_x0000_s65561" name="Equation" r:id="rId9" imgW="2044700" imgH="254000" progId="Equation.DSMT4">
                  <p:embed/>
                </p:oleObj>
              </mc:Choice>
              <mc:Fallback>
                <p:oleObj name="Equation" r:id="rId9" imgW="2044700" imgH="254000" progId="Equation.DSMT4">
                  <p:embed/>
                  <p:pic>
                    <p:nvPicPr>
                      <p:cNvPr id="33807" name="对象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9" y="5956300"/>
                        <a:ext cx="39592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600" dirty="0">
                <a:solidFill>
                  <a:schemeClr val="bg1"/>
                </a:solidFill>
                <a:latin typeface="Times New Roman" panose="02020603050405020304" pitchFamily="18" charset="0"/>
                <a:ea typeface="黑体" panose="02010609060101010101" pitchFamily="49" charset="-122"/>
              </a:rPr>
              <a:t>7.3.1  </a:t>
            </a:r>
            <a:r>
              <a:rPr lang="zh-CN" altLang="en-US" sz="3600" dirty="0">
                <a:solidFill>
                  <a:schemeClr val="bg1"/>
                </a:solidFill>
                <a:latin typeface="Times New Roman" panose="02020603050405020304" pitchFamily="18" charset="0"/>
                <a:ea typeface="黑体" panose="02010609060101010101" pitchFamily="49" charset="-122"/>
              </a:rPr>
              <a:t>基本量子粒子群优化算法</a:t>
            </a:r>
            <a:endParaRPr lang="zh-CN" altLang="en-US" sz="3200" b="1" dirty="0">
              <a:solidFill>
                <a:schemeClr val="bg1"/>
              </a:solidFill>
            </a:endParaRPr>
          </a:p>
        </p:txBody>
      </p:sp>
    </p:spTree>
    <p:extLst>
      <p:ext uri="{BB962C8B-B14F-4D97-AF65-F5344CB8AC3E}">
        <p14:creationId xmlns:p14="http://schemas.microsoft.com/office/powerpoint/2010/main" val="3304742074"/>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18B95C9-A3BC-45B3-932B-3B86F22F1777}"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28</a:t>
            </a:fld>
            <a:endParaRPr lang="en-US" altLang="ja-JP" sz="1800">
              <a:solidFill>
                <a:srgbClr val="A50021"/>
              </a:solidFill>
              <a:ea typeface="ＭＳ Ｐゴシック" panose="020B0600070205080204" pitchFamily="34" charset="-128"/>
            </a:endParaRPr>
          </a:p>
        </p:txBody>
      </p:sp>
      <p:sp>
        <p:nvSpPr>
          <p:cNvPr id="34819" name="Rectangle 4"/>
          <p:cNvSpPr>
            <a:spLocks noChangeArrowheads="1"/>
          </p:cNvSpPr>
          <p:nvPr/>
        </p:nvSpPr>
        <p:spPr bwMode="auto">
          <a:xfrm>
            <a:off x="6000750"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4820"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dirty="0">
                <a:solidFill>
                  <a:schemeClr val="bg1"/>
                </a:solidFill>
                <a:latin typeface="Times New Roman" panose="02020603050405020304" pitchFamily="18" charset="0"/>
                <a:ea typeface="黑体" panose="02010609060101010101" pitchFamily="49" charset="-122"/>
              </a:rPr>
              <a:t>7.3.1  </a:t>
            </a:r>
            <a:r>
              <a:rPr lang="zh-CN" altLang="en-US" sz="3600" dirty="0">
                <a:solidFill>
                  <a:schemeClr val="bg1"/>
                </a:solidFill>
                <a:latin typeface="Times New Roman" panose="02020603050405020304" pitchFamily="18" charset="0"/>
                <a:ea typeface="黑体" panose="02010609060101010101" pitchFamily="49" charset="-122"/>
              </a:rPr>
              <a:t>基本量子粒子群优化算法</a:t>
            </a:r>
            <a:endParaRPr lang="zh-CN" altLang="en-US" sz="3200" b="1" dirty="0">
              <a:solidFill>
                <a:schemeClr val="bg1"/>
              </a:solidFill>
            </a:endParaRPr>
          </a:p>
        </p:txBody>
      </p:sp>
      <p:sp>
        <p:nvSpPr>
          <p:cNvPr id="15365" name="Rectangle 2"/>
          <p:cNvSpPr>
            <a:spLocks noChangeArrowheads="1"/>
          </p:cNvSpPr>
          <p:nvPr/>
        </p:nvSpPr>
        <p:spPr bwMode="auto">
          <a:xfrm>
            <a:off x="983432" y="785813"/>
            <a:ext cx="10585176" cy="5842000"/>
          </a:xfrm>
          <a:prstGeom prst="rect">
            <a:avLst/>
          </a:prstGeom>
          <a:noFill/>
          <a:ln>
            <a:noFill/>
          </a:ln>
          <a:extLst/>
        </p:spPr>
        <p:txBody>
          <a:bodyPr wrap="square">
            <a:spAutoFit/>
          </a:bodyPr>
          <a:lstStyle>
            <a:lvl1pPr marL="457200" indent="-457200" algn="just" eaLnBrk="0" hangingPunct="0">
              <a:lnSpc>
                <a:spcPct val="120000"/>
              </a:lnSpc>
              <a:spcBef>
                <a:spcPct val="20000"/>
              </a:spcBef>
              <a:buClr>
                <a:schemeClr val="accent2"/>
              </a:buClr>
              <a:buFont typeface="Wingdings" pitchFamily="2" charset="2"/>
              <a:buChar char="o"/>
              <a:defRPr sz="3000">
                <a:solidFill>
                  <a:schemeClr val="tx1"/>
                </a:solidFill>
                <a:latin typeface="Arial" charset="0"/>
                <a:ea typeface="宋体" pitchFamily="2" charset="-122"/>
              </a:defRPr>
            </a:lvl1pPr>
            <a:lvl2pPr marL="742950" indent="-285750" eaLnBrk="0" hangingPunct="0">
              <a:spcBef>
                <a:spcPct val="20000"/>
              </a:spcBef>
              <a:buClr>
                <a:schemeClr val="accent2"/>
              </a:buClr>
              <a:buFont typeface="Wingdings" pitchFamily="2" charset="2"/>
              <a:buChar char="n"/>
              <a:defRPr sz="2600">
                <a:solidFill>
                  <a:schemeClr val="folHlink"/>
                </a:solidFill>
                <a:latin typeface="Arial" charset="0"/>
                <a:ea typeface="宋体" pitchFamily="2" charset="-122"/>
              </a:defRPr>
            </a:lvl2pPr>
            <a:lvl3pPr marL="1143000" indent="-228600" eaLnBrk="0" hangingPunct="0">
              <a:spcBef>
                <a:spcPct val="20000"/>
              </a:spcBef>
              <a:buClr>
                <a:schemeClr val="accent2"/>
              </a:buClr>
              <a:buFont typeface="Wingdings" pitchFamily="2" charset="2"/>
              <a:buChar char="o"/>
              <a:defRPr sz="2300">
                <a:solidFill>
                  <a:srgbClr val="009900"/>
                </a:solidFill>
                <a:latin typeface="Arial" charset="0"/>
                <a:ea typeface="宋体" pitchFamily="2" charset="-122"/>
              </a:defRPr>
            </a:lvl3pPr>
            <a:lvl4pPr marL="1600200" indent="-228600" eaLnBrk="0" hangingPunct="0">
              <a:spcBef>
                <a:spcPct val="20000"/>
              </a:spcBef>
              <a:buClr>
                <a:schemeClr val="accent2"/>
              </a:buClr>
              <a:buFont typeface="Wingdings" pitchFamily="2" charset="2"/>
              <a:buChar char="n"/>
              <a:defRPr sz="2000">
                <a:solidFill>
                  <a:srgbClr val="0099CC"/>
                </a:solidFill>
                <a:latin typeface="Arial" charset="0"/>
                <a:ea typeface="宋体" pitchFamily="2" charset="-122"/>
              </a:defRPr>
            </a:lvl4pPr>
            <a:lvl5pPr marL="2057400" indent="-228600" eaLnBrk="0" hangingPunct="0">
              <a:spcBef>
                <a:spcPct val="25000"/>
              </a:spcBef>
              <a:buClr>
                <a:schemeClr val="accent2"/>
              </a:buClr>
              <a:buFont typeface="Wingdings" pitchFamily="2" charset="2"/>
              <a:buChar char="§"/>
              <a:defRPr sz="2000">
                <a:solidFill>
                  <a:srgbClr val="99CC00"/>
                </a:solidFill>
                <a:latin typeface="Arial"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charset="0"/>
                <a:ea typeface="宋体" pitchFamily="2" charset="-122"/>
              </a:defRPr>
            </a:lvl9pPr>
          </a:lstStyle>
          <a:p>
            <a:pPr algn="l" eaLnBrk="1" hangingPunct="1">
              <a:lnSpc>
                <a:spcPct val="100000"/>
              </a:lnSpc>
              <a:spcBef>
                <a:spcPct val="130000"/>
              </a:spcBef>
              <a:buClrTx/>
              <a:buFontTx/>
              <a:buNone/>
              <a:defRPr/>
            </a:pPr>
            <a:r>
              <a:rPr kumimoji="1" lang="zh-CN" altLang="en-US" sz="2800" b="1" dirty="0">
                <a:solidFill>
                  <a:srgbClr val="0000FF"/>
                </a:solidFill>
                <a:latin typeface="Times New Roman" pitchFamily="18" charset="0"/>
              </a:rPr>
              <a:t>量子粒子群优化</a:t>
            </a:r>
            <a:r>
              <a:rPr kumimoji="1" lang="zh-CN" altLang="en-US" sz="2800" b="1" dirty="0">
                <a:solidFill>
                  <a:srgbClr val="0000FF"/>
                </a:solidFill>
                <a:latin typeface="宋体" pitchFamily="2" charset="-122"/>
              </a:rPr>
              <a:t>算法的基本步骤：</a:t>
            </a:r>
          </a:p>
          <a:p>
            <a:pPr marL="0" indent="0">
              <a:buNone/>
              <a:defRPr/>
            </a:pPr>
            <a:r>
              <a:rPr lang="en-US" altLang="zh-CN" sz="2400" b="1" dirty="0">
                <a:solidFill>
                  <a:srgbClr val="0000FF"/>
                </a:solidFill>
                <a:latin typeface="Times New Roman" panose="02020603050405020304" pitchFamily="18" charset="0"/>
                <a:cs typeface="Times New Roman" panose="02020603050405020304" pitchFamily="18" charset="0"/>
              </a:rPr>
              <a:t>Step1</a:t>
            </a:r>
            <a:r>
              <a:rPr lang="zh-CN" altLang="zh-CN" sz="2400" b="1" dirty="0">
                <a:solidFill>
                  <a:srgbClr val="0000FF"/>
                </a:solidFill>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确定种群规模和粒子维数，初始化粒子群体；</a:t>
            </a:r>
          </a:p>
          <a:p>
            <a:pPr marL="0" indent="0">
              <a:buNone/>
              <a:defRPr/>
            </a:pPr>
            <a:r>
              <a:rPr lang="en-US" altLang="zh-CN" sz="2400" b="1" dirty="0">
                <a:solidFill>
                  <a:srgbClr val="0000FF"/>
                </a:solidFill>
                <a:latin typeface="Times New Roman" panose="02020603050405020304" pitchFamily="18" charset="0"/>
                <a:cs typeface="Times New Roman" panose="02020603050405020304" pitchFamily="18" charset="0"/>
              </a:rPr>
              <a:t>Step2</a:t>
            </a:r>
            <a:r>
              <a:rPr lang="zh-CN" altLang="zh-CN" sz="2400" dirty="0">
                <a:solidFill>
                  <a:srgbClr val="0000FF"/>
                </a:solidFill>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计算个体历史最优值</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pbest</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：计算每一个微粒的适应度值，通过和个体的历史最优值比较，如果当前值优于个体历史最优值，则把当前值替换为个体最优值</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pbest</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，否则不替换；</a:t>
            </a:r>
          </a:p>
          <a:p>
            <a:pPr marL="0" indent="0">
              <a:buNone/>
              <a:defRPr/>
            </a:pPr>
            <a:r>
              <a:rPr lang="en-US" altLang="zh-CN" sz="2400" b="1" dirty="0">
                <a:solidFill>
                  <a:srgbClr val="0000FF"/>
                </a:solidFill>
                <a:latin typeface="Times New Roman" panose="02020603050405020304" pitchFamily="18" charset="0"/>
                <a:cs typeface="Times New Roman" panose="02020603050405020304" pitchFamily="18" charset="0"/>
              </a:rPr>
              <a:t>Step3</a:t>
            </a:r>
            <a:r>
              <a:rPr lang="zh-CN" altLang="zh-CN" sz="2400" dirty="0">
                <a:solidFill>
                  <a:srgbClr val="0000FF"/>
                </a:solidFill>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计算所有微粒的适应值，与当前全局最优值</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gbest</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比较，若当前值优于全局最优值，则把当前值替换为全局最优值；</a:t>
            </a:r>
            <a:endParaRPr lang="en-US" altLang="zh-CN" sz="2400" dirty="0">
              <a:latin typeface="Times New Roman" panose="02020603050405020304" pitchFamily="18" charset="0"/>
              <a:cs typeface="Times New Roman" panose="02020603050405020304" pitchFamily="18" charset="0"/>
            </a:endParaRPr>
          </a:p>
          <a:p>
            <a:pPr marL="0" indent="0">
              <a:buNone/>
              <a:defRPr/>
            </a:pPr>
            <a:r>
              <a:rPr lang="en-US" altLang="zh-CN" sz="2400" b="1" dirty="0">
                <a:solidFill>
                  <a:srgbClr val="0000FF"/>
                </a:solidFill>
                <a:latin typeface="Times New Roman" panose="02020603050405020304" pitchFamily="18" charset="0"/>
                <a:cs typeface="Times New Roman" panose="02020603050405020304" pitchFamily="18" charset="0"/>
              </a:rPr>
              <a:t>Step4</a:t>
            </a:r>
            <a:r>
              <a:rPr lang="zh-CN" altLang="zh-CN" sz="2400" b="1" dirty="0">
                <a:solidFill>
                  <a:srgbClr val="0000FF"/>
                </a:solidFill>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计算所有粒子的重心（</a:t>
            </a:r>
            <a:r>
              <a:rPr lang="en-US" altLang="zh-CN" sz="2400" dirty="0" err="1">
                <a:latin typeface="Times New Roman" panose="02020603050405020304" pitchFamily="18" charset="0"/>
                <a:cs typeface="Times New Roman" panose="02020603050405020304" pitchFamily="18" charset="0"/>
              </a:rPr>
              <a:t>mbest</a:t>
            </a:r>
            <a:r>
              <a:rPr lang="zh-CN" altLang="zh-CN" sz="2400" dirty="0">
                <a:latin typeface="Times New Roman" panose="02020603050405020304" pitchFamily="18" charset="0"/>
                <a:cs typeface="Times New Roman" panose="02020603050405020304" pitchFamily="18" charset="0"/>
              </a:rPr>
              <a:t>）；根据公式</a:t>
            </a:r>
            <a:r>
              <a:rPr lang="en-US" altLang="zh-CN" sz="2400" dirty="0">
                <a:latin typeface="Times New Roman" panose="02020603050405020304" pitchFamily="18" charset="0"/>
                <a:cs typeface="Times New Roman" panose="02020603050405020304" pitchFamily="18" charset="0"/>
              </a:rPr>
              <a:t>(7.5)</a:t>
            </a:r>
            <a:r>
              <a:rPr lang="zh-CN" altLang="zh-CN" sz="2400" dirty="0">
                <a:latin typeface="Times New Roman" panose="02020603050405020304" pitchFamily="18" charset="0"/>
                <a:cs typeface="Times New Roman" panose="02020603050405020304" pitchFamily="18" charset="0"/>
              </a:rPr>
              <a:t>来更新所有粒子的重心（</a:t>
            </a:r>
            <a:r>
              <a:rPr lang="en-US" altLang="zh-CN" sz="2400" dirty="0" err="1">
                <a:latin typeface="Times New Roman" panose="02020603050405020304" pitchFamily="18" charset="0"/>
                <a:cs typeface="Times New Roman" panose="02020603050405020304" pitchFamily="18" charset="0"/>
              </a:rPr>
              <a:t>mbest</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None/>
              <a:defRPr/>
            </a:pPr>
            <a:r>
              <a:rPr lang="en-US" altLang="zh-CN" sz="2400" b="1" dirty="0">
                <a:solidFill>
                  <a:srgbClr val="0000FF"/>
                </a:solidFill>
                <a:latin typeface="Times New Roman" panose="02020603050405020304" pitchFamily="18" charset="0"/>
                <a:cs typeface="Times New Roman" panose="02020603050405020304" pitchFamily="18" charset="0"/>
              </a:rPr>
              <a:t>Step5: </a:t>
            </a:r>
            <a:r>
              <a:rPr lang="zh-CN" altLang="zh-CN" sz="2400" dirty="0">
                <a:latin typeface="Times New Roman" panose="02020603050405020304" pitchFamily="18" charset="0"/>
                <a:cs typeface="Times New Roman" panose="02020603050405020304" pitchFamily="18" charset="0"/>
              </a:rPr>
              <a:t>根据进化方程</a:t>
            </a:r>
            <a:r>
              <a:rPr lang="en-US" altLang="zh-CN" sz="2400" dirty="0">
                <a:latin typeface="Times New Roman" panose="02020603050405020304" pitchFamily="18" charset="0"/>
                <a:cs typeface="Times New Roman" panose="02020603050405020304" pitchFamily="18" charset="0"/>
              </a:rPr>
              <a:t>(7.9)</a:t>
            </a:r>
            <a:r>
              <a:rPr lang="zh-CN" altLang="zh-CN" sz="2400" dirty="0">
                <a:latin typeface="Times New Roman" panose="02020603050405020304" pitchFamily="18" charset="0"/>
                <a:cs typeface="Times New Roman" panose="02020603050405020304" pitchFamily="18" charset="0"/>
              </a:rPr>
              <a:t>更新每个粒子的位置，产生新种群；</a:t>
            </a:r>
            <a:endParaRPr lang="en-US" altLang="zh-CN" sz="2400" dirty="0">
              <a:latin typeface="Times New Roman" panose="02020603050405020304" pitchFamily="18" charset="0"/>
              <a:cs typeface="Times New Roman" panose="02020603050405020304" pitchFamily="18" charset="0"/>
            </a:endParaRPr>
          </a:p>
          <a:p>
            <a:pPr marL="0" indent="0">
              <a:buNone/>
              <a:defRPr/>
            </a:pPr>
            <a:r>
              <a:rPr lang="en-US" altLang="zh-CN" sz="2400" b="1" dirty="0">
                <a:solidFill>
                  <a:srgbClr val="0000FF"/>
                </a:solidFill>
                <a:latin typeface="Times New Roman" panose="02020603050405020304" pitchFamily="18" charset="0"/>
                <a:cs typeface="Times New Roman" panose="02020603050405020304" pitchFamily="18" charset="0"/>
              </a:rPr>
              <a:t>Step6</a:t>
            </a:r>
            <a:r>
              <a:rPr lang="zh-CN" altLang="zh-CN" sz="2400" b="1" dirty="0">
                <a:solidFill>
                  <a:srgbClr val="0000FF"/>
                </a:solidFill>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粒子适应度满足收敛条件或者是达到最大迭代次数，则算法结束，否则跳转到步骤</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继续迭代执行。</a:t>
            </a:r>
          </a:p>
        </p:txBody>
      </p:sp>
      <p:sp>
        <p:nvSpPr>
          <p:cNvPr id="34822" name="Rectangle 23"/>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4823" name="Rectangle 2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extLst>
      <p:ext uri="{BB962C8B-B14F-4D97-AF65-F5344CB8AC3E}">
        <p14:creationId xmlns:p14="http://schemas.microsoft.com/office/powerpoint/2010/main" val="1232517840"/>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CF834154-AF62-40D9-A491-23182C72F01B}"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29</a:t>
            </a:fld>
            <a:endParaRPr lang="en-US" altLang="ja-JP" sz="1800">
              <a:solidFill>
                <a:srgbClr val="A50021"/>
              </a:solidFill>
              <a:ea typeface="ＭＳ Ｐゴシック" panose="020B0600070205080204" pitchFamily="34" charset="-128"/>
            </a:endParaRPr>
          </a:p>
        </p:txBody>
      </p:sp>
      <p:sp>
        <p:nvSpPr>
          <p:cNvPr id="139273" name="Text Box 9"/>
          <p:cNvSpPr txBox="1">
            <a:spLocks noChangeArrowheads="1"/>
          </p:cNvSpPr>
          <p:nvPr/>
        </p:nvSpPr>
        <p:spPr bwMode="auto">
          <a:xfrm>
            <a:off x="1127448" y="1357313"/>
            <a:ext cx="9865096" cy="1052512"/>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zh-CN" altLang="en-US" sz="2400" b="1" dirty="0">
                <a:solidFill>
                  <a:srgbClr val="0000FF"/>
                </a:solidFill>
                <a:latin typeface="宋体" panose="02010600030101010101" pitchFamily="2" charset="-122"/>
              </a:rPr>
              <a:t>优点</a:t>
            </a:r>
            <a:r>
              <a:rPr lang="zh-CN" altLang="en-US" sz="2400" dirty="0">
                <a:solidFill>
                  <a:srgbClr val="0000FF"/>
                </a:solidFill>
                <a:latin typeface="宋体" panose="02010600030101010101" pitchFamily="2" charset="-122"/>
              </a:rPr>
              <a:t>：</a:t>
            </a:r>
          </a:p>
          <a:p>
            <a:pPr eaLnBrk="1" hangingPunct="1">
              <a:buClrTx/>
              <a:buFontTx/>
              <a:buNone/>
            </a:pPr>
            <a:r>
              <a:rPr lang="zh-CN" altLang="zh-CN" sz="2400" dirty="0"/>
              <a:t>相对于粒子群优化算法具有更好的收敛性和全局搜索能力</a:t>
            </a:r>
            <a:r>
              <a:rPr lang="zh-CN" altLang="en-US" sz="2400" dirty="0">
                <a:latin typeface="宋体" panose="02010600030101010101" pitchFamily="2" charset="-122"/>
              </a:rPr>
              <a:t>。 </a:t>
            </a:r>
          </a:p>
        </p:txBody>
      </p:sp>
      <p:sp>
        <p:nvSpPr>
          <p:cNvPr id="139274" name="Text Box 10"/>
          <p:cNvSpPr txBox="1">
            <a:spLocks noChangeArrowheads="1"/>
          </p:cNvSpPr>
          <p:nvPr/>
        </p:nvSpPr>
        <p:spPr bwMode="auto">
          <a:xfrm>
            <a:off x="1127448" y="2684463"/>
            <a:ext cx="9865096" cy="2678112"/>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dirty="0">
                <a:solidFill>
                  <a:srgbClr val="0000FF"/>
                </a:solidFill>
                <a:latin typeface="宋体" panose="02010600030101010101" pitchFamily="2" charset="-122"/>
              </a:rPr>
              <a:t>缺点：</a:t>
            </a:r>
            <a:endParaRPr lang="en-US" altLang="zh-CN" sz="2400" b="1" dirty="0">
              <a:solidFill>
                <a:srgbClr val="0000FF"/>
              </a:solidFill>
              <a:latin typeface="宋体" panose="02010600030101010101" pitchFamily="2" charset="-122"/>
            </a:endParaRPr>
          </a:p>
          <a:p>
            <a:pPr eaLnBrk="1" hangingPunct="1">
              <a:lnSpc>
                <a:spcPct val="100000"/>
              </a:lnSpc>
              <a:spcBef>
                <a:spcPct val="50000"/>
              </a:spcBef>
              <a:buClrTx/>
              <a:buFontTx/>
              <a:buNone/>
            </a:pPr>
            <a:r>
              <a:rPr lang="zh-CN" altLang="zh-CN" sz="2400" dirty="0"/>
              <a:t>求解约束优化问题的</a:t>
            </a:r>
            <a:r>
              <a:rPr lang="zh-CN" altLang="zh-CN" sz="2400" dirty="0" smtClean="0"/>
              <a:t>时</a:t>
            </a:r>
            <a:r>
              <a:rPr lang="zh-CN" altLang="en-US" sz="2400" dirty="0" smtClean="0"/>
              <a:t>候</a:t>
            </a:r>
            <a:endParaRPr lang="en-US" altLang="zh-CN" sz="2400" dirty="0"/>
          </a:p>
          <a:p>
            <a:pPr eaLnBrk="1" hangingPunct="1">
              <a:lnSpc>
                <a:spcPct val="100000"/>
              </a:lnSpc>
              <a:spcBef>
                <a:spcPct val="50000"/>
              </a:spcBef>
              <a:buClrTx/>
              <a:buFontTx/>
              <a:buNone/>
            </a:pPr>
            <a:r>
              <a:rPr lang="zh-CN" altLang="en-US" sz="2400" dirty="0">
                <a:latin typeface="Times New Roman" panose="02020603050405020304" pitchFamily="18" charset="0"/>
              </a:rPr>
              <a:t>① </a:t>
            </a:r>
            <a:r>
              <a:rPr lang="zh-CN" altLang="zh-CN" sz="2400" dirty="0"/>
              <a:t>会产生大量的不可行解</a:t>
            </a:r>
            <a:endParaRPr lang="zh-CN" altLang="en-US" sz="2400" dirty="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en-US" altLang="zh-CN" sz="2400" dirty="0">
                <a:latin typeface="Times New Roman" panose="02020603050405020304" pitchFamily="18" charset="0"/>
              </a:rPr>
              <a:t>② </a:t>
            </a:r>
            <a:r>
              <a:rPr lang="zh-CN" altLang="zh-CN" sz="2400" dirty="0"/>
              <a:t>破坏种群的多样性</a:t>
            </a:r>
            <a:endParaRPr lang="en-US" altLang="zh-CN" sz="2400" dirty="0"/>
          </a:p>
          <a:p>
            <a:pPr eaLnBrk="1" hangingPunct="1">
              <a:lnSpc>
                <a:spcPct val="100000"/>
              </a:lnSpc>
              <a:spcBef>
                <a:spcPct val="50000"/>
              </a:spcBef>
              <a:buClrTx/>
              <a:buFontTx/>
              <a:buNone/>
            </a:pPr>
            <a:r>
              <a:rPr lang="zh-CN" altLang="en-US" sz="2400" dirty="0">
                <a:latin typeface="Times New Roman" panose="02020603050405020304" pitchFamily="18" charset="0"/>
              </a:rPr>
              <a:t>③ </a:t>
            </a:r>
            <a:r>
              <a:rPr lang="zh-CN" altLang="zh-CN" sz="2400" dirty="0"/>
              <a:t>导致算法陷入局部极值</a:t>
            </a:r>
            <a:endParaRPr lang="zh-CN" altLang="en-US" sz="2400" dirty="0">
              <a:latin typeface="Times New Roman" panose="02020603050405020304" pitchFamily="18" charset="0"/>
            </a:endParaRPr>
          </a:p>
        </p:txBody>
      </p:sp>
      <p:sp>
        <p:nvSpPr>
          <p:cNvPr id="35846"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5847"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5848"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5849"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dirty="0">
                <a:solidFill>
                  <a:schemeClr val="bg1"/>
                </a:solidFill>
                <a:latin typeface="Times New Roman" panose="02020603050405020304" pitchFamily="18" charset="0"/>
                <a:ea typeface="黑体" panose="02010609060101010101" pitchFamily="49" charset="-122"/>
              </a:rPr>
              <a:t>7.3.1  </a:t>
            </a:r>
            <a:r>
              <a:rPr lang="zh-CN" altLang="en-US" sz="3600" dirty="0">
                <a:solidFill>
                  <a:schemeClr val="bg1"/>
                </a:solidFill>
                <a:latin typeface="Times New Roman" panose="02020603050405020304" pitchFamily="18" charset="0"/>
                <a:ea typeface="黑体" panose="02010609060101010101" pitchFamily="49" charset="-122"/>
              </a:rPr>
              <a:t>基本量子粒子群优化算法</a:t>
            </a:r>
            <a:endParaRPr lang="zh-CN" altLang="en-US" sz="3200" b="1" dirty="0">
              <a:solidFill>
                <a:schemeClr val="bg1"/>
              </a:solidFill>
            </a:endParaRPr>
          </a:p>
        </p:txBody>
      </p:sp>
    </p:spTree>
    <p:extLst>
      <p:ext uri="{BB962C8B-B14F-4D97-AF65-F5344CB8AC3E}">
        <p14:creationId xmlns:p14="http://schemas.microsoft.com/office/powerpoint/2010/main" val="10464027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273"/>
                                        </p:tgtEl>
                                        <p:attrNameLst>
                                          <p:attrName>style.visibility</p:attrName>
                                        </p:attrNameLst>
                                      </p:cBhvr>
                                      <p:to>
                                        <p:strVal val="visible"/>
                                      </p:to>
                                    </p:set>
                                    <p:anim calcmode="lin" valueType="num">
                                      <p:cBhvr additive="base">
                                        <p:cTn id="7" dur="500" fill="hold"/>
                                        <p:tgtEl>
                                          <p:spTgt spid="139273"/>
                                        </p:tgtEl>
                                        <p:attrNameLst>
                                          <p:attrName>ppt_x</p:attrName>
                                        </p:attrNameLst>
                                      </p:cBhvr>
                                      <p:tavLst>
                                        <p:tav tm="0">
                                          <p:val>
                                            <p:strVal val="0-#ppt_w/2"/>
                                          </p:val>
                                        </p:tav>
                                        <p:tav tm="100000">
                                          <p:val>
                                            <p:strVal val="#ppt_x"/>
                                          </p:val>
                                        </p:tav>
                                      </p:tavLst>
                                    </p:anim>
                                    <p:anim calcmode="lin" valueType="num">
                                      <p:cBhvr additive="base">
                                        <p:cTn id="8"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9274"/>
                                        </p:tgtEl>
                                        <p:attrNameLst>
                                          <p:attrName>style.visibility</p:attrName>
                                        </p:attrNameLst>
                                      </p:cBhvr>
                                      <p:to>
                                        <p:strVal val="visible"/>
                                      </p:to>
                                    </p:set>
                                    <p:animEffect transition="in" filter="barn(outHorizontal)">
                                      <p:cBhvr>
                                        <p:cTn id="13" dur="5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autoUpdateAnimBg="0"/>
      <p:bldP spid="13927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1140"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983432" y="1679427"/>
            <a:ext cx="10370368" cy="3108325"/>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群智能算法</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swarm algorithms</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rPr>
              <a:t>SI</a:t>
            </a:r>
            <a:r>
              <a:rPr lang="zh-CN" altLang="en-US" sz="2800" dirty="0">
                <a:solidFill>
                  <a:schemeClr val="tx1"/>
                </a:solidFill>
                <a:latin typeface="Times New Roman" panose="02020603050405020304" pitchFamily="18" charset="0"/>
              </a:rPr>
              <a:t>）：受动物群体智能启发的算法。</a:t>
            </a: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  群体智能：由简单个体组成的群落与环境以及个体之间的互动行为。</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群智能算法包括：粒子群优化算法、蚁群算法、蜂群算法、</a:t>
            </a:r>
            <a:r>
              <a:rPr lang="en-US" altLang="zh-CN" sz="2800" dirty="0">
                <a:solidFill>
                  <a:schemeClr val="tx1"/>
                </a:solidFill>
                <a:latin typeface="Times New Roman" panose="02020603050405020304" pitchFamily="18" charset="0"/>
              </a:rPr>
              <a:t>……</a:t>
            </a:r>
            <a:endParaRPr lang="zh-CN" altLang="en-US" sz="2800" dirty="0">
              <a:solidFill>
                <a:schemeClr val="tx1"/>
              </a:solidFill>
              <a:latin typeface="Times New Roman" panose="02020603050405020304" pitchFamily="18" charset="0"/>
            </a:endParaRPr>
          </a:p>
        </p:txBody>
      </p:sp>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7.1 </a:t>
            </a:r>
            <a:r>
              <a:rPr lang="zh-CN" altLang="en-US" sz="3600" dirty="0">
                <a:latin typeface="Times New Roman" panose="02020603050405020304" pitchFamily="18" charset="0"/>
                <a:ea typeface="黑体" panose="02010609060101010101" pitchFamily="49" charset="-122"/>
              </a:rPr>
              <a:t>群智能算法产生的背景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8AAFB5C-64EA-43F2-84A0-271D3564B96C}"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30</a:t>
            </a:fld>
            <a:endParaRPr lang="en-US" altLang="ja-JP" sz="1800">
              <a:solidFill>
                <a:srgbClr val="A50021"/>
              </a:solidFill>
              <a:ea typeface="ＭＳ Ｐゴシック" panose="020B0600070205080204" pitchFamily="34" charset="-128"/>
            </a:endParaRPr>
          </a:p>
        </p:txBody>
      </p:sp>
      <p:sp>
        <p:nvSpPr>
          <p:cNvPr id="37891" name="Rectangle 2"/>
          <p:cNvSpPr>
            <a:spLocks noChangeArrowheads="1"/>
          </p:cNvSpPr>
          <p:nvPr/>
        </p:nvSpPr>
        <p:spPr bwMode="auto">
          <a:xfrm>
            <a:off x="983432" y="776933"/>
            <a:ext cx="853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en-US" sz="2800" b="1" dirty="0">
                <a:latin typeface="Times New Roman" panose="02020603050405020304" pitchFamily="18" charset="0"/>
                <a:cs typeface="Times New Roman" panose="02020603050405020304" pitchFamily="18" charset="0"/>
              </a:rPr>
              <a:t>三种概率分布函数</a:t>
            </a:r>
          </a:p>
        </p:txBody>
      </p:sp>
      <p:sp>
        <p:nvSpPr>
          <p:cNvPr id="37893" name="Rectangle 6"/>
          <p:cNvSpPr>
            <a:spLocks noChangeArrowheads="1"/>
          </p:cNvSpPr>
          <p:nvPr/>
        </p:nvSpPr>
        <p:spPr bwMode="auto">
          <a:xfrm>
            <a:off x="983432" y="1385591"/>
            <a:ext cx="10297144" cy="4524315"/>
          </a:xfrm>
          <a:prstGeom prst="rect">
            <a:avLst/>
          </a:prstGeom>
          <a:solidFill>
            <a:srgbClr val="FFFFFF"/>
          </a:solidFill>
          <a:ln w="9525">
            <a:solidFill>
              <a:schemeClr val="accent2"/>
            </a:solidFill>
            <a:miter lim="800000"/>
            <a:headEnd/>
            <a:tailEnd/>
          </a:ln>
        </p:spPr>
        <p:txBody>
          <a:bodyPr wrap="square">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anose="05000000000000000000" pitchFamily="2" charset="2"/>
              <a:buNone/>
            </a:pP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）正态分布</a:t>
            </a:r>
            <a:r>
              <a:rPr kumimoji="1" lang="en-US" altLang="zh-CN" sz="2400" b="1" dirty="0">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r>
              <a:rPr lang="zh-CN" altLang="zh-CN" sz="2400" dirty="0">
                <a:latin typeface="Times New Roman" panose="02020603050405020304" pitchFamily="18" charset="0"/>
                <a:cs typeface="Times New Roman" panose="02020603050405020304" pitchFamily="18" charset="0"/>
              </a:rPr>
              <a:t>正态分布是具有两个参数</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 </a:t>
            </a:r>
            <a:r>
              <a:rPr lang="zh-CN" altLang="zh-CN"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cs typeface="Times New Roman" panose="02020603050405020304" pitchFamily="18" charset="0"/>
                <a:sym typeface="Symbol" panose="05050102010706020507" pitchFamily="18" charset="2"/>
              </a:rPr>
              <a:t>2 </a:t>
            </a:r>
            <a:r>
              <a:rPr lang="zh-CN" altLang="zh-CN" sz="2400" dirty="0">
                <a:latin typeface="Times New Roman" panose="02020603050405020304" pitchFamily="18" charset="0"/>
                <a:cs typeface="Times New Roman" panose="02020603050405020304" pitchFamily="18" charset="0"/>
              </a:rPr>
              <a:t>的连续型随机变量的分布</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正态分布记作</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r>
              <a:rPr lang="zh-CN" altLang="zh-CN" sz="2400" dirty="0"/>
              <a:t>正态分布的概率密度函数为</a:t>
            </a: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anose="05000000000000000000" pitchFamily="2" charset="2"/>
              <a:buNone/>
            </a:pP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7.10</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r>
              <a:rPr lang="zh-CN" altLang="en-US" sz="2400" dirty="0">
                <a:latin typeface="Times New Roman" panose="02020603050405020304" pitchFamily="18" charset="0"/>
                <a:cs typeface="Times New Roman" panose="02020603050405020304" pitchFamily="18" charset="0"/>
              </a:rPr>
              <a:t>其中，</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 </a:t>
            </a:r>
            <a:r>
              <a:rPr lang="zh-CN" altLang="zh-CN" sz="2400" dirty="0">
                <a:latin typeface="Times New Roman" panose="02020603050405020304" pitchFamily="18" charset="0"/>
                <a:cs typeface="Times New Roman" panose="02020603050405020304" pitchFamily="18" charset="0"/>
              </a:rPr>
              <a:t>是服从正态分布的随机变量的均值，</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cs typeface="Times New Roman" panose="02020603050405020304" pitchFamily="18" charset="0"/>
                <a:sym typeface="Symbol" panose="05050102010706020507" pitchFamily="18" charset="2"/>
              </a:rPr>
              <a:t>2</a:t>
            </a:r>
            <a:r>
              <a:rPr lang="zh-CN" altLang="zh-CN" sz="2400" dirty="0">
                <a:latin typeface="Times New Roman" panose="02020603050405020304" pitchFamily="18" charset="0"/>
                <a:cs typeface="Times New Roman" panose="02020603050405020304" pitchFamily="18" charset="0"/>
              </a:rPr>
              <a:t>是</a:t>
            </a:r>
            <a:r>
              <a:rPr lang="zh-CN" altLang="en-US" sz="2400" dirty="0">
                <a:latin typeface="Times New Roman" panose="02020603050405020304" pitchFamily="18" charset="0"/>
                <a:cs typeface="Times New Roman" panose="02020603050405020304" pitchFamily="18" charset="0"/>
              </a:rPr>
              <a:t>该</a:t>
            </a:r>
            <a:r>
              <a:rPr lang="zh-CN" altLang="zh-CN" sz="2400" dirty="0">
                <a:latin typeface="Times New Roman" panose="02020603050405020304" pitchFamily="18" charset="0"/>
                <a:cs typeface="Times New Roman" panose="02020603050405020304" pitchFamily="18" charset="0"/>
              </a:rPr>
              <a:t>随机变量的方差。</a:t>
            </a:r>
            <a:r>
              <a:rPr lang="en-US" altLang="zh-CN"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                                     </a:t>
            </a:r>
          </a:p>
          <a:p>
            <a:pPr algn="l" eaLnBrk="1" hangingPunct="1">
              <a:lnSpc>
                <a:spcPct val="100000"/>
              </a:lnSpc>
              <a:spcBef>
                <a:spcPct val="0"/>
              </a:spcBef>
              <a:buClrTx/>
              <a:buFontTx/>
              <a:buNone/>
            </a:pPr>
            <a:endParaRPr kumimoji="1" lang="en-US" altLang="zh-CN" sz="2400" dirty="0">
              <a:latin typeface="宋体" panose="02010600030101010101" pitchFamily="2" charset="-122"/>
            </a:endParaRPr>
          </a:p>
          <a:p>
            <a:pPr algn="l" eaLnBrk="1" hangingPunct="1">
              <a:lnSpc>
                <a:spcPct val="100000"/>
              </a:lnSpc>
              <a:spcBef>
                <a:spcPct val="0"/>
              </a:spcBef>
              <a:buClrTx/>
              <a:buFontTx/>
              <a:buNone/>
            </a:pPr>
            <a:endParaRPr kumimoji="1" lang="en-US" altLang="zh-CN" sz="2400" dirty="0">
              <a:latin typeface="宋体" panose="02010600030101010101" pitchFamily="2" charset="-122"/>
            </a:endParaRPr>
          </a:p>
          <a:p>
            <a:pPr algn="l" eaLnBrk="1" hangingPunct="1">
              <a:lnSpc>
                <a:spcPct val="100000"/>
              </a:lnSpc>
              <a:spcBef>
                <a:spcPct val="0"/>
              </a:spcBef>
              <a:buClrTx/>
              <a:buFontTx/>
              <a:buNone/>
            </a:pPr>
            <a:endParaRPr kumimoji="1" lang="en-US" altLang="zh-CN" sz="2400" dirty="0">
              <a:latin typeface="宋体" panose="02010600030101010101" pitchFamily="2" charset="-122"/>
            </a:endParaRPr>
          </a:p>
          <a:p>
            <a:pPr algn="l" eaLnBrk="1" hangingPunct="1">
              <a:lnSpc>
                <a:spcPct val="100000"/>
              </a:lnSpc>
              <a:spcBef>
                <a:spcPct val="0"/>
              </a:spcBef>
              <a:buClrTx/>
              <a:buFontTx/>
              <a:buNone/>
            </a:pPr>
            <a:endParaRPr kumimoji="1" lang="en-US" altLang="zh-CN" sz="2400" dirty="0">
              <a:latin typeface="宋体" panose="02010600030101010101" pitchFamily="2" charset="-122"/>
            </a:endParaRPr>
          </a:p>
          <a:p>
            <a:pPr algn="l" eaLnBrk="1" hangingPunct="1">
              <a:lnSpc>
                <a:spcPct val="100000"/>
              </a:lnSpc>
              <a:spcBef>
                <a:spcPct val="0"/>
              </a:spcBef>
              <a:buClrTx/>
              <a:buFontTx/>
              <a:buNone/>
            </a:pPr>
            <a:endParaRPr kumimoji="1" lang="en-US" altLang="zh-CN" sz="2400" dirty="0">
              <a:latin typeface="宋体" panose="02010600030101010101" pitchFamily="2" charset="-122"/>
            </a:endParaRPr>
          </a:p>
        </p:txBody>
      </p:sp>
      <p:sp>
        <p:nvSpPr>
          <p:cNvPr id="37894"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7895"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7896"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7897"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7898" name="对象 2"/>
          <p:cNvGraphicFramePr>
            <a:graphicFrameLocks noChangeAspect="1"/>
          </p:cNvGraphicFramePr>
          <p:nvPr/>
        </p:nvGraphicFramePr>
        <p:xfrm>
          <a:off x="4800601" y="2759076"/>
          <a:ext cx="2447925" cy="885825"/>
        </p:xfrm>
        <a:graphic>
          <a:graphicData uri="http://schemas.openxmlformats.org/presentationml/2006/ole">
            <mc:AlternateContent xmlns:mc="http://schemas.openxmlformats.org/markup-compatibility/2006">
              <mc:Choice xmlns:v="urn:schemas-microsoft-com:vml" Requires="v">
                <p:oleObj spid="_x0000_s66572" name="Equation" r:id="rId3" imgW="1346200" imgH="482600" progId="Equation.DSMT4">
                  <p:embed/>
                </p:oleObj>
              </mc:Choice>
              <mc:Fallback>
                <p:oleObj name="Equation" r:id="rId3" imgW="1346200" imgH="482600" progId="Equation.DSMT4">
                  <p:embed/>
                  <p:pic>
                    <p:nvPicPr>
                      <p:cNvPr id="37898"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2759076"/>
                        <a:ext cx="24479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7900" name="对象 4"/>
          <p:cNvGraphicFramePr>
            <a:graphicFrameLocks noChangeAspect="1"/>
          </p:cNvGraphicFramePr>
          <p:nvPr>
            <p:extLst>
              <p:ext uri="{D42A27DB-BD31-4B8C-83A1-F6EECF244321}">
                <p14:modId xmlns:p14="http://schemas.microsoft.com/office/powerpoint/2010/main" val="1790408101"/>
              </p:ext>
            </p:extLst>
          </p:nvPr>
        </p:nvGraphicFramePr>
        <p:xfrm>
          <a:off x="1415480" y="2354264"/>
          <a:ext cx="1079500" cy="404812"/>
        </p:xfrm>
        <a:graphic>
          <a:graphicData uri="http://schemas.openxmlformats.org/presentationml/2006/ole">
            <mc:AlternateContent xmlns:mc="http://schemas.openxmlformats.org/markup-compatibility/2006">
              <mc:Choice xmlns:v="urn:schemas-microsoft-com:vml" Requires="v">
                <p:oleObj spid="_x0000_s66573" name="Equation" r:id="rId5" imgW="609600" imgH="228600" progId="Equation.DSMT4">
                  <p:embed/>
                </p:oleObj>
              </mc:Choice>
              <mc:Fallback>
                <p:oleObj name="Equation" r:id="rId5" imgW="609600" imgH="228600" progId="Equation.DSMT4">
                  <p:embed/>
                  <p:pic>
                    <p:nvPicPr>
                      <p:cNvPr id="3790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5480" y="2354264"/>
                        <a:ext cx="10795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90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9513" y="4221164"/>
            <a:ext cx="4635500" cy="213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200" b="1" dirty="0">
                <a:solidFill>
                  <a:schemeClr val="bg1"/>
                </a:solidFill>
              </a:rPr>
              <a:t>7.3.2  </a:t>
            </a:r>
            <a:r>
              <a:rPr lang="zh-CN" altLang="en-US" sz="3200" b="1" dirty="0">
                <a:solidFill>
                  <a:schemeClr val="bg1"/>
                </a:solidFill>
              </a:rPr>
              <a:t>改进量子粒子群优化算法</a:t>
            </a:r>
          </a:p>
        </p:txBody>
      </p:sp>
    </p:spTree>
    <p:extLst>
      <p:ext uri="{BB962C8B-B14F-4D97-AF65-F5344CB8AC3E}">
        <p14:creationId xmlns:p14="http://schemas.microsoft.com/office/powerpoint/2010/main" val="1283779288"/>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FB2F459-ED07-482A-A33A-B72DEFFCA04F}"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31</a:t>
            </a:fld>
            <a:endParaRPr lang="en-US" altLang="ja-JP" sz="1800">
              <a:solidFill>
                <a:srgbClr val="A50021"/>
              </a:solidFill>
              <a:ea typeface="ＭＳ Ｐゴシック" panose="020B0600070205080204" pitchFamily="34" charset="-128"/>
            </a:endParaRPr>
          </a:p>
        </p:txBody>
      </p:sp>
      <p:sp>
        <p:nvSpPr>
          <p:cNvPr id="38915" name="Rectangle 2"/>
          <p:cNvSpPr>
            <a:spLocks noChangeArrowheads="1"/>
          </p:cNvSpPr>
          <p:nvPr/>
        </p:nvSpPr>
        <p:spPr bwMode="auto">
          <a:xfrm>
            <a:off x="1055440" y="1016894"/>
            <a:ext cx="853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en-US" sz="2800" b="1">
                <a:latin typeface="Times New Roman" panose="02020603050405020304" pitchFamily="18" charset="0"/>
                <a:cs typeface="Times New Roman" panose="02020603050405020304" pitchFamily="18" charset="0"/>
              </a:rPr>
              <a:t>三种概率分布函数</a:t>
            </a:r>
          </a:p>
        </p:txBody>
      </p:sp>
      <p:sp>
        <p:nvSpPr>
          <p:cNvPr id="38917" name="Rectangle 6"/>
          <p:cNvSpPr>
            <a:spLocks noChangeArrowheads="1"/>
          </p:cNvSpPr>
          <p:nvPr/>
        </p:nvSpPr>
        <p:spPr bwMode="auto">
          <a:xfrm>
            <a:off x="695400" y="1692126"/>
            <a:ext cx="11161240" cy="4376737"/>
          </a:xfrm>
          <a:prstGeom prst="rect">
            <a:avLst/>
          </a:prstGeom>
          <a:solidFill>
            <a:srgbClr val="FFFFFF"/>
          </a:solidFill>
          <a:ln w="9525">
            <a:solidFill>
              <a:schemeClr val="accent2"/>
            </a:solidFill>
            <a:miter lim="800000"/>
            <a:headEnd/>
            <a:tailEnd/>
          </a:ln>
        </p:spPr>
        <p:txBody>
          <a:bodyPr wrap="square">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anose="05000000000000000000" pitchFamily="2" charset="2"/>
              <a:buNone/>
            </a:pP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zh-CN" altLang="en-US" sz="24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2 </a:t>
            </a:r>
            <a:r>
              <a:rPr kumimoji="1" lang="zh-CN" altLang="en-US" sz="2400" b="1" dirty="0">
                <a:latin typeface="Times New Roman" panose="02020603050405020304" pitchFamily="18" charset="0"/>
                <a:cs typeface="Times New Roman" panose="02020603050405020304" pitchFamily="18" charset="0"/>
              </a:rPr>
              <a:t>分布</a:t>
            </a:r>
            <a:r>
              <a:rPr kumimoji="1" lang="en-US" altLang="zh-CN" sz="2400" b="1" dirty="0">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zh-CN" sz="2400" dirty="0"/>
              <a:t>设随机变量</a:t>
            </a:r>
            <a:r>
              <a:rPr lang="en-US" altLang="zh-CN" sz="2400" dirty="0"/>
              <a:t>              </a:t>
            </a:r>
            <a:r>
              <a:rPr lang="zh-CN" altLang="zh-CN" sz="2400" dirty="0"/>
              <a:t>相互独立，并且都服从标准正态分布</a:t>
            </a:r>
            <a:r>
              <a:rPr lang="en-US" altLang="zh-CN" sz="2400" dirty="0"/>
              <a:t>       </a:t>
            </a:r>
            <a:r>
              <a:rPr lang="zh-CN" altLang="en-US" sz="2400" dirty="0"/>
              <a:t>，</a:t>
            </a:r>
            <a:r>
              <a:rPr lang="zh-CN" altLang="zh-CN" sz="2400" dirty="0"/>
              <a:t>则随机变量</a:t>
            </a:r>
            <a:r>
              <a:rPr lang="en-US" altLang="zh-CN" sz="2400" dirty="0"/>
              <a:t>                             </a:t>
            </a:r>
            <a:r>
              <a:rPr lang="zh-CN" altLang="zh-CN" sz="2400" dirty="0"/>
              <a:t>的概率密度为</a:t>
            </a: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anose="05000000000000000000" pitchFamily="2" charset="2"/>
              <a:buNone/>
            </a:pPr>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anose="05000000000000000000" pitchFamily="2" charset="2"/>
              <a:buNone/>
            </a:pP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anose="05000000000000000000" pitchFamily="2" charset="2"/>
              <a:buNone/>
            </a:pP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7.11</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p:txBody>
      </p:sp>
      <p:sp>
        <p:nvSpPr>
          <p:cNvPr id="38918"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19"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20"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21"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22"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23"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8924" name="对象 6"/>
          <p:cNvGraphicFramePr>
            <a:graphicFrameLocks noChangeAspect="1"/>
          </p:cNvGraphicFramePr>
          <p:nvPr>
            <p:extLst>
              <p:ext uri="{D42A27DB-BD31-4B8C-83A1-F6EECF244321}">
                <p14:modId xmlns:p14="http://schemas.microsoft.com/office/powerpoint/2010/main" val="2467198857"/>
              </p:ext>
            </p:extLst>
          </p:nvPr>
        </p:nvGraphicFramePr>
        <p:xfrm>
          <a:off x="2660757" y="2241401"/>
          <a:ext cx="1366838" cy="406400"/>
        </p:xfrm>
        <a:graphic>
          <a:graphicData uri="http://schemas.openxmlformats.org/presentationml/2006/ole">
            <mc:AlternateContent xmlns:mc="http://schemas.openxmlformats.org/markup-compatibility/2006">
              <mc:Choice xmlns:v="urn:schemas-microsoft-com:vml" Requires="v">
                <p:oleObj spid="_x0000_s67606" name="Equation" r:id="rId3" imgW="774364" imgH="228501" progId="Equation.DSMT4">
                  <p:embed/>
                </p:oleObj>
              </mc:Choice>
              <mc:Fallback>
                <p:oleObj name="Equation" r:id="rId3" imgW="774364" imgH="228501" progId="Equation.DSMT4">
                  <p:embed/>
                  <p:pic>
                    <p:nvPicPr>
                      <p:cNvPr id="38924"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0757" y="2241401"/>
                        <a:ext cx="13668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5"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8926" name="对象 8"/>
          <p:cNvGraphicFramePr>
            <a:graphicFrameLocks noChangeAspect="1"/>
          </p:cNvGraphicFramePr>
          <p:nvPr>
            <p:extLst>
              <p:ext uri="{D42A27DB-BD31-4B8C-83A1-F6EECF244321}">
                <p14:modId xmlns:p14="http://schemas.microsoft.com/office/powerpoint/2010/main" val="1770968139"/>
              </p:ext>
            </p:extLst>
          </p:nvPr>
        </p:nvGraphicFramePr>
        <p:xfrm>
          <a:off x="8976320" y="2217908"/>
          <a:ext cx="822325" cy="358775"/>
        </p:xfrm>
        <a:graphic>
          <a:graphicData uri="http://schemas.openxmlformats.org/presentationml/2006/ole">
            <mc:AlternateContent xmlns:mc="http://schemas.openxmlformats.org/markup-compatibility/2006">
              <mc:Choice xmlns:v="urn:schemas-microsoft-com:vml" Requires="v">
                <p:oleObj spid="_x0000_s67607" name="Equation" r:id="rId5" imgW="457002" imgH="203112" progId="Equation.DSMT4">
                  <p:embed/>
                </p:oleObj>
              </mc:Choice>
              <mc:Fallback>
                <p:oleObj name="Equation" r:id="rId5" imgW="457002" imgH="203112" progId="Equation.DSMT4">
                  <p:embed/>
                  <p:pic>
                    <p:nvPicPr>
                      <p:cNvPr id="38926"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6320" y="2217908"/>
                        <a:ext cx="8223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7"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8928" name="对象 10"/>
          <p:cNvGraphicFramePr>
            <a:graphicFrameLocks noChangeAspect="1"/>
          </p:cNvGraphicFramePr>
          <p:nvPr/>
        </p:nvGraphicFramePr>
        <p:xfrm>
          <a:off x="3394075" y="2732088"/>
          <a:ext cx="2376488" cy="392112"/>
        </p:xfrm>
        <a:graphic>
          <a:graphicData uri="http://schemas.openxmlformats.org/presentationml/2006/ole">
            <mc:AlternateContent xmlns:mc="http://schemas.openxmlformats.org/markup-compatibility/2006">
              <mc:Choice xmlns:v="urn:schemas-microsoft-com:vml" Requires="v">
                <p:oleObj spid="_x0000_s67608" name="Equation" r:id="rId7" imgW="1447800" imgH="241300" progId="Equation.DSMT4">
                  <p:embed/>
                </p:oleObj>
              </mc:Choice>
              <mc:Fallback>
                <p:oleObj name="Equation" r:id="rId7" imgW="1447800" imgH="241300" progId="Equation.DSMT4">
                  <p:embed/>
                  <p:pic>
                    <p:nvPicPr>
                      <p:cNvPr id="38928"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4075" y="2732088"/>
                        <a:ext cx="23764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9"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8930" name="对象 13"/>
          <p:cNvGraphicFramePr>
            <a:graphicFrameLocks noChangeAspect="1"/>
          </p:cNvGraphicFramePr>
          <p:nvPr/>
        </p:nvGraphicFramePr>
        <p:xfrm>
          <a:off x="3754439" y="3236913"/>
          <a:ext cx="4344987" cy="1655762"/>
        </p:xfrm>
        <a:graphic>
          <a:graphicData uri="http://schemas.openxmlformats.org/presentationml/2006/ole">
            <mc:AlternateContent xmlns:mc="http://schemas.openxmlformats.org/markup-compatibility/2006">
              <mc:Choice xmlns:v="urn:schemas-microsoft-com:vml" Requires="v">
                <p:oleObj spid="_x0000_s67609" name="Equation" r:id="rId9" imgW="2324100" imgH="889000" progId="Equation.DSMT4">
                  <p:embed/>
                </p:oleObj>
              </mc:Choice>
              <mc:Fallback>
                <p:oleObj name="Equation" r:id="rId9" imgW="2324100" imgH="889000" progId="Equation.DSMT4">
                  <p:embed/>
                  <p:pic>
                    <p:nvPicPr>
                      <p:cNvPr id="38930"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4439" y="3236913"/>
                        <a:ext cx="434498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200" b="1" dirty="0">
                <a:solidFill>
                  <a:schemeClr val="bg1"/>
                </a:solidFill>
              </a:rPr>
              <a:t>7.3.2  </a:t>
            </a:r>
            <a:r>
              <a:rPr lang="zh-CN" altLang="en-US" sz="3200" b="1" dirty="0">
                <a:solidFill>
                  <a:schemeClr val="bg1"/>
                </a:solidFill>
              </a:rPr>
              <a:t>改进量子粒子群优化算法</a:t>
            </a:r>
          </a:p>
        </p:txBody>
      </p:sp>
    </p:spTree>
    <p:extLst>
      <p:ext uri="{BB962C8B-B14F-4D97-AF65-F5344CB8AC3E}">
        <p14:creationId xmlns:p14="http://schemas.microsoft.com/office/powerpoint/2010/main" val="2326904473"/>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CCC9962-B145-46CC-871A-8D6348B830D0}"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32</a:t>
            </a:fld>
            <a:endParaRPr lang="en-US" altLang="ja-JP" sz="1800">
              <a:solidFill>
                <a:srgbClr val="A50021"/>
              </a:solidFill>
              <a:ea typeface="ＭＳ Ｐゴシック" panose="020B0600070205080204" pitchFamily="34" charset="-128"/>
            </a:endParaRPr>
          </a:p>
        </p:txBody>
      </p:sp>
      <p:sp>
        <p:nvSpPr>
          <p:cNvPr id="39939" name="Rectangle 2"/>
          <p:cNvSpPr>
            <a:spLocks noChangeArrowheads="1"/>
          </p:cNvSpPr>
          <p:nvPr/>
        </p:nvSpPr>
        <p:spPr bwMode="auto">
          <a:xfrm>
            <a:off x="1055440" y="1054392"/>
            <a:ext cx="853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en-US" sz="2800" b="1">
                <a:latin typeface="Times New Roman" panose="02020603050405020304" pitchFamily="18" charset="0"/>
                <a:cs typeface="Times New Roman" panose="02020603050405020304" pitchFamily="18" charset="0"/>
              </a:rPr>
              <a:t>三种概率分布函数</a:t>
            </a:r>
          </a:p>
        </p:txBody>
      </p:sp>
      <p:sp>
        <p:nvSpPr>
          <p:cNvPr id="39941" name="Rectangle 6"/>
          <p:cNvSpPr>
            <a:spLocks noChangeArrowheads="1"/>
          </p:cNvSpPr>
          <p:nvPr/>
        </p:nvSpPr>
        <p:spPr bwMode="auto">
          <a:xfrm>
            <a:off x="753692" y="1812524"/>
            <a:ext cx="10513168" cy="3268662"/>
          </a:xfrm>
          <a:prstGeom prst="rect">
            <a:avLst/>
          </a:prstGeom>
          <a:solidFill>
            <a:srgbClr val="FFFFFF"/>
          </a:solidFill>
          <a:ln w="9525">
            <a:solidFill>
              <a:schemeClr val="accent2"/>
            </a:solidFill>
            <a:miter lim="800000"/>
            <a:headEnd/>
            <a:tailEnd/>
          </a:ln>
        </p:spPr>
        <p:txBody>
          <a:bodyPr wrap="square">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anose="05000000000000000000" pitchFamily="2" charset="2"/>
              <a:buNone/>
            </a:pP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sym typeface="Symbol" panose="05050102010706020507" pitchFamily="18" charset="2"/>
              </a:rPr>
              <a:t>t </a:t>
            </a:r>
            <a:r>
              <a:rPr kumimoji="1" lang="zh-CN" altLang="en-US" sz="2400" b="1" dirty="0">
                <a:latin typeface="Times New Roman" panose="02020603050405020304" pitchFamily="18" charset="0"/>
                <a:cs typeface="Times New Roman" panose="02020603050405020304" pitchFamily="18" charset="0"/>
              </a:rPr>
              <a:t>分布</a:t>
            </a:r>
            <a:r>
              <a:rPr kumimoji="1" lang="en-US" altLang="zh-CN" sz="2400" b="1" dirty="0">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设随机变量</a:t>
            </a:r>
            <a:r>
              <a:rPr lang="en-US" altLang="zh-CN" sz="2400" i="1"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与</a:t>
            </a:r>
            <a:r>
              <a:rPr lang="en-US" altLang="zh-CN" sz="2400" i="1"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独立，并且</a:t>
            </a:r>
            <a:r>
              <a:rPr lang="en-US" altLang="zh-CN" sz="2400" i="1"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服从标准正态分布</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服从自由度为</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k </a:t>
            </a:r>
            <a:r>
              <a:rPr lang="en-US" altLang="zh-CN" sz="2400" dirty="0">
                <a:latin typeface="Times New Roman" panose="02020603050405020304" pitchFamily="18" charset="0"/>
                <a:cs typeface="Times New Roman" panose="02020603050405020304" pitchFamily="18" charset="0"/>
              </a:rPr>
              <a:t>的</a:t>
            </a:r>
            <a:r>
              <a:rPr kumimoji="1" lang="zh-CN" altLang="en-US" sz="2400" i="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aseline="30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sz="2400" dirty="0" err="1">
                <a:latin typeface="Times New Roman" panose="02020603050405020304" pitchFamily="18" charset="0"/>
                <a:cs typeface="Times New Roman" panose="02020603050405020304" pitchFamily="18" charset="0"/>
              </a:rPr>
              <a:t>分布</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则随机变量</a:t>
            </a:r>
            <a:r>
              <a:rPr lang="en-US" altLang="zh-CN" sz="2400" dirty="0">
                <a:latin typeface="Times New Roman" panose="02020603050405020304" pitchFamily="18" charset="0"/>
                <a:cs typeface="Times New Roman" panose="02020603050405020304" pitchFamily="18" charset="0"/>
              </a:rPr>
              <a:t>               </a:t>
            </a:r>
            <a:r>
              <a:rPr lang="en-US" altLang="zh-CN" sz="2400" dirty="0" err="1"/>
              <a:t>的概率密度为</a:t>
            </a:r>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anose="05000000000000000000" pitchFamily="2" charset="2"/>
              <a:buNone/>
            </a:pP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anose="05000000000000000000" pitchFamily="2" charset="2"/>
              <a:buNone/>
            </a:pPr>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anose="05000000000000000000" pitchFamily="2" charset="2"/>
              <a:buNone/>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7.12</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Tx/>
              <a:buNone/>
            </a:pPr>
            <a:endParaRPr lang="en-US" altLang="zh-CN" sz="2400" dirty="0">
              <a:latin typeface="Times New Roman" panose="02020603050405020304" pitchFamily="18" charset="0"/>
              <a:cs typeface="Times New Roman" panose="02020603050405020304" pitchFamily="18" charset="0"/>
            </a:endParaRPr>
          </a:p>
        </p:txBody>
      </p:sp>
      <p:sp>
        <p:nvSpPr>
          <p:cNvPr id="39942"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3"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4"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5"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6"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7"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8"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9"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50"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51"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9952" name="对象 4"/>
          <p:cNvGraphicFramePr>
            <a:graphicFrameLocks noChangeAspect="1"/>
          </p:cNvGraphicFramePr>
          <p:nvPr>
            <p:extLst>
              <p:ext uri="{D42A27DB-BD31-4B8C-83A1-F6EECF244321}">
                <p14:modId xmlns:p14="http://schemas.microsoft.com/office/powerpoint/2010/main" val="2599954583"/>
              </p:ext>
            </p:extLst>
          </p:nvPr>
        </p:nvGraphicFramePr>
        <p:xfrm>
          <a:off x="7283450" y="2320816"/>
          <a:ext cx="863600" cy="377825"/>
        </p:xfrm>
        <a:graphic>
          <a:graphicData uri="http://schemas.openxmlformats.org/presentationml/2006/ole">
            <mc:AlternateContent xmlns:mc="http://schemas.openxmlformats.org/markup-compatibility/2006">
              <mc:Choice xmlns:v="urn:schemas-microsoft-com:vml" Requires="v">
                <p:oleObj spid="_x0000_s68625" name="Equation" r:id="rId3" imgW="457002" imgH="203112" progId="Equation.DSMT4">
                  <p:embed/>
                </p:oleObj>
              </mc:Choice>
              <mc:Fallback>
                <p:oleObj name="Equation" r:id="rId3" imgW="457002" imgH="203112" progId="Equation.DSMT4">
                  <p:embed/>
                  <p:pic>
                    <p:nvPicPr>
                      <p:cNvPr id="39952"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450" y="2320816"/>
                        <a:ext cx="8636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3"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9954" name="对象 16"/>
          <p:cNvGraphicFramePr>
            <a:graphicFrameLocks noChangeAspect="1"/>
          </p:cNvGraphicFramePr>
          <p:nvPr>
            <p:extLst>
              <p:ext uri="{D42A27DB-BD31-4B8C-83A1-F6EECF244321}">
                <p14:modId xmlns:p14="http://schemas.microsoft.com/office/powerpoint/2010/main" val="2807652014"/>
              </p:ext>
            </p:extLst>
          </p:nvPr>
        </p:nvGraphicFramePr>
        <p:xfrm>
          <a:off x="3394077" y="2579689"/>
          <a:ext cx="1008062" cy="728662"/>
        </p:xfrm>
        <a:graphic>
          <a:graphicData uri="http://schemas.openxmlformats.org/presentationml/2006/ole">
            <mc:AlternateContent xmlns:mc="http://schemas.openxmlformats.org/markup-compatibility/2006">
              <mc:Choice xmlns:v="urn:schemas-microsoft-com:vml" Requires="v">
                <p:oleObj spid="_x0000_s68626" name="Equation" r:id="rId5" imgW="622030" imgH="444307" progId="Equation.DSMT4">
                  <p:embed/>
                </p:oleObj>
              </mc:Choice>
              <mc:Fallback>
                <p:oleObj name="Equation" r:id="rId5" imgW="622030" imgH="444307" progId="Equation.DSMT4">
                  <p:embed/>
                  <p:pic>
                    <p:nvPicPr>
                      <p:cNvPr id="39954" name="对象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4077" y="2579689"/>
                        <a:ext cx="1008062"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5" name="Rectangle 8"/>
          <p:cNvSpPr>
            <a:spLocks noChangeArrowheads="1"/>
          </p:cNvSpPr>
          <p:nvPr/>
        </p:nvSpPr>
        <p:spPr bwMode="auto">
          <a:xfrm>
            <a:off x="1676401" y="-78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56" name="Rectangle 1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9957" name="对象 20"/>
          <p:cNvGraphicFramePr>
            <a:graphicFrameLocks noChangeAspect="1"/>
          </p:cNvGraphicFramePr>
          <p:nvPr/>
        </p:nvGraphicFramePr>
        <p:xfrm>
          <a:off x="4402139" y="3308351"/>
          <a:ext cx="3216275" cy="1368425"/>
        </p:xfrm>
        <a:graphic>
          <a:graphicData uri="http://schemas.openxmlformats.org/presentationml/2006/ole">
            <mc:AlternateContent xmlns:mc="http://schemas.openxmlformats.org/markup-compatibility/2006">
              <mc:Choice xmlns:v="urn:schemas-microsoft-com:vml" Requires="v">
                <p:oleObj spid="_x0000_s68627" name="Equation" r:id="rId7" imgW="1790700" imgH="762000" progId="Equation.DSMT4">
                  <p:embed/>
                </p:oleObj>
              </mc:Choice>
              <mc:Fallback>
                <p:oleObj name="Equation" r:id="rId7" imgW="1790700" imgH="762000" progId="Equation.DSMT4">
                  <p:embed/>
                  <p:pic>
                    <p:nvPicPr>
                      <p:cNvPr id="39957" name="对象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2139" y="3308351"/>
                        <a:ext cx="32162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200" b="1" dirty="0">
                <a:solidFill>
                  <a:schemeClr val="bg1"/>
                </a:solidFill>
              </a:rPr>
              <a:t>7.3.2  </a:t>
            </a:r>
            <a:r>
              <a:rPr lang="zh-CN" altLang="en-US" sz="3200" b="1" dirty="0">
                <a:solidFill>
                  <a:schemeClr val="bg1"/>
                </a:solidFill>
              </a:rPr>
              <a:t>改进量子粒子群优化算法</a:t>
            </a:r>
          </a:p>
        </p:txBody>
      </p:sp>
    </p:spTree>
    <p:extLst>
      <p:ext uri="{BB962C8B-B14F-4D97-AF65-F5344CB8AC3E}">
        <p14:creationId xmlns:p14="http://schemas.microsoft.com/office/powerpoint/2010/main" val="771374256"/>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3B0D2EB-307F-417D-9631-42EE81FAC455}"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33</a:t>
            </a:fld>
            <a:endParaRPr lang="en-US" altLang="ja-JP" sz="1800">
              <a:solidFill>
                <a:srgbClr val="A50021"/>
              </a:solidFill>
              <a:ea typeface="ＭＳ Ｐゴシック" panose="020B0600070205080204" pitchFamily="34" charset="-128"/>
            </a:endParaRPr>
          </a:p>
        </p:txBody>
      </p:sp>
      <p:sp>
        <p:nvSpPr>
          <p:cNvPr id="40964" name="Text Box 7"/>
          <p:cNvSpPr txBox="1">
            <a:spLocks noChangeArrowheads="1"/>
          </p:cNvSpPr>
          <p:nvPr/>
        </p:nvSpPr>
        <p:spPr bwMode="auto">
          <a:xfrm>
            <a:off x="1271464" y="957263"/>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anose="05000000000000000000" pitchFamily="2" charset="2"/>
              <a:buNone/>
            </a:pPr>
            <a:r>
              <a:rPr kumimoji="1" lang="en-US" altLang="zh-CN" sz="2800" b="1" dirty="0">
                <a:latin typeface="Times New Roman" panose="02020603050405020304" pitchFamily="18" charset="0"/>
                <a:cs typeface="Times New Roman" panose="02020603050405020304" pitchFamily="18" charset="0"/>
              </a:rPr>
              <a:t>2. </a:t>
            </a:r>
            <a:r>
              <a:rPr kumimoji="1" lang="zh-CN" altLang="en-US" sz="2800" b="1" dirty="0">
                <a:latin typeface="Times New Roman" panose="02020603050405020304" pitchFamily="18" charset="0"/>
                <a:cs typeface="Times New Roman" panose="02020603050405020304" pitchFamily="18" charset="0"/>
              </a:rPr>
              <a:t>变异操作</a:t>
            </a:r>
          </a:p>
        </p:txBody>
      </p:sp>
      <p:sp>
        <p:nvSpPr>
          <p:cNvPr id="139273" name="Text Box 9"/>
          <p:cNvSpPr txBox="1">
            <a:spLocks noChangeArrowheads="1"/>
          </p:cNvSpPr>
          <p:nvPr/>
        </p:nvSpPr>
        <p:spPr bwMode="auto">
          <a:xfrm>
            <a:off x="1304926" y="1643063"/>
            <a:ext cx="8534400" cy="4603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anose="05000000000000000000" pitchFamily="2" charset="2"/>
              <a:buNone/>
            </a:pPr>
            <a:r>
              <a:rPr kumimoji="1" lang="zh-CN" altLang="en-US" sz="2400" b="1">
                <a:latin typeface="Times New Roman" panose="02020603050405020304" pitchFamily="18" charset="0"/>
                <a:cs typeface="Times New Roman" panose="02020603050405020304" pitchFamily="18" charset="0"/>
              </a:rPr>
              <a:t>（</a:t>
            </a:r>
            <a:r>
              <a:rPr kumimoji="1" lang="en-US" altLang="zh-CN" sz="2400" b="1">
                <a:latin typeface="Times New Roman" panose="02020603050405020304" pitchFamily="18" charset="0"/>
                <a:cs typeface="Times New Roman" panose="02020603050405020304" pitchFamily="18" charset="0"/>
              </a:rPr>
              <a:t>1</a:t>
            </a:r>
            <a:r>
              <a:rPr kumimoji="1" lang="zh-CN" altLang="en-US" sz="2400" b="1">
                <a:latin typeface="Times New Roman" panose="02020603050405020304" pitchFamily="18" charset="0"/>
                <a:cs typeface="Times New Roman" panose="02020603050405020304" pitchFamily="18" charset="0"/>
              </a:rPr>
              <a:t>）生成符合正态分布的随机数</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a:latin typeface="Times New Roman" panose="02020603050405020304" pitchFamily="18" charset="0"/>
              <a:cs typeface="Times New Roman" panose="02020603050405020304" pitchFamily="18" charset="0"/>
            </a:endParaRPr>
          </a:p>
        </p:txBody>
      </p:sp>
      <p:sp>
        <p:nvSpPr>
          <p:cNvPr id="139274" name="Text Box 10"/>
          <p:cNvSpPr txBox="1">
            <a:spLocks noChangeArrowheads="1"/>
          </p:cNvSpPr>
          <p:nvPr/>
        </p:nvSpPr>
        <p:spPr bwMode="auto">
          <a:xfrm>
            <a:off x="1881188" y="2500313"/>
            <a:ext cx="8534400" cy="24558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zh-CN" sz="2400">
                <a:latin typeface="Times New Roman" panose="02020603050405020304" pitchFamily="18" charset="0"/>
              </a:rPr>
              <a:t>产生</a:t>
            </a:r>
            <a:r>
              <a:rPr lang="en-US" altLang="zh-CN" sz="2400">
                <a:latin typeface="Times New Roman" panose="02020603050405020304" pitchFamily="18" charset="0"/>
              </a:rPr>
              <a:t>           </a:t>
            </a:r>
            <a:r>
              <a:rPr lang="zh-CN" altLang="zh-CN" sz="2400">
                <a:latin typeface="Times New Roman" panose="02020603050405020304" pitchFamily="18" charset="0"/>
              </a:rPr>
              <a:t>均匀分布的随机数</a:t>
            </a:r>
            <a:r>
              <a:rPr lang="en-US" altLang="zh-CN" sz="2400">
                <a:latin typeface="Times New Roman" panose="02020603050405020304" pitchFamily="18" charset="0"/>
              </a:rPr>
              <a:t>30</a:t>
            </a:r>
            <a:r>
              <a:rPr lang="zh-CN" altLang="zh-CN" sz="2400">
                <a:latin typeface="Times New Roman" panose="02020603050405020304" pitchFamily="18" charset="0"/>
              </a:rPr>
              <a:t>个，记为</a:t>
            </a:r>
            <a:r>
              <a:rPr lang="en-US" altLang="zh-CN" sz="2400">
                <a:latin typeface="Times New Roman" panose="02020603050405020304" pitchFamily="18" charset="0"/>
              </a:rPr>
              <a:t>                         </a:t>
            </a:r>
            <a:r>
              <a:rPr lang="zh-CN" altLang="zh-CN" sz="2400">
                <a:latin typeface="Times New Roman" panose="02020603050405020304" pitchFamily="18" charset="0"/>
              </a:rPr>
              <a:t>；</a:t>
            </a:r>
            <a:endParaRPr lang="en-US" altLang="zh-CN" sz="2400">
              <a:latin typeface="Times New Roman" panose="02020603050405020304" pitchFamily="18" charset="0"/>
            </a:endParaRPr>
          </a:p>
          <a:p>
            <a:pPr>
              <a:buFont typeface="Wingdings" panose="05000000000000000000" pitchFamily="2" charset="2"/>
              <a:buNone/>
            </a:pPr>
            <a:r>
              <a:rPr lang="zh-CN" altLang="zh-CN" sz="2400">
                <a:latin typeface="Times New Roman" panose="02020603050405020304" pitchFamily="18" charset="0"/>
              </a:rPr>
              <a:t>由于</a:t>
            </a:r>
            <a:r>
              <a:rPr lang="en-US" altLang="zh-CN" sz="2400">
                <a:latin typeface="Times New Roman" panose="02020603050405020304" pitchFamily="18" charset="0"/>
              </a:rPr>
              <a:t>             </a:t>
            </a:r>
            <a:r>
              <a:rPr lang="zh-CN" altLang="en-US" sz="2400">
                <a:latin typeface="Times New Roman" panose="02020603050405020304" pitchFamily="18" charset="0"/>
              </a:rPr>
              <a:t>，                             。</a:t>
            </a:r>
            <a:r>
              <a:rPr lang="zh-CN" altLang="zh-CN" sz="2400">
                <a:latin typeface="Times New Roman" panose="02020603050405020304" pitchFamily="18" charset="0"/>
              </a:rPr>
              <a:t>根据中心极限定理，可以认为近似服从均值为</a:t>
            </a:r>
            <a:r>
              <a:rPr lang="en-US" altLang="zh-CN" sz="2400">
                <a:latin typeface="Times New Roman" panose="02020603050405020304" pitchFamily="18" charset="0"/>
              </a:rPr>
              <a:t>               </a:t>
            </a:r>
            <a:r>
              <a:rPr lang="zh-CN" altLang="en-US" sz="2400">
                <a:latin typeface="Times New Roman" panose="02020603050405020304" pitchFamily="18" charset="0"/>
              </a:rPr>
              <a:t>，</a:t>
            </a:r>
            <a:r>
              <a:rPr lang="zh-CN" altLang="zh-CN" sz="2400">
                <a:latin typeface="Times New Roman" panose="02020603050405020304" pitchFamily="18" charset="0"/>
              </a:rPr>
              <a:t>方差为</a:t>
            </a:r>
            <a:r>
              <a:rPr lang="en-US" altLang="zh-CN" sz="2400">
                <a:latin typeface="Times New Roman" panose="02020603050405020304" pitchFamily="18" charset="0"/>
              </a:rPr>
              <a:t>2.5</a:t>
            </a:r>
            <a:r>
              <a:rPr lang="zh-CN" altLang="zh-CN" sz="2400">
                <a:latin typeface="Times New Roman" panose="02020603050405020304" pitchFamily="18" charset="0"/>
              </a:rPr>
              <a:t>的正态分布。</a:t>
            </a:r>
          </a:p>
          <a:p>
            <a:pPr>
              <a:buFont typeface="Wingdings" panose="05000000000000000000" pitchFamily="2" charset="2"/>
              <a:buNone/>
            </a:pPr>
            <a:r>
              <a:rPr lang="zh-CN" altLang="zh-CN" sz="2400">
                <a:latin typeface="Times New Roman" panose="02020603050405020304" pitchFamily="18" charset="0"/>
              </a:rPr>
              <a:t>计算</a:t>
            </a:r>
            <a:r>
              <a:rPr lang="en-US" altLang="zh-CN" sz="2400">
                <a:latin typeface="Times New Roman" panose="02020603050405020304" pitchFamily="18" charset="0"/>
              </a:rPr>
              <a:t>                                      </a:t>
            </a:r>
            <a:r>
              <a:rPr lang="zh-CN" altLang="zh-CN" sz="2400">
                <a:latin typeface="Times New Roman" panose="02020603050405020304" pitchFamily="18" charset="0"/>
              </a:rPr>
              <a:t>，由中心极限定理，它可以看作是来自标准正态分布</a:t>
            </a:r>
            <a:r>
              <a:rPr lang="en-US" altLang="zh-CN" sz="2400">
                <a:latin typeface="Times New Roman" panose="02020603050405020304" pitchFamily="18" charset="0"/>
              </a:rPr>
              <a:t> </a:t>
            </a:r>
            <a:r>
              <a:rPr lang="zh-CN" altLang="zh-CN" sz="2400">
                <a:latin typeface="Times New Roman" panose="02020603050405020304" pitchFamily="18" charset="0"/>
              </a:rPr>
              <a:t>的一个随机数。</a:t>
            </a:r>
            <a:endParaRPr lang="en-US" altLang="zh-CN" sz="2400">
              <a:latin typeface="Times New Roman" panose="02020603050405020304" pitchFamily="18" charset="0"/>
            </a:endParaRPr>
          </a:p>
        </p:txBody>
      </p:sp>
      <p:sp>
        <p:nvSpPr>
          <p:cNvPr id="40967" name="Rectangle 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5848" name="对象 2"/>
          <p:cNvGraphicFramePr>
            <a:graphicFrameLocks noChangeAspect="1"/>
          </p:cNvGraphicFramePr>
          <p:nvPr/>
        </p:nvGraphicFramePr>
        <p:xfrm>
          <a:off x="2592388" y="2646364"/>
          <a:ext cx="819150" cy="365125"/>
        </p:xfrm>
        <a:graphic>
          <a:graphicData uri="http://schemas.openxmlformats.org/presentationml/2006/ole">
            <mc:AlternateContent xmlns:mc="http://schemas.openxmlformats.org/markup-compatibility/2006">
              <mc:Choice xmlns:v="urn:schemas-microsoft-com:vml" Requires="v">
                <p:oleObj spid="_x0000_s69664" name="Equation" r:id="rId3" imgW="444307" imgH="203112" progId="Equation.DSMT4">
                  <p:embed/>
                </p:oleObj>
              </mc:Choice>
              <mc:Fallback>
                <p:oleObj name="Equation" r:id="rId3" imgW="444307" imgH="203112" progId="Equation.DSMT4">
                  <p:embed/>
                  <p:pic>
                    <p:nvPicPr>
                      <p:cNvPr id="35848"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2646364"/>
                        <a:ext cx="819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Rectangle 1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5850" name="对象 4"/>
          <p:cNvGraphicFramePr>
            <a:graphicFrameLocks noChangeAspect="1"/>
          </p:cNvGraphicFramePr>
          <p:nvPr/>
        </p:nvGraphicFramePr>
        <p:xfrm>
          <a:off x="7516813" y="2579689"/>
          <a:ext cx="1511300" cy="471487"/>
        </p:xfrm>
        <a:graphic>
          <a:graphicData uri="http://schemas.openxmlformats.org/presentationml/2006/ole">
            <mc:AlternateContent xmlns:mc="http://schemas.openxmlformats.org/markup-compatibility/2006">
              <mc:Choice xmlns:v="urn:schemas-microsoft-com:vml" Requires="v">
                <p:oleObj spid="_x0000_s69665" name="Equation" r:id="rId5" imgW="736600" imgH="228600" progId="Equation.DSMT4">
                  <p:embed/>
                </p:oleObj>
              </mc:Choice>
              <mc:Fallback>
                <p:oleObj name="Equation" r:id="rId5" imgW="736600" imgH="228600" progId="Equation.DSMT4">
                  <p:embed/>
                  <p:pic>
                    <p:nvPicPr>
                      <p:cNvPr id="3585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6813" y="2579689"/>
                        <a:ext cx="15113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Rectangle 1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5852" name="对象 7"/>
          <p:cNvGraphicFramePr>
            <a:graphicFrameLocks noChangeAspect="1"/>
          </p:cNvGraphicFramePr>
          <p:nvPr/>
        </p:nvGraphicFramePr>
        <p:xfrm>
          <a:off x="2619375" y="2940050"/>
          <a:ext cx="1081088" cy="660400"/>
        </p:xfrm>
        <a:graphic>
          <a:graphicData uri="http://schemas.openxmlformats.org/presentationml/2006/ole">
            <mc:AlternateContent xmlns:mc="http://schemas.openxmlformats.org/markup-compatibility/2006">
              <mc:Choice xmlns:v="urn:schemas-microsoft-com:vml" Requires="v">
                <p:oleObj spid="_x0000_s69666" name="Equation" r:id="rId7" imgW="634725" imgH="393529" progId="Equation.DSMT4">
                  <p:embed/>
                </p:oleObj>
              </mc:Choice>
              <mc:Fallback>
                <p:oleObj name="Equation" r:id="rId7" imgW="634725" imgH="393529" progId="Equation.DSMT4">
                  <p:embed/>
                  <p:pic>
                    <p:nvPicPr>
                      <p:cNvPr id="35852"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9375" y="2940050"/>
                        <a:ext cx="10810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3" name="Rectangle 1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5854" name="对象 9"/>
          <p:cNvGraphicFramePr>
            <a:graphicFrameLocks noChangeAspect="1"/>
          </p:cNvGraphicFramePr>
          <p:nvPr/>
        </p:nvGraphicFramePr>
        <p:xfrm>
          <a:off x="3827464" y="2971800"/>
          <a:ext cx="2465387" cy="615950"/>
        </p:xfrm>
        <a:graphic>
          <a:graphicData uri="http://schemas.openxmlformats.org/presentationml/2006/ole">
            <mc:AlternateContent xmlns:mc="http://schemas.openxmlformats.org/markup-compatibility/2006">
              <mc:Choice xmlns:v="urn:schemas-microsoft-com:vml" Requires="v">
                <p:oleObj spid="_x0000_s69667" name="Equation" r:id="rId9" imgW="1562100" imgH="393700" progId="Equation.DSMT4">
                  <p:embed/>
                </p:oleObj>
              </mc:Choice>
              <mc:Fallback>
                <p:oleObj name="Equation" r:id="rId9" imgW="1562100" imgH="393700" progId="Equation.DSMT4">
                  <p:embed/>
                  <p:pic>
                    <p:nvPicPr>
                      <p:cNvPr id="35854"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7464" y="2971800"/>
                        <a:ext cx="24653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5" name="Rectangle 2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5856" name="对象 11"/>
          <p:cNvGraphicFramePr>
            <a:graphicFrameLocks noChangeAspect="1"/>
          </p:cNvGraphicFramePr>
          <p:nvPr/>
        </p:nvGraphicFramePr>
        <p:xfrm>
          <a:off x="4419601" y="3422650"/>
          <a:ext cx="1152525" cy="596900"/>
        </p:xfrm>
        <a:graphic>
          <a:graphicData uri="http://schemas.openxmlformats.org/presentationml/2006/ole">
            <mc:AlternateContent xmlns:mc="http://schemas.openxmlformats.org/markup-compatibility/2006">
              <mc:Choice xmlns:v="urn:schemas-microsoft-com:vml" Requires="v">
                <p:oleObj spid="_x0000_s69668" name="Equation" r:id="rId11" imgW="748975" imgH="393529" progId="Equation.DSMT4">
                  <p:embed/>
                </p:oleObj>
              </mc:Choice>
              <mc:Fallback>
                <p:oleObj name="Equation" r:id="rId11" imgW="748975" imgH="393529" progId="Equation.DSMT4">
                  <p:embed/>
                  <p:pic>
                    <p:nvPicPr>
                      <p:cNvPr id="35856"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1" y="3422650"/>
                        <a:ext cx="11525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7" name="Rectangle 2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5858" name="对象 13"/>
          <p:cNvGraphicFramePr>
            <a:graphicFrameLocks noChangeAspect="1"/>
          </p:cNvGraphicFramePr>
          <p:nvPr/>
        </p:nvGraphicFramePr>
        <p:xfrm>
          <a:off x="2619376" y="3911601"/>
          <a:ext cx="3097213" cy="684213"/>
        </p:xfrm>
        <a:graphic>
          <a:graphicData uri="http://schemas.openxmlformats.org/presentationml/2006/ole">
            <mc:AlternateContent xmlns:mc="http://schemas.openxmlformats.org/markup-compatibility/2006">
              <mc:Choice xmlns:v="urn:schemas-microsoft-com:vml" Requires="v">
                <p:oleObj spid="_x0000_s69669" name="Equation" r:id="rId13" imgW="1892300" imgH="419100" progId="Equation.DSMT4">
                  <p:embed/>
                </p:oleObj>
              </mc:Choice>
              <mc:Fallback>
                <p:oleObj name="Equation" r:id="rId13" imgW="1892300" imgH="419100" progId="Equation.DSMT4">
                  <p:embed/>
                  <p:pic>
                    <p:nvPicPr>
                      <p:cNvPr id="35858"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9376" y="3911601"/>
                        <a:ext cx="309721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200" b="1" dirty="0">
                <a:solidFill>
                  <a:schemeClr val="bg1"/>
                </a:solidFill>
              </a:rPr>
              <a:t>7.3.2  </a:t>
            </a:r>
            <a:r>
              <a:rPr lang="zh-CN" altLang="en-US" sz="3200" b="1" dirty="0">
                <a:solidFill>
                  <a:schemeClr val="bg1"/>
                </a:solidFill>
              </a:rPr>
              <a:t>改进量子粒子群优化算法</a:t>
            </a:r>
          </a:p>
        </p:txBody>
      </p:sp>
    </p:spTree>
    <p:extLst>
      <p:ext uri="{BB962C8B-B14F-4D97-AF65-F5344CB8AC3E}">
        <p14:creationId xmlns:p14="http://schemas.microsoft.com/office/powerpoint/2010/main" val="15895935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9273"/>
                                        </p:tgtEl>
                                        <p:attrNameLst>
                                          <p:attrName>style.visibility</p:attrName>
                                        </p:attrNameLst>
                                      </p:cBhvr>
                                      <p:to>
                                        <p:strVal val="visible"/>
                                      </p:to>
                                    </p:set>
                                    <p:animEffect transition="in" filter="circle(in)">
                                      <p:cBhvr>
                                        <p:cTn id="7" dur="2000"/>
                                        <p:tgtEl>
                                          <p:spTgt spid="13927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9274"/>
                                        </p:tgtEl>
                                        <p:attrNameLst>
                                          <p:attrName>style.visibility</p:attrName>
                                        </p:attrNameLst>
                                      </p:cBhvr>
                                      <p:to>
                                        <p:strVal val="visible"/>
                                      </p:to>
                                    </p:set>
                                    <p:animEffect transition="in" filter="circle(in)">
                                      <p:cBhvr>
                                        <p:cTn id="10" dur="2000"/>
                                        <p:tgtEl>
                                          <p:spTgt spid="139274"/>
                                        </p:tgtEl>
                                      </p:cBhvr>
                                    </p:animEffect>
                                  </p:childTnLst>
                                </p:cTn>
                              </p:par>
                              <p:par>
                                <p:cTn id="11" presetID="6" presetClass="entr" presetSubtype="16" fill="hold" nodeType="withEffect">
                                  <p:stCondLst>
                                    <p:cond delay="0"/>
                                  </p:stCondLst>
                                  <p:childTnLst>
                                    <p:set>
                                      <p:cBhvr>
                                        <p:cTn id="12" dur="1" fill="hold">
                                          <p:stCondLst>
                                            <p:cond delay="0"/>
                                          </p:stCondLst>
                                        </p:cTn>
                                        <p:tgtEl>
                                          <p:spTgt spid="35848"/>
                                        </p:tgtEl>
                                        <p:attrNameLst>
                                          <p:attrName>style.visibility</p:attrName>
                                        </p:attrNameLst>
                                      </p:cBhvr>
                                      <p:to>
                                        <p:strVal val="visible"/>
                                      </p:to>
                                    </p:set>
                                    <p:animEffect transition="in" filter="circle(in)">
                                      <p:cBhvr>
                                        <p:cTn id="13" dur="2000"/>
                                        <p:tgtEl>
                                          <p:spTgt spid="35848"/>
                                        </p:tgtEl>
                                      </p:cBhvr>
                                    </p:animEffect>
                                  </p:childTnLst>
                                </p:cTn>
                              </p:par>
                              <p:par>
                                <p:cTn id="14" presetID="6" presetClass="entr" presetSubtype="16" fill="hold" nodeType="withEffect">
                                  <p:stCondLst>
                                    <p:cond delay="0"/>
                                  </p:stCondLst>
                                  <p:childTnLst>
                                    <p:set>
                                      <p:cBhvr>
                                        <p:cTn id="15" dur="1" fill="hold">
                                          <p:stCondLst>
                                            <p:cond delay="0"/>
                                          </p:stCondLst>
                                        </p:cTn>
                                        <p:tgtEl>
                                          <p:spTgt spid="35850"/>
                                        </p:tgtEl>
                                        <p:attrNameLst>
                                          <p:attrName>style.visibility</p:attrName>
                                        </p:attrNameLst>
                                      </p:cBhvr>
                                      <p:to>
                                        <p:strVal val="visible"/>
                                      </p:to>
                                    </p:set>
                                    <p:animEffect transition="in" filter="circle(in)">
                                      <p:cBhvr>
                                        <p:cTn id="16" dur="2000"/>
                                        <p:tgtEl>
                                          <p:spTgt spid="35850"/>
                                        </p:tgtEl>
                                      </p:cBhvr>
                                    </p:animEffect>
                                  </p:childTnLst>
                                </p:cTn>
                              </p:par>
                              <p:par>
                                <p:cTn id="17" presetID="6" presetClass="entr" presetSubtype="16" fill="hold" nodeType="withEffect">
                                  <p:stCondLst>
                                    <p:cond delay="0"/>
                                  </p:stCondLst>
                                  <p:childTnLst>
                                    <p:set>
                                      <p:cBhvr>
                                        <p:cTn id="18" dur="1" fill="hold">
                                          <p:stCondLst>
                                            <p:cond delay="0"/>
                                          </p:stCondLst>
                                        </p:cTn>
                                        <p:tgtEl>
                                          <p:spTgt spid="35852"/>
                                        </p:tgtEl>
                                        <p:attrNameLst>
                                          <p:attrName>style.visibility</p:attrName>
                                        </p:attrNameLst>
                                      </p:cBhvr>
                                      <p:to>
                                        <p:strVal val="visible"/>
                                      </p:to>
                                    </p:set>
                                    <p:animEffect transition="in" filter="circle(in)">
                                      <p:cBhvr>
                                        <p:cTn id="19" dur="2000"/>
                                        <p:tgtEl>
                                          <p:spTgt spid="35852"/>
                                        </p:tgtEl>
                                      </p:cBhvr>
                                    </p:animEffect>
                                  </p:childTnLst>
                                </p:cTn>
                              </p:par>
                              <p:par>
                                <p:cTn id="20" presetID="6" presetClass="entr" presetSubtype="16" fill="hold" nodeType="withEffect">
                                  <p:stCondLst>
                                    <p:cond delay="0"/>
                                  </p:stCondLst>
                                  <p:childTnLst>
                                    <p:set>
                                      <p:cBhvr>
                                        <p:cTn id="21" dur="1" fill="hold">
                                          <p:stCondLst>
                                            <p:cond delay="0"/>
                                          </p:stCondLst>
                                        </p:cTn>
                                        <p:tgtEl>
                                          <p:spTgt spid="35854"/>
                                        </p:tgtEl>
                                        <p:attrNameLst>
                                          <p:attrName>style.visibility</p:attrName>
                                        </p:attrNameLst>
                                      </p:cBhvr>
                                      <p:to>
                                        <p:strVal val="visible"/>
                                      </p:to>
                                    </p:set>
                                    <p:animEffect transition="in" filter="circle(in)">
                                      <p:cBhvr>
                                        <p:cTn id="22" dur="2000"/>
                                        <p:tgtEl>
                                          <p:spTgt spid="35854"/>
                                        </p:tgtEl>
                                      </p:cBhvr>
                                    </p:animEffect>
                                  </p:childTnLst>
                                </p:cTn>
                              </p:par>
                              <p:par>
                                <p:cTn id="23" presetID="6" presetClass="entr" presetSubtype="16" fill="hold" nodeType="withEffect">
                                  <p:stCondLst>
                                    <p:cond delay="0"/>
                                  </p:stCondLst>
                                  <p:childTnLst>
                                    <p:set>
                                      <p:cBhvr>
                                        <p:cTn id="24" dur="1" fill="hold">
                                          <p:stCondLst>
                                            <p:cond delay="0"/>
                                          </p:stCondLst>
                                        </p:cTn>
                                        <p:tgtEl>
                                          <p:spTgt spid="35856"/>
                                        </p:tgtEl>
                                        <p:attrNameLst>
                                          <p:attrName>style.visibility</p:attrName>
                                        </p:attrNameLst>
                                      </p:cBhvr>
                                      <p:to>
                                        <p:strVal val="visible"/>
                                      </p:to>
                                    </p:set>
                                    <p:animEffect transition="in" filter="circle(in)">
                                      <p:cBhvr>
                                        <p:cTn id="25" dur="2000"/>
                                        <p:tgtEl>
                                          <p:spTgt spid="35856"/>
                                        </p:tgtEl>
                                      </p:cBhvr>
                                    </p:animEffect>
                                  </p:childTnLst>
                                </p:cTn>
                              </p:par>
                              <p:par>
                                <p:cTn id="26" presetID="6" presetClass="entr" presetSubtype="16" fill="hold" nodeType="withEffect">
                                  <p:stCondLst>
                                    <p:cond delay="0"/>
                                  </p:stCondLst>
                                  <p:childTnLst>
                                    <p:set>
                                      <p:cBhvr>
                                        <p:cTn id="27" dur="1" fill="hold">
                                          <p:stCondLst>
                                            <p:cond delay="0"/>
                                          </p:stCondLst>
                                        </p:cTn>
                                        <p:tgtEl>
                                          <p:spTgt spid="35858"/>
                                        </p:tgtEl>
                                        <p:attrNameLst>
                                          <p:attrName>style.visibility</p:attrName>
                                        </p:attrNameLst>
                                      </p:cBhvr>
                                      <p:to>
                                        <p:strVal val="visible"/>
                                      </p:to>
                                    </p:set>
                                    <p:animEffect transition="in" filter="circle(in)">
                                      <p:cBhvr>
                                        <p:cTn id="28" dur="2000"/>
                                        <p:tgtEl>
                                          <p:spTgt spid="35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p:bldP spid="1392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189867D-7228-47D6-BE97-0279A56DD0EF}"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34</a:t>
            </a:fld>
            <a:endParaRPr lang="en-US" altLang="ja-JP" sz="1800">
              <a:solidFill>
                <a:srgbClr val="A50021"/>
              </a:solidFill>
              <a:ea typeface="ＭＳ Ｐゴシック" panose="020B0600070205080204" pitchFamily="34" charset="-128"/>
            </a:endParaRPr>
          </a:p>
        </p:txBody>
      </p:sp>
      <p:sp>
        <p:nvSpPr>
          <p:cNvPr id="41988" name="Text Box 7"/>
          <p:cNvSpPr txBox="1">
            <a:spLocks noChangeArrowheads="1"/>
          </p:cNvSpPr>
          <p:nvPr/>
        </p:nvSpPr>
        <p:spPr bwMode="auto">
          <a:xfrm>
            <a:off x="695400" y="853815"/>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anose="05000000000000000000" pitchFamily="2" charset="2"/>
              <a:buNone/>
            </a:pPr>
            <a:r>
              <a:rPr kumimoji="1" lang="en-US" altLang="zh-CN" sz="2800" b="1" dirty="0">
                <a:latin typeface="Times New Roman" panose="02020603050405020304" pitchFamily="18" charset="0"/>
                <a:cs typeface="Times New Roman" panose="02020603050405020304" pitchFamily="18" charset="0"/>
              </a:rPr>
              <a:t>2. </a:t>
            </a:r>
            <a:r>
              <a:rPr kumimoji="1" lang="zh-CN" altLang="en-US" sz="2800" b="1" dirty="0">
                <a:latin typeface="Times New Roman" panose="02020603050405020304" pitchFamily="18" charset="0"/>
                <a:cs typeface="Times New Roman" panose="02020603050405020304" pitchFamily="18" charset="0"/>
              </a:rPr>
              <a:t>变异操作</a:t>
            </a:r>
          </a:p>
        </p:txBody>
      </p:sp>
      <p:sp>
        <p:nvSpPr>
          <p:cNvPr id="139273" name="Text Box 9"/>
          <p:cNvSpPr txBox="1">
            <a:spLocks noChangeArrowheads="1"/>
          </p:cNvSpPr>
          <p:nvPr/>
        </p:nvSpPr>
        <p:spPr bwMode="auto">
          <a:xfrm>
            <a:off x="838200" y="1449214"/>
            <a:ext cx="10703043" cy="461665"/>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anose="05000000000000000000" pitchFamily="2" charset="2"/>
              <a:buNone/>
            </a:pP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）对个体的每个维度产生在可行域区间内符合概率分布的可行解</a:t>
            </a:r>
          </a:p>
        </p:txBody>
      </p:sp>
      <p:sp>
        <p:nvSpPr>
          <p:cNvPr id="139274" name="Text Box 10"/>
          <p:cNvSpPr txBox="1">
            <a:spLocks noChangeArrowheads="1"/>
          </p:cNvSpPr>
          <p:nvPr/>
        </p:nvSpPr>
        <p:spPr bwMode="auto">
          <a:xfrm>
            <a:off x="838200" y="1995403"/>
            <a:ext cx="10672185" cy="4340225"/>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dirty="0">
                <a:latin typeface="Times New Roman" panose="02020603050405020304" pitchFamily="18" charset="0"/>
              </a:rPr>
              <a:t>① 正态分布</a:t>
            </a:r>
            <a:endParaRPr lang="en-US" altLang="zh-CN" sz="2400" dirty="0">
              <a:latin typeface="Times New Roman" panose="02020603050405020304" pitchFamily="18" charset="0"/>
            </a:endParaRPr>
          </a:p>
          <a:p>
            <a:pPr eaLnBrk="1" hangingPunct="1">
              <a:lnSpc>
                <a:spcPct val="100000"/>
              </a:lnSpc>
              <a:spcBef>
                <a:spcPct val="50000"/>
              </a:spcBef>
              <a:buClrTx/>
              <a:buFontTx/>
              <a:buNone/>
            </a:pPr>
            <a:r>
              <a:rPr lang="zh-CN" altLang="zh-CN" sz="2000" dirty="0">
                <a:latin typeface="Times New Roman" panose="02020603050405020304" pitchFamily="18" charset="0"/>
                <a:cs typeface="Times New Roman" panose="02020603050405020304" pitchFamily="18" charset="0"/>
              </a:rPr>
              <a:t>生成</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个符合正态分布的随机数</a:t>
            </a:r>
            <a:r>
              <a:rPr lang="en-US" altLang="zh-CN" sz="2000" i="1" dirty="0">
                <a:latin typeface="Times New Roman" panose="02020603050405020304" pitchFamily="18" charset="0"/>
                <a:cs typeface="Times New Roman" panose="02020603050405020304" pitchFamily="18" charset="0"/>
              </a:rPr>
              <a:t>v</a:t>
            </a:r>
            <a:r>
              <a:rPr lang="zh-CN" altLang="zh-CN" sz="2000" dirty="0">
                <a:latin typeface="Times New Roman" panose="02020603050405020304" pitchFamily="18" charset="0"/>
                <a:cs typeface="Times New Roman" panose="02020603050405020304" pitchFamily="18" charset="0"/>
              </a:rPr>
              <a:t>，变换</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v</a:t>
            </a:r>
            <a:r>
              <a:rPr lang="zh-CN" altLang="zh-CN" sz="2000" dirty="0">
                <a:latin typeface="Times New Roman" panose="02020603050405020304" pitchFamily="18" charset="0"/>
                <a:cs typeface="Times New Roman" panose="02020603050405020304" pitchFamily="18" charset="0"/>
              </a:rPr>
              <a:t>由</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正态分布的性质可知，它可以看作是来自正态分布</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的一个随机数。取</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2000" dirty="0">
                <a:latin typeface="Times New Roman" panose="02020603050405020304" pitchFamily="18" charset="0"/>
                <a:cs typeface="Times New Roman" panose="02020603050405020304" pitchFamily="18" charset="0"/>
              </a:rPr>
              <a:t>为可变参数，用于控制解在可行域范围内的分布情况。可行解</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en-US" altLang="zh-CN" sz="2400" dirty="0">
                <a:latin typeface="Times New Roman" panose="02020603050405020304" pitchFamily="18" charset="0"/>
              </a:rPr>
              <a:t>② </a:t>
            </a:r>
            <a:r>
              <a:rPr kumimoji="1" lang="zh-CN" altLang="en-US" sz="2400"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aseline="30000" dirty="0">
                <a:latin typeface="Times New Roman" panose="02020603050405020304" pitchFamily="18" charset="0"/>
                <a:cs typeface="Times New Roman" panose="02020603050405020304" pitchFamily="18" charset="0"/>
                <a:sym typeface="Symbol" panose="05050102010706020507" pitchFamily="18" charset="2"/>
              </a:rPr>
              <a:t>2 </a:t>
            </a:r>
            <a:r>
              <a:rPr kumimoji="1" lang="zh-CN" altLang="en-US" sz="2400" dirty="0">
                <a:latin typeface="Times New Roman" panose="02020603050405020304" pitchFamily="18" charset="0"/>
                <a:cs typeface="Times New Roman" panose="02020603050405020304" pitchFamily="18" charset="0"/>
              </a:rPr>
              <a:t>分布</a:t>
            </a:r>
            <a:endParaRPr kumimoji="1" lang="en-US" altLang="zh-CN" sz="2400" dirty="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zh-CN" altLang="zh-CN" sz="2000" dirty="0">
                <a:latin typeface="Times New Roman" panose="02020603050405020304" pitchFamily="18" charset="0"/>
                <a:cs typeface="Times New Roman" panose="02020603050405020304" pitchFamily="18" charset="0"/>
              </a:rPr>
              <a:t>生成</a:t>
            </a:r>
            <a:r>
              <a:rPr lang="en-US" altLang="zh-CN" sz="2000" i="1" dirty="0">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个满足标准正态分布</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(0,1)</a:t>
            </a:r>
            <a:r>
              <a:rPr lang="zh-CN" altLang="zh-CN" sz="2000" dirty="0">
                <a:latin typeface="Times New Roman" panose="02020603050405020304" pitchFamily="18" charset="0"/>
                <a:cs typeface="Times New Roman" panose="02020603050405020304" pitchFamily="18" charset="0"/>
              </a:rPr>
              <a:t>的随机数</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，取</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为可变参数，用于控制解在可行域范围内的分布情况。可行解</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a:t>
            </a:r>
            <a:r>
              <a:rPr lang="en-US" altLang="zh-CN" sz="2000" dirty="0"/>
              <a:t>                      </a:t>
            </a:r>
            <a:endParaRPr kumimoji="1" lang="en-US" altLang="zh-CN" sz="2000" dirty="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 typeface="Wingdings" panose="05000000000000000000" pitchFamily="2" charset="2"/>
              <a:buNone/>
            </a:pPr>
            <a:r>
              <a:rPr lang="zh-CN" altLang="en-US" sz="2400" dirty="0">
                <a:latin typeface="Times New Roman" panose="02020603050405020304" pitchFamily="18" charset="0"/>
              </a:rPr>
              <a:t>③ </a:t>
            </a:r>
            <a:r>
              <a:rPr lang="en-US" altLang="zh-CN" sz="2400" i="1" dirty="0">
                <a:latin typeface="Times New Roman" panose="02020603050405020304" pitchFamily="18" charset="0"/>
              </a:rPr>
              <a:t>t </a:t>
            </a:r>
            <a:r>
              <a:rPr kumimoji="1" lang="zh-CN" altLang="en-US" sz="2400" dirty="0">
                <a:latin typeface="Times New Roman" panose="02020603050405020304" pitchFamily="18" charset="0"/>
                <a:cs typeface="Times New Roman" panose="02020603050405020304" pitchFamily="18" charset="0"/>
              </a:rPr>
              <a:t>分布</a:t>
            </a:r>
            <a:endParaRPr kumimoji="1" lang="en-US" altLang="zh-CN" sz="2400" dirty="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 typeface="Wingdings" panose="05000000000000000000" pitchFamily="2" charset="2"/>
              <a:buNone/>
            </a:pPr>
            <a:r>
              <a:rPr lang="zh-CN" altLang="zh-CN" sz="2000" dirty="0">
                <a:latin typeface="Times New Roman" panose="02020603050405020304" pitchFamily="18" charset="0"/>
                <a:cs typeface="Times New Roman" panose="02020603050405020304" pitchFamily="18" charset="0"/>
              </a:rPr>
              <a:t>生成</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个满足标准正态分布</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(0,1)</a:t>
            </a:r>
            <a:r>
              <a:rPr lang="zh-CN" altLang="zh-CN" sz="2000" dirty="0">
                <a:latin typeface="Times New Roman" panose="02020603050405020304" pitchFamily="18" charset="0"/>
                <a:cs typeface="Times New Roman" panose="02020603050405020304" pitchFamily="18" charset="0"/>
              </a:rPr>
              <a:t>的随机数</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，取</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，生成一个符合正态分布的随机数</a:t>
            </a:r>
            <a:r>
              <a:rPr lang="en-US" altLang="zh-CN" sz="2000" b="1"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，取</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。可行解</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41991"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2"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73" name="对象 4"/>
          <p:cNvGraphicFramePr>
            <a:graphicFrameLocks noChangeAspect="1"/>
          </p:cNvGraphicFramePr>
          <p:nvPr>
            <p:extLst>
              <p:ext uri="{D42A27DB-BD31-4B8C-83A1-F6EECF244321}">
                <p14:modId xmlns:p14="http://schemas.microsoft.com/office/powerpoint/2010/main" val="569264027"/>
              </p:ext>
            </p:extLst>
          </p:nvPr>
        </p:nvGraphicFramePr>
        <p:xfrm>
          <a:off x="4714875" y="2893348"/>
          <a:ext cx="1755775" cy="576263"/>
        </p:xfrm>
        <a:graphic>
          <a:graphicData uri="http://schemas.openxmlformats.org/presentationml/2006/ole">
            <mc:AlternateContent xmlns:mc="http://schemas.openxmlformats.org/markup-compatibility/2006">
              <mc:Choice xmlns:v="urn:schemas-microsoft-com:vml" Requires="v">
                <p:oleObj spid="_x0000_s70703" name="Equation" r:id="rId3" imgW="1193800" imgH="393700" progId="Equation.DSMT4">
                  <p:embed/>
                </p:oleObj>
              </mc:Choice>
              <mc:Fallback>
                <p:oleObj name="Equation" r:id="rId3" imgW="1193800" imgH="393700" progId="Equation.DSMT4">
                  <p:embed/>
                  <p:pic>
                    <p:nvPicPr>
                      <p:cNvPr id="36873"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2893348"/>
                        <a:ext cx="17557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75" name="对象 7"/>
          <p:cNvGraphicFramePr>
            <a:graphicFrameLocks noChangeAspect="1"/>
          </p:cNvGraphicFramePr>
          <p:nvPr>
            <p:extLst>
              <p:ext uri="{D42A27DB-BD31-4B8C-83A1-F6EECF244321}">
                <p14:modId xmlns:p14="http://schemas.microsoft.com/office/powerpoint/2010/main" val="4099290092"/>
              </p:ext>
            </p:extLst>
          </p:nvPr>
        </p:nvGraphicFramePr>
        <p:xfrm>
          <a:off x="3287688" y="3446690"/>
          <a:ext cx="1304925" cy="270516"/>
        </p:xfrm>
        <a:graphic>
          <a:graphicData uri="http://schemas.openxmlformats.org/presentationml/2006/ole">
            <mc:AlternateContent xmlns:mc="http://schemas.openxmlformats.org/markup-compatibility/2006">
              <mc:Choice xmlns:v="urn:schemas-microsoft-com:vml" Requires="v">
                <p:oleObj spid="_x0000_s70704" name="Equation" r:id="rId5" imgW="825500" imgH="228600" progId="Equation.DSMT4">
                  <p:embed/>
                </p:oleObj>
              </mc:Choice>
              <mc:Fallback>
                <p:oleObj name="Equation" r:id="rId5" imgW="825500" imgH="228600" progId="Equation.DSMT4">
                  <p:embed/>
                  <p:pic>
                    <p:nvPicPr>
                      <p:cNvPr id="36875"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688" y="3446690"/>
                        <a:ext cx="1304925" cy="270516"/>
                      </a:xfrm>
                      <a:prstGeom prst="rect">
                        <a:avLst/>
                      </a:prstGeom>
                      <a:noFill/>
                      <a:ln>
                        <a:noFill/>
                      </a:ln>
                    </p:spPr>
                  </p:pic>
                </p:oleObj>
              </mc:Fallback>
            </mc:AlternateContent>
          </a:graphicData>
        </a:graphic>
      </p:graphicFrame>
      <p:sp>
        <p:nvSpPr>
          <p:cNvPr id="41996"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77" name="对象 9"/>
          <p:cNvGraphicFramePr>
            <a:graphicFrameLocks noChangeAspect="1"/>
          </p:cNvGraphicFramePr>
          <p:nvPr>
            <p:extLst>
              <p:ext uri="{D42A27DB-BD31-4B8C-83A1-F6EECF244321}">
                <p14:modId xmlns:p14="http://schemas.microsoft.com/office/powerpoint/2010/main" val="1768754152"/>
              </p:ext>
            </p:extLst>
          </p:nvPr>
        </p:nvGraphicFramePr>
        <p:xfrm>
          <a:off x="5469789" y="4333500"/>
          <a:ext cx="1439863" cy="379413"/>
        </p:xfrm>
        <a:graphic>
          <a:graphicData uri="http://schemas.openxmlformats.org/presentationml/2006/ole">
            <mc:AlternateContent xmlns:mc="http://schemas.openxmlformats.org/markup-compatibility/2006">
              <mc:Choice xmlns:v="urn:schemas-microsoft-com:vml" Requires="v">
                <p:oleObj spid="_x0000_s70705" name="Equation" r:id="rId7" imgW="863225" imgH="228501" progId="Equation.DSMT4">
                  <p:embed/>
                </p:oleObj>
              </mc:Choice>
              <mc:Fallback>
                <p:oleObj name="Equation" r:id="rId7" imgW="863225" imgH="228501" progId="Equation.DSMT4">
                  <p:embed/>
                  <p:pic>
                    <p:nvPicPr>
                      <p:cNvPr id="36877"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9789" y="4333500"/>
                        <a:ext cx="143986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8" name="Rectangle 1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79" name="对象 11"/>
          <p:cNvGraphicFramePr>
            <a:graphicFrameLocks noChangeAspect="1"/>
          </p:cNvGraphicFramePr>
          <p:nvPr>
            <p:extLst>
              <p:ext uri="{D42A27DB-BD31-4B8C-83A1-F6EECF244321}">
                <p14:modId xmlns:p14="http://schemas.microsoft.com/office/powerpoint/2010/main" val="3721508598"/>
              </p:ext>
            </p:extLst>
          </p:nvPr>
        </p:nvGraphicFramePr>
        <p:xfrm>
          <a:off x="7464152" y="4353605"/>
          <a:ext cx="2017712" cy="360363"/>
        </p:xfrm>
        <a:graphic>
          <a:graphicData uri="http://schemas.openxmlformats.org/presentationml/2006/ole">
            <mc:AlternateContent xmlns:mc="http://schemas.openxmlformats.org/markup-compatibility/2006">
              <mc:Choice xmlns:v="urn:schemas-microsoft-com:vml" Requires="v">
                <p:oleObj spid="_x0000_s70706" name="Equation" r:id="rId9" imgW="1333500" imgH="241300" progId="Equation.DSMT4">
                  <p:embed/>
                </p:oleObj>
              </mc:Choice>
              <mc:Fallback>
                <p:oleObj name="Equation" r:id="rId9" imgW="1333500" imgH="241300" progId="Equation.DSMT4">
                  <p:embed/>
                  <p:pic>
                    <p:nvPicPr>
                      <p:cNvPr id="36879"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4152" y="4353605"/>
                        <a:ext cx="2017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0" name="Rectangle 1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81" name="对象 13"/>
          <p:cNvGraphicFramePr>
            <a:graphicFrameLocks noChangeAspect="1"/>
          </p:cNvGraphicFramePr>
          <p:nvPr>
            <p:extLst>
              <p:ext uri="{D42A27DB-BD31-4B8C-83A1-F6EECF244321}">
                <p14:modId xmlns:p14="http://schemas.microsoft.com/office/powerpoint/2010/main" val="3586983125"/>
              </p:ext>
            </p:extLst>
          </p:nvPr>
        </p:nvGraphicFramePr>
        <p:xfrm>
          <a:off x="6025357" y="4650128"/>
          <a:ext cx="2157412" cy="523875"/>
        </p:xfrm>
        <a:graphic>
          <a:graphicData uri="http://schemas.openxmlformats.org/presentationml/2006/ole">
            <mc:AlternateContent xmlns:mc="http://schemas.openxmlformats.org/markup-compatibility/2006">
              <mc:Choice xmlns:v="urn:schemas-microsoft-com:vml" Requires="v">
                <p:oleObj spid="_x0000_s70707" name="Equation" r:id="rId11" imgW="1612900" imgH="393700" progId="Equation.DSMT4">
                  <p:embed/>
                </p:oleObj>
              </mc:Choice>
              <mc:Fallback>
                <p:oleObj name="Equation" r:id="rId11" imgW="1612900" imgH="393700" progId="Equation.DSMT4">
                  <p:embed/>
                  <p:pic>
                    <p:nvPicPr>
                      <p:cNvPr id="36881" name="对象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25357" y="4650128"/>
                        <a:ext cx="2157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2" name="Rectangle 1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83" name="对象 16"/>
          <p:cNvGraphicFramePr>
            <a:graphicFrameLocks noChangeAspect="1"/>
          </p:cNvGraphicFramePr>
          <p:nvPr>
            <p:extLst>
              <p:ext uri="{D42A27DB-BD31-4B8C-83A1-F6EECF244321}">
                <p14:modId xmlns:p14="http://schemas.microsoft.com/office/powerpoint/2010/main" val="805458523"/>
              </p:ext>
            </p:extLst>
          </p:nvPr>
        </p:nvGraphicFramePr>
        <p:xfrm>
          <a:off x="5627126" y="5691788"/>
          <a:ext cx="704850" cy="358775"/>
        </p:xfrm>
        <a:graphic>
          <a:graphicData uri="http://schemas.openxmlformats.org/presentationml/2006/ole">
            <mc:AlternateContent xmlns:mc="http://schemas.openxmlformats.org/markup-compatibility/2006">
              <mc:Choice xmlns:v="urn:schemas-microsoft-com:vml" Requires="v">
                <p:oleObj spid="_x0000_s70708" name="Equation" r:id="rId13" imgW="444307" imgH="228501" progId="Equation.DSMT4">
                  <p:embed/>
                </p:oleObj>
              </mc:Choice>
              <mc:Fallback>
                <p:oleObj name="Equation" r:id="rId13" imgW="444307" imgH="228501" progId="Equation.DSMT4">
                  <p:embed/>
                  <p:pic>
                    <p:nvPicPr>
                      <p:cNvPr id="36883" name="对象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27126" y="5691788"/>
                        <a:ext cx="7048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4" name="Rectangle 1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85" name="对象 18"/>
          <p:cNvGraphicFramePr>
            <a:graphicFrameLocks noChangeAspect="1"/>
          </p:cNvGraphicFramePr>
          <p:nvPr>
            <p:extLst>
              <p:ext uri="{D42A27DB-BD31-4B8C-83A1-F6EECF244321}">
                <p14:modId xmlns:p14="http://schemas.microsoft.com/office/powerpoint/2010/main" val="1875441827"/>
              </p:ext>
            </p:extLst>
          </p:nvPr>
        </p:nvGraphicFramePr>
        <p:xfrm>
          <a:off x="6893565" y="5567742"/>
          <a:ext cx="1223962" cy="360363"/>
        </p:xfrm>
        <a:graphic>
          <a:graphicData uri="http://schemas.openxmlformats.org/presentationml/2006/ole">
            <mc:AlternateContent xmlns:mc="http://schemas.openxmlformats.org/markup-compatibility/2006">
              <mc:Choice xmlns:v="urn:schemas-microsoft-com:vml" Requires="v">
                <p:oleObj spid="_x0000_s70709" name="Equation" r:id="rId15" imgW="812447" imgH="241195" progId="Equation.DSMT4">
                  <p:embed/>
                </p:oleObj>
              </mc:Choice>
              <mc:Fallback>
                <p:oleObj name="Equation" r:id="rId15" imgW="812447" imgH="241195" progId="Equation.DSMT4">
                  <p:embed/>
                  <p:pic>
                    <p:nvPicPr>
                      <p:cNvPr id="36885" name="对象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93565" y="5567742"/>
                        <a:ext cx="12239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6" name="Rectangle 2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87" name="对象 20"/>
          <p:cNvGraphicFramePr>
            <a:graphicFrameLocks noChangeAspect="1"/>
          </p:cNvGraphicFramePr>
          <p:nvPr>
            <p:extLst>
              <p:ext uri="{D42A27DB-BD31-4B8C-83A1-F6EECF244321}">
                <p14:modId xmlns:p14="http://schemas.microsoft.com/office/powerpoint/2010/main" val="3030611158"/>
              </p:ext>
            </p:extLst>
          </p:nvPr>
        </p:nvGraphicFramePr>
        <p:xfrm>
          <a:off x="2153843" y="5871175"/>
          <a:ext cx="842962" cy="592138"/>
        </p:xfrm>
        <a:graphic>
          <a:graphicData uri="http://schemas.openxmlformats.org/presentationml/2006/ole">
            <mc:AlternateContent xmlns:mc="http://schemas.openxmlformats.org/markup-compatibility/2006">
              <mc:Choice xmlns:v="urn:schemas-microsoft-com:vml" Requires="v">
                <p:oleObj spid="_x0000_s70710" name="Equation" r:id="rId17" imgW="634725" imgH="444307" progId="Equation.DSMT4">
                  <p:embed/>
                </p:oleObj>
              </mc:Choice>
              <mc:Fallback>
                <p:oleObj name="Equation" r:id="rId17" imgW="634725" imgH="444307" progId="Equation.DSMT4">
                  <p:embed/>
                  <p:pic>
                    <p:nvPicPr>
                      <p:cNvPr id="36887" name="对象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53843" y="5871175"/>
                        <a:ext cx="8429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8" name="Rectangle 2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89" name="对象 22"/>
          <p:cNvGraphicFramePr>
            <a:graphicFrameLocks noChangeAspect="1"/>
          </p:cNvGraphicFramePr>
          <p:nvPr>
            <p:extLst>
              <p:ext uri="{D42A27DB-BD31-4B8C-83A1-F6EECF244321}">
                <p14:modId xmlns:p14="http://schemas.microsoft.com/office/powerpoint/2010/main" val="536007869"/>
              </p:ext>
            </p:extLst>
          </p:nvPr>
        </p:nvGraphicFramePr>
        <p:xfrm>
          <a:off x="4100570" y="5943660"/>
          <a:ext cx="2089150" cy="549275"/>
        </p:xfrm>
        <a:graphic>
          <a:graphicData uri="http://schemas.openxmlformats.org/presentationml/2006/ole">
            <mc:AlternateContent xmlns:mc="http://schemas.openxmlformats.org/markup-compatibility/2006">
              <mc:Choice xmlns:v="urn:schemas-microsoft-com:vml" Requires="v">
                <p:oleObj spid="_x0000_s70711" name="Equation" r:id="rId19" imgW="1485900" imgH="393700" progId="Equation.DSMT4">
                  <p:embed/>
                </p:oleObj>
              </mc:Choice>
              <mc:Fallback>
                <p:oleObj name="Equation" r:id="rId19" imgW="1485900" imgH="393700" progId="Equation.DSMT4">
                  <p:embed/>
                  <p:pic>
                    <p:nvPicPr>
                      <p:cNvPr id="36889" name="对象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00570" y="5943660"/>
                        <a:ext cx="208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200" b="1" dirty="0">
                <a:solidFill>
                  <a:schemeClr val="bg1"/>
                </a:solidFill>
              </a:rPr>
              <a:t>7.3.2  </a:t>
            </a:r>
            <a:r>
              <a:rPr lang="zh-CN" altLang="en-US" sz="3200" b="1" dirty="0">
                <a:solidFill>
                  <a:schemeClr val="bg1"/>
                </a:solidFill>
              </a:rPr>
              <a:t>改进量子粒子群优化算法</a:t>
            </a:r>
          </a:p>
        </p:txBody>
      </p:sp>
    </p:spTree>
    <p:extLst>
      <p:ext uri="{BB962C8B-B14F-4D97-AF65-F5344CB8AC3E}">
        <p14:creationId xmlns:p14="http://schemas.microsoft.com/office/powerpoint/2010/main" val="4527534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9273"/>
                                        </p:tgtEl>
                                        <p:attrNameLst>
                                          <p:attrName>style.visibility</p:attrName>
                                        </p:attrNameLst>
                                      </p:cBhvr>
                                      <p:to>
                                        <p:strVal val="visible"/>
                                      </p:to>
                                    </p:set>
                                    <p:animEffect transition="in" filter="wheel(1)">
                                      <p:cBhvr>
                                        <p:cTn id="7" dur="2000"/>
                                        <p:tgtEl>
                                          <p:spTgt spid="13927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9274"/>
                                        </p:tgtEl>
                                        <p:attrNameLst>
                                          <p:attrName>style.visibility</p:attrName>
                                        </p:attrNameLst>
                                      </p:cBhvr>
                                      <p:to>
                                        <p:strVal val="visible"/>
                                      </p:to>
                                    </p:set>
                                    <p:animEffect transition="in" filter="wheel(1)">
                                      <p:cBhvr>
                                        <p:cTn id="10" dur="2000"/>
                                        <p:tgtEl>
                                          <p:spTgt spid="13927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par>
                                <p:cTn id="14" presetID="21" presetClass="entr" presetSubtype="1" fill="hold" nodeType="withEffect">
                                  <p:stCondLst>
                                    <p:cond delay="0"/>
                                  </p:stCondLst>
                                  <p:childTnLst>
                                    <p:set>
                                      <p:cBhvr>
                                        <p:cTn id="15" dur="1" fill="hold">
                                          <p:stCondLst>
                                            <p:cond delay="0"/>
                                          </p:stCondLst>
                                        </p:cTn>
                                        <p:tgtEl>
                                          <p:spTgt spid="36873"/>
                                        </p:tgtEl>
                                        <p:attrNameLst>
                                          <p:attrName>style.visibility</p:attrName>
                                        </p:attrNameLst>
                                      </p:cBhvr>
                                      <p:to>
                                        <p:strVal val="visible"/>
                                      </p:to>
                                    </p:set>
                                    <p:animEffect transition="in" filter="wheel(1)">
                                      <p:cBhvr>
                                        <p:cTn id="16" dur="2000"/>
                                        <p:tgtEl>
                                          <p:spTgt spid="36873"/>
                                        </p:tgtEl>
                                      </p:cBhvr>
                                    </p:animEffect>
                                  </p:childTnLst>
                                </p:cTn>
                              </p:par>
                              <p:par>
                                <p:cTn id="17" presetID="21" presetClass="entr" presetSubtype="1" fill="hold" nodeType="withEffect">
                                  <p:stCondLst>
                                    <p:cond delay="0"/>
                                  </p:stCondLst>
                                  <p:childTnLst>
                                    <p:set>
                                      <p:cBhvr>
                                        <p:cTn id="18" dur="1" fill="hold">
                                          <p:stCondLst>
                                            <p:cond delay="0"/>
                                          </p:stCondLst>
                                        </p:cTn>
                                        <p:tgtEl>
                                          <p:spTgt spid="36875"/>
                                        </p:tgtEl>
                                        <p:attrNameLst>
                                          <p:attrName>style.visibility</p:attrName>
                                        </p:attrNameLst>
                                      </p:cBhvr>
                                      <p:to>
                                        <p:strVal val="visible"/>
                                      </p:to>
                                    </p:set>
                                    <p:animEffect transition="in" filter="wheel(1)">
                                      <p:cBhvr>
                                        <p:cTn id="19" dur="2000"/>
                                        <p:tgtEl>
                                          <p:spTgt spid="36875"/>
                                        </p:tgtEl>
                                      </p:cBhvr>
                                    </p:animEffect>
                                  </p:childTnLst>
                                </p:cTn>
                              </p:par>
                              <p:par>
                                <p:cTn id="20" presetID="21" presetClass="entr" presetSubtype="1" fill="hold" nodeType="withEffect">
                                  <p:stCondLst>
                                    <p:cond delay="0"/>
                                  </p:stCondLst>
                                  <p:childTnLst>
                                    <p:set>
                                      <p:cBhvr>
                                        <p:cTn id="21" dur="1" fill="hold">
                                          <p:stCondLst>
                                            <p:cond delay="0"/>
                                          </p:stCondLst>
                                        </p:cTn>
                                        <p:tgtEl>
                                          <p:spTgt spid="36877"/>
                                        </p:tgtEl>
                                        <p:attrNameLst>
                                          <p:attrName>style.visibility</p:attrName>
                                        </p:attrNameLst>
                                      </p:cBhvr>
                                      <p:to>
                                        <p:strVal val="visible"/>
                                      </p:to>
                                    </p:set>
                                    <p:animEffect transition="in" filter="wheel(1)">
                                      <p:cBhvr>
                                        <p:cTn id="22" dur="2000"/>
                                        <p:tgtEl>
                                          <p:spTgt spid="36877"/>
                                        </p:tgtEl>
                                      </p:cBhvr>
                                    </p:animEffect>
                                  </p:childTnLst>
                                </p:cTn>
                              </p:par>
                              <p:par>
                                <p:cTn id="23" presetID="21" presetClass="entr" presetSubtype="1" fill="hold" nodeType="withEffect">
                                  <p:stCondLst>
                                    <p:cond delay="0"/>
                                  </p:stCondLst>
                                  <p:childTnLst>
                                    <p:set>
                                      <p:cBhvr>
                                        <p:cTn id="24" dur="1" fill="hold">
                                          <p:stCondLst>
                                            <p:cond delay="0"/>
                                          </p:stCondLst>
                                        </p:cTn>
                                        <p:tgtEl>
                                          <p:spTgt spid="36879"/>
                                        </p:tgtEl>
                                        <p:attrNameLst>
                                          <p:attrName>style.visibility</p:attrName>
                                        </p:attrNameLst>
                                      </p:cBhvr>
                                      <p:to>
                                        <p:strVal val="visible"/>
                                      </p:to>
                                    </p:set>
                                    <p:animEffect transition="in" filter="wheel(1)">
                                      <p:cBhvr>
                                        <p:cTn id="25" dur="2000"/>
                                        <p:tgtEl>
                                          <p:spTgt spid="36879"/>
                                        </p:tgtEl>
                                      </p:cBhvr>
                                    </p:animEffect>
                                  </p:childTnLst>
                                </p:cTn>
                              </p:par>
                              <p:par>
                                <p:cTn id="26" presetID="21" presetClass="entr" presetSubtype="1" fill="hold" nodeType="withEffect">
                                  <p:stCondLst>
                                    <p:cond delay="0"/>
                                  </p:stCondLst>
                                  <p:childTnLst>
                                    <p:set>
                                      <p:cBhvr>
                                        <p:cTn id="27" dur="1" fill="hold">
                                          <p:stCondLst>
                                            <p:cond delay="0"/>
                                          </p:stCondLst>
                                        </p:cTn>
                                        <p:tgtEl>
                                          <p:spTgt spid="36881"/>
                                        </p:tgtEl>
                                        <p:attrNameLst>
                                          <p:attrName>style.visibility</p:attrName>
                                        </p:attrNameLst>
                                      </p:cBhvr>
                                      <p:to>
                                        <p:strVal val="visible"/>
                                      </p:to>
                                    </p:set>
                                    <p:animEffect transition="in" filter="wheel(1)">
                                      <p:cBhvr>
                                        <p:cTn id="28" dur="2000"/>
                                        <p:tgtEl>
                                          <p:spTgt spid="36881"/>
                                        </p:tgtEl>
                                      </p:cBhvr>
                                    </p:animEffect>
                                  </p:childTnLst>
                                </p:cTn>
                              </p:par>
                              <p:par>
                                <p:cTn id="29" presetID="21" presetClass="entr" presetSubtype="1" fill="hold" nodeType="withEffect">
                                  <p:stCondLst>
                                    <p:cond delay="0"/>
                                  </p:stCondLst>
                                  <p:childTnLst>
                                    <p:set>
                                      <p:cBhvr>
                                        <p:cTn id="30" dur="1" fill="hold">
                                          <p:stCondLst>
                                            <p:cond delay="0"/>
                                          </p:stCondLst>
                                        </p:cTn>
                                        <p:tgtEl>
                                          <p:spTgt spid="36883"/>
                                        </p:tgtEl>
                                        <p:attrNameLst>
                                          <p:attrName>style.visibility</p:attrName>
                                        </p:attrNameLst>
                                      </p:cBhvr>
                                      <p:to>
                                        <p:strVal val="visible"/>
                                      </p:to>
                                    </p:set>
                                    <p:animEffect transition="in" filter="wheel(1)">
                                      <p:cBhvr>
                                        <p:cTn id="31" dur="2000"/>
                                        <p:tgtEl>
                                          <p:spTgt spid="36883"/>
                                        </p:tgtEl>
                                      </p:cBhvr>
                                    </p:animEffect>
                                  </p:childTnLst>
                                </p:cTn>
                              </p:par>
                              <p:par>
                                <p:cTn id="32" presetID="21" presetClass="entr" presetSubtype="1" fill="hold" nodeType="withEffect">
                                  <p:stCondLst>
                                    <p:cond delay="0"/>
                                  </p:stCondLst>
                                  <p:childTnLst>
                                    <p:set>
                                      <p:cBhvr>
                                        <p:cTn id="33" dur="1" fill="hold">
                                          <p:stCondLst>
                                            <p:cond delay="0"/>
                                          </p:stCondLst>
                                        </p:cTn>
                                        <p:tgtEl>
                                          <p:spTgt spid="36885"/>
                                        </p:tgtEl>
                                        <p:attrNameLst>
                                          <p:attrName>style.visibility</p:attrName>
                                        </p:attrNameLst>
                                      </p:cBhvr>
                                      <p:to>
                                        <p:strVal val="visible"/>
                                      </p:to>
                                    </p:set>
                                    <p:animEffect transition="in" filter="wheel(1)">
                                      <p:cBhvr>
                                        <p:cTn id="34" dur="2000"/>
                                        <p:tgtEl>
                                          <p:spTgt spid="36885"/>
                                        </p:tgtEl>
                                      </p:cBhvr>
                                    </p:animEffect>
                                  </p:childTnLst>
                                </p:cTn>
                              </p:par>
                              <p:par>
                                <p:cTn id="35" presetID="21" presetClass="entr" presetSubtype="1" fill="hold" nodeType="withEffect">
                                  <p:stCondLst>
                                    <p:cond delay="0"/>
                                  </p:stCondLst>
                                  <p:childTnLst>
                                    <p:set>
                                      <p:cBhvr>
                                        <p:cTn id="36" dur="1" fill="hold">
                                          <p:stCondLst>
                                            <p:cond delay="0"/>
                                          </p:stCondLst>
                                        </p:cTn>
                                        <p:tgtEl>
                                          <p:spTgt spid="36887"/>
                                        </p:tgtEl>
                                        <p:attrNameLst>
                                          <p:attrName>style.visibility</p:attrName>
                                        </p:attrNameLst>
                                      </p:cBhvr>
                                      <p:to>
                                        <p:strVal val="visible"/>
                                      </p:to>
                                    </p:set>
                                    <p:animEffect transition="in" filter="wheel(1)">
                                      <p:cBhvr>
                                        <p:cTn id="37" dur="2000"/>
                                        <p:tgtEl>
                                          <p:spTgt spid="36887"/>
                                        </p:tgtEl>
                                      </p:cBhvr>
                                    </p:animEffect>
                                  </p:childTnLst>
                                </p:cTn>
                              </p:par>
                              <p:par>
                                <p:cTn id="38" presetID="21" presetClass="entr" presetSubtype="1" fill="hold" nodeType="withEffect">
                                  <p:stCondLst>
                                    <p:cond delay="0"/>
                                  </p:stCondLst>
                                  <p:childTnLst>
                                    <p:set>
                                      <p:cBhvr>
                                        <p:cTn id="39" dur="1" fill="hold">
                                          <p:stCondLst>
                                            <p:cond delay="0"/>
                                          </p:stCondLst>
                                        </p:cTn>
                                        <p:tgtEl>
                                          <p:spTgt spid="36889"/>
                                        </p:tgtEl>
                                        <p:attrNameLst>
                                          <p:attrName>style.visibility</p:attrName>
                                        </p:attrNameLst>
                                      </p:cBhvr>
                                      <p:to>
                                        <p:strVal val="visible"/>
                                      </p:to>
                                    </p:set>
                                    <p:animEffect transition="in" filter="wheel(1)">
                                      <p:cBhvr>
                                        <p:cTn id="40" dur="2000"/>
                                        <p:tgtEl>
                                          <p:spTgt spid="36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9273" grpId="0" animBg="1"/>
      <p:bldP spid="13927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1090390-CB84-4721-B097-D03F93444109}"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35</a:t>
            </a:fld>
            <a:endParaRPr lang="en-US" altLang="ja-JP" sz="1800">
              <a:solidFill>
                <a:srgbClr val="A50021"/>
              </a:solidFill>
              <a:ea typeface="ＭＳ Ｐゴシック" panose="020B0600070205080204" pitchFamily="34" charset="-128"/>
            </a:endParaRPr>
          </a:p>
        </p:txBody>
      </p:sp>
      <p:sp>
        <p:nvSpPr>
          <p:cNvPr id="43012" name="Text Box 7"/>
          <p:cNvSpPr txBox="1">
            <a:spLocks noChangeArrowheads="1"/>
          </p:cNvSpPr>
          <p:nvPr/>
        </p:nvSpPr>
        <p:spPr bwMode="auto">
          <a:xfrm>
            <a:off x="838200" y="844550"/>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anose="05000000000000000000" pitchFamily="2" charset="2"/>
              <a:buNone/>
            </a:pPr>
            <a:r>
              <a:rPr kumimoji="1" lang="en-US" altLang="zh-CN" sz="2800" b="1" dirty="0">
                <a:latin typeface="Times New Roman" panose="02020603050405020304" pitchFamily="18" charset="0"/>
                <a:cs typeface="Times New Roman" panose="02020603050405020304" pitchFamily="18" charset="0"/>
              </a:rPr>
              <a:t>2. </a:t>
            </a:r>
            <a:r>
              <a:rPr kumimoji="1" lang="zh-CN" altLang="en-US" sz="2800" b="1" dirty="0">
                <a:latin typeface="Times New Roman" panose="02020603050405020304" pitchFamily="18" charset="0"/>
                <a:cs typeface="Times New Roman" panose="02020603050405020304" pitchFamily="18" charset="0"/>
              </a:rPr>
              <a:t>变异操作</a:t>
            </a:r>
          </a:p>
        </p:txBody>
      </p:sp>
      <p:sp>
        <p:nvSpPr>
          <p:cNvPr id="139273" name="Text Box 9"/>
          <p:cNvSpPr txBox="1">
            <a:spLocks noChangeArrowheads="1"/>
          </p:cNvSpPr>
          <p:nvPr/>
        </p:nvSpPr>
        <p:spPr bwMode="auto">
          <a:xfrm>
            <a:off x="749300" y="1422400"/>
            <a:ext cx="10819308" cy="460375"/>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anose="05000000000000000000" pitchFamily="2" charset="2"/>
              <a:buNone/>
            </a:pP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）计算适应度</a:t>
            </a:r>
          </a:p>
        </p:txBody>
      </p:sp>
      <p:sp>
        <p:nvSpPr>
          <p:cNvPr id="43014" name="Rectangle 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5" name="Rectangle 1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6" name="Rectangle 1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7" name="Rectangle 1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8" name="Rectangle 2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9" name="Rectangle 2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25" name="Text Box 10"/>
          <p:cNvSpPr txBox="1">
            <a:spLocks noChangeArrowheads="1"/>
          </p:cNvSpPr>
          <p:nvPr/>
        </p:nvSpPr>
        <p:spPr bwMode="auto">
          <a:xfrm>
            <a:off x="749300" y="1946275"/>
            <a:ext cx="10819308" cy="979488"/>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zh-CN" sz="2400" dirty="0"/>
              <a:t>由前面所生成的个体</a:t>
            </a:r>
            <a:r>
              <a:rPr lang="en-US" altLang="zh-CN" sz="2400" dirty="0"/>
              <a:t>                           </a:t>
            </a:r>
            <a:r>
              <a:rPr lang="zh-CN" altLang="zh-CN" sz="2400" dirty="0"/>
              <a:t>在可行域区间内，符合概率分布。根据适应度公式计算个体的适应度</a:t>
            </a:r>
            <a:r>
              <a:rPr lang="en-US" altLang="zh-CN" sz="2400" dirty="0"/>
              <a:t>       </a:t>
            </a:r>
            <a:r>
              <a:rPr lang="zh-CN" altLang="zh-CN" sz="2400" dirty="0"/>
              <a:t>。</a:t>
            </a:r>
            <a:endParaRPr lang="en-US" altLang="zh-CN" sz="2400" dirty="0">
              <a:latin typeface="Times New Roman" panose="02020603050405020304" pitchFamily="18" charset="0"/>
            </a:endParaRPr>
          </a:p>
        </p:txBody>
      </p:sp>
      <p:sp>
        <p:nvSpPr>
          <p:cNvPr id="26" name="Text Box 9"/>
          <p:cNvSpPr txBox="1">
            <a:spLocks noChangeArrowheads="1"/>
          </p:cNvSpPr>
          <p:nvPr/>
        </p:nvSpPr>
        <p:spPr bwMode="auto">
          <a:xfrm>
            <a:off x="749300" y="3059114"/>
            <a:ext cx="10819308" cy="461962"/>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anose="05000000000000000000" pitchFamily="2" charset="2"/>
              <a:buNone/>
            </a:pP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）以一定的概率接受解</a:t>
            </a:r>
          </a:p>
        </p:txBody>
      </p:sp>
      <p:sp>
        <p:nvSpPr>
          <p:cNvPr id="27" name="Text Box 10"/>
          <p:cNvSpPr txBox="1">
            <a:spLocks noChangeArrowheads="1"/>
          </p:cNvSpPr>
          <p:nvPr/>
        </p:nvSpPr>
        <p:spPr bwMode="auto">
          <a:xfrm>
            <a:off x="791698" y="3873716"/>
            <a:ext cx="10730408" cy="2456057"/>
          </a:xfrm>
          <a:prstGeom prst="rect">
            <a:avLst/>
          </a:prstGeom>
          <a:solidFill>
            <a:srgbClr val="FFFFFF"/>
          </a:solidFill>
          <a:ln w="9525">
            <a:solidFill>
              <a:srgbClr val="808080"/>
            </a:solidFill>
            <a:miter lim="800000"/>
            <a:headEnd/>
            <a:tailEnd/>
          </a:ln>
        </p:spPr>
        <p:txBody>
          <a:bodyPr wrap="squar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计算动态变异率</a:t>
            </a:r>
          </a:p>
          <a:p>
            <a:pPr latinLnBrk="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(7.13)</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其中，</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为原个体的适应度</a:t>
            </a:r>
            <a:r>
              <a:rPr lang="zh-CN" altLang="en-US"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为变异操作后个体的适应度。依照概率</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接受解，即将原个体</a:t>
            </a:r>
            <a:r>
              <a:rPr lang="en-US" altLang="zh-CN" sz="2400" i="1"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替换为变异后的解</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。上式表明若</a:t>
            </a:r>
            <a:r>
              <a:rPr lang="en-US" altLang="zh-CN" sz="2400" i="1" dirty="0">
                <a:latin typeface="Times New Roman" panose="02020603050405020304" pitchFamily="18" charset="0"/>
                <a:cs typeface="Times New Roman" panose="02020603050405020304" pitchFamily="18" charset="0"/>
              </a:rPr>
              <a:t>p</a:t>
            </a:r>
            <a:r>
              <a:rPr lang="en-US" altLang="zh-CN" sz="2400" i="1" baseline="-25000"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&gt;1</a:t>
            </a:r>
            <a:r>
              <a:rPr lang="zh-CN" altLang="zh-CN" sz="2400" dirty="0">
                <a:latin typeface="Times New Roman" panose="02020603050405020304" pitchFamily="18" charset="0"/>
                <a:cs typeface="Times New Roman" panose="02020603050405020304" pitchFamily="18" charset="0"/>
              </a:rPr>
              <a:t>则表示</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是个极好解，这个解必定被接受。</a:t>
            </a:r>
            <a:endParaRPr lang="en-US" altLang="zh-CN" sz="2400" dirty="0">
              <a:latin typeface="Times New Roman" panose="02020603050405020304" pitchFamily="18" charset="0"/>
              <a:cs typeface="Times New Roman" panose="02020603050405020304" pitchFamily="18" charset="0"/>
            </a:endParaRPr>
          </a:p>
        </p:txBody>
      </p:sp>
      <p:sp>
        <p:nvSpPr>
          <p:cNvPr id="43023" name="Rectangle 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7904" name="对象 20"/>
          <p:cNvGraphicFramePr>
            <a:graphicFrameLocks noChangeAspect="1"/>
          </p:cNvGraphicFramePr>
          <p:nvPr>
            <p:extLst>
              <p:ext uri="{D42A27DB-BD31-4B8C-83A1-F6EECF244321}">
                <p14:modId xmlns:p14="http://schemas.microsoft.com/office/powerpoint/2010/main" val="3617628925"/>
              </p:ext>
            </p:extLst>
          </p:nvPr>
        </p:nvGraphicFramePr>
        <p:xfrm>
          <a:off x="3581400" y="2061127"/>
          <a:ext cx="2462212" cy="385763"/>
        </p:xfrm>
        <a:graphic>
          <a:graphicData uri="http://schemas.openxmlformats.org/presentationml/2006/ole">
            <mc:AlternateContent xmlns:mc="http://schemas.openxmlformats.org/markup-compatibility/2006">
              <mc:Choice xmlns:v="urn:schemas-microsoft-com:vml" Requires="v">
                <p:oleObj spid="_x0000_s71712" name="Equation" r:id="rId3" imgW="1460500" imgH="228600" progId="Equation.DSMT4">
                  <p:embed/>
                </p:oleObj>
              </mc:Choice>
              <mc:Fallback>
                <p:oleObj name="Equation" r:id="rId3" imgW="1460500" imgH="228600" progId="Equation.DSMT4">
                  <p:embed/>
                  <p:pic>
                    <p:nvPicPr>
                      <p:cNvPr id="37904" name="对象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061127"/>
                        <a:ext cx="246221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5" name="Rectangle 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7906" name="对象 22"/>
          <p:cNvGraphicFramePr>
            <a:graphicFrameLocks noChangeAspect="1"/>
          </p:cNvGraphicFramePr>
          <p:nvPr/>
        </p:nvGraphicFramePr>
        <p:xfrm>
          <a:off x="7967664" y="2508250"/>
          <a:ext cx="657225" cy="344488"/>
        </p:xfrm>
        <a:graphic>
          <a:graphicData uri="http://schemas.openxmlformats.org/presentationml/2006/ole">
            <mc:AlternateContent xmlns:mc="http://schemas.openxmlformats.org/markup-compatibility/2006">
              <mc:Choice xmlns:v="urn:schemas-microsoft-com:vml" Requires="v">
                <p:oleObj spid="_x0000_s71713" name="Equation" r:id="rId5" imgW="380835" imgH="203112" progId="Equation.DSMT4">
                  <p:embed/>
                </p:oleObj>
              </mc:Choice>
              <mc:Fallback>
                <p:oleObj name="Equation" r:id="rId5" imgW="380835" imgH="203112" progId="Equation.DSMT4">
                  <p:embed/>
                  <p:pic>
                    <p:nvPicPr>
                      <p:cNvPr id="37906"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7664" y="2508250"/>
                        <a:ext cx="6572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7" name="Rectangle 11"/>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7908" name="对象 28"/>
          <p:cNvGraphicFramePr>
            <a:graphicFrameLocks noChangeAspect="1"/>
          </p:cNvGraphicFramePr>
          <p:nvPr>
            <p:extLst>
              <p:ext uri="{D42A27DB-BD31-4B8C-83A1-F6EECF244321}">
                <p14:modId xmlns:p14="http://schemas.microsoft.com/office/powerpoint/2010/main" val="414489512"/>
              </p:ext>
            </p:extLst>
          </p:nvPr>
        </p:nvGraphicFramePr>
        <p:xfrm>
          <a:off x="3143672" y="3847139"/>
          <a:ext cx="2459038" cy="671512"/>
        </p:xfrm>
        <a:graphic>
          <a:graphicData uri="http://schemas.openxmlformats.org/presentationml/2006/ole">
            <mc:AlternateContent xmlns:mc="http://schemas.openxmlformats.org/markup-compatibility/2006">
              <mc:Choice xmlns:v="urn:schemas-microsoft-com:vml" Requires="v">
                <p:oleObj spid="_x0000_s71714" name="Equation" r:id="rId7" imgW="1536700" imgH="419100" progId="Equation.DSMT4">
                  <p:embed/>
                </p:oleObj>
              </mc:Choice>
              <mc:Fallback>
                <p:oleObj name="Equation" r:id="rId7" imgW="1536700" imgH="419100" progId="Equation.DSMT4">
                  <p:embed/>
                  <p:pic>
                    <p:nvPicPr>
                      <p:cNvPr id="37908" name="对象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672" y="3847139"/>
                        <a:ext cx="245903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9" name="Rectangle 13"/>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7910" name="对象 30"/>
          <p:cNvGraphicFramePr>
            <a:graphicFrameLocks noChangeAspect="1"/>
          </p:cNvGraphicFramePr>
          <p:nvPr>
            <p:extLst>
              <p:ext uri="{D42A27DB-BD31-4B8C-83A1-F6EECF244321}">
                <p14:modId xmlns:p14="http://schemas.microsoft.com/office/powerpoint/2010/main" val="110465710"/>
              </p:ext>
            </p:extLst>
          </p:nvPr>
        </p:nvGraphicFramePr>
        <p:xfrm>
          <a:off x="1816662" y="5034756"/>
          <a:ext cx="617538" cy="360363"/>
        </p:xfrm>
        <a:graphic>
          <a:graphicData uri="http://schemas.openxmlformats.org/presentationml/2006/ole">
            <mc:AlternateContent xmlns:mc="http://schemas.openxmlformats.org/markup-compatibility/2006">
              <mc:Choice xmlns:v="urn:schemas-microsoft-com:vml" Requires="v">
                <p:oleObj spid="_x0000_s71715" name="Equation" r:id="rId9" imgW="342751" imgH="203112" progId="Equation.DSMT4">
                  <p:embed/>
                </p:oleObj>
              </mc:Choice>
              <mc:Fallback>
                <p:oleObj name="Equation" r:id="rId9" imgW="342751" imgH="203112" progId="Equation.DSMT4">
                  <p:embed/>
                  <p:pic>
                    <p:nvPicPr>
                      <p:cNvPr id="37910" name="对象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6662" y="5034756"/>
                        <a:ext cx="6175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1" name="Rectangle 1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7912" name="对象 31744"/>
          <p:cNvGraphicFramePr>
            <a:graphicFrameLocks noChangeAspect="1"/>
          </p:cNvGraphicFramePr>
          <p:nvPr>
            <p:extLst>
              <p:ext uri="{D42A27DB-BD31-4B8C-83A1-F6EECF244321}">
                <p14:modId xmlns:p14="http://schemas.microsoft.com/office/powerpoint/2010/main" val="1124773614"/>
              </p:ext>
            </p:extLst>
          </p:nvPr>
        </p:nvGraphicFramePr>
        <p:xfrm>
          <a:off x="5456749" y="5000241"/>
          <a:ext cx="661987" cy="347663"/>
        </p:xfrm>
        <a:graphic>
          <a:graphicData uri="http://schemas.openxmlformats.org/presentationml/2006/ole">
            <mc:AlternateContent xmlns:mc="http://schemas.openxmlformats.org/markup-compatibility/2006">
              <mc:Choice xmlns:v="urn:schemas-microsoft-com:vml" Requires="v">
                <p:oleObj spid="_x0000_s71716" name="Equation" r:id="rId11" imgW="380835" imgH="203112" progId="Equation.DSMT4">
                  <p:embed/>
                </p:oleObj>
              </mc:Choice>
              <mc:Fallback>
                <p:oleObj name="Equation" r:id="rId11" imgW="380835" imgH="203112" progId="Equation.DSMT4">
                  <p:embed/>
                  <p:pic>
                    <p:nvPicPr>
                      <p:cNvPr id="37912" name="对象 317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56749" y="5000241"/>
                        <a:ext cx="6619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3" name="Rectangle 1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7914" name="对象 31747"/>
          <p:cNvGraphicFramePr>
            <a:graphicFrameLocks noChangeAspect="1"/>
          </p:cNvGraphicFramePr>
          <p:nvPr>
            <p:extLst>
              <p:ext uri="{D42A27DB-BD31-4B8C-83A1-F6EECF244321}">
                <p14:modId xmlns:p14="http://schemas.microsoft.com/office/powerpoint/2010/main" val="2909448861"/>
              </p:ext>
            </p:extLst>
          </p:nvPr>
        </p:nvGraphicFramePr>
        <p:xfrm>
          <a:off x="3935760" y="4549201"/>
          <a:ext cx="2708275" cy="388938"/>
        </p:xfrm>
        <a:graphic>
          <a:graphicData uri="http://schemas.openxmlformats.org/presentationml/2006/ole">
            <mc:AlternateContent xmlns:mc="http://schemas.openxmlformats.org/markup-compatibility/2006">
              <mc:Choice xmlns:v="urn:schemas-microsoft-com:vml" Requires="v">
                <p:oleObj spid="_x0000_s71717" name="Equation" r:id="rId13" imgW="1587500" imgH="228600" progId="Equation.DSMT4">
                  <p:embed/>
                </p:oleObj>
              </mc:Choice>
              <mc:Fallback>
                <p:oleObj name="Equation" r:id="rId13" imgW="1587500" imgH="228600" progId="Equation.DSMT4">
                  <p:embed/>
                  <p:pic>
                    <p:nvPicPr>
                      <p:cNvPr id="37914" name="对象 317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760" y="4549201"/>
                        <a:ext cx="2708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Rectangle 9"/>
          <p:cNvSpPr>
            <a:spLocks noChangeArrowheads="1"/>
          </p:cNvSpPr>
          <p:nvPr/>
        </p:nvSpPr>
        <p:spPr bwMode="auto">
          <a:xfrm>
            <a:off x="0" y="0"/>
            <a:ext cx="12192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a:lnSpc>
                <a:spcPct val="100000"/>
              </a:lnSpc>
              <a:spcBef>
                <a:spcPct val="0"/>
              </a:spcBef>
              <a:buClrTx/>
              <a:buNone/>
            </a:pPr>
            <a:r>
              <a:rPr lang="en-US" altLang="zh-CN" sz="3200" b="1" dirty="0">
                <a:solidFill>
                  <a:schemeClr val="bg1"/>
                </a:solidFill>
              </a:rPr>
              <a:t>7.3.2  </a:t>
            </a:r>
            <a:r>
              <a:rPr lang="zh-CN" altLang="en-US" sz="3200" b="1" dirty="0">
                <a:solidFill>
                  <a:schemeClr val="bg1"/>
                </a:solidFill>
              </a:rPr>
              <a:t>改进量子粒子群优化算法</a:t>
            </a:r>
          </a:p>
        </p:txBody>
      </p:sp>
    </p:spTree>
    <p:extLst>
      <p:ext uri="{BB962C8B-B14F-4D97-AF65-F5344CB8AC3E}">
        <p14:creationId xmlns:p14="http://schemas.microsoft.com/office/powerpoint/2010/main" val="33882241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39273"/>
                                        </p:tgtEl>
                                        <p:attrNameLst>
                                          <p:attrName>style.visibility</p:attrName>
                                        </p:attrNameLst>
                                      </p:cBhvr>
                                      <p:to>
                                        <p:strVal val="visible"/>
                                      </p:to>
                                    </p:set>
                                    <p:animEffect transition="in" filter="circle(in)">
                                      <p:cBhvr>
                                        <p:cTn id="7" dur="2000"/>
                                        <p:tgtEl>
                                          <p:spTgt spid="13927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ircle(in)">
                                      <p:cBhvr>
                                        <p:cTn id="10" dur="2000"/>
                                        <p:tgtEl>
                                          <p:spTgt spid="25"/>
                                        </p:tgtEl>
                                      </p:cBhvr>
                                    </p:animEffect>
                                  </p:childTnLst>
                                </p:cTn>
                              </p:par>
                              <p:par>
                                <p:cTn id="11" presetID="6" presetClass="entr" presetSubtype="16" fill="hold" nodeType="withEffect">
                                  <p:stCondLst>
                                    <p:cond delay="0"/>
                                  </p:stCondLst>
                                  <p:childTnLst>
                                    <p:set>
                                      <p:cBhvr>
                                        <p:cTn id="12" dur="1" fill="hold">
                                          <p:stCondLst>
                                            <p:cond delay="0"/>
                                          </p:stCondLst>
                                        </p:cTn>
                                        <p:tgtEl>
                                          <p:spTgt spid="37904"/>
                                        </p:tgtEl>
                                        <p:attrNameLst>
                                          <p:attrName>style.visibility</p:attrName>
                                        </p:attrNameLst>
                                      </p:cBhvr>
                                      <p:to>
                                        <p:strVal val="visible"/>
                                      </p:to>
                                    </p:set>
                                    <p:animEffect transition="in" filter="circle(in)">
                                      <p:cBhvr>
                                        <p:cTn id="13" dur="2000"/>
                                        <p:tgtEl>
                                          <p:spTgt spid="37904"/>
                                        </p:tgtEl>
                                      </p:cBhvr>
                                    </p:animEffect>
                                  </p:childTnLst>
                                </p:cTn>
                              </p:par>
                              <p:par>
                                <p:cTn id="14" presetID="6" presetClass="entr" presetSubtype="16" fill="hold" nodeType="withEffect">
                                  <p:stCondLst>
                                    <p:cond delay="0"/>
                                  </p:stCondLst>
                                  <p:childTnLst>
                                    <p:set>
                                      <p:cBhvr>
                                        <p:cTn id="15" dur="1" fill="hold">
                                          <p:stCondLst>
                                            <p:cond delay="0"/>
                                          </p:stCondLst>
                                        </p:cTn>
                                        <p:tgtEl>
                                          <p:spTgt spid="37906"/>
                                        </p:tgtEl>
                                        <p:attrNameLst>
                                          <p:attrName>style.visibility</p:attrName>
                                        </p:attrNameLst>
                                      </p:cBhvr>
                                      <p:to>
                                        <p:strVal val="visible"/>
                                      </p:to>
                                    </p:set>
                                    <p:animEffect transition="in" filter="circle(in)">
                                      <p:cBhvr>
                                        <p:cTn id="16" dur="2000"/>
                                        <p:tgtEl>
                                          <p:spTgt spid="379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2000"/>
                                        <p:tgtEl>
                                          <p:spTgt spid="26"/>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ircle(in)">
                                      <p:cBhvr>
                                        <p:cTn id="24" dur="2000"/>
                                        <p:tgtEl>
                                          <p:spTgt spid="27"/>
                                        </p:tgtEl>
                                      </p:cBhvr>
                                    </p:animEffect>
                                  </p:childTnLst>
                                </p:cTn>
                              </p:par>
                              <p:par>
                                <p:cTn id="25" presetID="6" presetClass="entr" presetSubtype="16" fill="hold" nodeType="withEffect">
                                  <p:stCondLst>
                                    <p:cond delay="0"/>
                                  </p:stCondLst>
                                  <p:childTnLst>
                                    <p:set>
                                      <p:cBhvr>
                                        <p:cTn id="26" dur="1" fill="hold">
                                          <p:stCondLst>
                                            <p:cond delay="0"/>
                                          </p:stCondLst>
                                        </p:cTn>
                                        <p:tgtEl>
                                          <p:spTgt spid="37908"/>
                                        </p:tgtEl>
                                        <p:attrNameLst>
                                          <p:attrName>style.visibility</p:attrName>
                                        </p:attrNameLst>
                                      </p:cBhvr>
                                      <p:to>
                                        <p:strVal val="visible"/>
                                      </p:to>
                                    </p:set>
                                    <p:animEffect transition="in" filter="circle(in)">
                                      <p:cBhvr>
                                        <p:cTn id="27" dur="2000"/>
                                        <p:tgtEl>
                                          <p:spTgt spid="37908"/>
                                        </p:tgtEl>
                                      </p:cBhvr>
                                    </p:animEffect>
                                  </p:childTnLst>
                                </p:cTn>
                              </p:par>
                              <p:par>
                                <p:cTn id="28" presetID="6" presetClass="entr" presetSubtype="16" fill="hold" nodeType="withEffect">
                                  <p:stCondLst>
                                    <p:cond delay="0"/>
                                  </p:stCondLst>
                                  <p:childTnLst>
                                    <p:set>
                                      <p:cBhvr>
                                        <p:cTn id="29" dur="1" fill="hold">
                                          <p:stCondLst>
                                            <p:cond delay="0"/>
                                          </p:stCondLst>
                                        </p:cTn>
                                        <p:tgtEl>
                                          <p:spTgt spid="37910"/>
                                        </p:tgtEl>
                                        <p:attrNameLst>
                                          <p:attrName>style.visibility</p:attrName>
                                        </p:attrNameLst>
                                      </p:cBhvr>
                                      <p:to>
                                        <p:strVal val="visible"/>
                                      </p:to>
                                    </p:set>
                                    <p:animEffect transition="in" filter="circle(in)">
                                      <p:cBhvr>
                                        <p:cTn id="30" dur="2000"/>
                                        <p:tgtEl>
                                          <p:spTgt spid="37910"/>
                                        </p:tgtEl>
                                      </p:cBhvr>
                                    </p:animEffect>
                                  </p:childTnLst>
                                </p:cTn>
                              </p:par>
                              <p:par>
                                <p:cTn id="31" presetID="6" presetClass="entr" presetSubtype="16" fill="hold" nodeType="withEffect">
                                  <p:stCondLst>
                                    <p:cond delay="0"/>
                                  </p:stCondLst>
                                  <p:childTnLst>
                                    <p:set>
                                      <p:cBhvr>
                                        <p:cTn id="32" dur="1" fill="hold">
                                          <p:stCondLst>
                                            <p:cond delay="0"/>
                                          </p:stCondLst>
                                        </p:cTn>
                                        <p:tgtEl>
                                          <p:spTgt spid="37912"/>
                                        </p:tgtEl>
                                        <p:attrNameLst>
                                          <p:attrName>style.visibility</p:attrName>
                                        </p:attrNameLst>
                                      </p:cBhvr>
                                      <p:to>
                                        <p:strVal val="visible"/>
                                      </p:to>
                                    </p:set>
                                    <p:animEffect transition="in" filter="circle(in)">
                                      <p:cBhvr>
                                        <p:cTn id="33" dur="2000"/>
                                        <p:tgtEl>
                                          <p:spTgt spid="37912"/>
                                        </p:tgtEl>
                                      </p:cBhvr>
                                    </p:animEffect>
                                  </p:childTnLst>
                                </p:cTn>
                              </p:par>
                              <p:par>
                                <p:cTn id="34" presetID="6" presetClass="entr" presetSubtype="16" fill="hold" nodeType="withEffect">
                                  <p:stCondLst>
                                    <p:cond delay="0"/>
                                  </p:stCondLst>
                                  <p:childTnLst>
                                    <p:set>
                                      <p:cBhvr>
                                        <p:cTn id="35" dur="1" fill="hold">
                                          <p:stCondLst>
                                            <p:cond delay="0"/>
                                          </p:stCondLst>
                                        </p:cTn>
                                        <p:tgtEl>
                                          <p:spTgt spid="37914"/>
                                        </p:tgtEl>
                                        <p:attrNameLst>
                                          <p:attrName>style.visibility</p:attrName>
                                        </p:attrNameLst>
                                      </p:cBhvr>
                                      <p:to>
                                        <p:strVal val="visible"/>
                                      </p:to>
                                    </p:set>
                                    <p:animEffect transition="in" filter="circle(in)">
                                      <p:cBhvr>
                                        <p:cTn id="36" dur="2000"/>
                                        <p:tgtEl>
                                          <p:spTgt spid="37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p:bldP spid="25"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2614849-67A8-4D91-BCE6-CA806A7A1B6D}"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36</a:t>
            </a:fld>
            <a:endParaRPr lang="en-US" altLang="ja-JP" sz="1800">
              <a:solidFill>
                <a:srgbClr val="A50021"/>
              </a:solidFill>
              <a:ea typeface="ＭＳ Ｐゴシック" panose="020B0600070205080204" pitchFamily="34" charset="-128"/>
            </a:endParaRPr>
          </a:p>
        </p:txBody>
      </p:sp>
      <p:sp>
        <p:nvSpPr>
          <p:cNvPr id="44035" name="Rectangle 2"/>
          <p:cNvSpPr>
            <a:spLocks noGrp="1" noChangeArrowheads="1"/>
          </p:cNvSpPr>
          <p:nvPr>
            <p:ph type="title"/>
          </p:nvPr>
        </p:nvSpPr>
        <p:spPr>
          <a:xfrm>
            <a:off x="1524000" y="0"/>
            <a:ext cx="9144000" cy="692150"/>
          </a:xfrm>
        </p:spPr>
        <p:txBody>
          <a:bodyPr/>
          <a:lstStyle/>
          <a:p>
            <a:pPr eaLnBrk="1" hangingPunct="1"/>
            <a:r>
              <a:rPr lang="zh-CN" altLang="en-US" sz="3200">
                <a:latin typeface="Times New Roman" panose="02020603050405020304" pitchFamily="18" charset="0"/>
                <a:ea typeface="黑体" panose="02010609060101010101" pitchFamily="49" charset="-122"/>
                <a:cs typeface="Times New Roman" panose="02020603050405020304" pitchFamily="18" charset="0"/>
              </a:rPr>
              <a:t>基于概率分布的量子粒子群优化算法流程图</a:t>
            </a:r>
          </a:p>
        </p:txBody>
      </p:sp>
      <p:sp>
        <p:nvSpPr>
          <p:cNvPr id="44036" name="Rectangle 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4037" name="Rectangle 1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4038" name="Rectangle 1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4039" name="Rectangle 1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4040" name="Rectangle 2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4041" name="Rectangle 2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4042"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4043" name="对象 15"/>
          <p:cNvGraphicFramePr>
            <a:graphicFrameLocks noChangeAspect="1"/>
          </p:cNvGraphicFramePr>
          <p:nvPr/>
        </p:nvGraphicFramePr>
        <p:xfrm>
          <a:off x="3648075" y="692151"/>
          <a:ext cx="4751388" cy="6170613"/>
        </p:xfrm>
        <a:graphic>
          <a:graphicData uri="http://schemas.openxmlformats.org/presentationml/2006/ole">
            <mc:AlternateContent xmlns:mc="http://schemas.openxmlformats.org/markup-compatibility/2006">
              <mc:Choice xmlns:v="urn:schemas-microsoft-com:vml" Requires="v">
                <p:oleObj spid="_x0000_s72711" name="Visio" r:id="rId3" imgW="5900442" imgH="8440636" progId="Visio.Drawing.11">
                  <p:embed/>
                </p:oleObj>
              </mc:Choice>
              <mc:Fallback>
                <p:oleObj name="Visio" r:id="rId3" imgW="5900442" imgH="8440636" progId="Visio.Drawing.11">
                  <p:embed/>
                  <p:pic>
                    <p:nvPicPr>
                      <p:cNvPr id="44043"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692151"/>
                        <a:ext cx="4751388"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39834105"/>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p:cNvSpPr>
          <p:nvPr>
            <p:ph idx="1"/>
          </p:nvPr>
        </p:nvSpPr>
        <p:spPr>
          <a:xfrm>
            <a:off x="911424" y="1170161"/>
            <a:ext cx="10009112" cy="3698999"/>
          </a:xfrm>
          <a:ln/>
        </p:spPr>
        <p:txBody>
          <a:bodyPr vert="horz" wrap="square" lIns="91440" tIns="45720" rIns="91440" bIns="45720" anchor="t"/>
          <a:lstStyle/>
          <a:p>
            <a:pPr eaLnBrk="1" hangingPunct="1">
              <a:buSzPct val="60000"/>
              <a:buBlip>
                <a:blip r:embed="rId3"/>
              </a:buBlip>
            </a:pPr>
            <a:r>
              <a:rPr lang="en-US" altLang="zh-CN" b="1" dirty="0" smtClean="0">
                <a:latin typeface="Times New Roman" panose="02020603050405020304" pitchFamily="18" charset="0"/>
              </a:rPr>
              <a:t>7.4.1  </a:t>
            </a:r>
            <a:r>
              <a:rPr lang="zh-CN" altLang="en-US" b="1" dirty="0">
                <a:latin typeface="Times New Roman" panose="02020603050405020304" pitchFamily="18" charset="0"/>
              </a:rPr>
              <a:t>粒子群优化算法的基本原理</a:t>
            </a:r>
          </a:p>
          <a:p>
            <a:pPr eaLnBrk="1" hangingPunct="1">
              <a:buSzPct val="60000"/>
              <a:buBlip>
                <a:blip r:embed="rId3"/>
              </a:buBlip>
            </a:pPr>
            <a:r>
              <a:rPr lang="en-US" altLang="zh-CN" b="1" dirty="0" smtClean="0">
                <a:latin typeface="Times New Roman" panose="02020603050405020304" pitchFamily="18" charset="0"/>
              </a:rPr>
              <a:t>7.4.2  </a:t>
            </a:r>
            <a:r>
              <a:rPr lang="zh-CN" altLang="en-US" b="1" dirty="0">
                <a:latin typeface="Times New Roman" panose="02020603050405020304" pitchFamily="18" charset="0"/>
              </a:rPr>
              <a:t>粒子群优化算法的参数</a:t>
            </a:r>
            <a:r>
              <a:rPr lang="zh-CN" altLang="en-US" b="1" dirty="0" smtClean="0">
                <a:latin typeface="Times New Roman" panose="02020603050405020304" pitchFamily="18" charset="0"/>
              </a:rPr>
              <a:t>分析</a:t>
            </a:r>
            <a:endParaRPr lang="en-US" altLang="zh-CN" b="1" dirty="0" smtClean="0">
              <a:latin typeface="Times New Roman" panose="02020603050405020304" pitchFamily="18" charset="0"/>
            </a:endParaRPr>
          </a:p>
          <a:p>
            <a:pPr>
              <a:buSzPct val="60000"/>
              <a:buBlip>
                <a:blip r:embed="rId3"/>
              </a:buBlip>
            </a:pPr>
            <a:r>
              <a:rPr lang="en-US" altLang="zh-CN" b="1" dirty="0">
                <a:latin typeface="Times New Roman" panose="02020603050405020304" pitchFamily="18" charset="0"/>
              </a:rPr>
              <a:t>7.4.3  </a:t>
            </a:r>
            <a:r>
              <a:rPr lang="zh-CN" altLang="en-US" b="1" dirty="0">
                <a:latin typeface="Times New Roman" panose="02020603050405020304" pitchFamily="18" charset="0"/>
              </a:rPr>
              <a:t>粒子群优化算法的应用</a:t>
            </a:r>
          </a:p>
          <a:p>
            <a:pPr eaLnBrk="1" hangingPunct="1">
              <a:buSzPct val="60000"/>
              <a:buBlip>
                <a:blip r:embed="rId3"/>
              </a:buBlip>
            </a:pPr>
            <a:endParaRPr lang="zh-CN" altLang="en-US" b="1" dirty="0">
              <a:latin typeface="Times New Roman" panose="02020603050405020304" pitchFamily="18" charset="0"/>
            </a:endParaRPr>
          </a:p>
        </p:txBody>
      </p:sp>
      <p:sp>
        <p:nvSpPr>
          <p:cNvPr id="9523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  </a:t>
            </a:r>
            <a:r>
              <a:rPr lang="zh-CN" altLang="en-US" sz="3600" dirty="0">
                <a:latin typeface="Times New Roman" panose="02020603050405020304" pitchFamily="18" charset="0"/>
                <a:ea typeface="黑体" panose="02010609060101010101" pitchFamily="49" charset="-122"/>
              </a:rPr>
              <a:t>粒子群优化算法及其应用</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a:xfrm>
            <a:off x="695400" y="973138"/>
            <a:ext cx="10658399" cy="5048250"/>
          </a:xfrm>
        </p:spPr>
        <p:txBody>
          <a:bodyPr vert="horz" wrap="square" lIns="91440" tIns="45720" rIns="91440" bIns="45720" numCol="1" anchor="t" anchorCtr="0" compatLnSpc="1"/>
          <a:lstStyle/>
          <a:p>
            <a:pPr eaLnBrk="1" hangingPunct="1">
              <a:lnSpc>
                <a:spcPct val="140000"/>
              </a:lnSpc>
              <a:defRPr/>
            </a:pPr>
            <a:r>
              <a:rPr kumimoji="1" lang="zh-CN" altLang="en-US" sz="2800" b="1" dirty="0">
                <a:latin typeface="宋体" panose="02010600030101010101" pitchFamily="2" charset="-122"/>
              </a:rPr>
              <a:t>算法定义</a:t>
            </a:r>
            <a:endParaRPr kumimoji="1" lang="en-US" altLang="zh-CN" sz="2800" b="1" dirty="0">
              <a:latin typeface="宋体" panose="02010600030101010101" pitchFamily="2" charset="-122"/>
            </a:endParaRPr>
          </a:p>
          <a:p>
            <a:pPr marL="0" indent="0" eaLnBrk="1" hangingPunct="1">
              <a:lnSpc>
                <a:spcPct val="150000"/>
              </a:lnSpc>
              <a:buNone/>
              <a:defRPr/>
            </a:pPr>
            <a:r>
              <a:rPr lang="zh-CN" altLang="en-US" sz="2400" kern="1200" dirty="0">
                <a:latin typeface="Times New Roman" panose="02020603050405020304" pitchFamily="18" charset="0"/>
              </a:rPr>
              <a:t>在</a:t>
            </a:r>
            <a:r>
              <a:rPr lang="en-US" altLang="zh-CN" sz="2400" i="1" kern="1200" dirty="0">
                <a:latin typeface="Times New Roman" panose="02020603050405020304" pitchFamily="18" charset="0"/>
              </a:rPr>
              <a:t>n</a:t>
            </a:r>
            <a:r>
              <a:rPr lang="zh-CN" altLang="en-US" sz="2400" kern="1200" dirty="0">
                <a:latin typeface="Times New Roman" panose="02020603050405020304" pitchFamily="18" charset="0"/>
              </a:rPr>
              <a:t> 维连续搜索空间中，对粒子群中的第</a:t>
            </a:r>
            <a:r>
              <a:rPr lang="en-US" altLang="zh-CN" sz="2400" i="1" kern="1200" dirty="0" err="1">
                <a:latin typeface="Times New Roman" panose="02020603050405020304" pitchFamily="18" charset="0"/>
              </a:rPr>
              <a:t>i</a:t>
            </a:r>
            <a:r>
              <a:rPr lang="zh-CN" altLang="en-US" sz="2400" i="1" kern="1200" dirty="0">
                <a:latin typeface="Times New Roman" panose="02020603050405020304" pitchFamily="18" charset="0"/>
              </a:rPr>
              <a:t> </a:t>
            </a:r>
            <a:r>
              <a:rPr lang="en-US" altLang="zh-CN" sz="2400" kern="1200" dirty="0">
                <a:latin typeface="Times New Roman" panose="02020603050405020304" pitchFamily="18" charset="0"/>
              </a:rPr>
              <a:t>(</a:t>
            </a:r>
            <a:r>
              <a:rPr lang="en-US" altLang="zh-CN" sz="2400" i="1" kern="1200" dirty="0" err="1">
                <a:latin typeface="Times New Roman" panose="02020603050405020304" pitchFamily="18" charset="0"/>
              </a:rPr>
              <a:t>i</a:t>
            </a:r>
            <a:r>
              <a:rPr lang="en-US" altLang="zh-CN" sz="2400" kern="1200" dirty="0">
                <a:latin typeface="Times New Roman" panose="02020603050405020304" pitchFamily="18" charset="0"/>
              </a:rPr>
              <a:t>=1, 2, </a:t>
            </a:r>
            <a:r>
              <a:rPr lang="en-US" altLang="zh-CN" sz="2400" kern="1200" dirty="0">
                <a:latin typeface="Times New Roman" panose="02020603050405020304" pitchFamily="18" charset="0"/>
                <a:sym typeface="Symbol" panose="05050102010706020507"/>
              </a:rPr>
              <a:t>, m</a:t>
            </a:r>
            <a:r>
              <a:rPr lang="en-US" altLang="zh-CN" sz="2400" kern="1200" dirty="0">
                <a:latin typeface="Times New Roman" panose="02020603050405020304" pitchFamily="18" charset="0"/>
              </a:rPr>
              <a:t>)</a:t>
            </a:r>
            <a:r>
              <a:rPr lang="zh-CN" altLang="en-US" sz="2400" kern="1200" dirty="0">
                <a:latin typeface="Times New Roman" panose="02020603050405020304" pitchFamily="18" charset="0"/>
              </a:rPr>
              <a:t>个粒子进行定义：</a:t>
            </a:r>
            <a:endParaRPr lang="en-US" altLang="zh-CN" sz="2400" kern="1200" dirty="0">
              <a:latin typeface="Times New Roman" panose="02020603050405020304" pitchFamily="18" charset="0"/>
            </a:endParaRPr>
          </a:p>
          <a:p>
            <a:pPr marL="0" indent="0" eaLnBrk="1" hangingPunct="1">
              <a:lnSpc>
                <a:spcPct val="140000"/>
              </a:lnSpc>
              <a:buNone/>
              <a:defRPr/>
            </a:pPr>
            <a:endParaRPr kumimoji="1" lang="en-US" altLang="zh-CN" sz="2800" b="1" dirty="0">
              <a:latin typeface="宋体" panose="02010600030101010101" pitchFamily="2" charset="-122"/>
            </a:endParaRPr>
          </a:p>
        </p:txBody>
      </p:sp>
      <p:sp>
        <p:nvSpPr>
          <p:cNvPr id="2663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6633"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6634"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6635" name="Text Box 4"/>
          <p:cNvSpPr txBox="1"/>
          <p:nvPr/>
        </p:nvSpPr>
        <p:spPr>
          <a:xfrm>
            <a:off x="767408" y="2413218"/>
            <a:ext cx="10801200" cy="535531"/>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zh-CN" altLang="en-US" dirty="0">
                <a:solidFill>
                  <a:schemeClr val="tx1"/>
                </a:solidFill>
              </a:rPr>
              <a:t>                        ：表示搜索空间中粒子的当前位置。</a:t>
            </a:r>
          </a:p>
        </p:txBody>
      </p:sp>
      <p:sp>
        <p:nvSpPr>
          <p:cNvPr id="26636"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6626" name="对象 7"/>
          <p:cNvGraphicFramePr>
            <a:graphicFrameLocks noChangeAspect="1"/>
          </p:cNvGraphicFramePr>
          <p:nvPr>
            <p:extLst>
              <p:ext uri="{D42A27DB-BD31-4B8C-83A1-F6EECF244321}">
                <p14:modId xmlns:p14="http://schemas.microsoft.com/office/powerpoint/2010/main" val="2293128612"/>
              </p:ext>
            </p:extLst>
          </p:nvPr>
        </p:nvGraphicFramePr>
        <p:xfrm>
          <a:off x="1199456" y="2382074"/>
          <a:ext cx="3552825" cy="514350"/>
        </p:xfrm>
        <a:graphic>
          <a:graphicData uri="http://schemas.openxmlformats.org/presentationml/2006/ole">
            <mc:AlternateContent xmlns:mc="http://schemas.openxmlformats.org/markup-compatibility/2006">
              <mc:Choice xmlns:v="urn:schemas-microsoft-com:vml" Requires="v">
                <p:oleObj spid="_x0000_s28853" r:id="rId3" imgW="1663700" imgH="304800" progId="Equation.DSMT4">
                  <p:embed/>
                </p:oleObj>
              </mc:Choice>
              <mc:Fallback>
                <p:oleObj r:id="rId3" imgW="1663700" imgH="304800" progId="Equation.DSMT4">
                  <p:embed/>
                  <p:pic>
                    <p:nvPicPr>
                      <p:cNvPr id="0" name="图片 3159"/>
                      <p:cNvPicPr/>
                      <p:nvPr/>
                    </p:nvPicPr>
                    <p:blipFill>
                      <a:blip r:embed="rId4"/>
                      <a:stretch>
                        <a:fillRect/>
                      </a:stretch>
                    </p:blipFill>
                    <p:spPr>
                      <a:xfrm>
                        <a:off x="1199456" y="2382074"/>
                        <a:ext cx="3552825" cy="514350"/>
                      </a:xfrm>
                      <a:prstGeom prst="rect">
                        <a:avLst/>
                      </a:prstGeom>
                      <a:noFill/>
                      <a:ln w="38100">
                        <a:noFill/>
                        <a:miter/>
                      </a:ln>
                    </p:spPr>
                  </p:pic>
                </p:oleObj>
              </mc:Fallback>
            </mc:AlternateContent>
          </a:graphicData>
        </a:graphic>
      </p:graphicFrame>
      <p:sp>
        <p:nvSpPr>
          <p:cNvPr id="26637" name="Text Box 4"/>
          <p:cNvSpPr txBox="1"/>
          <p:nvPr/>
        </p:nvSpPr>
        <p:spPr>
          <a:xfrm>
            <a:off x="767408" y="3497263"/>
            <a:ext cx="10801200" cy="535531"/>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zh-CN" altLang="en-US" dirty="0">
                <a:solidFill>
                  <a:schemeClr val="tx1"/>
                </a:solidFill>
              </a:rPr>
              <a:t>                   ：表示该粒子至今所获得的具有最优适应度     的位置。</a:t>
            </a:r>
          </a:p>
        </p:txBody>
      </p:sp>
      <p:sp>
        <p:nvSpPr>
          <p:cNvPr id="26638" name="Text Box 4"/>
          <p:cNvSpPr txBox="1"/>
          <p:nvPr/>
        </p:nvSpPr>
        <p:spPr>
          <a:xfrm>
            <a:off x="744732" y="4495803"/>
            <a:ext cx="10823876" cy="535531"/>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zh-CN" altLang="en-US" dirty="0">
                <a:solidFill>
                  <a:schemeClr val="tx1"/>
                </a:solidFill>
              </a:rPr>
              <a:t>                   ：表示该粒子的搜索方向。</a:t>
            </a:r>
          </a:p>
        </p:txBody>
      </p:sp>
      <p:sp>
        <p:nvSpPr>
          <p:cNvPr id="26639"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6627" name="对象 9"/>
          <p:cNvGraphicFramePr>
            <a:graphicFrameLocks noChangeAspect="1"/>
          </p:cNvGraphicFramePr>
          <p:nvPr>
            <p:extLst>
              <p:ext uri="{D42A27DB-BD31-4B8C-83A1-F6EECF244321}">
                <p14:modId xmlns:p14="http://schemas.microsoft.com/office/powerpoint/2010/main" val="3828806923"/>
              </p:ext>
            </p:extLst>
          </p:nvPr>
        </p:nvGraphicFramePr>
        <p:xfrm>
          <a:off x="1095072" y="3526596"/>
          <a:ext cx="2881312" cy="503237"/>
        </p:xfrm>
        <a:graphic>
          <a:graphicData uri="http://schemas.openxmlformats.org/presentationml/2006/ole">
            <mc:AlternateContent xmlns:mc="http://schemas.openxmlformats.org/markup-compatibility/2006">
              <mc:Choice xmlns:v="urn:schemas-microsoft-com:vml" Requires="v">
                <p:oleObj spid="_x0000_s28854" r:id="rId5" imgW="1752600" imgH="304800" progId="Equation.DSMT4">
                  <p:embed/>
                </p:oleObj>
              </mc:Choice>
              <mc:Fallback>
                <p:oleObj r:id="rId5" imgW="1752600" imgH="304800" progId="Equation.DSMT4">
                  <p:embed/>
                  <p:pic>
                    <p:nvPicPr>
                      <p:cNvPr id="0" name="图片 3160"/>
                      <p:cNvPicPr/>
                      <p:nvPr/>
                    </p:nvPicPr>
                    <p:blipFill>
                      <a:blip r:embed="rId6"/>
                      <a:stretch>
                        <a:fillRect/>
                      </a:stretch>
                    </p:blipFill>
                    <p:spPr>
                      <a:xfrm>
                        <a:off x="1095072" y="3526596"/>
                        <a:ext cx="2881312" cy="503237"/>
                      </a:xfrm>
                      <a:prstGeom prst="rect">
                        <a:avLst/>
                      </a:prstGeom>
                      <a:noFill/>
                      <a:ln w="38100">
                        <a:noFill/>
                        <a:miter/>
                      </a:ln>
                    </p:spPr>
                  </p:pic>
                </p:oleObj>
              </mc:Fallback>
            </mc:AlternateContent>
          </a:graphicData>
        </a:graphic>
      </p:graphicFrame>
      <p:sp>
        <p:nvSpPr>
          <p:cNvPr id="26640" name="Rectangle 2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6628" name="对象 11"/>
          <p:cNvGraphicFramePr>
            <a:graphicFrameLocks noChangeAspect="1"/>
          </p:cNvGraphicFramePr>
          <p:nvPr>
            <p:extLst>
              <p:ext uri="{D42A27DB-BD31-4B8C-83A1-F6EECF244321}">
                <p14:modId xmlns:p14="http://schemas.microsoft.com/office/powerpoint/2010/main" val="1407755185"/>
              </p:ext>
            </p:extLst>
          </p:nvPr>
        </p:nvGraphicFramePr>
        <p:xfrm>
          <a:off x="9699519" y="3519034"/>
          <a:ext cx="698500" cy="458788"/>
        </p:xfrm>
        <a:graphic>
          <a:graphicData uri="http://schemas.openxmlformats.org/presentationml/2006/ole">
            <mc:AlternateContent xmlns:mc="http://schemas.openxmlformats.org/markup-compatibility/2006">
              <mc:Choice xmlns:v="urn:schemas-microsoft-com:vml" Requires="v">
                <p:oleObj spid="_x0000_s28855" r:id="rId7" imgW="393700" imgH="254000" progId="Equation.DSMT4">
                  <p:embed/>
                </p:oleObj>
              </mc:Choice>
              <mc:Fallback>
                <p:oleObj r:id="rId7" imgW="393700" imgH="254000" progId="Equation.DSMT4">
                  <p:embed/>
                  <p:pic>
                    <p:nvPicPr>
                      <p:cNvPr id="0" name="图片 3161"/>
                      <p:cNvPicPr/>
                      <p:nvPr/>
                    </p:nvPicPr>
                    <p:blipFill>
                      <a:blip r:embed="rId8"/>
                      <a:stretch>
                        <a:fillRect/>
                      </a:stretch>
                    </p:blipFill>
                    <p:spPr>
                      <a:xfrm>
                        <a:off x="9699519" y="3519034"/>
                        <a:ext cx="698500" cy="458788"/>
                      </a:xfrm>
                      <a:prstGeom prst="rect">
                        <a:avLst/>
                      </a:prstGeom>
                      <a:noFill/>
                      <a:ln w="38100">
                        <a:noFill/>
                        <a:miter/>
                      </a:ln>
                    </p:spPr>
                  </p:pic>
                </p:oleObj>
              </mc:Fallback>
            </mc:AlternateContent>
          </a:graphicData>
        </a:graphic>
      </p:graphicFrame>
      <p:sp>
        <p:nvSpPr>
          <p:cNvPr id="26641" name="Rectangle 3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6629" name="对象 14"/>
          <p:cNvGraphicFramePr>
            <a:graphicFrameLocks noChangeAspect="1"/>
          </p:cNvGraphicFramePr>
          <p:nvPr>
            <p:extLst>
              <p:ext uri="{D42A27DB-BD31-4B8C-83A1-F6EECF244321}">
                <p14:modId xmlns:p14="http://schemas.microsoft.com/office/powerpoint/2010/main" val="4226472419"/>
              </p:ext>
            </p:extLst>
          </p:nvPr>
        </p:nvGraphicFramePr>
        <p:xfrm>
          <a:off x="1064909" y="4527473"/>
          <a:ext cx="2911475" cy="538163"/>
        </p:xfrm>
        <a:graphic>
          <a:graphicData uri="http://schemas.openxmlformats.org/presentationml/2006/ole">
            <mc:AlternateContent xmlns:mc="http://schemas.openxmlformats.org/markup-compatibility/2006">
              <mc:Choice xmlns:v="urn:schemas-microsoft-com:vml" Requires="v">
                <p:oleObj spid="_x0000_s28856" r:id="rId9" imgW="1624965" imgH="304800" progId="Equation.DSMT4">
                  <p:embed/>
                </p:oleObj>
              </mc:Choice>
              <mc:Fallback>
                <p:oleObj r:id="rId9" imgW="1624965" imgH="304800" progId="Equation.DSMT4">
                  <p:embed/>
                  <p:pic>
                    <p:nvPicPr>
                      <p:cNvPr id="0" name="图片 3162"/>
                      <p:cNvPicPr/>
                      <p:nvPr/>
                    </p:nvPicPr>
                    <p:blipFill>
                      <a:blip r:embed="rId10"/>
                      <a:stretch>
                        <a:fillRect/>
                      </a:stretch>
                    </p:blipFill>
                    <p:spPr>
                      <a:xfrm>
                        <a:off x="1064909" y="4527473"/>
                        <a:ext cx="2911475" cy="538163"/>
                      </a:xfrm>
                      <a:prstGeom prst="rect">
                        <a:avLst/>
                      </a:prstGeom>
                      <a:noFill/>
                      <a:ln w="38100">
                        <a:noFill/>
                        <a:miter/>
                      </a:ln>
                    </p:spPr>
                  </p:pic>
                </p:oleObj>
              </mc:Fallback>
            </mc:AlternateContent>
          </a:graphicData>
        </a:graphic>
      </p:graphicFrame>
      <p:sp>
        <p:nvSpPr>
          <p:cNvPr id="18"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7.4.1  </a:t>
            </a:r>
            <a:r>
              <a:rPr lang="zh-CN" altLang="en-US" sz="3600" dirty="0">
                <a:latin typeface="Times New Roman" panose="02020603050405020304" pitchFamily="18" charset="0"/>
                <a:ea typeface="黑体" panose="02010609060101010101" pitchFamily="49" charset="-122"/>
              </a:rPr>
              <a:t>粒子群优化算法的基本原理</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551384" y="1052514"/>
            <a:ext cx="10802416" cy="5400675"/>
          </a:xfrm>
        </p:spPr>
        <p:txBody>
          <a:bodyPr vert="horz" wrap="square" lIns="91440" tIns="45720" rIns="91440" bIns="45720" numCol="1" anchor="t" anchorCtr="0" compatLnSpc="1"/>
          <a:lstStyle/>
          <a:p>
            <a:pPr eaLnBrk="1" hangingPunct="1">
              <a:lnSpc>
                <a:spcPct val="140000"/>
              </a:lnSpc>
              <a:defRPr/>
            </a:pPr>
            <a:r>
              <a:rPr kumimoji="1" lang="zh-CN" altLang="en-US" sz="2800" b="1" dirty="0">
                <a:latin typeface="宋体" panose="02010600030101010101" pitchFamily="2" charset="-122"/>
              </a:rPr>
              <a:t>基本思想</a:t>
            </a:r>
            <a:endParaRPr kumimoji="1" lang="en-US" altLang="zh-CN" sz="2800" b="1" dirty="0">
              <a:latin typeface="宋体" panose="02010600030101010101" pitchFamily="2" charset="-122"/>
            </a:endParaRPr>
          </a:p>
          <a:p>
            <a:pPr marL="0" indent="0" eaLnBrk="1" hangingPunct="1">
              <a:lnSpc>
                <a:spcPct val="140000"/>
              </a:lnSpc>
              <a:buNone/>
              <a:defRPr/>
            </a:pPr>
            <a:r>
              <a:rPr lang="zh-CN" altLang="en-US" sz="2400" kern="1200" dirty="0">
                <a:latin typeface="Times New Roman" panose="02020603050405020304" pitchFamily="18" charset="0"/>
              </a:rPr>
              <a:t>将每个个体看作</a:t>
            </a:r>
            <a:r>
              <a:rPr lang="en-US" altLang="zh-CN" sz="2400" i="1" kern="1200" dirty="0">
                <a:latin typeface="Times New Roman" panose="02020603050405020304" pitchFamily="18" charset="0"/>
              </a:rPr>
              <a:t>n</a:t>
            </a:r>
            <a:r>
              <a:rPr lang="zh-CN" altLang="en-US" sz="2400" kern="1200" dirty="0">
                <a:latin typeface="Times New Roman" panose="02020603050405020304" pitchFamily="18" charset="0"/>
              </a:rPr>
              <a:t>维搜索空间中一个没有体积质量的粒子，在搜索空间中以一定的速度飞行，该速度决定粒子飞行的方向和距离。所有粒子还有一个由被优化的函数决定的适应值。</a:t>
            </a:r>
            <a:endParaRPr lang="en-US" altLang="zh-CN" sz="2400" kern="1200" dirty="0">
              <a:latin typeface="Times New Roman" panose="02020603050405020304" pitchFamily="18" charset="0"/>
            </a:endParaRPr>
          </a:p>
          <a:p>
            <a:pPr eaLnBrk="1" hangingPunct="1">
              <a:lnSpc>
                <a:spcPct val="140000"/>
              </a:lnSpc>
              <a:defRPr/>
            </a:pPr>
            <a:r>
              <a:rPr kumimoji="1" lang="zh-CN" altLang="en-US" sz="2800" b="1" dirty="0">
                <a:latin typeface="宋体" panose="02010600030101010101" pitchFamily="2" charset="-122"/>
              </a:rPr>
              <a:t>基本原理</a:t>
            </a:r>
            <a:endParaRPr kumimoji="1" lang="en-US" altLang="zh-CN" sz="2800" b="1" dirty="0">
              <a:latin typeface="宋体" panose="02010600030101010101" pitchFamily="2" charset="-122"/>
            </a:endParaRPr>
          </a:p>
          <a:p>
            <a:pPr marL="0" indent="0">
              <a:lnSpc>
                <a:spcPct val="140000"/>
              </a:lnSpc>
              <a:buNone/>
              <a:defRPr/>
            </a:pPr>
            <a:r>
              <a:rPr lang="en-US" altLang="zh-CN" sz="2400" kern="1200" dirty="0">
                <a:latin typeface="Times New Roman" panose="02020603050405020304" pitchFamily="18" charset="0"/>
              </a:rPr>
              <a:t>PSO</a:t>
            </a:r>
            <a:r>
              <a:rPr lang="zh-CN" altLang="en-US" sz="2400" kern="1200" dirty="0">
                <a:latin typeface="Times New Roman" panose="02020603050405020304" pitchFamily="18" charset="0"/>
              </a:rPr>
              <a:t>初始化为一群随机粒子，然后通过迭代找到最优解。在每一次迭代中，粒子通过跟踪两个“极值”来更新自己。第一个就是粒子本身所找到的最优解，这个解称为个体极值。</a:t>
            </a:r>
            <a:r>
              <a:rPr lang="zh-CN" altLang="en-US" sz="2400" dirty="0">
                <a:latin typeface="Times New Roman" panose="02020603050405020304" pitchFamily="18" charset="0"/>
              </a:rPr>
              <a:t>另一个是</a:t>
            </a:r>
            <a:r>
              <a:rPr lang="zh-CN" altLang="en-US" sz="2400" kern="1200" dirty="0">
                <a:latin typeface="Times New Roman" panose="02020603050405020304" pitchFamily="18" charset="0"/>
              </a:rPr>
              <a:t>整个种群目前找到的最优解，这个解称为全局极值。</a:t>
            </a:r>
            <a:endParaRPr lang="en-US" altLang="zh-CN" sz="2400" kern="1200" dirty="0">
              <a:latin typeface="Times New Roman" panose="02020603050405020304" pitchFamily="18" charset="0"/>
            </a:endParaRPr>
          </a:p>
          <a:p>
            <a:pPr marL="0" indent="0" eaLnBrk="1" hangingPunct="1">
              <a:lnSpc>
                <a:spcPct val="140000"/>
              </a:lnSpc>
              <a:buNone/>
              <a:defRPr/>
            </a:pPr>
            <a:endParaRPr lang="en-US" altLang="zh-CN" sz="2400" kern="1200" dirty="0">
              <a:latin typeface="Times New Roman" panose="02020603050405020304" pitchFamily="18" charset="0"/>
            </a:endParaRPr>
          </a:p>
        </p:txBody>
      </p:sp>
      <p:sp>
        <p:nvSpPr>
          <p:cNvPr id="962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7.4.1  </a:t>
            </a:r>
            <a:r>
              <a:rPr lang="zh-CN" altLang="en-US" sz="3600" dirty="0">
                <a:latin typeface="Times New Roman" panose="02020603050405020304" pitchFamily="18" charset="0"/>
                <a:ea typeface="黑体" panose="02010609060101010101" pitchFamily="49" charset="-122"/>
              </a:rPr>
              <a:t>粒子群优化算法的基本原理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anim calcmode="lin" valueType="num">
                                      <p:cBhvr additive="base">
                                        <p:cTn id="11"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a:t>
            </a:fld>
            <a:endParaRPr lang="ja-JP" altLang="en-US" sz="1800" dirty="0">
              <a:solidFill>
                <a:srgbClr val="A50021"/>
              </a:solidFill>
              <a:latin typeface="Arial" panose="020B0604020202020204" pitchFamily="34" charset="0"/>
              <a:ea typeface="MS PGothic" panose="020B0600070205080204" pitchFamily="34" charset="-128"/>
            </a:endParaRPr>
          </a:p>
        </p:txBody>
      </p:sp>
      <p:pic>
        <p:nvPicPr>
          <p:cNvPr id="92163" name="Picture 2"/>
          <p:cNvPicPr>
            <a:picLocks noChangeAspect="1"/>
          </p:cNvPicPr>
          <p:nvPr/>
        </p:nvPicPr>
        <p:blipFill>
          <a:blip r:embed="rId2"/>
          <a:stretch>
            <a:fillRect/>
          </a:stretch>
        </p:blipFill>
        <p:spPr>
          <a:xfrm>
            <a:off x="2381251" y="1423989"/>
            <a:ext cx="7472363" cy="5114925"/>
          </a:xfrm>
          <a:prstGeom prst="rect">
            <a:avLst/>
          </a:prstGeom>
          <a:noFill/>
          <a:ln w="9525">
            <a:noFill/>
          </a:ln>
        </p:spPr>
      </p:pic>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7.1 </a:t>
            </a:r>
            <a:r>
              <a:rPr lang="zh-CN" altLang="en-US" sz="3600" dirty="0">
                <a:latin typeface="Times New Roman" panose="02020603050405020304" pitchFamily="18" charset="0"/>
                <a:ea typeface="黑体" panose="02010609060101010101" pitchFamily="49" charset="-122"/>
              </a:rPr>
              <a:t>群智能算法产生的背景</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7659" name="Text Box 4"/>
          <p:cNvSpPr txBox="1"/>
          <p:nvPr/>
        </p:nvSpPr>
        <p:spPr>
          <a:xfrm>
            <a:off x="725856" y="1340466"/>
            <a:ext cx="10770744" cy="1200329"/>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nSpc>
                <a:spcPct val="150000"/>
              </a:lnSpc>
              <a:spcBef>
                <a:spcPct val="50000"/>
              </a:spcBef>
            </a:pPr>
            <a:r>
              <a:rPr lang="zh-CN" altLang="en-US" dirty="0">
                <a:solidFill>
                  <a:schemeClr val="tx1"/>
                </a:solidFill>
              </a:rPr>
              <a:t>每个粒子经历过的最优位置（</a:t>
            </a:r>
            <a:r>
              <a:rPr lang="en-US" altLang="zh-CN" dirty="0">
                <a:solidFill>
                  <a:schemeClr val="tx1"/>
                </a:solidFill>
              </a:rPr>
              <a:t>pbest</a:t>
            </a:r>
            <a:r>
              <a:rPr lang="zh-CN" altLang="en-US" dirty="0">
                <a:solidFill>
                  <a:schemeClr val="tx1"/>
                </a:solidFill>
              </a:rPr>
              <a:t>）记为                   ，</a:t>
            </a:r>
            <a:r>
              <a:rPr lang="zh-CN" altLang="zh-CN" dirty="0">
                <a:solidFill>
                  <a:schemeClr val="tx1"/>
                </a:solidFill>
                <a:latin typeface="Arial" panose="020B0604020202020204" pitchFamily="34" charset="0"/>
              </a:rPr>
              <a:t>群体经历过的最优位置</a:t>
            </a:r>
            <a:r>
              <a:rPr lang="en-US" altLang="zh-CN" dirty="0">
                <a:solidFill>
                  <a:schemeClr val="tx1"/>
                </a:solidFill>
              </a:rPr>
              <a:t>(gbest)</a:t>
            </a:r>
            <a:r>
              <a:rPr lang="zh-CN" altLang="zh-CN" dirty="0">
                <a:solidFill>
                  <a:schemeClr val="tx1"/>
                </a:solidFill>
                <a:latin typeface="Arial" panose="020B0604020202020204" pitchFamily="34" charset="0"/>
              </a:rPr>
              <a:t>记为</a:t>
            </a:r>
            <a:r>
              <a:rPr lang="en-US" altLang="zh-CN" dirty="0">
                <a:solidFill>
                  <a:schemeClr val="tx1"/>
                </a:solidFill>
                <a:latin typeface="Arial" panose="020B0604020202020204" pitchFamily="34" charset="0"/>
              </a:rPr>
              <a:t>                                     </a:t>
            </a:r>
            <a:r>
              <a:rPr lang="zh-CN" altLang="en-US" dirty="0">
                <a:solidFill>
                  <a:schemeClr val="tx1"/>
                </a:solidFill>
                <a:latin typeface="Arial" panose="020B0604020202020204" pitchFamily="34" charset="0"/>
              </a:rPr>
              <a:t>，则基本的</a:t>
            </a:r>
            <a:r>
              <a:rPr lang="en-US" altLang="zh-CN" dirty="0">
                <a:solidFill>
                  <a:schemeClr val="tx1"/>
                </a:solidFill>
              </a:rPr>
              <a:t>PSO</a:t>
            </a:r>
            <a:r>
              <a:rPr lang="zh-CN" altLang="en-US" dirty="0">
                <a:solidFill>
                  <a:schemeClr val="tx1"/>
                </a:solidFill>
                <a:latin typeface="Arial" panose="020B0604020202020204" pitchFamily="34" charset="0"/>
              </a:rPr>
              <a:t>算法为：</a:t>
            </a:r>
            <a:endParaRPr lang="zh-CN" altLang="en-US" dirty="0">
              <a:solidFill>
                <a:schemeClr val="tx1"/>
              </a:solidFill>
            </a:endParaRPr>
          </a:p>
        </p:txBody>
      </p:sp>
      <p:sp>
        <p:nvSpPr>
          <p:cNvPr id="27660" name="Rectangle 7"/>
          <p:cNvSpPr/>
          <p:nvPr/>
        </p:nvSpPr>
        <p:spPr>
          <a:xfrm>
            <a:off x="5786438" y="3314701"/>
            <a:ext cx="9144000" cy="461665"/>
          </a:xfrm>
          <a:prstGeom prst="rect">
            <a:avLst/>
          </a:prstGeom>
          <a:noFill/>
          <a:ln w="9525">
            <a:noFill/>
          </a:ln>
        </p:spPr>
        <p:txBody>
          <a:bodyPr>
            <a:spAutoFit/>
          </a:bodyPr>
          <a:lstStyle/>
          <a:p>
            <a:endParaRPr lang="zh-CN" altLang="en-US" dirty="0"/>
          </a:p>
        </p:txBody>
      </p:sp>
      <p:sp>
        <p:nvSpPr>
          <p:cNvPr id="27661" name="Rectangle 10"/>
          <p:cNvSpPr/>
          <p:nvPr/>
        </p:nvSpPr>
        <p:spPr>
          <a:xfrm>
            <a:off x="5815013" y="3314701"/>
            <a:ext cx="9144000" cy="461665"/>
          </a:xfrm>
          <a:prstGeom prst="rect">
            <a:avLst/>
          </a:prstGeom>
          <a:noFill/>
          <a:ln w="9525">
            <a:noFill/>
          </a:ln>
        </p:spPr>
        <p:txBody>
          <a:bodyPr>
            <a:spAutoFit/>
          </a:bodyPr>
          <a:lstStyle/>
          <a:p>
            <a:endParaRPr lang="zh-CN" altLang="en-US" dirty="0"/>
          </a:p>
        </p:txBody>
      </p:sp>
      <p:sp>
        <p:nvSpPr>
          <p:cNvPr id="27662" name="Rectangle 17"/>
          <p:cNvSpPr/>
          <p:nvPr/>
        </p:nvSpPr>
        <p:spPr>
          <a:xfrm>
            <a:off x="479376" y="2780928"/>
            <a:ext cx="11233248" cy="3743325"/>
          </a:xfrm>
          <a:prstGeom prst="rect">
            <a:avLst/>
          </a:prstGeom>
          <a:gradFill rotWithShape="0">
            <a:gsLst>
              <a:gs pos="0">
                <a:srgbClr val="CCECFF"/>
              </a:gs>
              <a:gs pos="100000">
                <a:srgbClr val="FFFFFF"/>
              </a:gs>
            </a:gsLst>
            <a:path path="rect">
              <a:fillToRect l="100000" t="100000"/>
            </a:path>
            <a:tileRect/>
          </a:gradFill>
          <a:ln w="9525" cap="flat" cmpd="sng">
            <a:solidFill>
              <a:srgbClr val="CCECFF"/>
            </a:solidFill>
            <a:prstDash val="solid"/>
            <a:miter/>
            <a:headEnd type="none" w="med" len="med"/>
            <a:tailEnd type="none" w="med" len="med"/>
          </a:ln>
        </p:spPr>
        <p:txBody>
          <a:bodyPr wrap="none" anchor="ctr"/>
          <a:lstStyle/>
          <a:p>
            <a:endParaRPr lang="zh-CN" altLang="en-US" dirty="0"/>
          </a:p>
        </p:txBody>
      </p:sp>
      <p:sp>
        <p:nvSpPr>
          <p:cNvPr id="27663" name="Rectangle 2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7650" name="对象 3"/>
          <p:cNvGraphicFramePr>
            <a:graphicFrameLocks noChangeAspect="1"/>
          </p:cNvGraphicFramePr>
          <p:nvPr>
            <p:extLst>
              <p:ext uri="{D42A27DB-BD31-4B8C-83A1-F6EECF244321}">
                <p14:modId xmlns:p14="http://schemas.microsoft.com/office/powerpoint/2010/main" val="1673978657"/>
              </p:ext>
            </p:extLst>
          </p:nvPr>
        </p:nvGraphicFramePr>
        <p:xfrm>
          <a:off x="6508328" y="1455074"/>
          <a:ext cx="2972048" cy="433259"/>
        </p:xfrm>
        <a:graphic>
          <a:graphicData uri="http://schemas.openxmlformats.org/presentationml/2006/ole">
            <mc:AlternateContent xmlns:mc="http://schemas.openxmlformats.org/markup-compatibility/2006">
              <mc:Choice xmlns:v="urn:schemas-microsoft-com:vml" Requires="v">
                <p:oleObj spid="_x0000_s30012" r:id="rId3" imgW="1752600" imgH="304800" progId="Equation.DSMT4">
                  <p:embed/>
                </p:oleObj>
              </mc:Choice>
              <mc:Fallback>
                <p:oleObj r:id="rId3" imgW="1752600" imgH="304800" progId="Equation.DSMT4">
                  <p:embed/>
                  <p:pic>
                    <p:nvPicPr>
                      <p:cNvPr id="0" name="图片 3163"/>
                      <p:cNvPicPr/>
                      <p:nvPr/>
                    </p:nvPicPr>
                    <p:blipFill>
                      <a:blip r:embed="rId4"/>
                      <a:stretch>
                        <a:fillRect/>
                      </a:stretch>
                    </p:blipFill>
                    <p:spPr>
                      <a:xfrm>
                        <a:off x="6508328" y="1455074"/>
                        <a:ext cx="2972048" cy="433259"/>
                      </a:xfrm>
                      <a:prstGeom prst="rect">
                        <a:avLst/>
                      </a:prstGeom>
                      <a:noFill/>
                      <a:ln w="38100">
                        <a:noFill/>
                        <a:miter/>
                      </a:ln>
                    </p:spPr>
                  </p:pic>
                </p:oleObj>
              </mc:Fallback>
            </mc:AlternateContent>
          </a:graphicData>
        </a:graphic>
      </p:graphicFrame>
      <p:sp>
        <p:nvSpPr>
          <p:cNvPr id="27664" name="Rectangle 2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7651" name="对象 5"/>
          <p:cNvGraphicFramePr>
            <a:graphicFrameLocks noChangeAspect="1"/>
          </p:cNvGraphicFramePr>
          <p:nvPr>
            <p:extLst>
              <p:ext uri="{D42A27DB-BD31-4B8C-83A1-F6EECF244321}">
                <p14:modId xmlns:p14="http://schemas.microsoft.com/office/powerpoint/2010/main" val="2271299424"/>
              </p:ext>
            </p:extLst>
          </p:nvPr>
        </p:nvGraphicFramePr>
        <p:xfrm>
          <a:off x="4151784" y="2055022"/>
          <a:ext cx="3059027" cy="424442"/>
        </p:xfrm>
        <a:graphic>
          <a:graphicData uri="http://schemas.openxmlformats.org/presentationml/2006/ole">
            <mc:AlternateContent xmlns:mc="http://schemas.openxmlformats.org/markup-compatibility/2006">
              <mc:Choice xmlns:v="urn:schemas-microsoft-com:vml" Requires="v">
                <p:oleObj spid="_x0000_s30013" r:id="rId5" imgW="1841500" imgH="304800" progId="Equation.DSMT4">
                  <p:embed/>
                </p:oleObj>
              </mc:Choice>
              <mc:Fallback>
                <p:oleObj r:id="rId5" imgW="1841500" imgH="304800" progId="Equation.DSMT4">
                  <p:embed/>
                  <p:pic>
                    <p:nvPicPr>
                      <p:cNvPr id="0" name="图片 3164"/>
                      <p:cNvPicPr/>
                      <p:nvPr/>
                    </p:nvPicPr>
                    <p:blipFill>
                      <a:blip r:embed="rId6"/>
                      <a:stretch>
                        <a:fillRect/>
                      </a:stretch>
                    </p:blipFill>
                    <p:spPr>
                      <a:xfrm>
                        <a:off x="4151784" y="2055022"/>
                        <a:ext cx="3059027" cy="424442"/>
                      </a:xfrm>
                      <a:prstGeom prst="rect">
                        <a:avLst/>
                      </a:prstGeom>
                      <a:noFill/>
                      <a:ln w="38100">
                        <a:noFill/>
                        <a:miter/>
                      </a:ln>
                    </p:spPr>
                  </p:pic>
                </p:oleObj>
              </mc:Fallback>
            </mc:AlternateContent>
          </a:graphicData>
        </a:graphic>
      </p:graphicFrame>
      <p:sp>
        <p:nvSpPr>
          <p:cNvPr id="27665" name="Rectangle 3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7652" name="对象 7"/>
          <p:cNvGraphicFramePr>
            <a:graphicFrameLocks noChangeAspect="1"/>
          </p:cNvGraphicFramePr>
          <p:nvPr/>
        </p:nvGraphicFramePr>
        <p:xfrm>
          <a:off x="1676401" y="2878139"/>
          <a:ext cx="8867775" cy="479425"/>
        </p:xfrm>
        <a:graphic>
          <a:graphicData uri="http://schemas.openxmlformats.org/presentationml/2006/ole">
            <mc:AlternateContent xmlns:mc="http://schemas.openxmlformats.org/markup-compatibility/2006">
              <mc:Choice xmlns:v="urn:schemas-microsoft-com:vml" Requires="v">
                <p:oleObj spid="_x0000_s30014" r:id="rId7" imgW="5067300" imgH="279400" progId="Equation.DSMT4">
                  <p:embed/>
                </p:oleObj>
              </mc:Choice>
              <mc:Fallback>
                <p:oleObj r:id="rId7" imgW="5067300" imgH="279400" progId="Equation.DSMT4">
                  <p:embed/>
                  <p:pic>
                    <p:nvPicPr>
                      <p:cNvPr id="0" name="图片 3165"/>
                      <p:cNvPicPr/>
                      <p:nvPr/>
                    </p:nvPicPr>
                    <p:blipFill>
                      <a:blip r:embed="rId8"/>
                      <a:stretch>
                        <a:fillRect/>
                      </a:stretch>
                    </p:blipFill>
                    <p:spPr>
                      <a:xfrm>
                        <a:off x="1676401" y="2878139"/>
                        <a:ext cx="8867775" cy="479425"/>
                      </a:xfrm>
                      <a:prstGeom prst="rect">
                        <a:avLst/>
                      </a:prstGeom>
                      <a:noFill/>
                      <a:ln w="38100">
                        <a:noFill/>
                        <a:miter/>
                      </a:ln>
                    </p:spPr>
                  </p:pic>
                </p:oleObj>
              </mc:Fallback>
            </mc:AlternateContent>
          </a:graphicData>
        </a:graphic>
      </p:graphicFrame>
      <p:sp>
        <p:nvSpPr>
          <p:cNvPr id="27667" name="Rectangle 3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7653" name="对象 12"/>
          <p:cNvGraphicFramePr>
            <a:graphicFrameLocks noChangeAspect="1"/>
          </p:cNvGraphicFramePr>
          <p:nvPr/>
        </p:nvGraphicFramePr>
        <p:xfrm>
          <a:off x="2005013" y="3789363"/>
          <a:ext cx="2984500" cy="461962"/>
        </p:xfrm>
        <a:graphic>
          <a:graphicData uri="http://schemas.openxmlformats.org/presentationml/2006/ole">
            <mc:AlternateContent xmlns:mc="http://schemas.openxmlformats.org/markup-compatibility/2006">
              <mc:Choice xmlns:v="urn:schemas-microsoft-com:vml" Requires="v">
                <p:oleObj spid="_x0000_s30015" r:id="rId9" imgW="1663700" imgH="254000" progId="Equation.DSMT4">
                  <p:embed/>
                </p:oleObj>
              </mc:Choice>
              <mc:Fallback>
                <p:oleObj r:id="rId9" imgW="1663700" imgH="254000" progId="Equation.DSMT4">
                  <p:embed/>
                  <p:pic>
                    <p:nvPicPr>
                      <p:cNvPr id="0" name="图片 3166"/>
                      <p:cNvPicPr/>
                      <p:nvPr/>
                    </p:nvPicPr>
                    <p:blipFill>
                      <a:blip r:embed="rId10"/>
                      <a:stretch>
                        <a:fillRect/>
                      </a:stretch>
                    </p:blipFill>
                    <p:spPr>
                      <a:xfrm>
                        <a:off x="2005013" y="3789363"/>
                        <a:ext cx="2984500" cy="461962"/>
                      </a:xfrm>
                      <a:prstGeom prst="rect">
                        <a:avLst/>
                      </a:prstGeom>
                      <a:noFill/>
                      <a:ln w="38100">
                        <a:noFill/>
                        <a:miter/>
                      </a:ln>
                    </p:spPr>
                  </p:pic>
                </p:oleObj>
              </mc:Fallback>
            </mc:AlternateContent>
          </a:graphicData>
        </a:graphic>
      </p:graphicFrame>
      <p:sp>
        <p:nvSpPr>
          <p:cNvPr id="27668" name="Rectangle 3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7654" name="对象 14"/>
          <p:cNvGraphicFramePr>
            <a:graphicFrameLocks noChangeAspect="1"/>
          </p:cNvGraphicFramePr>
          <p:nvPr/>
        </p:nvGraphicFramePr>
        <p:xfrm>
          <a:off x="2135188" y="4418014"/>
          <a:ext cx="2520950" cy="306387"/>
        </p:xfrm>
        <a:graphic>
          <a:graphicData uri="http://schemas.openxmlformats.org/presentationml/2006/ole">
            <mc:AlternateContent xmlns:mc="http://schemas.openxmlformats.org/markup-compatibility/2006">
              <mc:Choice xmlns:v="urn:schemas-microsoft-com:vml" Requires="v">
                <p:oleObj spid="_x0000_s30016" r:id="rId11" imgW="1790700" imgH="215900" progId="Equation.DSMT4">
                  <p:embed/>
                </p:oleObj>
              </mc:Choice>
              <mc:Fallback>
                <p:oleObj r:id="rId11" imgW="1790700" imgH="215900" progId="Equation.DSMT4">
                  <p:embed/>
                  <p:pic>
                    <p:nvPicPr>
                      <p:cNvPr id="0" name="图片 3167"/>
                      <p:cNvPicPr/>
                      <p:nvPr/>
                    </p:nvPicPr>
                    <p:blipFill>
                      <a:blip r:embed="rId12"/>
                      <a:stretch>
                        <a:fillRect/>
                      </a:stretch>
                    </p:blipFill>
                    <p:spPr>
                      <a:xfrm>
                        <a:off x="2135188" y="4418014"/>
                        <a:ext cx="2520950" cy="306387"/>
                      </a:xfrm>
                      <a:prstGeom prst="rect">
                        <a:avLst/>
                      </a:prstGeom>
                      <a:noFill/>
                      <a:ln w="38100">
                        <a:noFill/>
                        <a:miter/>
                      </a:ln>
                    </p:spPr>
                  </p:pic>
                </p:oleObj>
              </mc:Fallback>
            </mc:AlternateContent>
          </a:graphicData>
        </a:graphic>
      </p:graphicFrame>
      <p:sp>
        <p:nvSpPr>
          <p:cNvPr id="136197" name="TextBox 136196"/>
          <p:cNvSpPr txBox="1"/>
          <p:nvPr/>
        </p:nvSpPr>
        <p:spPr>
          <a:xfrm>
            <a:off x="725856" y="4797425"/>
            <a:ext cx="10410704" cy="1200329"/>
          </a:xfrm>
          <a:prstGeom prst="rect">
            <a:avLst/>
          </a:prstGeom>
          <a:noFill/>
        </p:spPr>
        <p:txBody>
          <a:bodyPr wrap="square">
            <a:spAutoFit/>
          </a:bodyPr>
          <a:lstStyle/>
          <a:p>
            <a:pPr>
              <a:lnSpc>
                <a:spcPct val="150000"/>
              </a:lnSpc>
              <a:defRPr/>
            </a:pPr>
            <a:r>
              <a:rPr lang="zh-CN" altLang="zh-CN" dirty="0" smtClean="0">
                <a:solidFill>
                  <a:schemeClr val="tx1"/>
                </a:solidFill>
                <a:latin typeface="+mn-ea"/>
                <a:ea typeface="+mn-ea"/>
                <a:cs typeface="Times New Roman" panose="02020603050405020304" pitchFamily="18" charset="0"/>
              </a:rPr>
              <a:t>其中</a:t>
            </a:r>
            <a:r>
              <a:rPr lang="en-US" altLang="zh-CN" dirty="0">
                <a:solidFill>
                  <a:schemeClr val="tx1"/>
                </a:solidFill>
                <a:latin typeface="+mn-ea"/>
                <a:ea typeface="+mn-ea"/>
                <a:cs typeface="Times New Roman" panose="02020603050405020304" pitchFamily="18" charset="0"/>
              </a:rPr>
              <a:t>,</a:t>
            </a:r>
            <a:r>
              <a:rPr lang="zh-CN" altLang="en-US" i="1" dirty="0" smtClean="0">
                <a:solidFill>
                  <a:schemeClr val="tx1"/>
                </a:solidFill>
                <a:latin typeface="+mn-ea"/>
                <a:ea typeface="+mn-ea"/>
                <a:cs typeface="Times New Roman" panose="02020603050405020304" pitchFamily="18" charset="0"/>
                <a:sym typeface="Symbol" panose="05050102010706020507"/>
              </a:rPr>
              <a:t></a:t>
            </a:r>
            <a:r>
              <a:rPr lang="en-US" altLang="zh-CN" dirty="0" smtClean="0">
                <a:solidFill>
                  <a:schemeClr val="tx1"/>
                </a:solidFill>
                <a:latin typeface="+mn-ea"/>
                <a:ea typeface="+mn-ea"/>
                <a:cs typeface="Times New Roman" panose="02020603050405020304" pitchFamily="18" charset="0"/>
              </a:rPr>
              <a:t> </a:t>
            </a:r>
            <a:r>
              <a:rPr lang="zh-CN" altLang="zh-CN" dirty="0" smtClean="0">
                <a:solidFill>
                  <a:schemeClr val="tx1"/>
                </a:solidFill>
                <a:latin typeface="+mn-ea"/>
                <a:ea typeface="+mn-ea"/>
                <a:cs typeface="Times New Roman" panose="02020603050405020304" pitchFamily="18" charset="0"/>
              </a:rPr>
              <a:t>是惯性</a:t>
            </a:r>
            <a:r>
              <a:rPr lang="zh-CN" altLang="zh-CN" dirty="0">
                <a:solidFill>
                  <a:schemeClr val="tx1"/>
                </a:solidFill>
                <a:latin typeface="+mn-ea"/>
                <a:ea typeface="+mn-ea"/>
                <a:cs typeface="Times New Roman" panose="02020603050405020304" pitchFamily="18" charset="0"/>
              </a:rPr>
              <a:t>权重</a:t>
            </a:r>
            <a:r>
              <a:rPr lang="zh-CN" altLang="zh-CN" dirty="0" smtClean="0">
                <a:solidFill>
                  <a:schemeClr val="tx1"/>
                </a:solidFill>
                <a:latin typeface="+mn-ea"/>
                <a:ea typeface="+mn-ea"/>
                <a:cs typeface="Times New Roman" panose="02020603050405020304" pitchFamily="18" charset="0"/>
              </a:rPr>
              <a:t>因子</a:t>
            </a:r>
            <a:r>
              <a:rPr lang="en-US" altLang="zh-CN" dirty="0" smtClean="0">
                <a:solidFill>
                  <a:schemeClr val="tx1"/>
                </a:solidFill>
                <a:latin typeface="+mn-ea"/>
                <a:ea typeface="+mn-ea"/>
                <a:cs typeface="Times New Roman" panose="02020603050405020304" pitchFamily="18" charset="0"/>
              </a:rPr>
              <a:t>.</a:t>
            </a:r>
            <a:r>
              <a:rPr lang="zh-CN" altLang="en-US" i="1" dirty="0" smtClean="0">
                <a:solidFill>
                  <a:schemeClr val="tx1"/>
                </a:solidFill>
                <a:latin typeface="+mn-ea"/>
                <a:ea typeface="+mn-ea"/>
                <a:cs typeface="Times New Roman" panose="02020603050405020304" pitchFamily="18" charset="0"/>
                <a:sym typeface="Symbol" panose="05050102010706020507"/>
              </a:rPr>
              <a:t></a:t>
            </a:r>
            <a:r>
              <a:rPr lang="en-US" altLang="zh-CN" baseline="-25000" dirty="0">
                <a:solidFill>
                  <a:schemeClr val="tx1"/>
                </a:solidFill>
                <a:latin typeface="+mn-ea"/>
                <a:ea typeface="+mn-ea"/>
                <a:cs typeface="Times New Roman" panose="02020603050405020304" pitchFamily="18" charset="0"/>
                <a:sym typeface="Symbol" panose="05050102010706020507"/>
              </a:rPr>
              <a:t>1</a:t>
            </a:r>
            <a:r>
              <a:rPr lang="en-US" altLang="zh-CN" dirty="0">
                <a:solidFill>
                  <a:schemeClr val="tx1"/>
                </a:solidFill>
                <a:latin typeface="+mn-ea"/>
                <a:ea typeface="+mn-ea"/>
                <a:cs typeface="Times New Roman" panose="02020603050405020304" pitchFamily="18" charset="0"/>
              </a:rPr>
              <a:t> </a:t>
            </a:r>
            <a:r>
              <a:rPr lang="en-US" altLang="zh-CN" dirty="0" smtClean="0">
                <a:solidFill>
                  <a:schemeClr val="tx1"/>
                </a:solidFill>
                <a:latin typeface="+mn-ea"/>
                <a:ea typeface="+mn-ea"/>
                <a:cs typeface="Times New Roman" panose="02020603050405020304" pitchFamily="18" charset="0"/>
              </a:rPr>
              <a:t>,</a:t>
            </a:r>
            <a:r>
              <a:rPr lang="zh-CN" altLang="en-US" i="1" dirty="0" smtClean="0">
                <a:solidFill>
                  <a:schemeClr val="tx1"/>
                </a:solidFill>
                <a:latin typeface="+mn-ea"/>
                <a:ea typeface="+mn-ea"/>
                <a:cs typeface="Times New Roman" panose="02020603050405020304" pitchFamily="18" charset="0"/>
                <a:sym typeface="Symbol" panose="05050102010706020507"/>
              </a:rPr>
              <a:t></a:t>
            </a:r>
            <a:r>
              <a:rPr lang="en-US" altLang="zh-CN" baseline="-25000" dirty="0">
                <a:solidFill>
                  <a:schemeClr val="tx1"/>
                </a:solidFill>
                <a:latin typeface="+mn-ea"/>
                <a:ea typeface="+mn-ea"/>
                <a:cs typeface="Times New Roman" panose="02020603050405020304" pitchFamily="18" charset="0"/>
                <a:sym typeface="Symbol" panose="05050102010706020507"/>
              </a:rPr>
              <a:t>2</a:t>
            </a:r>
            <a:r>
              <a:rPr lang="en-US" altLang="zh-CN" dirty="0">
                <a:solidFill>
                  <a:schemeClr val="tx1"/>
                </a:solidFill>
                <a:latin typeface="+mn-ea"/>
                <a:ea typeface="+mn-ea"/>
                <a:cs typeface="Times New Roman" panose="02020603050405020304" pitchFamily="18" charset="0"/>
              </a:rPr>
              <a:t> </a:t>
            </a:r>
            <a:r>
              <a:rPr lang="zh-CN" altLang="zh-CN" dirty="0">
                <a:solidFill>
                  <a:schemeClr val="tx1"/>
                </a:solidFill>
                <a:latin typeface="+mn-ea"/>
                <a:ea typeface="+mn-ea"/>
                <a:cs typeface="Times New Roman" panose="02020603050405020304" pitchFamily="18" charset="0"/>
              </a:rPr>
              <a:t>是加速度</a:t>
            </a:r>
            <a:r>
              <a:rPr lang="zh-CN" altLang="zh-CN" dirty="0" smtClean="0">
                <a:solidFill>
                  <a:schemeClr val="tx1"/>
                </a:solidFill>
                <a:latin typeface="+mn-ea"/>
                <a:ea typeface="+mn-ea"/>
                <a:cs typeface="Times New Roman" panose="02020603050405020304" pitchFamily="18" charset="0"/>
              </a:rPr>
              <a:t>常数</a:t>
            </a:r>
            <a:r>
              <a:rPr lang="en-US" altLang="zh-CN" dirty="0" smtClean="0">
                <a:solidFill>
                  <a:schemeClr val="tx1"/>
                </a:solidFill>
                <a:latin typeface="+mn-ea"/>
                <a:ea typeface="+mn-ea"/>
                <a:cs typeface="Times New Roman" panose="02020603050405020304" pitchFamily="18" charset="0"/>
              </a:rPr>
              <a:t>,</a:t>
            </a:r>
            <a:r>
              <a:rPr lang="zh-CN" altLang="zh-CN" dirty="0" smtClean="0">
                <a:solidFill>
                  <a:schemeClr val="tx1"/>
                </a:solidFill>
                <a:latin typeface="+mn-ea"/>
                <a:ea typeface="+mn-ea"/>
                <a:cs typeface="Times New Roman" panose="02020603050405020304" pitchFamily="18" charset="0"/>
              </a:rPr>
              <a:t>均</a:t>
            </a:r>
            <a:r>
              <a:rPr lang="zh-CN" altLang="zh-CN" dirty="0">
                <a:solidFill>
                  <a:schemeClr val="tx1"/>
                </a:solidFill>
                <a:latin typeface="+mn-ea"/>
                <a:ea typeface="+mn-ea"/>
                <a:cs typeface="Times New Roman" panose="02020603050405020304" pitchFamily="18" charset="0"/>
              </a:rPr>
              <a:t>为非负值。</a:t>
            </a:r>
            <a:r>
              <a:rPr lang="en-US" altLang="zh-CN" dirty="0">
                <a:solidFill>
                  <a:schemeClr val="tx1"/>
                </a:solidFill>
                <a:latin typeface="+mn-ea"/>
                <a:ea typeface="+mn-ea"/>
                <a:cs typeface="Times New Roman" panose="02020603050405020304" pitchFamily="18" charset="0"/>
              </a:rPr>
              <a:t>       </a:t>
            </a:r>
            <a:r>
              <a:rPr lang="en-US" altLang="zh-CN" dirty="0" smtClean="0">
                <a:solidFill>
                  <a:schemeClr val="tx1"/>
                </a:solidFill>
                <a:latin typeface="+mn-ea"/>
                <a:ea typeface="+mn-ea"/>
                <a:cs typeface="Times New Roman" panose="02020603050405020304" pitchFamily="18" charset="0"/>
              </a:rPr>
              <a:t>  </a:t>
            </a:r>
            <a:r>
              <a:rPr lang="zh-CN" altLang="zh-CN" dirty="0" smtClean="0">
                <a:solidFill>
                  <a:schemeClr val="tx1"/>
                </a:solidFill>
                <a:latin typeface="+mn-ea"/>
                <a:ea typeface="+mn-ea"/>
                <a:cs typeface="Times New Roman" panose="02020603050405020304" pitchFamily="18" charset="0"/>
              </a:rPr>
              <a:t>和</a:t>
            </a:r>
            <a:r>
              <a:rPr lang="en-US" altLang="zh-CN" dirty="0" smtClean="0">
                <a:solidFill>
                  <a:schemeClr val="tx1"/>
                </a:solidFill>
                <a:latin typeface="+mn-ea"/>
                <a:ea typeface="+mn-ea"/>
                <a:cs typeface="Times New Roman" panose="02020603050405020304" pitchFamily="18" charset="0"/>
              </a:rPr>
              <a:t>         </a:t>
            </a:r>
            <a:endParaRPr lang="en-US" altLang="zh-CN" dirty="0" smtClean="0">
              <a:solidFill>
                <a:schemeClr val="tx1"/>
              </a:solidFill>
              <a:latin typeface="+mn-ea"/>
              <a:ea typeface="+mn-ea"/>
              <a:cs typeface="Times New Roman" panose="02020603050405020304" pitchFamily="18" charset="0"/>
            </a:endParaRPr>
          </a:p>
          <a:p>
            <a:pPr>
              <a:lnSpc>
                <a:spcPct val="150000"/>
              </a:lnSpc>
              <a:defRPr/>
            </a:pPr>
            <a:r>
              <a:rPr lang="zh-CN" altLang="zh-CN" dirty="0" smtClean="0">
                <a:solidFill>
                  <a:schemeClr val="tx1"/>
                </a:solidFill>
                <a:latin typeface="+mn-ea"/>
                <a:ea typeface="+mn-ea"/>
                <a:cs typeface="Times New Roman" panose="02020603050405020304" pitchFamily="18" charset="0"/>
              </a:rPr>
              <a:t>为</a:t>
            </a:r>
            <a:r>
              <a:rPr lang="en-US" altLang="zh-CN" dirty="0">
                <a:solidFill>
                  <a:schemeClr val="tx1"/>
                </a:solidFill>
                <a:latin typeface="Times New Roman" panose="02020603050405020304" pitchFamily="18" charset="0"/>
                <a:ea typeface="+mn-ea"/>
                <a:cs typeface="Times New Roman" panose="02020603050405020304" pitchFamily="18" charset="0"/>
              </a:rPr>
              <a:t>[0,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zh-CN" dirty="0">
                <a:solidFill>
                  <a:schemeClr val="tx1"/>
                </a:solidFill>
                <a:latin typeface="Times New Roman" panose="02020603050405020304" pitchFamily="18" charset="0"/>
                <a:ea typeface="+mn-ea"/>
                <a:cs typeface="Times New Roman" panose="02020603050405020304" pitchFamily="18" charset="0"/>
              </a:rPr>
              <a:t>、</a:t>
            </a:r>
            <a:r>
              <a:rPr lang="en-US" altLang="zh-CN" dirty="0">
                <a:solidFill>
                  <a:schemeClr val="tx1"/>
                </a:solidFill>
                <a:latin typeface="Times New Roman" panose="02020603050405020304" pitchFamily="18" charset="0"/>
                <a:ea typeface="+mn-ea"/>
                <a:cs typeface="Times New Roman" panose="02020603050405020304" pitchFamily="18" charset="0"/>
              </a:rPr>
              <a:t>[0,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zh-CN" dirty="0">
                <a:solidFill>
                  <a:schemeClr val="tx1"/>
                </a:solidFill>
                <a:latin typeface="Times New Roman" panose="02020603050405020304" pitchFamily="18" charset="0"/>
                <a:ea typeface="+mn-ea"/>
                <a:cs typeface="Times New Roman" panose="02020603050405020304" pitchFamily="18" charset="0"/>
              </a:rPr>
              <a:t>范围内的具有均匀分布的随机数，</a:t>
            </a:r>
            <a:r>
              <a:rPr lang="en-US" altLang="zh-CN" dirty="0">
                <a:solidFill>
                  <a:schemeClr val="tx1"/>
                </a:solidFill>
                <a:latin typeface="Times New Roman" panose="02020603050405020304" pitchFamily="18" charset="0"/>
                <a:ea typeface="+mn-ea"/>
                <a:cs typeface="Times New Roman" panose="02020603050405020304" pitchFamily="18" charset="0"/>
              </a:rPr>
              <a:t>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1</a:t>
            </a:r>
            <a:r>
              <a:rPr lang="en-US" altLang="zh-CN" dirty="0">
                <a:solidFill>
                  <a:schemeClr val="tx1"/>
                </a:solidFill>
                <a:latin typeface="Times New Roman" panose="02020603050405020304" pitchFamily="18" charset="0"/>
                <a:ea typeface="+mn-ea"/>
                <a:cs typeface="Times New Roman" panose="02020603050405020304" pitchFamily="18" charset="0"/>
              </a:rPr>
              <a:t> </a:t>
            </a:r>
            <a:r>
              <a:rPr lang="zh-CN" altLang="zh-CN" dirty="0">
                <a:solidFill>
                  <a:schemeClr val="tx1"/>
                </a:solidFill>
                <a:latin typeface="Times New Roman" panose="02020603050405020304" pitchFamily="18" charset="0"/>
                <a:ea typeface="+mn-ea"/>
                <a:cs typeface="Times New Roman" panose="02020603050405020304" pitchFamily="18" charset="0"/>
              </a:rPr>
              <a:t>与</a:t>
            </a:r>
            <a:r>
              <a:rPr lang="en-US" altLang="zh-CN" dirty="0">
                <a:solidFill>
                  <a:schemeClr val="tx1"/>
                </a:solidFill>
                <a:latin typeface="Times New Roman" panose="02020603050405020304" pitchFamily="18" charset="0"/>
                <a:ea typeface="+mn-ea"/>
                <a:cs typeface="Times New Roman" panose="02020603050405020304" pitchFamily="18" charset="0"/>
              </a:rPr>
              <a:t> a</a:t>
            </a:r>
            <a:r>
              <a:rPr lang="en-US" altLang="zh-CN" baseline="-25000" dirty="0">
                <a:solidFill>
                  <a:schemeClr val="tx1"/>
                </a:solidFill>
                <a:latin typeface="Times New Roman" panose="02020603050405020304" pitchFamily="18" charset="0"/>
                <a:ea typeface="+mn-ea"/>
                <a:cs typeface="Times New Roman" panose="02020603050405020304" pitchFamily="18" charset="0"/>
              </a:rPr>
              <a:t>2</a:t>
            </a:r>
            <a:r>
              <a:rPr lang="en-US" altLang="zh-CN" dirty="0">
                <a:solidFill>
                  <a:schemeClr val="tx1"/>
                </a:solidFill>
                <a:latin typeface="Times New Roman" panose="02020603050405020304" pitchFamily="18" charset="0"/>
                <a:ea typeface="+mn-ea"/>
                <a:cs typeface="Times New Roman" panose="02020603050405020304" pitchFamily="18" charset="0"/>
              </a:rPr>
              <a:t> </a:t>
            </a:r>
            <a:r>
              <a:rPr lang="zh-CN" altLang="zh-CN" dirty="0">
                <a:solidFill>
                  <a:schemeClr val="tx1"/>
                </a:solidFill>
                <a:latin typeface="Times New Roman" panose="02020603050405020304" pitchFamily="18" charset="0"/>
                <a:ea typeface="+mn-ea"/>
                <a:cs typeface="Times New Roman" panose="02020603050405020304" pitchFamily="18" charset="0"/>
              </a:rPr>
              <a:t>为相应的控制参数</a:t>
            </a:r>
            <a:r>
              <a:rPr lang="zh-CN" altLang="zh-CN" dirty="0">
                <a:solidFill>
                  <a:schemeClr val="tx1"/>
                </a:solidFill>
                <a:latin typeface="+mn-ea"/>
                <a:ea typeface="+mn-ea"/>
                <a:cs typeface="Times New Roman" panose="02020603050405020304" pitchFamily="18" charset="0"/>
              </a:rPr>
              <a:t>。</a:t>
            </a:r>
            <a:endParaRPr lang="zh-CN" altLang="en-US" dirty="0">
              <a:solidFill>
                <a:schemeClr val="tx1"/>
              </a:solidFill>
              <a:latin typeface="+mn-ea"/>
              <a:ea typeface="+mn-ea"/>
              <a:cs typeface="Times New Roman" panose="02020603050405020304" pitchFamily="18" charset="0"/>
            </a:endParaRPr>
          </a:p>
        </p:txBody>
      </p:sp>
      <p:sp>
        <p:nvSpPr>
          <p:cNvPr id="27671" name="Rectangle 5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7655" name="对象 136198"/>
          <p:cNvGraphicFramePr>
            <a:graphicFrameLocks noChangeAspect="1"/>
          </p:cNvGraphicFramePr>
          <p:nvPr>
            <p:extLst>
              <p:ext uri="{D42A27DB-BD31-4B8C-83A1-F6EECF244321}">
                <p14:modId xmlns:p14="http://schemas.microsoft.com/office/powerpoint/2010/main" val="597746214"/>
              </p:ext>
            </p:extLst>
          </p:nvPr>
        </p:nvGraphicFramePr>
        <p:xfrm>
          <a:off x="8328248" y="4999002"/>
          <a:ext cx="936104" cy="343832"/>
        </p:xfrm>
        <a:graphic>
          <a:graphicData uri="http://schemas.openxmlformats.org/presentationml/2006/ole">
            <mc:AlternateContent xmlns:mc="http://schemas.openxmlformats.org/markup-compatibility/2006">
              <mc:Choice xmlns:v="urn:schemas-microsoft-com:vml" Requires="v">
                <p:oleObj spid="_x0000_s30017" r:id="rId13" imgW="711200" imgH="228600" progId="Equation.DSMT4">
                  <p:embed/>
                </p:oleObj>
              </mc:Choice>
              <mc:Fallback>
                <p:oleObj r:id="rId13" imgW="711200" imgH="228600" progId="Equation.DSMT4">
                  <p:embed/>
                  <p:pic>
                    <p:nvPicPr>
                      <p:cNvPr id="0" name="图片 3169"/>
                      <p:cNvPicPr/>
                      <p:nvPr/>
                    </p:nvPicPr>
                    <p:blipFill>
                      <a:blip r:embed="rId14"/>
                      <a:stretch>
                        <a:fillRect/>
                      </a:stretch>
                    </p:blipFill>
                    <p:spPr>
                      <a:xfrm>
                        <a:off x="8328248" y="4999002"/>
                        <a:ext cx="936104" cy="343832"/>
                      </a:xfrm>
                      <a:prstGeom prst="rect">
                        <a:avLst/>
                      </a:prstGeom>
                      <a:noFill/>
                      <a:ln w="38100">
                        <a:noFill/>
                        <a:miter/>
                      </a:ln>
                    </p:spPr>
                  </p:pic>
                </p:oleObj>
              </mc:Fallback>
            </mc:AlternateContent>
          </a:graphicData>
        </a:graphic>
      </p:graphicFrame>
      <p:sp>
        <p:nvSpPr>
          <p:cNvPr id="27672"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7656" name="对象 136200"/>
          <p:cNvGraphicFramePr>
            <a:graphicFrameLocks noChangeAspect="1"/>
          </p:cNvGraphicFramePr>
          <p:nvPr>
            <p:extLst>
              <p:ext uri="{D42A27DB-BD31-4B8C-83A1-F6EECF244321}">
                <p14:modId xmlns:p14="http://schemas.microsoft.com/office/powerpoint/2010/main" val="3597561407"/>
              </p:ext>
            </p:extLst>
          </p:nvPr>
        </p:nvGraphicFramePr>
        <p:xfrm>
          <a:off x="9748561" y="4929080"/>
          <a:ext cx="1219754" cy="385258"/>
        </p:xfrm>
        <a:graphic>
          <a:graphicData uri="http://schemas.openxmlformats.org/presentationml/2006/ole">
            <mc:AlternateContent xmlns:mc="http://schemas.openxmlformats.org/markup-compatibility/2006">
              <mc:Choice xmlns:v="urn:schemas-microsoft-com:vml" Requires="v">
                <p:oleObj spid="_x0000_s30018" r:id="rId15" imgW="723900" imgH="228600" progId="Equation.DSMT4">
                  <p:embed/>
                </p:oleObj>
              </mc:Choice>
              <mc:Fallback>
                <p:oleObj r:id="rId15" imgW="723900" imgH="228600" progId="Equation.DSMT4">
                  <p:embed/>
                  <p:pic>
                    <p:nvPicPr>
                      <p:cNvPr id="0" name="图片 3168"/>
                      <p:cNvPicPr/>
                      <p:nvPr/>
                    </p:nvPicPr>
                    <p:blipFill>
                      <a:blip r:embed="rId16"/>
                      <a:stretch>
                        <a:fillRect/>
                      </a:stretch>
                    </p:blipFill>
                    <p:spPr>
                      <a:xfrm>
                        <a:off x="9748561" y="4929080"/>
                        <a:ext cx="1219754" cy="385258"/>
                      </a:xfrm>
                      <a:prstGeom prst="rect">
                        <a:avLst/>
                      </a:prstGeom>
                      <a:noFill/>
                      <a:ln w="38100">
                        <a:noFill/>
                        <a:miter/>
                      </a:ln>
                    </p:spPr>
                  </p:pic>
                </p:oleObj>
              </mc:Fallback>
            </mc:AlternateContent>
          </a:graphicData>
        </a:graphic>
      </p:graphicFrame>
      <p:sp>
        <p:nvSpPr>
          <p:cNvPr id="2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7.4.1  </a:t>
            </a:r>
            <a:r>
              <a:rPr lang="zh-CN" altLang="en-US" sz="3600" dirty="0">
                <a:latin typeface="Times New Roman" panose="02020603050405020304" pitchFamily="18" charset="0"/>
                <a:ea typeface="黑体" panose="02010609060101010101" pitchFamily="49" charset="-122"/>
              </a:rPr>
              <a:t>粒子群优化算法的基本原理</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8678" name="Rectangle 2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8679" name="Rectangle 2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8680" name="Rectangle 3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8674" name="对象 7"/>
          <p:cNvGraphicFramePr>
            <a:graphicFrameLocks noChangeAspect="1"/>
          </p:cNvGraphicFramePr>
          <p:nvPr/>
        </p:nvGraphicFramePr>
        <p:xfrm>
          <a:off x="1800226" y="928689"/>
          <a:ext cx="8867775" cy="479425"/>
        </p:xfrm>
        <a:graphic>
          <a:graphicData uri="http://schemas.openxmlformats.org/presentationml/2006/ole">
            <mc:AlternateContent xmlns:mc="http://schemas.openxmlformats.org/markup-compatibility/2006">
              <mc:Choice xmlns:v="urn:schemas-microsoft-com:vml" Requires="v">
                <p:oleObj spid="_x0000_s30777" r:id="rId3" imgW="5067300" imgH="279400" progId="Equation.DSMT4">
                  <p:embed/>
                </p:oleObj>
              </mc:Choice>
              <mc:Fallback>
                <p:oleObj r:id="rId3" imgW="5067300" imgH="279400" progId="Equation.DSMT4">
                  <p:embed/>
                  <p:pic>
                    <p:nvPicPr>
                      <p:cNvPr id="0" name="图片 3170"/>
                      <p:cNvPicPr/>
                      <p:nvPr/>
                    </p:nvPicPr>
                    <p:blipFill>
                      <a:blip r:embed="rId4"/>
                      <a:stretch>
                        <a:fillRect/>
                      </a:stretch>
                    </p:blipFill>
                    <p:spPr>
                      <a:xfrm>
                        <a:off x="1800226" y="928689"/>
                        <a:ext cx="8867775" cy="479425"/>
                      </a:xfrm>
                      <a:prstGeom prst="rect">
                        <a:avLst/>
                      </a:prstGeom>
                      <a:noFill/>
                      <a:ln w="38100">
                        <a:noFill/>
                        <a:miter/>
                      </a:ln>
                    </p:spPr>
                  </p:pic>
                </p:oleObj>
              </mc:Fallback>
            </mc:AlternateContent>
          </a:graphicData>
        </a:graphic>
      </p:graphicFrame>
      <p:sp>
        <p:nvSpPr>
          <p:cNvPr id="28682" name="Rectangle 3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8683" name="Rectangle 3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8684" name="Rectangle 5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8685"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3" name="Rectangle 3"/>
          <p:cNvSpPr txBox="1">
            <a:spLocks noChangeArrowheads="1"/>
          </p:cNvSpPr>
          <p:nvPr/>
        </p:nvSpPr>
        <p:spPr bwMode="auto">
          <a:xfrm>
            <a:off x="623392" y="1643064"/>
            <a:ext cx="11305256" cy="3757613"/>
          </a:xfrm>
          <a:prstGeom prst="rect">
            <a:avLst/>
          </a:prstGeom>
          <a:noFill/>
          <a:ln w="9525">
            <a:noFill/>
            <a:miter lim="800000"/>
          </a:ln>
        </p:spPr>
        <p:txBody>
          <a:bodyPr/>
          <a:lstStyle/>
          <a:p>
            <a:pPr marL="469900" indent="-469900" algn="just">
              <a:lnSpc>
                <a:spcPct val="140000"/>
              </a:lnSpc>
              <a:spcBef>
                <a:spcPct val="20000"/>
              </a:spcBef>
              <a:buClr>
                <a:schemeClr val="accent2"/>
              </a:buClr>
              <a:buFont typeface="Wingdings" panose="05000000000000000000" pitchFamily="2" charset="2"/>
              <a:buChar char="o"/>
              <a:defRPr/>
            </a:pPr>
            <a:r>
              <a:rPr kumimoji="1" lang="zh-CN" altLang="en-US" sz="2800" b="1" kern="0" dirty="0" smtClean="0">
                <a:solidFill>
                  <a:schemeClr val="tx1"/>
                </a:solidFill>
                <a:ea typeface="+mn-ea"/>
              </a:rPr>
              <a:t>式</a:t>
            </a:r>
            <a:r>
              <a:rPr kumimoji="1" lang="zh-CN" altLang="en-US" sz="2800" b="1" kern="0" dirty="0">
                <a:solidFill>
                  <a:schemeClr val="tx1"/>
                </a:solidFill>
                <a:ea typeface="+mn-ea"/>
              </a:rPr>
              <a:t>中</a:t>
            </a:r>
            <a:r>
              <a:rPr kumimoji="1" lang="zh-CN" altLang="en-US" sz="2800" b="1" kern="0" dirty="0" smtClean="0">
                <a:solidFill>
                  <a:schemeClr val="tx1"/>
                </a:solidFill>
                <a:ea typeface="+mn-ea"/>
              </a:rPr>
              <a:t>右边</a:t>
            </a:r>
            <a:r>
              <a:rPr kumimoji="1" lang="zh-CN" altLang="en-US" sz="2800" b="1" kern="0" dirty="0">
                <a:solidFill>
                  <a:schemeClr val="tx1"/>
                </a:solidFill>
                <a:ea typeface="+mn-ea"/>
              </a:rPr>
              <a:t>的第</a:t>
            </a:r>
            <a:r>
              <a:rPr kumimoji="1" lang="en-US" altLang="zh-CN" sz="2800" b="1" kern="0" dirty="0">
                <a:solidFill>
                  <a:schemeClr val="tx1"/>
                </a:solidFill>
                <a:ea typeface="+mn-ea"/>
              </a:rPr>
              <a:t>1</a:t>
            </a:r>
            <a:r>
              <a:rPr kumimoji="1" lang="zh-CN" altLang="en-US" sz="2800" b="1" kern="0" dirty="0">
                <a:solidFill>
                  <a:schemeClr val="tx1"/>
                </a:solidFill>
                <a:ea typeface="+mn-ea"/>
              </a:rPr>
              <a:t>部分是粒子在前一时刻的速度；</a:t>
            </a:r>
            <a:endParaRPr kumimoji="1" lang="en-US" altLang="zh-CN" sz="2800" b="1" kern="0" dirty="0">
              <a:solidFill>
                <a:schemeClr val="tx1"/>
              </a:solidFill>
              <a:ea typeface="+mn-ea"/>
            </a:endParaRPr>
          </a:p>
          <a:p>
            <a:pPr marL="469900" indent="-469900" algn="just">
              <a:lnSpc>
                <a:spcPct val="140000"/>
              </a:lnSpc>
              <a:spcBef>
                <a:spcPct val="20000"/>
              </a:spcBef>
              <a:buClr>
                <a:schemeClr val="accent2"/>
              </a:buClr>
              <a:buFont typeface="Wingdings" panose="05000000000000000000" pitchFamily="2" charset="2"/>
              <a:buChar char="o"/>
              <a:defRPr/>
            </a:pPr>
            <a:r>
              <a:rPr kumimoji="1" lang="zh-CN" altLang="en-US" sz="2800" b="1" kern="0" dirty="0">
                <a:solidFill>
                  <a:schemeClr val="tx1"/>
                </a:solidFill>
                <a:ea typeface="+mn-ea"/>
              </a:rPr>
              <a:t>第</a:t>
            </a:r>
            <a:r>
              <a:rPr kumimoji="1" lang="en-US" altLang="en-US" sz="2800" b="1" kern="0" dirty="0">
                <a:solidFill>
                  <a:schemeClr val="tx1"/>
                </a:solidFill>
                <a:ea typeface="+mn-ea"/>
              </a:rPr>
              <a:t>2</a:t>
            </a:r>
            <a:r>
              <a:rPr kumimoji="1" lang="zh-CN" altLang="en-US" sz="2800" b="1" kern="0" dirty="0">
                <a:solidFill>
                  <a:schemeClr val="tx1"/>
                </a:solidFill>
                <a:ea typeface="+mn-ea"/>
              </a:rPr>
              <a:t>部分为个体</a:t>
            </a:r>
            <a:r>
              <a:rPr kumimoji="1" lang="en-US" altLang="en-US" sz="2800" b="1" kern="0" dirty="0">
                <a:solidFill>
                  <a:schemeClr val="tx1"/>
                </a:solidFill>
                <a:ea typeface="+mn-ea"/>
              </a:rPr>
              <a:t>“</a:t>
            </a:r>
            <a:r>
              <a:rPr kumimoji="1" lang="zh-CN" altLang="en-US" sz="2800" b="1" kern="0" dirty="0">
                <a:solidFill>
                  <a:srgbClr val="0000FF"/>
                </a:solidFill>
                <a:ea typeface="+mn-ea"/>
              </a:rPr>
              <a:t>认知</a:t>
            </a:r>
            <a:r>
              <a:rPr kumimoji="1" lang="en-US" altLang="en-US" sz="2800" b="1" kern="0" dirty="0">
                <a:solidFill>
                  <a:schemeClr val="tx1"/>
                </a:solidFill>
                <a:ea typeface="+mn-ea"/>
              </a:rPr>
              <a:t>”</a:t>
            </a:r>
            <a:r>
              <a:rPr kumimoji="1" lang="zh-CN" altLang="en-US" sz="2800" b="1" kern="0" dirty="0">
                <a:solidFill>
                  <a:schemeClr val="tx1"/>
                </a:solidFill>
                <a:ea typeface="+mn-ea"/>
              </a:rPr>
              <a:t>分量，表示粒子本身的思考，将现有的位置和曾经经历过的最优位置相比。</a:t>
            </a:r>
            <a:endParaRPr kumimoji="1" lang="en-US" altLang="zh-CN" sz="2800" b="1" kern="0" dirty="0">
              <a:solidFill>
                <a:schemeClr val="tx1"/>
              </a:solidFill>
              <a:ea typeface="+mn-ea"/>
            </a:endParaRPr>
          </a:p>
          <a:p>
            <a:pPr marL="469900" indent="-469900" algn="just">
              <a:lnSpc>
                <a:spcPct val="140000"/>
              </a:lnSpc>
              <a:spcBef>
                <a:spcPct val="20000"/>
              </a:spcBef>
              <a:buClr>
                <a:schemeClr val="accent2"/>
              </a:buClr>
              <a:buFont typeface="Wingdings" panose="05000000000000000000" pitchFamily="2" charset="2"/>
              <a:buChar char="o"/>
              <a:defRPr/>
            </a:pPr>
            <a:r>
              <a:rPr kumimoji="1" lang="zh-CN" altLang="en-US" sz="2800" b="1" kern="0" dirty="0">
                <a:solidFill>
                  <a:schemeClr val="tx1"/>
                </a:solidFill>
                <a:ea typeface="+mn-ea"/>
              </a:rPr>
              <a:t>第</a:t>
            </a:r>
            <a:r>
              <a:rPr kumimoji="1" lang="en-US" altLang="en-US" sz="2800" b="1" kern="0" dirty="0">
                <a:solidFill>
                  <a:schemeClr val="tx1"/>
                </a:solidFill>
                <a:ea typeface="+mn-ea"/>
              </a:rPr>
              <a:t>3</a:t>
            </a:r>
            <a:r>
              <a:rPr kumimoji="1" lang="zh-CN" altLang="en-US" sz="2800" b="1" kern="0" dirty="0">
                <a:solidFill>
                  <a:schemeClr val="tx1"/>
                </a:solidFill>
                <a:ea typeface="+mn-ea"/>
              </a:rPr>
              <a:t>部分是群体</a:t>
            </a:r>
            <a:r>
              <a:rPr kumimoji="1" lang="en-US" altLang="en-US" sz="2800" b="1" kern="0" dirty="0">
                <a:solidFill>
                  <a:schemeClr val="tx1"/>
                </a:solidFill>
                <a:ea typeface="+mn-ea"/>
              </a:rPr>
              <a:t>“</a:t>
            </a:r>
            <a:r>
              <a:rPr kumimoji="1" lang="zh-CN" altLang="en-US" sz="2800" b="1" kern="0" dirty="0">
                <a:solidFill>
                  <a:srgbClr val="0000FF"/>
                </a:solidFill>
                <a:ea typeface="+mn-ea"/>
              </a:rPr>
              <a:t>社会</a:t>
            </a:r>
            <a:r>
              <a:rPr kumimoji="1" lang="en-US" altLang="en-US" sz="2800" b="1" kern="0" dirty="0">
                <a:solidFill>
                  <a:schemeClr val="tx1"/>
                </a:solidFill>
                <a:ea typeface="+mn-ea"/>
              </a:rPr>
              <a:t>(social)”</a:t>
            </a:r>
            <a:r>
              <a:rPr kumimoji="1" lang="zh-CN" altLang="en-US" sz="2800" b="1" kern="0" dirty="0">
                <a:solidFill>
                  <a:schemeClr val="tx1"/>
                </a:solidFill>
                <a:ea typeface="+mn-ea"/>
              </a:rPr>
              <a:t>分量，表示粒子间的信息共享与相互合作。</a:t>
            </a:r>
            <a:endParaRPr kumimoji="1" lang="en-US" altLang="zh-CN" sz="2800" b="1" kern="0" dirty="0">
              <a:solidFill>
                <a:schemeClr val="tx1"/>
              </a:solidFill>
              <a:ea typeface="+mn-ea"/>
            </a:endParaRPr>
          </a:p>
          <a:p>
            <a:pPr marL="469900" indent="-469900" algn="just">
              <a:lnSpc>
                <a:spcPct val="140000"/>
              </a:lnSpc>
              <a:spcBef>
                <a:spcPct val="20000"/>
              </a:spcBef>
              <a:buClr>
                <a:schemeClr val="accent2"/>
              </a:buClr>
              <a:buFont typeface="Wingdings" panose="05000000000000000000" pitchFamily="2" charset="2"/>
              <a:buChar char="o"/>
              <a:defRPr/>
            </a:pPr>
            <a:r>
              <a:rPr lang="zh-CN" altLang="en-US" sz="2800" i="1" dirty="0">
                <a:solidFill>
                  <a:schemeClr val="tx1"/>
                </a:solidFill>
                <a:latin typeface="+mn-ea"/>
                <a:cs typeface="Times New Roman" panose="02020603050405020304" pitchFamily="18" charset="0"/>
                <a:sym typeface="Symbol" panose="05050102010706020507"/>
              </a:rPr>
              <a:t></a:t>
            </a:r>
            <a:r>
              <a:rPr lang="en-US" altLang="zh-CN" sz="2800" baseline="-25000" dirty="0">
                <a:solidFill>
                  <a:schemeClr val="tx1"/>
                </a:solidFill>
                <a:latin typeface="+mn-ea"/>
                <a:cs typeface="Times New Roman" panose="02020603050405020304" pitchFamily="18" charset="0"/>
                <a:sym typeface="Symbol" panose="05050102010706020507"/>
              </a:rPr>
              <a:t>1</a:t>
            </a:r>
            <a:r>
              <a:rPr lang="en-US" altLang="zh-CN" sz="2800" dirty="0">
                <a:solidFill>
                  <a:schemeClr val="tx1"/>
                </a:solidFill>
                <a:latin typeface="+mn-ea"/>
                <a:cs typeface="Times New Roman" panose="02020603050405020304" pitchFamily="18" charset="0"/>
              </a:rPr>
              <a:t> </a:t>
            </a:r>
            <a:r>
              <a:rPr lang="zh-CN" altLang="zh-CN" sz="2800" dirty="0">
                <a:solidFill>
                  <a:schemeClr val="tx1"/>
                </a:solidFill>
                <a:latin typeface="+mn-ea"/>
                <a:cs typeface="Times New Roman" panose="02020603050405020304" pitchFamily="18" charset="0"/>
              </a:rPr>
              <a:t>，</a:t>
            </a:r>
            <a:r>
              <a:rPr lang="zh-CN" altLang="en-US" sz="2800" i="1" dirty="0">
                <a:solidFill>
                  <a:schemeClr val="tx1"/>
                </a:solidFill>
                <a:latin typeface="+mn-ea"/>
                <a:cs typeface="Times New Roman" panose="02020603050405020304" pitchFamily="18" charset="0"/>
                <a:sym typeface="Symbol" panose="05050102010706020507"/>
              </a:rPr>
              <a:t></a:t>
            </a:r>
            <a:r>
              <a:rPr lang="en-US" altLang="zh-CN" sz="2800" baseline="-25000" dirty="0">
                <a:solidFill>
                  <a:schemeClr val="tx1"/>
                </a:solidFill>
                <a:latin typeface="+mn-ea"/>
                <a:cs typeface="Times New Roman" panose="02020603050405020304" pitchFamily="18" charset="0"/>
                <a:sym typeface="Symbol" panose="05050102010706020507"/>
              </a:rPr>
              <a:t>2</a:t>
            </a:r>
            <a:r>
              <a:rPr kumimoji="1" lang="en-US" altLang="en-US" sz="2800" b="1" kern="0" dirty="0">
                <a:solidFill>
                  <a:schemeClr val="tx1"/>
                </a:solidFill>
                <a:ea typeface="+mn-ea"/>
              </a:rPr>
              <a:t>分别控制个体认知分量和群体社会分量相对贡献的学习率。</a:t>
            </a:r>
          </a:p>
          <a:p>
            <a:pPr marL="469900" indent="-469900" algn="just">
              <a:lnSpc>
                <a:spcPct val="140000"/>
              </a:lnSpc>
              <a:spcBef>
                <a:spcPct val="20000"/>
              </a:spcBef>
              <a:buClr>
                <a:schemeClr val="accent2"/>
              </a:buClr>
              <a:buFont typeface="Wingdings" panose="05000000000000000000" pitchFamily="2" charset="2"/>
              <a:buChar char="o"/>
              <a:defRPr/>
            </a:pPr>
            <a:r>
              <a:rPr kumimoji="1" lang="zh-CN" altLang="en-US" sz="2800" b="1" kern="0" dirty="0">
                <a:solidFill>
                  <a:schemeClr val="tx1"/>
                </a:solidFill>
                <a:ea typeface="+mn-ea"/>
              </a:rPr>
              <a:t>随机系数</a:t>
            </a:r>
            <a:r>
              <a:rPr kumimoji="1" lang="en-US" altLang="en-US" sz="2800" b="1" kern="0" dirty="0" err="1">
                <a:solidFill>
                  <a:schemeClr val="tx1"/>
                </a:solidFill>
                <a:ea typeface="+mn-ea"/>
              </a:rPr>
              <a:t>增加搜索方向的随机性和算法多样性</a:t>
            </a:r>
            <a:r>
              <a:rPr kumimoji="1" lang="en-US" altLang="en-US" sz="2800" b="1" kern="0" dirty="0">
                <a:solidFill>
                  <a:schemeClr val="tx1"/>
                </a:solidFill>
                <a:ea typeface="+mn-ea"/>
              </a:rPr>
              <a:t>。</a:t>
            </a:r>
            <a:endParaRPr kumimoji="1" lang="en-US" altLang="zh-CN" sz="2800" b="1" kern="0" dirty="0">
              <a:solidFill>
                <a:schemeClr val="tx1"/>
              </a:solidFill>
              <a:ea typeface="+mn-ea"/>
            </a:endParaRPr>
          </a:p>
          <a:p>
            <a:pPr algn="just">
              <a:lnSpc>
                <a:spcPct val="140000"/>
              </a:lnSpc>
              <a:spcBef>
                <a:spcPct val="20000"/>
              </a:spcBef>
              <a:buClr>
                <a:schemeClr val="accent2"/>
              </a:buClr>
              <a:defRPr/>
            </a:pPr>
            <a:endParaRPr lang="en-US" altLang="zh-CN" dirty="0">
              <a:solidFill>
                <a:schemeClr val="tx1"/>
              </a:solidFill>
              <a:latin typeface="Times New Roman" panose="02020603050405020304" pitchFamily="18" charset="0"/>
              <a:ea typeface="+mn-ea"/>
            </a:endParaRPr>
          </a:p>
        </p:txBody>
      </p:sp>
      <p:sp>
        <p:nvSpPr>
          <p:cNvPr id="1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7.4.1  </a:t>
            </a:r>
            <a:r>
              <a:rPr lang="zh-CN" altLang="en-US" sz="3600" dirty="0">
                <a:latin typeface="Times New Roman" panose="02020603050405020304" pitchFamily="18" charset="0"/>
                <a:ea typeface="黑体" panose="02010609060101010101" pitchFamily="49" charset="-122"/>
              </a:rPr>
              <a:t>粒子群优化算法的基本原理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p:cNvSpPr>
          <p:nvPr>
            <p:ph idx="1"/>
          </p:nvPr>
        </p:nvSpPr>
        <p:spPr>
          <a:xfrm>
            <a:off x="839417" y="901700"/>
            <a:ext cx="9577760" cy="1447800"/>
          </a:xfrm>
          <a:ln/>
        </p:spPr>
        <p:txBody>
          <a:bodyPr vert="horz" wrap="square" lIns="91440" tIns="45720" rIns="91440" bIns="45720" anchor="t"/>
          <a:lstStyle/>
          <a:p>
            <a:pPr marL="609600" indent="-609600" eaLnBrk="1" hangingPunct="1">
              <a:buClr>
                <a:schemeClr val="tx1"/>
              </a:buClr>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基于学习率    ， ，</a:t>
            </a:r>
            <a:endParaRPr lang="en-US" altLang="zh-CN" sz="2800" b="1" dirty="0">
              <a:latin typeface="Times New Roman" panose="02020603050405020304" pitchFamily="18" charset="0"/>
            </a:endParaRPr>
          </a:p>
          <a:p>
            <a:pPr marL="609600" indent="-609600" eaLnBrk="1" hangingPunct="1">
              <a:buClr>
                <a:schemeClr val="tx1"/>
              </a:buClr>
              <a:buNone/>
            </a:pPr>
            <a:r>
              <a:rPr lang="en-US" altLang="zh-CN" sz="28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Kennedy</a:t>
            </a:r>
            <a:r>
              <a:rPr lang="zh-CN" altLang="en-US" sz="2600" b="1" dirty="0">
                <a:latin typeface="Times New Roman" panose="02020603050405020304" pitchFamily="18" charset="0"/>
                <a:cs typeface="Times New Roman" panose="02020603050405020304" pitchFamily="18" charset="0"/>
              </a:rPr>
              <a:t>给出以下</a:t>
            </a:r>
            <a:r>
              <a:rPr lang="en-US" altLang="zh-CN" sz="2600" b="1" dirty="0">
                <a:latin typeface="Times New Roman" panose="02020603050405020304" pitchFamily="18" charset="0"/>
                <a:cs typeface="Times New Roman" panose="02020603050405020304" pitchFamily="18" charset="0"/>
              </a:rPr>
              <a:t>4</a:t>
            </a:r>
            <a:r>
              <a:rPr lang="zh-CN" altLang="en-US" sz="2600" b="1" dirty="0">
                <a:latin typeface="Times New Roman" panose="02020603050405020304" pitchFamily="18" charset="0"/>
                <a:cs typeface="Times New Roman" panose="02020603050405020304" pitchFamily="18" charset="0"/>
              </a:rPr>
              <a:t>种类型的</a:t>
            </a:r>
            <a:r>
              <a:rPr lang="en-US" altLang="zh-CN" sz="2600" b="1" dirty="0">
                <a:latin typeface="Times New Roman" panose="02020603050405020304" pitchFamily="18" charset="0"/>
                <a:cs typeface="Times New Roman" panose="02020603050405020304" pitchFamily="18" charset="0"/>
              </a:rPr>
              <a:t>PSO</a:t>
            </a:r>
            <a:r>
              <a:rPr lang="zh-CN" altLang="en-US" sz="2600" b="1" dirty="0">
                <a:latin typeface="Times New Roman" panose="02020603050405020304" pitchFamily="18" charset="0"/>
                <a:cs typeface="Times New Roman" panose="02020603050405020304" pitchFamily="18" charset="0"/>
              </a:rPr>
              <a:t>模型：</a:t>
            </a:r>
            <a:endParaRPr lang="zh-CN" altLang="en-US" sz="2600" b="1" dirty="0">
              <a:latin typeface="Times New Roman" panose="02020603050405020304" pitchFamily="18" charset="0"/>
              <a:ea typeface="Times New Roman" panose="02020603050405020304" pitchFamily="18" charset="0"/>
            </a:endParaRPr>
          </a:p>
        </p:txBody>
      </p:sp>
      <p:sp>
        <p:nvSpPr>
          <p:cNvPr id="2970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9703" name="Text Box 4"/>
          <p:cNvSpPr txBox="1"/>
          <p:nvPr/>
        </p:nvSpPr>
        <p:spPr>
          <a:xfrm>
            <a:off x="1055440" y="2299669"/>
            <a:ext cx="8229600" cy="536575"/>
          </a:xfrm>
          <a:prstGeom prst="rect">
            <a:avLst/>
          </a:prstGeom>
          <a:solidFill>
            <a:srgbClr val="FFFFFF"/>
          </a:solidFill>
          <a:ln w="9525" cap="flat" cmpd="sng">
            <a:solidFill>
              <a:srgbClr val="808080"/>
            </a:solidFill>
            <a:prstDash val="solid"/>
            <a:miter/>
            <a:headEnd type="none" w="med" len="med"/>
            <a:tailEnd type="none" w="med" len="med"/>
          </a:ln>
        </p:spPr>
        <p:txBody>
          <a:bodyPr anchor="b">
            <a:spAutoFit/>
          </a:bodyPr>
          <a:lstStyle/>
          <a:p>
            <a:pPr algn="just">
              <a:lnSpc>
                <a:spcPct val="120000"/>
              </a:lnSpc>
              <a:spcBef>
                <a:spcPct val="50000"/>
              </a:spcBef>
              <a:buClr>
                <a:srgbClr val="0000FF"/>
              </a:buClr>
              <a:buFont typeface="Wingdings" panose="05000000000000000000" pitchFamily="2" charset="2"/>
              <a:buChar char="§"/>
            </a:pPr>
            <a:r>
              <a:rPr lang="zh-CN" altLang="en-US" b="1" dirty="0">
                <a:solidFill>
                  <a:schemeClr val="accent2"/>
                </a:solidFill>
              </a:rPr>
              <a:t>若 </a:t>
            </a:r>
            <a:r>
              <a:rPr lang="zh-CN" altLang="en-US" b="1" i="1"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1 </a:t>
            </a:r>
            <a:r>
              <a:rPr lang="en-US" altLang="zh-CN" b="1" dirty="0">
                <a:solidFill>
                  <a:schemeClr val="accent2"/>
                </a:solidFill>
              </a:rPr>
              <a:t>&gt; 0</a:t>
            </a:r>
            <a:r>
              <a:rPr lang="zh-CN" altLang="en-US" b="1" dirty="0">
                <a:solidFill>
                  <a:schemeClr val="accent2"/>
                </a:solidFill>
              </a:rPr>
              <a:t>，</a:t>
            </a:r>
            <a:r>
              <a:rPr lang="zh-CN" altLang="en-US" b="1" i="1"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2 </a:t>
            </a:r>
            <a:r>
              <a:rPr lang="en-US" altLang="zh-CN" b="1" dirty="0">
                <a:solidFill>
                  <a:schemeClr val="accent2"/>
                </a:solidFill>
              </a:rPr>
              <a:t>&gt; 0</a:t>
            </a:r>
            <a:r>
              <a:rPr lang="zh-CN" altLang="en-US" dirty="0">
                <a:solidFill>
                  <a:schemeClr val="tx1"/>
                </a:solidFill>
              </a:rPr>
              <a:t>，则称该算法为</a:t>
            </a:r>
            <a:r>
              <a:rPr lang="en-US" altLang="zh-CN" dirty="0">
                <a:solidFill>
                  <a:schemeClr val="tx1"/>
                </a:solidFill>
              </a:rPr>
              <a:t>PSO</a:t>
            </a:r>
            <a:r>
              <a:rPr lang="zh-CN" altLang="en-US" dirty="0">
                <a:solidFill>
                  <a:schemeClr val="tx1"/>
                </a:solidFill>
              </a:rPr>
              <a:t>全模型。</a:t>
            </a:r>
          </a:p>
        </p:txBody>
      </p:sp>
      <p:sp>
        <p:nvSpPr>
          <p:cNvPr id="29704"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9698" name="对象 2"/>
          <p:cNvGraphicFramePr>
            <a:graphicFrameLocks noChangeAspect="1"/>
          </p:cNvGraphicFramePr>
          <p:nvPr>
            <p:extLst>
              <p:ext uri="{D42A27DB-BD31-4B8C-83A1-F6EECF244321}">
                <p14:modId xmlns:p14="http://schemas.microsoft.com/office/powerpoint/2010/main" val="3977855207"/>
              </p:ext>
            </p:extLst>
          </p:nvPr>
        </p:nvGraphicFramePr>
        <p:xfrm>
          <a:off x="2927648" y="878681"/>
          <a:ext cx="360362" cy="509588"/>
        </p:xfrm>
        <a:graphic>
          <a:graphicData uri="http://schemas.openxmlformats.org/presentationml/2006/ole">
            <mc:AlternateContent xmlns:mc="http://schemas.openxmlformats.org/markup-compatibility/2006">
              <mc:Choice xmlns:v="urn:schemas-microsoft-com:vml" Requires="v">
                <p:oleObj spid="_x0000_s31831" r:id="rId3" imgW="165100" imgH="228600" progId="Equation.DSMT4">
                  <p:embed/>
                </p:oleObj>
              </mc:Choice>
              <mc:Fallback>
                <p:oleObj r:id="rId3" imgW="165100" imgH="228600" progId="Equation.DSMT4">
                  <p:embed/>
                  <p:pic>
                    <p:nvPicPr>
                      <p:cNvPr id="0" name="图片 3172"/>
                      <p:cNvPicPr/>
                      <p:nvPr/>
                    </p:nvPicPr>
                    <p:blipFill>
                      <a:blip r:embed="rId4"/>
                      <a:stretch>
                        <a:fillRect/>
                      </a:stretch>
                    </p:blipFill>
                    <p:spPr>
                      <a:xfrm>
                        <a:off x="2927648" y="878681"/>
                        <a:ext cx="360362" cy="509588"/>
                      </a:xfrm>
                      <a:prstGeom prst="rect">
                        <a:avLst/>
                      </a:prstGeom>
                      <a:noFill/>
                      <a:ln w="38100">
                        <a:noFill/>
                        <a:miter/>
                      </a:ln>
                    </p:spPr>
                  </p:pic>
                </p:oleObj>
              </mc:Fallback>
            </mc:AlternateContent>
          </a:graphicData>
        </a:graphic>
      </p:graphicFrame>
      <p:sp>
        <p:nvSpPr>
          <p:cNvPr id="29705"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29699" name="对象 4"/>
          <p:cNvGraphicFramePr>
            <a:graphicFrameLocks noChangeAspect="1"/>
          </p:cNvGraphicFramePr>
          <p:nvPr>
            <p:extLst>
              <p:ext uri="{D42A27DB-BD31-4B8C-83A1-F6EECF244321}">
                <p14:modId xmlns:p14="http://schemas.microsoft.com/office/powerpoint/2010/main" val="4235871309"/>
              </p:ext>
            </p:extLst>
          </p:nvPr>
        </p:nvGraphicFramePr>
        <p:xfrm>
          <a:off x="3431704" y="830263"/>
          <a:ext cx="360362" cy="546100"/>
        </p:xfrm>
        <a:graphic>
          <a:graphicData uri="http://schemas.openxmlformats.org/presentationml/2006/ole">
            <mc:AlternateContent xmlns:mc="http://schemas.openxmlformats.org/markup-compatibility/2006">
              <mc:Choice xmlns:v="urn:schemas-microsoft-com:vml" Requires="v">
                <p:oleObj spid="_x0000_s31832" r:id="rId5" imgW="177800" imgH="228600" progId="Equation.DSMT4">
                  <p:embed/>
                </p:oleObj>
              </mc:Choice>
              <mc:Fallback>
                <p:oleObj r:id="rId5" imgW="177800" imgH="228600" progId="Equation.DSMT4">
                  <p:embed/>
                  <p:pic>
                    <p:nvPicPr>
                      <p:cNvPr id="0" name="图片 3173"/>
                      <p:cNvPicPr/>
                      <p:nvPr/>
                    </p:nvPicPr>
                    <p:blipFill>
                      <a:blip r:embed="rId6"/>
                      <a:stretch>
                        <a:fillRect/>
                      </a:stretch>
                    </p:blipFill>
                    <p:spPr>
                      <a:xfrm>
                        <a:off x="3431704" y="830263"/>
                        <a:ext cx="360362" cy="546100"/>
                      </a:xfrm>
                      <a:prstGeom prst="rect">
                        <a:avLst/>
                      </a:prstGeom>
                      <a:noFill/>
                      <a:ln w="38100">
                        <a:noFill/>
                        <a:miter/>
                      </a:ln>
                    </p:spPr>
                  </p:pic>
                </p:oleObj>
              </mc:Fallback>
            </mc:AlternateContent>
          </a:graphicData>
        </a:graphic>
      </p:graphicFrame>
      <p:sp>
        <p:nvSpPr>
          <p:cNvPr id="13"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7.4.1  </a:t>
            </a:r>
            <a:r>
              <a:rPr lang="zh-CN" altLang="en-US" sz="3600" dirty="0">
                <a:latin typeface="Times New Roman" panose="02020603050405020304" pitchFamily="18" charset="0"/>
                <a:ea typeface="黑体" panose="02010609060101010101" pitchFamily="49" charset="-122"/>
              </a:rPr>
              <a:t>粒子群优化算法的基本原理</a:t>
            </a:r>
          </a:p>
        </p:txBody>
      </p:sp>
      <p:sp>
        <p:nvSpPr>
          <p:cNvPr id="15" name="Text Box 4"/>
          <p:cNvSpPr txBox="1"/>
          <p:nvPr/>
        </p:nvSpPr>
        <p:spPr>
          <a:xfrm>
            <a:off x="1061790" y="3191496"/>
            <a:ext cx="8229600" cy="534988"/>
          </a:xfrm>
          <a:prstGeom prst="rect">
            <a:avLst/>
          </a:prstGeom>
          <a:solidFill>
            <a:srgbClr val="FFFFFF"/>
          </a:solidFill>
          <a:ln w="9525" cap="flat" cmpd="sng">
            <a:solidFill>
              <a:srgbClr val="808080"/>
            </a:solidFill>
            <a:prstDash val="solid"/>
            <a:miter/>
            <a:headEnd type="none" w="med" len="med"/>
            <a:tailEnd type="none" w="med" len="med"/>
          </a:ln>
        </p:spPr>
        <p:txBody>
          <a:bodyPr anchor="b">
            <a:spAutoFit/>
          </a:bodyPr>
          <a:lstStyle/>
          <a:p>
            <a:pPr algn="just">
              <a:lnSpc>
                <a:spcPct val="120000"/>
              </a:lnSpc>
              <a:spcBef>
                <a:spcPct val="50000"/>
              </a:spcBef>
              <a:buClr>
                <a:srgbClr val="0000FF"/>
              </a:buClr>
              <a:buFont typeface="Wingdings" panose="05000000000000000000" pitchFamily="2" charset="2"/>
              <a:buChar char="§"/>
            </a:pPr>
            <a:r>
              <a:rPr lang="zh-CN" altLang="en-US" b="1" dirty="0">
                <a:solidFill>
                  <a:schemeClr val="accent2"/>
                </a:solidFill>
              </a:rPr>
              <a:t>若 </a:t>
            </a:r>
            <a:r>
              <a:rPr lang="zh-CN" altLang="en-US" b="1" i="1"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1 </a:t>
            </a:r>
            <a:r>
              <a:rPr lang="en-US" altLang="zh-CN" b="1" dirty="0">
                <a:solidFill>
                  <a:schemeClr val="accent2"/>
                </a:solidFill>
              </a:rPr>
              <a:t>&gt; 0</a:t>
            </a:r>
            <a:r>
              <a:rPr lang="zh-CN" altLang="en-US" b="1" dirty="0">
                <a:solidFill>
                  <a:schemeClr val="accent2"/>
                </a:solidFill>
              </a:rPr>
              <a:t>，</a:t>
            </a:r>
            <a:r>
              <a:rPr lang="zh-CN" altLang="en-US" b="1" i="1"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2 </a:t>
            </a:r>
            <a:r>
              <a:rPr lang="en-US" altLang="zh-CN" sz="3200" b="1" baseline="-25000"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 </a:t>
            </a:r>
            <a:r>
              <a:rPr lang="en-US" altLang="zh-CN" b="1" dirty="0">
                <a:solidFill>
                  <a:schemeClr val="accent2"/>
                </a:solidFill>
              </a:rPr>
              <a:t>0</a:t>
            </a:r>
            <a:r>
              <a:rPr lang="zh-CN" altLang="en-US" dirty="0">
                <a:solidFill>
                  <a:schemeClr val="tx1"/>
                </a:solidFill>
              </a:rPr>
              <a:t>，则称该算法为</a:t>
            </a:r>
            <a:r>
              <a:rPr lang="en-US" altLang="zh-CN" dirty="0">
                <a:solidFill>
                  <a:schemeClr val="tx1"/>
                </a:solidFill>
              </a:rPr>
              <a:t>PSO</a:t>
            </a:r>
            <a:r>
              <a:rPr lang="zh-CN" altLang="en-US" dirty="0">
                <a:solidFill>
                  <a:schemeClr val="tx1"/>
                </a:solidFill>
              </a:rPr>
              <a:t>认知模型。</a:t>
            </a:r>
          </a:p>
        </p:txBody>
      </p:sp>
      <p:sp>
        <p:nvSpPr>
          <p:cNvPr id="16" name="Text Box 4"/>
          <p:cNvSpPr txBox="1"/>
          <p:nvPr/>
        </p:nvSpPr>
        <p:spPr>
          <a:xfrm>
            <a:off x="1061790" y="4128121"/>
            <a:ext cx="8229600" cy="534988"/>
          </a:xfrm>
          <a:prstGeom prst="rect">
            <a:avLst/>
          </a:prstGeom>
          <a:solidFill>
            <a:srgbClr val="FFFFFF"/>
          </a:solidFill>
          <a:ln w="9525" cap="flat" cmpd="sng">
            <a:solidFill>
              <a:srgbClr val="808080"/>
            </a:solidFill>
            <a:prstDash val="solid"/>
            <a:miter/>
            <a:headEnd type="none" w="med" len="med"/>
            <a:tailEnd type="none" w="med" len="med"/>
          </a:ln>
        </p:spPr>
        <p:txBody>
          <a:bodyPr anchor="b">
            <a:spAutoFit/>
          </a:bodyPr>
          <a:lstStyle/>
          <a:p>
            <a:pPr algn="just">
              <a:lnSpc>
                <a:spcPct val="120000"/>
              </a:lnSpc>
              <a:spcBef>
                <a:spcPct val="50000"/>
              </a:spcBef>
              <a:buClr>
                <a:srgbClr val="0000FF"/>
              </a:buClr>
              <a:buFont typeface="Wingdings" panose="05000000000000000000" pitchFamily="2" charset="2"/>
              <a:buChar char="§"/>
            </a:pPr>
            <a:r>
              <a:rPr lang="zh-CN" altLang="en-US" b="1" dirty="0">
                <a:solidFill>
                  <a:schemeClr val="accent2"/>
                </a:solidFill>
              </a:rPr>
              <a:t>若 </a:t>
            </a:r>
            <a:r>
              <a:rPr lang="zh-CN" altLang="en-US" b="1" i="1"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1 = </a:t>
            </a:r>
            <a:r>
              <a:rPr lang="en-US" altLang="zh-CN" b="1" dirty="0">
                <a:solidFill>
                  <a:schemeClr val="accent2"/>
                </a:solidFill>
              </a:rPr>
              <a:t>0</a:t>
            </a:r>
            <a:r>
              <a:rPr lang="zh-CN" altLang="en-US" b="1" dirty="0">
                <a:solidFill>
                  <a:schemeClr val="accent2"/>
                </a:solidFill>
              </a:rPr>
              <a:t>，</a:t>
            </a:r>
            <a:r>
              <a:rPr lang="zh-CN" altLang="en-US" b="1" i="1"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2 </a:t>
            </a:r>
            <a:r>
              <a:rPr lang="en-US" altLang="zh-CN" b="1" dirty="0">
                <a:solidFill>
                  <a:schemeClr val="accent2"/>
                </a:solidFill>
              </a:rPr>
              <a:t>&gt; 0</a:t>
            </a:r>
            <a:r>
              <a:rPr lang="zh-CN" altLang="en-US" dirty="0">
                <a:solidFill>
                  <a:schemeClr val="tx1"/>
                </a:solidFill>
              </a:rPr>
              <a:t>，则称该算法为</a:t>
            </a:r>
            <a:r>
              <a:rPr lang="en-US" altLang="zh-CN" dirty="0">
                <a:solidFill>
                  <a:schemeClr val="tx1"/>
                </a:solidFill>
              </a:rPr>
              <a:t>PSO</a:t>
            </a:r>
            <a:r>
              <a:rPr lang="zh-CN" altLang="en-US" dirty="0">
                <a:solidFill>
                  <a:schemeClr val="tx1"/>
                </a:solidFill>
              </a:rPr>
              <a:t>社会模型。</a:t>
            </a:r>
          </a:p>
        </p:txBody>
      </p:sp>
      <p:sp>
        <p:nvSpPr>
          <p:cNvPr id="17" name="Text Box 4"/>
          <p:cNvSpPr txBox="1"/>
          <p:nvPr/>
        </p:nvSpPr>
        <p:spPr>
          <a:xfrm>
            <a:off x="1061790" y="5094910"/>
            <a:ext cx="8229600" cy="534987"/>
          </a:xfrm>
          <a:prstGeom prst="rect">
            <a:avLst/>
          </a:prstGeom>
          <a:solidFill>
            <a:srgbClr val="FFFFFF"/>
          </a:solidFill>
          <a:ln w="9525" cap="flat" cmpd="sng">
            <a:solidFill>
              <a:srgbClr val="808080"/>
            </a:solidFill>
            <a:prstDash val="solid"/>
            <a:miter/>
            <a:headEnd type="none" w="med" len="med"/>
            <a:tailEnd type="none" w="med" len="med"/>
          </a:ln>
        </p:spPr>
        <p:txBody>
          <a:bodyPr anchor="b">
            <a:spAutoFit/>
          </a:bodyPr>
          <a:lstStyle/>
          <a:p>
            <a:pPr algn="just">
              <a:lnSpc>
                <a:spcPct val="120000"/>
              </a:lnSpc>
              <a:spcBef>
                <a:spcPct val="50000"/>
              </a:spcBef>
              <a:buClr>
                <a:srgbClr val="0000FF"/>
              </a:buClr>
              <a:buFont typeface="Wingdings" panose="05000000000000000000" pitchFamily="2" charset="2"/>
              <a:buChar char="§"/>
            </a:pPr>
            <a:r>
              <a:rPr lang="zh-CN" altLang="en-US" b="1" dirty="0">
                <a:solidFill>
                  <a:schemeClr val="accent2"/>
                </a:solidFill>
              </a:rPr>
              <a:t>若 </a:t>
            </a:r>
            <a:r>
              <a:rPr lang="zh-CN" altLang="en-US" b="1" i="1"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1 =</a:t>
            </a:r>
            <a:r>
              <a:rPr lang="en-US" altLang="zh-CN" b="1" dirty="0">
                <a:solidFill>
                  <a:schemeClr val="accent2"/>
                </a:solidFill>
                <a:sym typeface="Symbol" panose="05050102010706020507" pitchFamily="18" charset="2"/>
              </a:rPr>
              <a:t> </a:t>
            </a:r>
            <a:r>
              <a:rPr lang="en-US" altLang="zh-CN" b="1" dirty="0">
                <a:solidFill>
                  <a:schemeClr val="accent2"/>
                </a:solidFill>
              </a:rPr>
              <a:t>0</a:t>
            </a:r>
            <a:r>
              <a:rPr lang="zh-CN" altLang="en-US" b="1" dirty="0">
                <a:solidFill>
                  <a:schemeClr val="accent2"/>
                </a:solidFill>
              </a:rPr>
              <a:t>，</a:t>
            </a:r>
            <a:r>
              <a:rPr lang="zh-CN" altLang="en-US" b="1" i="1" dirty="0">
                <a:solidFill>
                  <a:schemeClr val="accent2"/>
                </a:solidFill>
                <a:sym typeface="Symbol" panose="05050102010706020507" pitchFamily="18" charset="2"/>
              </a:rPr>
              <a:t></a:t>
            </a:r>
            <a:r>
              <a:rPr lang="en-US" altLang="zh-CN" b="1" baseline="-25000" dirty="0">
                <a:solidFill>
                  <a:schemeClr val="accent2"/>
                </a:solidFill>
                <a:sym typeface="Symbol" panose="05050102010706020507" pitchFamily="18" charset="2"/>
              </a:rPr>
              <a:t>2 </a:t>
            </a:r>
            <a:r>
              <a:rPr lang="en-US" altLang="zh-CN" b="1" dirty="0">
                <a:solidFill>
                  <a:schemeClr val="accent2"/>
                </a:solidFill>
              </a:rPr>
              <a:t>&gt; 0</a:t>
            </a:r>
            <a:r>
              <a:rPr lang="zh-CN" altLang="en-US" b="1" dirty="0">
                <a:solidFill>
                  <a:schemeClr val="accent2"/>
                </a:solidFill>
              </a:rPr>
              <a:t>且</a:t>
            </a:r>
            <a:r>
              <a:rPr lang="en-US" altLang="zh-CN" b="1" i="1" dirty="0">
                <a:solidFill>
                  <a:schemeClr val="accent2"/>
                </a:solidFill>
              </a:rPr>
              <a:t>g </a:t>
            </a:r>
            <a:r>
              <a:rPr lang="en-US" altLang="zh-CN" b="1" i="1" dirty="0">
                <a:solidFill>
                  <a:schemeClr val="accent2"/>
                </a:solidFill>
                <a:sym typeface="Symbol" panose="05050102010706020507" pitchFamily="18" charset="2"/>
              </a:rPr>
              <a:t> i</a:t>
            </a:r>
            <a:r>
              <a:rPr lang="zh-CN" altLang="en-US" b="1" dirty="0">
                <a:solidFill>
                  <a:schemeClr val="tx1"/>
                </a:solidFill>
                <a:sym typeface="Symbol" panose="05050102010706020507" pitchFamily="18" charset="2"/>
              </a:rPr>
              <a:t>，</a:t>
            </a:r>
            <a:r>
              <a:rPr lang="zh-CN" altLang="en-US" dirty="0">
                <a:solidFill>
                  <a:schemeClr val="tx1"/>
                </a:solidFill>
              </a:rPr>
              <a:t>则称该算法为</a:t>
            </a:r>
            <a:r>
              <a:rPr lang="en-US" altLang="zh-CN" dirty="0">
                <a:solidFill>
                  <a:schemeClr val="tx1"/>
                </a:solidFill>
              </a:rPr>
              <a:t>PSO</a:t>
            </a:r>
            <a:r>
              <a:rPr lang="zh-CN" altLang="en-US" dirty="0">
                <a:solidFill>
                  <a:schemeClr val="tx1"/>
                </a:solidFill>
              </a:rPr>
              <a:t>无私模型。</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0727" name="Rectangle 4"/>
          <p:cNvSpPr/>
          <p:nvPr/>
        </p:nvSpPr>
        <p:spPr>
          <a:xfrm>
            <a:off x="6000750" y="3314701"/>
            <a:ext cx="9144000" cy="461665"/>
          </a:xfrm>
          <a:prstGeom prst="rect">
            <a:avLst/>
          </a:prstGeom>
          <a:noFill/>
          <a:ln w="9525">
            <a:noFill/>
          </a:ln>
        </p:spPr>
        <p:txBody>
          <a:bodyPr>
            <a:spAutoFit/>
          </a:bodyPr>
          <a:lstStyle/>
          <a:p>
            <a:endParaRPr lang="zh-CN" altLang="en-US" dirty="0"/>
          </a:p>
        </p:txBody>
      </p:sp>
      <p:sp>
        <p:nvSpPr>
          <p:cNvPr id="30728" name="Rectangle 9"/>
          <p:cNvSpPr/>
          <p:nvPr/>
        </p:nvSpPr>
        <p:spPr>
          <a:xfrm>
            <a:off x="0" y="0"/>
            <a:ext cx="12192000" cy="692150"/>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7.4.1  </a:t>
            </a:r>
            <a:r>
              <a:rPr lang="zh-CN" altLang="en-US" sz="3600" dirty="0">
                <a:latin typeface="Times New Roman" panose="02020603050405020304" pitchFamily="18" charset="0"/>
                <a:ea typeface="黑体" panose="02010609060101010101" pitchFamily="49" charset="-122"/>
              </a:rPr>
              <a:t>粒子群优化算法的基本原理</a:t>
            </a:r>
            <a:endParaRPr lang="zh-CN" altLang="en-US" sz="3200" b="1" dirty="0">
              <a:latin typeface="Arial" panose="020B0604020202020204" pitchFamily="34" charset="0"/>
            </a:endParaRPr>
          </a:p>
        </p:txBody>
      </p:sp>
      <p:sp>
        <p:nvSpPr>
          <p:cNvPr id="30729" name="Rectangle 2"/>
          <p:cNvSpPr/>
          <p:nvPr/>
        </p:nvSpPr>
        <p:spPr>
          <a:xfrm>
            <a:off x="551384" y="908051"/>
            <a:ext cx="11089231" cy="3554819"/>
          </a:xfrm>
          <a:prstGeom prst="rect">
            <a:avLst/>
          </a:prstGeom>
          <a:noFill/>
          <a:ln w="9525">
            <a:noFill/>
          </a:ln>
        </p:spPr>
        <p:txBody>
          <a:bodyPr wrap="square">
            <a:spAutoFit/>
          </a:bodyPr>
          <a:lstStyle/>
          <a:p>
            <a:pPr marL="457200" indent="-457200">
              <a:spcBef>
                <a:spcPct val="130000"/>
              </a:spcBef>
            </a:pPr>
            <a:r>
              <a:rPr lang="zh-CN" altLang="en-US" sz="3000" b="1" dirty="0">
                <a:solidFill>
                  <a:schemeClr val="tx1"/>
                </a:solidFill>
                <a:latin typeface="Times New Roman" panose="02020603050405020304" pitchFamily="18" charset="0"/>
              </a:rPr>
              <a:t>粒子群优化</a:t>
            </a:r>
            <a:r>
              <a:rPr lang="zh-CN" altLang="en-US" sz="3000" b="1" dirty="0">
                <a:solidFill>
                  <a:schemeClr val="tx1"/>
                </a:solidFill>
              </a:rPr>
              <a:t>算法的流程：</a:t>
            </a:r>
          </a:p>
          <a:p>
            <a:pPr marL="457200" indent="-45720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1</a:t>
            </a:r>
            <a:r>
              <a:rPr lang="zh-CN" altLang="en-US" sz="2600" dirty="0">
                <a:solidFill>
                  <a:schemeClr val="tx1"/>
                </a:solidFill>
                <a:latin typeface="Times New Roman" panose="02020603050405020304" pitchFamily="18" charset="0"/>
              </a:rPr>
              <a:t>）初始化每个粒子，即在允许范围内随机设置每个</a:t>
            </a:r>
            <a:r>
              <a:rPr lang="zh-CN" altLang="en-US" sz="2600" dirty="0" smtClean="0">
                <a:solidFill>
                  <a:schemeClr val="tx1"/>
                </a:solidFill>
                <a:latin typeface="Times New Roman" panose="02020603050405020304" pitchFamily="18" charset="0"/>
              </a:rPr>
              <a:t>粒子</a:t>
            </a:r>
            <a:r>
              <a:rPr lang="zh-CN" altLang="en-US" sz="2600" dirty="0">
                <a:solidFill>
                  <a:schemeClr val="tx1"/>
                </a:solidFill>
                <a:latin typeface="Times New Roman" panose="02020603050405020304" pitchFamily="18" charset="0"/>
              </a:rPr>
              <a:t>的初始位置和速度。</a:t>
            </a:r>
            <a:endParaRPr lang="en-US" altLang="zh-CN" sz="2600" dirty="0">
              <a:solidFill>
                <a:schemeClr val="tx1"/>
              </a:solidFill>
              <a:latin typeface="Times New Roman" panose="02020603050405020304" pitchFamily="18" charset="0"/>
            </a:endParaRPr>
          </a:p>
          <a:p>
            <a:pPr marL="457200" indent="-45720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）评价每个粒子的适应度，计算每个粒子的目标函数。</a:t>
            </a:r>
          </a:p>
          <a:p>
            <a:pPr marL="457200" indent="-45720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3</a:t>
            </a:r>
            <a:r>
              <a:rPr lang="zh-CN" altLang="en-US" sz="2600" dirty="0">
                <a:solidFill>
                  <a:schemeClr val="tx1"/>
                </a:solidFill>
                <a:latin typeface="Times New Roman" panose="02020603050405020304" pitchFamily="18" charset="0"/>
              </a:rPr>
              <a:t>）设置每个粒子的  。对每个粒子，将其适应度与其</a:t>
            </a:r>
            <a:r>
              <a:rPr lang="zh-CN" altLang="en-US" sz="2600" dirty="0" smtClean="0">
                <a:solidFill>
                  <a:schemeClr val="tx1"/>
                </a:solidFill>
                <a:latin typeface="Times New Roman" panose="02020603050405020304" pitchFamily="18" charset="0"/>
              </a:rPr>
              <a:t>经历</a:t>
            </a:r>
            <a:r>
              <a:rPr lang="zh-CN" altLang="en-US" sz="2600" dirty="0">
                <a:solidFill>
                  <a:schemeClr val="tx1"/>
                </a:solidFill>
                <a:latin typeface="Times New Roman" panose="02020603050405020304" pitchFamily="18" charset="0"/>
              </a:rPr>
              <a:t>过的最好位置  进行比较，如果优于  ，则将其作为该粒子的最好位置    。</a:t>
            </a:r>
            <a:endParaRPr lang="en-US" altLang="zh-CN" sz="2600" dirty="0">
              <a:solidFill>
                <a:schemeClr val="tx1"/>
              </a:solidFill>
              <a:latin typeface="Times New Roman" panose="02020603050405020304" pitchFamily="18" charset="0"/>
            </a:endParaRPr>
          </a:p>
        </p:txBody>
      </p:sp>
      <p:sp>
        <p:nvSpPr>
          <p:cNvPr id="30730" name="Rectangle 2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0722" name="对象 4"/>
          <p:cNvGraphicFramePr>
            <a:graphicFrameLocks noChangeAspect="1"/>
          </p:cNvGraphicFramePr>
          <p:nvPr>
            <p:extLst>
              <p:ext uri="{D42A27DB-BD31-4B8C-83A1-F6EECF244321}">
                <p14:modId xmlns:p14="http://schemas.microsoft.com/office/powerpoint/2010/main" val="1333490401"/>
              </p:ext>
            </p:extLst>
          </p:nvPr>
        </p:nvGraphicFramePr>
        <p:xfrm>
          <a:off x="3791744" y="3471688"/>
          <a:ext cx="287337" cy="431800"/>
        </p:xfrm>
        <a:graphic>
          <a:graphicData uri="http://schemas.openxmlformats.org/presentationml/2006/ole">
            <mc:AlternateContent xmlns:mc="http://schemas.openxmlformats.org/markup-compatibility/2006">
              <mc:Choice xmlns:v="urn:schemas-microsoft-com:vml" Requires="v">
                <p:oleObj spid="_x0000_s32945" r:id="rId3" imgW="152400" imgH="228600" progId="Equation.DSMT4">
                  <p:embed/>
                </p:oleObj>
              </mc:Choice>
              <mc:Fallback>
                <p:oleObj r:id="rId3" imgW="152400" imgH="228600" progId="Equation.DSMT4">
                  <p:embed/>
                  <p:pic>
                    <p:nvPicPr>
                      <p:cNvPr id="0" name="图片 3174"/>
                      <p:cNvPicPr/>
                      <p:nvPr/>
                    </p:nvPicPr>
                    <p:blipFill>
                      <a:blip r:embed="rId4"/>
                      <a:stretch>
                        <a:fillRect/>
                      </a:stretch>
                    </p:blipFill>
                    <p:spPr>
                      <a:xfrm>
                        <a:off x="3791744" y="3471688"/>
                        <a:ext cx="287337" cy="431800"/>
                      </a:xfrm>
                      <a:prstGeom prst="rect">
                        <a:avLst/>
                      </a:prstGeom>
                      <a:noFill/>
                      <a:ln w="38100">
                        <a:noFill/>
                        <a:miter/>
                      </a:ln>
                    </p:spPr>
                  </p:pic>
                </p:oleObj>
              </mc:Fallback>
            </mc:AlternateContent>
          </a:graphicData>
        </a:graphic>
      </p:graphicFrame>
      <p:sp>
        <p:nvSpPr>
          <p:cNvPr id="30731"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0723" name="对象 7"/>
          <p:cNvGraphicFramePr>
            <a:graphicFrameLocks noChangeAspect="1"/>
          </p:cNvGraphicFramePr>
          <p:nvPr>
            <p:extLst>
              <p:ext uri="{D42A27DB-BD31-4B8C-83A1-F6EECF244321}">
                <p14:modId xmlns:p14="http://schemas.microsoft.com/office/powerpoint/2010/main" val="2990493558"/>
              </p:ext>
            </p:extLst>
          </p:nvPr>
        </p:nvGraphicFramePr>
        <p:xfrm>
          <a:off x="4115062" y="3910013"/>
          <a:ext cx="288925" cy="431800"/>
        </p:xfrm>
        <a:graphic>
          <a:graphicData uri="http://schemas.openxmlformats.org/presentationml/2006/ole">
            <mc:AlternateContent xmlns:mc="http://schemas.openxmlformats.org/markup-compatibility/2006">
              <mc:Choice xmlns:v="urn:schemas-microsoft-com:vml" Requires="v">
                <p:oleObj spid="_x0000_s32946" r:id="rId5" imgW="152400" imgH="228600" progId="Equation.DSMT4">
                  <p:embed/>
                </p:oleObj>
              </mc:Choice>
              <mc:Fallback>
                <p:oleObj r:id="rId5" imgW="152400" imgH="228600" progId="Equation.DSMT4">
                  <p:embed/>
                  <p:pic>
                    <p:nvPicPr>
                      <p:cNvPr id="0" name="图片 3175"/>
                      <p:cNvPicPr/>
                      <p:nvPr/>
                    </p:nvPicPr>
                    <p:blipFill>
                      <a:blip r:embed="rId4"/>
                      <a:stretch>
                        <a:fillRect/>
                      </a:stretch>
                    </p:blipFill>
                    <p:spPr>
                      <a:xfrm>
                        <a:off x="4115062" y="3910013"/>
                        <a:ext cx="288925" cy="431800"/>
                      </a:xfrm>
                      <a:prstGeom prst="rect">
                        <a:avLst/>
                      </a:prstGeom>
                      <a:noFill/>
                      <a:ln w="38100">
                        <a:noFill/>
                        <a:miter/>
                      </a:ln>
                    </p:spPr>
                  </p:pic>
                </p:oleObj>
              </mc:Fallback>
            </mc:AlternateContent>
          </a:graphicData>
        </a:graphic>
      </p:graphicFrame>
      <p:graphicFrame>
        <p:nvGraphicFramePr>
          <p:cNvPr id="30724" name="对象 8"/>
          <p:cNvGraphicFramePr>
            <a:graphicFrameLocks noChangeAspect="1"/>
          </p:cNvGraphicFramePr>
          <p:nvPr>
            <p:extLst>
              <p:ext uri="{D42A27DB-BD31-4B8C-83A1-F6EECF244321}">
                <p14:modId xmlns:p14="http://schemas.microsoft.com/office/powerpoint/2010/main" val="2316966135"/>
              </p:ext>
            </p:extLst>
          </p:nvPr>
        </p:nvGraphicFramePr>
        <p:xfrm>
          <a:off x="8832304" y="3910013"/>
          <a:ext cx="287337" cy="431800"/>
        </p:xfrm>
        <a:graphic>
          <a:graphicData uri="http://schemas.openxmlformats.org/presentationml/2006/ole">
            <mc:AlternateContent xmlns:mc="http://schemas.openxmlformats.org/markup-compatibility/2006">
              <mc:Choice xmlns:v="urn:schemas-microsoft-com:vml" Requires="v">
                <p:oleObj spid="_x0000_s32947" r:id="rId6" imgW="152400" imgH="228600" progId="Equation.DSMT4">
                  <p:embed/>
                </p:oleObj>
              </mc:Choice>
              <mc:Fallback>
                <p:oleObj r:id="rId6" imgW="152400" imgH="228600" progId="Equation.DSMT4">
                  <p:embed/>
                  <p:pic>
                    <p:nvPicPr>
                      <p:cNvPr id="0" name="图片 3176"/>
                      <p:cNvPicPr/>
                      <p:nvPr/>
                    </p:nvPicPr>
                    <p:blipFill>
                      <a:blip r:embed="rId4"/>
                      <a:stretch>
                        <a:fillRect/>
                      </a:stretch>
                    </p:blipFill>
                    <p:spPr>
                      <a:xfrm>
                        <a:off x="8832304" y="3910013"/>
                        <a:ext cx="287337" cy="431800"/>
                      </a:xfrm>
                      <a:prstGeom prst="rect">
                        <a:avLst/>
                      </a:prstGeom>
                      <a:noFill/>
                      <a:ln w="38100">
                        <a:noFill/>
                        <a:miter/>
                      </a:ln>
                    </p:spPr>
                  </p:pic>
                </p:oleObj>
              </mc:Fallback>
            </mc:AlternateContent>
          </a:graphicData>
        </a:graphic>
      </p:graphicFrame>
      <p:graphicFrame>
        <p:nvGraphicFramePr>
          <p:cNvPr id="30725" name="对象 9"/>
          <p:cNvGraphicFramePr>
            <a:graphicFrameLocks noChangeAspect="1"/>
          </p:cNvGraphicFramePr>
          <p:nvPr>
            <p:extLst>
              <p:ext uri="{D42A27DB-BD31-4B8C-83A1-F6EECF244321}">
                <p14:modId xmlns:p14="http://schemas.microsoft.com/office/powerpoint/2010/main" val="2328960827"/>
              </p:ext>
            </p:extLst>
          </p:nvPr>
        </p:nvGraphicFramePr>
        <p:xfrm>
          <a:off x="839416" y="3910013"/>
          <a:ext cx="287337" cy="431800"/>
        </p:xfrm>
        <a:graphic>
          <a:graphicData uri="http://schemas.openxmlformats.org/presentationml/2006/ole">
            <mc:AlternateContent xmlns:mc="http://schemas.openxmlformats.org/markup-compatibility/2006">
              <mc:Choice xmlns:v="urn:schemas-microsoft-com:vml" Requires="v">
                <p:oleObj spid="_x0000_s32948" r:id="rId7" imgW="152400" imgH="228600" progId="Equation.DSMT4">
                  <p:embed/>
                </p:oleObj>
              </mc:Choice>
              <mc:Fallback>
                <p:oleObj r:id="rId7" imgW="152400" imgH="228600" progId="Equation.DSMT4">
                  <p:embed/>
                  <p:pic>
                    <p:nvPicPr>
                      <p:cNvPr id="0" name="图片 3177"/>
                      <p:cNvPicPr/>
                      <p:nvPr/>
                    </p:nvPicPr>
                    <p:blipFill>
                      <a:blip r:embed="rId4"/>
                      <a:stretch>
                        <a:fillRect/>
                      </a:stretch>
                    </p:blipFill>
                    <p:spPr>
                      <a:xfrm>
                        <a:off x="839416" y="3910013"/>
                        <a:ext cx="287337" cy="4318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1751" name="Rectangle 4"/>
          <p:cNvSpPr/>
          <p:nvPr/>
        </p:nvSpPr>
        <p:spPr>
          <a:xfrm>
            <a:off x="6000750" y="3314701"/>
            <a:ext cx="9144000" cy="461665"/>
          </a:xfrm>
          <a:prstGeom prst="rect">
            <a:avLst/>
          </a:prstGeom>
          <a:noFill/>
          <a:ln w="9525">
            <a:noFill/>
          </a:ln>
        </p:spPr>
        <p:txBody>
          <a:bodyPr>
            <a:spAutoFit/>
          </a:bodyPr>
          <a:lstStyle/>
          <a:p>
            <a:endParaRPr lang="zh-CN" altLang="en-US" dirty="0"/>
          </a:p>
        </p:txBody>
      </p:sp>
      <p:sp>
        <p:nvSpPr>
          <p:cNvPr id="31752" name="Rectangle 9"/>
          <p:cNvSpPr/>
          <p:nvPr/>
        </p:nvSpPr>
        <p:spPr>
          <a:xfrm>
            <a:off x="0" y="0"/>
            <a:ext cx="12192000" cy="692150"/>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7.4.1  </a:t>
            </a:r>
            <a:r>
              <a:rPr lang="zh-CN" altLang="en-US" sz="3600" dirty="0">
                <a:latin typeface="Times New Roman" panose="02020603050405020304" pitchFamily="18" charset="0"/>
                <a:ea typeface="黑体" panose="02010609060101010101" pitchFamily="49" charset="-122"/>
              </a:rPr>
              <a:t>粒子群优化算法的基本原理</a:t>
            </a:r>
            <a:endParaRPr lang="zh-CN" altLang="en-US" sz="3200" b="1" dirty="0">
              <a:latin typeface="Arial" panose="020B0604020202020204" pitchFamily="34" charset="0"/>
            </a:endParaRPr>
          </a:p>
        </p:txBody>
      </p:sp>
      <p:sp>
        <p:nvSpPr>
          <p:cNvPr id="31753" name="Rectangle 2"/>
          <p:cNvSpPr/>
          <p:nvPr/>
        </p:nvSpPr>
        <p:spPr>
          <a:xfrm>
            <a:off x="695400" y="908051"/>
            <a:ext cx="11017223" cy="3554819"/>
          </a:xfrm>
          <a:prstGeom prst="rect">
            <a:avLst/>
          </a:prstGeom>
          <a:noFill/>
          <a:ln w="9525">
            <a:noFill/>
          </a:ln>
        </p:spPr>
        <p:txBody>
          <a:bodyPr wrap="square">
            <a:spAutoFit/>
          </a:bodyPr>
          <a:lstStyle/>
          <a:p>
            <a:pPr marL="457200" indent="-457200">
              <a:spcBef>
                <a:spcPct val="130000"/>
              </a:spcBef>
            </a:pPr>
            <a:r>
              <a:rPr lang="zh-CN" altLang="en-US" sz="3000" b="1" dirty="0">
                <a:solidFill>
                  <a:schemeClr val="tx1"/>
                </a:solidFill>
                <a:latin typeface="Times New Roman" panose="02020603050405020304" pitchFamily="18" charset="0"/>
              </a:rPr>
              <a:t>粒子群优化</a:t>
            </a:r>
            <a:r>
              <a:rPr lang="zh-CN" altLang="en-US" sz="3000" b="1" dirty="0">
                <a:solidFill>
                  <a:schemeClr val="tx1"/>
                </a:solidFill>
              </a:rPr>
              <a:t>算法的流程：</a:t>
            </a:r>
          </a:p>
          <a:p>
            <a:pPr marL="457200" indent="-45720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4</a:t>
            </a:r>
            <a:r>
              <a:rPr lang="zh-CN" altLang="en-US" sz="2600" dirty="0">
                <a:solidFill>
                  <a:schemeClr val="tx1"/>
                </a:solidFill>
                <a:latin typeface="Times New Roman" panose="02020603050405020304" pitchFamily="18" charset="0"/>
              </a:rPr>
              <a:t>）设置全局最优值   。对每个粒子，将其适应度与群体经历过的最好位置    进行比较，如果优于   ，则将其作为当前群体的最好位置     。</a:t>
            </a:r>
            <a:endParaRPr lang="en-US" altLang="zh-CN" sz="2600" dirty="0">
              <a:solidFill>
                <a:schemeClr val="tx1"/>
              </a:solidFill>
              <a:latin typeface="Times New Roman" panose="02020603050405020304" pitchFamily="18" charset="0"/>
            </a:endParaRPr>
          </a:p>
          <a:p>
            <a:pPr marL="457200" indent="-45720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5</a:t>
            </a:r>
            <a:r>
              <a:rPr lang="zh-CN" altLang="en-US" sz="2600" dirty="0">
                <a:solidFill>
                  <a:schemeClr val="tx1"/>
                </a:solidFill>
                <a:latin typeface="Times New Roman" panose="02020603050405020304" pitchFamily="18" charset="0"/>
              </a:rPr>
              <a:t>）根据式（</a:t>
            </a:r>
            <a:r>
              <a:rPr lang="en-US" altLang="zh-CN" sz="2600" dirty="0">
                <a:solidFill>
                  <a:schemeClr val="tx1"/>
                </a:solidFill>
                <a:latin typeface="Times New Roman" panose="02020603050405020304" pitchFamily="18" charset="0"/>
              </a:rPr>
              <a:t>7.1</a:t>
            </a:r>
            <a:r>
              <a:rPr lang="zh-CN" altLang="en-US" sz="2600" dirty="0">
                <a:solidFill>
                  <a:schemeClr val="tx1"/>
                </a:solidFill>
                <a:latin typeface="Times New Roman" panose="02020603050405020304" pitchFamily="18" charset="0"/>
              </a:rPr>
              <a:t>）更新粒子的速度和位置。</a:t>
            </a:r>
          </a:p>
          <a:p>
            <a:pPr marL="457200" indent="-45720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6</a:t>
            </a:r>
            <a:r>
              <a:rPr lang="zh-CN" altLang="en-US" sz="2600" dirty="0">
                <a:solidFill>
                  <a:schemeClr val="tx1"/>
                </a:solidFill>
                <a:latin typeface="Times New Roman" panose="02020603050405020304" pitchFamily="18" charset="0"/>
              </a:rPr>
              <a:t>）检查终止条件。如果未达到设定条件（预设误差或者迭代的次数），则返回第（</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）步。</a:t>
            </a:r>
            <a:endParaRPr lang="en-US" altLang="zh-CN" sz="2600" dirty="0">
              <a:solidFill>
                <a:schemeClr val="tx1"/>
              </a:solidFill>
              <a:latin typeface="Times New Roman" panose="02020603050405020304" pitchFamily="18" charset="0"/>
            </a:endParaRPr>
          </a:p>
        </p:txBody>
      </p:sp>
      <p:sp>
        <p:nvSpPr>
          <p:cNvPr id="31754" name="Rectangle 2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1755"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1756"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1746" name="对象 2"/>
          <p:cNvGraphicFramePr>
            <a:graphicFrameLocks noChangeAspect="1"/>
          </p:cNvGraphicFramePr>
          <p:nvPr>
            <p:extLst>
              <p:ext uri="{D42A27DB-BD31-4B8C-83A1-F6EECF244321}">
                <p14:modId xmlns:p14="http://schemas.microsoft.com/office/powerpoint/2010/main" val="3504108372"/>
              </p:ext>
            </p:extLst>
          </p:nvPr>
        </p:nvGraphicFramePr>
        <p:xfrm>
          <a:off x="4007768" y="1597025"/>
          <a:ext cx="358775" cy="463550"/>
        </p:xfrm>
        <a:graphic>
          <a:graphicData uri="http://schemas.openxmlformats.org/presentationml/2006/ole">
            <mc:AlternateContent xmlns:mc="http://schemas.openxmlformats.org/markup-compatibility/2006">
              <mc:Choice xmlns:v="urn:schemas-microsoft-com:vml" Requires="v">
                <p:oleObj spid="_x0000_s33969" r:id="rId3" imgW="203200" imgH="254000" progId="Equation.DSMT4">
                  <p:embed/>
                </p:oleObj>
              </mc:Choice>
              <mc:Fallback>
                <p:oleObj r:id="rId3" imgW="203200" imgH="254000" progId="Equation.DSMT4">
                  <p:embed/>
                  <p:pic>
                    <p:nvPicPr>
                      <p:cNvPr id="0" name="图片 3178"/>
                      <p:cNvPicPr/>
                      <p:nvPr/>
                    </p:nvPicPr>
                    <p:blipFill>
                      <a:blip r:embed="rId4"/>
                      <a:stretch>
                        <a:fillRect/>
                      </a:stretch>
                    </p:blipFill>
                    <p:spPr>
                      <a:xfrm>
                        <a:off x="4007768" y="1597025"/>
                        <a:ext cx="358775" cy="463550"/>
                      </a:xfrm>
                      <a:prstGeom prst="rect">
                        <a:avLst/>
                      </a:prstGeom>
                      <a:noFill/>
                      <a:ln w="38100">
                        <a:noFill/>
                        <a:miter/>
                      </a:ln>
                    </p:spPr>
                  </p:pic>
                </p:oleObj>
              </mc:Fallback>
            </mc:AlternateContent>
          </a:graphicData>
        </a:graphic>
      </p:graphicFrame>
      <p:graphicFrame>
        <p:nvGraphicFramePr>
          <p:cNvPr id="31747" name="对象 5"/>
          <p:cNvGraphicFramePr>
            <a:graphicFrameLocks noChangeAspect="1"/>
          </p:cNvGraphicFramePr>
          <p:nvPr>
            <p:extLst>
              <p:ext uri="{D42A27DB-BD31-4B8C-83A1-F6EECF244321}">
                <p14:modId xmlns:p14="http://schemas.microsoft.com/office/powerpoint/2010/main" val="3360805273"/>
              </p:ext>
            </p:extLst>
          </p:nvPr>
        </p:nvGraphicFramePr>
        <p:xfrm>
          <a:off x="1616366" y="2102923"/>
          <a:ext cx="358775" cy="463550"/>
        </p:xfrm>
        <a:graphic>
          <a:graphicData uri="http://schemas.openxmlformats.org/presentationml/2006/ole">
            <mc:AlternateContent xmlns:mc="http://schemas.openxmlformats.org/markup-compatibility/2006">
              <mc:Choice xmlns:v="urn:schemas-microsoft-com:vml" Requires="v">
                <p:oleObj spid="_x0000_s33970" r:id="rId5" imgW="203200" imgH="254000" progId="Equation.DSMT4">
                  <p:embed/>
                </p:oleObj>
              </mc:Choice>
              <mc:Fallback>
                <p:oleObj r:id="rId5" imgW="203200" imgH="254000" progId="Equation.DSMT4">
                  <p:embed/>
                  <p:pic>
                    <p:nvPicPr>
                      <p:cNvPr id="0" name="图片 3179"/>
                      <p:cNvPicPr/>
                      <p:nvPr/>
                    </p:nvPicPr>
                    <p:blipFill>
                      <a:blip r:embed="rId4"/>
                      <a:stretch>
                        <a:fillRect/>
                      </a:stretch>
                    </p:blipFill>
                    <p:spPr>
                      <a:xfrm>
                        <a:off x="1616366" y="2102923"/>
                        <a:ext cx="358775" cy="463550"/>
                      </a:xfrm>
                      <a:prstGeom prst="rect">
                        <a:avLst/>
                      </a:prstGeom>
                      <a:noFill/>
                      <a:ln w="38100">
                        <a:noFill/>
                        <a:miter/>
                      </a:ln>
                    </p:spPr>
                  </p:pic>
                </p:oleObj>
              </mc:Fallback>
            </mc:AlternateContent>
          </a:graphicData>
        </a:graphic>
      </p:graphicFrame>
      <p:graphicFrame>
        <p:nvGraphicFramePr>
          <p:cNvPr id="31748" name="对象 11"/>
          <p:cNvGraphicFramePr>
            <a:graphicFrameLocks noChangeAspect="1"/>
          </p:cNvGraphicFramePr>
          <p:nvPr>
            <p:extLst>
              <p:ext uri="{D42A27DB-BD31-4B8C-83A1-F6EECF244321}">
                <p14:modId xmlns:p14="http://schemas.microsoft.com/office/powerpoint/2010/main" val="724753173"/>
              </p:ext>
            </p:extLst>
          </p:nvPr>
        </p:nvGraphicFramePr>
        <p:xfrm>
          <a:off x="10128448" y="2075520"/>
          <a:ext cx="336550" cy="463550"/>
        </p:xfrm>
        <a:graphic>
          <a:graphicData uri="http://schemas.openxmlformats.org/presentationml/2006/ole">
            <mc:AlternateContent xmlns:mc="http://schemas.openxmlformats.org/markup-compatibility/2006">
              <mc:Choice xmlns:v="urn:schemas-microsoft-com:vml" Requires="v">
                <p:oleObj spid="_x0000_s33971" r:id="rId6" imgW="190500" imgH="254000" progId="Equation.DSMT4">
                  <p:embed/>
                </p:oleObj>
              </mc:Choice>
              <mc:Fallback>
                <p:oleObj r:id="rId6" imgW="190500" imgH="254000" progId="Equation.DSMT4">
                  <p:embed/>
                  <p:pic>
                    <p:nvPicPr>
                      <p:cNvPr id="0" name="图片 3180"/>
                      <p:cNvPicPr/>
                      <p:nvPr/>
                    </p:nvPicPr>
                    <p:blipFill>
                      <a:blip r:embed="rId7"/>
                      <a:stretch>
                        <a:fillRect/>
                      </a:stretch>
                    </p:blipFill>
                    <p:spPr>
                      <a:xfrm>
                        <a:off x="10128448" y="2075520"/>
                        <a:ext cx="336550" cy="463550"/>
                      </a:xfrm>
                      <a:prstGeom prst="rect">
                        <a:avLst/>
                      </a:prstGeom>
                      <a:noFill/>
                      <a:ln w="38100">
                        <a:noFill/>
                        <a:miter/>
                      </a:ln>
                    </p:spPr>
                  </p:pic>
                </p:oleObj>
              </mc:Fallback>
            </mc:AlternateContent>
          </a:graphicData>
        </a:graphic>
      </p:graphicFrame>
      <p:graphicFrame>
        <p:nvGraphicFramePr>
          <p:cNvPr id="31749" name="对象 12"/>
          <p:cNvGraphicFramePr>
            <a:graphicFrameLocks noChangeAspect="1"/>
          </p:cNvGraphicFramePr>
          <p:nvPr>
            <p:extLst>
              <p:ext uri="{D42A27DB-BD31-4B8C-83A1-F6EECF244321}">
                <p14:modId xmlns:p14="http://schemas.microsoft.com/office/powerpoint/2010/main" val="2711111938"/>
              </p:ext>
            </p:extLst>
          </p:nvPr>
        </p:nvGraphicFramePr>
        <p:xfrm>
          <a:off x="4812714" y="2101850"/>
          <a:ext cx="358775" cy="463550"/>
        </p:xfrm>
        <a:graphic>
          <a:graphicData uri="http://schemas.openxmlformats.org/presentationml/2006/ole">
            <mc:AlternateContent xmlns:mc="http://schemas.openxmlformats.org/markup-compatibility/2006">
              <mc:Choice xmlns:v="urn:schemas-microsoft-com:vml" Requires="v">
                <p:oleObj spid="_x0000_s33972" r:id="rId8" imgW="203200" imgH="254000" progId="Equation.DSMT4">
                  <p:embed/>
                </p:oleObj>
              </mc:Choice>
              <mc:Fallback>
                <p:oleObj r:id="rId8" imgW="203200" imgH="254000" progId="Equation.DSMT4">
                  <p:embed/>
                  <p:pic>
                    <p:nvPicPr>
                      <p:cNvPr id="0" name="图片 3181"/>
                      <p:cNvPicPr/>
                      <p:nvPr/>
                    </p:nvPicPr>
                    <p:blipFill>
                      <a:blip r:embed="rId4"/>
                      <a:stretch>
                        <a:fillRect/>
                      </a:stretch>
                    </p:blipFill>
                    <p:spPr>
                      <a:xfrm>
                        <a:off x="4812714" y="2101850"/>
                        <a:ext cx="358775" cy="46355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2773" name="Rectangle 4"/>
          <p:cNvSpPr/>
          <p:nvPr/>
        </p:nvSpPr>
        <p:spPr>
          <a:xfrm>
            <a:off x="4557713" y="1500189"/>
            <a:ext cx="9144000" cy="461665"/>
          </a:xfrm>
          <a:prstGeom prst="rect">
            <a:avLst/>
          </a:prstGeom>
          <a:noFill/>
          <a:ln w="9525">
            <a:noFill/>
          </a:ln>
        </p:spPr>
        <p:txBody>
          <a:bodyPr>
            <a:spAutoFit/>
          </a:bodyPr>
          <a:lstStyle/>
          <a:p>
            <a:endParaRPr lang="zh-CN" altLang="en-US" dirty="0"/>
          </a:p>
        </p:txBody>
      </p:sp>
      <p:sp>
        <p:nvSpPr>
          <p:cNvPr id="32774"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2770" name="对象 2"/>
          <p:cNvGraphicFramePr>
            <a:graphicFrameLocks noChangeAspect="1"/>
          </p:cNvGraphicFramePr>
          <p:nvPr/>
        </p:nvGraphicFramePr>
        <p:xfrm>
          <a:off x="3071814" y="765176"/>
          <a:ext cx="5184775" cy="5940425"/>
        </p:xfrm>
        <a:graphic>
          <a:graphicData uri="http://schemas.openxmlformats.org/presentationml/2006/ole">
            <mc:AlternateContent xmlns:mc="http://schemas.openxmlformats.org/markup-compatibility/2006">
              <mc:Choice xmlns:v="urn:schemas-microsoft-com:vml" Requires="v">
                <p:oleObj spid="_x0000_s34860" r:id="rId3" imgW="5080000" imgH="7975600" progId="Visio.Drawing.11">
                  <p:embed/>
                </p:oleObj>
              </mc:Choice>
              <mc:Fallback>
                <p:oleObj r:id="rId3" imgW="5080000" imgH="7975600" progId="Visio.Drawing.11">
                  <p:embed/>
                  <p:pic>
                    <p:nvPicPr>
                      <p:cNvPr id="0" name="图片 3182"/>
                      <p:cNvPicPr/>
                      <p:nvPr/>
                    </p:nvPicPr>
                    <p:blipFill>
                      <a:blip r:embed="rId4"/>
                      <a:stretch>
                        <a:fillRect/>
                      </a:stretch>
                    </p:blipFill>
                    <p:spPr>
                      <a:xfrm>
                        <a:off x="3071814" y="765176"/>
                        <a:ext cx="5184775" cy="5940425"/>
                      </a:xfrm>
                      <a:prstGeom prst="rect">
                        <a:avLst/>
                      </a:prstGeom>
                      <a:noFill/>
                      <a:ln w="38100">
                        <a:noFill/>
                        <a:miter/>
                      </a:ln>
                    </p:spPr>
                  </p:pic>
                </p:oleObj>
              </mc:Fallback>
            </mc:AlternateContent>
          </a:graphicData>
        </a:graphic>
      </p:graphicFrame>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7.4.1 </a:t>
            </a:r>
            <a:r>
              <a:rPr lang="zh-CN" altLang="en-US" sz="3600" dirty="0">
                <a:latin typeface="Times New Roman" panose="02020603050405020304" pitchFamily="18" charset="0"/>
                <a:ea typeface="黑体" panose="02010609060101010101" pitchFamily="49" charset="-122"/>
              </a:rPr>
              <a:t>粒子群优化算法的基本原理</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p:cNvSpPr>
            <a:spLocks noGrp="1"/>
          </p:cNvSpPr>
          <p:nvPr>
            <p:ph idx="1"/>
          </p:nvPr>
        </p:nvSpPr>
        <p:spPr>
          <a:xfrm>
            <a:off x="767408" y="762000"/>
            <a:ext cx="10801200" cy="2133600"/>
          </a:xfrm>
          <a:ln/>
        </p:spPr>
        <p:txBody>
          <a:bodyPr vert="horz" wrap="square" lIns="91440" tIns="45720" rIns="91440" bIns="45720" anchor="t"/>
          <a:lstStyle/>
          <a:p>
            <a:pPr marL="0" indent="0" eaLnBrk="1" hangingPunct="1">
              <a:buClr>
                <a:schemeClr val="tx1"/>
              </a:buClr>
              <a:buAutoNum type="arabicPeriod"/>
            </a:pPr>
            <a:r>
              <a:rPr lang="en-US" altLang="zh-CN" sz="2800" b="1" dirty="0">
                <a:latin typeface="Times New Roman" panose="02020603050405020304" pitchFamily="18" charset="0"/>
              </a:rPr>
              <a:t>  PSO</a:t>
            </a:r>
            <a:r>
              <a:rPr lang="zh-CN" altLang="en-US" sz="2800" b="1" dirty="0">
                <a:latin typeface="Times New Roman" panose="02020603050405020304" pitchFamily="18" charset="0"/>
              </a:rPr>
              <a:t>算法的参数</a:t>
            </a:r>
          </a:p>
          <a:p>
            <a:pPr marL="0" indent="0" eaLnBrk="1" hangingPunct="1">
              <a:buClr>
                <a:schemeClr val="tx1"/>
              </a:buClr>
              <a:buNone/>
            </a:pPr>
            <a:endParaRPr lang="zh-CN" altLang="en-US" sz="2800" b="1" dirty="0">
              <a:latin typeface="宋体" panose="02010600030101010101" pitchFamily="2" charset="-122"/>
            </a:endParaRPr>
          </a:p>
          <a:p>
            <a:pPr marL="0" indent="0" eaLnBrk="1" hangingPunct="1">
              <a:buClr>
                <a:schemeClr val="tx1"/>
              </a:buClr>
              <a:buNone/>
            </a:pPr>
            <a:endParaRPr lang="en-US" altLang="zh-CN" sz="2800" b="1" dirty="0">
              <a:latin typeface="宋体" panose="02010600030101010101" pitchFamily="2" charset="-122"/>
            </a:endParaRPr>
          </a:p>
        </p:txBody>
      </p:sp>
      <p:sp>
        <p:nvSpPr>
          <p:cNvPr id="972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53" name="Text Box 9"/>
          <p:cNvSpPr txBox="1"/>
          <p:nvPr/>
        </p:nvSpPr>
        <p:spPr>
          <a:xfrm>
            <a:off x="1199456" y="1279735"/>
            <a:ext cx="10154344" cy="121264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en-US" sz="2600" b="1" dirty="0">
                <a:solidFill>
                  <a:schemeClr val="folHlink"/>
                </a:solidFill>
              </a:rPr>
              <a:t>包括</a:t>
            </a:r>
            <a:r>
              <a:rPr lang="zh-CN" altLang="en-US" sz="2600" dirty="0">
                <a:solidFill>
                  <a:schemeClr val="tx1"/>
                </a:solidFill>
              </a:rPr>
              <a:t>：</a:t>
            </a:r>
            <a:r>
              <a:rPr lang="zh-CN" altLang="zh-CN" sz="2600" dirty="0">
                <a:solidFill>
                  <a:schemeClr val="tx1"/>
                </a:solidFill>
                <a:latin typeface="Times New Roman" panose="02020603050405020304" pitchFamily="18" charset="0"/>
                <a:cs typeface="Times New Roman" panose="02020603050405020304" pitchFamily="18" charset="0"/>
              </a:rPr>
              <a:t>群体规模</a:t>
            </a:r>
            <a:r>
              <a:rPr lang="en-US" altLang="zh-CN" sz="2600" dirty="0">
                <a:solidFill>
                  <a:schemeClr val="tx1"/>
                </a:solidFill>
                <a:latin typeface="Times New Roman" panose="02020603050405020304" pitchFamily="18" charset="0"/>
                <a:cs typeface="Times New Roman" panose="02020603050405020304" pitchFamily="18" charset="0"/>
              </a:rPr>
              <a:t>m</a:t>
            </a:r>
            <a:r>
              <a:rPr lang="zh-CN" altLang="zh-CN" sz="2600" dirty="0">
                <a:solidFill>
                  <a:schemeClr val="tx1"/>
                </a:solidFill>
                <a:latin typeface="Times New Roman" panose="02020603050405020304" pitchFamily="18" charset="0"/>
                <a:cs typeface="Times New Roman" panose="02020603050405020304" pitchFamily="18" charset="0"/>
              </a:rPr>
              <a:t>，惯性权重</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600" dirty="0">
                <a:solidFill>
                  <a:schemeClr val="tx1"/>
                </a:solidFill>
                <a:latin typeface="Times New Roman" panose="02020603050405020304" pitchFamily="18" charset="0"/>
                <a:cs typeface="Times New Roman" panose="02020603050405020304" pitchFamily="18" charset="0"/>
              </a:rPr>
              <a:t>，加速度</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lang="zh-CN" altLang="zh-CN" sz="2600" dirty="0">
                <a:solidFill>
                  <a:schemeClr val="tx1"/>
                </a:solidFill>
                <a:latin typeface="Times New Roman" panose="02020603050405020304" pitchFamily="18" charset="0"/>
                <a:cs typeface="Times New Roman" panose="02020603050405020304" pitchFamily="18" charset="0"/>
              </a:rPr>
              <a:t>，</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2</a:t>
            </a:r>
            <a:r>
              <a:rPr lang="zh-CN" altLang="zh-CN" sz="2600" dirty="0">
                <a:solidFill>
                  <a:schemeClr val="tx1"/>
                </a:solidFill>
                <a:latin typeface="Times New Roman" panose="02020603050405020304" pitchFamily="18" charset="0"/>
                <a:cs typeface="Times New Roman" panose="02020603050405020304" pitchFamily="18" charset="0"/>
              </a:rPr>
              <a:t>，最大速度</a:t>
            </a:r>
            <a:r>
              <a:rPr lang="en-US" altLang="zh-CN" sz="2600" dirty="0">
                <a:solidFill>
                  <a:schemeClr val="tx1"/>
                </a:solidFill>
                <a:latin typeface="Times New Roman" panose="02020603050405020304" pitchFamily="18" charset="0"/>
                <a:cs typeface="Times New Roman" panose="02020603050405020304" pitchFamily="18" charset="0"/>
              </a:rPr>
              <a:t>Vmax</a:t>
            </a:r>
            <a:r>
              <a:rPr lang="zh-CN" altLang="zh-CN" sz="2600" dirty="0">
                <a:solidFill>
                  <a:schemeClr val="tx1"/>
                </a:solidFill>
                <a:latin typeface="Times New Roman" panose="02020603050405020304" pitchFamily="18" charset="0"/>
                <a:cs typeface="Times New Roman" panose="02020603050405020304" pitchFamily="18" charset="0"/>
              </a:rPr>
              <a:t>， 最大代数</a:t>
            </a:r>
            <a:r>
              <a:rPr lang="en-US" altLang="zh-CN" sz="2600" dirty="0">
                <a:solidFill>
                  <a:schemeClr val="tx1"/>
                </a:solidFill>
                <a:latin typeface="Times New Roman" panose="02020603050405020304" pitchFamily="18" charset="0"/>
                <a:cs typeface="Times New Roman" panose="02020603050405020304" pitchFamily="18" charset="0"/>
              </a:rPr>
              <a:t>Gmax</a:t>
            </a:r>
            <a:r>
              <a:rPr lang="zh-CN" altLang="en-US" sz="2600" dirty="0">
                <a:solidFill>
                  <a:schemeClr val="tx1"/>
                </a:solidFill>
                <a:latin typeface="Times New Roman" panose="02020603050405020304" pitchFamily="18" charset="0"/>
                <a:cs typeface="Times New Roman" panose="02020603050405020304" pitchFamily="18" charset="0"/>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6154" name="Text Box 10"/>
          <p:cNvSpPr txBox="1"/>
          <p:nvPr/>
        </p:nvSpPr>
        <p:spPr>
          <a:xfrm>
            <a:off x="1235460" y="3225905"/>
            <a:ext cx="10118340" cy="121264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cs typeface="Times New Roman" panose="02020603050405020304" pitchFamily="18" charset="0"/>
              </a:rPr>
              <a:t>对速度</a:t>
            </a:r>
            <a:r>
              <a:rPr lang="en-US" altLang="zh-CN" sz="2600" i="1" dirty="0">
                <a:solidFill>
                  <a:schemeClr val="tx1"/>
                </a:solidFill>
                <a:latin typeface="Times New Roman" panose="02020603050405020304" pitchFamily="18" charset="0"/>
                <a:cs typeface="Times New Roman" panose="02020603050405020304" pitchFamily="18" charset="0"/>
              </a:rPr>
              <a:t>v</a:t>
            </a:r>
            <a:r>
              <a:rPr lang="en-US" altLang="zh-CN" sz="2600" i="1" baseline="-25000" dirty="0">
                <a:solidFill>
                  <a:schemeClr val="tx1"/>
                </a:solidFill>
                <a:latin typeface="Times New Roman" panose="02020603050405020304" pitchFamily="18" charset="0"/>
                <a:cs typeface="Times New Roman" panose="02020603050405020304" pitchFamily="18" charset="0"/>
              </a:rPr>
              <a:t>i</a:t>
            </a:r>
            <a:r>
              <a:rPr lang="zh-CN" altLang="zh-CN" sz="2600" dirty="0">
                <a:solidFill>
                  <a:schemeClr val="tx1"/>
                </a:solidFill>
                <a:latin typeface="Times New Roman" panose="02020603050405020304" pitchFamily="18" charset="0"/>
                <a:cs typeface="Times New Roman" panose="02020603050405020304" pitchFamily="18" charset="0"/>
              </a:rPr>
              <a:t>，算法中有最大速度</a:t>
            </a:r>
            <a:r>
              <a:rPr lang="en-US" altLang="zh-CN" sz="2600" dirty="0">
                <a:solidFill>
                  <a:schemeClr val="tx1"/>
                </a:solidFill>
                <a:latin typeface="Times New Roman" panose="02020603050405020304" pitchFamily="18" charset="0"/>
                <a:cs typeface="Times New Roman" panose="02020603050405020304" pitchFamily="18" charset="0"/>
              </a:rPr>
              <a:t>Vmax</a:t>
            </a:r>
            <a:r>
              <a:rPr lang="zh-CN" altLang="zh-CN" sz="2600" dirty="0">
                <a:solidFill>
                  <a:schemeClr val="tx1"/>
                </a:solidFill>
                <a:latin typeface="Times New Roman" panose="02020603050405020304" pitchFamily="18" charset="0"/>
                <a:cs typeface="Times New Roman" panose="02020603050405020304" pitchFamily="18" charset="0"/>
              </a:rPr>
              <a:t>作为限制，如果当前粒子的某维速度大于最大速度</a:t>
            </a:r>
            <a:r>
              <a:rPr lang="en-US" altLang="zh-CN" sz="2600" dirty="0">
                <a:solidFill>
                  <a:schemeClr val="tx1"/>
                </a:solidFill>
                <a:latin typeface="Times New Roman" panose="02020603050405020304" pitchFamily="18" charset="0"/>
                <a:cs typeface="Times New Roman" panose="02020603050405020304" pitchFamily="18" charset="0"/>
              </a:rPr>
              <a:t>Vmax</a:t>
            </a:r>
            <a:r>
              <a:rPr lang="zh-CN" altLang="en-US" sz="2600" dirty="0">
                <a:solidFill>
                  <a:schemeClr val="tx1"/>
                </a:solidFill>
                <a:latin typeface="Times New Roman" panose="02020603050405020304" pitchFamily="18" charset="0"/>
                <a:cs typeface="Times New Roman" panose="02020603050405020304" pitchFamily="18" charset="0"/>
              </a:rPr>
              <a:t>，</a:t>
            </a:r>
            <a:r>
              <a:rPr lang="zh-CN" altLang="zh-CN" sz="2600" dirty="0">
                <a:solidFill>
                  <a:schemeClr val="tx1"/>
                </a:solidFill>
                <a:latin typeface="Times New Roman" panose="02020603050405020304" pitchFamily="18" charset="0"/>
                <a:cs typeface="Times New Roman" panose="02020603050405020304" pitchFamily="18" charset="0"/>
              </a:rPr>
              <a:t>则该维的速度就被限制为最大速度</a:t>
            </a:r>
            <a:r>
              <a:rPr lang="en-US" altLang="zh-CN" sz="2600" dirty="0">
                <a:solidFill>
                  <a:schemeClr val="tx1"/>
                </a:solidFill>
                <a:latin typeface="Times New Roman" panose="02020603050405020304" pitchFamily="18" charset="0"/>
                <a:cs typeface="Times New Roman" panose="02020603050405020304" pitchFamily="18" charset="0"/>
              </a:rPr>
              <a:t>Vmax</a:t>
            </a:r>
            <a:r>
              <a:rPr lang="zh-CN" altLang="zh-CN" sz="2600" dirty="0">
                <a:solidFill>
                  <a:schemeClr val="tx1"/>
                </a:solidFill>
                <a:latin typeface="Times New Roman" panose="02020603050405020304" pitchFamily="18" charset="0"/>
                <a:cs typeface="Times New Roman" panose="02020603050405020304" pitchFamily="18" charset="0"/>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97287" name="Text Box 11"/>
          <p:cNvSpPr txBox="1"/>
          <p:nvPr/>
        </p:nvSpPr>
        <p:spPr>
          <a:xfrm>
            <a:off x="2590800" y="5562600"/>
            <a:ext cx="4419600" cy="457200"/>
          </a:xfrm>
          <a:prstGeom prst="rect">
            <a:avLst/>
          </a:prstGeom>
          <a:noFill/>
          <a:ln w="9525">
            <a:noFill/>
          </a:ln>
        </p:spPr>
        <p:txBody>
          <a:bodyPr anchor="b">
            <a:spAutoFit/>
          </a:bodyPr>
          <a:lstStyle/>
          <a:p>
            <a:pPr>
              <a:spcBef>
                <a:spcPct val="50000"/>
              </a:spcBef>
            </a:pPr>
            <a:endParaRPr lang="zh-CN" altLang="zh-CN" dirty="0"/>
          </a:p>
        </p:txBody>
      </p:sp>
      <p:sp>
        <p:nvSpPr>
          <p:cNvPr id="6158" name="Text Box 14"/>
          <p:cNvSpPr txBox="1"/>
          <p:nvPr/>
        </p:nvSpPr>
        <p:spPr>
          <a:xfrm>
            <a:off x="983432" y="2519362"/>
            <a:ext cx="4114800" cy="609600"/>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rPr>
              <a:t>）</a:t>
            </a:r>
            <a:r>
              <a:rPr lang="zh-CN" altLang="zh-CN" sz="2800" b="1" dirty="0">
                <a:solidFill>
                  <a:schemeClr val="tx1"/>
                </a:solidFill>
                <a:latin typeface="Times New Roman" panose="02020603050405020304" pitchFamily="18" charset="0"/>
              </a:rPr>
              <a:t>最大速度</a:t>
            </a:r>
            <a:r>
              <a:rPr lang="en-US" altLang="zh-CN" sz="2800" b="1" dirty="0">
                <a:solidFill>
                  <a:schemeClr val="tx1"/>
                </a:solidFill>
                <a:latin typeface="Times New Roman" panose="02020603050405020304" pitchFamily="18" charset="0"/>
              </a:rPr>
              <a:t>Vmax</a:t>
            </a:r>
            <a:endParaRPr lang="zh-CN" altLang="en-US" dirty="0">
              <a:latin typeface="Times New Roman" panose="02020603050405020304" pitchFamily="18" charset="0"/>
            </a:endParaRPr>
          </a:p>
        </p:txBody>
      </p:sp>
      <p:sp>
        <p:nvSpPr>
          <p:cNvPr id="9" name="Text Box 14"/>
          <p:cNvSpPr txBox="1"/>
          <p:nvPr/>
        </p:nvSpPr>
        <p:spPr>
          <a:xfrm>
            <a:off x="1014612" y="4645527"/>
            <a:ext cx="4114800" cy="609600"/>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2</a:t>
            </a:r>
            <a:r>
              <a:rPr lang="zh-CN" altLang="en-US" sz="2800" b="1" dirty="0">
                <a:solidFill>
                  <a:schemeClr val="tx1"/>
                </a:solidFill>
                <a:latin typeface="Times New Roman" panose="02020603050405020304" pitchFamily="18" charset="0"/>
              </a:rPr>
              <a:t>）权重因子</a:t>
            </a:r>
            <a:endParaRPr lang="zh-CN" altLang="en-US" dirty="0">
              <a:latin typeface="Times New Roman" panose="02020603050405020304" pitchFamily="18" charset="0"/>
            </a:endParaRPr>
          </a:p>
        </p:txBody>
      </p:sp>
      <p:sp>
        <p:nvSpPr>
          <p:cNvPr id="10" name="Text Box 10"/>
          <p:cNvSpPr txBox="1"/>
          <p:nvPr/>
        </p:nvSpPr>
        <p:spPr>
          <a:xfrm>
            <a:off x="1165628" y="5297873"/>
            <a:ext cx="10188171" cy="652462"/>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en-US" altLang="zh-CN" sz="2600" dirty="0">
                <a:solidFill>
                  <a:schemeClr val="tx1"/>
                </a:solidFill>
                <a:latin typeface="Times New Roman" panose="02020603050405020304" pitchFamily="18" charset="0"/>
                <a:cs typeface="Times New Roman" panose="02020603050405020304" pitchFamily="18" charset="0"/>
              </a:rPr>
              <a:t>3</a:t>
            </a:r>
            <a:r>
              <a:rPr lang="zh-CN" altLang="zh-CN" sz="2600" dirty="0">
                <a:solidFill>
                  <a:schemeClr val="tx1"/>
                </a:solidFill>
                <a:latin typeface="Times New Roman" panose="02020603050405020304" pitchFamily="18" charset="0"/>
                <a:cs typeface="Times New Roman" panose="02020603050405020304" pitchFamily="18" charset="0"/>
              </a:rPr>
              <a:t>个权重因子：惯性权重</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600" dirty="0">
                <a:solidFill>
                  <a:schemeClr val="tx1"/>
                </a:solidFill>
                <a:latin typeface="Times New Roman" panose="02020603050405020304" pitchFamily="18" charset="0"/>
                <a:cs typeface="Times New Roman" panose="02020603050405020304" pitchFamily="18" charset="0"/>
              </a:rPr>
              <a:t>，加速度</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lang="zh-CN" altLang="zh-CN" sz="2600" dirty="0">
                <a:solidFill>
                  <a:schemeClr val="tx1"/>
                </a:solidFill>
                <a:latin typeface="Times New Roman" panose="02020603050405020304" pitchFamily="18" charset="0"/>
                <a:cs typeface="Times New Roman" panose="02020603050405020304" pitchFamily="18" charset="0"/>
              </a:rPr>
              <a:t>，</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zh-CN" sz="2600" dirty="0">
                <a:solidFill>
                  <a:schemeClr val="tx1"/>
                </a:solidFill>
                <a:latin typeface="Times New Roman" panose="02020603050405020304" pitchFamily="18" charset="0"/>
                <a:cs typeface="Times New Roman" panose="02020603050405020304" pitchFamily="18" charset="0"/>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11"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7.4.2  </a:t>
            </a:r>
            <a:r>
              <a:rPr lang="zh-CN" altLang="en-US" sz="3600" dirty="0">
                <a:latin typeface="Times New Roman" panose="02020603050405020304" pitchFamily="18" charset="0"/>
                <a:ea typeface="黑体" panose="02010609060101010101" pitchFamily="49" charset="-122"/>
              </a:rPr>
              <a:t>粒子群优化算法的参数分析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6154" grpId="0" animBg="1"/>
      <p:bldP spid="6158" grpId="0"/>
      <p:bldP spid="9" grpId="0"/>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p:cNvSpPr>
          <p:nvPr>
            <p:ph idx="1"/>
          </p:nvPr>
        </p:nvSpPr>
        <p:spPr>
          <a:xfrm>
            <a:off x="1055440" y="959825"/>
            <a:ext cx="8153400" cy="595313"/>
          </a:xfrm>
          <a:ln/>
        </p:spPr>
        <p:txBody>
          <a:bodyPr vert="horz" wrap="square" lIns="91440" tIns="45720" rIns="91440" bIns="45720" anchor="t"/>
          <a:lstStyle/>
          <a:p>
            <a:pPr marL="0" indent="0" eaLnBrk="1" hangingPunct="1">
              <a:buClr>
                <a:schemeClr val="tx1"/>
              </a:buClr>
              <a:buNone/>
            </a:pPr>
            <a:r>
              <a:rPr lang="en-US" altLang="zh-CN" sz="2800" b="1" dirty="0">
                <a:latin typeface="Times New Roman" panose="02020603050405020304" pitchFamily="18" charset="0"/>
              </a:rPr>
              <a:t>2. </a:t>
            </a:r>
            <a:r>
              <a:rPr lang="zh-CN" altLang="zh-CN" sz="2800" b="1" dirty="0">
                <a:latin typeface="Times New Roman" panose="02020603050405020304" pitchFamily="18" charset="0"/>
              </a:rPr>
              <a:t>位置更新方程中各部分的影响</a:t>
            </a:r>
            <a:endParaRPr lang="zh-CN" altLang="en-US" sz="2800" b="1" dirty="0">
              <a:latin typeface="宋体" panose="02010600030101010101" pitchFamily="2" charset="-122"/>
            </a:endParaRPr>
          </a:p>
          <a:p>
            <a:pPr marL="0" indent="0" eaLnBrk="1" hangingPunct="1">
              <a:buClr>
                <a:schemeClr val="tx1"/>
              </a:buClr>
              <a:buNone/>
            </a:pPr>
            <a:endParaRPr lang="en-US" altLang="zh-CN" sz="2800" b="1" dirty="0">
              <a:latin typeface="宋体" panose="02010600030101010101" pitchFamily="2" charset="-122"/>
            </a:endParaRPr>
          </a:p>
        </p:txBody>
      </p:sp>
      <p:sp>
        <p:nvSpPr>
          <p:cNvPr id="3379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58" name="Text Box 14"/>
          <p:cNvSpPr txBox="1"/>
          <p:nvPr/>
        </p:nvSpPr>
        <p:spPr>
          <a:xfrm>
            <a:off x="1045815" y="2087400"/>
            <a:ext cx="5616575" cy="609398"/>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1</a:t>
            </a:r>
            <a:r>
              <a:rPr lang="zh-CN" altLang="en-US" sz="2800" b="1" dirty="0">
                <a:solidFill>
                  <a:schemeClr val="tx1"/>
                </a:solidFill>
                <a:latin typeface="Times New Roman" panose="02020603050405020304" pitchFamily="18" charset="0"/>
                <a:cs typeface="Times New Roman" panose="02020603050405020304" pitchFamily="18" charset="0"/>
              </a:rPr>
              <a:t>）只有第</a:t>
            </a:r>
            <a:r>
              <a:rPr lang="en-US" altLang="zh-CN" sz="2800" b="1" dirty="0">
                <a:solidFill>
                  <a:schemeClr val="tx1"/>
                </a:solidFill>
                <a:latin typeface="Times New Roman" panose="02020603050405020304" pitchFamily="18" charset="0"/>
                <a:cs typeface="Times New Roman" panose="02020603050405020304" pitchFamily="18" charset="0"/>
              </a:rPr>
              <a:t>1</a:t>
            </a:r>
            <a:r>
              <a:rPr lang="zh-CN" altLang="en-US" sz="2800" b="1" dirty="0">
                <a:solidFill>
                  <a:schemeClr val="tx1"/>
                </a:solidFill>
                <a:latin typeface="Times New Roman" panose="02020603050405020304" pitchFamily="18" charset="0"/>
                <a:cs typeface="Times New Roman" panose="02020603050405020304" pitchFamily="18" charset="0"/>
              </a:rPr>
              <a:t>部分，即 </a:t>
            </a:r>
            <a:r>
              <a:rPr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dirty="0">
              <a:latin typeface="Times New Roman" panose="02020603050405020304" pitchFamily="18" charset="0"/>
              <a:ea typeface="Times New Roman" panose="02020603050405020304" pitchFamily="18" charset="0"/>
            </a:endParaRPr>
          </a:p>
        </p:txBody>
      </p:sp>
      <p:sp>
        <p:nvSpPr>
          <p:cNvPr id="11" name="Text Box 10"/>
          <p:cNvSpPr txBox="1"/>
          <p:nvPr/>
        </p:nvSpPr>
        <p:spPr>
          <a:xfrm>
            <a:off x="1059920" y="2647625"/>
            <a:ext cx="9649072" cy="12417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5000"/>
              </a:lnSpc>
              <a:spcBef>
                <a:spcPct val="50000"/>
              </a:spcBef>
            </a:pPr>
            <a:r>
              <a:rPr lang="zh-CN" altLang="zh-CN" sz="2600" dirty="0">
                <a:solidFill>
                  <a:schemeClr val="tx1"/>
                </a:solidFill>
                <a:latin typeface="Times New Roman" panose="02020603050405020304" pitchFamily="18" charset="0"/>
                <a:cs typeface="Times New Roman" panose="02020603050405020304" pitchFamily="18" charset="0"/>
              </a:rPr>
              <a:t>粒子将一直以当前的速度飞行，直到达边界。</a:t>
            </a:r>
            <a:endParaRPr lang="en-US" altLang="zh-CN" sz="2600" dirty="0">
              <a:solidFill>
                <a:schemeClr val="tx1"/>
              </a:solidFill>
              <a:latin typeface="Times New Roman" panose="02020603050405020304" pitchFamily="18" charset="0"/>
              <a:cs typeface="Times New Roman" panose="02020603050405020304" pitchFamily="18" charset="0"/>
            </a:endParaRPr>
          </a:p>
          <a:p>
            <a:pPr algn="just">
              <a:lnSpc>
                <a:spcPct val="125000"/>
              </a:lnSpc>
              <a:spcBef>
                <a:spcPct val="50000"/>
              </a:spcBef>
            </a:pPr>
            <a:r>
              <a:rPr lang="zh-CN" altLang="zh-CN" sz="2600" dirty="0">
                <a:solidFill>
                  <a:schemeClr val="tx1"/>
                </a:solidFill>
                <a:latin typeface="Times New Roman" panose="02020603050405020304" pitchFamily="18" charset="0"/>
                <a:cs typeface="Times New Roman" panose="02020603050405020304" pitchFamily="18" charset="0"/>
              </a:rPr>
              <a:t>由于它只能搜索有限的区域，所以很难找到好解。</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graphicFrame>
        <p:nvGraphicFramePr>
          <p:cNvPr id="33794" name="对象 7"/>
          <p:cNvGraphicFramePr>
            <a:graphicFrameLocks noChangeAspect="1"/>
          </p:cNvGraphicFramePr>
          <p:nvPr>
            <p:extLst>
              <p:ext uri="{D42A27DB-BD31-4B8C-83A1-F6EECF244321}">
                <p14:modId xmlns:p14="http://schemas.microsoft.com/office/powerpoint/2010/main" val="168549102"/>
              </p:ext>
            </p:extLst>
          </p:nvPr>
        </p:nvGraphicFramePr>
        <p:xfrm>
          <a:off x="1271464" y="1602137"/>
          <a:ext cx="8867775" cy="479425"/>
        </p:xfrm>
        <a:graphic>
          <a:graphicData uri="http://schemas.openxmlformats.org/presentationml/2006/ole">
            <mc:AlternateContent xmlns:mc="http://schemas.openxmlformats.org/markup-compatibility/2006">
              <mc:Choice xmlns:v="urn:schemas-microsoft-com:vml" Requires="v">
                <p:oleObj spid="_x0000_s35883" r:id="rId3" imgW="5067300" imgH="279400" progId="Equation.DSMT4">
                  <p:embed/>
                </p:oleObj>
              </mc:Choice>
              <mc:Fallback>
                <p:oleObj r:id="rId3" imgW="5067300" imgH="279400" progId="Equation.DSMT4">
                  <p:embed/>
                  <p:pic>
                    <p:nvPicPr>
                      <p:cNvPr id="0" name="图片 3183"/>
                      <p:cNvPicPr/>
                      <p:nvPr/>
                    </p:nvPicPr>
                    <p:blipFill>
                      <a:blip r:embed="rId4"/>
                      <a:stretch>
                        <a:fillRect/>
                      </a:stretch>
                    </p:blipFill>
                    <p:spPr>
                      <a:xfrm>
                        <a:off x="1271464" y="1602137"/>
                        <a:ext cx="8867775" cy="479425"/>
                      </a:xfrm>
                      <a:prstGeom prst="rect">
                        <a:avLst/>
                      </a:prstGeom>
                      <a:noFill/>
                      <a:ln w="38100">
                        <a:noFill/>
                        <a:miter/>
                      </a:ln>
                    </p:spPr>
                  </p:pic>
                </p:oleObj>
              </mc:Fallback>
            </mc:AlternateContent>
          </a:graphicData>
        </a:graphic>
      </p:graphicFrame>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7.4.2  </a:t>
            </a:r>
            <a:r>
              <a:rPr lang="zh-CN" altLang="en-US" sz="3600" dirty="0">
                <a:latin typeface="Times New Roman" panose="02020603050405020304" pitchFamily="18" charset="0"/>
                <a:ea typeface="黑体" panose="02010609060101010101" pitchFamily="49" charset="-122"/>
              </a:rPr>
              <a:t>粒子群优化算法的参数分析</a:t>
            </a:r>
          </a:p>
        </p:txBody>
      </p:sp>
      <p:sp>
        <p:nvSpPr>
          <p:cNvPr id="8" name="Text Box 14"/>
          <p:cNvSpPr txBox="1"/>
          <p:nvPr/>
        </p:nvSpPr>
        <p:spPr>
          <a:xfrm>
            <a:off x="1225995" y="3889375"/>
            <a:ext cx="5256213" cy="609398"/>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2</a:t>
            </a:r>
            <a:r>
              <a:rPr lang="zh-CN" altLang="en-US" sz="2800" b="1" dirty="0">
                <a:solidFill>
                  <a:schemeClr val="tx1"/>
                </a:solidFill>
                <a:latin typeface="Times New Roman" panose="02020603050405020304" pitchFamily="18" charset="0"/>
                <a:cs typeface="Times New Roman" panose="02020603050405020304" pitchFamily="18" charset="0"/>
              </a:rPr>
              <a:t>）没有第</a:t>
            </a:r>
            <a:r>
              <a:rPr lang="en-US" altLang="zh-CN" sz="2800" b="1" dirty="0">
                <a:solidFill>
                  <a:schemeClr val="tx1"/>
                </a:solidFill>
                <a:latin typeface="Times New Roman" panose="02020603050405020304" pitchFamily="18" charset="0"/>
                <a:cs typeface="Times New Roman" panose="02020603050405020304" pitchFamily="18" charset="0"/>
              </a:rPr>
              <a:t>1</a:t>
            </a:r>
            <a:r>
              <a:rPr lang="zh-CN" altLang="en-US" sz="2800" b="1" dirty="0">
                <a:solidFill>
                  <a:schemeClr val="tx1"/>
                </a:solidFill>
                <a:latin typeface="Times New Roman" panose="02020603050405020304" pitchFamily="18" charset="0"/>
                <a:cs typeface="Times New Roman" panose="02020603050405020304" pitchFamily="18" charset="0"/>
              </a:rPr>
              <a:t>部分，</a:t>
            </a:r>
            <a:r>
              <a:rPr lang="zh-CN" altLang="zh-CN" sz="2800" b="1" dirty="0">
                <a:solidFill>
                  <a:schemeClr val="tx1"/>
                </a:solidFill>
                <a:latin typeface="Times New Roman" panose="02020603050405020304" pitchFamily="18" charset="0"/>
                <a:cs typeface="Times New Roman" panose="02020603050405020304" pitchFamily="18" charset="0"/>
              </a:rPr>
              <a:t>即</a:t>
            </a:r>
            <a:r>
              <a:rPr lang="en-US" altLang="zh-CN" sz="2800" b="1" dirty="0">
                <a:solidFill>
                  <a:schemeClr val="tx1"/>
                </a:solidFill>
                <a:latin typeface="Times New Roman" panose="02020603050405020304" pitchFamily="18" charset="0"/>
                <a:cs typeface="Times New Roman" panose="02020603050405020304" pitchFamily="18" charset="0"/>
              </a:rPr>
              <a:t> </a:t>
            </a:r>
            <a:r>
              <a:rPr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solidFill>
                  <a:schemeClr val="tx1"/>
                </a:solidFill>
                <a:latin typeface="Times New Roman" panose="02020603050405020304" pitchFamily="18" charset="0"/>
                <a:cs typeface="Times New Roman" panose="02020603050405020304" pitchFamily="18" charset="0"/>
              </a:rPr>
              <a:t>=0</a:t>
            </a:r>
            <a:endParaRPr lang="zh-CN" altLang="en-US" sz="2800" b="1" dirty="0">
              <a:solidFill>
                <a:schemeClr val="tx1"/>
              </a:solidFill>
              <a:latin typeface="Times New Roman" panose="02020603050405020304" pitchFamily="18" charset="0"/>
              <a:ea typeface="Times New Roman" panose="02020603050405020304" pitchFamily="18" charset="0"/>
            </a:endParaRPr>
          </a:p>
        </p:txBody>
      </p:sp>
      <p:sp>
        <p:nvSpPr>
          <p:cNvPr id="10" name="Text Box 10"/>
          <p:cNvSpPr txBox="1"/>
          <p:nvPr/>
        </p:nvSpPr>
        <p:spPr>
          <a:xfrm>
            <a:off x="1080196" y="4653136"/>
            <a:ext cx="10009112" cy="12128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cs typeface="Times New Roman" panose="02020603050405020304" pitchFamily="18" charset="0"/>
              </a:rPr>
              <a:t>速度只取决于粒子当前位置和其历史最好位置</a:t>
            </a:r>
            <a:r>
              <a:rPr lang="en-US" altLang="zh-CN" sz="2600" i="1" dirty="0">
                <a:solidFill>
                  <a:schemeClr val="tx1"/>
                </a:solidFill>
                <a:latin typeface="Times New Roman" panose="02020603050405020304" pitchFamily="18" charset="0"/>
                <a:cs typeface="Times New Roman" panose="02020603050405020304" pitchFamily="18" charset="0"/>
              </a:rPr>
              <a:t>P</a:t>
            </a:r>
            <a:r>
              <a:rPr lang="en-US" altLang="zh-CN" sz="2600" i="1" baseline="-25000" dirty="0">
                <a:solidFill>
                  <a:schemeClr val="tx1"/>
                </a:solidFill>
                <a:latin typeface="Times New Roman" panose="02020603050405020304" pitchFamily="18" charset="0"/>
                <a:cs typeface="Times New Roman" panose="02020603050405020304" pitchFamily="18" charset="0"/>
              </a:rPr>
              <a:t>i</a:t>
            </a: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zh-CN" sz="2600" dirty="0">
                <a:solidFill>
                  <a:schemeClr val="tx1"/>
                </a:solidFill>
                <a:latin typeface="Times New Roman" panose="02020603050405020304" pitchFamily="18" charset="0"/>
                <a:cs typeface="Times New Roman" panose="02020603050405020304" pitchFamily="18" charset="0"/>
              </a:rPr>
              <a:t>和</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i="1" dirty="0">
                <a:solidFill>
                  <a:schemeClr val="tx1"/>
                </a:solidFill>
                <a:latin typeface="Times New Roman" panose="02020603050405020304" pitchFamily="18" charset="0"/>
                <a:cs typeface="Times New Roman" panose="02020603050405020304" pitchFamily="18" charset="0"/>
              </a:rPr>
              <a:t>P</a:t>
            </a:r>
            <a:r>
              <a:rPr lang="en-US" altLang="zh-CN" sz="2600" i="1" baseline="-25000" dirty="0">
                <a:solidFill>
                  <a:schemeClr val="tx1"/>
                </a:solidFill>
                <a:latin typeface="Times New Roman" panose="02020603050405020304" pitchFamily="18" charset="0"/>
                <a:cs typeface="Times New Roman" panose="02020603050405020304" pitchFamily="18" charset="0"/>
              </a:rPr>
              <a:t>g</a:t>
            </a:r>
            <a:r>
              <a:rPr lang="zh-CN" altLang="zh-CN" sz="2600" dirty="0">
                <a:solidFill>
                  <a:schemeClr val="tx1"/>
                </a:solidFill>
                <a:latin typeface="Times New Roman" panose="02020603050405020304" pitchFamily="18" charset="0"/>
                <a:cs typeface="Times New Roman" panose="02020603050405020304" pitchFamily="18" charset="0"/>
              </a:rPr>
              <a:t>，速度本身没有记忆性。</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p:bldP spid="11" grpId="0" animBg="1"/>
      <p:bldP spid="8" grpId="0"/>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3"/>
          <p:cNvSpPr txBox="1">
            <a:spLocks noGrp="1"/>
          </p:cNvSpPr>
          <p:nvPr>
            <p:ph type="sldNum" sz="quarter" idx="12"/>
          </p:nvPr>
        </p:nvSpPr>
        <p:spPr>
          <a:xfrm>
            <a:off x="8458200" y="59563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58" name="Text Box 14"/>
          <p:cNvSpPr txBox="1"/>
          <p:nvPr/>
        </p:nvSpPr>
        <p:spPr>
          <a:xfrm>
            <a:off x="1055440" y="1625921"/>
            <a:ext cx="5616575" cy="609600"/>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3</a:t>
            </a:r>
            <a:r>
              <a:rPr lang="zh-CN" altLang="en-US" sz="2800" b="1" dirty="0">
                <a:solidFill>
                  <a:schemeClr val="tx1"/>
                </a:solidFill>
                <a:latin typeface="Times New Roman" panose="02020603050405020304" pitchFamily="18" charset="0"/>
                <a:cs typeface="Times New Roman" panose="02020603050405020304" pitchFamily="18" charset="0"/>
              </a:rPr>
              <a:t>）没有第</a:t>
            </a:r>
            <a:r>
              <a:rPr lang="en-US" altLang="zh-CN" sz="2800" b="1" dirty="0">
                <a:solidFill>
                  <a:schemeClr val="tx1"/>
                </a:solidFill>
                <a:latin typeface="Times New Roman" panose="02020603050405020304" pitchFamily="18" charset="0"/>
                <a:cs typeface="Times New Roman" panose="02020603050405020304" pitchFamily="18" charset="0"/>
              </a:rPr>
              <a:t>2</a:t>
            </a:r>
            <a:r>
              <a:rPr lang="zh-CN" altLang="en-US" sz="2800" b="1" dirty="0">
                <a:solidFill>
                  <a:schemeClr val="tx1"/>
                </a:solidFill>
                <a:latin typeface="Times New Roman" panose="02020603050405020304" pitchFamily="18" charset="0"/>
                <a:cs typeface="Times New Roman" panose="02020603050405020304" pitchFamily="18" charset="0"/>
              </a:rPr>
              <a:t>部分，</a:t>
            </a:r>
            <a:r>
              <a:rPr lang="zh-CN" altLang="zh-CN" sz="2800" b="1" dirty="0">
                <a:solidFill>
                  <a:schemeClr val="tx1"/>
                </a:solidFill>
                <a:latin typeface="Times New Roman" panose="02020603050405020304" pitchFamily="18" charset="0"/>
                <a:cs typeface="Times New Roman" panose="02020603050405020304" pitchFamily="18" charset="0"/>
              </a:rPr>
              <a:t>即</a:t>
            </a:r>
            <a:r>
              <a:rPr lang="en-US" altLang="zh-CN" sz="2800" b="1" dirty="0">
                <a:solidFill>
                  <a:schemeClr val="tx1"/>
                </a:solidFill>
                <a:latin typeface="Times New Roman" panose="02020603050405020304" pitchFamily="18" charset="0"/>
                <a:cs typeface="Times New Roman" panose="02020603050405020304" pitchFamily="18" charset="0"/>
              </a:rPr>
              <a:t> </a:t>
            </a:r>
            <a:r>
              <a:rPr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b="1" dirty="0">
              <a:solidFill>
                <a:schemeClr val="tx1"/>
              </a:solidFill>
              <a:latin typeface="Times New Roman" panose="02020603050405020304" pitchFamily="18" charset="0"/>
              <a:ea typeface="Times New Roman" panose="02020603050405020304" pitchFamily="18" charset="0"/>
            </a:endParaRPr>
          </a:p>
        </p:txBody>
      </p:sp>
      <p:sp>
        <p:nvSpPr>
          <p:cNvPr id="11" name="Text Box 10"/>
          <p:cNvSpPr txBox="1"/>
          <p:nvPr/>
        </p:nvSpPr>
        <p:spPr>
          <a:xfrm>
            <a:off x="1055440" y="2273781"/>
            <a:ext cx="9629328" cy="652486"/>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cs typeface="Times New Roman" panose="02020603050405020304" pitchFamily="18" charset="0"/>
              </a:rPr>
              <a:t>粒子没有认知能力，也就是</a:t>
            </a:r>
            <a:r>
              <a:rPr lang="en-US" altLang="zh-CN" sz="2600" dirty="0">
                <a:solidFill>
                  <a:schemeClr val="tx1"/>
                </a:solidFill>
                <a:latin typeface="Times New Roman" panose="02020603050405020304" pitchFamily="18" charset="0"/>
                <a:cs typeface="Times New Roman" panose="02020603050405020304" pitchFamily="18" charset="0"/>
              </a:rPr>
              <a:t>“</a:t>
            </a:r>
            <a:r>
              <a:rPr lang="zh-CN" altLang="zh-CN" sz="2600" dirty="0">
                <a:solidFill>
                  <a:schemeClr val="tx1"/>
                </a:solidFill>
                <a:latin typeface="Times New Roman" panose="02020603050405020304" pitchFamily="18" charset="0"/>
                <a:cs typeface="Times New Roman" panose="02020603050405020304" pitchFamily="18" charset="0"/>
              </a:rPr>
              <a:t>只有社会模型</a:t>
            </a:r>
            <a:r>
              <a:rPr lang="en-US" altLang="zh-CN" sz="2600" dirty="0">
                <a:solidFill>
                  <a:schemeClr val="tx1"/>
                </a:solidFill>
                <a:latin typeface="Times New Roman" panose="02020603050405020304" pitchFamily="18" charset="0"/>
                <a:cs typeface="Times New Roman" panose="02020603050405020304" pitchFamily="18" charset="0"/>
              </a:rPr>
              <a:t>”</a:t>
            </a:r>
            <a:r>
              <a:rPr lang="zh-CN" altLang="zh-CN" sz="2600" dirty="0">
                <a:solidFill>
                  <a:schemeClr val="tx1"/>
                </a:solidFill>
                <a:latin typeface="Times New Roman" panose="02020603050405020304" pitchFamily="18" charset="0"/>
                <a:cs typeface="Times New Roman" panose="02020603050405020304" pitchFamily="18" charset="0"/>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12" name="Text Box 10"/>
          <p:cNvSpPr txBox="1"/>
          <p:nvPr/>
        </p:nvSpPr>
        <p:spPr>
          <a:xfrm>
            <a:off x="1041664" y="2948743"/>
            <a:ext cx="9629328" cy="12128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zh-CN" sz="2600" dirty="0">
                <a:solidFill>
                  <a:schemeClr val="tx1"/>
                </a:solidFill>
                <a:latin typeface="Arial" panose="020B0604020202020204" pitchFamily="34" charset="0"/>
              </a:rPr>
              <a:t>在粒子的相互作用下，有能力达到新的搜索空间。但对复杂问题，容易陷入局部最优点。</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graphicFrame>
        <p:nvGraphicFramePr>
          <p:cNvPr id="35842" name="对象 7"/>
          <p:cNvGraphicFramePr>
            <a:graphicFrameLocks noChangeAspect="1"/>
          </p:cNvGraphicFramePr>
          <p:nvPr>
            <p:extLst>
              <p:ext uri="{D42A27DB-BD31-4B8C-83A1-F6EECF244321}">
                <p14:modId xmlns:p14="http://schemas.microsoft.com/office/powerpoint/2010/main" val="1646536012"/>
              </p:ext>
            </p:extLst>
          </p:nvPr>
        </p:nvGraphicFramePr>
        <p:xfrm>
          <a:off x="1230329" y="1108236"/>
          <a:ext cx="8867775" cy="479425"/>
        </p:xfrm>
        <a:graphic>
          <a:graphicData uri="http://schemas.openxmlformats.org/presentationml/2006/ole">
            <mc:AlternateContent xmlns:mc="http://schemas.openxmlformats.org/markup-compatibility/2006">
              <mc:Choice xmlns:v="urn:schemas-microsoft-com:vml" Requires="v">
                <p:oleObj spid="_x0000_s37931" r:id="rId3" imgW="5067300" imgH="279400" progId="Equation.DSMT4">
                  <p:embed/>
                </p:oleObj>
              </mc:Choice>
              <mc:Fallback>
                <p:oleObj r:id="rId3" imgW="5067300" imgH="279400" progId="Equation.DSMT4">
                  <p:embed/>
                  <p:pic>
                    <p:nvPicPr>
                      <p:cNvPr id="0" name="图片 3185"/>
                      <p:cNvPicPr/>
                      <p:nvPr/>
                    </p:nvPicPr>
                    <p:blipFill>
                      <a:blip r:embed="rId4"/>
                      <a:stretch>
                        <a:fillRect/>
                      </a:stretch>
                    </p:blipFill>
                    <p:spPr>
                      <a:xfrm>
                        <a:off x="1230329" y="1108236"/>
                        <a:ext cx="8867775" cy="479425"/>
                      </a:xfrm>
                      <a:prstGeom prst="rect">
                        <a:avLst/>
                      </a:prstGeom>
                      <a:noFill/>
                      <a:ln w="38100">
                        <a:noFill/>
                        <a:miter/>
                      </a:ln>
                    </p:spPr>
                  </p:pic>
                </p:oleObj>
              </mc:Fallback>
            </mc:AlternateContent>
          </a:graphicData>
        </a:graphic>
      </p:graphicFrame>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7.4.2  </a:t>
            </a:r>
            <a:r>
              <a:rPr lang="zh-CN" altLang="en-US" sz="3600" dirty="0">
                <a:latin typeface="Times New Roman" panose="02020603050405020304" pitchFamily="18" charset="0"/>
                <a:ea typeface="黑体" panose="02010609060101010101" pitchFamily="49" charset="-122"/>
              </a:rPr>
              <a:t>粒子群优化算法的参数分析</a:t>
            </a:r>
          </a:p>
        </p:txBody>
      </p:sp>
      <p:sp>
        <p:nvSpPr>
          <p:cNvPr id="8" name="Text Box 14"/>
          <p:cNvSpPr txBox="1"/>
          <p:nvPr/>
        </p:nvSpPr>
        <p:spPr>
          <a:xfrm>
            <a:off x="1009737" y="4190920"/>
            <a:ext cx="5256213" cy="609600"/>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4</a:t>
            </a:r>
            <a:r>
              <a:rPr lang="zh-CN" altLang="en-US" sz="2800" b="1" dirty="0">
                <a:solidFill>
                  <a:schemeClr val="tx1"/>
                </a:solidFill>
                <a:latin typeface="Times New Roman" panose="02020603050405020304" pitchFamily="18" charset="0"/>
                <a:cs typeface="Times New Roman" panose="02020603050405020304" pitchFamily="18" charset="0"/>
              </a:rPr>
              <a:t>）没有第</a:t>
            </a:r>
            <a:r>
              <a:rPr lang="en-US" altLang="zh-CN" sz="2800" b="1" dirty="0">
                <a:solidFill>
                  <a:schemeClr val="tx1"/>
                </a:solidFill>
                <a:latin typeface="Times New Roman" panose="02020603050405020304" pitchFamily="18" charset="0"/>
                <a:cs typeface="Times New Roman" panose="02020603050405020304" pitchFamily="18" charset="0"/>
              </a:rPr>
              <a:t>3</a:t>
            </a:r>
            <a:r>
              <a:rPr lang="zh-CN" altLang="en-US" sz="2800" b="1" dirty="0">
                <a:solidFill>
                  <a:schemeClr val="tx1"/>
                </a:solidFill>
                <a:latin typeface="Times New Roman" panose="02020603050405020304" pitchFamily="18" charset="0"/>
                <a:cs typeface="Times New Roman" panose="02020603050405020304" pitchFamily="18" charset="0"/>
              </a:rPr>
              <a:t>部分，</a:t>
            </a:r>
            <a:r>
              <a:rPr lang="zh-CN" altLang="zh-CN" sz="2800" b="1" dirty="0">
                <a:solidFill>
                  <a:schemeClr val="tx1"/>
                </a:solidFill>
                <a:latin typeface="Times New Roman" panose="02020603050405020304" pitchFamily="18" charset="0"/>
                <a:cs typeface="Times New Roman" panose="02020603050405020304" pitchFamily="18" charset="0"/>
              </a:rPr>
              <a:t>即</a:t>
            </a:r>
            <a:r>
              <a:rPr lang="en-US" altLang="zh-CN" sz="2800" b="1" dirty="0">
                <a:solidFill>
                  <a:schemeClr val="tx1"/>
                </a:solidFill>
                <a:latin typeface="Times New Roman" panose="02020603050405020304" pitchFamily="18" charset="0"/>
                <a:cs typeface="Times New Roman" panose="02020603050405020304" pitchFamily="18" charset="0"/>
              </a:rPr>
              <a:t> </a:t>
            </a:r>
            <a:r>
              <a:rPr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800" b="1" dirty="0">
              <a:solidFill>
                <a:schemeClr val="tx1"/>
              </a:solidFill>
              <a:latin typeface="Times New Roman" panose="02020603050405020304" pitchFamily="18" charset="0"/>
              <a:ea typeface="Times New Roman" panose="02020603050405020304" pitchFamily="18" charset="0"/>
            </a:endParaRPr>
          </a:p>
        </p:txBody>
      </p:sp>
      <p:sp>
        <p:nvSpPr>
          <p:cNvPr id="10" name="Text Box 10"/>
          <p:cNvSpPr txBox="1"/>
          <p:nvPr/>
        </p:nvSpPr>
        <p:spPr>
          <a:xfrm>
            <a:off x="1080219" y="4777781"/>
            <a:ext cx="9781896" cy="652486"/>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cs typeface="Times New Roman" panose="02020603050405020304" pitchFamily="18" charset="0"/>
              </a:rPr>
              <a:t>粒子间没有社会共享信息，也就是</a:t>
            </a:r>
            <a:r>
              <a:rPr lang="en-US" altLang="zh-CN" sz="2600" dirty="0">
                <a:solidFill>
                  <a:schemeClr val="tx1"/>
                </a:solidFill>
                <a:latin typeface="Times New Roman" panose="02020603050405020304" pitchFamily="18" charset="0"/>
                <a:cs typeface="Times New Roman" panose="02020603050405020304" pitchFamily="18" charset="0"/>
              </a:rPr>
              <a:t>“</a:t>
            </a:r>
            <a:r>
              <a:rPr lang="zh-CN" altLang="zh-CN" sz="2600" dirty="0">
                <a:solidFill>
                  <a:schemeClr val="tx1"/>
                </a:solidFill>
                <a:latin typeface="Times New Roman" panose="02020603050405020304" pitchFamily="18" charset="0"/>
                <a:cs typeface="Times New Roman" panose="02020603050405020304" pitchFamily="18" charset="0"/>
              </a:rPr>
              <a:t>只有认知</a:t>
            </a:r>
            <a:r>
              <a:rPr lang="en-US" altLang="zh-CN" sz="2600" dirty="0">
                <a:solidFill>
                  <a:schemeClr val="tx1"/>
                </a:solidFill>
                <a:latin typeface="Times New Roman" panose="02020603050405020304" pitchFamily="18" charset="0"/>
                <a:cs typeface="Times New Roman" panose="02020603050405020304" pitchFamily="18" charset="0"/>
              </a:rPr>
              <a:t>”</a:t>
            </a:r>
            <a:r>
              <a:rPr lang="zh-CN" altLang="zh-CN" sz="2600" dirty="0">
                <a:solidFill>
                  <a:schemeClr val="tx1"/>
                </a:solidFill>
                <a:latin typeface="Times New Roman" panose="02020603050405020304" pitchFamily="18" charset="0"/>
                <a:cs typeface="Times New Roman" panose="02020603050405020304" pitchFamily="18" charset="0"/>
              </a:rPr>
              <a:t>模型。</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13" name="Text Box 10"/>
          <p:cNvSpPr txBox="1"/>
          <p:nvPr/>
        </p:nvSpPr>
        <p:spPr>
          <a:xfrm>
            <a:off x="1056966" y="5430267"/>
            <a:ext cx="9805149" cy="121264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cs typeface="Times New Roman" panose="02020603050405020304" pitchFamily="18" charset="0"/>
              </a:rPr>
              <a:t>因为个体间没有交互，一个规模为</a:t>
            </a:r>
            <a:r>
              <a:rPr lang="en-US" altLang="zh-CN" sz="2600" dirty="0">
                <a:solidFill>
                  <a:schemeClr val="tx1"/>
                </a:solidFill>
                <a:latin typeface="Times New Roman" panose="02020603050405020304" pitchFamily="18" charset="0"/>
                <a:cs typeface="Times New Roman" panose="02020603050405020304" pitchFamily="18" charset="0"/>
              </a:rPr>
              <a:t>M</a:t>
            </a:r>
            <a:r>
              <a:rPr lang="zh-CN" altLang="zh-CN" sz="2600" dirty="0">
                <a:solidFill>
                  <a:schemeClr val="tx1"/>
                </a:solidFill>
                <a:latin typeface="Times New Roman" panose="02020603050405020304" pitchFamily="18" charset="0"/>
                <a:cs typeface="Times New Roman" panose="02020603050405020304" pitchFamily="18" charset="0"/>
              </a:rPr>
              <a:t>的群体等价于</a:t>
            </a:r>
            <a:r>
              <a:rPr lang="en-US" altLang="zh-CN" sz="2600" dirty="0">
                <a:solidFill>
                  <a:schemeClr val="tx1"/>
                </a:solidFill>
                <a:latin typeface="Times New Roman" panose="02020603050405020304" pitchFamily="18" charset="0"/>
                <a:cs typeface="Times New Roman" panose="02020603050405020304" pitchFamily="18" charset="0"/>
              </a:rPr>
              <a:t>M</a:t>
            </a:r>
            <a:r>
              <a:rPr lang="zh-CN" altLang="zh-CN" sz="2600" dirty="0">
                <a:solidFill>
                  <a:schemeClr val="tx1"/>
                </a:solidFill>
                <a:latin typeface="Times New Roman" panose="02020603050405020304" pitchFamily="18" charset="0"/>
                <a:cs typeface="Times New Roman" panose="02020603050405020304" pitchFamily="18" charset="0"/>
              </a:rPr>
              <a:t>个单个粒子的运行，因而得到最优解的机率非常小。</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p:bldP spid="11" grpId="0" animBg="1"/>
      <p:bldP spid="12" grpId="0" animBg="1"/>
      <p:bldP spid="8" grpId="0"/>
      <p:bldP spid="10"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Grp="1"/>
          </p:cNvSpPr>
          <p:nvPr>
            <p:ph idx="1"/>
          </p:nvPr>
        </p:nvSpPr>
        <p:spPr>
          <a:xfrm>
            <a:off x="911424" y="1001227"/>
            <a:ext cx="8153400" cy="1895475"/>
          </a:xfrm>
          <a:ln/>
        </p:spPr>
        <p:txBody>
          <a:bodyPr vert="horz" wrap="square" lIns="91440" tIns="45720" rIns="91440" bIns="45720" anchor="t"/>
          <a:lstStyle/>
          <a:p>
            <a:pPr marL="0" indent="0" eaLnBrk="1" hangingPunct="1">
              <a:buClr>
                <a:schemeClr val="tx1"/>
              </a:buClr>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参数设置</a:t>
            </a:r>
          </a:p>
          <a:p>
            <a:pPr marL="0" indent="0" eaLnBrk="1" hangingPunct="1">
              <a:buClr>
                <a:schemeClr val="tx1"/>
              </a:buClr>
              <a:buNone/>
            </a:pPr>
            <a:endParaRPr lang="zh-CN" altLang="en-US" sz="2800" b="1" dirty="0">
              <a:latin typeface="宋体" panose="02010600030101010101" pitchFamily="2" charset="-122"/>
            </a:endParaRPr>
          </a:p>
          <a:p>
            <a:pPr marL="0" indent="0" eaLnBrk="1" hangingPunct="1">
              <a:buClr>
                <a:schemeClr val="tx1"/>
              </a:buClr>
              <a:buNone/>
            </a:pPr>
            <a:endParaRPr lang="en-US" altLang="zh-CN" sz="2800" b="1" dirty="0">
              <a:latin typeface="宋体" panose="02010600030101010101" pitchFamily="2" charset="-122"/>
            </a:endParaRPr>
          </a:p>
        </p:txBody>
      </p:sp>
      <p:sp>
        <p:nvSpPr>
          <p:cNvPr id="983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53" name="Text Box 9"/>
          <p:cNvSpPr txBox="1"/>
          <p:nvPr/>
        </p:nvSpPr>
        <p:spPr>
          <a:xfrm>
            <a:off x="848095" y="1764476"/>
            <a:ext cx="10438659" cy="1772793"/>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en-US" sz="2600" b="1" dirty="0">
                <a:solidFill>
                  <a:schemeClr val="folHlink"/>
                </a:solidFill>
              </a:rPr>
              <a:t>早期的实验</a:t>
            </a:r>
            <a:r>
              <a:rPr lang="zh-CN" altLang="en-US" sz="2600" dirty="0">
                <a:solidFill>
                  <a:schemeClr val="tx1"/>
                </a:solidFill>
              </a:rPr>
              <a:t>：</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dirty="0">
                <a:solidFill>
                  <a:schemeClr val="tx1"/>
                </a:solidFill>
                <a:latin typeface="Times New Roman" panose="02020603050405020304" pitchFamily="18" charset="0"/>
                <a:cs typeface="Times New Roman" panose="02020603050405020304" pitchFamily="18" charset="0"/>
              </a:rPr>
              <a:t>固定为1.0</a:t>
            </a:r>
            <a:r>
              <a:rPr lang="zh-CN" altLang="en-US" sz="2600" dirty="0">
                <a:solidFill>
                  <a:schemeClr val="tx1"/>
                </a:solidFill>
                <a:latin typeface="Times New Roman" panose="02020603050405020304" pitchFamily="18" charset="0"/>
                <a:cs typeface="Times New Roman" panose="02020603050405020304" pitchFamily="18" charset="0"/>
              </a:rPr>
              <a:t>，</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600" dirty="0">
                <a:solidFill>
                  <a:schemeClr val="tx1"/>
                </a:solidFill>
                <a:latin typeface="Times New Roman" panose="02020603050405020304" pitchFamily="18" charset="0"/>
                <a:cs typeface="Times New Roman" panose="02020603050405020304" pitchFamily="18" charset="0"/>
              </a:rPr>
              <a:t>和</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600" dirty="0">
                <a:solidFill>
                  <a:schemeClr val="tx1"/>
                </a:solidFill>
                <a:latin typeface="Times New Roman" panose="02020603050405020304" pitchFamily="18" charset="0"/>
                <a:cs typeface="Times New Roman" panose="02020603050405020304" pitchFamily="18" charset="0"/>
              </a:rPr>
              <a:t>固定为2.0，因此Vmax成为唯一需要调节的参数，通常设为每维变化范围10％~20%。Suganthan的实验表明</a:t>
            </a:r>
            <a:r>
              <a:rPr lang="zh-CN" altLang="en-US" sz="2600" dirty="0">
                <a:solidFill>
                  <a:schemeClr val="tx1"/>
                </a:solidFill>
                <a:latin typeface="Times New Roman" panose="02020603050405020304" pitchFamily="18" charset="0"/>
                <a:cs typeface="Times New Roman" panose="02020603050405020304" pitchFamily="18" charset="0"/>
              </a:rPr>
              <a:t>，</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600" dirty="0">
                <a:solidFill>
                  <a:schemeClr val="tx1"/>
                </a:solidFill>
                <a:latin typeface="Times New Roman" panose="02020603050405020304" pitchFamily="18" charset="0"/>
                <a:cs typeface="Times New Roman" panose="02020603050405020304" pitchFamily="18" charset="0"/>
              </a:rPr>
              <a:t>和</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2 </a:t>
            </a:r>
            <a:r>
              <a:rPr lang="en-US" altLang="zh-CN" sz="2600" dirty="0">
                <a:solidFill>
                  <a:schemeClr val="tx1"/>
                </a:solidFill>
                <a:latin typeface="Times New Roman" panose="02020603050405020304" pitchFamily="18" charset="0"/>
                <a:cs typeface="Times New Roman" panose="02020603050405020304" pitchFamily="18" charset="0"/>
              </a:rPr>
              <a:t>为常数时可以得到较好的解，但不一定必须为2。</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98310" name="Text Box 11"/>
          <p:cNvSpPr txBox="1"/>
          <p:nvPr/>
        </p:nvSpPr>
        <p:spPr>
          <a:xfrm>
            <a:off x="2590800" y="5562600"/>
            <a:ext cx="4419600" cy="457200"/>
          </a:xfrm>
          <a:prstGeom prst="rect">
            <a:avLst/>
          </a:prstGeom>
          <a:noFill/>
          <a:ln w="9525">
            <a:noFill/>
          </a:ln>
        </p:spPr>
        <p:txBody>
          <a:bodyPr anchor="b">
            <a:spAutoFit/>
          </a:bodyPr>
          <a:lstStyle/>
          <a:p>
            <a:pPr>
              <a:spcBef>
                <a:spcPct val="50000"/>
              </a:spcBef>
            </a:pPr>
            <a:endParaRPr lang="zh-CN" altLang="zh-CN" dirty="0"/>
          </a:p>
        </p:txBody>
      </p:sp>
      <p:sp>
        <p:nvSpPr>
          <p:cNvPr id="10" name="Text Box 10"/>
          <p:cNvSpPr txBox="1"/>
          <p:nvPr/>
        </p:nvSpPr>
        <p:spPr>
          <a:xfrm>
            <a:off x="848094" y="3734169"/>
            <a:ext cx="10438659" cy="121264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cs typeface="Times New Roman" panose="02020603050405020304" pitchFamily="18" charset="0"/>
              </a:rPr>
              <a:t>这些参数也可以通过模糊系统进行调节。</a:t>
            </a:r>
            <a:r>
              <a:rPr lang="en-US" altLang="zh-CN" sz="2600" dirty="0">
                <a:solidFill>
                  <a:schemeClr val="tx1"/>
                </a:solidFill>
                <a:latin typeface="Times New Roman" panose="02020603050405020304" pitchFamily="18" charset="0"/>
                <a:cs typeface="Times New Roman" panose="02020603050405020304" pitchFamily="18" charset="0"/>
              </a:rPr>
              <a:t>Shi</a:t>
            </a:r>
            <a:r>
              <a:rPr lang="zh-CN" altLang="zh-CN" sz="2600" dirty="0">
                <a:solidFill>
                  <a:schemeClr val="tx1"/>
                </a:solidFill>
                <a:latin typeface="Times New Roman" panose="02020603050405020304" pitchFamily="18" charset="0"/>
                <a:cs typeface="Times New Roman" panose="02020603050405020304" pitchFamily="18" charset="0"/>
              </a:rPr>
              <a:t>和</a:t>
            </a:r>
            <a:r>
              <a:rPr lang="en-US" altLang="zh-CN" sz="2600" dirty="0">
                <a:solidFill>
                  <a:schemeClr val="tx1"/>
                </a:solidFill>
                <a:latin typeface="Times New Roman" panose="02020603050405020304" pitchFamily="18" charset="0"/>
                <a:cs typeface="Times New Roman" panose="02020603050405020304" pitchFamily="18" charset="0"/>
              </a:rPr>
              <a:t>Eberhart</a:t>
            </a:r>
            <a:r>
              <a:rPr lang="zh-CN" altLang="zh-CN" sz="2600" dirty="0">
                <a:solidFill>
                  <a:schemeClr val="tx1"/>
                </a:solidFill>
                <a:latin typeface="Times New Roman" panose="02020603050405020304" pitchFamily="18" charset="0"/>
                <a:cs typeface="Times New Roman" panose="02020603050405020304" pitchFamily="18" charset="0"/>
              </a:rPr>
              <a:t>提出一个模糊系统来调节</a:t>
            </a: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600" dirty="0">
                <a:solidFill>
                  <a:schemeClr val="tx1"/>
                </a:solidFill>
                <a:latin typeface="Times New Roman" panose="02020603050405020304" pitchFamily="18" charset="0"/>
                <a:cs typeface="Times New Roman" panose="02020603050405020304" pitchFamily="18" charset="0"/>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7.4.2  </a:t>
            </a:r>
            <a:r>
              <a:rPr lang="zh-CN" altLang="en-US" sz="3600" dirty="0">
                <a:latin typeface="Times New Roman" panose="02020603050405020304" pitchFamily="18" charset="0"/>
                <a:ea typeface="黑体" panose="02010609060101010101" pitchFamily="49" charset="-122"/>
              </a:rPr>
              <a:t>粒子群优化算法的参数分析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1027"/>
          <p:cNvSpPr txBox="1">
            <a:spLocks noChangeArrowheads="1"/>
          </p:cNvSpPr>
          <p:nvPr/>
        </p:nvSpPr>
        <p:spPr bwMode="auto">
          <a:xfrm>
            <a:off x="911424" y="955675"/>
            <a:ext cx="9649072" cy="5400675"/>
          </a:xfrm>
          <a:prstGeom prst="rect">
            <a:avLst/>
          </a:prstGeom>
          <a:noFill/>
          <a:ln w="9525">
            <a:noFill/>
            <a:miter lim="800000"/>
          </a:ln>
        </p:spPr>
        <p:txBody>
          <a:bodyPr vert="horz" wrap="square" lIns="91440" tIns="45720" rIns="91440" bIns="45720" numCol="1" anchor="t" anchorCtr="0" compatLnSpc="1"/>
          <a:lstStyle/>
          <a:p>
            <a:pPr>
              <a:lnSpc>
                <a:spcPct val="160000"/>
              </a:lnSpc>
              <a:buClr>
                <a:srgbClr val="0000FF"/>
              </a:buClr>
              <a:buSzPct val="150000"/>
            </a:pPr>
            <a:r>
              <a:rPr lang="en-US" altLang="zh-CN" sz="3200" b="1" dirty="0">
                <a:solidFill>
                  <a:schemeClr val="tx1"/>
                </a:solidFill>
                <a:latin typeface="Times New Roman" panose="02020603050405020304" pitchFamily="18" charset="0"/>
              </a:rPr>
              <a:t>7.1  </a:t>
            </a:r>
            <a:r>
              <a:rPr lang="zh-CN" altLang="en-US" sz="3200" b="1" dirty="0">
                <a:solidFill>
                  <a:schemeClr val="tx1"/>
                </a:solidFill>
                <a:latin typeface="Times New Roman" panose="02020603050405020304" pitchFamily="18" charset="0"/>
              </a:rPr>
              <a:t>群智能算法产生的背景</a:t>
            </a:r>
          </a:p>
          <a:p>
            <a:pPr>
              <a:lnSpc>
                <a:spcPct val="160000"/>
              </a:lnSpc>
              <a:buClr>
                <a:srgbClr val="0000FF"/>
              </a:buClr>
              <a:buSzPct val="150000"/>
              <a:buFont typeface="Wingdings" panose="05000000000000000000" pitchFamily="2" charset="2"/>
              <a:buChar char="ü"/>
            </a:pPr>
            <a:r>
              <a:rPr lang="en-US" altLang="en-US" sz="3200" b="1" dirty="0">
                <a:solidFill>
                  <a:srgbClr val="0000FF"/>
                </a:solidFill>
                <a:latin typeface="Times New Roman" panose="02020603050405020304" pitchFamily="18" charset="0"/>
              </a:rPr>
              <a:t>7.2  </a:t>
            </a:r>
            <a:r>
              <a:rPr lang="zh-CN" altLang="en-US" sz="3200" b="1" dirty="0">
                <a:solidFill>
                  <a:srgbClr val="0000FF"/>
                </a:solidFill>
                <a:latin typeface="Times New Roman" panose="02020603050405020304" pitchFamily="18" charset="0"/>
              </a:rPr>
              <a:t>粒子群优化算法</a:t>
            </a:r>
            <a:endParaRPr lang="en-US" altLang="zh-CN" sz="3200" b="1" dirty="0">
              <a:solidFill>
                <a:srgbClr val="0000FF"/>
              </a:solidFill>
              <a:latin typeface="Times New Roman" panose="02020603050405020304" pitchFamily="18" charset="0"/>
            </a:endParaRPr>
          </a:p>
          <a:p>
            <a:pPr>
              <a:lnSpc>
                <a:spcPct val="160000"/>
              </a:lnSpc>
            </a:pPr>
            <a:r>
              <a:rPr lang="en-US" altLang="en-US" sz="3200" b="1" dirty="0">
                <a:solidFill>
                  <a:schemeClr val="tx1"/>
                </a:solidFill>
                <a:latin typeface="Times New Roman" panose="02020603050405020304" pitchFamily="18" charset="0"/>
              </a:rPr>
              <a:t>7.3 </a:t>
            </a:r>
            <a:r>
              <a:rPr lang="zh-CN" altLang="en-US" sz="3200" b="1" dirty="0">
                <a:solidFill>
                  <a:schemeClr val="tx1"/>
                </a:solidFill>
                <a:latin typeface="Times New Roman" panose="02020603050405020304" pitchFamily="18" charset="0"/>
              </a:rPr>
              <a:t>量子粒子群优化算法</a:t>
            </a:r>
            <a:endParaRPr lang="en-US" altLang="zh-CN" sz="3200" b="1" dirty="0">
              <a:solidFill>
                <a:schemeClr val="tx1"/>
              </a:solidFill>
              <a:latin typeface="Times New Roman" panose="02020603050405020304" pitchFamily="18" charset="0"/>
            </a:endParaRPr>
          </a:p>
          <a:p>
            <a:pPr>
              <a:lnSpc>
                <a:spcPct val="160000"/>
              </a:lnSpc>
            </a:pPr>
            <a:r>
              <a:rPr lang="en-US" altLang="en-US" sz="3200" b="1" dirty="0">
                <a:solidFill>
                  <a:schemeClr val="tx1"/>
                </a:solidFill>
                <a:latin typeface="Times New Roman" panose="02020603050405020304" pitchFamily="18" charset="0"/>
              </a:rPr>
              <a:t>7.4 </a:t>
            </a:r>
            <a:r>
              <a:rPr lang="zh-CN" altLang="en-US" sz="3200" b="1" dirty="0">
                <a:solidFill>
                  <a:schemeClr val="tx1"/>
                </a:solidFill>
                <a:latin typeface="Times New Roman" panose="02020603050405020304" pitchFamily="18" charset="0"/>
              </a:rPr>
              <a:t>粒子群优化算法及其应用</a:t>
            </a:r>
          </a:p>
          <a:p>
            <a:pPr>
              <a:lnSpc>
                <a:spcPct val="160000"/>
              </a:lnSpc>
            </a:pPr>
            <a:r>
              <a:rPr lang="en-US" altLang="zh-CN" sz="3200" b="1" dirty="0">
                <a:solidFill>
                  <a:schemeClr val="tx1"/>
                </a:solidFill>
                <a:latin typeface="Times New Roman" panose="02020603050405020304" pitchFamily="18" charset="0"/>
              </a:rPr>
              <a:t>7.5 </a:t>
            </a:r>
            <a:r>
              <a:rPr lang="zh-CN" altLang="en-US" sz="3200" b="1" dirty="0">
                <a:solidFill>
                  <a:schemeClr val="tx1"/>
                </a:solidFill>
                <a:latin typeface="Times New Roman" panose="02020603050405020304" pitchFamily="18" charset="0"/>
              </a:rPr>
              <a:t>基本蚁群算法</a:t>
            </a:r>
            <a:endParaRPr lang="en-US" altLang="en-US" sz="3200" b="1" dirty="0">
              <a:solidFill>
                <a:schemeClr val="tx1"/>
              </a:solidFill>
              <a:latin typeface="Times New Roman" panose="02020603050405020304" pitchFamily="18" charset="0"/>
            </a:endParaRPr>
          </a:p>
          <a:p>
            <a:pPr>
              <a:lnSpc>
                <a:spcPct val="160000"/>
              </a:lnSpc>
            </a:pPr>
            <a:r>
              <a:rPr lang="en-US" altLang="en-US" sz="3200" b="1" dirty="0">
                <a:solidFill>
                  <a:schemeClr val="tx1"/>
                </a:solidFill>
                <a:latin typeface="Times New Roman" panose="02020603050405020304" pitchFamily="18" charset="0"/>
              </a:rPr>
              <a:t>7.6 </a:t>
            </a:r>
            <a:r>
              <a:rPr lang="zh-CN" altLang="en-US" sz="3200" b="1" dirty="0">
                <a:solidFill>
                  <a:schemeClr val="tx1"/>
                </a:solidFill>
                <a:latin typeface="Times New Roman" panose="02020603050405020304" pitchFamily="18" charset="0"/>
              </a:rPr>
              <a:t>改进的蚁群算法</a:t>
            </a:r>
            <a:endParaRPr lang="en-US" altLang="en-US" sz="3200" b="1" dirty="0">
              <a:solidFill>
                <a:schemeClr val="tx1"/>
              </a:solidFill>
              <a:latin typeface="Times New Roman" panose="02020603050405020304" pitchFamily="18" charset="0"/>
            </a:endParaRPr>
          </a:p>
          <a:p>
            <a:pPr>
              <a:lnSpc>
                <a:spcPct val="160000"/>
              </a:lnSpc>
            </a:pPr>
            <a:r>
              <a:rPr lang="en-US" altLang="en-US" sz="3200" b="1" dirty="0">
                <a:solidFill>
                  <a:schemeClr val="tx1"/>
                </a:solidFill>
                <a:latin typeface="Times New Roman" panose="02020603050405020304" pitchFamily="18" charset="0"/>
              </a:rPr>
              <a:t>7.7  </a:t>
            </a:r>
            <a:r>
              <a:rPr lang="zh-CN" altLang="en-US" sz="3200" b="1" dirty="0">
                <a:solidFill>
                  <a:schemeClr val="tx1"/>
                </a:solidFill>
                <a:latin typeface="Times New Roman" panose="02020603050405020304" pitchFamily="18" charset="0"/>
              </a:rPr>
              <a:t>蚁群算法的应用</a:t>
            </a:r>
          </a:p>
        </p:txBody>
      </p:sp>
      <p:sp>
        <p:nvSpPr>
          <p:cNvPr id="93188"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7</a:t>
            </a:r>
            <a:r>
              <a:rPr lang="zh-CN" altLang="en-US" sz="3600" dirty="0">
                <a:latin typeface="Times New Roman" panose="02020603050405020304" pitchFamily="18" charset="0"/>
                <a:ea typeface="黑体" panose="02010609060101010101" pitchFamily="49" charset="-122"/>
              </a:rPr>
              <a:t>章  群</a:t>
            </a:r>
            <a:r>
              <a:rPr lang="zh-CN" altLang="en-US" sz="3600" dirty="0" smtClean="0">
                <a:latin typeface="Times New Roman" panose="02020603050405020304" pitchFamily="18" charset="0"/>
                <a:ea typeface="黑体" panose="02010609060101010101" pitchFamily="49" charset="-122"/>
              </a:rPr>
              <a:t>智能算法及其</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dvAuto="100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0356" name="Text Box 10"/>
          <p:cNvSpPr txBox="1"/>
          <p:nvPr/>
        </p:nvSpPr>
        <p:spPr>
          <a:xfrm>
            <a:off x="982811" y="1766094"/>
            <a:ext cx="8970193" cy="3786188"/>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spcBef>
                <a:spcPct val="50000"/>
              </a:spcBef>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）神经网络训练                         （</a:t>
            </a:r>
            <a:r>
              <a:rPr lang="en-US" altLang="zh-CN" dirty="0">
                <a:solidFill>
                  <a:schemeClr val="tx1"/>
                </a:solidFill>
                <a:latin typeface="Times New Roman" panose="02020603050405020304" pitchFamily="18" charset="0"/>
              </a:rPr>
              <a:t>7</a:t>
            </a:r>
            <a:r>
              <a:rPr lang="zh-CN" altLang="en-US" dirty="0">
                <a:solidFill>
                  <a:schemeClr val="tx1"/>
                </a:solidFill>
                <a:latin typeface="Times New Roman" panose="02020603050405020304" pitchFamily="18" charset="0"/>
              </a:rPr>
              <a:t>）经济领域</a:t>
            </a:r>
            <a:endParaRPr lang="en-US" altLang="zh-CN" dirty="0">
              <a:solidFill>
                <a:schemeClr val="tx1"/>
              </a:solidFill>
              <a:latin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化工系统领域                         （</a:t>
            </a:r>
            <a:r>
              <a:rPr lang="en-US" altLang="zh-CN" dirty="0">
                <a:solidFill>
                  <a:schemeClr val="tx1"/>
                </a:solidFill>
                <a:latin typeface="Times New Roman" panose="02020603050405020304" pitchFamily="18" charset="0"/>
                <a:cs typeface="Times New Roman" panose="02020603050405020304" pitchFamily="18" charset="0"/>
              </a:rPr>
              <a:t>8</a:t>
            </a:r>
            <a:r>
              <a:rPr lang="zh-CN" altLang="en-US" dirty="0">
                <a:solidFill>
                  <a:schemeClr val="tx1"/>
                </a:solidFill>
                <a:latin typeface="Times New Roman" panose="02020603050405020304" pitchFamily="18" charset="0"/>
                <a:cs typeface="Times New Roman" panose="02020603050405020304" pitchFamily="18" charset="0"/>
              </a:rPr>
              <a:t>）图像处理领域</a:t>
            </a:r>
            <a:endParaRPr lang="en-US" altLang="zh-CN" dirty="0">
              <a:solidFill>
                <a:schemeClr val="tx1"/>
              </a:solidFill>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a:t>
            </a:r>
            <a:r>
              <a:rPr lang="zh-CN" altLang="en-US" dirty="0">
                <a:solidFill>
                  <a:schemeClr val="tx1"/>
                </a:solidFill>
                <a:latin typeface="Times New Roman" panose="02020603050405020304" pitchFamily="18" charset="0"/>
              </a:rPr>
              <a:t>）电力系统领域</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9</a:t>
            </a:r>
            <a:r>
              <a:rPr lang="zh-CN" altLang="en-US" dirty="0">
                <a:solidFill>
                  <a:schemeClr val="tx1"/>
                </a:solidFill>
                <a:latin typeface="Times New Roman" panose="02020603050405020304" pitchFamily="18" charset="0"/>
                <a:cs typeface="Times New Roman" panose="02020603050405020304" pitchFamily="18" charset="0"/>
              </a:rPr>
              <a:t>）生物信息领域</a:t>
            </a:r>
            <a:endParaRPr lang="en-US" altLang="zh-CN" dirty="0">
              <a:solidFill>
                <a:schemeClr val="tx1"/>
              </a:solidFill>
              <a:latin typeface="Times New Roman" panose="02020603050405020304" pitchFamily="18" charset="0"/>
              <a:cs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4</a:t>
            </a:r>
            <a:r>
              <a:rPr lang="zh-CN" altLang="en-US" dirty="0">
                <a:solidFill>
                  <a:schemeClr val="tx1"/>
                </a:solidFill>
                <a:latin typeface="Times New Roman" panose="02020603050405020304" pitchFamily="18" charset="0"/>
              </a:rPr>
              <a:t>）机械设计领域                         （</a:t>
            </a:r>
            <a:r>
              <a:rPr lang="en-US" altLang="zh-CN" dirty="0">
                <a:solidFill>
                  <a:schemeClr val="tx1"/>
                </a:solidFill>
                <a:latin typeface="Times New Roman" panose="02020603050405020304" pitchFamily="18" charset="0"/>
              </a:rPr>
              <a:t>10</a:t>
            </a:r>
            <a:r>
              <a:rPr lang="zh-CN" altLang="en-US" dirty="0">
                <a:solidFill>
                  <a:schemeClr val="tx1"/>
                </a:solidFill>
                <a:latin typeface="Times New Roman" panose="02020603050405020304" pitchFamily="18" charset="0"/>
              </a:rPr>
              <a:t>）医学领域</a:t>
            </a:r>
            <a:endParaRPr lang="en-US" altLang="zh-CN" dirty="0">
              <a:solidFill>
                <a:schemeClr val="tx1"/>
              </a:solidFill>
              <a:latin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5</a:t>
            </a:r>
            <a:r>
              <a:rPr lang="zh-CN" altLang="en-US" dirty="0">
                <a:solidFill>
                  <a:schemeClr val="tx1"/>
                </a:solidFill>
                <a:latin typeface="Times New Roman" panose="02020603050405020304" pitchFamily="18" charset="0"/>
              </a:rPr>
              <a:t>）通讯领域</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11</a:t>
            </a:r>
            <a:r>
              <a:rPr lang="zh-CN" altLang="en-US" dirty="0">
                <a:solidFill>
                  <a:schemeClr val="tx1"/>
                </a:solidFill>
                <a:latin typeface="Times New Roman" panose="02020603050405020304" pitchFamily="18" charset="0"/>
                <a:cs typeface="Times New Roman" panose="02020603050405020304" pitchFamily="18" charset="0"/>
              </a:rPr>
              <a:t>）运筹学领域</a:t>
            </a:r>
            <a:endParaRPr lang="en-US" altLang="zh-CN" dirty="0">
              <a:solidFill>
                <a:schemeClr val="tx1"/>
              </a:solidFill>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6</a:t>
            </a:r>
            <a:r>
              <a:rPr lang="zh-CN" altLang="en-US" dirty="0">
                <a:solidFill>
                  <a:schemeClr val="tx1"/>
                </a:solidFill>
                <a:latin typeface="Times New Roman" panose="02020603050405020304" pitchFamily="18" charset="0"/>
              </a:rPr>
              <a:t>）机器人领域                                   </a:t>
            </a:r>
            <a:r>
              <a:rPr lang="en-US" altLang="zh-CN" dirty="0">
                <a:solidFill>
                  <a:srgbClr val="0000FF"/>
                </a:solidFill>
                <a:latin typeface="Times New Roman" panose="02020603050405020304" pitchFamily="18" charset="0"/>
              </a:rPr>
              <a:t>………….</a:t>
            </a:r>
          </a:p>
          <a:p>
            <a:pPr algn="just">
              <a:spcBef>
                <a:spcPct val="50000"/>
              </a:spcBef>
              <a:buFont typeface="Wingdings" panose="05000000000000000000" pitchFamily="2" charset="2"/>
              <a:buNone/>
            </a:pPr>
            <a:endParaRPr lang="en-US" altLang="zh-CN" dirty="0">
              <a:solidFill>
                <a:srgbClr val="0000FF"/>
              </a:solidFill>
              <a:latin typeface="Times New Roman" panose="02020603050405020304" pitchFamily="18" charset="0"/>
              <a:ea typeface="Times New Roman" panose="02020603050405020304" pitchFamily="18" charset="0"/>
            </a:endParaRPr>
          </a:p>
        </p:txBody>
      </p:sp>
      <p:sp>
        <p:nvSpPr>
          <p:cNvPr id="10035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5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5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0"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1"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2" name="Rectangle 1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3"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4" name="Rectangle 1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5" name="Rectangle 2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6" name="Rectangle 2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0367" name="Text Box 9"/>
          <p:cNvSpPr txBox="1"/>
          <p:nvPr/>
        </p:nvSpPr>
        <p:spPr>
          <a:xfrm>
            <a:off x="983431" y="1107281"/>
            <a:ext cx="8970193" cy="461963"/>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buClr>
                <a:srgbClr val="0000FF"/>
              </a:buClr>
              <a:buFont typeface="Wingdings" panose="05000000000000000000" pitchFamily="2" charset="2"/>
              <a:buNone/>
            </a:pPr>
            <a:r>
              <a:rPr lang="zh-CN" altLang="zh-CN" b="1" dirty="0">
                <a:solidFill>
                  <a:srgbClr val="0000FF"/>
                </a:solidFill>
                <a:latin typeface="Times New Roman" panose="02020603050405020304" pitchFamily="18" charset="0"/>
                <a:cs typeface="Times New Roman" panose="02020603050405020304" pitchFamily="18" charset="0"/>
              </a:rPr>
              <a:t>粒子群优化算法已在诸多领域得到应用，归纳如下</a:t>
            </a:r>
            <a:r>
              <a:rPr lang="zh-CN" altLang="zh-CN" dirty="0">
                <a:solidFill>
                  <a:srgbClr val="0000FF"/>
                </a:solidFill>
                <a:latin typeface="Arial" panose="020B0604020202020204" pitchFamily="34" charset="0"/>
              </a:rPr>
              <a:t>：</a:t>
            </a:r>
            <a:endParaRPr lang="zh-CN" altLang="en-US" b="1" dirty="0">
              <a:solidFill>
                <a:srgbClr val="0000FF"/>
              </a:solidFill>
              <a:latin typeface="Times New Roman" panose="02020603050405020304" pitchFamily="18" charset="0"/>
              <a:ea typeface="Times New Roman" panose="02020603050405020304" pitchFamily="18" charset="0"/>
            </a:endParaRPr>
          </a:p>
        </p:txBody>
      </p:sp>
      <p:sp>
        <p:nvSpPr>
          <p:cNvPr id="1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7.4.3  </a:t>
            </a:r>
            <a:r>
              <a:rPr lang="zh-CN" altLang="en-US" sz="3600" dirty="0">
                <a:latin typeface="Times New Roman" panose="02020603050405020304" pitchFamily="18" charset="0"/>
                <a:ea typeface="黑体" panose="02010609060101010101" pitchFamily="49" charset="-122"/>
              </a:rPr>
              <a:t>粒子群优化算法的应用</a:t>
            </a: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8131" name="Rectangle 5"/>
          <p:cNvSpPr/>
          <p:nvPr/>
        </p:nvSpPr>
        <p:spPr>
          <a:xfrm>
            <a:off x="911424" y="864653"/>
            <a:ext cx="8077200" cy="492125"/>
          </a:xfrm>
          <a:prstGeom prst="rect">
            <a:avLst/>
          </a:prstGeom>
          <a:noFill/>
          <a:ln w="9525">
            <a:noFill/>
          </a:ln>
        </p:spPr>
        <p:txBody>
          <a:bodyPr>
            <a:spAutoFit/>
          </a:bodyPr>
          <a:lstStyle/>
          <a:p>
            <a:pPr marL="457200" indent="-457200">
              <a:buAutoNum type="arabicPeriod"/>
            </a:pPr>
            <a:r>
              <a:rPr lang="zh-CN" altLang="zh-CN" sz="2600" b="1" dirty="0">
                <a:solidFill>
                  <a:srgbClr val="0000FF"/>
                </a:solidFill>
                <a:latin typeface="Times New Roman" panose="02020603050405020304" pitchFamily="18" charset="0"/>
                <a:cs typeface="Times New Roman" panose="02020603050405020304" pitchFamily="18" charset="0"/>
              </a:rPr>
              <a:t>车辆路径问题（</a:t>
            </a:r>
            <a:r>
              <a:rPr lang="en-US" altLang="zh-CN" sz="2600" b="1" dirty="0">
                <a:solidFill>
                  <a:srgbClr val="0000FF"/>
                </a:solidFill>
                <a:latin typeface="Times New Roman" panose="02020603050405020304" pitchFamily="18" charset="0"/>
                <a:cs typeface="Times New Roman" panose="02020603050405020304" pitchFamily="18" charset="0"/>
              </a:rPr>
              <a:t>VRP</a:t>
            </a:r>
            <a:r>
              <a:rPr lang="zh-CN" altLang="zh-CN" sz="2600" b="1" dirty="0">
                <a:solidFill>
                  <a:srgbClr val="0000FF"/>
                </a:solidFill>
                <a:latin typeface="Times New Roman" panose="02020603050405020304" pitchFamily="18" charset="0"/>
                <a:cs typeface="Times New Roman" panose="02020603050405020304" pitchFamily="18" charset="0"/>
              </a:rPr>
              <a:t>）的模型</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8" name="Rectangle 8"/>
          <p:cNvSpPr/>
          <p:nvPr/>
        </p:nvSpPr>
        <p:spPr>
          <a:xfrm>
            <a:off x="911424" y="1268413"/>
            <a:ext cx="10442376" cy="2345257"/>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None/>
            </a:pPr>
            <a:r>
              <a:rPr lang="zh-CN" altLang="zh-CN" dirty="0">
                <a:solidFill>
                  <a:srgbClr val="0000FF"/>
                </a:solidFill>
                <a:latin typeface="Times New Roman" panose="02020603050405020304" pitchFamily="18" charset="0"/>
                <a:cs typeface="Times New Roman" panose="02020603050405020304" pitchFamily="18" charset="0"/>
              </a:rPr>
              <a:t>车辆路径问题</a:t>
            </a:r>
            <a:r>
              <a:rPr lang="zh-CN" altLang="zh-CN" dirty="0">
                <a:solidFill>
                  <a:schemeClr val="tx1"/>
                </a:solidFill>
                <a:latin typeface="Times New Roman" panose="02020603050405020304" pitchFamily="18" charset="0"/>
                <a:cs typeface="Times New Roman" panose="02020603050405020304" pitchFamily="18" charset="0"/>
              </a:rPr>
              <a:t>：假定配送中心最多可以用</a:t>
            </a: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辆车对</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个客户进行运输配送，</a:t>
            </a: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表示仓库。每个车辆载重为</a:t>
            </a: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，每个客户的需求为</a:t>
            </a: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，客户</a:t>
            </a:r>
            <a:r>
              <a:rPr lang="en-US" altLang="zh-CN" i="1" dirty="0">
                <a:solidFill>
                  <a:schemeClr val="tx1"/>
                </a:solidFill>
                <a:latin typeface="Times New Roman" panose="02020603050405020304" pitchFamily="18" charset="0"/>
                <a:cs typeface="Times New Roman" panose="02020603050405020304" pitchFamily="18" charset="0"/>
              </a:rPr>
              <a:t>i</a:t>
            </a:r>
            <a:r>
              <a:rPr lang="zh-CN" altLang="zh-CN" dirty="0">
                <a:solidFill>
                  <a:schemeClr val="tx1"/>
                </a:solidFill>
                <a:latin typeface="Times New Roman" panose="02020603050405020304" pitchFamily="18" charset="0"/>
                <a:cs typeface="Times New Roman" panose="02020603050405020304" pitchFamily="18" charset="0"/>
              </a:rPr>
              <a:t>到客户</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j </a:t>
            </a:r>
            <a:r>
              <a:rPr lang="zh-CN" altLang="zh-CN" dirty="0">
                <a:solidFill>
                  <a:schemeClr val="tx1"/>
                </a:solidFill>
                <a:latin typeface="Times New Roman" panose="02020603050405020304" pitchFamily="18" charset="0"/>
                <a:cs typeface="Times New Roman" panose="02020603050405020304" pitchFamily="18" charset="0"/>
              </a:rPr>
              <a:t>的运输成本为</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c</a:t>
            </a:r>
            <a:r>
              <a:rPr lang="en-US" altLang="zh-CN" i="1" baseline="-25000" dirty="0">
                <a:solidFill>
                  <a:schemeClr val="tx1"/>
                </a:solidFill>
                <a:latin typeface="Times New Roman" panose="02020603050405020304" pitchFamily="18" charset="0"/>
                <a:cs typeface="Times New Roman" panose="02020603050405020304" pitchFamily="18" charset="0"/>
              </a:rPr>
              <a:t>ij</a:t>
            </a:r>
            <a:r>
              <a:rPr lang="zh-CN" altLang="zh-CN" dirty="0">
                <a:solidFill>
                  <a:schemeClr val="tx1"/>
                </a:solidFill>
                <a:latin typeface="Times New Roman" panose="02020603050405020304" pitchFamily="18" charset="0"/>
                <a:cs typeface="Times New Roman" panose="02020603050405020304" pitchFamily="18" charset="0"/>
              </a:rPr>
              <a:t>（可以是距离，时间，费用等）。定义如下变量：</a:t>
            </a:r>
            <a:endParaRPr lang="zh-CN" altLang="en-US" dirty="0">
              <a:solidFill>
                <a:schemeClr val="tx1"/>
              </a:solidFill>
              <a:latin typeface="Times New Roman" panose="02020603050405020304" pitchFamily="18" charset="0"/>
              <a:ea typeface="Times New Roman" panose="02020603050405020304" pitchFamily="18" charset="0"/>
            </a:endParaRPr>
          </a:p>
        </p:txBody>
      </p:sp>
      <p:sp>
        <p:nvSpPr>
          <p:cNvPr id="37901"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7902"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36" name="对象 6"/>
          <p:cNvGraphicFramePr>
            <a:graphicFrameLocks noChangeAspect="1"/>
          </p:cNvGraphicFramePr>
          <p:nvPr>
            <p:extLst>
              <p:ext uri="{D42A27DB-BD31-4B8C-83A1-F6EECF244321}">
                <p14:modId xmlns:p14="http://schemas.microsoft.com/office/powerpoint/2010/main" val="38406683"/>
              </p:ext>
            </p:extLst>
          </p:nvPr>
        </p:nvGraphicFramePr>
        <p:xfrm>
          <a:off x="6499226" y="1387745"/>
          <a:ext cx="1727200" cy="396875"/>
        </p:xfrm>
        <a:graphic>
          <a:graphicData uri="http://schemas.openxmlformats.org/presentationml/2006/ole">
            <mc:AlternateContent xmlns:mc="http://schemas.openxmlformats.org/markup-compatibility/2006">
              <mc:Choice xmlns:v="urn:schemas-microsoft-com:vml" Requires="v">
                <p:oleObj spid="_x0000_s40238" r:id="rId3" imgW="825500" imgH="190500" progId="Equation.DSMT4">
                  <p:embed/>
                </p:oleObj>
              </mc:Choice>
              <mc:Fallback>
                <p:oleObj r:id="rId3" imgW="825500" imgH="190500" progId="Equation.DSMT4">
                  <p:embed/>
                  <p:pic>
                    <p:nvPicPr>
                      <p:cNvPr id="0" name="图片 3187"/>
                      <p:cNvPicPr/>
                      <p:nvPr/>
                    </p:nvPicPr>
                    <p:blipFill>
                      <a:blip r:embed="rId4"/>
                      <a:stretch>
                        <a:fillRect/>
                      </a:stretch>
                    </p:blipFill>
                    <p:spPr>
                      <a:xfrm>
                        <a:off x="6499226" y="1387745"/>
                        <a:ext cx="1727200" cy="396875"/>
                      </a:xfrm>
                      <a:prstGeom prst="rect">
                        <a:avLst/>
                      </a:prstGeom>
                      <a:noFill/>
                      <a:ln w="38100">
                        <a:noFill/>
                        <a:miter/>
                      </a:ln>
                    </p:spPr>
                  </p:pic>
                </p:oleObj>
              </mc:Fallback>
            </mc:AlternateContent>
          </a:graphicData>
        </a:graphic>
      </p:graphicFrame>
      <p:sp>
        <p:nvSpPr>
          <p:cNvPr id="37903"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38" name="对象 10"/>
          <p:cNvGraphicFramePr>
            <a:graphicFrameLocks noChangeAspect="1"/>
          </p:cNvGraphicFramePr>
          <p:nvPr>
            <p:extLst>
              <p:ext uri="{D42A27DB-BD31-4B8C-83A1-F6EECF244321}">
                <p14:modId xmlns:p14="http://schemas.microsoft.com/office/powerpoint/2010/main" val="2921405647"/>
              </p:ext>
            </p:extLst>
          </p:nvPr>
        </p:nvGraphicFramePr>
        <p:xfrm>
          <a:off x="1127448" y="2060576"/>
          <a:ext cx="1584325" cy="400050"/>
        </p:xfrm>
        <a:graphic>
          <a:graphicData uri="http://schemas.openxmlformats.org/presentationml/2006/ole">
            <mc:AlternateContent xmlns:mc="http://schemas.openxmlformats.org/markup-compatibility/2006">
              <mc:Choice xmlns:v="urn:schemas-microsoft-com:vml" Requires="v">
                <p:oleObj spid="_x0000_s40239" r:id="rId5" imgW="749300" imgH="190500" progId="Equation.DSMT4">
                  <p:embed/>
                </p:oleObj>
              </mc:Choice>
              <mc:Fallback>
                <p:oleObj r:id="rId5" imgW="749300" imgH="190500" progId="Equation.DSMT4">
                  <p:embed/>
                  <p:pic>
                    <p:nvPicPr>
                      <p:cNvPr id="0" name="图片 3188"/>
                      <p:cNvPicPr/>
                      <p:nvPr/>
                    </p:nvPicPr>
                    <p:blipFill>
                      <a:blip r:embed="rId6"/>
                      <a:stretch>
                        <a:fillRect/>
                      </a:stretch>
                    </p:blipFill>
                    <p:spPr>
                      <a:xfrm>
                        <a:off x="1127448" y="2060576"/>
                        <a:ext cx="1584325" cy="400050"/>
                      </a:xfrm>
                      <a:prstGeom prst="rect">
                        <a:avLst/>
                      </a:prstGeom>
                      <a:noFill/>
                      <a:ln w="38100">
                        <a:noFill/>
                        <a:miter/>
                      </a:ln>
                    </p:spPr>
                  </p:pic>
                </p:oleObj>
              </mc:Fallback>
            </mc:AlternateContent>
          </a:graphicData>
        </a:graphic>
      </p:graphicFrame>
      <p:sp>
        <p:nvSpPr>
          <p:cNvPr id="37904"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40" name="对象 12"/>
          <p:cNvGraphicFramePr>
            <a:graphicFrameLocks noChangeAspect="1"/>
          </p:cNvGraphicFramePr>
          <p:nvPr>
            <p:extLst>
              <p:ext uri="{D42A27DB-BD31-4B8C-83A1-F6EECF244321}">
                <p14:modId xmlns:p14="http://schemas.microsoft.com/office/powerpoint/2010/main" val="142720"/>
              </p:ext>
            </p:extLst>
          </p:nvPr>
        </p:nvGraphicFramePr>
        <p:xfrm>
          <a:off x="1346201" y="2633922"/>
          <a:ext cx="1839912" cy="403225"/>
        </p:xfrm>
        <a:graphic>
          <a:graphicData uri="http://schemas.openxmlformats.org/presentationml/2006/ole">
            <mc:AlternateContent xmlns:mc="http://schemas.openxmlformats.org/markup-compatibility/2006">
              <mc:Choice xmlns:v="urn:schemas-microsoft-com:vml" Requires="v">
                <p:oleObj spid="_x0000_s40240" r:id="rId7" imgW="862965" imgH="190500" progId="Equation.DSMT4">
                  <p:embed/>
                </p:oleObj>
              </mc:Choice>
              <mc:Fallback>
                <p:oleObj r:id="rId7" imgW="862965" imgH="190500" progId="Equation.DSMT4">
                  <p:embed/>
                  <p:pic>
                    <p:nvPicPr>
                      <p:cNvPr id="0" name="图片 3189"/>
                      <p:cNvPicPr/>
                      <p:nvPr/>
                    </p:nvPicPr>
                    <p:blipFill>
                      <a:blip r:embed="rId8"/>
                      <a:stretch>
                        <a:fillRect/>
                      </a:stretch>
                    </p:blipFill>
                    <p:spPr>
                      <a:xfrm>
                        <a:off x="1346201" y="2633922"/>
                        <a:ext cx="1839912" cy="403225"/>
                      </a:xfrm>
                      <a:prstGeom prst="rect">
                        <a:avLst/>
                      </a:prstGeom>
                      <a:noFill/>
                      <a:ln w="38100">
                        <a:noFill/>
                        <a:miter/>
                      </a:ln>
                    </p:spPr>
                  </p:pic>
                </p:oleObj>
              </mc:Fallback>
            </mc:AlternateContent>
          </a:graphicData>
        </a:graphic>
      </p:graphicFrame>
      <p:sp>
        <p:nvSpPr>
          <p:cNvPr id="37905"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42" name="对象 14"/>
          <p:cNvGraphicFramePr>
            <a:graphicFrameLocks noChangeAspect="1"/>
          </p:cNvGraphicFramePr>
          <p:nvPr>
            <p:extLst>
              <p:ext uri="{D42A27DB-BD31-4B8C-83A1-F6EECF244321}">
                <p14:modId xmlns:p14="http://schemas.microsoft.com/office/powerpoint/2010/main" val="3720507241"/>
              </p:ext>
            </p:extLst>
          </p:nvPr>
        </p:nvGraphicFramePr>
        <p:xfrm>
          <a:off x="5663952" y="2086836"/>
          <a:ext cx="647700" cy="357187"/>
        </p:xfrm>
        <a:graphic>
          <a:graphicData uri="http://schemas.openxmlformats.org/presentationml/2006/ole">
            <mc:AlternateContent xmlns:mc="http://schemas.openxmlformats.org/markup-compatibility/2006">
              <mc:Choice xmlns:v="urn:schemas-microsoft-com:vml" Requires="v">
                <p:oleObj spid="_x0000_s40241" r:id="rId9" imgW="279400" imgH="152400" progId="Equation.DSMT4">
                  <p:embed/>
                </p:oleObj>
              </mc:Choice>
              <mc:Fallback>
                <p:oleObj r:id="rId9" imgW="279400" imgH="152400" progId="Equation.DSMT4">
                  <p:embed/>
                  <p:pic>
                    <p:nvPicPr>
                      <p:cNvPr id="0" name="图片 3190"/>
                      <p:cNvPicPr/>
                      <p:nvPr/>
                    </p:nvPicPr>
                    <p:blipFill>
                      <a:blip r:embed="rId10"/>
                      <a:stretch>
                        <a:fillRect/>
                      </a:stretch>
                    </p:blipFill>
                    <p:spPr>
                      <a:xfrm>
                        <a:off x="5663952" y="2086836"/>
                        <a:ext cx="647700" cy="357187"/>
                      </a:xfrm>
                      <a:prstGeom prst="rect">
                        <a:avLst/>
                      </a:prstGeom>
                      <a:noFill/>
                      <a:ln w="38100">
                        <a:noFill/>
                        <a:miter/>
                      </a:ln>
                    </p:spPr>
                  </p:pic>
                </p:oleObj>
              </mc:Fallback>
            </mc:AlternateContent>
          </a:graphicData>
        </a:graphic>
      </p:graphicFrame>
      <p:sp>
        <p:nvSpPr>
          <p:cNvPr id="37906"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44" name="对象 16"/>
          <p:cNvGraphicFramePr>
            <a:graphicFrameLocks noChangeAspect="1"/>
          </p:cNvGraphicFramePr>
          <p:nvPr>
            <p:extLst>
              <p:ext uri="{D42A27DB-BD31-4B8C-83A1-F6EECF244321}">
                <p14:modId xmlns:p14="http://schemas.microsoft.com/office/powerpoint/2010/main" val="1812134880"/>
              </p:ext>
            </p:extLst>
          </p:nvPr>
        </p:nvGraphicFramePr>
        <p:xfrm>
          <a:off x="5735636" y="2589455"/>
          <a:ext cx="1958975" cy="460375"/>
        </p:xfrm>
        <a:graphic>
          <a:graphicData uri="http://schemas.openxmlformats.org/presentationml/2006/ole">
            <mc:AlternateContent xmlns:mc="http://schemas.openxmlformats.org/markup-compatibility/2006">
              <mc:Choice xmlns:v="urn:schemas-microsoft-com:vml" Requires="v">
                <p:oleObj spid="_x0000_s40242" r:id="rId11" imgW="862965" imgH="203200" progId="Equation.DSMT4">
                  <p:embed/>
                </p:oleObj>
              </mc:Choice>
              <mc:Fallback>
                <p:oleObj r:id="rId11" imgW="862965" imgH="203200" progId="Equation.DSMT4">
                  <p:embed/>
                  <p:pic>
                    <p:nvPicPr>
                      <p:cNvPr id="0" name="图片 3191"/>
                      <p:cNvPicPr/>
                      <p:nvPr/>
                    </p:nvPicPr>
                    <p:blipFill>
                      <a:blip r:embed="rId12"/>
                      <a:stretch>
                        <a:fillRect/>
                      </a:stretch>
                    </p:blipFill>
                    <p:spPr>
                      <a:xfrm>
                        <a:off x="5735636" y="2589455"/>
                        <a:ext cx="1958975" cy="460375"/>
                      </a:xfrm>
                      <a:prstGeom prst="rect">
                        <a:avLst/>
                      </a:prstGeom>
                      <a:noFill/>
                      <a:ln w="38100">
                        <a:noFill/>
                        <a:miter/>
                      </a:ln>
                    </p:spPr>
                  </p:pic>
                </p:oleObj>
              </mc:Fallback>
            </mc:AlternateContent>
          </a:graphicData>
        </a:graphic>
      </p:graphicFrame>
      <p:sp>
        <p:nvSpPr>
          <p:cNvPr id="37907"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46" name="对象 18"/>
          <p:cNvGraphicFramePr>
            <a:graphicFrameLocks noChangeAspect="1"/>
          </p:cNvGraphicFramePr>
          <p:nvPr>
            <p:extLst>
              <p:ext uri="{D42A27DB-BD31-4B8C-83A1-F6EECF244321}">
                <p14:modId xmlns:p14="http://schemas.microsoft.com/office/powerpoint/2010/main" val="4061933294"/>
              </p:ext>
            </p:extLst>
          </p:nvPr>
        </p:nvGraphicFramePr>
        <p:xfrm>
          <a:off x="3186113" y="3989290"/>
          <a:ext cx="3341687" cy="863600"/>
        </p:xfrm>
        <a:graphic>
          <a:graphicData uri="http://schemas.openxmlformats.org/presentationml/2006/ole">
            <mc:AlternateContent xmlns:mc="http://schemas.openxmlformats.org/markup-compatibility/2006">
              <mc:Choice xmlns:v="urn:schemas-microsoft-com:vml" Requires="v">
                <p:oleObj spid="_x0000_s40243" r:id="rId13" imgW="1854200" imgH="482600" progId="Equation.DSMT4">
                  <p:embed/>
                </p:oleObj>
              </mc:Choice>
              <mc:Fallback>
                <p:oleObj r:id="rId13" imgW="1854200" imgH="482600" progId="Equation.DSMT4">
                  <p:embed/>
                  <p:pic>
                    <p:nvPicPr>
                      <p:cNvPr id="0" name="图片 3192"/>
                      <p:cNvPicPr/>
                      <p:nvPr/>
                    </p:nvPicPr>
                    <p:blipFill>
                      <a:blip r:embed="rId14"/>
                      <a:stretch>
                        <a:fillRect/>
                      </a:stretch>
                    </p:blipFill>
                    <p:spPr>
                      <a:xfrm>
                        <a:off x="3186113" y="3989290"/>
                        <a:ext cx="3341687" cy="863600"/>
                      </a:xfrm>
                      <a:prstGeom prst="rect">
                        <a:avLst/>
                      </a:prstGeom>
                      <a:noFill/>
                      <a:ln w="38100">
                        <a:noFill/>
                        <a:miter/>
                      </a:ln>
                    </p:spPr>
                  </p:pic>
                </p:oleObj>
              </mc:Fallback>
            </mc:AlternateContent>
          </a:graphicData>
        </a:graphic>
      </p:graphicFrame>
      <p:sp>
        <p:nvSpPr>
          <p:cNvPr id="37908"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48" name="对象 20"/>
          <p:cNvGraphicFramePr>
            <a:graphicFrameLocks noChangeAspect="1"/>
          </p:cNvGraphicFramePr>
          <p:nvPr>
            <p:extLst>
              <p:ext uri="{D42A27DB-BD31-4B8C-83A1-F6EECF244321}">
                <p14:modId xmlns:p14="http://schemas.microsoft.com/office/powerpoint/2010/main" val="944936324"/>
              </p:ext>
            </p:extLst>
          </p:nvPr>
        </p:nvGraphicFramePr>
        <p:xfrm>
          <a:off x="3217862" y="5068791"/>
          <a:ext cx="3497262" cy="865187"/>
        </p:xfrm>
        <a:graphic>
          <a:graphicData uri="http://schemas.openxmlformats.org/presentationml/2006/ole">
            <mc:AlternateContent xmlns:mc="http://schemas.openxmlformats.org/markup-compatibility/2006">
              <mc:Choice xmlns:v="urn:schemas-microsoft-com:vml" Requires="v">
                <p:oleObj spid="_x0000_s40244" r:id="rId15" imgW="1714500" imgH="419100" progId="Equation.DSMT4">
                  <p:embed/>
                </p:oleObj>
              </mc:Choice>
              <mc:Fallback>
                <p:oleObj r:id="rId15" imgW="1714500" imgH="419100" progId="Equation.DSMT4">
                  <p:embed/>
                  <p:pic>
                    <p:nvPicPr>
                      <p:cNvPr id="0" name="图片 3193"/>
                      <p:cNvPicPr/>
                      <p:nvPr/>
                    </p:nvPicPr>
                    <p:blipFill>
                      <a:blip r:embed="rId16"/>
                      <a:stretch>
                        <a:fillRect/>
                      </a:stretch>
                    </p:blipFill>
                    <p:spPr>
                      <a:xfrm>
                        <a:off x="3217862" y="5068791"/>
                        <a:ext cx="3497262" cy="865187"/>
                      </a:xfrm>
                      <a:prstGeom prst="rect">
                        <a:avLst/>
                      </a:prstGeom>
                      <a:noFill/>
                      <a:ln w="38100">
                        <a:noFill/>
                        <a:miter/>
                      </a:ln>
                    </p:spPr>
                  </p:pic>
                </p:oleObj>
              </mc:Fallback>
            </mc:AlternateContent>
          </a:graphicData>
        </a:graphic>
      </p:graphicFrame>
      <p:sp>
        <p:nvSpPr>
          <p:cNvPr id="21"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7.4.3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算法的</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p:cTn id="7" dur="1000" fill="hold"/>
                                        <p:tgtEl>
                                          <p:spTgt spid="48131"/>
                                        </p:tgtEl>
                                        <p:attrNameLst>
                                          <p:attrName>ppt_w</p:attrName>
                                        </p:attrNameLst>
                                      </p:cBhvr>
                                      <p:tavLst>
                                        <p:tav tm="0">
                                          <p:val>
                                            <p:fltVal val="0"/>
                                          </p:val>
                                        </p:tav>
                                        <p:tav tm="100000">
                                          <p:val>
                                            <p:strVal val="#ppt_w"/>
                                          </p:val>
                                        </p:tav>
                                      </p:tavLst>
                                    </p:anim>
                                    <p:anim calcmode="lin" valueType="num">
                                      <p:cBhvr>
                                        <p:cTn id="8" dur="1000" fill="hold"/>
                                        <p:tgtEl>
                                          <p:spTgt spid="48131"/>
                                        </p:tgtEl>
                                        <p:attrNameLst>
                                          <p:attrName>ppt_h</p:attrName>
                                        </p:attrNameLst>
                                      </p:cBhvr>
                                      <p:tavLst>
                                        <p:tav tm="0">
                                          <p:val>
                                            <p:fltVal val="0"/>
                                          </p:val>
                                        </p:tav>
                                        <p:tav tm="100000">
                                          <p:val>
                                            <p:strVal val="#ppt_h"/>
                                          </p:val>
                                        </p:tav>
                                      </p:tavLst>
                                    </p:anim>
                                    <p:anim calcmode="lin" valueType="num">
                                      <p:cBhvr>
                                        <p:cTn id="9" dur="1000" fill="hold"/>
                                        <p:tgtEl>
                                          <p:spTgt spid="48131"/>
                                        </p:tgtEl>
                                        <p:attrNameLst>
                                          <p:attrName>style.rotation</p:attrName>
                                        </p:attrNameLst>
                                      </p:cBhvr>
                                      <p:tavLst>
                                        <p:tav tm="0">
                                          <p:val>
                                            <p:fltVal val="90"/>
                                          </p:val>
                                        </p:tav>
                                        <p:tav tm="100000">
                                          <p:val>
                                            <p:fltVal val="0"/>
                                          </p:val>
                                        </p:tav>
                                      </p:tavLst>
                                    </p:anim>
                                    <p:animEffect transition="in" filter="fade">
                                      <p:cBhvr>
                                        <p:cTn id="10" dur="1000"/>
                                        <p:tgtEl>
                                          <p:spTgt spid="4813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nodeType="withEffect">
                                  <p:stCondLst>
                                    <p:cond delay="0"/>
                                  </p:stCondLst>
                                  <p:childTnLst>
                                    <p:set>
                                      <p:cBhvr>
                                        <p:cTn id="18" dur="1" fill="hold">
                                          <p:stCondLst>
                                            <p:cond delay="0"/>
                                          </p:stCondLst>
                                        </p:cTn>
                                        <p:tgtEl>
                                          <p:spTgt spid="48136"/>
                                        </p:tgtEl>
                                        <p:attrNameLst>
                                          <p:attrName>style.visibility</p:attrName>
                                        </p:attrNameLst>
                                      </p:cBhvr>
                                      <p:to>
                                        <p:strVal val="visible"/>
                                      </p:to>
                                    </p:set>
                                    <p:anim calcmode="lin" valueType="num">
                                      <p:cBhvr>
                                        <p:cTn id="19" dur="1000" fill="hold"/>
                                        <p:tgtEl>
                                          <p:spTgt spid="48136"/>
                                        </p:tgtEl>
                                        <p:attrNameLst>
                                          <p:attrName>ppt_w</p:attrName>
                                        </p:attrNameLst>
                                      </p:cBhvr>
                                      <p:tavLst>
                                        <p:tav tm="0">
                                          <p:val>
                                            <p:fltVal val="0"/>
                                          </p:val>
                                        </p:tav>
                                        <p:tav tm="100000">
                                          <p:val>
                                            <p:strVal val="#ppt_w"/>
                                          </p:val>
                                        </p:tav>
                                      </p:tavLst>
                                    </p:anim>
                                    <p:anim calcmode="lin" valueType="num">
                                      <p:cBhvr>
                                        <p:cTn id="20" dur="1000" fill="hold"/>
                                        <p:tgtEl>
                                          <p:spTgt spid="48136"/>
                                        </p:tgtEl>
                                        <p:attrNameLst>
                                          <p:attrName>ppt_h</p:attrName>
                                        </p:attrNameLst>
                                      </p:cBhvr>
                                      <p:tavLst>
                                        <p:tav tm="0">
                                          <p:val>
                                            <p:fltVal val="0"/>
                                          </p:val>
                                        </p:tav>
                                        <p:tav tm="100000">
                                          <p:val>
                                            <p:strVal val="#ppt_h"/>
                                          </p:val>
                                        </p:tav>
                                      </p:tavLst>
                                    </p:anim>
                                    <p:anim calcmode="lin" valueType="num">
                                      <p:cBhvr>
                                        <p:cTn id="21" dur="1000" fill="hold"/>
                                        <p:tgtEl>
                                          <p:spTgt spid="48136"/>
                                        </p:tgtEl>
                                        <p:attrNameLst>
                                          <p:attrName>style.rotation</p:attrName>
                                        </p:attrNameLst>
                                      </p:cBhvr>
                                      <p:tavLst>
                                        <p:tav tm="0">
                                          <p:val>
                                            <p:fltVal val="90"/>
                                          </p:val>
                                        </p:tav>
                                        <p:tav tm="100000">
                                          <p:val>
                                            <p:fltVal val="0"/>
                                          </p:val>
                                        </p:tav>
                                      </p:tavLst>
                                    </p:anim>
                                    <p:animEffect transition="in" filter="fade">
                                      <p:cBhvr>
                                        <p:cTn id="22" dur="1000"/>
                                        <p:tgtEl>
                                          <p:spTgt spid="48136"/>
                                        </p:tgtEl>
                                      </p:cBhvr>
                                    </p:animEffect>
                                  </p:childTnLst>
                                </p:cTn>
                              </p:par>
                              <p:par>
                                <p:cTn id="23" presetID="31" presetClass="entr" presetSubtype="0" fill="hold" nodeType="withEffect">
                                  <p:stCondLst>
                                    <p:cond delay="0"/>
                                  </p:stCondLst>
                                  <p:childTnLst>
                                    <p:set>
                                      <p:cBhvr>
                                        <p:cTn id="24" dur="1" fill="hold">
                                          <p:stCondLst>
                                            <p:cond delay="0"/>
                                          </p:stCondLst>
                                        </p:cTn>
                                        <p:tgtEl>
                                          <p:spTgt spid="48138"/>
                                        </p:tgtEl>
                                        <p:attrNameLst>
                                          <p:attrName>style.visibility</p:attrName>
                                        </p:attrNameLst>
                                      </p:cBhvr>
                                      <p:to>
                                        <p:strVal val="visible"/>
                                      </p:to>
                                    </p:set>
                                    <p:anim calcmode="lin" valueType="num">
                                      <p:cBhvr>
                                        <p:cTn id="25" dur="1000" fill="hold"/>
                                        <p:tgtEl>
                                          <p:spTgt spid="48138"/>
                                        </p:tgtEl>
                                        <p:attrNameLst>
                                          <p:attrName>ppt_w</p:attrName>
                                        </p:attrNameLst>
                                      </p:cBhvr>
                                      <p:tavLst>
                                        <p:tav tm="0">
                                          <p:val>
                                            <p:fltVal val="0"/>
                                          </p:val>
                                        </p:tav>
                                        <p:tav tm="100000">
                                          <p:val>
                                            <p:strVal val="#ppt_w"/>
                                          </p:val>
                                        </p:tav>
                                      </p:tavLst>
                                    </p:anim>
                                    <p:anim calcmode="lin" valueType="num">
                                      <p:cBhvr>
                                        <p:cTn id="26" dur="1000" fill="hold"/>
                                        <p:tgtEl>
                                          <p:spTgt spid="48138"/>
                                        </p:tgtEl>
                                        <p:attrNameLst>
                                          <p:attrName>ppt_h</p:attrName>
                                        </p:attrNameLst>
                                      </p:cBhvr>
                                      <p:tavLst>
                                        <p:tav tm="0">
                                          <p:val>
                                            <p:fltVal val="0"/>
                                          </p:val>
                                        </p:tav>
                                        <p:tav tm="100000">
                                          <p:val>
                                            <p:strVal val="#ppt_h"/>
                                          </p:val>
                                        </p:tav>
                                      </p:tavLst>
                                    </p:anim>
                                    <p:anim calcmode="lin" valueType="num">
                                      <p:cBhvr>
                                        <p:cTn id="27" dur="1000" fill="hold"/>
                                        <p:tgtEl>
                                          <p:spTgt spid="48138"/>
                                        </p:tgtEl>
                                        <p:attrNameLst>
                                          <p:attrName>style.rotation</p:attrName>
                                        </p:attrNameLst>
                                      </p:cBhvr>
                                      <p:tavLst>
                                        <p:tav tm="0">
                                          <p:val>
                                            <p:fltVal val="90"/>
                                          </p:val>
                                        </p:tav>
                                        <p:tav tm="100000">
                                          <p:val>
                                            <p:fltVal val="0"/>
                                          </p:val>
                                        </p:tav>
                                      </p:tavLst>
                                    </p:anim>
                                    <p:animEffect transition="in" filter="fade">
                                      <p:cBhvr>
                                        <p:cTn id="28" dur="1000"/>
                                        <p:tgtEl>
                                          <p:spTgt spid="48138"/>
                                        </p:tgtEl>
                                      </p:cBhvr>
                                    </p:animEffect>
                                  </p:childTnLst>
                                </p:cTn>
                              </p:par>
                              <p:par>
                                <p:cTn id="29" presetID="31" presetClass="entr" presetSubtype="0" fill="hold" nodeType="withEffect">
                                  <p:stCondLst>
                                    <p:cond delay="0"/>
                                  </p:stCondLst>
                                  <p:childTnLst>
                                    <p:set>
                                      <p:cBhvr>
                                        <p:cTn id="30" dur="1" fill="hold">
                                          <p:stCondLst>
                                            <p:cond delay="0"/>
                                          </p:stCondLst>
                                        </p:cTn>
                                        <p:tgtEl>
                                          <p:spTgt spid="48140"/>
                                        </p:tgtEl>
                                        <p:attrNameLst>
                                          <p:attrName>style.visibility</p:attrName>
                                        </p:attrNameLst>
                                      </p:cBhvr>
                                      <p:to>
                                        <p:strVal val="visible"/>
                                      </p:to>
                                    </p:set>
                                    <p:anim calcmode="lin" valueType="num">
                                      <p:cBhvr>
                                        <p:cTn id="31" dur="1000" fill="hold"/>
                                        <p:tgtEl>
                                          <p:spTgt spid="48140"/>
                                        </p:tgtEl>
                                        <p:attrNameLst>
                                          <p:attrName>ppt_w</p:attrName>
                                        </p:attrNameLst>
                                      </p:cBhvr>
                                      <p:tavLst>
                                        <p:tav tm="0">
                                          <p:val>
                                            <p:fltVal val="0"/>
                                          </p:val>
                                        </p:tav>
                                        <p:tav tm="100000">
                                          <p:val>
                                            <p:strVal val="#ppt_w"/>
                                          </p:val>
                                        </p:tav>
                                      </p:tavLst>
                                    </p:anim>
                                    <p:anim calcmode="lin" valueType="num">
                                      <p:cBhvr>
                                        <p:cTn id="32" dur="1000" fill="hold"/>
                                        <p:tgtEl>
                                          <p:spTgt spid="48140"/>
                                        </p:tgtEl>
                                        <p:attrNameLst>
                                          <p:attrName>ppt_h</p:attrName>
                                        </p:attrNameLst>
                                      </p:cBhvr>
                                      <p:tavLst>
                                        <p:tav tm="0">
                                          <p:val>
                                            <p:fltVal val="0"/>
                                          </p:val>
                                        </p:tav>
                                        <p:tav tm="100000">
                                          <p:val>
                                            <p:strVal val="#ppt_h"/>
                                          </p:val>
                                        </p:tav>
                                      </p:tavLst>
                                    </p:anim>
                                    <p:anim calcmode="lin" valueType="num">
                                      <p:cBhvr>
                                        <p:cTn id="33" dur="1000" fill="hold"/>
                                        <p:tgtEl>
                                          <p:spTgt spid="48140"/>
                                        </p:tgtEl>
                                        <p:attrNameLst>
                                          <p:attrName>style.rotation</p:attrName>
                                        </p:attrNameLst>
                                      </p:cBhvr>
                                      <p:tavLst>
                                        <p:tav tm="0">
                                          <p:val>
                                            <p:fltVal val="90"/>
                                          </p:val>
                                        </p:tav>
                                        <p:tav tm="100000">
                                          <p:val>
                                            <p:fltVal val="0"/>
                                          </p:val>
                                        </p:tav>
                                      </p:tavLst>
                                    </p:anim>
                                    <p:animEffect transition="in" filter="fade">
                                      <p:cBhvr>
                                        <p:cTn id="34" dur="1000"/>
                                        <p:tgtEl>
                                          <p:spTgt spid="48140"/>
                                        </p:tgtEl>
                                      </p:cBhvr>
                                    </p:animEffect>
                                  </p:childTnLst>
                                </p:cTn>
                              </p:par>
                              <p:par>
                                <p:cTn id="35" presetID="31" presetClass="entr" presetSubtype="0" fill="hold" nodeType="withEffect">
                                  <p:stCondLst>
                                    <p:cond delay="0"/>
                                  </p:stCondLst>
                                  <p:childTnLst>
                                    <p:set>
                                      <p:cBhvr>
                                        <p:cTn id="36" dur="1" fill="hold">
                                          <p:stCondLst>
                                            <p:cond delay="0"/>
                                          </p:stCondLst>
                                        </p:cTn>
                                        <p:tgtEl>
                                          <p:spTgt spid="48142"/>
                                        </p:tgtEl>
                                        <p:attrNameLst>
                                          <p:attrName>style.visibility</p:attrName>
                                        </p:attrNameLst>
                                      </p:cBhvr>
                                      <p:to>
                                        <p:strVal val="visible"/>
                                      </p:to>
                                    </p:set>
                                    <p:anim calcmode="lin" valueType="num">
                                      <p:cBhvr>
                                        <p:cTn id="37" dur="1000" fill="hold"/>
                                        <p:tgtEl>
                                          <p:spTgt spid="48142"/>
                                        </p:tgtEl>
                                        <p:attrNameLst>
                                          <p:attrName>ppt_w</p:attrName>
                                        </p:attrNameLst>
                                      </p:cBhvr>
                                      <p:tavLst>
                                        <p:tav tm="0">
                                          <p:val>
                                            <p:fltVal val="0"/>
                                          </p:val>
                                        </p:tav>
                                        <p:tav tm="100000">
                                          <p:val>
                                            <p:strVal val="#ppt_w"/>
                                          </p:val>
                                        </p:tav>
                                      </p:tavLst>
                                    </p:anim>
                                    <p:anim calcmode="lin" valueType="num">
                                      <p:cBhvr>
                                        <p:cTn id="38" dur="1000" fill="hold"/>
                                        <p:tgtEl>
                                          <p:spTgt spid="48142"/>
                                        </p:tgtEl>
                                        <p:attrNameLst>
                                          <p:attrName>ppt_h</p:attrName>
                                        </p:attrNameLst>
                                      </p:cBhvr>
                                      <p:tavLst>
                                        <p:tav tm="0">
                                          <p:val>
                                            <p:fltVal val="0"/>
                                          </p:val>
                                        </p:tav>
                                        <p:tav tm="100000">
                                          <p:val>
                                            <p:strVal val="#ppt_h"/>
                                          </p:val>
                                        </p:tav>
                                      </p:tavLst>
                                    </p:anim>
                                    <p:anim calcmode="lin" valueType="num">
                                      <p:cBhvr>
                                        <p:cTn id="39" dur="1000" fill="hold"/>
                                        <p:tgtEl>
                                          <p:spTgt spid="48142"/>
                                        </p:tgtEl>
                                        <p:attrNameLst>
                                          <p:attrName>style.rotation</p:attrName>
                                        </p:attrNameLst>
                                      </p:cBhvr>
                                      <p:tavLst>
                                        <p:tav tm="0">
                                          <p:val>
                                            <p:fltVal val="90"/>
                                          </p:val>
                                        </p:tav>
                                        <p:tav tm="100000">
                                          <p:val>
                                            <p:fltVal val="0"/>
                                          </p:val>
                                        </p:tav>
                                      </p:tavLst>
                                    </p:anim>
                                    <p:animEffect transition="in" filter="fade">
                                      <p:cBhvr>
                                        <p:cTn id="40" dur="1000"/>
                                        <p:tgtEl>
                                          <p:spTgt spid="48142"/>
                                        </p:tgtEl>
                                      </p:cBhvr>
                                    </p:animEffect>
                                  </p:childTnLst>
                                </p:cTn>
                              </p:par>
                              <p:par>
                                <p:cTn id="41" presetID="31" presetClass="entr" presetSubtype="0" fill="hold" nodeType="withEffect">
                                  <p:stCondLst>
                                    <p:cond delay="0"/>
                                  </p:stCondLst>
                                  <p:childTnLst>
                                    <p:set>
                                      <p:cBhvr>
                                        <p:cTn id="42" dur="1" fill="hold">
                                          <p:stCondLst>
                                            <p:cond delay="0"/>
                                          </p:stCondLst>
                                        </p:cTn>
                                        <p:tgtEl>
                                          <p:spTgt spid="48144"/>
                                        </p:tgtEl>
                                        <p:attrNameLst>
                                          <p:attrName>style.visibility</p:attrName>
                                        </p:attrNameLst>
                                      </p:cBhvr>
                                      <p:to>
                                        <p:strVal val="visible"/>
                                      </p:to>
                                    </p:set>
                                    <p:anim calcmode="lin" valueType="num">
                                      <p:cBhvr>
                                        <p:cTn id="43" dur="1000" fill="hold"/>
                                        <p:tgtEl>
                                          <p:spTgt spid="48144"/>
                                        </p:tgtEl>
                                        <p:attrNameLst>
                                          <p:attrName>ppt_w</p:attrName>
                                        </p:attrNameLst>
                                      </p:cBhvr>
                                      <p:tavLst>
                                        <p:tav tm="0">
                                          <p:val>
                                            <p:fltVal val="0"/>
                                          </p:val>
                                        </p:tav>
                                        <p:tav tm="100000">
                                          <p:val>
                                            <p:strVal val="#ppt_w"/>
                                          </p:val>
                                        </p:tav>
                                      </p:tavLst>
                                    </p:anim>
                                    <p:anim calcmode="lin" valueType="num">
                                      <p:cBhvr>
                                        <p:cTn id="44" dur="1000" fill="hold"/>
                                        <p:tgtEl>
                                          <p:spTgt spid="48144"/>
                                        </p:tgtEl>
                                        <p:attrNameLst>
                                          <p:attrName>ppt_h</p:attrName>
                                        </p:attrNameLst>
                                      </p:cBhvr>
                                      <p:tavLst>
                                        <p:tav tm="0">
                                          <p:val>
                                            <p:fltVal val="0"/>
                                          </p:val>
                                        </p:tav>
                                        <p:tav tm="100000">
                                          <p:val>
                                            <p:strVal val="#ppt_h"/>
                                          </p:val>
                                        </p:tav>
                                      </p:tavLst>
                                    </p:anim>
                                    <p:anim calcmode="lin" valueType="num">
                                      <p:cBhvr>
                                        <p:cTn id="45" dur="1000" fill="hold"/>
                                        <p:tgtEl>
                                          <p:spTgt spid="48144"/>
                                        </p:tgtEl>
                                        <p:attrNameLst>
                                          <p:attrName>style.rotation</p:attrName>
                                        </p:attrNameLst>
                                      </p:cBhvr>
                                      <p:tavLst>
                                        <p:tav tm="0">
                                          <p:val>
                                            <p:fltVal val="90"/>
                                          </p:val>
                                        </p:tav>
                                        <p:tav tm="100000">
                                          <p:val>
                                            <p:fltVal val="0"/>
                                          </p:val>
                                        </p:tav>
                                      </p:tavLst>
                                    </p:anim>
                                    <p:animEffect transition="in" filter="fade">
                                      <p:cBhvr>
                                        <p:cTn id="46" dur="1000"/>
                                        <p:tgtEl>
                                          <p:spTgt spid="48144"/>
                                        </p:tgtEl>
                                      </p:cBhvr>
                                    </p:animEffect>
                                  </p:childTnLst>
                                </p:cTn>
                              </p:par>
                              <p:par>
                                <p:cTn id="47" presetID="31" presetClass="entr" presetSubtype="0" fill="hold" nodeType="withEffect">
                                  <p:stCondLst>
                                    <p:cond delay="0"/>
                                  </p:stCondLst>
                                  <p:childTnLst>
                                    <p:set>
                                      <p:cBhvr>
                                        <p:cTn id="48" dur="1" fill="hold">
                                          <p:stCondLst>
                                            <p:cond delay="0"/>
                                          </p:stCondLst>
                                        </p:cTn>
                                        <p:tgtEl>
                                          <p:spTgt spid="48146"/>
                                        </p:tgtEl>
                                        <p:attrNameLst>
                                          <p:attrName>style.visibility</p:attrName>
                                        </p:attrNameLst>
                                      </p:cBhvr>
                                      <p:to>
                                        <p:strVal val="visible"/>
                                      </p:to>
                                    </p:set>
                                    <p:anim calcmode="lin" valueType="num">
                                      <p:cBhvr>
                                        <p:cTn id="49" dur="1000" fill="hold"/>
                                        <p:tgtEl>
                                          <p:spTgt spid="48146"/>
                                        </p:tgtEl>
                                        <p:attrNameLst>
                                          <p:attrName>ppt_w</p:attrName>
                                        </p:attrNameLst>
                                      </p:cBhvr>
                                      <p:tavLst>
                                        <p:tav tm="0">
                                          <p:val>
                                            <p:fltVal val="0"/>
                                          </p:val>
                                        </p:tav>
                                        <p:tav tm="100000">
                                          <p:val>
                                            <p:strVal val="#ppt_w"/>
                                          </p:val>
                                        </p:tav>
                                      </p:tavLst>
                                    </p:anim>
                                    <p:anim calcmode="lin" valueType="num">
                                      <p:cBhvr>
                                        <p:cTn id="50" dur="1000" fill="hold"/>
                                        <p:tgtEl>
                                          <p:spTgt spid="48146"/>
                                        </p:tgtEl>
                                        <p:attrNameLst>
                                          <p:attrName>ppt_h</p:attrName>
                                        </p:attrNameLst>
                                      </p:cBhvr>
                                      <p:tavLst>
                                        <p:tav tm="0">
                                          <p:val>
                                            <p:fltVal val="0"/>
                                          </p:val>
                                        </p:tav>
                                        <p:tav tm="100000">
                                          <p:val>
                                            <p:strVal val="#ppt_h"/>
                                          </p:val>
                                        </p:tav>
                                      </p:tavLst>
                                    </p:anim>
                                    <p:anim calcmode="lin" valueType="num">
                                      <p:cBhvr>
                                        <p:cTn id="51" dur="1000" fill="hold"/>
                                        <p:tgtEl>
                                          <p:spTgt spid="48146"/>
                                        </p:tgtEl>
                                        <p:attrNameLst>
                                          <p:attrName>style.rotation</p:attrName>
                                        </p:attrNameLst>
                                      </p:cBhvr>
                                      <p:tavLst>
                                        <p:tav tm="0">
                                          <p:val>
                                            <p:fltVal val="90"/>
                                          </p:val>
                                        </p:tav>
                                        <p:tav tm="100000">
                                          <p:val>
                                            <p:fltVal val="0"/>
                                          </p:val>
                                        </p:tav>
                                      </p:tavLst>
                                    </p:anim>
                                    <p:animEffect transition="in" filter="fade">
                                      <p:cBhvr>
                                        <p:cTn id="52" dur="1000"/>
                                        <p:tgtEl>
                                          <p:spTgt spid="48146"/>
                                        </p:tgtEl>
                                      </p:cBhvr>
                                    </p:animEffect>
                                  </p:childTnLst>
                                </p:cTn>
                              </p:par>
                              <p:par>
                                <p:cTn id="53" presetID="31" presetClass="entr" presetSubtype="0" fill="hold" nodeType="withEffect">
                                  <p:stCondLst>
                                    <p:cond delay="0"/>
                                  </p:stCondLst>
                                  <p:childTnLst>
                                    <p:set>
                                      <p:cBhvr>
                                        <p:cTn id="54" dur="1" fill="hold">
                                          <p:stCondLst>
                                            <p:cond delay="0"/>
                                          </p:stCondLst>
                                        </p:cTn>
                                        <p:tgtEl>
                                          <p:spTgt spid="48148"/>
                                        </p:tgtEl>
                                        <p:attrNameLst>
                                          <p:attrName>style.visibility</p:attrName>
                                        </p:attrNameLst>
                                      </p:cBhvr>
                                      <p:to>
                                        <p:strVal val="visible"/>
                                      </p:to>
                                    </p:set>
                                    <p:anim calcmode="lin" valueType="num">
                                      <p:cBhvr>
                                        <p:cTn id="55" dur="1000" fill="hold"/>
                                        <p:tgtEl>
                                          <p:spTgt spid="48148"/>
                                        </p:tgtEl>
                                        <p:attrNameLst>
                                          <p:attrName>ppt_w</p:attrName>
                                        </p:attrNameLst>
                                      </p:cBhvr>
                                      <p:tavLst>
                                        <p:tav tm="0">
                                          <p:val>
                                            <p:fltVal val="0"/>
                                          </p:val>
                                        </p:tav>
                                        <p:tav tm="100000">
                                          <p:val>
                                            <p:strVal val="#ppt_w"/>
                                          </p:val>
                                        </p:tav>
                                      </p:tavLst>
                                    </p:anim>
                                    <p:anim calcmode="lin" valueType="num">
                                      <p:cBhvr>
                                        <p:cTn id="56" dur="1000" fill="hold"/>
                                        <p:tgtEl>
                                          <p:spTgt spid="48148"/>
                                        </p:tgtEl>
                                        <p:attrNameLst>
                                          <p:attrName>ppt_h</p:attrName>
                                        </p:attrNameLst>
                                      </p:cBhvr>
                                      <p:tavLst>
                                        <p:tav tm="0">
                                          <p:val>
                                            <p:fltVal val="0"/>
                                          </p:val>
                                        </p:tav>
                                        <p:tav tm="100000">
                                          <p:val>
                                            <p:strVal val="#ppt_h"/>
                                          </p:val>
                                        </p:tav>
                                      </p:tavLst>
                                    </p:anim>
                                    <p:anim calcmode="lin" valueType="num">
                                      <p:cBhvr>
                                        <p:cTn id="57" dur="1000" fill="hold"/>
                                        <p:tgtEl>
                                          <p:spTgt spid="48148"/>
                                        </p:tgtEl>
                                        <p:attrNameLst>
                                          <p:attrName>style.rotation</p:attrName>
                                        </p:attrNameLst>
                                      </p:cBhvr>
                                      <p:tavLst>
                                        <p:tav tm="0">
                                          <p:val>
                                            <p:fltVal val="90"/>
                                          </p:val>
                                        </p:tav>
                                        <p:tav tm="100000">
                                          <p:val>
                                            <p:fltVal val="0"/>
                                          </p:val>
                                        </p:tav>
                                      </p:tavLst>
                                    </p:anim>
                                    <p:animEffect transition="in" filter="fade">
                                      <p:cBhvr>
                                        <p:cTn id="58" dur="1000"/>
                                        <p:tgtEl>
                                          <p:spTgt spid="4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8923" name="Rectangle 5"/>
          <p:cNvSpPr/>
          <p:nvPr/>
        </p:nvSpPr>
        <p:spPr>
          <a:xfrm>
            <a:off x="1127448" y="858838"/>
            <a:ext cx="8077200" cy="492125"/>
          </a:xfrm>
          <a:prstGeom prst="rect">
            <a:avLst/>
          </a:prstGeom>
          <a:noFill/>
          <a:ln w="9525">
            <a:noFill/>
          </a:ln>
        </p:spPr>
        <p:txBody>
          <a:bodyPr>
            <a:spAutoFit/>
          </a:bodyPr>
          <a:lstStyle/>
          <a:p>
            <a:pPr marL="457200" indent="-457200">
              <a:buAutoNum type="arabicPeriod"/>
            </a:pPr>
            <a:r>
              <a:rPr lang="zh-CN" altLang="zh-CN" sz="2600" b="1" dirty="0">
                <a:solidFill>
                  <a:srgbClr val="0000FF"/>
                </a:solidFill>
                <a:latin typeface="Times New Roman" panose="02020603050405020304" pitchFamily="18" charset="0"/>
                <a:cs typeface="Times New Roman" panose="02020603050405020304" pitchFamily="18" charset="0"/>
              </a:rPr>
              <a:t>车辆路径问题（</a:t>
            </a:r>
            <a:r>
              <a:rPr lang="en-US" altLang="zh-CN" sz="2600" b="1" dirty="0">
                <a:solidFill>
                  <a:srgbClr val="0000FF"/>
                </a:solidFill>
                <a:latin typeface="Times New Roman" panose="02020603050405020304" pitchFamily="18" charset="0"/>
                <a:cs typeface="Times New Roman" panose="02020603050405020304" pitchFamily="18" charset="0"/>
              </a:rPr>
              <a:t>VRP</a:t>
            </a:r>
            <a:r>
              <a:rPr lang="zh-CN" altLang="zh-CN" sz="2600" b="1" dirty="0">
                <a:solidFill>
                  <a:srgbClr val="0000FF"/>
                </a:solidFill>
                <a:latin typeface="Times New Roman" panose="02020603050405020304" pitchFamily="18" charset="0"/>
                <a:cs typeface="Times New Roman" panose="02020603050405020304" pitchFamily="18" charset="0"/>
              </a:rPr>
              <a:t>）的模型</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38925" name="Rectangle 8"/>
          <p:cNvSpPr/>
          <p:nvPr/>
        </p:nvSpPr>
        <p:spPr>
          <a:xfrm>
            <a:off x="1271464" y="1268413"/>
            <a:ext cx="10225136" cy="5287962"/>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None/>
            </a:pPr>
            <a:r>
              <a:rPr lang="zh-CN" altLang="zh-CN" dirty="0">
                <a:solidFill>
                  <a:schemeClr val="tx1"/>
                </a:solidFill>
                <a:latin typeface="Arial" panose="020B0604020202020204" pitchFamily="34" charset="0"/>
              </a:rPr>
              <a:t>则车辆路径问题的数学模型如下表示：</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smtClean="0">
                <a:solidFill>
                  <a:schemeClr val="tx1"/>
                </a:solidFill>
                <a:latin typeface="Arial" panose="020B0604020202020204" pitchFamily="34" charset="0"/>
              </a:rPr>
              <a:t> </a:t>
            </a:r>
            <a:r>
              <a:rPr lang="zh-CN" altLang="zh-CN" sz="2000" dirty="0">
                <a:solidFill>
                  <a:schemeClr val="tx1"/>
                </a:solidFill>
                <a:latin typeface="Arial" panose="020B0604020202020204" pitchFamily="34" charset="0"/>
              </a:rPr>
              <a:t>每辆车的能力约束</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Arial" panose="020B0604020202020204" pitchFamily="34" charset="0"/>
              </a:rPr>
              <a:t>保证每个客户都被服务</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Arial" panose="020B0604020202020204" pitchFamily="34" charset="0"/>
              </a:rPr>
              <a:t>保证客户是仅被一辆车访问</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Arial" panose="020B0604020202020204" pitchFamily="34" charset="0"/>
              </a:rPr>
              <a:t>保证客户是仅被一辆车访问</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smtClean="0">
                <a:solidFill>
                  <a:schemeClr val="tx1"/>
                </a:solidFill>
                <a:latin typeface="Arial" panose="020B0604020202020204" pitchFamily="34" charset="0"/>
              </a:rPr>
              <a:t>消除子回路</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smtClean="0">
                <a:solidFill>
                  <a:schemeClr val="tx1"/>
                </a:solidFill>
                <a:latin typeface="Arial" panose="020B0604020202020204" pitchFamily="34" charset="0"/>
              </a:rPr>
              <a:t>表示变量的取值范围</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Arial" panose="020B0604020202020204" pitchFamily="34" charset="0"/>
              </a:rPr>
              <a:t>表示变量的取值范围</a:t>
            </a:r>
            <a:endParaRPr lang="en-US" altLang="zh-CN" sz="2000" dirty="0">
              <a:solidFill>
                <a:schemeClr val="tx1"/>
              </a:solidFill>
              <a:latin typeface="Times New Roman" panose="02020603050405020304" pitchFamily="18" charset="0"/>
              <a:ea typeface="Times New Roman" panose="02020603050405020304" pitchFamily="18" charset="0"/>
            </a:endParaRPr>
          </a:p>
        </p:txBody>
      </p:sp>
      <p:sp>
        <p:nvSpPr>
          <p:cNvPr id="38926"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2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2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2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0"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1"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2"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3"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8934"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4" name="对象 33798"/>
          <p:cNvGraphicFramePr>
            <a:graphicFrameLocks noChangeAspect="1"/>
          </p:cNvGraphicFramePr>
          <p:nvPr/>
        </p:nvGraphicFramePr>
        <p:xfrm>
          <a:off x="2782888" y="1844676"/>
          <a:ext cx="1873250" cy="728663"/>
        </p:xfrm>
        <a:graphic>
          <a:graphicData uri="http://schemas.openxmlformats.org/presentationml/2006/ole">
            <mc:AlternateContent xmlns:mc="http://schemas.openxmlformats.org/markup-compatibility/2006">
              <mc:Choice xmlns:v="urn:schemas-microsoft-com:vml" Requires="v">
                <p:oleObj spid="_x0000_s41305" r:id="rId3" imgW="977900" imgH="381000" progId="Equation.DSMT4">
                  <p:embed/>
                </p:oleObj>
              </mc:Choice>
              <mc:Fallback>
                <p:oleObj r:id="rId3" imgW="977900" imgH="381000" progId="Equation.DSMT4">
                  <p:embed/>
                  <p:pic>
                    <p:nvPicPr>
                      <p:cNvPr id="0" name="图片 3194"/>
                      <p:cNvPicPr/>
                      <p:nvPr/>
                    </p:nvPicPr>
                    <p:blipFill>
                      <a:blip r:embed="rId4"/>
                      <a:stretch>
                        <a:fillRect/>
                      </a:stretch>
                    </p:blipFill>
                    <p:spPr>
                      <a:xfrm>
                        <a:off x="2782888" y="1844676"/>
                        <a:ext cx="1873250" cy="728663"/>
                      </a:xfrm>
                      <a:prstGeom prst="rect">
                        <a:avLst/>
                      </a:prstGeom>
                      <a:noFill/>
                      <a:ln w="38100">
                        <a:noFill/>
                        <a:miter/>
                      </a:ln>
                    </p:spPr>
                  </p:pic>
                </p:oleObj>
              </mc:Fallback>
            </mc:AlternateContent>
          </a:graphicData>
        </a:graphic>
      </p:graphicFrame>
      <p:sp>
        <p:nvSpPr>
          <p:cNvPr id="38935"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5" name="对象 33800"/>
          <p:cNvGraphicFramePr>
            <a:graphicFrameLocks noChangeAspect="1"/>
          </p:cNvGraphicFramePr>
          <p:nvPr/>
        </p:nvGraphicFramePr>
        <p:xfrm>
          <a:off x="2782889" y="2349501"/>
          <a:ext cx="1728787" cy="671513"/>
        </p:xfrm>
        <a:graphic>
          <a:graphicData uri="http://schemas.openxmlformats.org/presentationml/2006/ole">
            <mc:AlternateContent xmlns:mc="http://schemas.openxmlformats.org/markup-compatibility/2006">
              <mc:Choice xmlns:v="urn:schemas-microsoft-com:vml" Requires="v">
                <p:oleObj spid="_x0000_s41306" r:id="rId5" imgW="965200" imgH="368300" progId="Equation.DSMT4">
                  <p:embed/>
                </p:oleObj>
              </mc:Choice>
              <mc:Fallback>
                <p:oleObj r:id="rId5" imgW="965200" imgH="368300" progId="Equation.DSMT4">
                  <p:embed/>
                  <p:pic>
                    <p:nvPicPr>
                      <p:cNvPr id="0" name="图片 3195"/>
                      <p:cNvPicPr/>
                      <p:nvPr/>
                    </p:nvPicPr>
                    <p:blipFill>
                      <a:blip r:embed="rId6"/>
                      <a:stretch>
                        <a:fillRect/>
                      </a:stretch>
                    </p:blipFill>
                    <p:spPr>
                      <a:xfrm>
                        <a:off x="2782889" y="2349501"/>
                        <a:ext cx="1728787" cy="671513"/>
                      </a:xfrm>
                      <a:prstGeom prst="rect">
                        <a:avLst/>
                      </a:prstGeom>
                      <a:noFill/>
                      <a:ln w="38100">
                        <a:noFill/>
                        <a:miter/>
                      </a:ln>
                    </p:spPr>
                  </p:pic>
                </p:oleObj>
              </mc:Fallback>
            </mc:AlternateContent>
          </a:graphicData>
        </a:graphic>
      </p:graphicFrame>
      <p:sp>
        <p:nvSpPr>
          <p:cNvPr id="38936"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6" name="对象 33802"/>
          <p:cNvGraphicFramePr>
            <a:graphicFrameLocks noChangeAspect="1"/>
          </p:cNvGraphicFramePr>
          <p:nvPr/>
        </p:nvGraphicFramePr>
        <p:xfrm>
          <a:off x="2782889" y="2924175"/>
          <a:ext cx="1717675" cy="693738"/>
        </p:xfrm>
        <a:graphic>
          <a:graphicData uri="http://schemas.openxmlformats.org/presentationml/2006/ole">
            <mc:AlternateContent xmlns:mc="http://schemas.openxmlformats.org/markup-compatibility/2006">
              <mc:Choice xmlns:v="urn:schemas-microsoft-com:vml" Requires="v">
                <p:oleObj spid="_x0000_s41307" r:id="rId7" imgW="927100" imgH="368300" progId="Equation.DSMT4">
                  <p:embed/>
                </p:oleObj>
              </mc:Choice>
              <mc:Fallback>
                <p:oleObj r:id="rId7" imgW="927100" imgH="368300" progId="Equation.DSMT4">
                  <p:embed/>
                  <p:pic>
                    <p:nvPicPr>
                      <p:cNvPr id="0" name="图片 3196"/>
                      <p:cNvPicPr/>
                      <p:nvPr/>
                    </p:nvPicPr>
                    <p:blipFill>
                      <a:blip r:embed="rId8"/>
                      <a:stretch>
                        <a:fillRect/>
                      </a:stretch>
                    </p:blipFill>
                    <p:spPr>
                      <a:xfrm>
                        <a:off x="2782889" y="2924175"/>
                        <a:ext cx="1717675" cy="693738"/>
                      </a:xfrm>
                      <a:prstGeom prst="rect">
                        <a:avLst/>
                      </a:prstGeom>
                      <a:noFill/>
                      <a:ln w="38100">
                        <a:noFill/>
                        <a:miter/>
                      </a:ln>
                    </p:spPr>
                  </p:pic>
                </p:oleObj>
              </mc:Fallback>
            </mc:AlternateContent>
          </a:graphicData>
        </a:graphic>
      </p:graphicFrame>
      <p:sp>
        <p:nvSpPr>
          <p:cNvPr id="38937"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7" name="对象 33804"/>
          <p:cNvGraphicFramePr>
            <a:graphicFrameLocks noChangeAspect="1"/>
          </p:cNvGraphicFramePr>
          <p:nvPr/>
        </p:nvGraphicFramePr>
        <p:xfrm>
          <a:off x="2782888" y="3573464"/>
          <a:ext cx="1947862" cy="719137"/>
        </p:xfrm>
        <a:graphic>
          <a:graphicData uri="http://schemas.openxmlformats.org/presentationml/2006/ole">
            <mc:AlternateContent xmlns:mc="http://schemas.openxmlformats.org/markup-compatibility/2006">
              <mc:Choice xmlns:v="urn:schemas-microsoft-com:vml" Requires="v">
                <p:oleObj spid="_x0000_s41308" r:id="rId9" imgW="1016000" imgH="368300" progId="Equation.DSMT4">
                  <p:embed/>
                </p:oleObj>
              </mc:Choice>
              <mc:Fallback>
                <p:oleObj r:id="rId9" imgW="1016000" imgH="368300" progId="Equation.DSMT4">
                  <p:embed/>
                  <p:pic>
                    <p:nvPicPr>
                      <p:cNvPr id="0" name="图片 3197"/>
                      <p:cNvPicPr/>
                      <p:nvPr/>
                    </p:nvPicPr>
                    <p:blipFill>
                      <a:blip r:embed="rId10"/>
                      <a:stretch>
                        <a:fillRect/>
                      </a:stretch>
                    </p:blipFill>
                    <p:spPr>
                      <a:xfrm>
                        <a:off x="2782888" y="3573464"/>
                        <a:ext cx="1947862" cy="719137"/>
                      </a:xfrm>
                      <a:prstGeom prst="rect">
                        <a:avLst/>
                      </a:prstGeom>
                      <a:noFill/>
                      <a:ln w="38100">
                        <a:noFill/>
                        <a:miter/>
                      </a:ln>
                    </p:spPr>
                  </p:pic>
                </p:oleObj>
              </mc:Fallback>
            </mc:AlternateContent>
          </a:graphicData>
        </a:graphic>
      </p:graphicFrame>
      <p:sp>
        <p:nvSpPr>
          <p:cNvPr id="38938"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8" name="对象 33806"/>
          <p:cNvGraphicFramePr>
            <a:graphicFrameLocks noChangeAspect="1"/>
          </p:cNvGraphicFramePr>
          <p:nvPr/>
        </p:nvGraphicFramePr>
        <p:xfrm>
          <a:off x="2782888" y="4221164"/>
          <a:ext cx="1905000" cy="720725"/>
        </p:xfrm>
        <a:graphic>
          <a:graphicData uri="http://schemas.openxmlformats.org/presentationml/2006/ole">
            <mc:AlternateContent xmlns:mc="http://schemas.openxmlformats.org/markup-compatibility/2006">
              <mc:Choice xmlns:v="urn:schemas-microsoft-com:vml" Requires="v">
                <p:oleObj spid="_x0000_s41309" r:id="rId11" imgW="1002665" imgH="381000" progId="Equation.DSMT4">
                  <p:embed/>
                </p:oleObj>
              </mc:Choice>
              <mc:Fallback>
                <p:oleObj r:id="rId11" imgW="1002665" imgH="381000" progId="Equation.DSMT4">
                  <p:embed/>
                  <p:pic>
                    <p:nvPicPr>
                      <p:cNvPr id="0" name="图片 3198"/>
                      <p:cNvPicPr/>
                      <p:nvPr/>
                    </p:nvPicPr>
                    <p:blipFill>
                      <a:blip r:embed="rId12"/>
                      <a:stretch>
                        <a:fillRect/>
                      </a:stretch>
                    </p:blipFill>
                    <p:spPr>
                      <a:xfrm>
                        <a:off x="2782888" y="4221164"/>
                        <a:ext cx="1905000" cy="720725"/>
                      </a:xfrm>
                      <a:prstGeom prst="rect">
                        <a:avLst/>
                      </a:prstGeom>
                      <a:noFill/>
                      <a:ln w="38100">
                        <a:noFill/>
                        <a:miter/>
                      </a:ln>
                    </p:spPr>
                  </p:pic>
                </p:oleObj>
              </mc:Fallback>
            </mc:AlternateContent>
          </a:graphicData>
        </a:graphic>
      </p:graphicFrame>
      <p:sp>
        <p:nvSpPr>
          <p:cNvPr id="38939"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19" name="对象 33808"/>
          <p:cNvGraphicFramePr>
            <a:graphicFrameLocks noChangeAspect="1"/>
          </p:cNvGraphicFramePr>
          <p:nvPr/>
        </p:nvGraphicFramePr>
        <p:xfrm>
          <a:off x="2408238" y="4941889"/>
          <a:ext cx="3255962" cy="503237"/>
        </p:xfrm>
        <a:graphic>
          <a:graphicData uri="http://schemas.openxmlformats.org/presentationml/2006/ole">
            <mc:AlternateContent xmlns:mc="http://schemas.openxmlformats.org/markup-compatibility/2006">
              <mc:Choice xmlns:v="urn:schemas-microsoft-com:vml" Requires="v">
                <p:oleObj spid="_x0000_s41310" r:id="rId13" imgW="1968500" imgH="304800" progId="Equation.DSMT4">
                  <p:embed/>
                </p:oleObj>
              </mc:Choice>
              <mc:Fallback>
                <p:oleObj r:id="rId13" imgW="1968500" imgH="304800" progId="Equation.DSMT4">
                  <p:embed/>
                  <p:pic>
                    <p:nvPicPr>
                      <p:cNvPr id="0" name="图片 3199"/>
                      <p:cNvPicPr/>
                      <p:nvPr/>
                    </p:nvPicPr>
                    <p:blipFill>
                      <a:blip r:embed="rId14"/>
                      <a:stretch>
                        <a:fillRect/>
                      </a:stretch>
                    </p:blipFill>
                    <p:spPr>
                      <a:xfrm>
                        <a:off x="2408238" y="4941889"/>
                        <a:ext cx="3255962" cy="503237"/>
                      </a:xfrm>
                      <a:prstGeom prst="rect">
                        <a:avLst/>
                      </a:prstGeom>
                      <a:noFill/>
                      <a:ln w="38100">
                        <a:noFill/>
                        <a:miter/>
                      </a:ln>
                    </p:spPr>
                  </p:pic>
                </p:oleObj>
              </mc:Fallback>
            </mc:AlternateContent>
          </a:graphicData>
        </a:graphic>
      </p:graphicFrame>
      <p:sp>
        <p:nvSpPr>
          <p:cNvPr id="38940"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20" name="对象 33810"/>
          <p:cNvGraphicFramePr>
            <a:graphicFrameLocks noChangeAspect="1"/>
          </p:cNvGraphicFramePr>
          <p:nvPr/>
        </p:nvGraphicFramePr>
        <p:xfrm>
          <a:off x="2782888" y="5470525"/>
          <a:ext cx="2520950" cy="406400"/>
        </p:xfrm>
        <a:graphic>
          <a:graphicData uri="http://schemas.openxmlformats.org/presentationml/2006/ole">
            <mc:AlternateContent xmlns:mc="http://schemas.openxmlformats.org/markup-compatibility/2006">
              <mc:Choice xmlns:v="urn:schemas-microsoft-com:vml" Requires="v">
                <p:oleObj spid="_x0000_s41311" r:id="rId15" imgW="1231265" imgH="203200" progId="Equation.DSMT4">
                  <p:embed/>
                </p:oleObj>
              </mc:Choice>
              <mc:Fallback>
                <p:oleObj r:id="rId15" imgW="1231265" imgH="203200" progId="Equation.DSMT4">
                  <p:embed/>
                  <p:pic>
                    <p:nvPicPr>
                      <p:cNvPr id="0" name="图片 3200"/>
                      <p:cNvPicPr/>
                      <p:nvPr/>
                    </p:nvPicPr>
                    <p:blipFill>
                      <a:blip r:embed="rId16"/>
                      <a:stretch>
                        <a:fillRect/>
                      </a:stretch>
                    </p:blipFill>
                    <p:spPr>
                      <a:xfrm>
                        <a:off x="2782888" y="5470525"/>
                        <a:ext cx="2520950" cy="406400"/>
                      </a:xfrm>
                      <a:prstGeom prst="rect">
                        <a:avLst/>
                      </a:prstGeom>
                      <a:noFill/>
                      <a:ln w="38100">
                        <a:noFill/>
                        <a:miter/>
                      </a:ln>
                    </p:spPr>
                  </p:pic>
                </p:oleObj>
              </mc:Fallback>
            </mc:AlternateContent>
          </a:graphicData>
        </a:graphic>
      </p:graphicFrame>
      <p:sp>
        <p:nvSpPr>
          <p:cNvPr id="38941"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8921" name="对象 33812"/>
          <p:cNvGraphicFramePr>
            <a:graphicFrameLocks noChangeAspect="1"/>
          </p:cNvGraphicFramePr>
          <p:nvPr/>
        </p:nvGraphicFramePr>
        <p:xfrm>
          <a:off x="2855913" y="6092826"/>
          <a:ext cx="2087562" cy="360363"/>
        </p:xfrm>
        <a:graphic>
          <a:graphicData uri="http://schemas.openxmlformats.org/presentationml/2006/ole">
            <mc:AlternateContent xmlns:mc="http://schemas.openxmlformats.org/markup-compatibility/2006">
              <mc:Choice xmlns:v="urn:schemas-microsoft-com:vml" Requires="v">
                <p:oleObj spid="_x0000_s41312" r:id="rId17" imgW="1104900" imgH="190500" progId="Equation.DSMT4">
                  <p:embed/>
                </p:oleObj>
              </mc:Choice>
              <mc:Fallback>
                <p:oleObj r:id="rId17" imgW="1104900" imgH="190500" progId="Equation.DSMT4">
                  <p:embed/>
                  <p:pic>
                    <p:nvPicPr>
                      <p:cNvPr id="0" name="图片 3201"/>
                      <p:cNvPicPr/>
                      <p:nvPr/>
                    </p:nvPicPr>
                    <p:blipFill>
                      <a:blip r:embed="rId18"/>
                      <a:stretch>
                        <a:fillRect/>
                      </a:stretch>
                    </p:blipFill>
                    <p:spPr>
                      <a:xfrm>
                        <a:off x="2855913" y="6092826"/>
                        <a:ext cx="2087562" cy="360363"/>
                      </a:xfrm>
                      <a:prstGeom prst="rect">
                        <a:avLst/>
                      </a:prstGeom>
                      <a:noFill/>
                      <a:ln w="38100">
                        <a:noFill/>
                        <a:miter/>
                      </a:ln>
                    </p:spPr>
                  </p:pic>
                </p:oleObj>
              </mc:Fallback>
            </mc:AlternateContent>
          </a:graphicData>
        </a:graphic>
      </p:graphicFrame>
      <p:sp>
        <p:nvSpPr>
          <p:cNvPr id="31"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7.4.3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算法的</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9941" name="Rectangle 5"/>
          <p:cNvSpPr/>
          <p:nvPr/>
        </p:nvSpPr>
        <p:spPr>
          <a:xfrm>
            <a:off x="744545" y="1173392"/>
            <a:ext cx="8077200" cy="492125"/>
          </a:xfrm>
          <a:prstGeom prst="rect">
            <a:avLst/>
          </a:prstGeom>
          <a:noFill/>
          <a:ln w="9525">
            <a:noFill/>
          </a:ln>
        </p:spPr>
        <p:txBody>
          <a:bodyPr>
            <a:spAutoFit/>
          </a:bodyPr>
          <a:lstStyle/>
          <a:p>
            <a:pPr>
              <a:buFont typeface="Wingdings" panose="05000000000000000000" pitchFamily="2" charset="2"/>
              <a:buNone/>
            </a:pPr>
            <a:r>
              <a:rPr lang="en-US" altLang="zh-CN" sz="2600" b="1" dirty="0">
                <a:solidFill>
                  <a:srgbClr val="0000FF"/>
                </a:solidFill>
                <a:latin typeface="Times New Roman" panose="02020603050405020304" pitchFamily="18" charset="0"/>
                <a:cs typeface="Times New Roman" panose="02020603050405020304" pitchFamily="18" charset="0"/>
              </a:rPr>
              <a:t>2. </a:t>
            </a:r>
            <a:r>
              <a:rPr lang="zh-CN" altLang="en-US" sz="2600" b="1" dirty="0">
                <a:solidFill>
                  <a:srgbClr val="0000FF"/>
                </a:solidFill>
                <a:latin typeface="Times New Roman" panose="02020603050405020304" pitchFamily="18" charset="0"/>
                <a:cs typeface="Times New Roman" panose="02020603050405020304" pitchFamily="18" charset="0"/>
              </a:rPr>
              <a:t>编码与初始种群</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39942" name="Rectangle 8"/>
          <p:cNvSpPr/>
          <p:nvPr/>
        </p:nvSpPr>
        <p:spPr>
          <a:xfrm>
            <a:off x="767408" y="1785939"/>
            <a:ext cx="11089232" cy="2529923"/>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Blip>
                <a:blip r:embed="rId3"/>
              </a:buBlip>
            </a:pPr>
            <a:r>
              <a:rPr lang="zh-CN" altLang="en-US"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对这类组合优化问题，编码方式、初始解的设置对问题的求解都有很大的影响。</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Blip>
                <a:blip r:embed="rId3"/>
              </a:buBlip>
            </a:pPr>
            <a:r>
              <a:rPr lang="zh-CN" altLang="zh-CN" dirty="0">
                <a:solidFill>
                  <a:schemeClr val="tx1"/>
                </a:solidFill>
                <a:latin typeface="Times New Roman" panose="02020603050405020304" pitchFamily="18" charset="0"/>
                <a:cs typeface="Times New Roman" panose="02020603050405020304" pitchFamily="18" charset="0"/>
              </a:rPr>
              <a:t>采用常用的自然数编码方式。</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Blip>
                <a:blip r:embed="rId3"/>
              </a:buBlip>
            </a:pP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对于</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zh-CN" dirty="0">
                <a:solidFill>
                  <a:schemeClr val="tx1"/>
                </a:solidFill>
                <a:latin typeface="Times New Roman" panose="02020603050405020304" pitchFamily="18" charset="0"/>
                <a:cs typeface="Times New Roman" panose="02020603050405020304" pitchFamily="18" charset="0"/>
              </a:rPr>
              <a:t>辆车和</a:t>
            </a:r>
            <a:r>
              <a:rPr lang="en-US" altLang="zh-CN" i="1" dirty="0">
                <a:solidFill>
                  <a:schemeClr val="tx1"/>
                </a:solidFill>
                <a:latin typeface="Times New Roman" panose="02020603050405020304" pitchFamily="18" charset="0"/>
                <a:cs typeface="Times New Roman" panose="02020603050405020304" pitchFamily="18" charset="0"/>
              </a:rPr>
              <a:t>L</a:t>
            </a:r>
            <a:r>
              <a:rPr lang="zh-CN" altLang="zh-CN" dirty="0">
                <a:solidFill>
                  <a:schemeClr val="tx1"/>
                </a:solidFill>
                <a:latin typeface="Times New Roman" panose="02020603050405020304" pitchFamily="18" charset="0"/>
                <a:cs typeface="Times New Roman" panose="02020603050405020304" pitchFamily="18" charset="0"/>
              </a:rPr>
              <a:t>个客户的问题，用从</a:t>
            </a:r>
            <a:r>
              <a:rPr lang="en-US" altLang="zh-CN" dirty="0">
                <a:solidFill>
                  <a:schemeClr val="tx1"/>
                </a:solidFill>
                <a:latin typeface="Times New Roman" panose="02020603050405020304" pitchFamily="18" charset="0"/>
                <a:cs typeface="Times New Roman" panose="02020603050405020304" pitchFamily="18" charset="0"/>
              </a:rPr>
              <a:t>1</a:t>
            </a:r>
            <a:r>
              <a:rPr lang="zh-CN" altLang="zh-CN" dirty="0">
                <a:solidFill>
                  <a:schemeClr val="tx1"/>
                </a:solidFill>
                <a:latin typeface="Times New Roman" panose="02020603050405020304" pitchFamily="18" charset="0"/>
                <a:cs typeface="Times New Roman" panose="02020603050405020304" pitchFamily="18" charset="0"/>
              </a:rPr>
              <a:t>到</a:t>
            </a:r>
            <a:r>
              <a:rPr lang="en-US" altLang="zh-CN" i="1" dirty="0">
                <a:solidFill>
                  <a:schemeClr val="tx1"/>
                </a:solidFill>
                <a:latin typeface="Times New Roman" panose="02020603050405020304" pitchFamily="18" charset="0"/>
                <a:cs typeface="Times New Roman" panose="02020603050405020304" pitchFamily="18" charset="0"/>
              </a:rPr>
              <a:t>L</a:t>
            </a:r>
            <a:r>
              <a:rPr lang="zh-CN" altLang="zh-CN" dirty="0">
                <a:solidFill>
                  <a:schemeClr val="tx1"/>
                </a:solidFill>
                <a:latin typeface="Times New Roman" panose="02020603050405020304" pitchFamily="18" charset="0"/>
                <a:cs typeface="Times New Roman" panose="02020603050405020304" pitchFamily="18" charset="0"/>
              </a:rPr>
              <a:t>的自然数随机排列来产生一组解</a:t>
            </a: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。然后分别用节约法或者最近插入法构造初始解。</a:t>
            </a:r>
            <a:endParaRPr lang="zh-CN" altLang="en-US" dirty="0">
              <a:solidFill>
                <a:schemeClr val="tx1"/>
              </a:solidFill>
              <a:latin typeface="Times New Roman" panose="02020603050405020304" pitchFamily="18" charset="0"/>
              <a:ea typeface="Times New Roman" panose="02020603050405020304" pitchFamily="18" charset="0"/>
            </a:endParaRPr>
          </a:p>
        </p:txBody>
      </p:sp>
      <p:sp>
        <p:nvSpPr>
          <p:cNvPr id="39943" name="Rectangle 3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39938" name="对象 3"/>
          <p:cNvGraphicFramePr>
            <a:graphicFrameLocks noChangeAspect="1"/>
          </p:cNvGraphicFramePr>
          <p:nvPr>
            <p:extLst>
              <p:ext uri="{D42A27DB-BD31-4B8C-83A1-F6EECF244321}">
                <p14:modId xmlns:p14="http://schemas.microsoft.com/office/powerpoint/2010/main" val="761591379"/>
              </p:ext>
            </p:extLst>
          </p:nvPr>
        </p:nvGraphicFramePr>
        <p:xfrm>
          <a:off x="1152682" y="3789040"/>
          <a:ext cx="2187575" cy="406400"/>
        </p:xfrm>
        <a:graphic>
          <a:graphicData uri="http://schemas.openxmlformats.org/presentationml/2006/ole">
            <mc:AlternateContent xmlns:mc="http://schemas.openxmlformats.org/markup-compatibility/2006">
              <mc:Choice xmlns:v="urn:schemas-microsoft-com:vml" Requires="v">
                <p:oleObj spid="_x0000_s42027" r:id="rId4" imgW="1180465" imgH="215900" progId="Equation.DSMT4">
                  <p:embed/>
                </p:oleObj>
              </mc:Choice>
              <mc:Fallback>
                <p:oleObj r:id="rId4" imgW="1180465" imgH="215900" progId="Equation.DSMT4">
                  <p:embed/>
                  <p:pic>
                    <p:nvPicPr>
                      <p:cNvPr id="0" name="图片 3202"/>
                      <p:cNvPicPr/>
                      <p:nvPr/>
                    </p:nvPicPr>
                    <p:blipFill>
                      <a:blip r:embed="rId5"/>
                      <a:stretch>
                        <a:fillRect/>
                      </a:stretch>
                    </p:blipFill>
                    <p:spPr>
                      <a:xfrm>
                        <a:off x="1152682" y="3789040"/>
                        <a:ext cx="2187575" cy="406400"/>
                      </a:xfrm>
                      <a:prstGeom prst="rect">
                        <a:avLst/>
                      </a:prstGeom>
                      <a:noFill/>
                      <a:ln w="38100">
                        <a:noFill/>
                        <a:miter/>
                      </a:ln>
                    </p:spPr>
                  </p:pic>
                </p:oleObj>
              </mc:Fallback>
            </mc:AlternateContent>
          </a:graphicData>
        </a:graphic>
      </p:graphicFrame>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7.4.3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算法的</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a:xfrm>
            <a:off x="695400" y="1385094"/>
            <a:ext cx="10515600" cy="4351338"/>
          </a:xfrm>
          <a:ln/>
        </p:spPr>
        <p:txBody>
          <a:bodyPr vert="horz" wrap="square" lIns="91440" tIns="45720" rIns="91440" bIns="45720" anchor="t"/>
          <a:lstStyle/>
          <a:p>
            <a:r>
              <a:rPr lang="en-US" altLang="zh-CN" dirty="0"/>
              <a:t>(3) </a:t>
            </a:r>
            <a:r>
              <a:rPr lang="zh-CN" altLang="en-US" dirty="0"/>
              <a:t>实验结果</a:t>
            </a:r>
          </a:p>
          <a:p>
            <a:r>
              <a:rPr lang="zh-CN" altLang="en-US" dirty="0"/>
              <a:t>粒子群优化算法的各个参数设置如下：</a:t>
            </a:r>
            <a:endParaRPr lang="en-US" altLang="zh-CN" dirty="0"/>
          </a:p>
          <a:p>
            <a:r>
              <a:rPr lang="zh-CN" altLang="en-US" dirty="0"/>
              <a:t>种群规模：</a:t>
            </a:r>
            <a:r>
              <a:rPr lang="en-US" altLang="zh-CN" dirty="0"/>
              <a:t>50</a:t>
            </a:r>
          </a:p>
          <a:p>
            <a:r>
              <a:rPr lang="zh-CN" altLang="en-US" dirty="0"/>
              <a:t>迭代次数：</a:t>
            </a:r>
            <a:r>
              <a:rPr lang="en-US" altLang="zh-CN" dirty="0"/>
              <a:t>1000 </a:t>
            </a:r>
          </a:p>
          <a:p>
            <a:r>
              <a:rPr lang="en-US" altLang="zh-CN" dirty="0"/>
              <a:t>c1</a:t>
            </a:r>
            <a:r>
              <a:rPr lang="zh-CN" altLang="en-US" dirty="0"/>
              <a:t>的初始值为</a:t>
            </a:r>
            <a:r>
              <a:rPr lang="en-US" altLang="zh-CN" dirty="0"/>
              <a:t>1</a:t>
            </a:r>
            <a:r>
              <a:rPr lang="zh-CN" altLang="en-US" dirty="0"/>
              <a:t>，随迭代的进行，线性减小到</a:t>
            </a:r>
            <a:r>
              <a:rPr lang="en-US" altLang="zh-CN" dirty="0"/>
              <a:t>0</a:t>
            </a:r>
          </a:p>
          <a:p>
            <a:r>
              <a:rPr lang="en-US" altLang="zh-CN" dirty="0"/>
              <a:t>C2=c3=1.4</a:t>
            </a:r>
          </a:p>
          <a:p>
            <a:r>
              <a:rPr lang="en-US" altLang="zh-CN" dirty="0"/>
              <a:t>Vmax&lt;1000</a:t>
            </a:r>
          </a:p>
          <a:p>
            <a:endParaRPr lang="zh-CN" altLang="en-US" dirty="0"/>
          </a:p>
        </p:txBody>
      </p:sp>
      <p:sp>
        <p:nvSpPr>
          <p:cNvPr id="10137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138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138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1383" name="Rectangle 3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7.4.3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算法的</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1027"/>
          <p:cNvSpPr txBox="1">
            <a:spLocks noChangeArrowheads="1"/>
          </p:cNvSpPr>
          <p:nvPr/>
        </p:nvSpPr>
        <p:spPr bwMode="auto">
          <a:xfrm>
            <a:off x="695400" y="965401"/>
            <a:ext cx="10225136" cy="5756074"/>
          </a:xfrm>
          <a:prstGeom prst="rect">
            <a:avLst/>
          </a:prstGeom>
          <a:noFill/>
          <a:ln w="9525">
            <a:noFill/>
            <a:miter lim="800000"/>
          </a:ln>
        </p:spPr>
        <p:txBody>
          <a:bodyPr vert="horz" wrap="square" lIns="91440" tIns="45720" rIns="91440" bIns="45720" numCol="1" anchor="t" anchorCtr="0" compatLnSpc="1"/>
          <a:lstStyle/>
          <a:p>
            <a:pPr>
              <a:lnSpc>
                <a:spcPct val="160000"/>
              </a:lnSpc>
              <a:buClr>
                <a:srgbClr val="0000FF"/>
              </a:buClr>
              <a:buSzPct val="150000"/>
            </a:pPr>
            <a:r>
              <a:rPr lang="en-US" altLang="zh-CN" sz="2800" b="1" dirty="0">
                <a:solidFill>
                  <a:schemeClr val="tx1"/>
                </a:solidFill>
                <a:latin typeface="Times New Roman" panose="02020603050405020304" pitchFamily="18" charset="0"/>
              </a:rPr>
              <a:t>7.1  </a:t>
            </a:r>
            <a:r>
              <a:rPr lang="zh-CN" altLang="en-US" sz="2800" b="1" dirty="0">
                <a:solidFill>
                  <a:schemeClr val="tx1"/>
                </a:solidFill>
                <a:latin typeface="Times New Roman" panose="02020603050405020304" pitchFamily="18" charset="0"/>
              </a:rPr>
              <a:t>群智能算法产生的背景</a:t>
            </a:r>
          </a:p>
          <a:p>
            <a:pPr>
              <a:lnSpc>
                <a:spcPct val="160000"/>
              </a:lnSpc>
              <a:buClr>
                <a:srgbClr val="0000FF"/>
              </a:buClr>
              <a:buSzPct val="150000"/>
            </a:pPr>
            <a:r>
              <a:rPr lang="en-US" altLang="en-US" sz="2800" b="1" dirty="0">
                <a:solidFill>
                  <a:schemeClr val="tx1"/>
                </a:solidFill>
                <a:latin typeface="Times New Roman" panose="02020603050405020304" pitchFamily="18" charset="0"/>
              </a:rPr>
              <a:t>7.2  </a:t>
            </a:r>
            <a:r>
              <a:rPr lang="zh-CN" altLang="en-US" sz="2800" b="1" dirty="0">
                <a:solidFill>
                  <a:schemeClr val="tx1"/>
                </a:solidFill>
                <a:latin typeface="Times New Roman" panose="02020603050405020304" pitchFamily="18" charset="0"/>
              </a:rPr>
              <a:t>粒子群优化算法</a:t>
            </a:r>
            <a:endParaRPr lang="en-US" altLang="zh-CN" sz="2800" b="1" dirty="0">
              <a:solidFill>
                <a:schemeClr val="tx1"/>
              </a:solidFill>
              <a:latin typeface="Times New Roman" panose="02020603050405020304" pitchFamily="18" charset="0"/>
            </a:endParaRPr>
          </a:p>
          <a:p>
            <a:pPr>
              <a:lnSpc>
                <a:spcPct val="160000"/>
              </a:lnSpc>
            </a:pPr>
            <a:r>
              <a:rPr lang="en-US" altLang="en-US" sz="2800" b="1" dirty="0">
                <a:solidFill>
                  <a:schemeClr val="tx1"/>
                </a:solidFill>
                <a:latin typeface="Times New Roman" panose="02020603050405020304" pitchFamily="18" charset="0"/>
              </a:rPr>
              <a:t>7.3 </a:t>
            </a:r>
            <a:r>
              <a:rPr lang="zh-CN" altLang="en-US" sz="2800" b="1" dirty="0">
                <a:solidFill>
                  <a:schemeClr val="tx1"/>
                </a:solidFill>
                <a:latin typeface="Times New Roman" panose="02020603050405020304" pitchFamily="18" charset="0"/>
              </a:rPr>
              <a:t>量子粒子群优化算法</a:t>
            </a:r>
            <a:endParaRPr lang="en-US" altLang="zh-CN" sz="2800" b="1" dirty="0">
              <a:solidFill>
                <a:schemeClr val="tx1"/>
              </a:solidFill>
              <a:latin typeface="Times New Roman" panose="02020603050405020304" pitchFamily="18" charset="0"/>
            </a:endParaRPr>
          </a:p>
          <a:p>
            <a:pPr>
              <a:lnSpc>
                <a:spcPct val="160000"/>
              </a:lnSpc>
            </a:pPr>
            <a:r>
              <a:rPr lang="en-US" altLang="en-US" sz="2800" b="1" dirty="0">
                <a:solidFill>
                  <a:schemeClr val="tx1"/>
                </a:solidFill>
                <a:latin typeface="Times New Roman" panose="02020603050405020304" pitchFamily="18" charset="0"/>
              </a:rPr>
              <a:t>7.4 </a:t>
            </a:r>
            <a:r>
              <a:rPr lang="zh-CN" altLang="en-US" sz="2800" b="1" dirty="0">
                <a:solidFill>
                  <a:schemeClr val="tx1"/>
                </a:solidFill>
                <a:latin typeface="Times New Roman" panose="02020603050405020304" pitchFamily="18" charset="0"/>
              </a:rPr>
              <a:t>粒子群优化算法及其应用</a:t>
            </a:r>
          </a:p>
          <a:p>
            <a:pPr>
              <a:lnSpc>
                <a:spcPct val="160000"/>
              </a:lnSpc>
            </a:pPr>
            <a:r>
              <a:rPr lang="en-US" altLang="zh-CN" sz="2800" b="1" dirty="0">
                <a:solidFill>
                  <a:schemeClr val="tx1"/>
                </a:solidFill>
                <a:latin typeface="Times New Roman" panose="02020603050405020304" pitchFamily="18" charset="0"/>
              </a:rPr>
              <a:t>7.5 </a:t>
            </a:r>
            <a:r>
              <a:rPr lang="zh-CN" altLang="en-US" sz="2800" b="1" dirty="0">
                <a:solidFill>
                  <a:schemeClr val="tx1"/>
                </a:solidFill>
                <a:latin typeface="Times New Roman" panose="02020603050405020304" pitchFamily="18" charset="0"/>
              </a:rPr>
              <a:t>基本蚁群算法</a:t>
            </a:r>
            <a:endParaRPr lang="en-US" altLang="en-US" sz="2800" b="1" dirty="0">
              <a:solidFill>
                <a:schemeClr val="tx1"/>
              </a:solidFill>
              <a:latin typeface="Times New Roman" panose="02020603050405020304" pitchFamily="18" charset="0"/>
            </a:endParaRPr>
          </a:p>
          <a:p>
            <a:pPr>
              <a:lnSpc>
                <a:spcPct val="160000"/>
              </a:lnSpc>
            </a:pPr>
            <a:r>
              <a:rPr lang="en-US" altLang="en-US" sz="2800" b="1" dirty="0">
                <a:solidFill>
                  <a:schemeClr val="tx1"/>
                </a:solidFill>
                <a:latin typeface="Times New Roman" panose="02020603050405020304" pitchFamily="18" charset="0"/>
              </a:rPr>
              <a:t>7.6 </a:t>
            </a:r>
            <a:r>
              <a:rPr lang="zh-CN" altLang="en-US" sz="2800" b="1" dirty="0">
                <a:solidFill>
                  <a:schemeClr val="tx1"/>
                </a:solidFill>
                <a:latin typeface="Times New Roman" panose="02020603050405020304" pitchFamily="18" charset="0"/>
              </a:rPr>
              <a:t>改进的蚁群算法</a:t>
            </a:r>
            <a:endParaRPr lang="en-US" altLang="en-US" sz="2800" b="1" dirty="0">
              <a:solidFill>
                <a:schemeClr val="tx1"/>
              </a:solidFill>
              <a:latin typeface="Times New Roman" panose="02020603050405020304" pitchFamily="18" charset="0"/>
            </a:endParaRPr>
          </a:p>
          <a:p>
            <a:pPr>
              <a:lnSpc>
                <a:spcPct val="160000"/>
              </a:lnSpc>
              <a:buClr>
                <a:srgbClr val="0000FF"/>
              </a:buClr>
              <a:buSzPct val="150000"/>
              <a:buFont typeface="Wingdings" panose="05000000000000000000" pitchFamily="2" charset="2"/>
              <a:buChar char="ü"/>
            </a:pPr>
            <a:r>
              <a:rPr lang="en-US" altLang="en-US" sz="2800" b="1" dirty="0">
                <a:solidFill>
                  <a:srgbClr val="0000FF"/>
                </a:solidFill>
                <a:latin typeface="Times New Roman" panose="02020603050405020304" pitchFamily="18" charset="0"/>
              </a:rPr>
              <a:t>7.7  </a:t>
            </a:r>
            <a:r>
              <a:rPr lang="zh-CN" altLang="en-US" sz="2800" b="1" dirty="0">
                <a:solidFill>
                  <a:srgbClr val="0000FF"/>
                </a:solidFill>
                <a:latin typeface="Times New Roman" panose="02020603050405020304" pitchFamily="18" charset="0"/>
              </a:rPr>
              <a:t>蚁群算法的应用</a:t>
            </a:r>
          </a:p>
        </p:txBody>
      </p:sp>
      <p:sp>
        <p:nvSpPr>
          <p:cNvPr id="102404"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smtClean="0">
                <a:latin typeface="Times New Roman" panose="02020603050405020304" pitchFamily="18" charset="0"/>
                <a:ea typeface="黑体" panose="02010609060101010101" pitchFamily="49" charset="-122"/>
              </a:rPr>
              <a:t>第</a:t>
            </a:r>
            <a:r>
              <a:rPr lang="en-US" altLang="zh-CN" sz="3600" dirty="0" smtClean="0">
                <a:latin typeface="Times New Roman" panose="02020603050405020304" pitchFamily="18" charset="0"/>
                <a:ea typeface="黑体" panose="02010609060101010101" pitchFamily="49" charset="-122"/>
              </a:rPr>
              <a:t>7</a:t>
            </a:r>
            <a:r>
              <a:rPr lang="zh-CN" altLang="en-US" sz="3600" dirty="0" smtClean="0">
                <a:latin typeface="Times New Roman" panose="02020603050405020304" pitchFamily="18" charset="0"/>
                <a:ea typeface="黑体" panose="02010609060101010101" pitchFamily="49" charset="-122"/>
              </a:rPr>
              <a:t>章  </a:t>
            </a:r>
            <a:r>
              <a:rPr lang="zh-CN" altLang="en-US" sz="3600" dirty="0">
                <a:latin typeface="Times New Roman" panose="02020603050405020304" pitchFamily="18" charset="0"/>
                <a:ea typeface="黑体" panose="02010609060101010101" pitchFamily="49" charset="-122"/>
              </a:rPr>
              <a:t>群</a:t>
            </a:r>
            <a:r>
              <a:rPr lang="zh-CN" altLang="en-US" sz="3600" dirty="0" smtClean="0">
                <a:latin typeface="Times New Roman" panose="02020603050405020304" pitchFamily="18" charset="0"/>
                <a:ea typeface="黑体" panose="02010609060101010101" pitchFamily="49" charset="-122"/>
              </a:rPr>
              <a:t>智能算法及其</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dvAuto="100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3427" name="Rectangle 1027"/>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173061" name="Rectangle 1029"/>
          <p:cNvSpPr/>
          <p:nvPr/>
        </p:nvSpPr>
        <p:spPr>
          <a:xfrm>
            <a:off x="1199456" y="1685621"/>
            <a:ext cx="10154344" cy="892552"/>
          </a:xfrm>
          <a:prstGeom prst="rect">
            <a:avLst/>
          </a:prstGeom>
          <a:noFill/>
          <a:ln w="9525">
            <a:noFill/>
          </a:ln>
        </p:spPr>
        <p:txBody>
          <a:bodyPr wrap="square">
            <a:spAutoFit/>
          </a:bodyPr>
          <a:lstStyle/>
          <a:p>
            <a:pPr algn="just">
              <a:buClr>
                <a:srgbClr val="0000FF"/>
              </a:buClr>
              <a:buFont typeface="Wingdings" panose="05000000000000000000" pitchFamily="2" charset="2"/>
              <a:buChar char="§"/>
            </a:pPr>
            <a:r>
              <a:rPr lang="en-US" altLang="zh-CN" sz="2600" dirty="0">
                <a:solidFill>
                  <a:schemeClr val="tx1"/>
                </a:solidFill>
              </a:rPr>
              <a:t> </a:t>
            </a:r>
            <a:r>
              <a:rPr lang="en-US" altLang="zh-CN" sz="2600" dirty="0">
                <a:solidFill>
                  <a:schemeClr val="tx1"/>
                </a:solidFill>
                <a:latin typeface="Times New Roman" panose="02020603050405020304" pitchFamily="18" charset="0"/>
              </a:rPr>
              <a:t>20</a:t>
            </a:r>
            <a:r>
              <a:rPr lang="zh-CN" altLang="zh-CN" sz="2600" dirty="0">
                <a:solidFill>
                  <a:schemeClr val="tx1"/>
                </a:solidFill>
                <a:latin typeface="Times New Roman" panose="02020603050405020304" pitchFamily="18" charset="0"/>
              </a:rPr>
              <a:t>世纪</a:t>
            </a:r>
            <a:r>
              <a:rPr lang="en-US" altLang="zh-CN" sz="2600" dirty="0">
                <a:solidFill>
                  <a:schemeClr val="tx1"/>
                </a:solidFill>
                <a:latin typeface="Times New Roman" panose="02020603050405020304" pitchFamily="18" charset="0"/>
              </a:rPr>
              <a:t>90</a:t>
            </a:r>
            <a:r>
              <a:rPr lang="zh-CN" altLang="zh-CN" sz="2600" dirty="0">
                <a:solidFill>
                  <a:schemeClr val="tx1"/>
                </a:solidFill>
                <a:latin typeface="Times New Roman" panose="02020603050405020304" pitchFamily="18" charset="0"/>
              </a:rPr>
              <a:t>年代初</a:t>
            </a:r>
            <a:r>
              <a:rPr lang="zh-CN" altLang="en-US" sz="2600" dirty="0">
                <a:solidFill>
                  <a:schemeClr val="tx1"/>
                </a:solidFill>
                <a:latin typeface="Times New Roman" panose="02020603050405020304" pitchFamily="18" charset="0"/>
              </a:rPr>
              <a:t>，</a:t>
            </a:r>
            <a:r>
              <a:rPr lang="zh-CN" altLang="zh-CN" sz="2600" dirty="0">
                <a:solidFill>
                  <a:schemeClr val="tx1"/>
                </a:solidFill>
                <a:latin typeface="Times New Roman" panose="02020603050405020304" pitchFamily="18" charset="0"/>
              </a:rPr>
              <a:t>意大利科学家</a:t>
            </a:r>
            <a:r>
              <a:rPr lang="en-US" altLang="zh-CN" sz="2600" dirty="0">
                <a:solidFill>
                  <a:schemeClr val="tx1"/>
                </a:solidFill>
                <a:latin typeface="Times New Roman" panose="02020603050405020304" pitchFamily="18" charset="0"/>
              </a:rPr>
              <a:t>Marco Dorigo</a:t>
            </a:r>
            <a:r>
              <a:rPr lang="zh-CN" altLang="zh-CN" sz="2600" dirty="0">
                <a:solidFill>
                  <a:schemeClr val="tx1"/>
                </a:solidFill>
                <a:latin typeface="Times New Roman" panose="02020603050405020304" pitchFamily="18" charset="0"/>
              </a:rPr>
              <a:t>等受蚂蚁觅食行为的启发</a:t>
            </a:r>
            <a:r>
              <a:rPr lang="zh-CN" altLang="en-US" sz="2600" dirty="0">
                <a:solidFill>
                  <a:schemeClr val="tx1"/>
                </a:solidFill>
                <a:latin typeface="Times New Roman" panose="02020603050405020304" pitchFamily="18" charset="0"/>
              </a:rPr>
              <a:t>，提出</a:t>
            </a:r>
            <a:r>
              <a:rPr lang="zh-CN" altLang="zh-CN" sz="2600" dirty="0">
                <a:solidFill>
                  <a:schemeClr val="tx1"/>
                </a:solidFill>
                <a:latin typeface="Times New Roman" panose="02020603050405020304" pitchFamily="18" charset="0"/>
              </a:rPr>
              <a:t>蚁群算法</a:t>
            </a:r>
            <a:r>
              <a:rPr lang="en-US" altLang="zh-CN" sz="2600" dirty="0">
                <a:solidFill>
                  <a:schemeClr val="tx1"/>
                </a:solidFill>
                <a:latin typeface="Times New Roman" panose="02020603050405020304" pitchFamily="18" charset="0"/>
              </a:rPr>
              <a:t>(Ant Colony Optimization</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ACO)</a:t>
            </a:r>
            <a:r>
              <a:rPr lang="zh-CN" altLang="en-US" sz="2600" dirty="0">
                <a:solidFill>
                  <a:schemeClr val="tx1"/>
                </a:solidFill>
                <a:latin typeface="Times New Roman" panose="02020603050405020304" pitchFamily="18" charset="0"/>
              </a:rPr>
              <a:t>。 </a:t>
            </a:r>
          </a:p>
        </p:txBody>
      </p:sp>
      <p:sp>
        <p:nvSpPr>
          <p:cNvPr id="103429"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en-US" sz="3600" dirty="0" smtClean="0">
                <a:latin typeface="Times New Roman" panose="02020603050405020304" pitchFamily="18" charset="0"/>
                <a:ea typeface="黑体" panose="02010609060101010101" pitchFamily="49" charset="-122"/>
              </a:rPr>
              <a:t>7.5  </a:t>
            </a:r>
            <a:r>
              <a:rPr lang="zh-CN" altLang="en-US" sz="3600" dirty="0" smtClean="0">
                <a:latin typeface="Times New Roman" panose="02020603050405020304" pitchFamily="18" charset="0"/>
                <a:ea typeface="黑体" panose="02010609060101010101" pitchFamily="49" charset="-122"/>
              </a:rPr>
              <a:t>基本蚁</a:t>
            </a:r>
            <a:r>
              <a:rPr lang="zh-CN" altLang="en-US" sz="3600" dirty="0">
                <a:latin typeface="Times New Roman" panose="02020603050405020304" pitchFamily="18" charset="0"/>
                <a:ea typeface="黑体" panose="02010609060101010101" pitchFamily="49" charset="-122"/>
              </a:rPr>
              <a:t>群</a:t>
            </a:r>
            <a:r>
              <a:rPr lang="zh-CN" altLang="en-US" sz="3600" dirty="0" smtClean="0">
                <a:latin typeface="Times New Roman" panose="02020603050405020304" pitchFamily="18" charset="0"/>
                <a:ea typeface="黑体" panose="02010609060101010101" pitchFamily="49" charset="-122"/>
              </a:rPr>
              <a:t>算法</a:t>
            </a:r>
            <a:endParaRPr lang="zh-CN" altLang="en-US" sz="3200" b="1" dirty="0">
              <a:latin typeface="Times New Roman" panose="02020603050405020304" pitchFamily="18" charset="0"/>
            </a:endParaRPr>
          </a:p>
        </p:txBody>
      </p:sp>
      <p:sp>
        <p:nvSpPr>
          <p:cNvPr id="173066" name="Text Box 1034"/>
          <p:cNvSpPr txBox="1"/>
          <p:nvPr/>
        </p:nvSpPr>
        <p:spPr>
          <a:xfrm>
            <a:off x="1187333" y="3040975"/>
            <a:ext cx="8262937" cy="492125"/>
          </a:xfrm>
          <a:prstGeom prst="rect">
            <a:avLst/>
          </a:prstGeom>
          <a:noFill/>
          <a:ln w="9525">
            <a:noFill/>
          </a:ln>
        </p:spPr>
        <p:txBody>
          <a:bodyPr anchor="b">
            <a:spAutoFit/>
          </a:bodyPr>
          <a:lstStyle/>
          <a:p>
            <a:pPr algn="just">
              <a:spcBef>
                <a:spcPct val="50000"/>
              </a:spcBef>
              <a:buClr>
                <a:srgbClr val="0000FF"/>
              </a:buClr>
              <a:buFont typeface="Wingdings" panose="05000000000000000000" pitchFamily="2" charset="2"/>
              <a:buChar char="§"/>
            </a:pPr>
            <a:r>
              <a:rPr lang="en-US" altLang="zh-CN" sz="2600" dirty="0">
                <a:solidFill>
                  <a:schemeClr val="tx1"/>
                </a:solidFill>
                <a:latin typeface="Arial" panose="020B0604020202020204" pitchFamily="34" charset="0"/>
              </a:rPr>
              <a:t>  </a:t>
            </a:r>
            <a:r>
              <a:rPr lang="zh-CN" altLang="zh-CN" sz="2600" dirty="0">
                <a:solidFill>
                  <a:schemeClr val="tx1"/>
                </a:solidFill>
                <a:latin typeface="Arial" panose="020B0604020202020204" pitchFamily="34" charset="0"/>
              </a:rPr>
              <a:t>一种应用于组合优化问题的启发式搜索算法</a:t>
            </a:r>
            <a:r>
              <a:rPr lang="zh-CN" altLang="en-US" sz="2600" dirty="0">
                <a:solidFill>
                  <a:schemeClr val="tx1"/>
                </a:solidFill>
                <a:latin typeface="Arial" panose="020B0604020202020204" pitchFamily="34" charset="0"/>
              </a:rPr>
              <a:t>。</a:t>
            </a:r>
            <a:endParaRPr lang="zh-CN" altLang="en-US" sz="2600" dirty="0">
              <a:solidFill>
                <a:schemeClr val="tx1"/>
              </a:solidFill>
            </a:endParaRPr>
          </a:p>
        </p:txBody>
      </p:sp>
      <p:sp>
        <p:nvSpPr>
          <p:cNvPr id="173067" name="Text Box 1035"/>
          <p:cNvSpPr txBox="1"/>
          <p:nvPr/>
        </p:nvSpPr>
        <p:spPr>
          <a:xfrm>
            <a:off x="1199456" y="3928315"/>
            <a:ext cx="8262937" cy="492125"/>
          </a:xfrm>
          <a:prstGeom prst="rect">
            <a:avLst/>
          </a:prstGeom>
          <a:noFill/>
          <a:ln w="9525">
            <a:noFill/>
          </a:ln>
        </p:spPr>
        <p:txBody>
          <a:bodyPr anchor="b">
            <a:spAutoFit/>
          </a:bodyPr>
          <a:lstStyle/>
          <a:p>
            <a:pPr algn="just">
              <a:spcBef>
                <a:spcPct val="50000"/>
              </a:spcBef>
              <a:buClr>
                <a:srgbClr val="0000FF"/>
              </a:buClr>
              <a:buFont typeface="Wingdings" panose="05000000000000000000" pitchFamily="2" charset="2"/>
              <a:buChar char="§"/>
            </a:pPr>
            <a:r>
              <a:rPr lang="en-US" altLang="zh-CN" sz="2600" dirty="0">
                <a:solidFill>
                  <a:schemeClr val="tx1"/>
                </a:solidFill>
                <a:latin typeface="Arial" panose="020B0604020202020204" pitchFamily="34" charset="0"/>
              </a:rPr>
              <a:t>  </a:t>
            </a:r>
            <a:r>
              <a:rPr lang="zh-CN" altLang="zh-CN" sz="2600" dirty="0">
                <a:solidFill>
                  <a:schemeClr val="tx1"/>
                </a:solidFill>
                <a:latin typeface="Arial" panose="020B0604020202020204" pitchFamily="34" charset="0"/>
              </a:rPr>
              <a:t>在解决</a:t>
            </a:r>
            <a:r>
              <a:rPr lang="zh-CN" altLang="zh-CN" sz="2600" b="1" dirty="0">
                <a:solidFill>
                  <a:srgbClr val="0000FF"/>
                </a:solidFill>
                <a:latin typeface="Arial" panose="020B0604020202020204" pitchFamily="34" charset="0"/>
              </a:rPr>
              <a:t>离散</a:t>
            </a:r>
            <a:r>
              <a:rPr lang="zh-CN" altLang="zh-CN" sz="2600" dirty="0">
                <a:solidFill>
                  <a:schemeClr val="tx1"/>
                </a:solidFill>
                <a:latin typeface="Arial" panose="020B0604020202020204" pitchFamily="34" charset="0"/>
              </a:rPr>
              <a:t>组合优化方面具有良好的性能</a:t>
            </a:r>
            <a:r>
              <a:rPr lang="zh-CN" altLang="en-US" sz="2600" dirty="0">
                <a:solidFill>
                  <a:schemeClr val="tx1"/>
                </a:solidFill>
              </a:rPr>
              <a:t>。</a:t>
            </a:r>
          </a:p>
        </p:txBody>
      </p:sp>
      <p:sp>
        <p:nvSpPr>
          <p:cNvPr id="103432" name="Rectangle 7"/>
          <p:cNvSpPr/>
          <p:nvPr/>
        </p:nvSpPr>
        <p:spPr>
          <a:xfrm>
            <a:off x="1055440" y="1039021"/>
            <a:ext cx="7315200" cy="522288"/>
          </a:xfrm>
          <a:prstGeom prst="rect">
            <a:avLst/>
          </a:prstGeom>
          <a:noFill/>
          <a:ln w="9525">
            <a:noFill/>
          </a:ln>
        </p:spPr>
        <p:txBody>
          <a:bodyPr>
            <a:spAutoFit/>
          </a:bodyPr>
          <a:lstStyle/>
          <a:p>
            <a:pPr>
              <a:buFont typeface="Wingdings" panose="05000000000000000000" pitchFamily="2" charset="2"/>
              <a:buNone/>
            </a:pPr>
            <a:r>
              <a:rPr lang="zh-CN" altLang="en-US" sz="2800" b="1" dirty="0">
                <a:solidFill>
                  <a:schemeClr val="tx1"/>
                </a:solidFill>
              </a:rPr>
              <a:t> </a:t>
            </a:r>
            <a:r>
              <a:rPr lang="zh-CN" altLang="en-US" sz="2800" b="1" dirty="0">
                <a:solidFill>
                  <a:srgbClr val="0000FF"/>
                </a:solidFill>
              </a:rPr>
              <a:t>产生背景</a:t>
            </a:r>
            <a:endParaRPr lang="zh-CN" altLang="en-US" sz="2800" dirty="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p:bldP spid="173066" grpId="0"/>
      <p:bldP spid="17306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4451" name="Rectangle 1027"/>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104452" name="Rectangle 1028"/>
          <p:cNvSpPr/>
          <p:nvPr/>
        </p:nvSpPr>
        <p:spPr>
          <a:xfrm>
            <a:off x="1127448" y="1117452"/>
            <a:ext cx="6858000" cy="523875"/>
          </a:xfrm>
          <a:prstGeom prst="rect">
            <a:avLst/>
          </a:prstGeom>
          <a:noFill/>
          <a:ln w="9525">
            <a:noFill/>
          </a:ln>
        </p:spPr>
        <p:txBody>
          <a:bodyPr>
            <a:spAutoFit/>
          </a:bodyPr>
          <a:lstStyle/>
          <a:p>
            <a:pPr>
              <a:buFont typeface="Wingdings" panose="05000000000000000000" pitchFamily="2" charset="2"/>
              <a:buNone/>
            </a:pPr>
            <a:r>
              <a:rPr lang="zh-CN" altLang="en-US" sz="2800" b="1" dirty="0">
                <a:solidFill>
                  <a:srgbClr val="0000FF"/>
                </a:solidFill>
              </a:rPr>
              <a:t> 基本思想</a:t>
            </a:r>
            <a:endParaRPr lang="zh-CN" altLang="en-US" sz="2800" dirty="0">
              <a:solidFill>
                <a:srgbClr val="0000FF"/>
              </a:solidFill>
              <a:latin typeface="Times New Roman" panose="02020603050405020304" pitchFamily="18" charset="0"/>
            </a:endParaRPr>
          </a:p>
        </p:txBody>
      </p:sp>
      <p:sp>
        <p:nvSpPr>
          <p:cNvPr id="104453" name="Text Box 1034"/>
          <p:cNvSpPr txBox="1"/>
          <p:nvPr/>
        </p:nvSpPr>
        <p:spPr>
          <a:xfrm>
            <a:off x="983432" y="1771368"/>
            <a:ext cx="9682336" cy="492443"/>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latin typeface="Times New Roman" panose="02020603050405020304" pitchFamily="18" charset="0"/>
                <a:cs typeface="Times New Roman" panose="02020603050405020304" pitchFamily="18" charset="0"/>
              </a:rPr>
              <a:t>  </a:t>
            </a:r>
            <a:r>
              <a:rPr lang="zh-CN" altLang="zh-CN" sz="2600" b="1" dirty="0">
                <a:solidFill>
                  <a:srgbClr val="0000FF"/>
                </a:solidFill>
                <a:latin typeface="Times New Roman" panose="02020603050405020304" pitchFamily="18" charset="0"/>
                <a:cs typeface="Times New Roman" panose="02020603050405020304" pitchFamily="18" charset="0"/>
              </a:rPr>
              <a:t>信息素跟踪</a:t>
            </a:r>
            <a:r>
              <a:rPr lang="zh-CN" altLang="en-US" sz="2600" dirty="0">
                <a:solidFill>
                  <a:schemeClr val="tx1"/>
                </a:solidFill>
              </a:rPr>
              <a:t>：</a:t>
            </a:r>
            <a:r>
              <a:rPr lang="zh-CN" altLang="zh-CN" sz="2600" dirty="0">
                <a:solidFill>
                  <a:schemeClr val="tx1"/>
                </a:solidFill>
                <a:latin typeface="Arial" panose="020B0604020202020204" pitchFamily="34" charset="0"/>
              </a:rPr>
              <a:t>按照一定的</a:t>
            </a:r>
            <a:r>
              <a:rPr lang="zh-CN" altLang="zh-CN" sz="2600" b="1" dirty="0">
                <a:solidFill>
                  <a:srgbClr val="0000FF"/>
                </a:solidFill>
                <a:latin typeface="Arial" panose="020B0604020202020204" pitchFamily="34" charset="0"/>
              </a:rPr>
              <a:t>概率</a:t>
            </a:r>
            <a:r>
              <a:rPr lang="zh-CN" altLang="zh-CN" sz="2600" dirty="0">
                <a:solidFill>
                  <a:schemeClr val="tx1"/>
                </a:solidFill>
                <a:latin typeface="Arial" panose="020B0604020202020204" pitchFamily="34" charset="0"/>
              </a:rPr>
              <a:t>沿着信息素较强的路径觅食</a:t>
            </a:r>
            <a:r>
              <a:rPr lang="zh-CN" altLang="en-US" sz="2600" dirty="0">
                <a:solidFill>
                  <a:schemeClr val="tx1"/>
                </a:solidFill>
              </a:rPr>
              <a:t>。</a:t>
            </a:r>
          </a:p>
        </p:txBody>
      </p:sp>
      <p:sp>
        <p:nvSpPr>
          <p:cNvPr id="104454" name="Text Box 1035"/>
          <p:cNvSpPr txBox="1"/>
          <p:nvPr/>
        </p:nvSpPr>
        <p:spPr>
          <a:xfrm>
            <a:off x="970957" y="2325193"/>
            <a:ext cx="10081120" cy="893763"/>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rPr>
              <a:t> </a:t>
            </a:r>
            <a:r>
              <a:rPr lang="zh-CN" altLang="zh-CN" sz="2600" b="1" dirty="0">
                <a:solidFill>
                  <a:srgbClr val="0000FF"/>
                </a:solidFill>
              </a:rPr>
              <a:t>信息素遗留</a:t>
            </a:r>
            <a:r>
              <a:rPr lang="zh-CN" altLang="en-US" sz="2600" dirty="0">
                <a:solidFill>
                  <a:schemeClr val="tx1"/>
                </a:solidFill>
              </a:rPr>
              <a:t>：</a:t>
            </a:r>
            <a:r>
              <a:rPr lang="zh-CN" altLang="zh-CN" sz="2600" dirty="0">
                <a:solidFill>
                  <a:schemeClr val="tx1"/>
                </a:solidFill>
                <a:latin typeface="Arial" panose="020B0604020202020204" pitchFamily="34" charset="0"/>
              </a:rPr>
              <a:t>会在走过的路上会释放信息素，使得在一定的范围内的其他蚂蚁能够觉察到并由此影响它们的行为</a:t>
            </a:r>
            <a:r>
              <a:rPr lang="zh-CN" altLang="en-US" sz="2600" dirty="0">
                <a:solidFill>
                  <a:schemeClr val="tx1"/>
                </a:solidFill>
              </a:rPr>
              <a:t>。</a:t>
            </a:r>
          </a:p>
        </p:txBody>
      </p:sp>
      <p:sp>
        <p:nvSpPr>
          <p:cNvPr id="104456"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en-US" sz="3600" dirty="0">
                <a:latin typeface="Times New Roman" panose="02020603050405020304" pitchFamily="18" charset="0"/>
                <a:ea typeface="黑体" panose="02010609060101010101" pitchFamily="49" charset="-122"/>
              </a:rPr>
              <a:t>7.5  </a:t>
            </a:r>
            <a:r>
              <a:rPr lang="zh-CN" altLang="en-US" sz="3600" dirty="0">
                <a:latin typeface="Times New Roman" panose="02020603050405020304" pitchFamily="18" charset="0"/>
                <a:ea typeface="黑体" panose="02010609060101010101" pitchFamily="49" charset="-122"/>
              </a:rPr>
              <a:t>基本蚁群算法</a:t>
            </a:r>
            <a:endParaRPr lang="zh-CN" altLang="en-US" sz="3200" b="1" dirty="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922350" y="3681116"/>
            <a:ext cx="7255094" cy="2412180"/>
          </a:xfrm>
          <a:prstGeom prst="rect">
            <a:avLst/>
          </a:prstGeom>
        </p:spPr>
      </p:pic>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p:cNvSpPr>
          <p:nvPr>
            <p:ph idx="1"/>
          </p:nvPr>
        </p:nvSpPr>
        <p:spPr>
          <a:xfrm>
            <a:off x="1828800" y="838200"/>
            <a:ext cx="8458200" cy="44196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endParaRPr>
          </a:p>
        </p:txBody>
      </p:sp>
      <p:sp>
        <p:nvSpPr>
          <p:cNvPr id="1054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65892" name="Text Box 4"/>
          <p:cNvSpPr txBox="1"/>
          <p:nvPr/>
        </p:nvSpPr>
        <p:spPr>
          <a:xfrm>
            <a:off x="695400" y="1427604"/>
            <a:ext cx="10513168" cy="3933384"/>
          </a:xfrm>
          <a:prstGeom prst="rect">
            <a:avLst/>
          </a:prstGeom>
          <a:noFill/>
          <a:ln w="9525">
            <a:noFill/>
          </a:ln>
        </p:spPr>
        <p:txBody>
          <a:bodyPr wrap="square" anchor="b">
            <a:spAutoFit/>
          </a:bodyPr>
          <a:lstStyle/>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1</a:t>
            </a:r>
            <a:r>
              <a:rPr lang="zh-CN" altLang="en-US" b="1" dirty="0">
                <a:solidFill>
                  <a:srgbClr val="0000FF"/>
                </a:solidFill>
                <a:latin typeface="Times New Roman" panose="02020603050405020304" pitchFamily="18" charset="0"/>
              </a:rPr>
              <a:t>）环境</a:t>
            </a:r>
            <a:r>
              <a:rPr lang="zh-CN" altLang="en-US" dirty="0">
                <a:solidFill>
                  <a:srgbClr val="0000FF"/>
                </a:solidFill>
                <a:latin typeface="Times New Roman" panose="02020603050405020304" pitchFamily="18" charset="0"/>
              </a:rPr>
              <a:t>：</a:t>
            </a:r>
            <a:r>
              <a:rPr lang="zh-CN" altLang="en-US" dirty="0">
                <a:solidFill>
                  <a:schemeClr val="tx1"/>
                </a:solidFill>
                <a:latin typeface="Times New Roman" panose="02020603050405020304" pitchFamily="18" charset="0"/>
              </a:rPr>
              <a:t>有障碍物、有其他蚂蚁、有信息素。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2</a:t>
            </a:r>
            <a:r>
              <a:rPr lang="zh-CN" altLang="en-US" b="1" dirty="0">
                <a:solidFill>
                  <a:srgbClr val="0000FF"/>
                </a:solidFill>
                <a:latin typeface="Times New Roman" panose="02020603050405020304" pitchFamily="18" charset="0"/>
              </a:rPr>
              <a:t>）觅食规则</a:t>
            </a:r>
            <a:r>
              <a:rPr lang="zh-CN" altLang="en-US" dirty="0">
                <a:solidFill>
                  <a:srgbClr val="0000FF"/>
                </a:solidFill>
                <a:latin typeface="Times New Roman" panose="02020603050405020304" pitchFamily="18" charset="0"/>
              </a:rPr>
              <a:t>：</a:t>
            </a:r>
            <a:r>
              <a:rPr lang="zh-CN" altLang="en-US" dirty="0">
                <a:solidFill>
                  <a:schemeClr val="tx1"/>
                </a:solidFill>
                <a:latin typeface="Times New Roman" panose="02020603050405020304" pitchFamily="18" charset="0"/>
              </a:rPr>
              <a:t>范围内寻找是否有食物，否则看是否有信息素，每只蚂蚁都会以小概率犯错。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3</a:t>
            </a:r>
            <a:r>
              <a:rPr lang="zh-CN" altLang="en-US" b="1" dirty="0">
                <a:solidFill>
                  <a:srgbClr val="0000FF"/>
                </a:solidFill>
                <a:latin typeface="Times New Roman" panose="02020603050405020304" pitchFamily="18" charset="0"/>
              </a:rPr>
              <a:t>）移动规则</a:t>
            </a:r>
            <a:r>
              <a:rPr lang="zh-CN" altLang="en-US" b="1" dirty="0">
                <a:solidFill>
                  <a:schemeClr val="folHlink"/>
                </a:solidFill>
                <a:latin typeface="Times New Roman" panose="02020603050405020304" pitchFamily="18" charset="0"/>
              </a:rPr>
              <a:t>：</a:t>
            </a:r>
            <a:r>
              <a:rPr lang="zh-CN" altLang="en-US" dirty="0">
                <a:solidFill>
                  <a:schemeClr val="tx1"/>
                </a:solidFill>
                <a:latin typeface="Times New Roman" panose="02020603050405020304" pitchFamily="18" charset="0"/>
              </a:rPr>
              <a:t>都朝信息素最多的方向移动，无信息素则继续朝原方向移动，且有随机的小的扰动，有记忆性。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4</a:t>
            </a:r>
            <a:r>
              <a:rPr lang="zh-CN" altLang="en-US" b="1" dirty="0">
                <a:solidFill>
                  <a:srgbClr val="0000FF"/>
                </a:solidFill>
                <a:latin typeface="Times New Roman" panose="02020603050405020304" pitchFamily="18" charset="0"/>
              </a:rPr>
              <a:t>）避障规则：</a:t>
            </a:r>
            <a:r>
              <a:rPr lang="zh-CN" altLang="en-US" dirty="0">
                <a:solidFill>
                  <a:schemeClr val="tx1"/>
                </a:solidFill>
                <a:latin typeface="Times New Roman" panose="02020603050405020304" pitchFamily="18" charset="0"/>
              </a:rPr>
              <a:t>移动的方向如有障碍物挡住，蚂蚁会随机选择另一个方向。</a:t>
            </a:r>
            <a:endParaRPr lang="en-US" altLang="zh-CN" dirty="0">
              <a:solidFill>
                <a:schemeClr val="tx1"/>
              </a:solidFill>
              <a:latin typeface="Times New Roman" panose="02020603050405020304" pitchFamily="18" charset="0"/>
            </a:endParaRP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5</a:t>
            </a:r>
            <a:r>
              <a:rPr lang="zh-CN" altLang="en-US" b="1" dirty="0">
                <a:solidFill>
                  <a:srgbClr val="0000FF"/>
                </a:solidFill>
                <a:latin typeface="Times New Roman" panose="02020603050405020304" pitchFamily="18" charset="0"/>
              </a:rPr>
              <a:t>）信息素规则：</a:t>
            </a:r>
            <a:r>
              <a:rPr lang="zh-CN" altLang="en-US" dirty="0">
                <a:solidFill>
                  <a:schemeClr val="tx1"/>
                </a:solidFill>
                <a:latin typeface="Times New Roman" panose="02020603050405020304" pitchFamily="18" charset="0"/>
              </a:rPr>
              <a:t>越靠近食物播撒的信息素越多，越离开食物播撒的信息素越少。</a:t>
            </a:r>
            <a:endParaRPr lang="en-US" altLang="zh-CN" dirty="0">
              <a:solidFill>
                <a:schemeClr val="tx1"/>
              </a:solidFill>
              <a:latin typeface="Times New Roman" panose="02020603050405020304" pitchFamily="18" charset="0"/>
            </a:endParaRPr>
          </a:p>
        </p:txBody>
      </p:sp>
      <p:sp>
        <p:nvSpPr>
          <p:cNvPr id="105477"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en-US" sz="3600" dirty="0">
                <a:latin typeface="Times New Roman" panose="02020603050405020304" pitchFamily="18" charset="0"/>
                <a:ea typeface="黑体" panose="02010609060101010101" pitchFamily="49" charset="-122"/>
              </a:rPr>
              <a:t>7.5  </a:t>
            </a:r>
            <a:r>
              <a:rPr lang="zh-CN" altLang="en-US" sz="3600" dirty="0">
                <a:latin typeface="Times New Roman" panose="02020603050405020304" pitchFamily="18" charset="0"/>
                <a:ea typeface="黑体" panose="02010609060101010101" pitchFamily="49" charset="-122"/>
              </a:rPr>
              <a:t>基本蚁群算法</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a:xfrm>
            <a:off x="983432" y="1066801"/>
            <a:ext cx="9721081" cy="4162399"/>
          </a:xfrm>
        </p:spPr>
        <p:txBody>
          <a:bodyPr vert="horz" wrap="square" lIns="91440" tIns="45720" rIns="91440" bIns="45720" numCol="1" anchor="t" anchorCtr="0" compatLnSpc="1"/>
          <a:lstStyle/>
          <a:p>
            <a:pPr eaLnBrk="1" hangingPunct="1">
              <a:buSzPct val="60000"/>
              <a:buBlip>
                <a:blip r:embed="rId3"/>
              </a:buBlip>
              <a:defRPr/>
            </a:pPr>
            <a:r>
              <a:rPr lang="en-US" altLang="zh-CN" b="1" dirty="0" smtClean="0">
                <a:latin typeface="Times New Roman" panose="02020603050405020304" pitchFamily="18" charset="0"/>
              </a:rPr>
              <a:t>7.6.1  </a:t>
            </a:r>
            <a:r>
              <a:rPr lang="zh-CN" altLang="en-US" b="1" dirty="0" smtClean="0">
                <a:latin typeface="Times New Roman" panose="02020603050405020304" pitchFamily="18" charset="0"/>
              </a:rPr>
              <a:t>蚁</a:t>
            </a:r>
            <a:r>
              <a:rPr lang="zh-CN" altLang="en-US" b="1" dirty="0">
                <a:latin typeface="Times New Roman" panose="02020603050405020304" pitchFamily="18" charset="0"/>
              </a:rPr>
              <a:t>群算法模型</a:t>
            </a:r>
            <a:endParaRPr lang="en-US" altLang="zh-CN" b="1" dirty="0">
              <a:latin typeface="Times New Roman" panose="02020603050405020304" pitchFamily="18" charset="0"/>
            </a:endParaRPr>
          </a:p>
          <a:p>
            <a:pPr eaLnBrk="1" hangingPunct="1">
              <a:buSzPct val="60000"/>
              <a:buBlip>
                <a:blip r:embed="rId3"/>
              </a:buBlip>
              <a:defRPr/>
            </a:pPr>
            <a:r>
              <a:rPr lang="en-US" altLang="zh-CN" b="1" dirty="0" smtClean="0">
                <a:latin typeface="Times New Roman" panose="02020603050405020304" pitchFamily="18" charset="0"/>
              </a:rPr>
              <a:t>7.6.2  </a:t>
            </a:r>
            <a:r>
              <a:rPr lang="zh-CN" altLang="en-US" b="1" dirty="0">
                <a:latin typeface="Times New Roman" panose="02020603050405020304" pitchFamily="18" charset="0"/>
              </a:rPr>
              <a:t>蚁群算法的参数选择</a:t>
            </a:r>
            <a:endParaRPr lang="en-US" altLang="zh-CN" b="1" dirty="0">
              <a:latin typeface="Times New Roman" panose="02020603050405020304" pitchFamily="18" charset="0"/>
            </a:endParaRPr>
          </a:p>
          <a:p>
            <a:pPr marL="0" indent="0" eaLnBrk="1" hangingPunct="1">
              <a:buSzPct val="60000"/>
              <a:buNone/>
              <a:defRPr/>
            </a:pPr>
            <a:endParaRPr lang="zh-CN" altLang="en-US" b="1" dirty="0">
              <a:latin typeface="Times New Roman" panose="02020603050405020304" pitchFamily="18" charset="0"/>
            </a:endParaRPr>
          </a:p>
        </p:txBody>
      </p:sp>
      <p:sp>
        <p:nvSpPr>
          <p:cNvPr id="1064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6500"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en-US" sz="3600" dirty="0" smtClean="0">
                <a:latin typeface="Times New Roman" panose="02020603050405020304" pitchFamily="18" charset="0"/>
                <a:ea typeface="黑体" panose="02010609060101010101" pitchFamily="49" charset="-122"/>
              </a:rPr>
              <a:t>7.6  </a:t>
            </a:r>
            <a:r>
              <a:rPr lang="zh-CN" altLang="en-US" sz="3600" dirty="0" smtClean="0">
                <a:latin typeface="Times New Roman" panose="02020603050405020304" pitchFamily="18" charset="0"/>
                <a:ea typeface="黑体" panose="02010609060101010101" pitchFamily="49" charset="-122"/>
              </a:rPr>
              <a:t>改进的蚁</a:t>
            </a:r>
            <a:r>
              <a:rPr lang="zh-CN" altLang="en-US" sz="3600" dirty="0">
                <a:latin typeface="Times New Roman" panose="02020603050405020304" pitchFamily="18" charset="0"/>
                <a:ea typeface="黑体" panose="02010609060101010101" pitchFamily="49" charset="-122"/>
              </a:rPr>
              <a:t>群</a:t>
            </a:r>
            <a:r>
              <a:rPr lang="zh-CN" altLang="en-US" sz="3600" dirty="0" smtClean="0">
                <a:latin typeface="Times New Roman" panose="02020603050405020304" pitchFamily="18" charset="0"/>
                <a:ea typeface="黑体" panose="02010609060101010101" pitchFamily="49" charset="-122"/>
              </a:rPr>
              <a:t>算法</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839416" y="1052514"/>
            <a:ext cx="10297144" cy="5400675"/>
          </a:xfrm>
        </p:spPr>
        <p:txBody>
          <a:bodyPr vert="horz" wrap="square" lIns="91440" tIns="45720" rIns="91440" bIns="45720" numCol="1" anchor="t" anchorCtr="0" compatLnSpc="1">
            <a:normAutofit lnSpcReduction="10000"/>
          </a:bodyPr>
          <a:lstStyle/>
          <a:p>
            <a:pPr eaLnBrk="1" hangingPunct="1">
              <a:lnSpc>
                <a:spcPct val="140000"/>
              </a:lnSpc>
              <a:defRPr/>
            </a:pPr>
            <a:r>
              <a:rPr kumimoji="1" lang="zh-CN" altLang="en-US" sz="2800" b="1" dirty="0">
                <a:latin typeface="宋体" panose="02010600030101010101" pitchFamily="2" charset="-122"/>
              </a:rPr>
              <a:t>产生背景</a:t>
            </a:r>
            <a:endParaRPr kumimoji="1" lang="en-US" altLang="zh-CN" sz="2800" b="1" dirty="0">
              <a:latin typeface="宋体" panose="02010600030101010101" pitchFamily="2" charset="-122"/>
            </a:endParaRPr>
          </a:p>
          <a:p>
            <a:pPr marL="0" indent="0" eaLnBrk="1" hangingPunct="1">
              <a:lnSpc>
                <a:spcPct val="140000"/>
              </a:lnSpc>
              <a:buNone/>
              <a:defRPr/>
            </a:pPr>
            <a:r>
              <a:rPr lang="zh-CN" altLang="en-US" sz="2600" kern="1200" dirty="0">
                <a:latin typeface="Times New Roman" panose="02020603050405020304" pitchFamily="18" charset="0"/>
              </a:rPr>
              <a:t>粒子群优化（</a:t>
            </a:r>
            <a:r>
              <a:rPr lang="en-US" altLang="zh-CN" sz="2600" kern="1200" dirty="0">
                <a:latin typeface="Times New Roman" panose="02020603050405020304" pitchFamily="18" charset="0"/>
              </a:rPr>
              <a:t>Particle Swarm Optimization, PSO</a:t>
            </a:r>
            <a:r>
              <a:rPr lang="zh-CN" altLang="en-US" sz="2600" kern="1200" dirty="0">
                <a:latin typeface="Times New Roman" panose="02020603050405020304" pitchFamily="18" charset="0"/>
              </a:rPr>
              <a:t>）算法是由美国普渡大学的</a:t>
            </a:r>
            <a:r>
              <a:rPr lang="en-US" altLang="zh-CN" sz="2600" kern="1200" dirty="0">
                <a:latin typeface="Times New Roman" panose="02020603050405020304" pitchFamily="18" charset="0"/>
              </a:rPr>
              <a:t>Kennedy</a:t>
            </a:r>
            <a:r>
              <a:rPr lang="zh-CN" altLang="en-US" sz="2600" kern="1200" dirty="0">
                <a:latin typeface="Times New Roman" panose="02020603050405020304" pitchFamily="18" charset="0"/>
              </a:rPr>
              <a:t>和</a:t>
            </a:r>
            <a:r>
              <a:rPr lang="en-US" altLang="zh-CN" sz="2600" kern="1200" dirty="0" err="1">
                <a:latin typeface="Times New Roman" panose="02020603050405020304" pitchFamily="18" charset="0"/>
              </a:rPr>
              <a:t>Eberhart</a:t>
            </a:r>
            <a:r>
              <a:rPr lang="zh-CN" altLang="en-US" sz="2600" kern="1200" dirty="0">
                <a:latin typeface="Times New Roman" panose="02020603050405020304" pitchFamily="18" charset="0"/>
              </a:rPr>
              <a:t>于</a:t>
            </a:r>
            <a:r>
              <a:rPr lang="en-US" altLang="zh-CN" sz="2600" kern="1200" dirty="0">
                <a:latin typeface="Times New Roman" panose="02020603050405020304" pitchFamily="18" charset="0"/>
              </a:rPr>
              <a:t>1995</a:t>
            </a:r>
            <a:r>
              <a:rPr lang="zh-CN" altLang="en-US" sz="2600" kern="1200" dirty="0">
                <a:latin typeface="Times New Roman" panose="02020603050405020304" pitchFamily="18" charset="0"/>
              </a:rPr>
              <a:t>年提出，它的基本概念源于对鸟群觅食行为的研究。</a:t>
            </a:r>
            <a:endParaRPr lang="en-US" altLang="zh-CN" sz="2600" kern="1200" dirty="0">
              <a:latin typeface="Times New Roman" panose="02020603050405020304" pitchFamily="18" charset="0"/>
            </a:endParaRPr>
          </a:p>
          <a:p>
            <a:pPr eaLnBrk="1" hangingPunct="1">
              <a:lnSpc>
                <a:spcPct val="140000"/>
              </a:lnSpc>
              <a:defRPr/>
            </a:pPr>
            <a:r>
              <a:rPr kumimoji="1" lang="zh-CN" altLang="en-US" sz="2800" b="1" dirty="0">
                <a:latin typeface="宋体" panose="02010600030101010101" pitchFamily="2" charset="-122"/>
              </a:rPr>
              <a:t>设想这样一个场景：</a:t>
            </a:r>
            <a:endParaRPr kumimoji="1" lang="en-US" altLang="zh-CN" sz="2800" b="1" dirty="0">
              <a:latin typeface="宋体" panose="02010600030101010101" pitchFamily="2" charset="-122"/>
            </a:endParaRPr>
          </a:p>
          <a:p>
            <a:pPr marL="0" indent="0" eaLnBrk="1" hangingPunct="1">
              <a:lnSpc>
                <a:spcPct val="140000"/>
              </a:lnSpc>
              <a:buNone/>
              <a:defRPr/>
            </a:pPr>
            <a:r>
              <a:rPr lang="zh-CN" altLang="en-US" sz="2600" kern="1200" dirty="0">
                <a:latin typeface="Times New Roman" panose="02020603050405020304" pitchFamily="18" charset="0"/>
              </a:rPr>
              <a:t>一群鸟在随机搜寻食物，在这个区域里只有一块食物，所有的鸟都不知道食物在哪里，但是它们知道当前的位置离食物还有多远。那么找到食物的最优策略是什么呢</a:t>
            </a:r>
            <a:r>
              <a:rPr lang="en-US" altLang="zh-CN" sz="2600" kern="1200" dirty="0">
                <a:latin typeface="Times New Roman" panose="02020603050405020304" pitchFamily="18" charset="0"/>
              </a:rPr>
              <a:t>?</a:t>
            </a:r>
          </a:p>
          <a:p>
            <a:pPr marL="0" indent="0" eaLnBrk="1" hangingPunct="1">
              <a:lnSpc>
                <a:spcPct val="140000"/>
              </a:lnSpc>
              <a:buNone/>
              <a:defRPr/>
            </a:pPr>
            <a:r>
              <a:rPr lang="zh-CN" altLang="en-US" sz="2600" b="1" kern="1200" dirty="0">
                <a:solidFill>
                  <a:srgbClr val="0000FF"/>
                </a:solidFill>
                <a:latin typeface="Times New Roman" panose="02020603050405020304" pitchFamily="18" charset="0"/>
              </a:rPr>
              <a:t>最简单有效的就是搜寻目前离食物最近的鸟的周围区域。</a:t>
            </a:r>
          </a:p>
        </p:txBody>
      </p:sp>
      <p:sp>
        <p:nvSpPr>
          <p:cNvPr id="9421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7.2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 calcmode="lin" valueType="num">
                                      <p:cBhvr additive="base">
                                        <p:cTn id="25" dur="5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9875">
                                            <p:txEl>
                                              <p:pRg st="4" end="4"/>
                                            </p:txEl>
                                          </p:spTgt>
                                        </p:tgtEl>
                                        <p:attrNameLst>
                                          <p:attrName>style.visibility</p:attrName>
                                        </p:attrNameLst>
                                      </p:cBhvr>
                                      <p:to>
                                        <p:strVal val="visible"/>
                                      </p:to>
                                    </p:set>
                                    <p:anim calcmode="lin" valueType="num">
                                      <p:cBhvr additive="base">
                                        <p:cTn id="31" dur="5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8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3"/>
          <p:cNvSpPr>
            <a:spLocks noGrp="1"/>
          </p:cNvSpPr>
          <p:nvPr>
            <p:ph idx="1"/>
          </p:nvPr>
        </p:nvSpPr>
        <p:spPr>
          <a:xfrm>
            <a:off x="1497807" y="1035206"/>
            <a:ext cx="8839200" cy="647700"/>
          </a:xfrm>
          <a:ln/>
        </p:spPr>
        <p:txBody>
          <a:bodyPr vert="horz" wrap="square" lIns="91440" tIns="45720" rIns="91440" bIns="45720" anchor="t"/>
          <a:lstStyle/>
          <a:p>
            <a:pPr marL="609600" indent="-609600" eaLnBrk="1" hangingPunct="1">
              <a:buClr>
                <a:schemeClr val="tx1"/>
              </a:buClr>
              <a:buNone/>
            </a:pPr>
            <a:r>
              <a:rPr lang="zh-CN" altLang="en-US" sz="2600" b="1" dirty="0">
                <a:latin typeface="Times New Roman" panose="02020603050405020304" pitchFamily="18" charset="0"/>
              </a:rPr>
              <a:t>蚁群优化算法的第一个应用是著名的旅行商问题。</a:t>
            </a:r>
            <a:endParaRPr lang="en-US" altLang="zh-CN" sz="2600" dirty="0">
              <a:latin typeface="Times New Roman" panose="02020603050405020304" pitchFamily="18" charset="0"/>
            </a:endParaRPr>
          </a:p>
        </p:txBody>
      </p:sp>
      <p:sp>
        <p:nvSpPr>
          <p:cNvPr id="1075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7525" name="Rectangle 8"/>
          <p:cNvSpPr/>
          <p:nvPr/>
        </p:nvSpPr>
        <p:spPr>
          <a:xfrm>
            <a:off x="4929188" y="3309939"/>
            <a:ext cx="9144000" cy="461665"/>
          </a:xfrm>
          <a:prstGeom prst="rect">
            <a:avLst/>
          </a:prstGeom>
          <a:noFill/>
          <a:ln w="9525">
            <a:noFill/>
          </a:ln>
        </p:spPr>
        <p:txBody>
          <a:bodyPr>
            <a:spAutoFit/>
          </a:bodyPr>
          <a:lstStyle/>
          <a:p>
            <a:endParaRPr lang="zh-CN" altLang="en-US" dirty="0"/>
          </a:p>
        </p:txBody>
      </p:sp>
      <p:sp>
        <p:nvSpPr>
          <p:cNvPr id="107526" name="Rectangle 11"/>
          <p:cNvSpPr/>
          <p:nvPr/>
        </p:nvSpPr>
        <p:spPr>
          <a:xfrm>
            <a:off x="4895850" y="3309939"/>
            <a:ext cx="9144000" cy="461665"/>
          </a:xfrm>
          <a:prstGeom prst="rect">
            <a:avLst/>
          </a:prstGeom>
          <a:noFill/>
          <a:ln w="9525">
            <a:noFill/>
          </a:ln>
        </p:spPr>
        <p:txBody>
          <a:bodyPr>
            <a:spAutoFit/>
          </a:bodyPr>
          <a:lstStyle/>
          <a:p>
            <a:endParaRPr lang="zh-CN" altLang="en-US" dirty="0"/>
          </a:p>
        </p:txBody>
      </p:sp>
      <p:sp>
        <p:nvSpPr>
          <p:cNvPr id="107527" name="Rectangle 14"/>
          <p:cNvSpPr/>
          <p:nvPr/>
        </p:nvSpPr>
        <p:spPr>
          <a:xfrm>
            <a:off x="4862513" y="3305176"/>
            <a:ext cx="9144000" cy="461665"/>
          </a:xfrm>
          <a:prstGeom prst="rect">
            <a:avLst/>
          </a:prstGeom>
          <a:noFill/>
          <a:ln w="9525">
            <a:noFill/>
          </a:ln>
        </p:spPr>
        <p:txBody>
          <a:bodyPr>
            <a:spAutoFit/>
          </a:bodyPr>
          <a:lstStyle/>
          <a:p>
            <a:endParaRPr lang="zh-CN" altLang="en-US" dirty="0"/>
          </a:p>
        </p:txBody>
      </p:sp>
      <p:sp>
        <p:nvSpPr>
          <p:cNvPr id="187407" name="AutoShape 15"/>
          <p:cNvSpPr/>
          <p:nvPr/>
        </p:nvSpPr>
        <p:spPr>
          <a:xfrm>
            <a:off x="1062038" y="2268538"/>
            <a:ext cx="461962" cy="2073275"/>
          </a:xfrm>
          <a:prstGeom prst="curvedRightArrow">
            <a:avLst>
              <a:gd name="adj1" fmla="val 68522"/>
              <a:gd name="adj2" fmla="val 137008"/>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lstStyle/>
          <a:p>
            <a:endParaRPr lang="zh-CN" altLang="en-US" dirty="0"/>
          </a:p>
        </p:txBody>
      </p:sp>
      <p:sp>
        <p:nvSpPr>
          <p:cNvPr id="107529" name="Rectangle 26"/>
          <p:cNvSpPr/>
          <p:nvPr/>
        </p:nvSpPr>
        <p:spPr>
          <a:xfrm>
            <a:off x="3168650" y="5084764"/>
            <a:ext cx="1752600" cy="1296987"/>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en-US" b="1" dirty="0">
                <a:solidFill>
                  <a:schemeClr val="tx1"/>
                </a:solidFill>
              </a:rPr>
              <a:t>旅行商问题</a:t>
            </a:r>
          </a:p>
        </p:txBody>
      </p:sp>
      <p:grpSp>
        <p:nvGrpSpPr>
          <p:cNvPr id="2" name="Group 28"/>
          <p:cNvGrpSpPr/>
          <p:nvPr/>
        </p:nvGrpSpPr>
        <p:grpSpPr>
          <a:xfrm>
            <a:off x="5143500" y="5314951"/>
            <a:ext cx="1600200" cy="815975"/>
            <a:chOff x="2688" y="2750"/>
            <a:chExt cx="1008" cy="514"/>
          </a:xfrm>
        </p:grpSpPr>
        <p:sp>
          <p:nvSpPr>
            <p:cNvPr id="107534" name="AutoShape 23"/>
            <p:cNvSpPr/>
            <p:nvPr/>
          </p:nvSpPr>
          <p:spPr>
            <a:xfrm>
              <a:off x="2688" y="3024"/>
              <a:ext cx="1008" cy="24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7535" name="Text Box 24"/>
            <p:cNvSpPr txBox="1"/>
            <p:nvPr/>
          </p:nvSpPr>
          <p:spPr>
            <a:xfrm>
              <a:off x="2889" y="2750"/>
              <a:ext cx="573" cy="250"/>
            </a:xfrm>
            <a:prstGeom prst="rect">
              <a:avLst/>
            </a:prstGeom>
            <a:noFill/>
            <a:ln w="9525">
              <a:noFill/>
            </a:ln>
          </p:spPr>
          <p:txBody>
            <a:bodyPr anchor="b">
              <a:spAutoFit/>
            </a:bodyPr>
            <a:lstStyle/>
            <a:p>
              <a:pPr>
                <a:spcBef>
                  <a:spcPct val="50000"/>
                </a:spcBef>
              </a:pPr>
              <a:r>
                <a:rPr lang="zh-CN" altLang="en-US" sz="2000" dirty="0">
                  <a:solidFill>
                    <a:schemeClr val="tx1"/>
                  </a:solidFill>
                </a:rPr>
                <a:t>阐明 </a:t>
              </a:r>
            </a:p>
          </p:txBody>
        </p:sp>
      </p:grpSp>
      <p:sp>
        <p:nvSpPr>
          <p:cNvPr id="107531" name="Rectangle 26"/>
          <p:cNvSpPr/>
          <p:nvPr/>
        </p:nvSpPr>
        <p:spPr>
          <a:xfrm>
            <a:off x="6864350" y="5122863"/>
            <a:ext cx="2039938" cy="1295400"/>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en-US" b="1" dirty="0">
                <a:solidFill>
                  <a:schemeClr val="tx1"/>
                </a:solidFill>
              </a:rPr>
              <a:t>蚁群系统模型</a:t>
            </a:r>
          </a:p>
        </p:txBody>
      </p:sp>
      <p:sp>
        <p:nvSpPr>
          <p:cNvPr id="29" name="Text Box 9"/>
          <p:cNvSpPr txBox="1"/>
          <p:nvPr/>
        </p:nvSpPr>
        <p:spPr>
          <a:xfrm>
            <a:off x="1531142" y="1562101"/>
            <a:ext cx="10037466" cy="149542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20000"/>
              </a:spcBef>
            </a:pPr>
            <a:r>
              <a:rPr lang="zh-CN" altLang="en-US" b="1" dirty="0">
                <a:solidFill>
                  <a:srgbClr val="0000FF"/>
                </a:solidFill>
                <a:latin typeface="Times New Roman" panose="02020603050405020304" pitchFamily="18" charset="0"/>
                <a:cs typeface="Times New Roman" panose="02020603050405020304" pitchFamily="18" charset="0"/>
              </a:rPr>
              <a:t>旅行商问题（</a:t>
            </a:r>
            <a:r>
              <a:rPr lang="en-US" altLang="zh-CN" b="1" dirty="0">
                <a:solidFill>
                  <a:srgbClr val="0000FF"/>
                </a:solidFill>
                <a:latin typeface="Times New Roman" panose="02020603050405020304" pitchFamily="18" charset="0"/>
                <a:cs typeface="Times New Roman" panose="02020603050405020304" pitchFamily="18" charset="0"/>
              </a:rPr>
              <a:t>Traveling Salesman Problem</a:t>
            </a: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TSP</a:t>
            </a:r>
            <a:r>
              <a:rPr lang="zh-CN" altLang="en-US" b="1" dirty="0">
                <a:solidFill>
                  <a:srgbClr val="0000FF"/>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a:t>
            </a:r>
          </a:p>
          <a:p>
            <a:pPr algn="just">
              <a:lnSpc>
                <a:spcPct val="120000"/>
              </a:lnSpc>
              <a:spcBef>
                <a:spcPct val="20000"/>
              </a:spcBef>
            </a:pPr>
            <a:r>
              <a:rPr lang="zh-CN" altLang="en-US" dirty="0">
                <a:solidFill>
                  <a:schemeClr val="tx1"/>
                </a:solidFill>
                <a:latin typeface="Arial" panose="020B0604020202020204" pitchFamily="34" charset="0"/>
              </a:rPr>
              <a:t>在寻求单一旅行者由起点出发，通过所有给定的需求点之后，最后再回到原点的最小路径成本。</a:t>
            </a:r>
            <a:endParaRPr lang="zh-CN" altLang="en-US" dirty="0">
              <a:solidFill>
                <a:schemeClr val="tx1"/>
              </a:solidFill>
            </a:endParaRPr>
          </a:p>
        </p:txBody>
      </p:sp>
      <p:sp>
        <p:nvSpPr>
          <p:cNvPr id="30" name="Text Box 9"/>
          <p:cNvSpPr txBox="1"/>
          <p:nvPr/>
        </p:nvSpPr>
        <p:spPr>
          <a:xfrm>
            <a:off x="1524000" y="3767055"/>
            <a:ext cx="10044608" cy="1052596"/>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20000"/>
              </a:spcBef>
            </a:pPr>
            <a:r>
              <a:rPr lang="zh-CN" altLang="en-US" b="1" dirty="0">
                <a:solidFill>
                  <a:srgbClr val="0000FF"/>
                </a:solidFill>
                <a:latin typeface="Times New Roman" panose="02020603050405020304" pitchFamily="18" charset="0"/>
                <a:cs typeface="Times New Roman" panose="02020603050405020304" pitchFamily="18" charset="0"/>
              </a:rPr>
              <a:t>蚂蚁搜索食物的过程 </a:t>
            </a:r>
            <a:r>
              <a:rPr lang="zh-CN" altLang="en-US" dirty="0">
                <a:solidFill>
                  <a:srgbClr val="0000FF"/>
                </a:solidFill>
                <a:latin typeface="Times New Roman" panose="02020603050405020304" pitchFamily="18" charset="0"/>
                <a:cs typeface="Times New Roman" panose="02020603050405020304" pitchFamily="18" charset="0"/>
              </a:rPr>
              <a:t>：</a:t>
            </a:r>
          </a:p>
          <a:p>
            <a:pPr algn="just">
              <a:lnSpc>
                <a:spcPct val="120000"/>
              </a:lnSpc>
              <a:spcBef>
                <a:spcPct val="20000"/>
              </a:spcBef>
            </a:pPr>
            <a:r>
              <a:rPr lang="zh-CN" altLang="en-US" dirty="0">
                <a:solidFill>
                  <a:schemeClr val="tx1"/>
                </a:solidFill>
                <a:latin typeface="Arial" panose="020B0604020202020204" pitchFamily="34" charset="0"/>
              </a:rPr>
              <a:t>通过个体之间的信息交流与相互协作最终找到从蚁穴到食物源的最短路径。</a:t>
            </a:r>
            <a:endParaRPr lang="zh-CN" altLang="en-US" dirty="0">
              <a:solidFill>
                <a:schemeClr val="tx1"/>
              </a:solidFill>
            </a:endParaRPr>
          </a:p>
        </p:txBody>
      </p:sp>
      <p:sp>
        <p:nvSpPr>
          <p:cNvPr id="16"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187407"/>
                                        </p:tgtEl>
                                        <p:attrNameLst>
                                          <p:attrName>style.visibility</p:attrName>
                                        </p:attrNameLst>
                                      </p:cBhvr>
                                      <p:to>
                                        <p:strVal val="visible"/>
                                      </p:to>
                                    </p:set>
                                    <p:anim calcmode="lin" valueType="num">
                                      <p:cBhvr>
                                        <p:cTn id="7" dur="500" fill="hold"/>
                                        <p:tgtEl>
                                          <p:spTgt spid="187407"/>
                                        </p:tgtEl>
                                        <p:attrNameLst>
                                          <p:attrName>ppt_x</p:attrName>
                                        </p:attrNameLst>
                                      </p:cBhvr>
                                      <p:tavLst>
                                        <p:tav tm="0">
                                          <p:val>
                                            <p:strVal val="#ppt_x"/>
                                          </p:val>
                                        </p:tav>
                                        <p:tav tm="100000">
                                          <p:val>
                                            <p:strVal val="#ppt_x"/>
                                          </p:val>
                                        </p:tav>
                                      </p:tavLst>
                                    </p:anim>
                                    <p:anim calcmode="lin" valueType="num">
                                      <p:cBhvr>
                                        <p:cTn id="8" dur="500" fill="hold"/>
                                        <p:tgtEl>
                                          <p:spTgt spid="187407"/>
                                        </p:tgtEl>
                                        <p:attrNameLst>
                                          <p:attrName>ppt_y</p:attrName>
                                        </p:attrNameLst>
                                      </p:cBhvr>
                                      <p:tavLst>
                                        <p:tav tm="0">
                                          <p:val>
                                            <p:strVal val="#ppt_y-#ppt_h/2"/>
                                          </p:val>
                                        </p:tav>
                                        <p:tav tm="100000">
                                          <p:val>
                                            <p:strVal val="#ppt_y"/>
                                          </p:val>
                                        </p:tav>
                                      </p:tavLst>
                                    </p:anim>
                                    <p:anim calcmode="lin" valueType="num">
                                      <p:cBhvr>
                                        <p:cTn id="9" dur="500" fill="hold"/>
                                        <p:tgtEl>
                                          <p:spTgt spid="187407"/>
                                        </p:tgtEl>
                                        <p:attrNameLst>
                                          <p:attrName>ppt_w</p:attrName>
                                        </p:attrNameLst>
                                      </p:cBhvr>
                                      <p:tavLst>
                                        <p:tav tm="0">
                                          <p:val>
                                            <p:strVal val="#ppt_w"/>
                                          </p:val>
                                        </p:tav>
                                        <p:tav tm="100000">
                                          <p:val>
                                            <p:strVal val="#ppt_w"/>
                                          </p:val>
                                        </p:tav>
                                      </p:tavLst>
                                    </p:anim>
                                    <p:anim calcmode="lin" valueType="num">
                                      <p:cBhvr>
                                        <p:cTn id="10" dur="500" fill="hold"/>
                                        <p:tgtEl>
                                          <p:spTgt spid="187407"/>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7" grpId="0" animBg="1"/>
      <p:bldP spid="29" grpId="0" animBg="1"/>
      <p:bldP spid="3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0970" name="Rectangle 5"/>
          <p:cNvSpPr/>
          <p:nvPr/>
        </p:nvSpPr>
        <p:spPr>
          <a:xfrm>
            <a:off x="1760538" y="839789"/>
            <a:ext cx="8077200" cy="492125"/>
          </a:xfrm>
          <a:prstGeom prst="rect">
            <a:avLst/>
          </a:prstGeom>
          <a:noFill/>
          <a:ln w="9525">
            <a:noFill/>
          </a:ln>
        </p:spPr>
        <p:txBody>
          <a:bodyPr>
            <a:spAutoFit/>
          </a:bodyPr>
          <a:lstStyle/>
          <a:p>
            <a:pPr>
              <a:buFont typeface="Wingdings" panose="05000000000000000000" pitchFamily="2" charset="2"/>
              <a:buNone/>
            </a:pPr>
            <a:r>
              <a:rPr lang="zh-CN" altLang="en-US" sz="2600" b="1" dirty="0">
                <a:solidFill>
                  <a:schemeClr val="tx1"/>
                </a:solidFill>
                <a:latin typeface="Times New Roman" panose="02020603050405020304" pitchFamily="18" charset="0"/>
                <a:cs typeface="Times New Roman" panose="02020603050405020304" pitchFamily="18" charset="0"/>
              </a:rPr>
              <a:t>蚁群系统的</a:t>
            </a:r>
            <a:r>
              <a:rPr lang="zh-CN" altLang="zh-CN" sz="2600" b="1" dirty="0">
                <a:solidFill>
                  <a:schemeClr val="tx1"/>
                </a:solidFill>
                <a:latin typeface="Times New Roman" panose="02020603050405020304" pitchFamily="18" charset="0"/>
                <a:cs typeface="Times New Roman" panose="02020603050405020304" pitchFamily="18" charset="0"/>
              </a:rPr>
              <a:t>模型</a:t>
            </a:r>
            <a:endParaRPr lang="zh-CN" altLang="en-US" sz="2600" b="1" dirty="0">
              <a:solidFill>
                <a:schemeClr val="tx1"/>
              </a:solidFill>
              <a:latin typeface="Times New Roman" panose="02020603050405020304" pitchFamily="18" charset="0"/>
              <a:ea typeface="Times New Roman" panose="02020603050405020304" pitchFamily="18" charset="0"/>
            </a:endParaRPr>
          </a:p>
        </p:txBody>
      </p:sp>
      <p:sp>
        <p:nvSpPr>
          <p:cNvPr id="40972" name="Rectangle 8"/>
          <p:cNvSpPr/>
          <p:nvPr/>
        </p:nvSpPr>
        <p:spPr>
          <a:xfrm>
            <a:off x="1487489" y="620713"/>
            <a:ext cx="8929687" cy="6265862"/>
          </a:xfrm>
          <a:prstGeom prst="rect">
            <a:avLst/>
          </a:prstGeom>
          <a:noFill/>
          <a:ln w="9525">
            <a:noFill/>
          </a:ln>
        </p:spPr>
        <p:txBody>
          <a:bodyPr>
            <a:spAutoFit/>
          </a:bodyPr>
          <a:lstStyle/>
          <a:p>
            <a:pPr>
              <a:lnSpc>
                <a:spcPct val="140000"/>
              </a:lnSpc>
              <a:spcBef>
                <a:spcPct val="50000"/>
              </a:spcBef>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                     </a:t>
            </a: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m</a:t>
            </a:r>
            <a:r>
              <a:rPr lang="zh-CN" altLang="en-US" dirty="0">
                <a:solidFill>
                  <a:schemeClr val="tx1"/>
                </a:solidFill>
                <a:latin typeface="Times New Roman" panose="02020603050405020304" pitchFamily="18" charset="0"/>
                <a:cs typeface="Times New Roman" panose="02020603050405020304" pitchFamily="18" charset="0"/>
              </a:rPr>
              <a:t>               是蚁群中蚂蚁的数量</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表示元素</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城市</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和元素</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城市</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之间的距离</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表示能见度，称为启发信息函数，等于距离</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的倒数，</a:t>
            </a:r>
            <a:r>
              <a:rPr lang="zh-CN" altLang="en-US" dirty="0">
                <a:solidFill>
                  <a:schemeClr val="tx1"/>
                </a:solidFill>
                <a:latin typeface="Arial" panose="020B0604020202020204" pitchFamily="34" charset="0"/>
              </a:rPr>
              <a:t>即</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Times New Roman" panose="02020603050405020304" pitchFamily="18" charset="0"/>
                <a:cs typeface="Times New Roman" panose="02020603050405020304" pitchFamily="18" charset="0"/>
              </a:rPr>
              <a:t>                                  </a:t>
            </a:r>
            <a:r>
              <a:rPr lang="zh-CN" altLang="zh-CN" dirty="0">
                <a:solidFill>
                  <a:schemeClr val="tx1"/>
                </a:solidFill>
                <a:latin typeface="Times New Roman" panose="02020603050405020304" pitchFamily="18" charset="0"/>
                <a:cs typeface="Times New Roman" panose="02020603050405020304" pitchFamily="18" charset="0"/>
              </a:rPr>
              <a:t>表示</a:t>
            </a:r>
            <a:r>
              <a:rPr lang="en-US" altLang="zh-CN" i="1" dirty="0">
                <a:solidFill>
                  <a:schemeClr val="tx1"/>
                </a:solidFill>
                <a:latin typeface="Times New Roman" panose="02020603050405020304" pitchFamily="18" charset="0"/>
                <a:cs typeface="Times New Roman" panose="02020603050405020304" pitchFamily="18" charset="0"/>
              </a:rPr>
              <a:t>t</a:t>
            </a:r>
            <a:r>
              <a:rPr lang="zh-CN" altLang="zh-CN" dirty="0">
                <a:solidFill>
                  <a:schemeClr val="tx1"/>
                </a:solidFill>
                <a:latin typeface="Times New Roman" panose="02020603050405020304" pitchFamily="18" charset="0"/>
                <a:cs typeface="Times New Roman" panose="02020603050405020304" pitchFamily="18" charset="0"/>
              </a:rPr>
              <a:t>时刻位于城市</a:t>
            </a:r>
            <a:r>
              <a:rPr lang="en-US" altLang="zh-CN" i="1" dirty="0">
                <a:solidFill>
                  <a:schemeClr val="tx1"/>
                </a:solidFill>
                <a:latin typeface="Times New Roman" panose="02020603050405020304" pitchFamily="18" charset="0"/>
                <a:cs typeface="Times New Roman" panose="02020603050405020304" pitchFamily="18" charset="0"/>
              </a:rPr>
              <a:t>x</a:t>
            </a:r>
            <a:r>
              <a:rPr lang="zh-CN" altLang="zh-CN" dirty="0">
                <a:solidFill>
                  <a:schemeClr val="tx1"/>
                </a:solidFill>
                <a:latin typeface="Times New Roman" panose="02020603050405020304" pitchFamily="18" charset="0"/>
                <a:cs typeface="Times New Roman" panose="02020603050405020304" pitchFamily="18" charset="0"/>
              </a:rPr>
              <a:t>的蚂蚁的个数，</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表示</a:t>
            </a:r>
            <a:r>
              <a:rPr lang="en-US" altLang="zh-CN" i="1" dirty="0">
                <a:solidFill>
                  <a:schemeClr val="tx1"/>
                </a:solidFill>
                <a:latin typeface="Times New Roman" panose="02020603050405020304" pitchFamily="18" charset="0"/>
                <a:cs typeface="Times New Roman" panose="02020603050405020304" pitchFamily="18" charset="0"/>
              </a:rPr>
              <a:t>t</a:t>
            </a:r>
            <a:r>
              <a:rPr lang="zh-CN" altLang="zh-CN" dirty="0">
                <a:solidFill>
                  <a:schemeClr val="tx1"/>
                </a:solidFill>
                <a:latin typeface="Arial" panose="020B0604020202020204" pitchFamily="34" charset="0"/>
              </a:rPr>
              <a:t>时刻在</a:t>
            </a:r>
            <a:r>
              <a:rPr lang="en-US" altLang="zh-CN" i="1" dirty="0">
                <a:solidFill>
                  <a:schemeClr val="tx1"/>
                </a:solidFill>
                <a:latin typeface="Times New Roman" panose="02020603050405020304" pitchFamily="18" charset="0"/>
                <a:cs typeface="Times New Roman" panose="02020603050405020304" pitchFamily="18" charset="0"/>
              </a:rPr>
              <a:t>xy</a:t>
            </a:r>
            <a:r>
              <a:rPr lang="zh-CN" altLang="zh-CN" dirty="0">
                <a:solidFill>
                  <a:schemeClr val="tx1"/>
                </a:solidFill>
                <a:latin typeface="Arial" panose="020B0604020202020204" pitchFamily="34" charset="0"/>
              </a:rPr>
              <a:t>连线上残留的信息素</a:t>
            </a:r>
            <a:r>
              <a:rPr lang="zh-CN" altLang="en-US" dirty="0">
                <a:solidFill>
                  <a:schemeClr val="tx1"/>
                </a:solidFill>
                <a:latin typeface="Arial" panose="020B0604020202020204" pitchFamily="34" charset="0"/>
              </a:rPr>
              <a:t>，</a:t>
            </a:r>
            <a:r>
              <a:rPr lang="zh-CN" altLang="zh-CN" dirty="0">
                <a:solidFill>
                  <a:schemeClr val="tx1"/>
                </a:solidFill>
                <a:latin typeface="Arial" panose="020B0604020202020204" pitchFamily="34" charset="0"/>
              </a:rPr>
              <a:t>初始时</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刻，各条路径上的信息素相等即</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蚂蚁</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zh-CN" dirty="0">
                <a:solidFill>
                  <a:schemeClr val="tx1"/>
                </a:solidFill>
                <a:latin typeface="Arial" panose="020B0604020202020204" pitchFamily="34" charset="0"/>
              </a:rPr>
              <a:t>在运动过程中，根据各条路径上的信息素决定转移方向。</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0973"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4"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5"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6"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7"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8"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79"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0"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1"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2"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3"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4"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5"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6"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7"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8"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0989"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2" name="对象 2"/>
          <p:cNvGraphicFramePr>
            <a:graphicFrameLocks noChangeAspect="1"/>
          </p:cNvGraphicFramePr>
          <p:nvPr/>
        </p:nvGraphicFramePr>
        <p:xfrm>
          <a:off x="1774825" y="2195513"/>
          <a:ext cx="2160588" cy="487362"/>
        </p:xfrm>
        <a:graphic>
          <a:graphicData uri="http://schemas.openxmlformats.org/presentationml/2006/ole">
            <mc:AlternateContent xmlns:mc="http://schemas.openxmlformats.org/markup-compatibility/2006">
              <mc:Choice xmlns:v="urn:schemas-microsoft-com:vml" Requires="v">
                <p:oleObj spid="_x0000_s43296" r:id="rId3" imgW="1054100" imgH="241300" progId="Equation.DSMT4">
                  <p:embed/>
                </p:oleObj>
              </mc:Choice>
              <mc:Fallback>
                <p:oleObj r:id="rId3" imgW="1054100" imgH="241300" progId="Equation.DSMT4">
                  <p:embed/>
                  <p:pic>
                    <p:nvPicPr>
                      <p:cNvPr id="0" name="图片 3203"/>
                      <p:cNvPicPr/>
                      <p:nvPr/>
                    </p:nvPicPr>
                    <p:blipFill>
                      <a:blip r:embed="rId4"/>
                      <a:stretch>
                        <a:fillRect/>
                      </a:stretch>
                    </p:blipFill>
                    <p:spPr>
                      <a:xfrm>
                        <a:off x="1774825" y="2195513"/>
                        <a:ext cx="2160588" cy="487362"/>
                      </a:xfrm>
                      <a:prstGeom prst="rect">
                        <a:avLst/>
                      </a:prstGeom>
                      <a:noFill/>
                      <a:ln w="38100">
                        <a:noFill/>
                        <a:miter/>
                      </a:ln>
                    </p:spPr>
                  </p:pic>
                </p:oleObj>
              </mc:Fallback>
            </mc:AlternateContent>
          </a:graphicData>
        </a:graphic>
      </p:graphicFrame>
      <p:sp>
        <p:nvSpPr>
          <p:cNvPr id="40990"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3" name="对象 5"/>
          <p:cNvGraphicFramePr>
            <a:graphicFrameLocks noChangeAspect="1"/>
          </p:cNvGraphicFramePr>
          <p:nvPr/>
        </p:nvGraphicFramePr>
        <p:xfrm>
          <a:off x="2566988" y="2865438"/>
          <a:ext cx="792162" cy="482600"/>
        </p:xfrm>
        <a:graphic>
          <a:graphicData uri="http://schemas.openxmlformats.org/presentationml/2006/ole">
            <mc:AlternateContent xmlns:mc="http://schemas.openxmlformats.org/markup-compatibility/2006">
              <mc:Choice xmlns:v="urn:schemas-microsoft-com:vml" Requires="v">
                <p:oleObj spid="_x0000_s43297" r:id="rId5" imgW="393700" imgH="241300" progId="Equation.DSMT4">
                  <p:embed/>
                </p:oleObj>
              </mc:Choice>
              <mc:Fallback>
                <p:oleObj r:id="rId5" imgW="393700" imgH="241300" progId="Equation.DSMT4">
                  <p:embed/>
                  <p:pic>
                    <p:nvPicPr>
                      <p:cNvPr id="0" name="图片 3204"/>
                      <p:cNvPicPr/>
                      <p:nvPr/>
                    </p:nvPicPr>
                    <p:blipFill>
                      <a:blip r:embed="rId6"/>
                      <a:stretch>
                        <a:fillRect/>
                      </a:stretch>
                    </p:blipFill>
                    <p:spPr>
                      <a:xfrm>
                        <a:off x="2566988" y="2865438"/>
                        <a:ext cx="792162" cy="482600"/>
                      </a:xfrm>
                      <a:prstGeom prst="rect">
                        <a:avLst/>
                      </a:prstGeom>
                      <a:noFill/>
                      <a:ln w="38100">
                        <a:noFill/>
                        <a:miter/>
                      </a:ln>
                    </p:spPr>
                  </p:pic>
                </p:oleObj>
              </mc:Fallback>
            </mc:AlternateContent>
          </a:graphicData>
        </a:graphic>
      </p:graphicFrame>
      <p:sp>
        <p:nvSpPr>
          <p:cNvPr id="40991"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4" name="对象 7"/>
          <p:cNvGraphicFramePr>
            <a:graphicFrameLocks noChangeAspect="1"/>
          </p:cNvGraphicFramePr>
          <p:nvPr/>
        </p:nvGraphicFramePr>
        <p:xfrm>
          <a:off x="5735639" y="3378200"/>
          <a:ext cx="1296987" cy="762000"/>
        </p:xfrm>
        <a:graphic>
          <a:graphicData uri="http://schemas.openxmlformats.org/presentationml/2006/ole">
            <mc:AlternateContent xmlns:mc="http://schemas.openxmlformats.org/markup-compatibility/2006">
              <mc:Choice xmlns:v="urn:schemas-microsoft-com:vml" Requires="v">
                <p:oleObj spid="_x0000_s43298" r:id="rId7" imgW="761365" imgH="444500" progId="Equation.DSMT4">
                  <p:embed/>
                </p:oleObj>
              </mc:Choice>
              <mc:Fallback>
                <p:oleObj r:id="rId7" imgW="761365" imgH="444500" progId="Equation.DSMT4">
                  <p:embed/>
                  <p:pic>
                    <p:nvPicPr>
                      <p:cNvPr id="0" name="图片 3205"/>
                      <p:cNvPicPr/>
                      <p:nvPr/>
                    </p:nvPicPr>
                    <p:blipFill>
                      <a:blip r:embed="rId8"/>
                      <a:stretch>
                        <a:fillRect/>
                      </a:stretch>
                    </p:blipFill>
                    <p:spPr>
                      <a:xfrm>
                        <a:off x="5735639" y="3378200"/>
                        <a:ext cx="1296987" cy="762000"/>
                      </a:xfrm>
                      <a:prstGeom prst="rect">
                        <a:avLst/>
                      </a:prstGeom>
                      <a:noFill/>
                      <a:ln w="38100">
                        <a:noFill/>
                        <a:miter/>
                      </a:ln>
                    </p:spPr>
                  </p:pic>
                </p:oleObj>
              </mc:Fallback>
            </mc:AlternateContent>
          </a:graphicData>
        </a:graphic>
      </p:graphicFrame>
      <p:sp>
        <p:nvSpPr>
          <p:cNvPr id="40992"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5" name="对象 9"/>
          <p:cNvGraphicFramePr>
            <a:graphicFrameLocks noChangeAspect="1"/>
          </p:cNvGraphicFramePr>
          <p:nvPr/>
        </p:nvGraphicFramePr>
        <p:xfrm>
          <a:off x="2640014" y="4222751"/>
          <a:ext cx="719137" cy="493713"/>
        </p:xfrm>
        <a:graphic>
          <a:graphicData uri="http://schemas.openxmlformats.org/presentationml/2006/ole">
            <mc:AlternateContent xmlns:mc="http://schemas.openxmlformats.org/markup-compatibility/2006">
              <mc:Choice xmlns:v="urn:schemas-microsoft-com:vml" Requires="v">
                <p:oleObj spid="_x0000_s43299" r:id="rId9" imgW="330200" imgH="228600" progId="Equation.DSMT4">
                  <p:embed/>
                </p:oleObj>
              </mc:Choice>
              <mc:Fallback>
                <p:oleObj r:id="rId9" imgW="330200" imgH="228600" progId="Equation.DSMT4">
                  <p:embed/>
                  <p:pic>
                    <p:nvPicPr>
                      <p:cNvPr id="0" name="图片 3206"/>
                      <p:cNvPicPr/>
                      <p:nvPr/>
                    </p:nvPicPr>
                    <p:blipFill>
                      <a:blip r:embed="rId10"/>
                      <a:stretch>
                        <a:fillRect/>
                      </a:stretch>
                    </p:blipFill>
                    <p:spPr>
                      <a:xfrm>
                        <a:off x="2640014" y="4222751"/>
                        <a:ext cx="719137" cy="493713"/>
                      </a:xfrm>
                      <a:prstGeom prst="rect">
                        <a:avLst/>
                      </a:prstGeom>
                      <a:noFill/>
                      <a:ln w="38100">
                        <a:noFill/>
                        <a:miter/>
                      </a:ln>
                    </p:spPr>
                  </p:pic>
                </p:oleObj>
              </mc:Fallback>
            </mc:AlternateContent>
          </a:graphicData>
        </a:graphic>
      </p:graphicFrame>
      <p:sp>
        <p:nvSpPr>
          <p:cNvPr id="40993"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6" name="对象 11"/>
          <p:cNvGraphicFramePr>
            <a:graphicFrameLocks noChangeAspect="1"/>
          </p:cNvGraphicFramePr>
          <p:nvPr/>
        </p:nvGraphicFramePr>
        <p:xfrm>
          <a:off x="8832850" y="4040188"/>
          <a:ext cx="1511300" cy="819150"/>
        </p:xfrm>
        <a:graphic>
          <a:graphicData uri="http://schemas.openxmlformats.org/presentationml/2006/ole">
            <mc:AlternateContent xmlns:mc="http://schemas.openxmlformats.org/markup-compatibility/2006">
              <mc:Choice xmlns:v="urn:schemas-microsoft-com:vml" Requires="v">
                <p:oleObj spid="_x0000_s43300" r:id="rId11" imgW="787400" imgH="431800" progId="Equation.DSMT4">
                  <p:embed/>
                </p:oleObj>
              </mc:Choice>
              <mc:Fallback>
                <p:oleObj r:id="rId11" imgW="787400" imgH="431800" progId="Equation.DSMT4">
                  <p:embed/>
                  <p:pic>
                    <p:nvPicPr>
                      <p:cNvPr id="0" name="图片 3207"/>
                      <p:cNvPicPr/>
                      <p:nvPr/>
                    </p:nvPicPr>
                    <p:blipFill>
                      <a:blip r:embed="rId12"/>
                      <a:stretch>
                        <a:fillRect/>
                      </a:stretch>
                    </p:blipFill>
                    <p:spPr>
                      <a:xfrm>
                        <a:off x="8832850" y="4040188"/>
                        <a:ext cx="1511300" cy="819150"/>
                      </a:xfrm>
                      <a:prstGeom prst="rect">
                        <a:avLst/>
                      </a:prstGeom>
                      <a:noFill/>
                      <a:ln w="38100">
                        <a:noFill/>
                        <a:miter/>
                      </a:ln>
                    </p:spPr>
                  </p:pic>
                </p:oleObj>
              </mc:Fallback>
            </mc:AlternateContent>
          </a:graphicData>
        </a:graphic>
      </p:graphicFrame>
      <p:sp>
        <p:nvSpPr>
          <p:cNvPr id="40994"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7" name="对象 13"/>
          <p:cNvGraphicFramePr>
            <a:graphicFrameLocks noChangeAspect="1"/>
          </p:cNvGraphicFramePr>
          <p:nvPr/>
        </p:nvGraphicFramePr>
        <p:xfrm>
          <a:off x="2566988" y="4932364"/>
          <a:ext cx="806450" cy="503237"/>
        </p:xfrm>
        <a:graphic>
          <a:graphicData uri="http://schemas.openxmlformats.org/presentationml/2006/ole">
            <mc:AlternateContent xmlns:mc="http://schemas.openxmlformats.org/markup-compatibility/2006">
              <mc:Choice xmlns:v="urn:schemas-microsoft-com:vml" Requires="v">
                <p:oleObj spid="_x0000_s43301" r:id="rId13" imgW="381000" imgH="241300" progId="Equation.DSMT4">
                  <p:embed/>
                </p:oleObj>
              </mc:Choice>
              <mc:Fallback>
                <p:oleObj r:id="rId13" imgW="381000" imgH="241300" progId="Equation.DSMT4">
                  <p:embed/>
                  <p:pic>
                    <p:nvPicPr>
                      <p:cNvPr id="0" name="图片 3208"/>
                      <p:cNvPicPr/>
                      <p:nvPr/>
                    </p:nvPicPr>
                    <p:blipFill>
                      <a:blip r:embed="rId14"/>
                      <a:stretch>
                        <a:fillRect/>
                      </a:stretch>
                    </p:blipFill>
                    <p:spPr>
                      <a:xfrm>
                        <a:off x="2566988" y="4932364"/>
                        <a:ext cx="806450" cy="503237"/>
                      </a:xfrm>
                      <a:prstGeom prst="rect">
                        <a:avLst/>
                      </a:prstGeom>
                      <a:noFill/>
                      <a:ln w="38100">
                        <a:noFill/>
                        <a:miter/>
                      </a:ln>
                    </p:spPr>
                  </p:pic>
                </p:oleObj>
              </mc:Fallback>
            </mc:AlternateContent>
          </a:graphicData>
        </a:graphic>
      </p:graphicFrame>
      <p:sp>
        <p:nvSpPr>
          <p:cNvPr id="40995"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0968" name="对象 15"/>
          <p:cNvGraphicFramePr>
            <a:graphicFrameLocks noChangeAspect="1"/>
          </p:cNvGraphicFramePr>
          <p:nvPr/>
        </p:nvGraphicFramePr>
        <p:xfrm>
          <a:off x="8466139" y="5651500"/>
          <a:ext cx="2022475" cy="431800"/>
        </p:xfrm>
        <a:graphic>
          <a:graphicData uri="http://schemas.openxmlformats.org/presentationml/2006/ole">
            <mc:AlternateContent xmlns:mc="http://schemas.openxmlformats.org/markup-compatibility/2006">
              <mc:Choice xmlns:v="urn:schemas-microsoft-com:vml" Requires="v">
                <p:oleObj spid="_x0000_s43302" r:id="rId15" imgW="1117600" imgH="241300" progId="Equation.DSMT4">
                  <p:embed/>
                </p:oleObj>
              </mc:Choice>
              <mc:Fallback>
                <p:oleObj r:id="rId15" imgW="1117600" imgH="241300" progId="Equation.DSMT4">
                  <p:embed/>
                  <p:pic>
                    <p:nvPicPr>
                      <p:cNvPr id="0" name="图片 3209"/>
                      <p:cNvPicPr/>
                      <p:nvPr/>
                    </p:nvPicPr>
                    <p:blipFill>
                      <a:blip r:embed="rId16"/>
                      <a:stretch>
                        <a:fillRect/>
                      </a:stretch>
                    </p:blipFill>
                    <p:spPr>
                      <a:xfrm>
                        <a:off x="8466139" y="5651500"/>
                        <a:ext cx="2022475" cy="431800"/>
                      </a:xfrm>
                      <a:prstGeom prst="rect">
                        <a:avLst/>
                      </a:prstGeom>
                      <a:noFill/>
                      <a:ln w="38100">
                        <a:noFill/>
                        <a:miter/>
                      </a:ln>
                    </p:spPr>
                  </p:pic>
                </p:oleObj>
              </mc:Fallback>
            </mc:AlternateContent>
          </a:graphicData>
        </a:graphic>
      </p:graphicFrame>
      <p:sp>
        <p:nvSpPr>
          <p:cNvPr id="40996"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39"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4" name="Rectangle 3"/>
          <p:cNvSpPr>
            <a:spLocks noGrp="1"/>
          </p:cNvSpPr>
          <p:nvPr>
            <p:ph idx="1"/>
          </p:nvPr>
        </p:nvSpPr>
        <p:spPr>
          <a:xfrm>
            <a:off x="1774825" y="836613"/>
            <a:ext cx="8839200" cy="647700"/>
          </a:xfrm>
          <a:ln/>
        </p:spPr>
        <p:txBody>
          <a:bodyPr vert="horz" wrap="square" lIns="91440" tIns="45720" rIns="91440" bIns="45720" anchor="t"/>
          <a:lstStyle/>
          <a:p>
            <a:pPr marL="609600" indent="-609600" eaLnBrk="1" hangingPunct="1">
              <a:buClr>
                <a:schemeClr val="tx1"/>
              </a:buClr>
              <a:buNone/>
            </a:pPr>
            <a:r>
              <a:rPr lang="zh-CN" altLang="en-US" sz="2600" b="1" dirty="0">
                <a:solidFill>
                  <a:srgbClr val="0000FF"/>
                </a:solidFill>
                <a:latin typeface="Times New Roman" panose="02020603050405020304" pitchFamily="18" charset="0"/>
              </a:rPr>
              <a:t>蚁群系统的模型</a:t>
            </a:r>
            <a:endParaRPr lang="en-US" altLang="zh-CN" sz="2600" dirty="0">
              <a:solidFill>
                <a:srgbClr val="0000FF"/>
              </a:solidFill>
              <a:latin typeface="Times New Roman" panose="02020603050405020304" pitchFamily="18" charset="0"/>
            </a:endParaRPr>
          </a:p>
        </p:txBody>
      </p:sp>
      <p:sp>
        <p:nvSpPr>
          <p:cNvPr id="41990"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1992" name="Rectangle 8"/>
          <p:cNvSpPr/>
          <p:nvPr/>
        </p:nvSpPr>
        <p:spPr>
          <a:xfrm>
            <a:off x="1631950" y="1412875"/>
            <a:ext cx="8928100" cy="1212850"/>
          </a:xfrm>
          <a:prstGeom prst="rect">
            <a:avLst/>
          </a:prstGeom>
          <a:noFill/>
          <a:ln w="9525">
            <a:noFill/>
          </a:ln>
        </p:spPr>
        <p:txBody>
          <a:bodyPr>
            <a:spAutoFit/>
          </a:bodyPr>
          <a:lstStyle/>
          <a:p>
            <a:pPr>
              <a:lnSpc>
                <a:spcPct val="140000"/>
              </a:lnSpc>
              <a:spcBef>
                <a:spcPct val="50000"/>
              </a:spcBef>
              <a:buFont typeface="Wingdings" panose="05000000000000000000" pitchFamily="2" charset="2"/>
              <a:buNone/>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表示在</a:t>
            </a:r>
            <a:r>
              <a:rPr lang="en-US" altLang="zh-CN" sz="2600" i="1" dirty="0">
                <a:solidFill>
                  <a:schemeClr val="tx1"/>
                </a:solidFill>
                <a:latin typeface="Times New Roman" panose="02020603050405020304" pitchFamily="18" charset="0"/>
                <a:cs typeface="Times New Roman" panose="02020603050405020304" pitchFamily="18" charset="0"/>
              </a:rPr>
              <a:t>t</a:t>
            </a:r>
            <a:r>
              <a:rPr lang="en-US" altLang="zh-CN" sz="2600" dirty="0">
                <a:solidFill>
                  <a:schemeClr val="tx1"/>
                </a:solidFill>
                <a:latin typeface="Times New Roman" panose="02020603050405020304" pitchFamily="18" charset="0"/>
                <a:cs typeface="Times New Roman" panose="02020603050405020304" pitchFamily="18" charset="0"/>
              </a:rPr>
              <a:t>时刻蚂蚁 </a:t>
            </a:r>
            <a:r>
              <a:rPr lang="en-US" altLang="zh-CN" sz="2600" i="1" dirty="0">
                <a:solidFill>
                  <a:schemeClr val="tx1"/>
                </a:solidFill>
                <a:latin typeface="Times New Roman" panose="02020603050405020304" pitchFamily="18" charset="0"/>
                <a:cs typeface="Times New Roman" panose="02020603050405020304" pitchFamily="18" charset="0"/>
              </a:rPr>
              <a:t>k </a:t>
            </a:r>
            <a:r>
              <a:rPr lang="en-US" altLang="zh-CN" sz="2600" dirty="0">
                <a:solidFill>
                  <a:schemeClr val="tx1"/>
                </a:solidFill>
                <a:latin typeface="Times New Roman" panose="02020603050405020304" pitchFamily="18" charset="0"/>
                <a:cs typeface="Times New Roman" panose="02020603050405020304" pitchFamily="18" charset="0"/>
              </a:rPr>
              <a:t>选择从元素(城市) </a:t>
            </a:r>
            <a:r>
              <a:rPr lang="en-US" altLang="zh-CN" sz="2600" i="1" dirty="0">
                <a:solidFill>
                  <a:schemeClr val="tx1"/>
                </a:solidFill>
                <a:latin typeface="Times New Roman" panose="02020603050405020304" pitchFamily="18" charset="0"/>
                <a:cs typeface="Times New Roman" panose="02020603050405020304" pitchFamily="18" charset="0"/>
              </a:rPr>
              <a:t>x </a:t>
            </a:r>
            <a:r>
              <a:rPr lang="en-US" altLang="zh-CN" sz="2600" dirty="0">
                <a:solidFill>
                  <a:schemeClr val="tx1"/>
                </a:solidFill>
                <a:latin typeface="Times New Roman" panose="02020603050405020304" pitchFamily="18" charset="0"/>
                <a:cs typeface="Times New Roman" panose="02020603050405020304" pitchFamily="18" charset="0"/>
              </a:rPr>
              <a:t>转移到元素(城市) </a:t>
            </a:r>
            <a:r>
              <a:rPr lang="en-US" altLang="zh-CN" sz="2600" i="1" dirty="0">
                <a:solidFill>
                  <a:schemeClr val="tx1"/>
                </a:solidFill>
                <a:latin typeface="Times New Roman" panose="02020603050405020304" pitchFamily="18" charset="0"/>
                <a:cs typeface="Times New Roman" panose="02020603050405020304" pitchFamily="18" charset="0"/>
              </a:rPr>
              <a:t>y </a:t>
            </a:r>
            <a:r>
              <a:rPr lang="en-US" altLang="zh-CN" sz="2600" dirty="0">
                <a:solidFill>
                  <a:schemeClr val="tx1"/>
                </a:solidFill>
                <a:latin typeface="Times New Roman" panose="02020603050405020304" pitchFamily="18" charset="0"/>
                <a:cs typeface="Times New Roman" panose="02020603050405020304" pitchFamily="18" charset="0"/>
              </a:rPr>
              <a:t>的概率，也称为随机比例规则。</a:t>
            </a:r>
            <a:endParaRPr lang="en-US" altLang="zh-CN" sz="2600" dirty="0">
              <a:solidFill>
                <a:schemeClr val="tx1"/>
              </a:solidFill>
              <a:latin typeface="Times New Roman" panose="02020603050405020304" pitchFamily="18" charset="0"/>
              <a:ea typeface="Times New Roman" panose="02020603050405020304" pitchFamily="18" charset="0"/>
            </a:endParaRPr>
          </a:p>
        </p:txBody>
      </p:sp>
      <p:sp>
        <p:nvSpPr>
          <p:cNvPr id="41993"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4"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5"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6"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7"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8"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1999"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0"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1"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2"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3"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4"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5"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6"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7"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8"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09"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0"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1"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2"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3"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4"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5"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6"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2017" name="Rectangle 26"/>
          <p:cNvSpPr/>
          <p:nvPr/>
        </p:nvSpPr>
        <p:spPr>
          <a:xfrm>
            <a:off x="3648075" y="2957514"/>
            <a:ext cx="1943100" cy="75882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zh-CN" dirty="0">
                <a:solidFill>
                  <a:schemeClr val="tx1"/>
                </a:solidFill>
                <a:latin typeface="Arial" panose="020B0604020202020204" pitchFamily="34" charset="0"/>
              </a:rPr>
              <a:t>信息素</a:t>
            </a:r>
            <a:endParaRPr lang="zh-CN" altLang="en-US" b="1" dirty="0">
              <a:solidFill>
                <a:schemeClr val="tx1"/>
              </a:solidFill>
            </a:endParaRPr>
          </a:p>
        </p:txBody>
      </p:sp>
      <p:grpSp>
        <p:nvGrpSpPr>
          <p:cNvPr id="42018" name="Group 28"/>
          <p:cNvGrpSpPr/>
          <p:nvPr/>
        </p:nvGrpSpPr>
        <p:grpSpPr>
          <a:xfrm>
            <a:off x="5880100" y="3284538"/>
            <a:ext cx="1600200" cy="831850"/>
            <a:chOff x="2688" y="3024"/>
            <a:chExt cx="1008" cy="524"/>
          </a:xfrm>
        </p:grpSpPr>
        <p:sp>
          <p:nvSpPr>
            <p:cNvPr id="42025" name="AutoShape 23"/>
            <p:cNvSpPr/>
            <p:nvPr/>
          </p:nvSpPr>
          <p:spPr>
            <a:xfrm>
              <a:off x="2688" y="3024"/>
              <a:ext cx="1008" cy="24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42026" name="Text Box 24"/>
            <p:cNvSpPr txBox="1"/>
            <p:nvPr/>
          </p:nvSpPr>
          <p:spPr>
            <a:xfrm>
              <a:off x="2704" y="3296"/>
              <a:ext cx="992" cy="252"/>
            </a:xfrm>
            <a:prstGeom prst="rect">
              <a:avLst/>
            </a:prstGeom>
            <a:noFill/>
            <a:ln w="9525">
              <a:noFill/>
            </a:ln>
          </p:spPr>
          <p:txBody>
            <a:bodyPr anchor="b">
              <a:spAutoFit/>
            </a:bodyPr>
            <a:lstStyle/>
            <a:p>
              <a:pPr>
                <a:spcBef>
                  <a:spcPct val="50000"/>
                </a:spcBef>
              </a:pPr>
              <a:r>
                <a:rPr lang="zh-CN" altLang="en-US" sz="2000" dirty="0">
                  <a:solidFill>
                    <a:schemeClr val="tx1"/>
                  </a:solidFill>
                </a:rPr>
                <a:t> 共同决定</a:t>
              </a:r>
            </a:p>
          </p:txBody>
        </p:sp>
      </p:grpSp>
      <p:sp>
        <p:nvSpPr>
          <p:cNvPr id="4201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986" name="对象 18"/>
          <p:cNvGraphicFramePr>
            <a:graphicFrameLocks noChangeAspect="1"/>
          </p:cNvGraphicFramePr>
          <p:nvPr/>
        </p:nvGraphicFramePr>
        <p:xfrm>
          <a:off x="1774825" y="1492251"/>
          <a:ext cx="865188" cy="568325"/>
        </p:xfrm>
        <a:graphic>
          <a:graphicData uri="http://schemas.openxmlformats.org/presentationml/2006/ole">
            <mc:AlternateContent xmlns:mc="http://schemas.openxmlformats.org/markup-compatibility/2006">
              <mc:Choice xmlns:v="urn:schemas-microsoft-com:vml" Requires="v">
                <p:oleObj spid="_x0000_s44197" r:id="rId3" imgW="393700" imgH="254000" progId="Equation.DSMT4">
                  <p:embed/>
                </p:oleObj>
              </mc:Choice>
              <mc:Fallback>
                <p:oleObj r:id="rId3" imgW="393700" imgH="254000" progId="Equation.DSMT4">
                  <p:embed/>
                  <p:pic>
                    <p:nvPicPr>
                      <p:cNvPr id="0" name="图片 3210"/>
                      <p:cNvPicPr/>
                      <p:nvPr/>
                    </p:nvPicPr>
                    <p:blipFill>
                      <a:blip r:embed="rId4"/>
                      <a:stretch>
                        <a:fillRect/>
                      </a:stretch>
                    </p:blipFill>
                    <p:spPr>
                      <a:xfrm>
                        <a:off x="1774825" y="1492251"/>
                        <a:ext cx="865188" cy="568325"/>
                      </a:xfrm>
                      <a:prstGeom prst="rect">
                        <a:avLst/>
                      </a:prstGeom>
                      <a:noFill/>
                      <a:ln w="38100">
                        <a:noFill/>
                        <a:miter/>
                      </a:ln>
                    </p:spPr>
                  </p:pic>
                </p:oleObj>
              </mc:Fallback>
            </mc:AlternateContent>
          </a:graphicData>
        </a:graphic>
      </p:graphicFrame>
      <p:sp>
        <p:nvSpPr>
          <p:cNvPr id="42020" name="AutoShape 23"/>
          <p:cNvSpPr/>
          <p:nvPr/>
        </p:nvSpPr>
        <p:spPr>
          <a:xfrm>
            <a:off x="5905500" y="4200525"/>
            <a:ext cx="1600200" cy="38100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graphicFrame>
        <p:nvGraphicFramePr>
          <p:cNvPr id="41987" name="对象 19"/>
          <p:cNvGraphicFramePr>
            <a:graphicFrameLocks noChangeAspect="1"/>
          </p:cNvGraphicFramePr>
          <p:nvPr/>
        </p:nvGraphicFramePr>
        <p:xfrm>
          <a:off x="7751763" y="3573464"/>
          <a:ext cx="1008062" cy="663575"/>
        </p:xfrm>
        <a:graphic>
          <a:graphicData uri="http://schemas.openxmlformats.org/presentationml/2006/ole">
            <mc:AlternateContent xmlns:mc="http://schemas.openxmlformats.org/markup-compatibility/2006">
              <mc:Choice xmlns:v="urn:schemas-microsoft-com:vml" Requires="v">
                <p:oleObj spid="_x0000_s44198" r:id="rId5" imgW="393700" imgH="254000" progId="Equation.DSMT4">
                  <p:embed/>
                </p:oleObj>
              </mc:Choice>
              <mc:Fallback>
                <p:oleObj r:id="rId5" imgW="393700" imgH="254000" progId="Equation.DSMT4">
                  <p:embed/>
                  <p:pic>
                    <p:nvPicPr>
                      <p:cNvPr id="0" name="图片 3211"/>
                      <p:cNvPicPr/>
                      <p:nvPr/>
                    </p:nvPicPr>
                    <p:blipFill>
                      <a:blip r:embed="rId4"/>
                      <a:stretch>
                        <a:fillRect/>
                      </a:stretch>
                    </p:blipFill>
                    <p:spPr>
                      <a:xfrm>
                        <a:off x="7751763" y="3573464"/>
                        <a:ext cx="1008062" cy="663575"/>
                      </a:xfrm>
                      <a:prstGeom prst="rect">
                        <a:avLst/>
                      </a:prstGeom>
                      <a:noFill/>
                      <a:ln w="38100">
                        <a:noFill/>
                        <a:miter/>
                      </a:ln>
                    </p:spPr>
                  </p:pic>
                </p:oleObj>
              </mc:Fallback>
            </mc:AlternateContent>
          </a:graphicData>
        </a:graphic>
      </p:graphicFrame>
      <p:sp>
        <p:nvSpPr>
          <p:cNvPr id="42021"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988" name="对象 26"/>
          <p:cNvGraphicFramePr>
            <a:graphicFrameLocks noChangeAspect="1"/>
          </p:cNvGraphicFramePr>
          <p:nvPr/>
        </p:nvGraphicFramePr>
        <p:xfrm>
          <a:off x="4656139" y="3119439"/>
          <a:ext cx="866775" cy="541337"/>
        </p:xfrm>
        <a:graphic>
          <a:graphicData uri="http://schemas.openxmlformats.org/presentationml/2006/ole">
            <mc:AlternateContent xmlns:mc="http://schemas.openxmlformats.org/markup-compatibility/2006">
              <mc:Choice xmlns:v="urn:schemas-microsoft-com:vml" Requires="v">
                <p:oleObj spid="_x0000_s44199" r:id="rId6" imgW="381000" imgH="241300" progId="Equation.DSMT4">
                  <p:embed/>
                </p:oleObj>
              </mc:Choice>
              <mc:Fallback>
                <p:oleObj r:id="rId6" imgW="381000" imgH="241300" progId="Equation.DSMT4">
                  <p:embed/>
                  <p:pic>
                    <p:nvPicPr>
                      <p:cNvPr id="0" name="图片 3212"/>
                      <p:cNvPicPr/>
                      <p:nvPr/>
                    </p:nvPicPr>
                    <p:blipFill>
                      <a:blip r:embed="rId7"/>
                      <a:stretch>
                        <a:fillRect/>
                      </a:stretch>
                    </p:blipFill>
                    <p:spPr>
                      <a:xfrm>
                        <a:off x="4656139" y="3119439"/>
                        <a:ext cx="866775" cy="541337"/>
                      </a:xfrm>
                      <a:prstGeom prst="rect">
                        <a:avLst/>
                      </a:prstGeom>
                      <a:noFill/>
                      <a:ln w="38100">
                        <a:noFill/>
                        <a:miter/>
                      </a:ln>
                    </p:spPr>
                  </p:pic>
                </p:oleObj>
              </mc:Fallback>
            </mc:AlternateContent>
          </a:graphicData>
        </a:graphic>
      </p:graphicFrame>
      <p:sp>
        <p:nvSpPr>
          <p:cNvPr id="42022" name="Rectangle 26"/>
          <p:cNvSpPr/>
          <p:nvPr/>
        </p:nvSpPr>
        <p:spPr>
          <a:xfrm>
            <a:off x="3648075" y="3894139"/>
            <a:ext cx="1943100" cy="1119187"/>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zh-CN" dirty="0">
                <a:solidFill>
                  <a:schemeClr val="tx1"/>
                </a:solidFill>
                <a:latin typeface="Arial" panose="020B0604020202020204" pitchFamily="34" charset="0"/>
              </a:rPr>
              <a:t>局部启发信息</a:t>
            </a:r>
            <a:endParaRPr lang="en-US" altLang="zh-CN" dirty="0">
              <a:solidFill>
                <a:schemeClr val="tx1"/>
              </a:solidFill>
              <a:latin typeface="Arial" panose="020B0604020202020204" pitchFamily="34" charset="0"/>
            </a:endParaRPr>
          </a:p>
          <a:p>
            <a:endParaRPr lang="zh-CN" altLang="en-US" b="1" dirty="0">
              <a:solidFill>
                <a:schemeClr val="tx1"/>
              </a:solidFill>
            </a:endParaRPr>
          </a:p>
        </p:txBody>
      </p:sp>
      <p:sp>
        <p:nvSpPr>
          <p:cNvPr id="42023"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989" name="对象 28"/>
          <p:cNvGraphicFramePr>
            <a:graphicFrameLocks noChangeAspect="1"/>
          </p:cNvGraphicFramePr>
          <p:nvPr/>
        </p:nvGraphicFramePr>
        <p:xfrm>
          <a:off x="4178301" y="4452939"/>
          <a:ext cx="917575" cy="560387"/>
        </p:xfrm>
        <a:graphic>
          <a:graphicData uri="http://schemas.openxmlformats.org/presentationml/2006/ole">
            <mc:AlternateContent xmlns:mc="http://schemas.openxmlformats.org/markup-compatibility/2006">
              <mc:Choice xmlns:v="urn:schemas-microsoft-com:vml" Requires="v">
                <p:oleObj spid="_x0000_s44200" r:id="rId8" imgW="393700" imgH="241300" progId="Equation.DSMT4">
                  <p:embed/>
                </p:oleObj>
              </mc:Choice>
              <mc:Fallback>
                <p:oleObj r:id="rId8" imgW="393700" imgH="241300" progId="Equation.DSMT4">
                  <p:embed/>
                  <p:pic>
                    <p:nvPicPr>
                      <p:cNvPr id="0" name="图片 3213"/>
                      <p:cNvPicPr/>
                      <p:nvPr/>
                    </p:nvPicPr>
                    <p:blipFill>
                      <a:blip r:embed="rId9"/>
                      <a:stretch>
                        <a:fillRect/>
                      </a:stretch>
                    </p:blipFill>
                    <p:spPr>
                      <a:xfrm>
                        <a:off x="4178301" y="4452939"/>
                        <a:ext cx="917575" cy="560387"/>
                      </a:xfrm>
                      <a:prstGeom prst="rect">
                        <a:avLst/>
                      </a:prstGeom>
                      <a:noFill/>
                      <a:ln w="38100">
                        <a:noFill/>
                        <a:miter/>
                      </a:ln>
                    </p:spPr>
                  </p:pic>
                </p:oleObj>
              </mc:Fallback>
            </mc:AlternateContent>
          </a:graphicData>
        </a:graphic>
      </p:graphicFrame>
      <p:sp>
        <p:nvSpPr>
          <p:cNvPr id="43"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3017" name="Rectangle 8"/>
          <p:cNvSpPr/>
          <p:nvPr/>
        </p:nvSpPr>
        <p:spPr>
          <a:xfrm>
            <a:off x="1631950" y="969964"/>
            <a:ext cx="9036050" cy="4979987"/>
          </a:xfrm>
          <a:prstGeom prst="rect">
            <a:avLst/>
          </a:prstGeom>
          <a:noFill/>
          <a:ln w="9525">
            <a:noFill/>
          </a:ln>
        </p:spPr>
        <p:txBody>
          <a:bodyPr>
            <a:spAutoFit/>
          </a:bodyPr>
          <a:lstStyle/>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sz="2600" dirty="0">
                <a:solidFill>
                  <a:schemeClr val="tx1"/>
                </a:solidFill>
                <a:latin typeface="Times New Roman" panose="02020603050405020304" pitchFamily="18" charset="0"/>
                <a:cs typeface="Times New Roman" panose="02020603050405020304" pitchFamily="18" charset="0"/>
              </a:rPr>
              <a:t>表示如下：</a:t>
            </a:r>
            <a:endParaRPr lang="en-US" altLang="zh-CN" sz="26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sz="26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7.18</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其中：</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表示蚂蚁</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zh-CN" dirty="0">
                <a:solidFill>
                  <a:schemeClr val="tx1"/>
                </a:solidFill>
                <a:latin typeface="Arial" panose="020B0604020202020204" pitchFamily="34" charset="0"/>
              </a:rPr>
              <a:t>下一步允许选择的城市</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记录蚂蚁</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zh-CN" dirty="0">
                <a:solidFill>
                  <a:schemeClr val="tx1"/>
                </a:solidFill>
                <a:latin typeface="Arial" panose="020B0604020202020204" pitchFamily="34" charset="0"/>
              </a:rPr>
              <a:t>当前所走过的城市</a:t>
            </a: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i="1"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tx1"/>
                </a:solidFill>
                <a:latin typeface="Arial" panose="020B0604020202020204" pitchFamily="34" charset="0"/>
              </a:rPr>
              <a:t>    </a:t>
            </a:r>
            <a:r>
              <a:rPr lang="zh-CN" altLang="zh-CN" dirty="0">
                <a:solidFill>
                  <a:schemeClr val="tx1"/>
                </a:solidFill>
                <a:latin typeface="Arial" panose="020B0604020202020204" pitchFamily="34" charset="0"/>
              </a:rPr>
              <a:t>是信息素启发式因子，表示轨迹的相对重要性</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3018"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1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0"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1"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2"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3"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4"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5"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6"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7"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8"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29"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0"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1"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2"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3"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4"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5"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6"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7"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8"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39"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0"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1"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2"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0" name="对象 18"/>
          <p:cNvGraphicFramePr>
            <a:graphicFrameLocks noChangeAspect="1"/>
          </p:cNvGraphicFramePr>
          <p:nvPr/>
        </p:nvGraphicFramePr>
        <p:xfrm>
          <a:off x="1847850" y="1052513"/>
          <a:ext cx="863600" cy="569912"/>
        </p:xfrm>
        <a:graphic>
          <a:graphicData uri="http://schemas.openxmlformats.org/presentationml/2006/ole">
            <mc:AlternateContent xmlns:mc="http://schemas.openxmlformats.org/markup-compatibility/2006">
              <mc:Choice xmlns:v="urn:schemas-microsoft-com:vml" Requires="v">
                <p:oleObj spid="_x0000_s45262" r:id="rId3" imgW="393700" imgH="254000" progId="Equation.DSMT4">
                  <p:embed/>
                </p:oleObj>
              </mc:Choice>
              <mc:Fallback>
                <p:oleObj r:id="rId3" imgW="393700" imgH="254000" progId="Equation.DSMT4">
                  <p:embed/>
                  <p:pic>
                    <p:nvPicPr>
                      <p:cNvPr id="0" name="图片 3214"/>
                      <p:cNvPicPr/>
                      <p:nvPr/>
                    </p:nvPicPr>
                    <p:blipFill>
                      <a:blip r:embed="rId4"/>
                      <a:stretch>
                        <a:fillRect/>
                      </a:stretch>
                    </p:blipFill>
                    <p:spPr>
                      <a:xfrm>
                        <a:off x="1847850" y="1052513"/>
                        <a:ext cx="863600" cy="569912"/>
                      </a:xfrm>
                      <a:prstGeom prst="rect">
                        <a:avLst/>
                      </a:prstGeom>
                      <a:noFill/>
                      <a:ln w="38100">
                        <a:noFill/>
                        <a:miter/>
                      </a:ln>
                    </p:spPr>
                  </p:pic>
                </p:oleObj>
              </mc:Fallback>
            </mc:AlternateContent>
          </a:graphicData>
        </a:graphic>
      </p:graphicFrame>
      <p:sp>
        <p:nvSpPr>
          <p:cNvPr id="43043"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4"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304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1" name="对象 11"/>
          <p:cNvGraphicFramePr>
            <a:graphicFrameLocks noChangeAspect="1"/>
          </p:cNvGraphicFramePr>
          <p:nvPr/>
        </p:nvGraphicFramePr>
        <p:xfrm>
          <a:off x="2566988" y="1628775"/>
          <a:ext cx="6265862" cy="1728788"/>
        </p:xfrm>
        <a:graphic>
          <a:graphicData uri="http://schemas.openxmlformats.org/presentationml/2006/ole">
            <mc:AlternateContent xmlns:mc="http://schemas.openxmlformats.org/markup-compatibility/2006">
              <mc:Choice xmlns:v="urn:schemas-microsoft-com:vml" Requires="v">
                <p:oleObj spid="_x0000_s45263" r:id="rId5" imgW="3314700" imgH="914400" progId="Equation.DSMT4">
                  <p:embed/>
                </p:oleObj>
              </mc:Choice>
              <mc:Fallback>
                <p:oleObj r:id="rId5" imgW="3314700" imgH="914400" progId="Equation.DSMT4">
                  <p:embed/>
                  <p:pic>
                    <p:nvPicPr>
                      <p:cNvPr id="0" name="图片 3215"/>
                      <p:cNvPicPr/>
                      <p:nvPr/>
                    </p:nvPicPr>
                    <p:blipFill>
                      <a:blip r:embed="rId6"/>
                      <a:stretch>
                        <a:fillRect/>
                      </a:stretch>
                    </p:blipFill>
                    <p:spPr>
                      <a:xfrm>
                        <a:off x="2566988" y="1628775"/>
                        <a:ext cx="6265862" cy="1728788"/>
                      </a:xfrm>
                      <a:prstGeom prst="rect">
                        <a:avLst/>
                      </a:prstGeom>
                      <a:noFill/>
                      <a:ln w="38100">
                        <a:noFill/>
                        <a:miter/>
                      </a:ln>
                    </p:spPr>
                  </p:pic>
                </p:oleObj>
              </mc:Fallback>
            </mc:AlternateContent>
          </a:graphicData>
        </a:graphic>
      </p:graphicFrame>
      <p:sp>
        <p:nvSpPr>
          <p:cNvPr id="4304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2" name="对象 15"/>
          <p:cNvGraphicFramePr>
            <a:graphicFrameLocks noChangeAspect="1"/>
          </p:cNvGraphicFramePr>
          <p:nvPr/>
        </p:nvGraphicFramePr>
        <p:xfrm>
          <a:off x="1577975" y="4005263"/>
          <a:ext cx="4446588" cy="431800"/>
        </p:xfrm>
        <a:graphic>
          <a:graphicData uri="http://schemas.openxmlformats.org/presentationml/2006/ole">
            <mc:AlternateContent xmlns:mc="http://schemas.openxmlformats.org/markup-compatibility/2006">
              <mc:Choice xmlns:v="urn:schemas-microsoft-com:vml" Requires="v">
                <p:oleObj spid="_x0000_s45264" r:id="rId7" imgW="2349500" imgH="228600" progId="Equation.DSMT4">
                  <p:embed/>
                </p:oleObj>
              </mc:Choice>
              <mc:Fallback>
                <p:oleObj r:id="rId7" imgW="2349500" imgH="228600" progId="Equation.DSMT4">
                  <p:embed/>
                  <p:pic>
                    <p:nvPicPr>
                      <p:cNvPr id="0" name="图片 3216"/>
                      <p:cNvPicPr/>
                      <p:nvPr/>
                    </p:nvPicPr>
                    <p:blipFill>
                      <a:blip r:embed="rId8"/>
                      <a:stretch>
                        <a:fillRect/>
                      </a:stretch>
                    </p:blipFill>
                    <p:spPr>
                      <a:xfrm>
                        <a:off x="1577975" y="4005263"/>
                        <a:ext cx="4446588" cy="431800"/>
                      </a:xfrm>
                      <a:prstGeom prst="rect">
                        <a:avLst/>
                      </a:prstGeom>
                      <a:noFill/>
                      <a:ln w="38100">
                        <a:noFill/>
                        <a:miter/>
                      </a:ln>
                    </p:spPr>
                  </p:pic>
                </p:oleObj>
              </mc:Fallback>
            </mc:AlternateContent>
          </a:graphicData>
        </a:graphic>
      </p:graphicFrame>
      <p:sp>
        <p:nvSpPr>
          <p:cNvPr id="43047" name="Rectangle 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3" name="对象 21"/>
          <p:cNvGraphicFramePr>
            <a:graphicFrameLocks noChangeAspect="1"/>
          </p:cNvGraphicFramePr>
          <p:nvPr/>
        </p:nvGraphicFramePr>
        <p:xfrm>
          <a:off x="2208213" y="4638675"/>
          <a:ext cx="1116012" cy="446088"/>
        </p:xfrm>
        <a:graphic>
          <a:graphicData uri="http://schemas.openxmlformats.org/presentationml/2006/ole">
            <mc:AlternateContent xmlns:mc="http://schemas.openxmlformats.org/markup-compatibility/2006">
              <mc:Choice xmlns:v="urn:schemas-microsoft-com:vml" Requires="v">
                <p:oleObj spid="_x0000_s45265" r:id="rId9" imgW="571500" imgH="228600" progId="Equation.DSMT4">
                  <p:embed/>
                </p:oleObj>
              </mc:Choice>
              <mc:Fallback>
                <p:oleObj r:id="rId9" imgW="571500" imgH="228600" progId="Equation.DSMT4">
                  <p:embed/>
                  <p:pic>
                    <p:nvPicPr>
                      <p:cNvPr id="0" name="图片 3217"/>
                      <p:cNvPicPr/>
                      <p:nvPr/>
                    </p:nvPicPr>
                    <p:blipFill>
                      <a:blip r:embed="rId10"/>
                      <a:stretch>
                        <a:fillRect/>
                      </a:stretch>
                    </p:blipFill>
                    <p:spPr>
                      <a:xfrm>
                        <a:off x="2208213" y="4638675"/>
                        <a:ext cx="1116012" cy="446088"/>
                      </a:xfrm>
                      <a:prstGeom prst="rect">
                        <a:avLst/>
                      </a:prstGeom>
                      <a:noFill/>
                      <a:ln w="38100">
                        <a:noFill/>
                        <a:miter/>
                      </a:ln>
                    </p:spPr>
                  </p:pic>
                </p:oleObj>
              </mc:Fallback>
            </mc:AlternateContent>
          </a:graphicData>
        </a:graphic>
      </p:graphicFrame>
      <p:sp>
        <p:nvSpPr>
          <p:cNvPr id="43048"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3014" name="对象 23"/>
          <p:cNvGraphicFramePr>
            <a:graphicFrameLocks noChangeAspect="1"/>
          </p:cNvGraphicFramePr>
          <p:nvPr/>
        </p:nvGraphicFramePr>
        <p:xfrm>
          <a:off x="3287714" y="4694239"/>
          <a:ext cx="1728787" cy="390525"/>
        </p:xfrm>
        <a:graphic>
          <a:graphicData uri="http://schemas.openxmlformats.org/presentationml/2006/ole">
            <mc:AlternateContent xmlns:mc="http://schemas.openxmlformats.org/markup-compatibility/2006">
              <mc:Choice xmlns:v="urn:schemas-microsoft-com:vml" Requires="v">
                <p:oleObj spid="_x0000_s45266" r:id="rId11" imgW="888365" imgH="203200" progId="Equation.DSMT4">
                  <p:embed/>
                </p:oleObj>
              </mc:Choice>
              <mc:Fallback>
                <p:oleObj r:id="rId11" imgW="888365" imgH="203200" progId="Equation.DSMT4">
                  <p:embed/>
                  <p:pic>
                    <p:nvPicPr>
                      <p:cNvPr id="0" name="图片 3218"/>
                      <p:cNvPicPr/>
                      <p:nvPr/>
                    </p:nvPicPr>
                    <p:blipFill>
                      <a:blip r:embed="rId12"/>
                      <a:stretch>
                        <a:fillRect/>
                      </a:stretch>
                    </p:blipFill>
                    <p:spPr>
                      <a:xfrm>
                        <a:off x="3287714" y="4694239"/>
                        <a:ext cx="1728787" cy="390525"/>
                      </a:xfrm>
                      <a:prstGeom prst="rect">
                        <a:avLst/>
                      </a:prstGeom>
                      <a:noFill/>
                      <a:ln w="38100">
                        <a:noFill/>
                        <a:miter/>
                      </a:ln>
                    </p:spPr>
                  </p:pic>
                </p:oleObj>
              </mc:Fallback>
            </mc:AlternateContent>
          </a:graphicData>
        </a:graphic>
      </p:graphicFrame>
      <p:sp>
        <p:nvSpPr>
          <p:cNvPr id="41"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4038" name="Rectangle 8"/>
          <p:cNvSpPr/>
          <p:nvPr/>
        </p:nvSpPr>
        <p:spPr>
          <a:xfrm>
            <a:off x="1199456" y="969963"/>
            <a:ext cx="9468544" cy="5681662"/>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sz="2600" dirty="0">
                <a:solidFill>
                  <a:schemeClr val="tx1"/>
                </a:solidFill>
                <a:latin typeface="Times New Roman" panose="02020603050405020304" pitchFamily="18" charset="0"/>
                <a:cs typeface="Times New Roman" panose="02020603050405020304" pitchFamily="18" charset="0"/>
              </a:rPr>
              <a:t>表示如下：</a:t>
            </a:r>
            <a:endParaRPr lang="en-US" altLang="zh-CN" sz="26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sz="26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7.18</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其中：</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4039"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2"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3"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4"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5"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6"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7"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8"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49"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0"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1"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2"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3"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4"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5"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6"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7"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8"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59"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0"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1"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2"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3"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4034" name="对象 18"/>
          <p:cNvGraphicFramePr>
            <a:graphicFrameLocks noChangeAspect="1"/>
          </p:cNvGraphicFramePr>
          <p:nvPr>
            <p:extLst>
              <p:ext uri="{D42A27DB-BD31-4B8C-83A1-F6EECF244321}">
                <p14:modId xmlns:p14="http://schemas.microsoft.com/office/powerpoint/2010/main" val="95476413"/>
              </p:ext>
            </p:extLst>
          </p:nvPr>
        </p:nvGraphicFramePr>
        <p:xfrm>
          <a:off x="1445948" y="1058863"/>
          <a:ext cx="863600" cy="569912"/>
        </p:xfrm>
        <a:graphic>
          <a:graphicData uri="http://schemas.openxmlformats.org/presentationml/2006/ole">
            <mc:AlternateContent xmlns:mc="http://schemas.openxmlformats.org/markup-compatibility/2006">
              <mc:Choice xmlns:v="urn:schemas-microsoft-com:vml" Requires="v">
                <p:oleObj spid="_x0000_s46163" r:id="rId3" imgW="393700" imgH="254000" progId="Equation.DSMT4">
                  <p:embed/>
                </p:oleObj>
              </mc:Choice>
              <mc:Fallback>
                <p:oleObj r:id="rId3" imgW="393700" imgH="254000" progId="Equation.DSMT4">
                  <p:embed/>
                  <p:pic>
                    <p:nvPicPr>
                      <p:cNvPr id="0" name="图片 3219"/>
                      <p:cNvPicPr/>
                      <p:nvPr/>
                    </p:nvPicPr>
                    <p:blipFill>
                      <a:blip r:embed="rId4"/>
                      <a:stretch>
                        <a:fillRect/>
                      </a:stretch>
                    </p:blipFill>
                    <p:spPr>
                      <a:xfrm>
                        <a:off x="1445948" y="1058863"/>
                        <a:ext cx="863600" cy="569912"/>
                      </a:xfrm>
                      <a:prstGeom prst="rect">
                        <a:avLst/>
                      </a:prstGeom>
                      <a:noFill/>
                      <a:ln w="38100">
                        <a:noFill/>
                        <a:miter/>
                      </a:ln>
                    </p:spPr>
                  </p:pic>
                </p:oleObj>
              </mc:Fallback>
            </mc:AlternateContent>
          </a:graphicData>
        </a:graphic>
      </p:graphicFrame>
      <p:sp>
        <p:nvSpPr>
          <p:cNvPr id="44064"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5"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6"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4035" name="对象 11"/>
          <p:cNvGraphicFramePr>
            <a:graphicFrameLocks noChangeAspect="1"/>
          </p:cNvGraphicFramePr>
          <p:nvPr>
            <p:extLst>
              <p:ext uri="{D42A27DB-BD31-4B8C-83A1-F6EECF244321}">
                <p14:modId xmlns:p14="http://schemas.microsoft.com/office/powerpoint/2010/main" val="397663101"/>
              </p:ext>
            </p:extLst>
          </p:nvPr>
        </p:nvGraphicFramePr>
        <p:xfrm>
          <a:off x="1445948" y="1602816"/>
          <a:ext cx="6265862" cy="1728788"/>
        </p:xfrm>
        <a:graphic>
          <a:graphicData uri="http://schemas.openxmlformats.org/presentationml/2006/ole">
            <mc:AlternateContent xmlns:mc="http://schemas.openxmlformats.org/markup-compatibility/2006">
              <mc:Choice xmlns:v="urn:schemas-microsoft-com:vml" Requires="v">
                <p:oleObj spid="_x0000_s46164" r:id="rId5" imgW="3314700" imgH="914400" progId="Equation.DSMT4">
                  <p:embed/>
                </p:oleObj>
              </mc:Choice>
              <mc:Fallback>
                <p:oleObj r:id="rId5" imgW="3314700" imgH="914400" progId="Equation.DSMT4">
                  <p:embed/>
                  <p:pic>
                    <p:nvPicPr>
                      <p:cNvPr id="0" name="图片 3220"/>
                      <p:cNvPicPr/>
                      <p:nvPr/>
                    </p:nvPicPr>
                    <p:blipFill>
                      <a:blip r:embed="rId6"/>
                      <a:stretch>
                        <a:fillRect/>
                      </a:stretch>
                    </p:blipFill>
                    <p:spPr>
                      <a:xfrm>
                        <a:off x="1445948" y="1602816"/>
                        <a:ext cx="6265862" cy="1728788"/>
                      </a:xfrm>
                      <a:prstGeom prst="rect">
                        <a:avLst/>
                      </a:prstGeom>
                      <a:noFill/>
                      <a:ln w="38100">
                        <a:noFill/>
                        <a:miter/>
                      </a:ln>
                    </p:spPr>
                  </p:pic>
                </p:oleObj>
              </mc:Fallback>
            </mc:AlternateContent>
          </a:graphicData>
        </a:graphic>
      </p:graphicFrame>
      <p:sp>
        <p:nvSpPr>
          <p:cNvPr id="44067"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8" name="Rectangle 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4069"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 name="表格 40"/>
          <p:cNvGraphicFramePr>
            <a:graphicFrameLocks noGrp="1"/>
          </p:cNvGraphicFramePr>
          <p:nvPr>
            <p:extLst>
              <p:ext uri="{D42A27DB-BD31-4B8C-83A1-F6EECF244321}">
                <p14:modId xmlns:p14="http://schemas.microsoft.com/office/powerpoint/2010/main" val="1957383017"/>
              </p:ext>
            </p:extLst>
          </p:nvPr>
        </p:nvGraphicFramePr>
        <p:xfrm>
          <a:off x="1199456" y="3883025"/>
          <a:ext cx="9865096" cy="2641599"/>
        </p:xfrm>
        <a:graphic>
          <a:graphicData uri="http://schemas.openxmlformats.org/drawingml/2006/table">
            <a:tbl>
              <a:tblPr>
                <a:tableStyleId>{5C22544A-7EE6-4342-B048-85BDC9FD1C3A}</a:tableStyleId>
              </a:tblPr>
              <a:tblGrid>
                <a:gridCol w="2543994">
                  <a:extLst>
                    <a:ext uri="{9D8B030D-6E8A-4147-A177-3AD203B41FA5}">
                      <a16:colId xmlns:a16="http://schemas.microsoft.com/office/drawing/2014/main" val="20000"/>
                    </a:ext>
                  </a:extLst>
                </a:gridCol>
                <a:gridCol w="7321102">
                  <a:extLst>
                    <a:ext uri="{9D8B030D-6E8A-4147-A177-3AD203B41FA5}">
                      <a16:colId xmlns:a16="http://schemas.microsoft.com/office/drawing/2014/main" val="20001"/>
                    </a:ext>
                  </a:extLst>
                </a:gridCol>
              </a:tblGrid>
              <a:tr h="880533">
                <a:tc>
                  <a:txBody>
                    <a:bodyPr/>
                    <a:lstStyle/>
                    <a:p>
                      <a:pPr algn="ctr">
                        <a:lnSpc>
                          <a:spcPts val="1800"/>
                        </a:lnSpc>
                        <a:spcAft>
                          <a:spcPts val="0"/>
                        </a:spcAft>
                      </a:pPr>
                      <a:r>
                        <a:rPr lang="en-US" altLang="zh-CN" sz="20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smtClean="0"/>
                        <a:t> </a:t>
                      </a:r>
                      <a:r>
                        <a:rPr lang="zh-CN" altLang="en-US" sz="2000" dirty="0" smtClean="0"/>
                        <a:t>值越大</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该蚂蚁越倾向于选择其它蚂蚁经过的路径，该状态转</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移概率越接近于贪婪规则</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0"/>
                  </a:ext>
                </a:extLst>
              </a:tr>
              <a:tr h="880533">
                <a:tc>
                  <a:txBody>
                    <a:bodyPr/>
                    <a:lstStyle/>
                    <a:p>
                      <a:pPr algn="ctr">
                        <a:lnSpc>
                          <a:spcPts val="1800"/>
                        </a:lnSpc>
                        <a:spcAft>
                          <a:spcPts val="0"/>
                        </a:spcAft>
                      </a:pPr>
                      <a:r>
                        <a:rPr lang="zh-CN" altLang="en-US"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当</a:t>
                      </a:r>
                      <a:r>
                        <a:rPr lang="zh-CN" altLang="en-US" sz="2000" kern="100" baseline="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i="0" dirty="0" smtClean="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i="0" dirty="0" smtClean="0">
                          <a:latin typeface="Times New Roman" panose="02020603050405020304" pitchFamily="18" charset="0"/>
                          <a:cs typeface="Times New Roman" panose="02020603050405020304" pitchFamily="18" charset="0"/>
                          <a:sym typeface="Symbol" panose="05050102010706020507" pitchFamily="18" charset="2"/>
                        </a:rPr>
                        <a:t>时</a:t>
                      </a:r>
                      <a:endParaRPr lang="zh-CN" sz="2000" i="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algn="l">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不再考虑信息素水平，算法就成为有多重起点的随机</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algn="l">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algn="l">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贪婪算法</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1"/>
                  </a:ext>
                </a:extLst>
              </a:tr>
              <a:tr h="880533">
                <a:tc>
                  <a:txBody>
                    <a:bodyPr/>
                    <a:lstStyle/>
                    <a:p>
                      <a:pPr algn="ctr">
                        <a:lnSpc>
                          <a:spcPts val="1800"/>
                        </a:lnSpc>
                        <a:spcAft>
                          <a:spcPts val="0"/>
                        </a:spcAft>
                      </a:pPr>
                      <a:r>
                        <a:rPr lang="zh-CN" altLang="en-US" sz="2000" kern="100" dirty="0" smtClean="0">
                          <a:effectLst/>
                          <a:latin typeface="Times New Roman" panose="02020603050405020304" pitchFamily="18" charset="0"/>
                          <a:ea typeface="+mn-ea"/>
                          <a:cs typeface="Times New Roman" panose="02020603050405020304" pitchFamily="18" charset="0"/>
                        </a:rPr>
                        <a:t>当 </a:t>
                      </a:r>
                      <a:r>
                        <a:rPr lang="en-US" altLang="zh-CN" sz="2000" i="1" dirty="0" smtClean="0">
                          <a:latin typeface="Times New Roman" panose="02020603050405020304" pitchFamily="18" charset="0"/>
                          <a:cs typeface="Times New Roman" panose="02020603050405020304" pitchFamily="18" charset="0"/>
                          <a:sym typeface="Symbol" panose="05050102010706020507"/>
                        </a:rPr>
                        <a:t> </a:t>
                      </a:r>
                      <a:r>
                        <a:rPr lang="en-US" altLang="zh-CN" sz="20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i="0" dirty="0" smtClean="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i="0" dirty="0" smtClean="0">
                          <a:latin typeface="Times New Roman" panose="02020603050405020304" pitchFamily="18" charset="0"/>
                          <a:cs typeface="Times New Roman" panose="02020603050405020304" pitchFamily="18" charset="0"/>
                          <a:sym typeface="Symbol" panose="05050102010706020507" pitchFamily="18" charset="2"/>
                        </a:rPr>
                        <a:t>时</a:t>
                      </a:r>
                      <a:endParaRPr lang="zh-CN" altLang="zh-CN" sz="2000" i="0" kern="100" dirty="0">
                        <a:effectLst/>
                        <a:latin typeface="Times New Roman" panose="02020603050405020304" pitchFamily="18" charset="0"/>
                        <a:ea typeface="+mn-ea"/>
                        <a:cs typeface="Times New Roman" panose="02020603050405020304" pitchFamily="18" charset="0"/>
                      </a:endParaRPr>
                    </a:p>
                  </a:txBody>
                  <a:tcPr marL="68570" marR="68570" marT="0" marB="0" anchor="ctr"/>
                </a:tc>
                <a:tc>
                  <a:txBody>
                    <a:bodyPr/>
                    <a:lstStyle/>
                    <a:p>
                      <a:pPr algn="l">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算法就成为纯粹的正反馈的启发式算法。</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2"/>
                  </a:ext>
                </a:extLst>
              </a:tr>
            </a:tbl>
          </a:graphicData>
        </a:graphic>
      </p:graphicFrame>
      <p:sp>
        <p:nvSpPr>
          <p:cNvPr id="40"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5063" name="Rectangle 8"/>
          <p:cNvSpPr/>
          <p:nvPr/>
        </p:nvSpPr>
        <p:spPr>
          <a:xfrm>
            <a:off x="695400" y="969963"/>
            <a:ext cx="10873208" cy="3435350"/>
          </a:xfrm>
          <a:prstGeom prst="rect">
            <a:avLst/>
          </a:prstGeom>
          <a:noFill/>
          <a:ln w="9525">
            <a:noFill/>
          </a:ln>
        </p:spPr>
        <p:txBody>
          <a:bodyPr wrap="square">
            <a:spAutoFit/>
          </a:bodyPr>
          <a:lstStyle/>
          <a:p>
            <a:pPr>
              <a:lnSpc>
                <a:spcPct val="140000"/>
              </a:lnSpc>
              <a:spcBef>
                <a:spcPct val="50000"/>
              </a:spcBef>
              <a:buFont typeface="Wingdings" panose="05000000000000000000" pitchFamily="2" charset="2"/>
              <a:buNone/>
            </a:pPr>
            <a:r>
              <a:rPr lang="zh-CN" altLang="en-US" sz="2600" dirty="0">
                <a:solidFill>
                  <a:schemeClr val="tx1"/>
                </a:solidFill>
                <a:latin typeface="Times New Roman" panose="02020603050405020304" pitchFamily="18" charset="0"/>
                <a:cs typeface="Times New Roman" panose="02020603050405020304" pitchFamily="18" charset="0"/>
              </a:rPr>
              <a:t>用参数</a:t>
            </a:r>
            <a:r>
              <a:rPr lang="en-US" altLang="zh-CN" sz="2600" dirty="0">
                <a:solidFill>
                  <a:schemeClr val="tx1"/>
                </a:solidFill>
                <a:latin typeface="Times New Roman" panose="02020603050405020304" pitchFamily="18" charset="0"/>
                <a:cs typeface="Times New Roman" panose="02020603050405020304" pitchFamily="18" charset="0"/>
              </a:rPr>
              <a:t>1-</a:t>
            </a:r>
            <a:r>
              <a:rPr lang="en-US" altLang="zh-CN" sz="2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600" dirty="0">
                <a:solidFill>
                  <a:schemeClr val="tx1"/>
                </a:solidFill>
                <a:latin typeface="Times New Roman" panose="02020603050405020304" pitchFamily="18" charset="0"/>
                <a:cs typeface="Times New Roman" panose="02020603050405020304" pitchFamily="18" charset="0"/>
              </a:rPr>
              <a:t>表示信息素消逝程度，蚂蚁完成一次循环，</a:t>
            </a:r>
            <a:r>
              <a:rPr lang="zh-CN" altLang="en-US" sz="2600" dirty="0">
                <a:solidFill>
                  <a:srgbClr val="0000FF"/>
                </a:solidFill>
                <a:latin typeface="Times New Roman" panose="02020603050405020304" pitchFamily="18" charset="0"/>
                <a:cs typeface="Times New Roman" panose="02020603050405020304" pitchFamily="18" charset="0"/>
              </a:rPr>
              <a:t>各路径上信息素浓度消散规则为：</a:t>
            </a:r>
            <a:r>
              <a:rPr lang="en-US" altLang="zh-CN" sz="2600" dirty="0">
                <a:solidFill>
                  <a:schemeClr val="tx1"/>
                </a:solidFill>
                <a:latin typeface="Times New Roman" panose="02020603050405020304" pitchFamily="18" charset="0"/>
                <a:cs typeface="Times New Roman" panose="02020603050405020304" pitchFamily="18" charset="0"/>
              </a:rPr>
              <a:t>                                                                              </a:t>
            </a:r>
          </a:p>
          <a:p>
            <a:pPr>
              <a:lnSpc>
                <a:spcPct val="140000"/>
              </a:lnSpc>
              <a:spcBef>
                <a:spcPct val="50000"/>
              </a:spcBef>
              <a:buFont typeface="Wingdings" panose="05000000000000000000" pitchFamily="2" charset="2"/>
              <a:buNone/>
            </a:pPr>
            <a:r>
              <a:rPr lang="en-US" altLang="zh-CN" sz="2600"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7.19</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zh-CN" sz="2600" dirty="0">
                <a:solidFill>
                  <a:srgbClr val="0000FF"/>
                </a:solidFill>
                <a:latin typeface="Times New Roman" panose="02020603050405020304" pitchFamily="18" charset="0"/>
                <a:cs typeface="Times New Roman" panose="02020603050405020304" pitchFamily="18" charset="0"/>
              </a:rPr>
              <a:t>蚁群的信息素浓度更新规则为</a:t>
            </a:r>
            <a:r>
              <a:rPr lang="zh-CN" altLang="en-US" sz="2600" dirty="0">
                <a:solidFill>
                  <a:srgbClr val="0000FF"/>
                </a:solidFill>
                <a:latin typeface="Times New Roman" panose="02020603050405020304" pitchFamily="18" charset="0"/>
                <a:cs typeface="Times New Roman" panose="02020603050405020304" pitchFamily="18" charset="0"/>
              </a:rPr>
              <a:t>：</a:t>
            </a:r>
            <a:endParaRPr lang="en-US" altLang="zh-CN" sz="2600" dirty="0">
              <a:solidFill>
                <a:srgbClr val="0000FF"/>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7.20</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5064"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7"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8"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69"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0"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1"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2"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3"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4"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5"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6"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7"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8"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79"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0"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1"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2"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3"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4"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5"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6"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7"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8"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89"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0"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1"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2"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3" name="Rectangle 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4"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509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5058" name="对象 2"/>
          <p:cNvGraphicFramePr>
            <a:graphicFrameLocks noChangeAspect="1"/>
          </p:cNvGraphicFramePr>
          <p:nvPr/>
        </p:nvGraphicFramePr>
        <p:xfrm>
          <a:off x="4295775" y="2349500"/>
          <a:ext cx="3240088" cy="490538"/>
        </p:xfrm>
        <a:graphic>
          <a:graphicData uri="http://schemas.openxmlformats.org/presentationml/2006/ole">
            <mc:AlternateContent xmlns:mc="http://schemas.openxmlformats.org/markup-compatibility/2006">
              <mc:Choice xmlns:v="urn:schemas-microsoft-com:vml" Requires="v">
                <p:oleObj spid="_x0000_s47228" r:id="rId3" imgW="1574800" imgH="241300" progId="Equation.DSMT4">
                  <p:embed/>
                </p:oleObj>
              </mc:Choice>
              <mc:Fallback>
                <p:oleObj r:id="rId3" imgW="1574800" imgH="241300" progId="Equation.DSMT4">
                  <p:embed/>
                  <p:pic>
                    <p:nvPicPr>
                      <p:cNvPr id="0" name="图片 3221"/>
                      <p:cNvPicPr/>
                      <p:nvPr/>
                    </p:nvPicPr>
                    <p:blipFill>
                      <a:blip r:embed="rId4"/>
                      <a:stretch>
                        <a:fillRect/>
                      </a:stretch>
                    </p:blipFill>
                    <p:spPr>
                      <a:xfrm>
                        <a:off x="4295775" y="2349500"/>
                        <a:ext cx="3240088" cy="490538"/>
                      </a:xfrm>
                      <a:prstGeom prst="rect">
                        <a:avLst/>
                      </a:prstGeom>
                      <a:noFill/>
                      <a:ln w="38100">
                        <a:noFill/>
                        <a:miter/>
                      </a:ln>
                    </p:spPr>
                  </p:pic>
                </p:oleObj>
              </mc:Fallback>
            </mc:AlternateContent>
          </a:graphicData>
        </a:graphic>
      </p:graphicFrame>
      <p:sp>
        <p:nvSpPr>
          <p:cNvPr id="4509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5059" name="对象 5"/>
          <p:cNvGraphicFramePr>
            <a:graphicFrameLocks noChangeAspect="1"/>
          </p:cNvGraphicFramePr>
          <p:nvPr/>
        </p:nvGraphicFramePr>
        <p:xfrm>
          <a:off x="4727576" y="3716339"/>
          <a:ext cx="2447925" cy="828675"/>
        </p:xfrm>
        <a:graphic>
          <a:graphicData uri="http://schemas.openxmlformats.org/presentationml/2006/ole">
            <mc:AlternateContent xmlns:mc="http://schemas.openxmlformats.org/markup-compatibility/2006">
              <mc:Choice xmlns:v="urn:schemas-microsoft-com:vml" Requires="v">
                <p:oleObj spid="_x0000_s47229" r:id="rId5" imgW="1269365" imgH="431800" progId="Equation.DSMT4">
                  <p:embed/>
                </p:oleObj>
              </mc:Choice>
              <mc:Fallback>
                <p:oleObj r:id="rId5" imgW="1269365" imgH="431800" progId="Equation.DSMT4">
                  <p:embed/>
                  <p:pic>
                    <p:nvPicPr>
                      <p:cNvPr id="0" name="图片 3222"/>
                      <p:cNvPicPr/>
                      <p:nvPr/>
                    </p:nvPicPr>
                    <p:blipFill>
                      <a:blip r:embed="rId6"/>
                      <a:stretch>
                        <a:fillRect/>
                      </a:stretch>
                    </p:blipFill>
                    <p:spPr>
                      <a:xfrm>
                        <a:off x="4727576" y="3716339"/>
                        <a:ext cx="2447925" cy="828675"/>
                      </a:xfrm>
                      <a:prstGeom prst="rect">
                        <a:avLst/>
                      </a:prstGeom>
                      <a:noFill/>
                      <a:ln w="38100">
                        <a:noFill/>
                        <a:miter/>
                      </a:ln>
                    </p:spPr>
                  </p:pic>
                </p:oleObj>
              </mc:Fallback>
            </mc:AlternateContent>
          </a:graphicData>
        </a:graphic>
      </p:graphicFrame>
      <p:sp>
        <p:nvSpPr>
          <p:cNvPr id="45097" name="AutoShape 15"/>
          <p:cNvSpPr/>
          <p:nvPr/>
        </p:nvSpPr>
        <p:spPr>
          <a:xfrm rot="19395603">
            <a:off x="4770438" y="4292600"/>
            <a:ext cx="461962" cy="1296988"/>
          </a:xfrm>
          <a:prstGeom prst="curvedRightArrow">
            <a:avLst>
              <a:gd name="adj1" fmla="val 68574"/>
              <a:gd name="adj2" fmla="val 137101"/>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lstStyle/>
          <a:p>
            <a:endParaRPr lang="zh-CN" altLang="en-US" dirty="0"/>
          </a:p>
        </p:txBody>
      </p:sp>
      <p:sp>
        <p:nvSpPr>
          <p:cNvPr id="45098" name="Rectangle 26"/>
          <p:cNvSpPr/>
          <p:nvPr/>
        </p:nvSpPr>
        <p:spPr>
          <a:xfrm>
            <a:off x="5665788" y="4797426"/>
            <a:ext cx="4318000" cy="75882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en-US" altLang="zh-CN" sz="2000" dirty="0">
                <a:solidFill>
                  <a:schemeClr val="tx1"/>
                </a:solidFill>
                <a:latin typeface="Times New Roman" panose="02020603050405020304" pitchFamily="18" charset="0"/>
                <a:cs typeface="Times New Roman" panose="02020603050405020304" pitchFamily="18" charset="0"/>
              </a:rPr>
              <a:t>M. Dorigo</a:t>
            </a:r>
            <a:r>
              <a:rPr lang="zh-CN" altLang="zh-CN" sz="2000" dirty="0">
                <a:solidFill>
                  <a:schemeClr val="tx1"/>
                </a:solidFill>
                <a:latin typeface="Times New Roman" panose="02020603050405020304" pitchFamily="18" charset="0"/>
                <a:cs typeface="Times New Roman" panose="02020603050405020304" pitchFamily="18" charset="0"/>
              </a:rPr>
              <a:t>给出</a:t>
            </a:r>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Times New Roman" panose="02020603050405020304" pitchFamily="18" charset="0"/>
                <a:cs typeface="Times New Roman" panose="02020603050405020304" pitchFamily="18" charset="0"/>
              </a:rPr>
              <a:t>的三种不同模型</a:t>
            </a:r>
            <a:endParaRPr lang="zh-CN" altLang="en-US" sz="2000" b="1" dirty="0">
              <a:solidFill>
                <a:schemeClr val="tx1"/>
              </a:solidFill>
              <a:latin typeface="Times New Roman" panose="02020603050405020304" pitchFamily="18" charset="0"/>
              <a:ea typeface="Times New Roman" panose="02020603050405020304" pitchFamily="18" charset="0"/>
            </a:endParaRPr>
          </a:p>
        </p:txBody>
      </p:sp>
      <p:sp>
        <p:nvSpPr>
          <p:cNvPr id="4509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5060" name="对象 8"/>
          <p:cNvGraphicFramePr>
            <a:graphicFrameLocks noChangeAspect="1"/>
          </p:cNvGraphicFramePr>
          <p:nvPr/>
        </p:nvGraphicFramePr>
        <p:xfrm>
          <a:off x="7329488" y="4991100"/>
          <a:ext cx="735012" cy="382588"/>
        </p:xfrm>
        <a:graphic>
          <a:graphicData uri="http://schemas.openxmlformats.org/presentationml/2006/ole">
            <mc:AlternateContent xmlns:mc="http://schemas.openxmlformats.org/markup-compatibility/2006">
              <mc:Choice xmlns:v="urn:schemas-microsoft-com:vml" Requires="v">
                <p:oleObj spid="_x0000_s47230" r:id="rId7" imgW="494665" imgH="254000" progId="Equation.DSMT4">
                  <p:embed/>
                </p:oleObj>
              </mc:Choice>
              <mc:Fallback>
                <p:oleObj r:id="rId7" imgW="494665" imgH="254000" progId="Equation.DSMT4">
                  <p:embed/>
                  <p:pic>
                    <p:nvPicPr>
                      <p:cNvPr id="0" name="图片 3223"/>
                      <p:cNvPicPr/>
                      <p:nvPr/>
                    </p:nvPicPr>
                    <p:blipFill>
                      <a:blip r:embed="rId8"/>
                      <a:stretch>
                        <a:fillRect/>
                      </a:stretch>
                    </p:blipFill>
                    <p:spPr>
                      <a:xfrm>
                        <a:off x="7329488" y="4991100"/>
                        <a:ext cx="735012" cy="382588"/>
                      </a:xfrm>
                      <a:prstGeom prst="rect">
                        <a:avLst/>
                      </a:prstGeom>
                      <a:noFill/>
                      <a:ln w="38100">
                        <a:noFill/>
                        <a:miter/>
                      </a:ln>
                    </p:spPr>
                  </p:pic>
                </p:oleObj>
              </mc:Fallback>
            </mc:AlternateContent>
          </a:graphicData>
        </a:graphic>
      </p:graphicFrame>
      <p:sp>
        <p:nvSpPr>
          <p:cNvPr id="44"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6087" name="Rectangle 2"/>
          <p:cNvSpPr/>
          <p:nvPr/>
        </p:nvSpPr>
        <p:spPr>
          <a:xfrm>
            <a:off x="695400" y="816770"/>
            <a:ext cx="8534400" cy="492125"/>
          </a:xfrm>
          <a:prstGeom prst="rect">
            <a:avLst/>
          </a:prstGeom>
          <a:noFill/>
          <a:ln w="9525">
            <a:noFill/>
          </a:ln>
        </p:spPr>
        <p:txBody>
          <a:bodyPr>
            <a:spAutoFit/>
          </a:bodyPr>
          <a:lstStyle/>
          <a:p>
            <a:pPr marL="457200" indent="-457200">
              <a:buAutoNum type="arabicPeriod"/>
            </a:pPr>
            <a:r>
              <a:rPr lang="zh-CN" altLang="zh-CN" sz="2600" b="1" dirty="0">
                <a:solidFill>
                  <a:srgbClr val="0000FF"/>
                </a:solidFill>
                <a:latin typeface="Times New Roman" panose="02020603050405020304" pitchFamily="18" charset="0"/>
                <a:cs typeface="Times New Roman" panose="02020603050405020304" pitchFamily="18" charset="0"/>
              </a:rPr>
              <a:t>蚂蚁圈系统（</a:t>
            </a:r>
            <a:r>
              <a:rPr lang="en-US" altLang="zh-CN" sz="2600" b="1" dirty="0">
                <a:solidFill>
                  <a:srgbClr val="0000FF"/>
                </a:solidFill>
                <a:latin typeface="Times New Roman" panose="02020603050405020304" pitchFamily="18" charset="0"/>
                <a:cs typeface="Times New Roman" panose="02020603050405020304" pitchFamily="18" charset="0"/>
              </a:rPr>
              <a:t>Ant-cycle System</a:t>
            </a:r>
            <a:r>
              <a:rPr lang="zh-CN" altLang="zh-CN" sz="2600" b="1" dirty="0">
                <a:solidFill>
                  <a:srgbClr val="0000FF"/>
                </a:solidFill>
                <a:latin typeface="Times New Roman" panose="02020603050405020304" pitchFamily="18" charset="0"/>
                <a:cs typeface="Times New Roman" panose="02020603050405020304" pitchFamily="18" charset="0"/>
              </a:rPr>
              <a:t>）</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46089" name="Rectangle 6"/>
          <p:cNvSpPr/>
          <p:nvPr/>
        </p:nvSpPr>
        <p:spPr>
          <a:xfrm>
            <a:off x="839416" y="1360489"/>
            <a:ext cx="10225136" cy="5268912"/>
          </a:xfrm>
          <a:prstGeom prst="rect">
            <a:avLst/>
          </a:prstGeom>
          <a:solidFill>
            <a:srgbClr val="FFFFFF"/>
          </a:solidFill>
          <a:ln w="9525" cap="flat" cmpd="sng">
            <a:solidFill>
              <a:schemeClr val="accent2"/>
            </a:solidFill>
            <a:prstDash val="solid"/>
            <a:miter/>
            <a:headEnd type="none" w="med" len="med"/>
            <a:tailEnd type="none" w="med" len="med"/>
          </a:ln>
        </p:spPr>
        <p:txBody>
          <a:bodyPr wrap="square">
            <a:spAutoFit/>
          </a:bodyPr>
          <a:lstStyle/>
          <a:p>
            <a:pPr algn="just" eaLnBrk="0" hangingPunct="0">
              <a:lnSpc>
                <a:spcPct val="120000"/>
              </a:lnSpc>
              <a:spcBef>
                <a:spcPct val="20000"/>
              </a:spcBef>
              <a:buClr>
                <a:schemeClr val="accent2"/>
              </a:buClr>
              <a:buFont typeface="Wingdings" panose="05000000000000000000" pitchFamily="2" charset="2"/>
              <a:buNone/>
            </a:pPr>
            <a:r>
              <a:rPr lang="zh-CN" altLang="zh-CN" dirty="0">
                <a:solidFill>
                  <a:schemeClr val="tx1"/>
                </a:solidFill>
                <a:latin typeface="Arial" panose="020B0604020202020204" pitchFamily="34" charset="0"/>
              </a:rPr>
              <a:t>单只蚂蚁所访问路径上的信息素浓度更新规则为：</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7.21</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其中：</a:t>
            </a:r>
            <a:r>
              <a:rPr lang="en-US" altLang="zh-CN" dirty="0">
                <a:solidFill>
                  <a:schemeClr val="tx1"/>
                </a:solidFill>
                <a:latin typeface="Arial" panose="020B0604020202020204" pitchFamily="34" charset="0"/>
              </a:rPr>
              <a:t>              </a:t>
            </a:r>
            <a:r>
              <a:rPr lang="zh-CN" altLang="zh-CN" sz="2000" dirty="0">
                <a:solidFill>
                  <a:schemeClr val="tx1"/>
                </a:solidFill>
                <a:latin typeface="Arial" panose="020B0604020202020204" pitchFamily="34" charset="0"/>
              </a:rPr>
              <a:t>为当前路径上的信息素</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Arial" panose="020B0604020202020204" pitchFamily="34" charset="0"/>
              </a:rPr>
              <a:t>                              </a:t>
            </a:r>
            <a:r>
              <a:rPr lang="zh-CN" altLang="zh-CN" sz="2000" dirty="0">
                <a:solidFill>
                  <a:schemeClr val="tx1"/>
                </a:solidFill>
                <a:latin typeface="Arial" panose="020B0604020202020204" pitchFamily="34" charset="0"/>
              </a:rPr>
              <a:t>为路径</a:t>
            </a:r>
            <a:r>
              <a:rPr lang="zh-CN" altLang="en-US" sz="2000" dirty="0">
                <a:solidFill>
                  <a:schemeClr val="tx1"/>
                </a:solidFill>
                <a:latin typeface="Arial" panose="020B0604020202020204" pitchFamily="34"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y</a:t>
            </a:r>
            <a:r>
              <a:rPr lang="zh-CN" altLang="en-US" sz="2000" dirty="0">
                <a:solidFill>
                  <a:schemeClr val="tx1"/>
                </a:solidFill>
                <a:latin typeface="Arial" panose="020B0604020202020204" pitchFamily="34" charset="0"/>
              </a:rPr>
              <a:t>）</a:t>
            </a:r>
            <a:r>
              <a:rPr lang="zh-CN" altLang="zh-CN" sz="2000" dirty="0">
                <a:solidFill>
                  <a:schemeClr val="tx1"/>
                </a:solidFill>
                <a:latin typeface="Arial" panose="020B0604020202020204" pitchFamily="34" charset="0"/>
              </a:rPr>
              <a:t>上信息素的增量</a:t>
            </a:r>
            <a:endParaRPr lang="en-US" altLang="zh-CN" sz="2000"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sz="2000" dirty="0">
                <a:solidFill>
                  <a:schemeClr val="tx1"/>
                </a:solidFill>
                <a:latin typeface="Arial" panose="020B0604020202020204" pitchFamily="34" charset="0"/>
              </a:rPr>
              <a:t>                              </a:t>
            </a:r>
            <a:r>
              <a:rPr lang="zh-CN" altLang="zh-CN" sz="2000" dirty="0">
                <a:solidFill>
                  <a:schemeClr val="tx1"/>
                </a:solidFill>
                <a:latin typeface="Arial" panose="020B0604020202020204" pitchFamily="34" charset="0"/>
              </a:rPr>
              <a:t>第</a:t>
            </a:r>
            <a:r>
              <a:rPr lang="en-US" altLang="zh-CN" sz="2000" i="1" dirty="0">
                <a:solidFill>
                  <a:schemeClr val="tx1"/>
                </a:solidFill>
                <a:latin typeface="Times New Roman" panose="02020603050405020304" pitchFamily="18" charset="0"/>
                <a:cs typeface="Times New Roman" panose="02020603050405020304" pitchFamily="18" charset="0"/>
              </a:rPr>
              <a:t>k</a:t>
            </a:r>
            <a:r>
              <a:rPr lang="zh-CN" altLang="zh-CN" sz="2000" dirty="0">
                <a:solidFill>
                  <a:schemeClr val="tx1"/>
                </a:solidFill>
                <a:latin typeface="Arial" panose="020B0604020202020204" pitchFamily="34" charset="0"/>
              </a:rPr>
              <a:t>只蚂蚁留在路径</a:t>
            </a:r>
            <a:r>
              <a:rPr lang="zh-CN" altLang="en-US" sz="2000" dirty="0">
                <a:solidFill>
                  <a:schemeClr val="tx1"/>
                </a:solidFill>
                <a:latin typeface="Arial" panose="020B0604020202020204" pitchFamily="34"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y</a:t>
            </a:r>
            <a:r>
              <a:rPr lang="zh-CN" altLang="en-US" sz="2000" dirty="0">
                <a:solidFill>
                  <a:schemeClr val="tx1"/>
                </a:solidFill>
                <a:latin typeface="Arial" panose="020B0604020202020204" pitchFamily="34" charset="0"/>
              </a:rPr>
              <a:t>）</a:t>
            </a:r>
            <a:r>
              <a:rPr lang="zh-CN" altLang="zh-CN" sz="2000" dirty="0">
                <a:solidFill>
                  <a:schemeClr val="tx1"/>
                </a:solidFill>
                <a:latin typeface="Arial" panose="020B0604020202020204" pitchFamily="34" charset="0"/>
              </a:rPr>
              <a:t>上的信息素的增量</a:t>
            </a:r>
            <a:endParaRPr lang="en-US" altLang="zh-CN" sz="2000"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r>
              <a:rPr lang="en-US" altLang="zh-CN" sz="2000" i="1" dirty="0">
                <a:solidFill>
                  <a:schemeClr val="tx1"/>
                </a:solidFill>
                <a:latin typeface="Times New Roman" panose="02020603050405020304" pitchFamily="18" charset="0"/>
                <a:cs typeface="Times New Roman" panose="02020603050405020304" pitchFamily="18" charset="0"/>
              </a:rPr>
              <a:t>                    Q          </a:t>
            </a:r>
            <a:r>
              <a:rPr lang="zh-CN" altLang="zh-CN" sz="2000" dirty="0">
                <a:solidFill>
                  <a:schemeClr val="tx1"/>
                </a:solidFill>
                <a:latin typeface="Times New Roman" panose="02020603050405020304" pitchFamily="18" charset="0"/>
                <a:cs typeface="Times New Roman" panose="02020603050405020304" pitchFamily="18" charset="0"/>
              </a:rPr>
              <a:t>为常数</a:t>
            </a: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r>
              <a:rPr lang="en-US" altLang="zh-CN" sz="2000" i="1" dirty="0">
                <a:solidFill>
                  <a:schemeClr val="tx1"/>
                </a:solidFill>
                <a:latin typeface="Times New Roman" panose="02020603050405020304" pitchFamily="18" charset="0"/>
                <a:cs typeface="Times New Roman" panose="02020603050405020304" pitchFamily="18" charset="0"/>
              </a:rPr>
              <a:t>                    L</a:t>
            </a:r>
            <a:r>
              <a:rPr lang="en-US" altLang="zh-CN" sz="2000" i="1" baseline="-25000" dirty="0">
                <a:solidFill>
                  <a:schemeClr val="tx1"/>
                </a:solidFill>
                <a:latin typeface="Times New Roman" panose="02020603050405020304" pitchFamily="18" charset="0"/>
                <a:cs typeface="Times New Roman" panose="02020603050405020304" pitchFamily="18" charset="0"/>
              </a:rPr>
              <a:t>k</a:t>
            </a:r>
            <a:r>
              <a:rPr lang="en-US" altLang="zh-CN" sz="2000" i="1"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Arial" panose="020B0604020202020204" pitchFamily="34" charset="0"/>
              </a:rPr>
              <a:t>为优化问题的目标函数值，表示第</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Arial" panose="020B0604020202020204" pitchFamily="34" charset="0"/>
              </a:rPr>
              <a:t>只蚂蚁在本次循环</a:t>
            </a:r>
          </a:p>
          <a:p>
            <a:pPr>
              <a:lnSpc>
                <a:spcPct val="140000"/>
              </a:lnSpc>
              <a:spcBef>
                <a:spcPct val="50000"/>
              </a:spcBef>
              <a:buFont typeface="Wingdings" panose="05000000000000000000" pitchFamily="2" charset="2"/>
              <a:buNone/>
            </a:pPr>
            <a:r>
              <a:rPr lang="en-US" altLang="zh-CN" sz="2000" dirty="0">
                <a:solidFill>
                  <a:schemeClr val="tx1"/>
                </a:solidFill>
                <a:latin typeface="Arial" panose="020B0604020202020204" pitchFamily="34" charset="0"/>
              </a:rPr>
              <a:t>                               中所走路径的长度</a:t>
            </a:r>
            <a:endParaRPr lang="en-US" altLang="zh-CN" sz="2000" dirty="0">
              <a:solidFill>
                <a:schemeClr val="tx1"/>
              </a:solidFill>
              <a:latin typeface="Times New Roman" panose="02020603050405020304" pitchFamily="18" charset="0"/>
              <a:ea typeface="Times New Roman" panose="02020603050405020304" pitchFamily="18" charset="0"/>
            </a:endParaRPr>
          </a:p>
        </p:txBody>
      </p:sp>
      <p:sp>
        <p:nvSpPr>
          <p:cNvPr id="4609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2"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3"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4"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7"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8"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609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6082" name="对象 2"/>
          <p:cNvGraphicFramePr>
            <a:graphicFrameLocks noChangeAspect="1"/>
          </p:cNvGraphicFramePr>
          <p:nvPr>
            <p:extLst>
              <p:ext uri="{D42A27DB-BD31-4B8C-83A1-F6EECF244321}">
                <p14:modId xmlns:p14="http://schemas.microsoft.com/office/powerpoint/2010/main" val="4289254685"/>
              </p:ext>
            </p:extLst>
          </p:nvPr>
        </p:nvGraphicFramePr>
        <p:xfrm>
          <a:off x="1991544" y="1886743"/>
          <a:ext cx="5713412" cy="1116013"/>
        </p:xfrm>
        <a:graphic>
          <a:graphicData uri="http://schemas.openxmlformats.org/presentationml/2006/ole">
            <mc:AlternateContent xmlns:mc="http://schemas.openxmlformats.org/markup-compatibility/2006">
              <mc:Choice xmlns:v="urn:schemas-microsoft-com:vml" Requires="v">
                <p:oleObj spid="_x0000_s48293" r:id="rId3" imgW="3251200" imgH="635000" progId="Equation.DSMT4">
                  <p:embed/>
                </p:oleObj>
              </mc:Choice>
              <mc:Fallback>
                <p:oleObj r:id="rId3" imgW="3251200" imgH="635000" progId="Equation.DSMT4">
                  <p:embed/>
                  <p:pic>
                    <p:nvPicPr>
                      <p:cNvPr id="0" name="图片 3224"/>
                      <p:cNvPicPr/>
                      <p:nvPr/>
                    </p:nvPicPr>
                    <p:blipFill>
                      <a:blip r:embed="rId4"/>
                      <a:stretch>
                        <a:fillRect/>
                      </a:stretch>
                    </p:blipFill>
                    <p:spPr>
                      <a:xfrm>
                        <a:off x="1991544" y="1886743"/>
                        <a:ext cx="5713412" cy="1116013"/>
                      </a:xfrm>
                      <a:prstGeom prst="rect">
                        <a:avLst/>
                      </a:prstGeom>
                      <a:noFill/>
                      <a:ln w="38100">
                        <a:noFill/>
                        <a:miter/>
                      </a:ln>
                    </p:spPr>
                  </p:pic>
                </p:oleObj>
              </mc:Fallback>
            </mc:AlternateContent>
          </a:graphicData>
        </a:graphic>
      </p:graphicFrame>
      <p:sp>
        <p:nvSpPr>
          <p:cNvPr id="46100"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6083" name="对象 4"/>
          <p:cNvGraphicFramePr>
            <a:graphicFrameLocks noChangeAspect="1"/>
          </p:cNvGraphicFramePr>
          <p:nvPr>
            <p:extLst>
              <p:ext uri="{D42A27DB-BD31-4B8C-83A1-F6EECF244321}">
                <p14:modId xmlns:p14="http://schemas.microsoft.com/office/powerpoint/2010/main" val="1904770076"/>
              </p:ext>
            </p:extLst>
          </p:nvPr>
        </p:nvGraphicFramePr>
        <p:xfrm>
          <a:off x="2279576" y="3167459"/>
          <a:ext cx="720725" cy="450850"/>
        </p:xfrm>
        <a:graphic>
          <a:graphicData uri="http://schemas.openxmlformats.org/presentationml/2006/ole">
            <mc:AlternateContent xmlns:mc="http://schemas.openxmlformats.org/markup-compatibility/2006">
              <mc:Choice xmlns:v="urn:schemas-microsoft-com:vml" Requires="v">
                <p:oleObj spid="_x0000_s48294" r:id="rId5" imgW="381000" imgH="241300" progId="Equation.DSMT4">
                  <p:embed/>
                </p:oleObj>
              </mc:Choice>
              <mc:Fallback>
                <p:oleObj r:id="rId5" imgW="381000" imgH="241300" progId="Equation.DSMT4">
                  <p:embed/>
                  <p:pic>
                    <p:nvPicPr>
                      <p:cNvPr id="0" name="图片 3225"/>
                      <p:cNvPicPr/>
                      <p:nvPr/>
                    </p:nvPicPr>
                    <p:blipFill>
                      <a:blip r:embed="rId6"/>
                      <a:stretch>
                        <a:fillRect/>
                      </a:stretch>
                    </p:blipFill>
                    <p:spPr>
                      <a:xfrm>
                        <a:off x="2279576" y="3167459"/>
                        <a:ext cx="720725" cy="450850"/>
                      </a:xfrm>
                      <a:prstGeom prst="rect">
                        <a:avLst/>
                      </a:prstGeom>
                      <a:noFill/>
                      <a:ln w="38100">
                        <a:noFill/>
                        <a:miter/>
                      </a:ln>
                    </p:spPr>
                  </p:pic>
                </p:oleObj>
              </mc:Fallback>
            </mc:AlternateContent>
          </a:graphicData>
        </a:graphic>
      </p:graphicFrame>
      <p:sp>
        <p:nvSpPr>
          <p:cNvPr id="46101"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6084" name="对象 6"/>
          <p:cNvGraphicFramePr>
            <a:graphicFrameLocks noChangeAspect="1"/>
          </p:cNvGraphicFramePr>
          <p:nvPr>
            <p:extLst>
              <p:ext uri="{D42A27DB-BD31-4B8C-83A1-F6EECF244321}">
                <p14:modId xmlns:p14="http://schemas.microsoft.com/office/powerpoint/2010/main" val="25647890"/>
              </p:ext>
            </p:extLst>
          </p:nvPr>
        </p:nvGraphicFramePr>
        <p:xfrm>
          <a:off x="2171625" y="3783012"/>
          <a:ext cx="936625" cy="450850"/>
        </p:xfrm>
        <a:graphic>
          <a:graphicData uri="http://schemas.openxmlformats.org/presentationml/2006/ole">
            <mc:AlternateContent xmlns:mc="http://schemas.openxmlformats.org/markup-compatibility/2006">
              <mc:Choice xmlns:v="urn:schemas-microsoft-com:vml" Requires="v">
                <p:oleObj spid="_x0000_s48295" r:id="rId7" imgW="495300" imgH="241300" progId="Equation.DSMT4">
                  <p:embed/>
                </p:oleObj>
              </mc:Choice>
              <mc:Fallback>
                <p:oleObj r:id="rId7" imgW="495300" imgH="241300" progId="Equation.DSMT4">
                  <p:embed/>
                  <p:pic>
                    <p:nvPicPr>
                      <p:cNvPr id="0" name="图片 3226"/>
                      <p:cNvPicPr/>
                      <p:nvPr/>
                    </p:nvPicPr>
                    <p:blipFill>
                      <a:blip r:embed="rId8"/>
                      <a:stretch>
                        <a:fillRect/>
                      </a:stretch>
                    </p:blipFill>
                    <p:spPr>
                      <a:xfrm>
                        <a:off x="2171625" y="3783012"/>
                        <a:ext cx="936625" cy="450850"/>
                      </a:xfrm>
                      <a:prstGeom prst="rect">
                        <a:avLst/>
                      </a:prstGeom>
                      <a:noFill/>
                      <a:ln w="38100">
                        <a:noFill/>
                        <a:miter/>
                      </a:ln>
                    </p:spPr>
                  </p:pic>
                </p:oleObj>
              </mc:Fallback>
            </mc:AlternateContent>
          </a:graphicData>
        </a:graphic>
      </p:graphicFrame>
      <p:sp>
        <p:nvSpPr>
          <p:cNvPr id="46102"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6085" name="对象 8"/>
          <p:cNvGraphicFramePr>
            <a:graphicFrameLocks noChangeAspect="1"/>
          </p:cNvGraphicFramePr>
          <p:nvPr>
            <p:extLst>
              <p:ext uri="{D42A27DB-BD31-4B8C-83A1-F6EECF244321}">
                <p14:modId xmlns:p14="http://schemas.microsoft.com/office/powerpoint/2010/main" val="828475910"/>
              </p:ext>
            </p:extLst>
          </p:nvPr>
        </p:nvGraphicFramePr>
        <p:xfrm>
          <a:off x="2094189" y="4330303"/>
          <a:ext cx="936625" cy="485775"/>
        </p:xfrm>
        <a:graphic>
          <a:graphicData uri="http://schemas.openxmlformats.org/presentationml/2006/ole">
            <mc:AlternateContent xmlns:mc="http://schemas.openxmlformats.org/markup-compatibility/2006">
              <mc:Choice xmlns:v="urn:schemas-microsoft-com:vml" Requires="v">
                <p:oleObj spid="_x0000_s48296" r:id="rId9" imgW="494665" imgH="254000" progId="Equation.DSMT4">
                  <p:embed/>
                </p:oleObj>
              </mc:Choice>
              <mc:Fallback>
                <p:oleObj r:id="rId9" imgW="494665" imgH="254000" progId="Equation.DSMT4">
                  <p:embed/>
                  <p:pic>
                    <p:nvPicPr>
                      <p:cNvPr id="0" name="图片 3227"/>
                      <p:cNvPicPr/>
                      <p:nvPr/>
                    </p:nvPicPr>
                    <p:blipFill>
                      <a:blip r:embed="rId10"/>
                      <a:stretch>
                        <a:fillRect/>
                      </a:stretch>
                    </p:blipFill>
                    <p:spPr>
                      <a:xfrm>
                        <a:off x="2094189" y="4330303"/>
                        <a:ext cx="936625" cy="485775"/>
                      </a:xfrm>
                      <a:prstGeom prst="rect">
                        <a:avLst/>
                      </a:prstGeom>
                      <a:noFill/>
                      <a:ln w="38100">
                        <a:noFill/>
                        <a:miter/>
                      </a:ln>
                    </p:spPr>
                  </p:pic>
                </p:oleObj>
              </mc:Fallback>
            </mc:AlternateContent>
          </a:graphicData>
        </a:graphic>
      </p:graphicFrame>
      <p:sp>
        <p:nvSpPr>
          <p:cNvPr id="23"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7109" name="Rectangle 2"/>
          <p:cNvSpPr/>
          <p:nvPr/>
        </p:nvSpPr>
        <p:spPr>
          <a:xfrm>
            <a:off x="839416" y="915149"/>
            <a:ext cx="8534400" cy="492125"/>
          </a:xfrm>
          <a:prstGeom prst="rect">
            <a:avLst/>
          </a:prstGeom>
          <a:noFill/>
          <a:ln w="9525">
            <a:noFill/>
          </a:ln>
        </p:spPr>
        <p:txBody>
          <a:bodyPr>
            <a:spAutoFit/>
          </a:bodyPr>
          <a:lstStyle/>
          <a:p>
            <a:pPr>
              <a:buFont typeface="Wingdings" panose="05000000000000000000" pitchFamily="2" charset="2"/>
              <a:buNone/>
            </a:pPr>
            <a:r>
              <a:rPr lang="en-US" altLang="zh-CN" sz="2600" b="1" dirty="0">
                <a:solidFill>
                  <a:srgbClr val="0000FF"/>
                </a:solidFill>
                <a:latin typeface="Times New Roman" panose="02020603050405020304" pitchFamily="18" charset="0"/>
                <a:cs typeface="Times New Roman" panose="02020603050405020304" pitchFamily="18" charset="0"/>
              </a:rPr>
              <a:t>2. </a:t>
            </a:r>
            <a:r>
              <a:rPr lang="zh-CN" altLang="zh-CN" sz="2600" b="1" dirty="0">
                <a:solidFill>
                  <a:srgbClr val="0000FF"/>
                </a:solidFill>
                <a:latin typeface="Times New Roman" panose="02020603050405020304" pitchFamily="18" charset="0"/>
                <a:cs typeface="Times New Roman" panose="02020603050405020304" pitchFamily="18" charset="0"/>
              </a:rPr>
              <a:t>蚂蚁</a:t>
            </a:r>
            <a:r>
              <a:rPr lang="zh-CN" altLang="en-US" sz="2600" b="1" dirty="0">
                <a:solidFill>
                  <a:srgbClr val="0000FF"/>
                </a:solidFill>
                <a:latin typeface="Times New Roman" panose="02020603050405020304" pitchFamily="18" charset="0"/>
                <a:cs typeface="Times New Roman" panose="02020603050405020304" pitchFamily="18" charset="0"/>
              </a:rPr>
              <a:t>数量</a:t>
            </a:r>
            <a:r>
              <a:rPr lang="zh-CN" altLang="zh-CN" sz="2600" b="1" dirty="0">
                <a:solidFill>
                  <a:srgbClr val="0000FF"/>
                </a:solidFill>
                <a:latin typeface="Times New Roman" panose="02020603050405020304" pitchFamily="18" charset="0"/>
                <a:cs typeface="Times New Roman" panose="02020603050405020304" pitchFamily="18" charset="0"/>
              </a:rPr>
              <a:t>系统（</a:t>
            </a:r>
            <a:r>
              <a:rPr lang="en-US" altLang="zh-CN" sz="2600" b="1" dirty="0">
                <a:solidFill>
                  <a:srgbClr val="0000FF"/>
                </a:solidFill>
                <a:latin typeface="Times New Roman" panose="02020603050405020304" pitchFamily="18" charset="0"/>
                <a:cs typeface="Times New Roman" panose="02020603050405020304" pitchFamily="18" charset="0"/>
              </a:rPr>
              <a:t>Ant-quantity System</a:t>
            </a:r>
            <a:r>
              <a:rPr lang="zh-CN" altLang="zh-CN" sz="2600" b="1" dirty="0">
                <a:solidFill>
                  <a:srgbClr val="0000FF"/>
                </a:solidFill>
                <a:latin typeface="Times New Roman" panose="02020603050405020304" pitchFamily="18" charset="0"/>
                <a:cs typeface="Times New Roman" panose="02020603050405020304" pitchFamily="18" charset="0"/>
              </a:rPr>
              <a:t>）</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47111" name="Rectangle 6"/>
          <p:cNvSpPr/>
          <p:nvPr/>
        </p:nvSpPr>
        <p:spPr>
          <a:xfrm>
            <a:off x="983432" y="1427164"/>
            <a:ext cx="10009112" cy="1570037"/>
          </a:xfrm>
          <a:prstGeom prst="rect">
            <a:avLst/>
          </a:prstGeom>
          <a:solidFill>
            <a:srgbClr val="FFFFFF"/>
          </a:solidFill>
          <a:ln w="9525" cap="flat" cmpd="sng">
            <a:solidFill>
              <a:schemeClr val="accent2"/>
            </a:solidFill>
            <a:prstDash val="solid"/>
            <a:miter/>
            <a:headEnd type="none" w="med" len="med"/>
            <a:tailEnd type="none" w="med" len="med"/>
          </a:ln>
        </p:spPr>
        <p:txBody>
          <a:bodyPr wrap="square">
            <a:spAutoFit/>
          </a:bodyPr>
          <a:lstStyle/>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7.22</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7112"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3"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4"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5"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6"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1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0"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1"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2"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3"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4"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7125" name="Rectangle 2"/>
          <p:cNvSpPr/>
          <p:nvPr/>
        </p:nvSpPr>
        <p:spPr>
          <a:xfrm>
            <a:off x="866446" y="3413126"/>
            <a:ext cx="8534400" cy="492125"/>
          </a:xfrm>
          <a:prstGeom prst="rect">
            <a:avLst/>
          </a:prstGeom>
          <a:noFill/>
          <a:ln w="9525">
            <a:noFill/>
          </a:ln>
        </p:spPr>
        <p:txBody>
          <a:bodyPr>
            <a:spAutoFit/>
          </a:bodyPr>
          <a:lstStyle/>
          <a:p>
            <a:pPr>
              <a:buFont typeface="Wingdings" panose="05000000000000000000" pitchFamily="2" charset="2"/>
              <a:buNone/>
            </a:pPr>
            <a:r>
              <a:rPr lang="en-US" altLang="zh-CN" sz="2600" b="1" dirty="0">
                <a:solidFill>
                  <a:srgbClr val="0000FF"/>
                </a:solidFill>
                <a:latin typeface="Times New Roman" panose="02020603050405020304" pitchFamily="18" charset="0"/>
                <a:cs typeface="Times New Roman" panose="02020603050405020304" pitchFamily="18" charset="0"/>
              </a:rPr>
              <a:t>3. </a:t>
            </a:r>
            <a:r>
              <a:rPr lang="zh-CN" altLang="zh-CN" sz="2600" b="1" dirty="0">
                <a:solidFill>
                  <a:srgbClr val="0000FF"/>
                </a:solidFill>
                <a:latin typeface="Times New Roman" panose="02020603050405020304" pitchFamily="18" charset="0"/>
                <a:cs typeface="Times New Roman" panose="02020603050405020304" pitchFamily="18" charset="0"/>
              </a:rPr>
              <a:t>蚂蚁</a:t>
            </a:r>
            <a:r>
              <a:rPr lang="zh-CN" altLang="en-US" sz="2600" b="1" dirty="0">
                <a:solidFill>
                  <a:srgbClr val="0000FF"/>
                </a:solidFill>
                <a:latin typeface="Times New Roman" panose="02020603050405020304" pitchFamily="18" charset="0"/>
                <a:cs typeface="Times New Roman" panose="02020603050405020304" pitchFamily="18" charset="0"/>
              </a:rPr>
              <a:t>密度</a:t>
            </a:r>
            <a:r>
              <a:rPr lang="zh-CN" altLang="zh-CN" sz="2600" b="1" dirty="0">
                <a:solidFill>
                  <a:srgbClr val="0000FF"/>
                </a:solidFill>
                <a:latin typeface="Times New Roman" panose="02020603050405020304" pitchFamily="18" charset="0"/>
                <a:cs typeface="Times New Roman" panose="02020603050405020304" pitchFamily="18" charset="0"/>
              </a:rPr>
              <a:t>系统（</a:t>
            </a:r>
            <a:r>
              <a:rPr lang="en-US" altLang="zh-CN" sz="2600" b="1" dirty="0">
                <a:solidFill>
                  <a:srgbClr val="0000FF"/>
                </a:solidFill>
                <a:latin typeface="Times New Roman" panose="02020603050405020304" pitchFamily="18" charset="0"/>
                <a:cs typeface="Times New Roman" panose="02020603050405020304" pitchFamily="18" charset="0"/>
              </a:rPr>
              <a:t>Ant-density System</a:t>
            </a:r>
            <a:r>
              <a:rPr lang="zh-CN" altLang="zh-CN" sz="2600" b="1" dirty="0">
                <a:solidFill>
                  <a:srgbClr val="0000FF"/>
                </a:solidFill>
                <a:latin typeface="Times New Roman" panose="02020603050405020304" pitchFamily="18" charset="0"/>
                <a:cs typeface="Times New Roman" panose="02020603050405020304" pitchFamily="18" charset="0"/>
              </a:rPr>
              <a:t>）</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47126" name="Rectangle 6"/>
          <p:cNvSpPr/>
          <p:nvPr/>
        </p:nvSpPr>
        <p:spPr>
          <a:xfrm>
            <a:off x="983432" y="3937000"/>
            <a:ext cx="10009112" cy="1568450"/>
          </a:xfrm>
          <a:prstGeom prst="rect">
            <a:avLst/>
          </a:prstGeom>
          <a:solidFill>
            <a:srgbClr val="FFFFFF"/>
          </a:solidFill>
          <a:ln w="9525" cap="flat" cmpd="sng">
            <a:solidFill>
              <a:schemeClr val="accent2"/>
            </a:solidFill>
            <a:prstDash val="solid"/>
            <a:miter/>
            <a:headEnd type="none" w="med" len="med"/>
            <a:tailEnd type="none" w="med" len="med"/>
          </a:ln>
        </p:spPr>
        <p:txBody>
          <a:bodyPr wrap="square">
            <a:spAutoFit/>
          </a:bodyPr>
          <a:lstStyle/>
          <a:p>
            <a:pPr>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7.23</a:t>
            </a:r>
            <a:r>
              <a:rPr lang="zh-CN" altLang="en-US"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712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7106" name="对象 10"/>
          <p:cNvGraphicFramePr>
            <a:graphicFrameLocks noChangeAspect="1"/>
          </p:cNvGraphicFramePr>
          <p:nvPr>
            <p:extLst>
              <p:ext uri="{D42A27DB-BD31-4B8C-83A1-F6EECF244321}">
                <p14:modId xmlns:p14="http://schemas.microsoft.com/office/powerpoint/2010/main" val="2312083397"/>
              </p:ext>
            </p:extLst>
          </p:nvPr>
        </p:nvGraphicFramePr>
        <p:xfrm>
          <a:off x="2164978" y="1635919"/>
          <a:ext cx="5883275" cy="1152525"/>
        </p:xfrm>
        <a:graphic>
          <a:graphicData uri="http://schemas.openxmlformats.org/presentationml/2006/ole">
            <mc:AlternateContent xmlns:mc="http://schemas.openxmlformats.org/markup-compatibility/2006">
              <mc:Choice xmlns:v="urn:schemas-microsoft-com:vml" Requires="v">
                <p:oleObj spid="_x0000_s49235" r:id="rId3" imgW="3251200" imgH="635000" progId="Equation.DSMT4">
                  <p:embed/>
                </p:oleObj>
              </mc:Choice>
              <mc:Fallback>
                <p:oleObj r:id="rId3" imgW="3251200" imgH="635000" progId="Equation.DSMT4">
                  <p:embed/>
                  <p:pic>
                    <p:nvPicPr>
                      <p:cNvPr id="0" name="图片 3228"/>
                      <p:cNvPicPr/>
                      <p:nvPr/>
                    </p:nvPicPr>
                    <p:blipFill>
                      <a:blip r:embed="rId4"/>
                      <a:stretch>
                        <a:fillRect/>
                      </a:stretch>
                    </p:blipFill>
                    <p:spPr>
                      <a:xfrm>
                        <a:off x="2164978" y="1635919"/>
                        <a:ext cx="5883275" cy="1152525"/>
                      </a:xfrm>
                      <a:prstGeom prst="rect">
                        <a:avLst/>
                      </a:prstGeom>
                      <a:noFill/>
                      <a:ln w="38100">
                        <a:noFill/>
                        <a:miter/>
                      </a:ln>
                    </p:spPr>
                  </p:pic>
                </p:oleObj>
              </mc:Fallback>
            </mc:AlternateContent>
          </a:graphicData>
        </a:graphic>
      </p:graphicFrame>
      <p:sp>
        <p:nvSpPr>
          <p:cNvPr id="4712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7107" name="对象 13"/>
          <p:cNvGraphicFramePr>
            <a:graphicFrameLocks noChangeAspect="1"/>
          </p:cNvGraphicFramePr>
          <p:nvPr>
            <p:extLst>
              <p:ext uri="{D42A27DB-BD31-4B8C-83A1-F6EECF244321}">
                <p14:modId xmlns:p14="http://schemas.microsoft.com/office/powerpoint/2010/main" val="2380418006"/>
              </p:ext>
            </p:extLst>
          </p:nvPr>
        </p:nvGraphicFramePr>
        <p:xfrm>
          <a:off x="2194363" y="4264818"/>
          <a:ext cx="5976938" cy="912813"/>
        </p:xfrm>
        <a:graphic>
          <a:graphicData uri="http://schemas.openxmlformats.org/presentationml/2006/ole">
            <mc:AlternateContent xmlns:mc="http://schemas.openxmlformats.org/markup-compatibility/2006">
              <mc:Choice xmlns:v="urn:schemas-microsoft-com:vml" Requires="v">
                <p:oleObj spid="_x0000_s49236" r:id="rId5" imgW="3175000" imgH="482600" progId="Equation.DSMT4">
                  <p:embed/>
                </p:oleObj>
              </mc:Choice>
              <mc:Fallback>
                <p:oleObj r:id="rId5" imgW="3175000" imgH="482600" progId="Equation.DSMT4">
                  <p:embed/>
                  <p:pic>
                    <p:nvPicPr>
                      <p:cNvPr id="0" name="图片 3229"/>
                      <p:cNvPicPr/>
                      <p:nvPr/>
                    </p:nvPicPr>
                    <p:blipFill>
                      <a:blip r:embed="rId6"/>
                      <a:stretch>
                        <a:fillRect/>
                      </a:stretch>
                    </p:blipFill>
                    <p:spPr>
                      <a:xfrm>
                        <a:off x="2194363" y="4264818"/>
                        <a:ext cx="5976938" cy="912813"/>
                      </a:xfrm>
                      <a:prstGeom prst="rect">
                        <a:avLst/>
                      </a:prstGeom>
                      <a:noFill/>
                      <a:ln w="38100">
                        <a:noFill/>
                        <a:miter/>
                      </a:ln>
                    </p:spPr>
                  </p:pic>
                </p:oleObj>
              </mc:Fallback>
            </mc:AlternateContent>
          </a:graphicData>
        </a:graphic>
      </p:graphicFrame>
      <p:sp>
        <p:nvSpPr>
          <p:cNvPr id="26"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灯片编号占位符 3"/>
          <p:cNvSpPr txBox="1">
            <a:spLocks noGrp="1"/>
          </p:cNvSpPr>
          <p:nvPr>
            <p:ph type="sldNum" sz="quarter" idx="12"/>
          </p:nvPr>
        </p:nvSpPr>
        <p:spPr>
          <a:xfrm>
            <a:off x="8602663" y="6477001"/>
            <a:ext cx="1981200" cy="360363"/>
          </a:xfrm>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8135" name="Rectangle 8"/>
          <p:cNvSpPr/>
          <p:nvPr/>
        </p:nvSpPr>
        <p:spPr>
          <a:xfrm>
            <a:off x="1631950" y="969964"/>
            <a:ext cx="9036050" cy="2714589"/>
          </a:xfrm>
          <a:prstGeom prst="rect">
            <a:avLst/>
          </a:prstGeom>
          <a:noFill/>
          <a:ln w="9525">
            <a:noFill/>
          </a:ln>
        </p:spPr>
        <p:txBody>
          <a:bodyPr>
            <a:spAutoFit/>
          </a:bodyPr>
          <a:lstStyle/>
          <a:p>
            <a:pPr>
              <a:lnSpc>
                <a:spcPct val="140000"/>
              </a:lnSpc>
              <a:spcBef>
                <a:spcPct val="50000"/>
              </a:spcBef>
              <a:buFont typeface="Wingdings" panose="05000000000000000000" pitchFamily="2" charset="2"/>
              <a:buNone/>
            </a:pPr>
            <a:endParaRPr lang="en-US" altLang="zh-CN" dirty="0">
              <a:solidFill>
                <a:schemeClr val="tx1"/>
              </a:solidFill>
              <a:latin typeface="Arial" panose="020B0604020202020204" pitchFamily="34"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40000"/>
              </a:lnSpc>
              <a:spcBef>
                <a:spcPct val="50000"/>
              </a:spcBef>
              <a:buFont typeface="Wingdings" panose="05000000000000000000" pitchFamily="2" charset="2"/>
              <a:buNone/>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48136"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3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3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39"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0"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1" name="Rectangle 1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2" name="Rectangle 1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3"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4" name="Rectangle 1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5" name="Rectangle 2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6" name="Rectangle 2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7" name="Rectangle 2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8" name="Rectangle 3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49" name="Rectangle 3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0" name="Rectangle 3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1" name="Rectangle 3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2" name="Rectangle 4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3" name="Rectangle 4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4" name="Rectangle 5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5" name="Rectangle 5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6" name="Rectangle 5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7" name="Rectangle 6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8" name="Rectangle 63"/>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59" name="Rectangle 6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1"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2" name="Rectangle 1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3"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4"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5" name="Rectangle 9"/>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48166" name="Rectangle 11"/>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1" name="表格 40"/>
          <p:cNvGraphicFramePr>
            <a:graphicFrameLocks noGrp="1"/>
          </p:cNvGraphicFramePr>
          <p:nvPr>
            <p:extLst>
              <p:ext uri="{D42A27DB-BD31-4B8C-83A1-F6EECF244321}">
                <p14:modId xmlns:p14="http://schemas.microsoft.com/office/powerpoint/2010/main" val="420663128"/>
              </p:ext>
            </p:extLst>
          </p:nvPr>
        </p:nvGraphicFramePr>
        <p:xfrm>
          <a:off x="1127448" y="2516189"/>
          <a:ext cx="10801200" cy="3089274"/>
        </p:xfrm>
        <a:graphic>
          <a:graphicData uri="http://schemas.openxmlformats.org/drawingml/2006/table">
            <a:tbl>
              <a:tblPr>
                <a:tableStyleId>{5C22544A-7EE6-4342-B048-85BDC9FD1C3A}</a:tableStyleId>
              </a:tblPr>
              <a:tblGrid>
                <a:gridCol w="2785395">
                  <a:extLst>
                    <a:ext uri="{9D8B030D-6E8A-4147-A177-3AD203B41FA5}">
                      <a16:colId xmlns:a16="http://schemas.microsoft.com/office/drawing/2014/main" val="20000"/>
                    </a:ext>
                  </a:extLst>
                </a:gridCol>
                <a:gridCol w="8015805">
                  <a:extLst>
                    <a:ext uri="{9D8B030D-6E8A-4147-A177-3AD203B41FA5}">
                      <a16:colId xmlns:a16="http://schemas.microsoft.com/office/drawing/2014/main" val="20001"/>
                    </a:ext>
                  </a:extLst>
                </a:gridCol>
              </a:tblGrid>
              <a:tr h="1057146">
                <a:tc>
                  <a:txBody>
                    <a:bodyPr/>
                    <a:lstStyle/>
                    <a:p>
                      <a:pPr algn="ctr">
                        <a:lnSpc>
                          <a:spcPts val="1800"/>
                        </a:lnSpc>
                        <a:spcAft>
                          <a:spcPts val="0"/>
                        </a:spcAft>
                      </a:pPr>
                      <a:r>
                        <a:rPr lang="zh-CN" altLang="zh-CN" sz="2000" kern="1200" dirty="0" smtClean="0">
                          <a:solidFill>
                            <a:srgbClr val="0000FF"/>
                          </a:solidFill>
                          <a:latin typeface="+mn-lt"/>
                          <a:ea typeface="+mn-ea"/>
                          <a:cs typeface="+mn-cs"/>
                        </a:rPr>
                        <a:t>蚂蚁圈系统</a:t>
                      </a:r>
                      <a:endParaRPr lang="zh-CN" sz="20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利用的是全局信息</a:t>
                      </a:r>
                      <a:r>
                        <a:rPr lang="en-US" altLang="zh-CN" sz="2000" i="0" kern="1200" dirty="0" smtClean="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即蚂蚁完成一个循环后，更</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新所有路径上的信息</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0"/>
                  </a:ext>
                </a:extLst>
              </a:tr>
              <a:tr h="1151826">
                <a:tc>
                  <a:txBody>
                    <a:bodyPr/>
                    <a:lstStyle/>
                    <a:p>
                      <a:pPr algn="ctr">
                        <a:lnSpc>
                          <a:spcPts val="1800"/>
                        </a:lnSpc>
                        <a:spcAft>
                          <a:spcPts val="0"/>
                        </a:spcAft>
                      </a:pPr>
                      <a:r>
                        <a:rPr lang="zh-CN" altLang="zh-CN" sz="2000" kern="100" dirty="0" smtClean="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蚂蚁数量系统</a:t>
                      </a:r>
                      <a:endParaRPr lang="zh-CN" sz="2000" i="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利用的是局部信息</a:t>
                      </a:r>
                      <a:r>
                        <a:rPr lang="en-US" altLang="zh-CN" sz="2000" i="0" kern="1200" dirty="0" smtClean="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即</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蚂蚁每</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走一步都要更新</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残留信息素的浓度</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1"/>
                  </a:ext>
                </a:extLst>
              </a:tr>
              <a:tr h="880302">
                <a:tc>
                  <a:txBody>
                    <a:bodyPr/>
                    <a:lstStyle/>
                    <a:p>
                      <a:pPr algn="ctr">
                        <a:lnSpc>
                          <a:spcPts val="1800"/>
                        </a:lnSpc>
                        <a:spcAft>
                          <a:spcPts val="0"/>
                        </a:spcAft>
                      </a:pPr>
                      <a:r>
                        <a:rPr lang="zh-CN" altLang="zh-CN" sz="2000" i="0" kern="1200" dirty="0" smtClean="0">
                          <a:solidFill>
                            <a:srgbClr val="0000FF"/>
                          </a:solidFill>
                          <a:latin typeface="Times New Roman" panose="02020603050405020304" pitchFamily="18" charset="0"/>
                          <a:ea typeface="+mn-ea"/>
                          <a:cs typeface="Times New Roman" panose="02020603050405020304" pitchFamily="18" charset="0"/>
                        </a:rPr>
                        <a:t>蚂蚁密度系统</a:t>
                      </a:r>
                      <a:endParaRPr lang="zh-CN" altLang="zh-CN" sz="2000" i="0" kern="100" dirty="0">
                        <a:solidFill>
                          <a:srgbClr val="0000FF"/>
                        </a:solidFill>
                        <a:effectLst/>
                        <a:latin typeface="Times New Roman" panose="02020603050405020304" pitchFamily="18" charset="0"/>
                        <a:ea typeface="+mn-ea"/>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利用的是局部信息</a:t>
                      </a:r>
                      <a:r>
                        <a:rPr lang="en-US" altLang="zh-CN" sz="2000" i="0" kern="1200" dirty="0" smtClean="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即</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蚂蚁每</a:t>
                      </a: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走一步都要更新残留</a:t>
                      </a: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smtClean="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smtClean="0">
                          <a:solidFill>
                            <a:schemeClr val="dk1"/>
                          </a:solidFill>
                          <a:latin typeface="Times New Roman" panose="02020603050405020304" pitchFamily="18" charset="0"/>
                          <a:ea typeface="+mn-ea"/>
                          <a:cs typeface="Times New Roman" panose="02020603050405020304" pitchFamily="18" charset="0"/>
                        </a:rPr>
                        <a:t>信息素的浓度</a:t>
                      </a:r>
                      <a:r>
                        <a:rPr lang="zh-CN" altLang="en-US" sz="2000" i="0" kern="1200" dirty="0" smtClean="0">
                          <a:solidFill>
                            <a:schemeClr val="dk1"/>
                          </a:solidFill>
                          <a:latin typeface="Times New Roman" panose="02020603050405020304" pitchFamily="18" charset="0"/>
                          <a:ea typeface="+mn-ea"/>
                          <a:cs typeface="Times New Roman" panose="02020603050405020304" pitchFamily="18" charset="0"/>
                        </a:rPr>
                        <a:t>。</a:t>
                      </a:r>
                      <a:endParaRPr lang="zh-CN" alt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2"/>
                  </a:ext>
                </a:extLst>
              </a:tr>
            </a:tbl>
          </a:graphicData>
        </a:graphic>
      </p:graphicFrame>
      <p:sp>
        <p:nvSpPr>
          <p:cNvPr id="48181" name="Rectangle 2"/>
          <p:cNvSpPr/>
          <p:nvPr/>
        </p:nvSpPr>
        <p:spPr>
          <a:xfrm>
            <a:off x="1125175" y="1001641"/>
            <a:ext cx="8534400" cy="492125"/>
          </a:xfrm>
          <a:prstGeom prst="rect">
            <a:avLst/>
          </a:prstGeom>
          <a:noFill/>
          <a:ln w="9525">
            <a:noFill/>
          </a:ln>
        </p:spPr>
        <p:txBody>
          <a:bodyPr>
            <a:spAutoFit/>
          </a:bodyPr>
          <a:lstStyle/>
          <a:p>
            <a:pPr>
              <a:buFont typeface="Wingdings" panose="05000000000000000000" pitchFamily="2" charset="2"/>
              <a:buNone/>
            </a:pPr>
            <a:r>
              <a:rPr lang="zh-CN" altLang="en-US" sz="2600" b="1" dirty="0">
                <a:solidFill>
                  <a:srgbClr val="0000FF"/>
                </a:solidFill>
                <a:latin typeface="Times New Roman" panose="02020603050405020304" pitchFamily="18" charset="0"/>
                <a:cs typeface="Times New Roman" panose="02020603050405020304" pitchFamily="18" charset="0"/>
              </a:rPr>
              <a:t>三种模型比较</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48182"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30" name="对象 2"/>
          <p:cNvGraphicFramePr>
            <a:graphicFrameLocks noChangeAspect="1"/>
          </p:cNvGraphicFramePr>
          <p:nvPr>
            <p:extLst>
              <p:ext uri="{D42A27DB-BD31-4B8C-83A1-F6EECF244321}">
                <p14:modId xmlns:p14="http://schemas.microsoft.com/office/powerpoint/2010/main" val="2983199262"/>
              </p:ext>
            </p:extLst>
          </p:nvPr>
        </p:nvGraphicFramePr>
        <p:xfrm>
          <a:off x="6096000" y="2608703"/>
          <a:ext cx="576263" cy="344488"/>
        </p:xfrm>
        <a:graphic>
          <a:graphicData uri="http://schemas.openxmlformats.org/presentationml/2006/ole">
            <mc:AlternateContent xmlns:mc="http://schemas.openxmlformats.org/markup-compatibility/2006">
              <mc:Choice xmlns:v="urn:schemas-microsoft-com:vml" Requires="v">
                <p:oleObj spid="_x0000_s50303" r:id="rId3" imgW="381000" imgH="228600" progId="Equation.DSMT4">
                  <p:embed/>
                </p:oleObj>
              </mc:Choice>
              <mc:Fallback>
                <p:oleObj r:id="rId3" imgW="381000" imgH="228600" progId="Equation.DSMT4">
                  <p:embed/>
                  <p:pic>
                    <p:nvPicPr>
                      <p:cNvPr id="0" name="图片 3230"/>
                      <p:cNvPicPr/>
                      <p:nvPr/>
                    </p:nvPicPr>
                    <p:blipFill>
                      <a:blip r:embed="rId4"/>
                      <a:stretch>
                        <a:fillRect/>
                      </a:stretch>
                    </p:blipFill>
                    <p:spPr>
                      <a:xfrm>
                        <a:off x="6096000" y="2608703"/>
                        <a:ext cx="576263" cy="344488"/>
                      </a:xfrm>
                      <a:prstGeom prst="rect">
                        <a:avLst/>
                      </a:prstGeom>
                      <a:noFill/>
                      <a:ln w="38100">
                        <a:noFill/>
                        <a:miter/>
                      </a:ln>
                    </p:spPr>
                  </p:pic>
                </p:oleObj>
              </mc:Fallback>
            </mc:AlternateContent>
          </a:graphicData>
        </a:graphic>
      </p:graphicFrame>
      <p:sp>
        <p:nvSpPr>
          <p:cNvPr id="48183" name="Rectangle 26"/>
          <p:cNvSpPr/>
          <p:nvPr/>
        </p:nvSpPr>
        <p:spPr>
          <a:xfrm>
            <a:off x="3971927" y="1540703"/>
            <a:ext cx="5472113" cy="615950"/>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r>
              <a:rPr lang="zh-CN" altLang="en-US" sz="2000" b="1" dirty="0">
                <a:solidFill>
                  <a:srgbClr val="FF0000"/>
                </a:solidFill>
                <a:latin typeface="Times New Roman" panose="02020603050405020304" pitchFamily="18" charset="0"/>
                <a:cs typeface="Times New Roman" panose="02020603050405020304" pitchFamily="18" charset="0"/>
              </a:rPr>
              <a:t>效果最好，通常作为蚁群优化算法的基本模型。</a:t>
            </a:r>
            <a:endParaRPr lang="zh-CN" altLang="en-US" sz="2000" b="1" dirty="0">
              <a:solidFill>
                <a:srgbClr val="FF0000"/>
              </a:solidFill>
              <a:latin typeface="Times New Roman" panose="02020603050405020304" pitchFamily="18" charset="0"/>
              <a:ea typeface="Times New Roman" panose="02020603050405020304" pitchFamily="18" charset="0"/>
            </a:endParaRPr>
          </a:p>
        </p:txBody>
      </p:sp>
      <p:sp>
        <p:nvSpPr>
          <p:cNvPr id="44" name="AutoShape 15"/>
          <p:cNvSpPr/>
          <p:nvPr/>
        </p:nvSpPr>
        <p:spPr>
          <a:xfrm rot="213038">
            <a:off x="3533400" y="1656031"/>
            <a:ext cx="403225" cy="1152525"/>
          </a:xfrm>
          <a:prstGeom prst="curvedRightArrow">
            <a:avLst>
              <a:gd name="adj1" fmla="val 68624"/>
              <a:gd name="adj2" fmla="val 137171"/>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lstStyle/>
          <a:p>
            <a:endParaRPr lang="zh-CN" altLang="en-US" dirty="0"/>
          </a:p>
        </p:txBody>
      </p:sp>
      <p:sp>
        <p:nvSpPr>
          <p:cNvPr id="48185" name="Rectangle 5"/>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31" name="对象 5"/>
          <p:cNvGraphicFramePr>
            <a:graphicFrameLocks noChangeAspect="1"/>
          </p:cNvGraphicFramePr>
          <p:nvPr>
            <p:extLst>
              <p:ext uri="{D42A27DB-BD31-4B8C-83A1-F6EECF244321}">
                <p14:modId xmlns:p14="http://schemas.microsoft.com/office/powerpoint/2010/main" val="315488953"/>
              </p:ext>
            </p:extLst>
          </p:nvPr>
        </p:nvGraphicFramePr>
        <p:xfrm>
          <a:off x="6038851" y="3727485"/>
          <a:ext cx="633412" cy="360362"/>
        </p:xfrm>
        <a:graphic>
          <a:graphicData uri="http://schemas.openxmlformats.org/presentationml/2006/ole">
            <mc:AlternateContent xmlns:mc="http://schemas.openxmlformats.org/markup-compatibility/2006">
              <mc:Choice xmlns:v="urn:schemas-microsoft-com:vml" Requires="v">
                <p:oleObj spid="_x0000_s50304" r:id="rId5" imgW="419100" imgH="241300" progId="Equation.DSMT4">
                  <p:embed/>
                </p:oleObj>
              </mc:Choice>
              <mc:Fallback>
                <p:oleObj r:id="rId5" imgW="419100" imgH="241300" progId="Equation.DSMT4">
                  <p:embed/>
                  <p:pic>
                    <p:nvPicPr>
                      <p:cNvPr id="0" name="图片 3232"/>
                      <p:cNvPicPr/>
                      <p:nvPr/>
                    </p:nvPicPr>
                    <p:blipFill>
                      <a:blip r:embed="rId6"/>
                      <a:stretch>
                        <a:fillRect/>
                      </a:stretch>
                    </p:blipFill>
                    <p:spPr>
                      <a:xfrm>
                        <a:off x="6038851" y="3727485"/>
                        <a:ext cx="633412" cy="360362"/>
                      </a:xfrm>
                      <a:prstGeom prst="rect">
                        <a:avLst/>
                      </a:prstGeom>
                      <a:noFill/>
                      <a:ln w="38100">
                        <a:noFill/>
                        <a:miter/>
                      </a:ln>
                    </p:spPr>
                  </p:pic>
                </p:oleObj>
              </mc:Fallback>
            </mc:AlternateContent>
          </a:graphicData>
        </a:graphic>
      </p:graphicFrame>
      <p:sp>
        <p:nvSpPr>
          <p:cNvPr id="48186" name="Rectangle 7"/>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48132" name="对象 7"/>
          <p:cNvGraphicFramePr>
            <a:graphicFrameLocks noChangeAspect="1"/>
          </p:cNvGraphicFramePr>
          <p:nvPr>
            <p:extLst>
              <p:ext uri="{D42A27DB-BD31-4B8C-83A1-F6EECF244321}">
                <p14:modId xmlns:p14="http://schemas.microsoft.com/office/powerpoint/2010/main" val="3481417385"/>
              </p:ext>
            </p:extLst>
          </p:nvPr>
        </p:nvGraphicFramePr>
        <p:xfrm>
          <a:off x="6044390" y="4776895"/>
          <a:ext cx="255587" cy="333375"/>
        </p:xfrm>
        <a:graphic>
          <a:graphicData uri="http://schemas.openxmlformats.org/presentationml/2006/ole">
            <mc:AlternateContent xmlns:mc="http://schemas.openxmlformats.org/markup-compatibility/2006">
              <mc:Choice xmlns:v="urn:schemas-microsoft-com:vml" Requires="v">
                <p:oleObj spid="_x0000_s50305" r:id="rId7" imgW="152400" imgH="203200" progId="Equation.DSMT4">
                  <p:embed/>
                </p:oleObj>
              </mc:Choice>
              <mc:Fallback>
                <p:oleObj r:id="rId7" imgW="152400" imgH="203200" progId="Equation.DSMT4">
                  <p:embed/>
                  <p:pic>
                    <p:nvPicPr>
                      <p:cNvPr id="0" name="图片 3231"/>
                      <p:cNvPicPr/>
                      <p:nvPr/>
                    </p:nvPicPr>
                    <p:blipFill>
                      <a:blip r:embed="rId8"/>
                      <a:stretch>
                        <a:fillRect/>
                      </a:stretch>
                    </p:blipFill>
                    <p:spPr>
                      <a:xfrm>
                        <a:off x="6044390" y="4776895"/>
                        <a:ext cx="255587" cy="333375"/>
                      </a:xfrm>
                      <a:prstGeom prst="rect">
                        <a:avLst/>
                      </a:prstGeom>
                      <a:noFill/>
                      <a:ln w="38100">
                        <a:noFill/>
                        <a:miter/>
                      </a:ln>
                    </p:spPr>
                  </p:pic>
                </p:oleObj>
              </mc:Fallback>
            </mc:AlternateContent>
          </a:graphicData>
        </a:graphic>
      </p:graphicFrame>
      <p:sp>
        <p:nvSpPr>
          <p:cNvPr id="46"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
                                          </p:val>
                                        </p:tav>
                                        <p:tav tm="100000">
                                          <p:val>
                                            <p:strVal val="#ppt_x"/>
                                          </p:val>
                                        </p:tav>
                                      </p:tavLst>
                                    </p:anim>
                                    <p:anim calcmode="lin" valueType="num">
                                      <p:cBhvr>
                                        <p:cTn id="8" dur="500" fill="hold"/>
                                        <p:tgtEl>
                                          <p:spTgt spid="44"/>
                                        </p:tgtEl>
                                        <p:attrNameLst>
                                          <p:attrName>ppt_y</p:attrName>
                                        </p:attrNameLst>
                                      </p:cBhvr>
                                      <p:tavLst>
                                        <p:tav tm="0">
                                          <p:val>
                                            <p:strVal val="#ppt_y-#ppt_h/2"/>
                                          </p:val>
                                        </p:tav>
                                        <p:tav tm="100000">
                                          <p:val>
                                            <p:strVal val="#ppt_y"/>
                                          </p:val>
                                        </p:tav>
                                      </p:tavLst>
                                    </p:anim>
                                    <p:anim calcmode="lin" valueType="num">
                                      <p:cBhvr>
                                        <p:cTn id="9" dur="500" fill="hold"/>
                                        <p:tgtEl>
                                          <p:spTgt spid="44"/>
                                        </p:tgtEl>
                                        <p:attrNameLst>
                                          <p:attrName>ppt_w</p:attrName>
                                        </p:attrNameLst>
                                      </p:cBhvr>
                                      <p:tavLst>
                                        <p:tav tm="0">
                                          <p:val>
                                            <p:strVal val="#ppt_w"/>
                                          </p:val>
                                        </p:tav>
                                        <p:tav tm="100000">
                                          <p:val>
                                            <p:strVal val="#ppt_w"/>
                                          </p:val>
                                        </p:tav>
                                      </p:tavLst>
                                    </p:anim>
                                    <p:anim calcmode="lin" valueType="num">
                                      <p:cBhvr>
                                        <p:cTn id="10"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9158" name="Text Box 7"/>
          <p:cNvSpPr txBox="1"/>
          <p:nvPr/>
        </p:nvSpPr>
        <p:spPr>
          <a:xfrm>
            <a:off x="911424" y="777321"/>
            <a:ext cx="4114800" cy="609398"/>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rgbClr val="0000FF"/>
                </a:solidFill>
                <a:latin typeface="Times New Roman" panose="02020603050405020304" pitchFamily="18" charset="0"/>
              </a:rPr>
              <a:t>全局信息更新方法</a:t>
            </a:r>
            <a:endParaRPr lang="zh-CN" altLang="en-US" dirty="0">
              <a:solidFill>
                <a:srgbClr val="0000FF"/>
              </a:solidFill>
            </a:endParaRPr>
          </a:p>
        </p:txBody>
      </p:sp>
      <p:sp>
        <p:nvSpPr>
          <p:cNvPr id="139274" name="Text Box 10"/>
          <p:cNvSpPr txBox="1">
            <a:spLocks noChangeArrowheads="1"/>
          </p:cNvSpPr>
          <p:nvPr/>
        </p:nvSpPr>
        <p:spPr bwMode="auto">
          <a:xfrm>
            <a:off x="767408" y="1349376"/>
            <a:ext cx="9576742" cy="5032375"/>
          </a:xfrm>
          <a:prstGeom prst="rect">
            <a:avLst/>
          </a:prstGeom>
          <a:solidFill>
            <a:srgbClr val="FFFFFF"/>
          </a:solidFill>
          <a:ln w="9525">
            <a:solidFill>
              <a:srgbClr val="808080"/>
            </a:solidFill>
            <a:miter lim="800000"/>
          </a:ln>
        </p:spPr>
        <p:txBody>
          <a:bodyPr wrap="square" anchor="b">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None/>
              <a:defRPr/>
            </a:pPr>
            <a:r>
              <a:rPr lang="zh-CN" altLang="en-US" sz="2400" b="1" dirty="0">
                <a:solidFill>
                  <a:srgbClr val="0000FF"/>
                </a:solidFill>
                <a:latin typeface="宋体" panose="02010600030101010101" pitchFamily="2" charset="-122"/>
              </a:rPr>
              <a:t>优点：</a:t>
            </a:r>
            <a:endParaRPr lang="en-US" altLang="zh-CN" sz="2400" b="1" dirty="0">
              <a:solidFill>
                <a:srgbClr val="0000FF"/>
              </a:solidFill>
              <a:latin typeface="宋体" panose="02010600030101010101" pitchFamily="2" charset="-122"/>
            </a:endParaRPr>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保证了残留信息素不至于无限累积</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如果路径没有被选中，那么上面的残留信息素会随时间的</a:t>
            </a:r>
            <a:endParaRPr lang="en-US" altLang="zh-CN" sz="2400" dirty="0"/>
          </a:p>
          <a:p>
            <a:pPr eaLnBrk="1" hangingPunct="1">
              <a:lnSpc>
                <a:spcPct val="100000"/>
              </a:lnSpc>
              <a:spcBef>
                <a:spcPct val="50000"/>
              </a:spcBef>
              <a:buClrTx/>
              <a:buNone/>
              <a:defRPr/>
            </a:pPr>
            <a:r>
              <a:rPr lang="en-US" altLang="zh-CN" sz="2400" dirty="0"/>
              <a:t>      </a:t>
            </a:r>
            <a:r>
              <a:rPr lang="zh-CN" altLang="zh-CN" sz="2400" dirty="0"/>
              <a:t>推移而逐渐减弱，这使算法能</a:t>
            </a:r>
            <a:r>
              <a:rPr lang="en-US" altLang="zh-CN" sz="2400" dirty="0"/>
              <a:t>“</a:t>
            </a:r>
            <a:r>
              <a:rPr lang="zh-CN" altLang="zh-CN" sz="2400" dirty="0"/>
              <a:t>忘记</a:t>
            </a:r>
            <a:r>
              <a:rPr lang="en-US" altLang="zh-CN" sz="2400" dirty="0"/>
              <a:t>”</a:t>
            </a:r>
            <a:r>
              <a:rPr lang="zh-CN" altLang="zh-CN" sz="2400" dirty="0"/>
              <a:t>不好的路径</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即使路径经常被访问也不至于因为</a:t>
            </a:r>
            <a:r>
              <a:rPr lang="en-US" altLang="zh-CN" sz="2400" dirty="0"/>
              <a:t>          </a:t>
            </a:r>
            <a:r>
              <a:rPr lang="zh-CN" altLang="zh-CN" sz="2400" dirty="0"/>
              <a:t>的累积，而产生</a:t>
            </a:r>
            <a:endParaRPr lang="en-US" altLang="zh-CN" sz="2400" dirty="0"/>
          </a:p>
          <a:p>
            <a:pPr eaLnBrk="1" hangingPunct="1">
              <a:lnSpc>
                <a:spcPct val="100000"/>
              </a:lnSpc>
              <a:spcBef>
                <a:spcPct val="50000"/>
              </a:spcBef>
              <a:buClrTx/>
              <a:buNone/>
              <a:defRPr/>
            </a:pPr>
            <a:r>
              <a:rPr lang="en-US" altLang="zh-CN" sz="2400" dirty="0"/>
              <a:t>                          </a:t>
            </a:r>
            <a:r>
              <a:rPr lang="zh-CN" altLang="zh-CN" sz="2400" dirty="0"/>
              <a:t>使期望值的作用无法体现</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充分体现了算法中全局范围内较短路径</a:t>
            </a:r>
            <a:r>
              <a:rPr lang="en-US" altLang="zh-CN" sz="2400" dirty="0"/>
              <a:t>(</a:t>
            </a:r>
            <a:r>
              <a:rPr lang="zh-CN" altLang="zh-CN" sz="2400" dirty="0"/>
              <a:t>较好解</a:t>
            </a:r>
            <a:r>
              <a:rPr lang="en-US" altLang="zh-CN" sz="2400" dirty="0"/>
              <a:t>)</a:t>
            </a:r>
            <a:r>
              <a:rPr lang="zh-CN" altLang="zh-CN" sz="2400" dirty="0"/>
              <a:t>的生存能力</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加强了信息正反馈性能</a:t>
            </a:r>
            <a:r>
              <a:rPr lang="zh-CN" altLang="en-US" sz="2400" dirty="0"/>
              <a:t>；</a:t>
            </a:r>
            <a:endParaRPr lang="en-US" altLang="zh-CN" sz="2400" dirty="0"/>
          </a:p>
          <a:p>
            <a:pPr marL="342900" indent="-342900" eaLnBrk="1" hangingPunct="1">
              <a:lnSpc>
                <a:spcPct val="100000"/>
              </a:lnSpc>
              <a:spcBef>
                <a:spcPct val="50000"/>
              </a:spcBef>
              <a:buClrTx/>
              <a:buFont typeface="Wingdings" panose="05000000000000000000" pitchFamily="2" charset="2"/>
              <a:buChar char="l"/>
              <a:defRPr/>
            </a:pPr>
            <a:r>
              <a:rPr lang="en-US" altLang="zh-CN" sz="2400" dirty="0"/>
              <a:t>  </a:t>
            </a:r>
            <a:r>
              <a:rPr lang="zh-CN" altLang="zh-CN" sz="2400" dirty="0"/>
              <a:t>提高了系统搜索收敛的速度</a:t>
            </a:r>
            <a:r>
              <a:rPr lang="zh-CN" altLang="en-US" sz="2400" dirty="0"/>
              <a:t>。</a:t>
            </a:r>
            <a:endParaRPr lang="zh-CN" altLang="en-US" sz="2400" dirty="0">
              <a:latin typeface="Times New Roman" panose="02020603050405020304" pitchFamily="18" charset="0"/>
              <a:cs typeface="Times New Roman" panose="02020603050405020304" pitchFamily="18" charset="0"/>
            </a:endParaRPr>
          </a:p>
        </p:txBody>
      </p:sp>
      <p:sp>
        <p:nvSpPr>
          <p:cNvPr id="4916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67591" name="对象 2"/>
          <p:cNvGraphicFramePr>
            <a:graphicFrameLocks noChangeAspect="1"/>
          </p:cNvGraphicFramePr>
          <p:nvPr>
            <p:extLst>
              <p:ext uri="{D42A27DB-BD31-4B8C-83A1-F6EECF244321}">
                <p14:modId xmlns:p14="http://schemas.microsoft.com/office/powerpoint/2010/main" val="3326788248"/>
              </p:ext>
            </p:extLst>
          </p:nvPr>
        </p:nvGraphicFramePr>
        <p:xfrm>
          <a:off x="6096000" y="3789040"/>
          <a:ext cx="779463" cy="404813"/>
        </p:xfrm>
        <a:graphic>
          <a:graphicData uri="http://schemas.openxmlformats.org/presentationml/2006/ole">
            <mc:AlternateContent xmlns:mc="http://schemas.openxmlformats.org/markup-compatibility/2006">
              <mc:Choice xmlns:v="urn:schemas-microsoft-com:vml" Requires="v">
                <p:oleObj spid="_x0000_s51285" r:id="rId4" imgW="494665" imgH="254000" progId="Equation.DSMT4">
                  <p:embed/>
                </p:oleObj>
              </mc:Choice>
              <mc:Fallback>
                <p:oleObj r:id="rId4" imgW="494665" imgH="254000" progId="Equation.DSMT4">
                  <p:embed/>
                  <p:pic>
                    <p:nvPicPr>
                      <p:cNvPr id="0" name="图片 3233"/>
                      <p:cNvPicPr/>
                      <p:nvPr/>
                    </p:nvPicPr>
                    <p:blipFill>
                      <a:blip r:embed="rId5"/>
                      <a:stretch>
                        <a:fillRect/>
                      </a:stretch>
                    </p:blipFill>
                    <p:spPr>
                      <a:xfrm>
                        <a:off x="6096000" y="3789040"/>
                        <a:ext cx="779463" cy="404813"/>
                      </a:xfrm>
                      <a:prstGeom prst="rect">
                        <a:avLst/>
                      </a:prstGeom>
                      <a:noFill/>
                      <a:ln w="38100">
                        <a:noFill/>
                        <a:miter/>
                      </a:ln>
                    </p:spPr>
                  </p:pic>
                </p:oleObj>
              </mc:Fallback>
            </mc:AlternateContent>
          </a:graphicData>
        </a:graphic>
      </p:graphicFrame>
      <p:sp>
        <p:nvSpPr>
          <p:cNvPr id="4916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graphicFrame>
        <p:nvGraphicFramePr>
          <p:cNvPr id="67593" name="对象 4"/>
          <p:cNvGraphicFramePr>
            <a:graphicFrameLocks noChangeAspect="1"/>
          </p:cNvGraphicFramePr>
          <p:nvPr>
            <p:extLst>
              <p:ext uri="{D42A27DB-BD31-4B8C-83A1-F6EECF244321}">
                <p14:modId xmlns:p14="http://schemas.microsoft.com/office/powerpoint/2010/main" val="2319989247"/>
              </p:ext>
            </p:extLst>
          </p:nvPr>
        </p:nvGraphicFramePr>
        <p:xfrm>
          <a:off x="1322840" y="4293096"/>
          <a:ext cx="1657350" cy="395288"/>
        </p:xfrm>
        <a:graphic>
          <a:graphicData uri="http://schemas.openxmlformats.org/presentationml/2006/ole">
            <mc:AlternateContent xmlns:mc="http://schemas.openxmlformats.org/markup-compatibility/2006">
              <mc:Choice xmlns:v="urn:schemas-microsoft-com:vml" Requires="v">
                <p:oleObj spid="_x0000_s51286" r:id="rId6" imgW="1078865" imgH="254000" progId="Equation.DSMT4">
                  <p:embed/>
                </p:oleObj>
              </mc:Choice>
              <mc:Fallback>
                <p:oleObj r:id="rId6" imgW="1078865" imgH="254000" progId="Equation.DSMT4">
                  <p:embed/>
                  <p:pic>
                    <p:nvPicPr>
                      <p:cNvPr id="0" name="图片 3234"/>
                      <p:cNvPicPr/>
                      <p:nvPr/>
                    </p:nvPicPr>
                    <p:blipFill>
                      <a:blip r:embed="rId7"/>
                      <a:stretch>
                        <a:fillRect/>
                      </a:stretch>
                    </p:blipFill>
                    <p:spPr>
                      <a:xfrm>
                        <a:off x="1322840" y="4293096"/>
                        <a:ext cx="1657350" cy="395288"/>
                      </a:xfrm>
                      <a:prstGeom prst="rect">
                        <a:avLst/>
                      </a:prstGeom>
                      <a:noFill/>
                      <a:ln w="38100">
                        <a:noFill/>
                        <a:miter/>
                      </a:ln>
                    </p:spPr>
                  </p:pic>
                </p:oleObj>
              </mc:Fallback>
            </mc:AlternateContent>
          </a:graphicData>
        </a:graphic>
      </p:graphicFrame>
      <p:sp>
        <p:nvSpPr>
          <p:cNvPr id="11"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7.6.1  </a:t>
            </a:r>
            <a:r>
              <a:rPr lang="zh-CN" altLang="en-US" sz="3600" dirty="0" smtClean="0">
                <a:latin typeface="Times New Roman" panose="02020603050405020304" pitchFamily="18" charset="0"/>
                <a:ea typeface="黑体" panose="02010609060101010101" pitchFamily="49" charset="-122"/>
              </a:rPr>
              <a:t>蚁</a:t>
            </a:r>
            <a:r>
              <a:rPr lang="zh-CN" altLang="en-US" sz="3600" dirty="0">
                <a:latin typeface="Times New Roman" panose="02020603050405020304" pitchFamily="18" charset="0"/>
                <a:ea typeface="黑体" panose="02010609060101010101" pitchFamily="49" charset="-122"/>
              </a:rPr>
              <a:t>群算法模型</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9274"/>
                                        </p:tgtEl>
                                        <p:attrNameLst>
                                          <p:attrName>style.visibility</p:attrName>
                                        </p:attrNameLst>
                                      </p:cBhvr>
                                      <p:to>
                                        <p:strVal val="visible"/>
                                      </p:to>
                                    </p:set>
                                    <p:animEffect transition="in" filter="fade">
                                      <p:cBhvr>
                                        <p:cTn id="7" dur="1000"/>
                                        <p:tgtEl>
                                          <p:spTgt spid="139274"/>
                                        </p:tgtEl>
                                      </p:cBhvr>
                                    </p:animEffect>
                                    <p:anim calcmode="lin" valueType="num">
                                      <p:cBhvr>
                                        <p:cTn id="8" dur="1000" fill="hold"/>
                                        <p:tgtEl>
                                          <p:spTgt spid="139274"/>
                                        </p:tgtEl>
                                        <p:attrNameLst>
                                          <p:attrName>ppt_x</p:attrName>
                                        </p:attrNameLst>
                                      </p:cBhvr>
                                      <p:tavLst>
                                        <p:tav tm="0">
                                          <p:val>
                                            <p:strVal val="#ppt_x"/>
                                          </p:val>
                                        </p:tav>
                                        <p:tav tm="100000">
                                          <p:val>
                                            <p:strVal val="#ppt_x"/>
                                          </p:val>
                                        </p:tav>
                                      </p:tavLst>
                                    </p:anim>
                                    <p:anim calcmode="lin" valueType="num">
                                      <p:cBhvr>
                                        <p:cTn id="9" dur="1000" fill="hold"/>
                                        <p:tgtEl>
                                          <p:spTgt spid="1392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591"/>
                                        </p:tgtEl>
                                        <p:attrNameLst>
                                          <p:attrName>style.visibility</p:attrName>
                                        </p:attrNameLst>
                                      </p:cBhvr>
                                      <p:to>
                                        <p:strVal val="visible"/>
                                      </p:to>
                                    </p:set>
                                    <p:animEffect transition="in" filter="fade">
                                      <p:cBhvr>
                                        <p:cTn id="12" dur="1000"/>
                                        <p:tgtEl>
                                          <p:spTgt spid="67591"/>
                                        </p:tgtEl>
                                      </p:cBhvr>
                                    </p:animEffect>
                                    <p:anim calcmode="lin" valueType="num">
                                      <p:cBhvr>
                                        <p:cTn id="13" dur="1000" fill="hold"/>
                                        <p:tgtEl>
                                          <p:spTgt spid="67591"/>
                                        </p:tgtEl>
                                        <p:attrNameLst>
                                          <p:attrName>ppt_x</p:attrName>
                                        </p:attrNameLst>
                                      </p:cBhvr>
                                      <p:tavLst>
                                        <p:tav tm="0">
                                          <p:val>
                                            <p:strVal val="#ppt_x"/>
                                          </p:val>
                                        </p:tav>
                                        <p:tav tm="100000">
                                          <p:val>
                                            <p:strVal val="#ppt_x"/>
                                          </p:val>
                                        </p:tav>
                                      </p:tavLst>
                                    </p:anim>
                                    <p:anim calcmode="lin" valueType="num">
                                      <p:cBhvr>
                                        <p:cTn id="14" dur="1000" fill="hold"/>
                                        <p:tgtEl>
                                          <p:spTgt spid="6759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7593"/>
                                        </p:tgtEl>
                                        <p:attrNameLst>
                                          <p:attrName>style.visibility</p:attrName>
                                        </p:attrNameLst>
                                      </p:cBhvr>
                                      <p:to>
                                        <p:strVal val="visible"/>
                                      </p:to>
                                    </p:set>
                                    <p:animEffect transition="in" filter="fade">
                                      <p:cBhvr>
                                        <p:cTn id="17" dur="1000"/>
                                        <p:tgtEl>
                                          <p:spTgt spid="67593"/>
                                        </p:tgtEl>
                                      </p:cBhvr>
                                    </p:animEffect>
                                    <p:anim calcmode="lin" valueType="num">
                                      <p:cBhvr>
                                        <p:cTn id="18" dur="1000" fill="hold"/>
                                        <p:tgtEl>
                                          <p:spTgt spid="67593"/>
                                        </p:tgtEl>
                                        <p:attrNameLst>
                                          <p:attrName>ppt_x</p:attrName>
                                        </p:attrNameLst>
                                      </p:cBhvr>
                                      <p:tavLst>
                                        <p:tav tm="0">
                                          <p:val>
                                            <p:strVal val="#ppt_x"/>
                                          </p:val>
                                        </p:tav>
                                        <p:tav tm="100000">
                                          <p:val>
                                            <p:strVal val="#ppt_x"/>
                                          </p:val>
                                        </p:tav>
                                      </p:tavLst>
                                    </p:anim>
                                    <p:anim calcmode="lin" valueType="num">
                                      <p:cBhvr>
                                        <p:cTn id="19" dur="1000" fill="hold"/>
                                        <p:tgtEl>
                                          <p:spTgt spid="675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34460CC-11BF-4188-9AA4-215F8C6626FC}"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7</a:t>
            </a:fld>
            <a:endParaRPr lang="en-US" altLang="ja-JP" sz="1800">
              <a:solidFill>
                <a:srgbClr val="A50021"/>
              </a:solidFill>
              <a:ea typeface="ＭＳ Ｐゴシック" panose="020B0600070205080204" pitchFamily="34" charset="-128"/>
            </a:endParaRPr>
          </a:p>
        </p:txBody>
      </p:sp>
      <p:sp>
        <p:nvSpPr>
          <p:cNvPr id="10244" name="Rectangle 3"/>
          <p:cNvSpPr>
            <a:spLocks noGrp="1" noChangeArrowheads="1"/>
          </p:cNvSpPr>
          <p:nvPr>
            <p:ph type="body" idx="1"/>
          </p:nvPr>
        </p:nvSpPr>
        <p:spPr>
          <a:xfrm>
            <a:off x="1127448" y="1066801"/>
            <a:ext cx="9577065" cy="3082279"/>
          </a:xfrm>
        </p:spPr>
        <p:txBody>
          <a:bodyPr/>
          <a:lstStyle/>
          <a:p>
            <a:pPr eaLnBrk="1" hangingPunct="1">
              <a:buSzPct val="60000"/>
              <a:buFontTx/>
              <a:buBlip>
                <a:blip r:embed="rId3"/>
              </a:buBlip>
            </a:pPr>
            <a:r>
              <a:rPr lang="en-US" altLang="zh-CN" b="1" dirty="0" smtClean="0">
                <a:latin typeface="Times New Roman" panose="02020603050405020304" pitchFamily="18" charset="0"/>
              </a:rPr>
              <a:t>7.2.1  </a:t>
            </a:r>
            <a:r>
              <a:rPr lang="zh-CN" altLang="en-US" b="1" dirty="0" smtClean="0">
                <a:latin typeface="Times New Roman" panose="02020603050405020304" pitchFamily="18" charset="0"/>
              </a:rPr>
              <a:t>粒子群优化算法的基本原理</a:t>
            </a:r>
          </a:p>
          <a:p>
            <a:pPr eaLnBrk="1" hangingPunct="1">
              <a:buSzPct val="60000"/>
              <a:buFontTx/>
              <a:buBlip>
                <a:blip r:embed="rId3"/>
              </a:buBlip>
            </a:pPr>
            <a:r>
              <a:rPr lang="en-US" altLang="zh-CN" b="1" dirty="0" smtClean="0">
                <a:latin typeface="Times New Roman" panose="02020603050405020304" pitchFamily="18" charset="0"/>
              </a:rPr>
              <a:t>7.2.2  </a:t>
            </a:r>
            <a:r>
              <a:rPr lang="zh-CN" altLang="en-US" b="1" dirty="0" smtClean="0">
                <a:latin typeface="Times New Roman" panose="02020603050405020304" pitchFamily="18" charset="0"/>
              </a:rPr>
              <a:t>粒子群优化算法的参数分析</a:t>
            </a: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7.2  </a:t>
            </a:r>
            <a:r>
              <a:rPr lang="zh-CN" altLang="en-US" sz="3600" dirty="0">
                <a:latin typeface="Times New Roman" panose="02020603050405020304" pitchFamily="18" charset="0"/>
                <a:ea typeface="黑体" panose="02010609060101010101" pitchFamily="49" charset="-122"/>
              </a:rPr>
              <a:t>粒子群优化</a:t>
            </a:r>
            <a:r>
              <a:rPr lang="zh-CN" altLang="en-US" sz="3600" dirty="0" smtClean="0">
                <a:latin typeface="Times New Roman" panose="02020603050405020304" pitchFamily="18" charset="0"/>
                <a:ea typeface="黑体" panose="02010609060101010101" pitchFamily="49" charset="-122"/>
              </a:rPr>
              <a:t>算法</a:t>
            </a:r>
            <a:endParaRPr lang="zh-CN" altLang="en-US" sz="3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895287380"/>
      </p:ext>
    </p:extLst>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3"/>
          <p:cNvSpPr>
            <a:spLocks noGrp="1"/>
          </p:cNvSpPr>
          <p:nvPr>
            <p:ph type="title"/>
          </p:nvPr>
        </p:nvSpPr>
        <p:spPr>
          <a:ln/>
        </p:spPr>
        <p:txBody>
          <a:bodyPr vert="horz" wrap="square" lIns="91440" tIns="45720" rIns="91440" bIns="45720" anchor="b"/>
          <a:lstStyle/>
          <a:p>
            <a:pPr eaLnBrk="1" hangingPunct="1"/>
            <a:r>
              <a:rPr lang="en-US" altLang="zh-CN" sz="4000" b="0" dirty="0">
                <a:latin typeface="Times New Roman" panose="02020603050405020304" pitchFamily="18" charset="0"/>
                <a:ea typeface="黑体" panose="02010609060101010101" pitchFamily="49" charset="-122"/>
              </a:rPr>
              <a:t> </a:t>
            </a:r>
            <a:endParaRPr lang="zh-CN" altLang="en-US" sz="3200" b="0" dirty="0">
              <a:latin typeface="Times New Roman" panose="02020603050405020304" pitchFamily="18" charset="0"/>
              <a:ea typeface="黑体" panose="02010609060101010101" pitchFamily="49" charset="-122"/>
            </a:endParaRPr>
          </a:p>
        </p:txBody>
      </p:sp>
      <p:sp>
        <p:nvSpPr>
          <p:cNvPr id="1085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8547" name="Rectangle 2"/>
          <p:cNvSpPr/>
          <p:nvPr/>
        </p:nvSpPr>
        <p:spPr>
          <a:xfrm>
            <a:off x="1055440" y="899468"/>
            <a:ext cx="8534400" cy="461963"/>
          </a:xfrm>
          <a:prstGeom prst="rect">
            <a:avLst/>
          </a:prstGeom>
          <a:noFill/>
          <a:ln w="9525">
            <a:noFill/>
          </a:ln>
        </p:spPr>
        <p:txBody>
          <a:bodyPr>
            <a:spAutoFit/>
          </a:bodyPr>
          <a:lstStyle/>
          <a:p>
            <a:pPr>
              <a:buFont typeface="Wingdings" panose="05000000000000000000" pitchFamily="2" charset="2"/>
              <a:buNone/>
            </a:pPr>
            <a:r>
              <a:rPr lang="zh-CN" altLang="en-US" b="1" dirty="0">
                <a:solidFill>
                  <a:srgbClr val="0000FF"/>
                </a:solidFill>
                <a:latin typeface="Times New Roman" panose="02020603050405020304" pitchFamily="18" charset="0"/>
                <a:cs typeface="Times New Roman" panose="02020603050405020304" pitchFamily="18" charset="0"/>
              </a:rPr>
              <a:t>信息素启发因子</a:t>
            </a:r>
            <a:r>
              <a:rPr lang="zh-CN" altLang="en-US"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65541" name="Rectangle 6"/>
          <p:cNvSpPr>
            <a:spLocks noChangeArrowheads="1"/>
          </p:cNvSpPr>
          <p:nvPr/>
        </p:nvSpPr>
        <p:spPr bwMode="auto">
          <a:xfrm>
            <a:off x="920966" y="1385889"/>
            <a:ext cx="10503625" cy="1631950"/>
          </a:xfrm>
          <a:prstGeom prst="rect">
            <a:avLst/>
          </a:prstGeom>
          <a:solidFill>
            <a:srgbClr val="FFFFFF"/>
          </a:solidFill>
          <a:ln w="9525">
            <a:solidFill>
              <a:schemeClr val="accent2"/>
            </a:solidFill>
            <a:miter lim="800000"/>
          </a:ln>
        </p:spPr>
        <p:txBody>
          <a:bodyPr wrap="square">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反映了蚁群在路径搜索中随机性因素作用的强度</a:t>
            </a:r>
            <a:r>
              <a:rPr lang="zh-CN" altLang="en-US" sz="2000" dirty="0"/>
              <a:t>；</a:t>
            </a:r>
            <a:endParaRPr lang="en-US" altLang="zh-CN" sz="2000" dirty="0"/>
          </a:p>
          <a:p>
            <a:pPr algn="l" eaLnBrk="1" hangingPunct="1">
              <a:lnSpc>
                <a:spcPct val="100000"/>
              </a:lnSpc>
              <a:spcBef>
                <a:spcPct val="0"/>
              </a:spcBef>
              <a:buClrTx/>
              <a:buNone/>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kumimoji="1" lang="zh-CN" altLang="en-US" sz="2000" i="1" dirty="0">
                <a:latin typeface="Times New Roman" panose="02020603050405020304" pitchFamily="18" charset="0"/>
                <a:cs typeface="Times New Roman" panose="02020603050405020304" pitchFamily="18" charset="0"/>
                <a:sym typeface="Symbol" panose="05050102010706020507"/>
              </a:rPr>
              <a:t></a:t>
            </a:r>
            <a:r>
              <a:rPr kumimoji="1" lang="zh-CN" altLang="en-US" sz="2000" b="1" i="1" dirty="0">
                <a:latin typeface="Times New Roman" panose="02020603050405020304" pitchFamily="18" charset="0"/>
                <a:cs typeface="Times New Roman" panose="02020603050405020304" pitchFamily="18" charset="0"/>
                <a:sym typeface="Symbol" panose="05050102010706020507"/>
              </a:rPr>
              <a:t> </a:t>
            </a:r>
            <a:r>
              <a:rPr lang="zh-CN" altLang="zh-CN" sz="2000" dirty="0"/>
              <a:t>值越大，蚂蚁选择以前走过的路径的可能性越大，搜索的随机性减弱</a:t>
            </a:r>
            <a:r>
              <a:rPr lang="zh-CN" altLang="en-US" sz="2000" dirty="0"/>
              <a:t>；</a:t>
            </a:r>
            <a:endParaRPr lang="en-US" altLang="zh-CN" sz="2000" dirty="0"/>
          </a:p>
          <a:p>
            <a:pPr algn="l" eaLnBrk="1" hangingPunct="1">
              <a:lnSpc>
                <a:spcPct val="100000"/>
              </a:lnSpc>
              <a:spcBef>
                <a:spcPct val="0"/>
              </a:spcBef>
              <a:buClrTx/>
              <a:buNone/>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当</a:t>
            </a:r>
            <a:r>
              <a:rPr kumimoji="1" lang="zh-CN" altLang="en-US" sz="2000" i="1" dirty="0">
                <a:latin typeface="Times New Roman" panose="02020603050405020304" pitchFamily="18" charset="0"/>
                <a:cs typeface="Times New Roman" panose="02020603050405020304" pitchFamily="18" charset="0"/>
                <a:sym typeface="Symbol" panose="05050102010706020507"/>
              </a:rPr>
              <a:t> </a:t>
            </a:r>
            <a:r>
              <a:rPr lang="zh-CN" altLang="zh-CN" sz="2000" dirty="0"/>
              <a:t>过大时会使蚁群的搜索过早陷于局部最优</a:t>
            </a:r>
            <a:r>
              <a:rPr lang="zh-CN" altLang="en-US" sz="2000" dirty="0"/>
              <a:t>。</a:t>
            </a:r>
            <a:endParaRPr kumimoji="1" lang="en-US" altLang="zh-CN" sz="2000" dirty="0">
              <a:latin typeface="Times New Roman" panose="02020603050405020304" pitchFamily="18" charset="0"/>
              <a:cs typeface="Times New Roman" panose="02020603050405020304" pitchFamily="18" charset="0"/>
            </a:endParaRPr>
          </a:p>
        </p:txBody>
      </p:sp>
      <p:sp>
        <p:nvSpPr>
          <p:cNvPr id="108550"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1"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2"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3"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4"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7"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8"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5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0"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1"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2"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3" name="Rectangle 2"/>
          <p:cNvSpPr/>
          <p:nvPr/>
        </p:nvSpPr>
        <p:spPr>
          <a:xfrm>
            <a:off x="833077" y="3221552"/>
            <a:ext cx="8534400" cy="460375"/>
          </a:xfrm>
          <a:prstGeom prst="rect">
            <a:avLst/>
          </a:prstGeom>
          <a:noFill/>
          <a:ln w="9525">
            <a:noFill/>
          </a:ln>
        </p:spPr>
        <p:txBody>
          <a:bodyPr>
            <a:spAutoFit/>
          </a:bodyPr>
          <a:lstStyle/>
          <a:p>
            <a:pPr>
              <a:buFont typeface="Wingdings" panose="05000000000000000000" pitchFamily="2" charset="2"/>
              <a:buNone/>
            </a:pPr>
            <a:r>
              <a:rPr lang="zh-CN" altLang="en-US" b="1" dirty="0">
                <a:solidFill>
                  <a:srgbClr val="0000FF"/>
                </a:solidFill>
                <a:latin typeface="Times New Roman" panose="02020603050405020304" pitchFamily="18" charset="0"/>
                <a:cs typeface="Times New Roman" panose="02020603050405020304" pitchFamily="18" charset="0"/>
              </a:rPr>
              <a:t>期望值启发式因子</a:t>
            </a:r>
            <a:r>
              <a:rPr lang="zh-CN" altLang="en-US"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65556" name="Rectangle 6"/>
          <p:cNvSpPr>
            <a:spLocks noChangeArrowheads="1"/>
          </p:cNvSpPr>
          <p:nvPr/>
        </p:nvSpPr>
        <p:spPr bwMode="auto">
          <a:xfrm>
            <a:off x="911424" y="3862388"/>
            <a:ext cx="10442376" cy="1938338"/>
          </a:xfrm>
          <a:prstGeom prst="rect">
            <a:avLst/>
          </a:prstGeom>
          <a:solidFill>
            <a:srgbClr val="FFFFFF"/>
          </a:solidFill>
          <a:ln w="9525">
            <a:solidFill>
              <a:schemeClr val="accent2"/>
            </a:solidFill>
            <a:miter lim="800000"/>
          </a:ln>
        </p:spPr>
        <p:txBody>
          <a:bodyPr wrap="square">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反映了蚁群在路径搜索中先验性、确定性因素作用的强度</a:t>
            </a:r>
            <a:r>
              <a:rPr lang="zh-CN" altLang="en-US" sz="2000" dirty="0"/>
              <a:t>；</a:t>
            </a: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kumimoji="1" lang="zh-CN" altLang="en-US" sz="2000" i="1" dirty="0">
                <a:latin typeface="Times New Roman" panose="02020603050405020304" pitchFamily="18" charset="0"/>
                <a:cs typeface="Times New Roman" panose="02020603050405020304" pitchFamily="18" charset="0"/>
                <a:sym typeface="Symbol" panose="05050102010706020507"/>
              </a:rPr>
              <a:t></a:t>
            </a:r>
            <a:r>
              <a:rPr kumimoji="1" lang="zh-CN" altLang="en-US" sz="2000" b="1" i="1" dirty="0">
                <a:latin typeface="Times New Roman" panose="02020603050405020304" pitchFamily="18" charset="0"/>
                <a:cs typeface="Times New Roman" panose="02020603050405020304" pitchFamily="18" charset="0"/>
                <a:sym typeface="Symbol" panose="05050102010706020507"/>
              </a:rPr>
              <a:t> </a:t>
            </a:r>
            <a:r>
              <a:rPr lang="zh-CN" altLang="zh-CN" sz="2000" dirty="0"/>
              <a:t>值越大，蚂蚁在某个局部点上选择局部最短路径的可能性越大</a:t>
            </a:r>
            <a:r>
              <a:rPr lang="zh-CN" altLang="en-US" sz="2000" dirty="0"/>
              <a:t>；</a:t>
            </a: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虽然搜索的收敛速度得以加快，但蚁群在最优路径的搜索过程中随机性</a:t>
            </a:r>
            <a:endParaRPr lang="en-US" altLang="zh-CN" sz="2000" dirty="0"/>
          </a:p>
          <a:p>
            <a:pPr algn="l" eaLnBrk="1" hangingPunct="1">
              <a:lnSpc>
                <a:spcPct val="100000"/>
              </a:lnSpc>
              <a:spcBef>
                <a:spcPct val="0"/>
              </a:spcBef>
              <a:buClrTx/>
              <a:buNone/>
              <a:defRPr/>
            </a:pPr>
            <a:r>
              <a:rPr lang="en-US" altLang="zh-CN" sz="2000" dirty="0"/>
              <a:t>     </a:t>
            </a:r>
            <a:r>
              <a:rPr lang="zh-CN" altLang="zh-CN" sz="2000" dirty="0"/>
              <a:t>减弱，易于陷入局部最优。</a:t>
            </a:r>
            <a:endParaRPr kumimoji="1" lang="en-US" altLang="zh-CN" sz="2000" dirty="0">
              <a:latin typeface="Times New Roman" panose="02020603050405020304" pitchFamily="18" charset="0"/>
              <a:cs typeface="Times New Roman" panose="02020603050405020304" pitchFamily="18" charset="0"/>
            </a:endParaRPr>
          </a:p>
        </p:txBody>
      </p:sp>
      <p:sp>
        <p:nvSpPr>
          <p:cNvPr id="108565"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8566"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23"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7.6.2  </a:t>
            </a:r>
            <a:r>
              <a:rPr lang="zh-CN" altLang="en-US" sz="3600" dirty="0">
                <a:latin typeface="Times New Roman" panose="02020603050405020304" pitchFamily="18" charset="0"/>
                <a:ea typeface="黑体" panose="02010609060101010101" pitchFamily="49" charset="-122"/>
              </a:rPr>
              <a:t>蚁群算法的参数选择</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9571" name="Rectangle 2"/>
          <p:cNvSpPr/>
          <p:nvPr/>
        </p:nvSpPr>
        <p:spPr>
          <a:xfrm>
            <a:off x="554677" y="880905"/>
            <a:ext cx="8534400" cy="461963"/>
          </a:xfrm>
          <a:prstGeom prst="rect">
            <a:avLst/>
          </a:prstGeom>
          <a:noFill/>
          <a:ln w="9525">
            <a:noFill/>
          </a:ln>
        </p:spPr>
        <p:txBody>
          <a:bodyPr>
            <a:spAutoFit/>
          </a:bodyPr>
          <a:lstStyle/>
          <a:p>
            <a:pPr>
              <a:buFont typeface="Wingdings" panose="05000000000000000000" pitchFamily="2" charset="2"/>
              <a:buNone/>
            </a:pPr>
            <a:r>
              <a:rPr lang="zh-CN" altLang="en-US"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信息素挥发度</a:t>
            </a:r>
            <a:r>
              <a:rPr lang="en-US" altLang="zh-CN"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65541" name="Rectangle 6"/>
          <p:cNvSpPr>
            <a:spLocks noChangeArrowheads="1"/>
          </p:cNvSpPr>
          <p:nvPr/>
        </p:nvSpPr>
        <p:spPr bwMode="auto">
          <a:xfrm>
            <a:off x="695400" y="1427163"/>
            <a:ext cx="10801200" cy="2554288"/>
          </a:xfrm>
          <a:prstGeom prst="rect">
            <a:avLst/>
          </a:prstGeom>
          <a:solidFill>
            <a:srgbClr val="FFFFFF"/>
          </a:solidFill>
          <a:ln w="9525">
            <a:solidFill>
              <a:schemeClr val="accent2"/>
            </a:solidFill>
            <a:miter lim="800000"/>
          </a:ln>
        </p:spPr>
        <p:txBody>
          <a:bodyPr wrap="square">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indent="-342900" algn="l" eaLnBrk="1" hangingPunct="1">
              <a:lnSpc>
                <a:spcPct val="100000"/>
              </a:lnSpc>
              <a:spcBef>
                <a:spcPct val="0"/>
              </a:spcBef>
              <a:buClrTx/>
              <a:buFont typeface="Wingdings" panose="05000000000000000000" pitchFamily="2" charset="2"/>
              <a:buChar char="Ø"/>
              <a:defRPr/>
            </a:pPr>
            <a:r>
              <a:rPr lang="zh-CN" altLang="zh-CN" sz="2000" dirty="0">
                <a:latin typeface="Times New Roman" panose="02020603050405020304" pitchFamily="18" charset="0"/>
                <a:cs typeface="Times New Roman" panose="02020603050405020304" pitchFamily="18" charset="0"/>
              </a:rPr>
              <a:t>当要处理的问题规模比较大时，会使那些从来未被搜索到的路径</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可行解</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上的信息量减小到接近于</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，因而降低了算法的全局搜索能力</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None/>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而且当</a:t>
            </a:r>
            <a:r>
              <a:rPr kumimoji="1" lang="en-US" altLang="zh-CN" sz="2000" dirty="0">
                <a:latin typeface="Times New Roman" panose="02020603050405020304" pitchFamily="18" charset="0"/>
                <a:cs typeface="Times New Roman" panose="02020603050405020304" pitchFamily="18" charset="0"/>
                <a:sym typeface="Symbol" panose="05050102010706020507"/>
              </a:rPr>
              <a:t>1-</a:t>
            </a:r>
            <a:r>
              <a:rPr kumimoji="1" lang="en-US" altLang="zh-CN" sz="2000" i="1" dirty="0">
                <a:latin typeface="Times New Roman" panose="02020603050405020304" pitchFamily="18" charset="0"/>
                <a:cs typeface="Times New Roman" panose="02020603050405020304" pitchFamily="18" charset="0"/>
                <a:sym typeface="Symbol" panose="05050102010706020507"/>
              </a:rPr>
              <a:t></a:t>
            </a:r>
            <a:r>
              <a:rPr kumimoji="1" lang="zh-CN" altLang="en-US" sz="2000" i="1" dirty="0">
                <a:latin typeface="Times New Roman" panose="02020603050405020304" pitchFamily="18" charset="0"/>
                <a:cs typeface="Times New Roman" panose="02020603050405020304" pitchFamily="18" charset="0"/>
                <a:sym typeface="Symbol" panose="05050102010706020507"/>
              </a:rPr>
              <a:t> </a:t>
            </a:r>
            <a:r>
              <a:rPr lang="zh-CN" altLang="zh-CN" sz="2000" dirty="0"/>
              <a:t>过大时，以前搜索过的路径被再次选择的可能性过大，也会影响到算法的随机性能和全局搜索能力</a:t>
            </a:r>
            <a:r>
              <a:rPr lang="zh-CN" altLang="en-US" sz="2000" dirty="0"/>
              <a:t>；</a:t>
            </a:r>
            <a:endParaRPr lang="en-US" altLang="zh-CN" sz="2000" dirty="0"/>
          </a:p>
          <a:p>
            <a:pPr algn="l" eaLnBrk="1" hangingPunct="1">
              <a:lnSpc>
                <a:spcPct val="100000"/>
              </a:lnSpc>
              <a:spcBef>
                <a:spcPct val="0"/>
              </a:spcBef>
              <a:buClrTx/>
              <a:buNone/>
              <a:defRPr/>
            </a:pPr>
            <a:endParaRPr lang="en-US" altLang="zh-CN" sz="2000" dirty="0"/>
          </a:p>
          <a:p>
            <a:pPr marL="342900" indent="-342900" algn="l" eaLnBrk="1" hangingPunct="1">
              <a:lnSpc>
                <a:spcPct val="100000"/>
              </a:lnSpc>
              <a:spcBef>
                <a:spcPct val="0"/>
              </a:spcBef>
              <a:buClrTx/>
              <a:buFont typeface="Wingdings" panose="05000000000000000000" pitchFamily="2" charset="2"/>
              <a:buChar char="Ø"/>
              <a:defRPr/>
            </a:pPr>
            <a:r>
              <a:rPr lang="zh-CN" altLang="zh-CN" sz="2000" dirty="0"/>
              <a:t>反之，通过减小信息素挥发度</a:t>
            </a:r>
            <a:r>
              <a:rPr lang="en-US" altLang="zh-CN" sz="2000" dirty="0"/>
              <a:t> </a:t>
            </a:r>
            <a:r>
              <a:rPr kumimoji="1" lang="en-US" altLang="zh-CN" sz="2000" dirty="0">
                <a:latin typeface="Times New Roman" panose="02020603050405020304" pitchFamily="18" charset="0"/>
                <a:cs typeface="Times New Roman" panose="02020603050405020304" pitchFamily="18" charset="0"/>
                <a:sym typeface="Symbol" panose="05050102010706020507"/>
              </a:rPr>
              <a:t>1-</a:t>
            </a:r>
            <a:r>
              <a:rPr kumimoji="1" lang="en-US" altLang="zh-CN" sz="2000" i="1" dirty="0">
                <a:latin typeface="Times New Roman" panose="02020603050405020304" pitchFamily="18" charset="0"/>
                <a:cs typeface="Times New Roman" panose="02020603050405020304" pitchFamily="18" charset="0"/>
                <a:sym typeface="Symbol" panose="05050102010706020507"/>
              </a:rPr>
              <a:t> </a:t>
            </a:r>
            <a:r>
              <a:rPr lang="zh-CN" altLang="zh-CN" sz="2000" dirty="0"/>
              <a:t>虽然可以提高算法的随机性能和全局搜索能力，但又会使算法的收敛速度降低</a:t>
            </a:r>
            <a:r>
              <a:rPr lang="zh-CN" altLang="en-US" sz="2000" dirty="0"/>
              <a:t>。</a:t>
            </a:r>
            <a:endParaRPr kumimoji="1" lang="en-US" altLang="zh-CN" sz="2000" dirty="0">
              <a:latin typeface="Times New Roman" panose="02020603050405020304" pitchFamily="18" charset="0"/>
              <a:cs typeface="Times New Roman" panose="02020603050405020304" pitchFamily="18" charset="0"/>
            </a:endParaRPr>
          </a:p>
        </p:txBody>
      </p:sp>
      <p:sp>
        <p:nvSpPr>
          <p:cNvPr id="109574"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5"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6"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7"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8"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79"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0"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1" name="Rectangle 6"/>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2"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3"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4"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5" name="Rectangle 8"/>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6" name="Rectangle 10"/>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7" name="Rectangle 2"/>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8" name="Rectangle 4"/>
          <p:cNvSpPr/>
          <p:nvPr/>
        </p:nvSpPr>
        <p:spPr>
          <a:xfrm>
            <a:off x="1524001" y="-230832"/>
            <a:ext cx="184731" cy="461665"/>
          </a:xfrm>
          <a:prstGeom prst="rect">
            <a:avLst/>
          </a:prstGeom>
          <a:noFill/>
          <a:ln w="9525">
            <a:noFill/>
          </a:ln>
        </p:spPr>
        <p:txBody>
          <a:bodyPr wrap="none" anchor="ctr">
            <a:spAutoFit/>
          </a:bodyPr>
          <a:lstStyle/>
          <a:p>
            <a:endParaRPr lang="zh-CN" altLang="en-US" dirty="0"/>
          </a:p>
        </p:txBody>
      </p:sp>
      <p:sp>
        <p:nvSpPr>
          <p:cNvPr id="109589" name="Rectangle 26"/>
          <p:cNvSpPr/>
          <p:nvPr/>
        </p:nvSpPr>
        <p:spPr>
          <a:xfrm>
            <a:off x="2855914" y="5972176"/>
            <a:ext cx="2160587"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pPr>
              <a:buFont typeface="Wingdings" panose="05000000000000000000" pitchFamily="2" charset="2"/>
              <a:buNone/>
            </a:pPr>
            <a:r>
              <a:rPr lang="zh-CN" altLang="en-US" sz="2000" b="1" dirty="0">
                <a:solidFill>
                  <a:schemeClr val="tx1"/>
                </a:solidFill>
                <a:latin typeface="Times New Roman" panose="02020603050405020304" pitchFamily="18" charset="0"/>
                <a:cs typeface="Times New Roman" panose="02020603050405020304" pitchFamily="18" charset="0"/>
              </a:rPr>
              <a:t>信息素启发因子</a:t>
            </a:r>
            <a:r>
              <a:rPr lang="zh-CN" altLang="en-US" sz="20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2000" b="1" i="1" dirty="0">
              <a:solidFill>
                <a:schemeClr val="tx1"/>
              </a:solidFill>
              <a:latin typeface="Times New Roman" panose="02020603050405020304" pitchFamily="18" charset="0"/>
              <a:ea typeface="Times New Roman" panose="02020603050405020304" pitchFamily="18" charset="0"/>
            </a:endParaRPr>
          </a:p>
        </p:txBody>
      </p:sp>
      <p:sp>
        <p:nvSpPr>
          <p:cNvPr id="109590" name="AutoShape 23"/>
          <p:cNvSpPr/>
          <p:nvPr/>
        </p:nvSpPr>
        <p:spPr>
          <a:xfrm>
            <a:off x="5143500" y="6326188"/>
            <a:ext cx="1600200" cy="271462"/>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1" name="Rectangle 26"/>
          <p:cNvSpPr/>
          <p:nvPr/>
        </p:nvSpPr>
        <p:spPr>
          <a:xfrm>
            <a:off x="6838950" y="5972176"/>
            <a:ext cx="2425700"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pPr>
              <a:buFont typeface="Wingdings" panose="05000000000000000000" pitchFamily="2" charset="2"/>
              <a:buNone/>
            </a:pPr>
            <a:r>
              <a:rPr lang="zh-CN" altLang="en-US" sz="2000" b="1" dirty="0">
                <a:solidFill>
                  <a:schemeClr val="tx1"/>
                </a:solidFill>
                <a:latin typeface="Times New Roman" panose="02020603050405020304" pitchFamily="18" charset="0"/>
                <a:cs typeface="Times New Roman" panose="02020603050405020304" pitchFamily="18" charset="0"/>
              </a:rPr>
              <a:t>期望值启发式因子</a:t>
            </a:r>
            <a:r>
              <a:rPr lang="zh-CN" altLang="en-US" sz="20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2000" b="1" i="1" dirty="0">
              <a:solidFill>
                <a:schemeClr val="tx1"/>
              </a:solidFill>
              <a:latin typeface="Times New Roman" panose="02020603050405020304" pitchFamily="18" charset="0"/>
              <a:ea typeface="Times New Roman" panose="02020603050405020304" pitchFamily="18" charset="0"/>
            </a:endParaRPr>
          </a:p>
        </p:txBody>
      </p:sp>
      <p:sp>
        <p:nvSpPr>
          <p:cNvPr id="109592" name="AutoShape 23"/>
          <p:cNvSpPr/>
          <p:nvPr/>
        </p:nvSpPr>
        <p:spPr>
          <a:xfrm rot="10800000">
            <a:off x="5087938" y="5949950"/>
            <a:ext cx="1600200" cy="28575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3" name="Rectangle 26"/>
          <p:cNvSpPr/>
          <p:nvPr/>
        </p:nvSpPr>
        <p:spPr>
          <a:xfrm>
            <a:off x="4800600" y="4149726"/>
            <a:ext cx="2159000"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pPr>
              <a:buFont typeface="Wingdings" panose="05000000000000000000" pitchFamily="2" charset="2"/>
              <a:buNone/>
            </a:pPr>
            <a:r>
              <a:rPr lang="zh-CN" altLang="en-US"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信息素挥发度</a:t>
            </a:r>
            <a:r>
              <a:rPr lang="en-US" altLang="zh-CN"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0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2000" b="1" i="1" dirty="0">
              <a:solidFill>
                <a:schemeClr val="tx1"/>
              </a:solidFill>
              <a:latin typeface="Times New Roman" panose="02020603050405020304" pitchFamily="18" charset="0"/>
              <a:ea typeface="Times New Roman" panose="02020603050405020304" pitchFamily="18" charset="0"/>
            </a:endParaRPr>
          </a:p>
        </p:txBody>
      </p:sp>
      <p:sp>
        <p:nvSpPr>
          <p:cNvPr id="109594" name="AutoShape 23"/>
          <p:cNvSpPr/>
          <p:nvPr/>
        </p:nvSpPr>
        <p:spPr>
          <a:xfrm rot="-3142529">
            <a:off x="3425825" y="5240338"/>
            <a:ext cx="1600200" cy="271462"/>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5" name="AutoShape 23"/>
          <p:cNvSpPr/>
          <p:nvPr/>
        </p:nvSpPr>
        <p:spPr>
          <a:xfrm rot="7767474">
            <a:off x="3071813" y="5026025"/>
            <a:ext cx="1600200" cy="28575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6" name="AutoShape 23"/>
          <p:cNvSpPr/>
          <p:nvPr/>
        </p:nvSpPr>
        <p:spPr>
          <a:xfrm rot="-7524790">
            <a:off x="6881813" y="5010151"/>
            <a:ext cx="1600200" cy="271463"/>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109597" name="AutoShape 23"/>
          <p:cNvSpPr/>
          <p:nvPr/>
        </p:nvSpPr>
        <p:spPr>
          <a:xfrm rot="3332105">
            <a:off x="6597650" y="5281613"/>
            <a:ext cx="1600200" cy="285750"/>
          </a:xfrm>
          <a:custGeom>
            <a:avLst/>
            <a:gdLst>
              <a:gd name="txL" fmla="*/ 3364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31" name="Rectangle 1033"/>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7.6.2  </a:t>
            </a:r>
            <a:r>
              <a:rPr lang="zh-CN" altLang="en-US" sz="3600" dirty="0">
                <a:latin typeface="Times New Roman" panose="02020603050405020304" pitchFamily="18" charset="0"/>
                <a:ea typeface="黑体" panose="02010609060101010101" pitchFamily="49" charset="-122"/>
              </a:rPr>
              <a:t>蚁群算法的参数选择</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1619" name="Rectangle 404"/>
          <p:cNvSpPr/>
          <p:nvPr/>
        </p:nvSpPr>
        <p:spPr>
          <a:xfrm>
            <a:off x="3124200" y="852488"/>
            <a:ext cx="5943600" cy="400050"/>
          </a:xfrm>
          <a:prstGeom prst="rect">
            <a:avLst/>
          </a:prstGeom>
          <a:noFill/>
          <a:ln w="9525">
            <a:noFill/>
          </a:ln>
        </p:spPr>
        <p:txBody>
          <a:bodyPr>
            <a:spAutoFit/>
          </a:bodyP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表</a:t>
            </a:r>
            <a:r>
              <a:rPr lang="en-US" altLang="zh-CN" sz="2000" b="1" dirty="0">
                <a:solidFill>
                  <a:schemeClr val="tx1"/>
                </a:solidFill>
                <a:latin typeface="Times New Roman" panose="02020603050405020304" pitchFamily="18" charset="0"/>
                <a:cs typeface="Times New Roman" panose="02020603050405020304" pitchFamily="18" charset="0"/>
              </a:rPr>
              <a:t>7.3 </a:t>
            </a:r>
            <a:r>
              <a:rPr lang="zh-CN" altLang="en-US" sz="2000" b="1" dirty="0">
                <a:solidFill>
                  <a:schemeClr val="tx1"/>
                </a:solidFill>
                <a:latin typeface="Times New Roman" panose="02020603050405020304" pitchFamily="18" charset="0"/>
                <a:cs typeface="Times New Roman" panose="02020603050405020304" pitchFamily="18" charset="0"/>
              </a:rPr>
              <a:t>柔性作业车间调度事例</a:t>
            </a:r>
            <a:endParaRPr lang="zh-CN" altLang="en-US" sz="2800" dirty="0">
              <a:solidFill>
                <a:schemeClr val="tx1"/>
              </a:solidFill>
              <a:latin typeface="Times New Roman" panose="02020603050405020304" pitchFamily="18" charset="0"/>
              <a:ea typeface="Times New Roman" panose="02020603050405020304" pitchFamily="18" charset="0"/>
            </a:endParaRPr>
          </a:p>
        </p:txBody>
      </p:sp>
      <p:sp>
        <p:nvSpPr>
          <p:cNvPr id="111620" name="Rectangle 409"/>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7.7  </a:t>
            </a:r>
            <a:r>
              <a:rPr lang="zh-CN" altLang="en-US" sz="3600" dirty="0">
                <a:latin typeface="Times New Roman" panose="02020603050405020304" pitchFamily="18" charset="0"/>
                <a:ea typeface="黑体" panose="02010609060101010101" pitchFamily="49" charset="-122"/>
              </a:rPr>
              <a:t>蚁群算法的应用</a:t>
            </a:r>
          </a:p>
        </p:txBody>
      </p:sp>
      <p:pic>
        <p:nvPicPr>
          <p:cNvPr id="111621" name="Picture 67"/>
          <p:cNvPicPr>
            <a:picLocks noChangeAspect="1"/>
          </p:cNvPicPr>
          <p:nvPr/>
        </p:nvPicPr>
        <p:blipFill>
          <a:blip r:embed="rId2"/>
          <a:stretch>
            <a:fillRect/>
          </a:stretch>
        </p:blipFill>
        <p:spPr>
          <a:xfrm>
            <a:off x="4511824" y="1393031"/>
            <a:ext cx="7400925" cy="4822825"/>
          </a:xfrm>
          <a:prstGeom prst="rect">
            <a:avLst/>
          </a:prstGeom>
          <a:noFill/>
          <a:ln w="9525">
            <a:noFill/>
          </a:ln>
        </p:spPr>
      </p:pic>
      <p:sp>
        <p:nvSpPr>
          <p:cNvPr id="6" name="Rectangle 52"/>
          <p:cNvSpPr/>
          <p:nvPr/>
        </p:nvSpPr>
        <p:spPr>
          <a:xfrm>
            <a:off x="412320" y="1257059"/>
            <a:ext cx="3863280" cy="1514261"/>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nSpc>
                <a:spcPct val="140000"/>
              </a:lnSpc>
            </a:pPr>
            <a:r>
              <a:rPr lang="zh-CN" altLang="zh-CN" sz="2200" dirty="0">
                <a:solidFill>
                  <a:schemeClr val="tx1"/>
                </a:solidFill>
                <a:latin typeface="Times New Roman" panose="02020603050405020304" pitchFamily="18" charset="0"/>
                <a:cs typeface="Times New Roman" panose="02020603050405020304" pitchFamily="18" charset="0"/>
              </a:rPr>
              <a:t>柔性作业车间调度问题：某加工系统有</a:t>
            </a:r>
            <a:r>
              <a:rPr lang="en-US" altLang="zh-CN" sz="2200" dirty="0">
                <a:solidFill>
                  <a:schemeClr val="tx1"/>
                </a:solidFill>
                <a:latin typeface="Times New Roman" panose="02020603050405020304" pitchFamily="18" charset="0"/>
                <a:cs typeface="Times New Roman" panose="02020603050405020304" pitchFamily="18" charset="0"/>
              </a:rPr>
              <a:t>6</a:t>
            </a:r>
            <a:r>
              <a:rPr lang="zh-CN" altLang="zh-CN" sz="2200" dirty="0">
                <a:solidFill>
                  <a:schemeClr val="tx1"/>
                </a:solidFill>
                <a:latin typeface="Times New Roman" panose="02020603050405020304" pitchFamily="18" charset="0"/>
                <a:cs typeface="Times New Roman" panose="02020603050405020304" pitchFamily="18" charset="0"/>
              </a:rPr>
              <a:t>台机床，要加工</a:t>
            </a:r>
            <a:r>
              <a:rPr lang="en-US" altLang="zh-CN" sz="2200" dirty="0">
                <a:solidFill>
                  <a:schemeClr val="tx1"/>
                </a:solidFill>
                <a:latin typeface="Times New Roman" panose="02020603050405020304" pitchFamily="18" charset="0"/>
                <a:cs typeface="Times New Roman" panose="02020603050405020304" pitchFamily="18" charset="0"/>
              </a:rPr>
              <a:t>4</a:t>
            </a:r>
            <a:r>
              <a:rPr lang="zh-CN" altLang="zh-CN" sz="2200" dirty="0">
                <a:solidFill>
                  <a:schemeClr val="tx1"/>
                </a:solidFill>
                <a:latin typeface="Times New Roman" panose="02020603050405020304" pitchFamily="18" charset="0"/>
                <a:cs typeface="Times New Roman" panose="02020603050405020304" pitchFamily="18" charset="0"/>
              </a:rPr>
              <a:t>个工件，每个工件有</a:t>
            </a:r>
            <a:r>
              <a:rPr lang="en-US" altLang="zh-CN" sz="2200" dirty="0">
                <a:solidFill>
                  <a:schemeClr val="tx1"/>
                </a:solidFill>
                <a:latin typeface="Times New Roman" panose="02020603050405020304" pitchFamily="18" charset="0"/>
                <a:cs typeface="Times New Roman" panose="02020603050405020304" pitchFamily="18" charset="0"/>
              </a:rPr>
              <a:t>3</a:t>
            </a:r>
            <a:r>
              <a:rPr lang="zh-CN" altLang="zh-CN" sz="2200" dirty="0">
                <a:solidFill>
                  <a:schemeClr val="tx1"/>
                </a:solidFill>
                <a:latin typeface="Times New Roman" panose="02020603050405020304" pitchFamily="18" charset="0"/>
                <a:cs typeface="Times New Roman" panose="02020603050405020304" pitchFamily="18" charset="0"/>
              </a:rPr>
              <a:t>道</a:t>
            </a:r>
            <a:r>
              <a:rPr lang="zh-CN" altLang="zh-CN" sz="2200" dirty="0" smtClean="0">
                <a:solidFill>
                  <a:schemeClr val="tx1"/>
                </a:solidFill>
                <a:latin typeface="Times New Roman" panose="02020603050405020304" pitchFamily="18" charset="0"/>
                <a:cs typeface="Times New Roman" panose="02020603050405020304" pitchFamily="18" charset="0"/>
              </a:rPr>
              <a:t>工序。</a:t>
            </a:r>
            <a:endParaRPr lang="en-US" altLang="zh-CN" sz="2200" dirty="0">
              <a:solidFill>
                <a:schemeClr val="tx1"/>
              </a:solidFill>
              <a:latin typeface="Times New Roman" panose="02020603050405020304" pitchFamily="18" charset="0"/>
              <a:ea typeface="Times New Roman" panose="02020603050405020304" pitchFamily="18" charset="0"/>
            </a:endParaRPr>
          </a:p>
        </p:txBody>
      </p:sp>
      <p:sp>
        <p:nvSpPr>
          <p:cNvPr id="7" name="Rectangle 56"/>
          <p:cNvSpPr/>
          <p:nvPr/>
        </p:nvSpPr>
        <p:spPr>
          <a:xfrm>
            <a:off x="421423" y="2824319"/>
            <a:ext cx="3860804" cy="3410164"/>
          </a:xfrm>
          <a:prstGeom prst="rect">
            <a:avLst/>
          </a:prstGeom>
          <a:gradFill rotWithShape="0">
            <a:gsLst>
              <a:gs pos="0">
                <a:srgbClr val="CCECFF"/>
              </a:gs>
              <a:gs pos="100000">
                <a:srgbClr val="FFFFFF"/>
              </a:gs>
            </a:gsLst>
            <a:path path="shape">
              <a:fillToRect l="50000" t="50000" r="50000" b="50000"/>
            </a:path>
            <a:tileRect/>
          </a:gradFill>
          <a:ln w="9525" cap="flat" cmpd="sng">
            <a:solidFill>
              <a:srgbClr val="3366FF"/>
            </a:solidFill>
            <a:prstDash val="solid"/>
            <a:miter/>
            <a:headEnd type="none" w="med" len="med"/>
            <a:tailEnd type="none" w="med" len="med"/>
          </a:ln>
        </p:spPr>
        <p:txBody>
          <a:bodyPr wrap="square">
            <a:spAutoFit/>
          </a:bodyPr>
          <a:lstStyle/>
          <a:p>
            <a:pPr>
              <a:lnSpc>
                <a:spcPct val="140000"/>
              </a:lnSpc>
            </a:pPr>
            <a:r>
              <a:rPr lang="zh-CN" altLang="zh-CN" sz="2200" dirty="0" smtClean="0">
                <a:solidFill>
                  <a:schemeClr val="tx1"/>
                </a:solidFill>
                <a:latin typeface="Times New Roman" panose="02020603050405020304" pitchFamily="18" charset="0"/>
                <a:cs typeface="Times New Roman" panose="02020603050405020304" pitchFamily="18" charset="0"/>
              </a:rPr>
              <a:t>机器</a:t>
            </a:r>
            <a:r>
              <a:rPr lang="en-US" altLang="zh-CN" sz="2200" dirty="0">
                <a:solidFill>
                  <a:schemeClr val="tx1"/>
                </a:solidFill>
                <a:latin typeface="Times New Roman" panose="02020603050405020304" pitchFamily="18" charset="0"/>
                <a:cs typeface="Times New Roman" panose="02020603050405020304" pitchFamily="18" charset="0"/>
              </a:rPr>
              <a:t>6</a:t>
            </a:r>
            <a:r>
              <a:rPr lang="zh-CN" altLang="zh-CN" sz="2200" dirty="0">
                <a:solidFill>
                  <a:schemeClr val="tx1"/>
                </a:solidFill>
                <a:latin typeface="Times New Roman" panose="02020603050405020304" pitchFamily="18" charset="0"/>
                <a:cs typeface="Times New Roman" panose="02020603050405020304" pitchFamily="18" charset="0"/>
              </a:rPr>
              <a:t>并没有加工任何工件。分析其原因为它虽然可以加工工序</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23</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33</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42</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43</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但从表</a:t>
            </a:r>
            <a:r>
              <a:rPr lang="en-US" altLang="zh-CN" sz="2200" dirty="0">
                <a:solidFill>
                  <a:schemeClr val="tx1"/>
                </a:solidFill>
                <a:latin typeface="Times New Roman" panose="02020603050405020304" pitchFamily="18" charset="0"/>
                <a:cs typeface="Times New Roman" panose="02020603050405020304" pitchFamily="18" charset="0"/>
              </a:rPr>
              <a:t>7.3</a:t>
            </a:r>
            <a:r>
              <a:rPr lang="zh-CN" altLang="zh-CN" sz="2200" dirty="0">
                <a:solidFill>
                  <a:schemeClr val="tx1"/>
                </a:solidFill>
                <a:latin typeface="Times New Roman" panose="02020603050405020304" pitchFamily="18" charset="0"/>
                <a:cs typeface="Times New Roman" panose="02020603050405020304" pitchFamily="18" charset="0"/>
              </a:rPr>
              <a:t>可知机器</a:t>
            </a:r>
            <a:r>
              <a:rPr lang="en-US" altLang="zh-CN" sz="2200" dirty="0">
                <a:solidFill>
                  <a:schemeClr val="tx1"/>
                </a:solidFill>
                <a:latin typeface="Times New Roman" panose="02020603050405020304" pitchFamily="18" charset="0"/>
                <a:cs typeface="Times New Roman" panose="02020603050405020304" pitchFamily="18" charset="0"/>
              </a:rPr>
              <a:t>6</a:t>
            </a:r>
            <a:r>
              <a:rPr lang="zh-CN" altLang="zh-CN" sz="2200" dirty="0">
                <a:solidFill>
                  <a:schemeClr val="tx1"/>
                </a:solidFill>
                <a:latin typeface="Times New Roman" panose="02020603050405020304" pitchFamily="18" charset="0"/>
                <a:cs typeface="Times New Roman" panose="02020603050405020304" pitchFamily="18" charset="0"/>
              </a:rPr>
              <a:t>的加工时间大于其他可加工机器，特别是</a:t>
            </a:r>
            <a:r>
              <a:rPr lang="en-US" altLang="zh-CN" sz="2200" dirty="0">
                <a:solidFill>
                  <a:schemeClr val="tx1"/>
                </a:solidFill>
                <a:latin typeface="Times New Roman" panose="02020603050405020304" pitchFamily="18" charset="0"/>
                <a:cs typeface="Times New Roman" panose="02020603050405020304" pitchFamily="18" charset="0"/>
              </a:rPr>
              <a:t> </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23</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33</a:t>
            </a:r>
            <a:r>
              <a:rPr lang="zh-CN" altLang="zh-CN" sz="2200" dirty="0">
                <a:solidFill>
                  <a:schemeClr val="tx1"/>
                </a:solidFill>
                <a:latin typeface="Times New Roman" panose="02020603050405020304" pitchFamily="18" charset="0"/>
                <a:cs typeface="Times New Roman" panose="02020603050405020304" pitchFamily="18" charset="0"/>
              </a:rPr>
              <a:t>的加工时间，因此机器</a:t>
            </a:r>
            <a:r>
              <a:rPr lang="en-US" altLang="zh-CN" sz="2200" dirty="0">
                <a:solidFill>
                  <a:schemeClr val="tx1"/>
                </a:solidFill>
                <a:latin typeface="Times New Roman" panose="02020603050405020304" pitchFamily="18" charset="0"/>
                <a:cs typeface="Times New Roman" panose="02020603050405020304" pitchFamily="18" charset="0"/>
              </a:rPr>
              <a:t>6</a:t>
            </a:r>
            <a:r>
              <a:rPr lang="zh-CN" altLang="zh-CN" sz="2200" dirty="0">
                <a:solidFill>
                  <a:schemeClr val="tx1"/>
                </a:solidFill>
                <a:latin typeface="Times New Roman" panose="02020603050405020304" pitchFamily="18" charset="0"/>
                <a:cs typeface="Times New Roman" panose="02020603050405020304" pitchFamily="18" charset="0"/>
              </a:rPr>
              <a:t>并未分到任何加工任务。</a:t>
            </a:r>
            <a:endParaRPr lang="zh-CN" altLang="en-US" sz="2200"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3667" name="Rectangle 3"/>
          <p:cNvSpPr/>
          <p:nvPr/>
        </p:nvSpPr>
        <p:spPr>
          <a:xfrm>
            <a:off x="4271963" y="2252664"/>
            <a:ext cx="9144000" cy="461665"/>
          </a:xfrm>
          <a:prstGeom prst="rect">
            <a:avLst/>
          </a:prstGeom>
          <a:noFill/>
          <a:ln w="9525">
            <a:noFill/>
          </a:ln>
        </p:spPr>
        <p:txBody>
          <a:bodyPr>
            <a:spAutoFit/>
          </a:bodyPr>
          <a:lstStyle/>
          <a:p>
            <a:endParaRPr lang="zh-CN" altLang="en-US" dirty="0"/>
          </a:p>
        </p:txBody>
      </p:sp>
      <p:sp>
        <p:nvSpPr>
          <p:cNvPr id="113668" name="Rectangle 5"/>
          <p:cNvSpPr/>
          <p:nvPr/>
        </p:nvSpPr>
        <p:spPr>
          <a:xfrm>
            <a:off x="3529013" y="2290764"/>
            <a:ext cx="9144000" cy="461665"/>
          </a:xfrm>
          <a:prstGeom prst="rect">
            <a:avLst/>
          </a:prstGeom>
          <a:noFill/>
          <a:ln w="9525">
            <a:noFill/>
          </a:ln>
        </p:spPr>
        <p:txBody>
          <a:bodyPr>
            <a:spAutoFit/>
          </a:bodyPr>
          <a:lstStyle/>
          <a:p>
            <a:endParaRPr lang="zh-CN" altLang="en-US" dirty="0"/>
          </a:p>
        </p:txBody>
      </p:sp>
      <p:sp>
        <p:nvSpPr>
          <p:cNvPr id="113670" name="Rectangle 9"/>
          <p:cNvSpPr/>
          <p:nvPr/>
        </p:nvSpPr>
        <p:spPr>
          <a:xfrm>
            <a:off x="0" y="-17463"/>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7.7  </a:t>
            </a:r>
            <a:r>
              <a:rPr lang="zh-CN" altLang="en-US" sz="3600" dirty="0">
                <a:latin typeface="Times New Roman" panose="02020603050405020304" pitchFamily="18" charset="0"/>
                <a:ea typeface="黑体" panose="02010609060101010101" pitchFamily="49" charset="-122"/>
              </a:rPr>
              <a:t>蚁群算法的应用</a:t>
            </a:r>
          </a:p>
        </p:txBody>
      </p:sp>
      <p:pic>
        <p:nvPicPr>
          <p:cNvPr id="113671" name="Picture 2"/>
          <p:cNvPicPr>
            <a:picLocks noChangeAspect="1"/>
          </p:cNvPicPr>
          <p:nvPr/>
        </p:nvPicPr>
        <p:blipFill>
          <a:blip r:embed="rId2"/>
          <a:stretch>
            <a:fillRect/>
          </a:stretch>
        </p:blipFill>
        <p:spPr>
          <a:xfrm>
            <a:off x="4727848" y="1302544"/>
            <a:ext cx="6267450" cy="4151313"/>
          </a:xfrm>
          <a:prstGeom prst="rect">
            <a:avLst/>
          </a:prstGeom>
          <a:noFill/>
          <a:ln w="9525">
            <a:noFill/>
          </a:ln>
        </p:spPr>
      </p:pic>
      <p:sp>
        <p:nvSpPr>
          <p:cNvPr id="113672" name="Rectangle 404"/>
          <p:cNvSpPr/>
          <p:nvPr/>
        </p:nvSpPr>
        <p:spPr>
          <a:xfrm>
            <a:off x="3124200" y="5621338"/>
            <a:ext cx="5943600" cy="400050"/>
          </a:xfrm>
          <a:prstGeom prst="rect">
            <a:avLst/>
          </a:prstGeom>
          <a:noFill/>
          <a:ln w="9525">
            <a:noFill/>
          </a:ln>
        </p:spPr>
        <p:txBody>
          <a:bodyPr>
            <a:spAutoFit/>
          </a:bodyP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图</a:t>
            </a:r>
            <a:r>
              <a:rPr lang="en-US" altLang="zh-CN" sz="2000" b="1" dirty="0">
                <a:solidFill>
                  <a:schemeClr val="tx1"/>
                </a:solidFill>
                <a:latin typeface="Times New Roman" panose="02020603050405020304" pitchFamily="18" charset="0"/>
                <a:cs typeface="Times New Roman" panose="02020603050405020304" pitchFamily="18" charset="0"/>
              </a:rPr>
              <a:t>7.6 </a:t>
            </a:r>
            <a:r>
              <a:rPr lang="zh-CN" altLang="en-US" sz="2000" b="1" dirty="0">
                <a:solidFill>
                  <a:schemeClr val="tx1"/>
                </a:solidFill>
                <a:latin typeface="Times New Roman" panose="02020603050405020304" pitchFamily="18" charset="0"/>
                <a:cs typeface="Times New Roman" panose="02020603050405020304" pitchFamily="18" charset="0"/>
              </a:rPr>
              <a:t>最优解甘特图</a:t>
            </a:r>
            <a:endParaRPr lang="zh-CN" altLang="en-US" sz="2800" dirty="0">
              <a:solidFill>
                <a:schemeClr val="tx1"/>
              </a:solidFill>
              <a:latin typeface="Times New Roman" panose="02020603050405020304" pitchFamily="18" charset="0"/>
              <a:ea typeface="Times New Roman" panose="02020603050405020304" pitchFamily="18" charset="0"/>
            </a:endParaRPr>
          </a:p>
        </p:txBody>
      </p:sp>
      <p:sp>
        <p:nvSpPr>
          <p:cNvPr id="8" name="Rectangle 56"/>
          <p:cNvSpPr/>
          <p:nvPr/>
        </p:nvSpPr>
        <p:spPr>
          <a:xfrm>
            <a:off x="767408" y="1876212"/>
            <a:ext cx="3860804" cy="3410164"/>
          </a:xfrm>
          <a:prstGeom prst="rect">
            <a:avLst/>
          </a:prstGeom>
          <a:gradFill rotWithShape="0">
            <a:gsLst>
              <a:gs pos="0">
                <a:srgbClr val="CCECFF"/>
              </a:gs>
              <a:gs pos="100000">
                <a:srgbClr val="FFFFFF"/>
              </a:gs>
            </a:gsLst>
            <a:path path="shape">
              <a:fillToRect l="50000" t="50000" r="50000" b="50000"/>
            </a:path>
            <a:tileRect/>
          </a:gradFill>
          <a:ln w="9525" cap="flat" cmpd="sng">
            <a:solidFill>
              <a:srgbClr val="3366FF"/>
            </a:solidFill>
            <a:prstDash val="solid"/>
            <a:miter/>
            <a:headEnd type="none" w="med" len="med"/>
            <a:tailEnd type="none" w="med" len="med"/>
          </a:ln>
        </p:spPr>
        <p:txBody>
          <a:bodyPr wrap="square">
            <a:spAutoFit/>
          </a:bodyPr>
          <a:lstStyle/>
          <a:p>
            <a:pPr>
              <a:lnSpc>
                <a:spcPct val="140000"/>
              </a:lnSpc>
            </a:pPr>
            <a:r>
              <a:rPr lang="zh-CN" altLang="zh-CN" sz="2200" dirty="0" smtClean="0">
                <a:solidFill>
                  <a:schemeClr val="tx1"/>
                </a:solidFill>
                <a:latin typeface="Times New Roman" panose="02020603050405020304" pitchFamily="18" charset="0"/>
                <a:cs typeface="Times New Roman" panose="02020603050405020304" pitchFamily="18" charset="0"/>
              </a:rPr>
              <a:t>机器</a:t>
            </a:r>
            <a:r>
              <a:rPr lang="en-US" altLang="zh-CN" sz="2200" dirty="0">
                <a:solidFill>
                  <a:schemeClr val="tx1"/>
                </a:solidFill>
                <a:latin typeface="Times New Roman" panose="02020603050405020304" pitchFamily="18" charset="0"/>
                <a:cs typeface="Times New Roman" panose="02020603050405020304" pitchFamily="18" charset="0"/>
              </a:rPr>
              <a:t>6</a:t>
            </a:r>
            <a:r>
              <a:rPr lang="zh-CN" altLang="zh-CN" sz="2200" dirty="0">
                <a:solidFill>
                  <a:schemeClr val="tx1"/>
                </a:solidFill>
                <a:latin typeface="Times New Roman" panose="02020603050405020304" pitchFamily="18" charset="0"/>
                <a:cs typeface="Times New Roman" panose="02020603050405020304" pitchFamily="18" charset="0"/>
              </a:rPr>
              <a:t>并没有加工任何工件。分析其原因为它虽然可以加工工序</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23</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33</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42</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43</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但从表</a:t>
            </a:r>
            <a:r>
              <a:rPr lang="en-US" altLang="zh-CN" sz="2200" dirty="0">
                <a:solidFill>
                  <a:schemeClr val="tx1"/>
                </a:solidFill>
                <a:latin typeface="Times New Roman" panose="02020603050405020304" pitchFamily="18" charset="0"/>
                <a:cs typeface="Times New Roman" panose="02020603050405020304" pitchFamily="18" charset="0"/>
              </a:rPr>
              <a:t>7.3</a:t>
            </a:r>
            <a:r>
              <a:rPr lang="zh-CN" altLang="zh-CN" sz="2200" dirty="0">
                <a:solidFill>
                  <a:schemeClr val="tx1"/>
                </a:solidFill>
                <a:latin typeface="Times New Roman" panose="02020603050405020304" pitchFamily="18" charset="0"/>
                <a:cs typeface="Times New Roman" panose="02020603050405020304" pitchFamily="18" charset="0"/>
              </a:rPr>
              <a:t>可知机器</a:t>
            </a:r>
            <a:r>
              <a:rPr lang="en-US" altLang="zh-CN" sz="2200" dirty="0">
                <a:solidFill>
                  <a:schemeClr val="tx1"/>
                </a:solidFill>
                <a:latin typeface="Times New Roman" panose="02020603050405020304" pitchFamily="18" charset="0"/>
                <a:cs typeface="Times New Roman" panose="02020603050405020304" pitchFamily="18" charset="0"/>
              </a:rPr>
              <a:t>6</a:t>
            </a:r>
            <a:r>
              <a:rPr lang="zh-CN" altLang="zh-CN" sz="2200" dirty="0">
                <a:solidFill>
                  <a:schemeClr val="tx1"/>
                </a:solidFill>
                <a:latin typeface="Times New Roman" panose="02020603050405020304" pitchFamily="18" charset="0"/>
                <a:cs typeface="Times New Roman" panose="02020603050405020304" pitchFamily="18" charset="0"/>
              </a:rPr>
              <a:t>的加工时间大于其他可加工机器，特别是</a:t>
            </a:r>
            <a:r>
              <a:rPr lang="en-US" altLang="zh-CN" sz="2200" dirty="0">
                <a:solidFill>
                  <a:schemeClr val="tx1"/>
                </a:solidFill>
                <a:latin typeface="Times New Roman" panose="02020603050405020304" pitchFamily="18" charset="0"/>
                <a:cs typeface="Times New Roman" panose="02020603050405020304" pitchFamily="18" charset="0"/>
              </a:rPr>
              <a:t> </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23</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zh-CN" sz="2200" dirty="0">
                <a:solidFill>
                  <a:schemeClr val="tx1"/>
                </a:solidFill>
                <a:latin typeface="Times New Roman" panose="02020603050405020304" pitchFamily="18" charset="0"/>
                <a:cs typeface="Times New Roman" panose="02020603050405020304" pitchFamily="18" charset="0"/>
              </a:rPr>
              <a:t>，</a:t>
            </a:r>
            <a:r>
              <a:rPr lang="en-US" altLang="zh-CN" sz="2200" i="1" dirty="0">
                <a:solidFill>
                  <a:schemeClr val="tx1"/>
                </a:solidFill>
                <a:latin typeface="Times New Roman" panose="02020603050405020304" pitchFamily="18" charset="0"/>
                <a:cs typeface="Times New Roman" panose="02020603050405020304" pitchFamily="18" charset="0"/>
              </a:rPr>
              <a:t>p</a:t>
            </a:r>
            <a:r>
              <a:rPr lang="en-US" altLang="zh-CN" sz="2200" baseline="-25000" dirty="0">
                <a:solidFill>
                  <a:schemeClr val="tx1"/>
                </a:solidFill>
                <a:latin typeface="Times New Roman" panose="02020603050405020304" pitchFamily="18" charset="0"/>
                <a:cs typeface="Times New Roman" panose="02020603050405020304" pitchFamily="18" charset="0"/>
              </a:rPr>
              <a:t>33</a:t>
            </a:r>
            <a:r>
              <a:rPr lang="zh-CN" altLang="zh-CN" sz="2200" dirty="0">
                <a:solidFill>
                  <a:schemeClr val="tx1"/>
                </a:solidFill>
                <a:latin typeface="Times New Roman" panose="02020603050405020304" pitchFamily="18" charset="0"/>
                <a:cs typeface="Times New Roman" panose="02020603050405020304" pitchFamily="18" charset="0"/>
              </a:rPr>
              <a:t>的加工时间，因此机器</a:t>
            </a:r>
            <a:r>
              <a:rPr lang="en-US" altLang="zh-CN" sz="2200" dirty="0">
                <a:solidFill>
                  <a:schemeClr val="tx1"/>
                </a:solidFill>
                <a:latin typeface="Times New Roman" panose="02020603050405020304" pitchFamily="18" charset="0"/>
                <a:cs typeface="Times New Roman" panose="02020603050405020304" pitchFamily="18" charset="0"/>
              </a:rPr>
              <a:t>6</a:t>
            </a:r>
            <a:r>
              <a:rPr lang="zh-CN" altLang="zh-CN" sz="2200" dirty="0">
                <a:solidFill>
                  <a:schemeClr val="tx1"/>
                </a:solidFill>
                <a:latin typeface="Times New Roman" panose="02020603050405020304" pitchFamily="18" charset="0"/>
                <a:cs typeface="Times New Roman" panose="02020603050405020304" pitchFamily="18" charset="0"/>
              </a:rPr>
              <a:t>并未分到任何加工任务。</a:t>
            </a:r>
            <a:endParaRPr lang="zh-CN" altLang="en-US" sz="2200"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4691" name="Rectangle 3"/>
          <p:cNvSpPr/>
          <p:nvPr/>
        </p:nvSpPr>
        <p:spPr>
          <a:xfrm>
            <a:off x="4271963" y="2252664"/>
            <a:ext cx="9144000" cy="461665"/>
          </a:xfrm>
          <a:prstGeom prst="rect">
            <a:avLst/>
          </a:prstGeom>
          <a:noFill/>
          <a:ln w="9525">
            <a:noFill/>
          </a:ln>
        </p:spPr>
        <p:txBody>
          <a:bodyPr>
            <a:spAutoFit/>
          </a:bodyPr>
          <a:lstStyle/>
          <a:p>
            <a:endParaRPr lang="zh-CN" altLang="en-US" dirty="0"/>
          </a:p>
        </p:txBody>
      </p:sp>
      <p:sp>
        <p:nvSpPr>
          <p:cNvPr id="114692" name="Rectangle 5"/>
          <p:cNvSpPr/>
          <p:nvPr/>
        </p:nvSpPr>
        <p:spPr>
          <a:xfrm>
            <a:off x="3529013" y="2290764"/>
            <a:ext cx="9144000" cy="461665"/>
          </a:xfrm>
          <a:prstGeom prst="rect">
            <a:avLst/>
          </a:prstGeom>
          <a:noFill/>
          <a:ln w="9525">
            <a:noFill/>
          </a:ln>
        </p:spPr>
        <p:txBody>
          <a:bodyPr>
            <a:spAutoFit/>
          </a:bodyPr>
          <a:lstStyle/>
          <a:p>
            <a:endParaRPr lang="zh-CN" altLang="en-US" dirty="0"/>
          </a:p>
        </p:txBody>
      </p:sp>
      <p:sp>
        <p:nvSpPr>
          <p:cNvPr id="114694" name="Rectangle 9"/>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7.7  </a:t>
            </a:r>
            <a:r>
              <a:rPr lang="zh-CN" altLang="en-US" sz="3600" dirty="0">
                <a:latin typeface="Times New Roman" panose="02020603050405020304" pitchFamily="18" charset="0"/>
                <a:ea typeface="黑体" panose="02010609060101010101" pitchFamily="49" charset="-122"/>
              </a:rPr>
              <a:t>蚁群算法的应用</a:t>
            </a:r>
          </a:p>
        </p:txBody>
      </p:sp>
      <p:pic>
        <p:nvPicPr>
          <p:cNvPr id="114695" name="Picture 3"/>
          <p:cNvPicPr>
            <a:picLocks noChangeAspect="1"/>
          </p:cNvPicPr>
          <p:nvPr/>
        </p:nvPicPr>
        <p:blipFill>
          <a:blip r:embed="rId2"/>
          <a:stretch>
            <a:fillRect/>
          </a:stretch>
        </p:blipFill>
        <p:spPr>
          <a:xfrm>
            <a:off x="1881189" y="928688"/>
            <a:ext cx="6059487" cy="5224462"/>
          </a:xfrm>
          <a:prstGeom prst="rect">
            <a:avLst/>
          </a:prstGeom>
          <a:noFill/>
          <a:ln w="9525">
            <a:noFill/>
          </a:ln>
        </p:spPr>
      </p:pic>
      <p:sp>
        <p:nvSpPr>
          <p:cNvPr id="114696" name="Rectangle 404"/>
          <p:cNvSpPr/>
          <p:nvPr/>
        </p:nvSpPr>
        <p:spPr>
          <a:xfrm>
            <a:off x="3124200" y="6197600"/>
            <a:ext cx="5943600" cy="400050"/>
          </a:xfrm>
          <a:prstGeom prst="rect">
            <a:avLst/>
          </a:prstGeom>
          <a:noFill/>
          <a:ln w="9525">
            <a:noFill/>
          </a:ln>
        </p:spPr>
        <p:txBody>
          <a:bodyPr>
            <a:spAutoFit/>
          </a:bodyP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图</a:t>
            </a:r>
            <a:r>
              <a:rPr lang="en-US" altLang="zh-CN" sz="2000" b="1" dirty="0">
                <a:solidFill>
                  <a:schemeClr val="tx1"/>
                </a:solidFill>
                <a:latin typeface="Times New Roman" panose="02020603050405020304" pitchFamily="18" charset="0"/>
                <a:cs typeface="Times New Roman" panose="02020603050405020304" pitchFamily="18" charset="0"/>
              </a:rPr>
              <a:t>7.7 </a:t>
            </a:r>
            <a:r>
              <a:rPr lang="zh-CN" altLang="en-US" sz="2000" b="1" dirty="0">
                <a:solidFill>
                  <a:schemeClr val="tx1"/>
                </a:solidFill>
                <a:latin typeface="Times New Roman" panose="02020603050405020304" pitchFamily="18" charset="0"/>
                <a:cs typeface="Times New Roman" panose="02020603050405020304" pitchFamily="18" charset="0"/>
              </a:rPr>
              <a:t>历代最优解收敛图</a:t>
            </a:r>
            <a:endParaRPr lang="zh-CN" altLang="en-US" sz="2800" dirty="0">
              <a:solidFill>
                <a:schemeClr val="tx1"/>
              </a:solidFill>
              <a:latin typeface="Times New Roman" panose="02020603050405020304" pitchFamily="18" charset="0"/>
              <a:ea typeface="Times New Roman" panose="02020603050405020304" pitchFamily="18" charset="0"/>
            </a:endParaRPr>
          </a:p>
        </p:txBody>
      </p:sp>
      <p:sp>
        <p:nvSpPr>
          <p:cNvPr id="114697" name="Rectangle 56"/>
          <p:cNvSpPr/>
          <p:nvPr/>
        </p:nvSpPr>
        <p:spPr>
          <a:xfrm>
            <a:off x="3359696" y="2752112"/>
            <a:ext cx="6912768" cy="1126462"/>
          </a:xfrm>
          <a:prstGeom prst="rect">
            <a:avLst/>
          </a:prstGeom>
          <a:gradFill rotWithShape="0">
            <a:gsLst>
              <a:gs pos="0">
                <a:srgbClr val="CCECFF"/>
              </a:gs>
              <a:gs pos="100000">
                <a:srgbClr val="FFFFFF"/>
              </a:gs>
            </a:gsLst>
            <a:path path="shape">
              <a:fillToRect l="50000" t="50000" r="50000" b="50000"/>
            </a:path>
            <a:tileRect/>
          </a:gradFill>
          <a:ln w="9525" cap="flat" cmpd="sng">
            <a:solidFill>
              <a:srgbClr val="3366FF"/>
            </a:solidFill>
            <a:prstDash val="solid"/>
            <a:miter/>
            <a:headEnd type="none" w="med" len="med"/>
            <a:tailEnd type="none" w="med" len="med"/>
          </a:ln>
        </p:spPr>
        <p:txBody>
          <a:bodyPr wrap="square">
            <a:spAutoFit/>
          </a:bodyPr>
          <a:lstStyle/>
          <a:p>
            <a:pPr>
              <a:lnSpc>
                <a:spcPct val="140000"/>
              </a:lnSpc>
            </a:pPr>
            <a:r>
              <a:rPr lang="zh-CN" altLang="zh-CN" dirty="0">
                <a:solidFill>
                  <a:schemeClr val="tx1"/>
                </a:solidFill>
                <a:latin typeface="Times New Roman" panose="02020603050405020304" pitchFamily="18" charset="0"/>
                <a:cs typeface="Times New Roman" panose="02020603050405020304" pitchFamily="18" charset="0"/>
              </a:rPr>
              <a:t>由图</a:t>
            </a:r>
            <a:r>
              <a:rPr lang="en-US" altLang="zh-CN" dirty="0">
                <a:solidFill>
                  <a:schemeClr val="tx1"/>
                </a:solidFill>
                <a:latin typeface="Times New Roman" panose="02020603050405020304" pitchFamily="18" charset="0"/>
                <a:cs typeface="Times New Roman" panose="02020603050405020304" pitchFamily="18" charset="0"/>
              </a:rPr>
              <a:t>7.7</a:t>
            </a:r>
            <a:r>
              <a:rPr lang="zh-CN" altLang="zh-CN" dirty="0">
                <a:solidFill>
                  <a:schemeClr val="tx1"/>
                </a:solidFill>
                <a:latin typeface="Times New Roman" panose="02020603050405020304" pitchFamily="18" charset="0"/>
                <a:cs typeface="Times New Roman" panose="02020603050405020304" pitchFamily="18" charset="0"/>
              </a:rPr>
              <a:t>可知，算法在大约</a:t>
            </a:r>
            <a:r>
              <a:rPr lang="en-US" altLang="zh-CN" dirty="0">
                <a:solidFill>
                  <a:schemeClr val="tx1"/>
                </a:solidFill>
                <a:latin typeface="Times New Roman" panose="02020603050405020304" pitchFamily="18" charset="0"/>
                <a:cs typeface="Times New Roman" panose="02020603050405020304" pitchFamily="18" charset="0"/>
              </a:rPr>
              <a:t>30</a:t>
            </a:r>
            <a:r>
              <a:rPr lang="zh-CN" altLang="zh-CN" dirty="0">
                <a:solidFill>
                  <a:schemeClr val="tx1"/>
                </a:solidFill>
                <a:latin typeface="Times New Roman" panose="02020603050405020304" pitchFamily="18" charset="0"/>
                <a:cs typeface="Times New Roman" panose="02020603050405020304" pitchFamily="18" charset="0"/>
              </a:rPr>
              <a:t>代以前就收敛到最优解，且各代最优解相差不大，可见算法较为稳定。</a:t>
            </a:r>
            <a:endParaRPr lang="zh-CN" altLang="en-US"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4"/>
          <p:cNvSpPr>
            <a:spLocks noGrp="1"/>
          </p:cNvSpPr>
          <p:nvPr>
            <p:ph idx="1"/>
          </p:nvPr>
        </p:nvSpPr>
        <p:spPr>
          <a:xfrm>
            <a:off x="1703388" y="765176"/>
            <a:ext cx="8642350" cy="5400675"/>
          </a:xfrm>
          <a:ln/>
        </p:spPr>
        <p:txBody>
          <a:bodyPr vert="horz" wrap="square" lIns="91440" tIns="45720" rIns="91440" bIns="45720" anchor="t"/>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p>
        </p:txBody>
      </p:sp>
      <p:sp>
        <p:nvSpPr>
          <p:cNvPr id="1157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75</a:t>
            </a:fld>
            <a:endParaRPr lang="ja-JP" altLang="en-US" sz="1800" dirty="0">
              <a:solidFill>
                <a:srgbClr val="A50021"/>
              </a:solidFill>
              <a:latin typeface="Arial" panose="020B0604020202020204" pitchFamily="34" charset="0"/>
              <a:ea typeface="MS PGothic" panose="020B0600070205080204" pitchFamily="34" charset="-128"/>
            </a:endParaRPr>
          </a:p>
        </p:txBody>
      </p:sp>
      <p:pic>
        <p:nvPicPr>
          <p:cNvPr id="115716" name="Picture 3" descr="waseda_mark"/>
          <p:cNvPicPr>
            <a:picLocks noChangeAspect="1"/>
          </p:cNvPicPr>
          <p:nvPr/>
        </p:nvPicPr>
        <p:blipFill>
          <a:blip r:embed="rId2">
            <a:grayscl/>
            <a:lum bright="79999" contrast="-89999"/>
          </a:blip>
          <a:stretch>
            <a:fillRect/>
          </a:stretch>
        </p:blipFill>
        <p:spPr>
          <a:xfrm>
            <a:off x="2640014" y="930276"/>
            <a:ext cx="6840537" cy="5307013"/>
          </a:xfrm>
          <a:prstGeom prst="rect">
            <a:avLst/>
          </a:prstGeom>
          <a:noFill/>
          <a:ln w="9525">
            <a:noFill/>
          </a:ln>
        </p:spPr>
      </p:pic>
      <p:sp>
        <p:nvSpPr>
          <p:cNvPr id="115719" name="Line 6"/>
          <p:cNvSpPr/>
          <p:nvPr/>
        </p:nvSpPr>
        <p:spPr>
          <a:xfrm>
            <a:off x="1752600" y="457200"/>
            <a:ext cx="8686800" cy="0"/>
          </a:xfrm>
          <a:prstGeom prst="line">
            <a:avLst/>
          </a:prstGeom>
          <a:ln w="57150" cap="flat" cmpd="thinThick">
            <a:solidFill>
              <a:schemeClr val="accent2"/>
            </a:solidFill>
            <a:prstDash val="solid"/>
            <a:headEnd type="none" w="med" len="med"/>
            <a:tailEnd type="none" w="med" len="med"/>
          </a:ln>
        </p:spPr>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05A46DA-39A4-4C24-96C1-73239AF6B8F5}"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8</a:t>
            </a:fld>
            <a:endParaRPr lang="en-US" altLang="ja-JP" sz="1800">
              <a:solidFill>
                <a:srgbClr val="A50021"/>
              </a:solidFill>
              <a:ea typeface="ＭＳ Ｐゴシック" panose="020B0600070205080204" pitchFamily="34" charset="-128"/>
            </a:endParaRPr>
          </a:p>
        </p:txBody>
      </p:sp>
      <p:sp>
        <p:nvSpPr>
          <p:cNvPr id="79875" name="Rectangle 3"/>
          <p:cNvSpPr>
            <a:spLocks noGrp="1" noChangeArrowheads="1"/>
          </p:cNvSpPr>
          <p:nvPr>
            <p:ph type="body" idx="1"/>
          </p:nvPr>
        </p:nvSpPr>
        <p:spPr>
          <a:xfrm>
            <a:off x="838200" y="1052514"/>
            <a:ext cx="10658399" cy="5400675"/>
          </a:xfrm>
        </p:spPr>
        <p:txBody>
          <a:bodyPr/>
          <a:lstStyle/>
          <a:p>
            <a:pPr eaLnBrk="1" hangingPunct="1">
              <a:lnSpc>
                <a:spcPct val="140000"/>
              </a:lnSpc>
              <a:defRPr/>
            </a:pPr>
            <a:r>
              <a:rPr kumimoji="1" lang="zh-CN" altLang="en-US" b="1" dirty="0">
                <a:latin typeface="宋体" pitchFamily="2" charset="-122"/>
              </a:rPr>
              <a:t>基本思想</a:t>
            </a:r>
            <a:endParaRPr kumimoji="1" lang="en-US" altLang="zh-CN" b="1" dirty="0">
              <a:latin typeface="宋体" pitchFamily="2" charset="-122"/>
            </a:endParaRPr>
          </a:p>
          <a:p>
            <a:pPr marL="0" indent="0">
              <a:lnSpc>
                <a:spcPct val="140000"/>
              </a:lnSpc>
              <a:buNone/>
              <a:defRPr/>
            </a:pPr>
            <a:r>
              <a:rPr lang="zh-CN" altLang="en-US" sz="2400" dirty="0">
                <a:latin typeface="Times New Roman" pitchFamily="18" charset="0"/>
              </a:rPr>
              <a:t>将每个个体看作</a:t>
            </a:r>
            <a:r>
              <a:rPr lang="en-US" altLang="zh-CN" sz="2400" i="1" dirty="0">
                <a:latin typeface="Times New Roman" pitchFamily="18" charset="0"/>
              </a:rPr>
              <a:t>n</a:t>
            </a:r>
            <a:r>
              <a:rPr lang="zh-CN" altLang="en-US" sz="2400" dirty="0">
                <a:latin typeface="Times New Roman" pitchFamily="18" charset="0"/>
              </a:rPr>
              <a:t>维搜索空间中一个没有体积质量的粒子，在搜索空间中以一定的速度飞行，该速度决定粒子飞行的方向和距离。所有粒子还有一个由被优化的函数决定的适应值。</a:t>
            </a:r>
            <a:endParaRPr lang="en-US" altLang="zh-CN" sz="2400" dirty="0">
              <a:latin typeface="Times New Roman" pitchFamily="18" charset="0"/>
            </a:endParaRPr>
          </a:p>
          <a:p>
            <a:pPr eaLnBrk="1" hangingPunct="1">
              <a:lnSpc>
                <a:spcPct val="140000"/>
              </a:lnSpc>
              <a:defRPr/>
            </a:pPr>
            <a:r>
              <a:rPr kumimoji="1" lang="zh-CN" altLang="en-US" b="1" dirty="0">
                <a:latin typeface="宋体" pitchFamily="2" charset="-122"/>
              </a:rPr>
              <a:t>基本原理</a:t>
            </a:r>
            <a:endParaRPr kumimoji="1" lang="en-US" altLang="zh-CN" b="1" dirty="0">
              <a:latin typeface="宋体" pitchFamily="2" charset="-122"/>
            </a:endParaRPr>
          </a:p>
          <a:p>
            <a:pPr marL="0" indent="0">
              <a:lnSpc>
                <a:spcPct val="140000"/>
              </a:lnSpc>
              <a:buNone/>
              <a:defRPr/>
            </a:pPr>
            <a:r>
              <a:rPr lang="en-US" altLang="zh-CN" sz="2400" dirty="0">
                <a:latin typeface="Times New Roman" pitchFamily="18" charset="0"/>
              </a:rPr>
              <a:t>PSO</a:t>
            </a:r>
            <a:r>
              <a:rPr lang="zh-CN" altLang="en-US" sz="2400" dirty="0">
                <a:latin typeface="Times New Roman" pitchFamily="18" charset="0"/>
              </a:rPr>
              <a:t>初始化为一群随机粒子，然后通过迭代找到最优解。在每一次迭代中，粒子通过跟踪两个“极值”来更新自己。第一个就是粒子本身所找到的最优解，这个解称为个体极值。另个一是整个种群目前找到的最优解，这个解称为全局极值。</a:t>
            </a:r>
            <a:endParaRPr lang="en-US" altLang="zh-CN" sz="2400" dirty="0">
              <a:latin typeface="Times New Roman" pitchFamily="18" charset="0"/>
            </a:endParaRPr>
          </a:p>
          <a:p>
            <a:pPr marL="0" indent="0">
              <a:lnSpc>
                <a:spcPct val="140000"/>
              </a:lnSpc>
              <a:buNone/>
              <a:defRPr/>
            </a:pPr>
            <a:endParaRPr lang="en-US" altLang="zh-CN" sz="2400" dirty="0">
              <a:latin typeface="Times New Roman" pitchFamily="18" charset="0"/>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7.2.1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29455937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anim calcmode="lin" valueType="num">
                                      <p:cBhvr additive="base">
                                        <p:cTn id="11"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CB6BCF6-03C6-4DEC-B528-1792C7CB28C4}" type="slidenum">
              <a:rPr lang="ja-JP" altLang="en-US" sz="1800">
                <a:solidFill>
                  <a:srgbClr val="A50021"/>
                </a:solidFill>
                <a:ea typeface="ＭＳ Ｐゴシック" panose="020B0600070205080204" pitchFamily="34" charset="-128"/>
              </a:rPr>
              <a:pPr algn="r">
                <a:lnSpc>
                  <a:spcPct val="100000"/>
                </a:lnSpc>
                <a:spcBef>
                  <a:spcPct val="0"/>
                </a:spcBef>
                <a:buClrTx/>
                <a:buFontTx/>
                <a:buNone/>
              </a:pPr>
              <a:t>9</a:t>
            </a:fld>
            <a:endParaRPr lang="en-US" altLang="ja-JP" sz="1800">
              <a:solidFill>
                <a:srgbClr val="A50021"/>
              </a:solidFill>
              <a:ea typeface="ＭＳ Ｐゴシック" panose="020B0600070205080204" pitchFamily="34" charset="-128"/>
            </a:endParaRPr>
          </a:p>
        </p:txBody>
      </p:sp>
      <p:sp>
        <p:nvSpPr>
          <p:cNvPr id="35844" name="Rectangle 3"/>
          <p:cNvSpPr>
            <a:spLocks noGrp="1" noChangeArrowheads="1"/>
          </p:cNvSpPr>
          <p:nvPr>
            <p:ph idx="1"/>
          </p:nvPr>
        </p:nvSpPr>
        <p:spPr>
          <a:xfrm>
            <a:off x="1847851" y="973138"/>
            <a:ext cx="8569325" cy="5048250"/>
          </a:xfrm>
        </p:spPr>
        <p:txBody>
          <a:bodyPr/>
          <a:lstStyle/>
          <a:p>
            <a:pPr eaLnBrk="1" hangingPunct="1">
              <a:lnSpc>
                <a:spcPct val="140000"/>
              </a:lnSpc>
              <a:defRPr/>
            </a:pPr>
            <a:r>
              <a:rPr kumimoji="1" lang="zh-CN" altLang="en-US" b="1" dirty="0">
                <a:latin typeface="宋体" pitchFamily="2" charset="-122"/>
              </a:rPr>
              <a:t>算法定义</a:t>
            </a:r>
            <a:endParaRPr kumimoji="1" lang="en-US" altLang="zh-CN" b="1" dirty="0">
              <a:latin typeface="宋体" pitchFamily="2" charset="-122"/>
            </a:endParaRPr>
          </a:p>
          <a:p>
            <a:pPr marL="0" indent="0">
              <a:lnSpc>
                <a:spcPct val="150000"/>
              </a:lnSpc>
              <a:buNone/>
              <a:defRPr/>
            </a:pPr>
            <a:r>
              <a:rPr lang="zh-CN" altLang="en-US" sz="2400" dirty="0">
                <a:latin typeface="Times New Roman" pitchFamily="18" charset="0"/>
              </a:rPr>
              <a:t>在</a:t>
            </a:r>
            <a:r>
              <a:rPr lang="en-US" altLang="zh-CN" sz="2400" i="1" dirty="0">
                <a:latin typeface="Times New Roman" pitchFamily="18" charset="0"/>
              </a:rPr>
              <a:t>n</a:t>
            </a:r>
            <a:r>
              <a:rPr lang="zh-CN" altLang="en-US" sz="2400" dirty="0">
                <a:latin typeface="Times New Roman" pitchFamily="18" charset="0"/>
              </a:rPr>
              <a:t> 维连续搜索空间中，对粒子群中的第</a:t>
            </a:r>
            <a:r>
              <a:rPr lang="en-US" altLang="zh-CN" sz="2400" i="1" dirty="0" err="1">
                <a:latin typeface="Times New Roman" pitchFamily="18" charset="0"/>
              </a:rPr>
              <a:t>i</a:t>
            </a:r>
            <a:r>
              <a:rPr lang="zh-CN" altLang="en-US" sz="2400" i="1" dirty="0">
                <a:latin typeface="Times New Roman" pitchFamily="18" charset="0"/>
              </a:rPr>
              <a:t> </a:t>
            </a:r>
            <a:r>
              <a:rPr lang="en-US" altLang="zh-CN" sz="2400" dirty="0">
                <a:latin typeface="Times New Roman" pitchFamily="18" charset="0"/>
              </a:rPr>
              <a:t>(</a:t>
            </a:r>
            <a:r>
              <a:rPr lang="en-US" altLang="zh-CN" sz="2400" i="1" dirty="0" err="1">
                <a:latin typeface="Times New Roman" pitchFamily="18" charset="0"/>
              </a:rPr>
              <a:t>i</a:t>
            </a:r>
            <a:r>
              <a:rPr lang="en-US" altLang="zh-CN" sz="2400" dirty="0">
                <a:latin typeface="Times New Roman" pitchFamily="18" charset="0"/>
              </a:rPr>
              <a:t>=1, 2, </a:t>
            </a:r>
            <a:r>
              <a:rPr lang="en-US" altLang="zh-CN" sz="2400" dirty="0">
                <a:latin typeface="Times New Roman" pitchFamily="18" charset="0"/>
                <a:sym typeface="Symbol"/>
              </a:rPr>
              <a:t>, m</a:t>
            </a:r>
            <a:r>
              <a:rPr lang="en-US" altLang="zh-CN" sz="2400" dirty="0">
                <a:latin typeface="Times New Roman" pitchFamily="18" charset="0"/>
              </a:rPr>
              <a:t>)</a:t>
            </a:r>
            <a:r>
              <a:rPr lang="zh-CN" altLang="en-US" sz="2400" dirty="0">
                <a:latin typeface="Times New Roman" pitchFamily="18" charset="0"/>
              </a:rPr>
              <a:t>个粒子进行定义：</a:t>
            </a:r>
            <a:endParaRPr lang="en-US" altLang="zh-CN" sz="2400" dirty="0">
              <a:latin typeface="Times New Roman" pitchFamily="18" charset="0"/>
            </a:endParaRPr>
          </a:p>
          <a:p>
            <a:pPr marL="0" indent="0">
              <a:lnSpc>
                <a:spcPct val="140000"/>
              </a:lnSpc>
              <a:buNone/>
              <a:defRPr/>
            </a:pPr>
            <a:endParaRPr kumimoji="1" lang="en-US" altLang="zh-CN" b="1" dirty="0">
              <a:latin typeface="宋体" pitchFamily="2" charset="-122"/>
            </a:endParaRPr>
          </a:p>
        </p:txBody>
      </p:sp>
      <p:sp>
        <p:nvSpPr>
          <p:cNvPr id="14341" name="Rectangle 1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4342" name="Rectangle 1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4343" name="Text Box 4"/>
          <p:cNvSpPr txBox="1">
            <a:spLocks noChangeArrowheads="1"/>
          </p:cNvSpPr>
          <p:nvPr/>
        </p:nvSpPr>
        <p:spPr bwMode="auto">
          <a:xfrm>
            <a:off x="2063750" y="2882072"/>
            <a:ext cx="8229600" cy="978729"/>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a:latin typeface="宋体" panose="02010600030101010101" pitchFamily="2" charset="-122"/>
              </a:rPr>
              <a:t>                        ：表示搜索空间中粒子的当前位置。</a:t>
            </a:r>
          </a:p>
        </p:txBody>
      </p:sp>
      <p:sp>
        <p:nvSpPr>
          <p:cNvPr id="14344" name="Rectangle 2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4345" name="对象 7"/>
          <p:cNvGraphicFramePr>
            <a:graphicFrameLocks noChangeAspect="1"/>
          </p:cNvGraphicFramePr>
          <p:nvPr/>
        </p:nvGraphicFramePr>
        <p:xfrm>
          <a:off x="2424114" y="2914650"/>
          <a:ext cx="3552825" cy="514350"/>
        </p:xfrm>
        <a:graphic>
          <a:graphicData uri="http://schemas.openxmlformats.org/presentationml/2006/ole">
            <mc:AlternateContent xmlns:mc="http://schemas.openxmlformats.org/markup-compatibility/2006">
              <mc:Choice xmlns:v="urn:schemas-microsoft-com:vml" Requires="v">
                <p:oleObj spid="_x0000_s52246" name="Equation" r:id="rId3" imgW="1663700" imgH="304800" progId="Equation.DSMT4">
                  <p:embed/>
                </p:oleObj>
              </mc:Choice>
              <mc:Fallback>
                <p:oleObj name="Equation" r:id="rId3" imgW="1663700" imgH="304800" progId="Equation.DSMT4">
                  <p:embed/>
                  <p:pic>
                    <p:nvPicPr>
                      <p:cNvPr id="14345"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2914650"/>
                        <a:ext cx="35528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Text Box 4"/>
          <p:cNvSpPr txBox="1">
            <a:spLocks noChangeArrowheads="1"/>
          </p:cNvSpPr>
          <p:nvPr/>
        </p:nvSpPr>
        <p:spPr bwMode="auto">
          <a:xfrm>
            <a:off x="2063750" y="4178300"/>
            <a:ext cx="8229600" cy="9794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a:latin typeface="宋体" panose="02010600030101010101" pitchFamily="2" charset="-122"/>
              </a:rPr>
              <a:t>                   ：表示该粒子至今所获得的具有最优适应度     的位置。</a:t>
            </a:r>
          </a:p>
        </p:txBody>
      </p:sp>
      <p:sp>
        <p:nvSpPr>
          <p:cNvPr id="14347" name="Text Box 4"/>
          <p:cNvSpPr txBox="1">
            <a:spLocks noChangeArrowheads="1"/>
          </p:cNvSpPr>
          <p:nvPr/>
        </p:nvSpPr>
        <p:spPr bwMode="auto">
          <a:xfrm>
            <a:off x="2063750" y="5414420"/>
            <a:ext cx="8229600" cy="535531"/>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zh-CN" altLang="en-US" sz="2400">
                <a:latin typeface="宋体" panose="02010600030101010101" pitchFamily="2" charset="-122"/>
              </a:rPr>
              <a:t>                   ：表示该粒子的搜索方向。</a:t>
            </a:r>
          </a:p>
        </p:txBody>
      </p:sp>
      <p:sp>
        <p:nvSpPr>
          <p:cNvPr id="14348" name="Rectangle 27"/>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4349" name="对象 9"/>
          <p:cNvGraphicFramePr>
            <a:graphicFrameLocks noChangeAspect="1"/>
          </p:cNvGraphicFramePr>
          <p:nvPr/>
        </p:nvGraphicFramePr>
        <p:xfrm>
          <a:off x="2351088" y="4221164"/>
          <a:ext cx="2881312" cy="503237"/>
        </p:xfrm>
        <a:graphic>
          <a:graphicData uri="http://schemas.openxmlformats.org/presentationml/2006/ole">
            <mc:AlternateContent xmlns:mc="http://schemas.openxmlformats.org/markup-compatibility/2006">
              <mc:Choice xmlns:v="urn:schemas-microsoft-com:vml" Requires="v">
                <p:oleObj spid="_x0000_s52247" name="Equation" r:id="rId5" imgW="1752600" imgH="304800" progId="Equation.DSMT4">
                  <p:embed/>
                </p:oleObj>
              </mc:Choice>
              <mc:Fallback>
                <p:oleObj name="Equation" r:id="rId5" imgW="1752600" imgH="304800" progId="Equation.DSMT4">
                  <p:embed/>
                  <p:pic>
                    <p:nvPicPr>
                      <p:cNvPr id="14349"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4221164"/>
                        <a:ext cx="28813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0" name="Rectangle 29"/>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4351" name="对象 11"/>
          <p:cNvGraphicFramePr>
            <a:graphicFrameLocks noChangeAspect="1"/>
          </p:cNvGraphicFramePr>
          <p:nvPr/>
        </p:nvGraphicFramePr>
        <p:xfrm>
          <a:off x="3094038" y="4699000"/>
          <a:ext cx="698500" cy="458788"/>
        </p:xfrm>
        <a:graphic>
          <a:graphicData uri="http://schemas.openxmlformats.org/presentationml/2006/ole">
            <mc:AlternateContent xmlns:mc="http://schemas.openxmlformats.org/markup-compatibility/2006">
              <mc:Choice xmlns:v="urn:schemas-microsoft-com:vml" Requires="v">
                <p:oleObj spid="_x0000_s52248" name="Equation" r:id="rId7" imgW="393529" imgH="253890" progId="Equation.DSMT4">
                  <p:embed/>
                </p:oleObj>
              </mc:Choice>
              <mc:Fallback>
                <p:oleObj name="Equation" r:id="rId7" imgW="393529" imgH="253890" progId="Equation.DSMT4">
                  <p:embed/>
                  <p:pic>
                    <p:nvPicPr>
                      <p:cNvPr id="14351"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4038" y="4699000"/>
                        <a:ext cx="6985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2" name="Rectangle 31"/>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4353" name="对象 14"/>
          <p:cNvGraphicFramePr>
            <a:graphicFrameLocks noChangeAspect="1"/>
          </p:cNvGraphicFramePr>
          <p:nvPr/>
        </p:nvGraphicFramePr>
        <p:xfrm>
          <a:off x="2320926" y="5445126"/>
          <a:ext cx="2911475" cy="538163"/>
        </p:xfrm>
        <a:graphic>
          <a:graphicData uri="http://schemas.openxmlformats.org/presentationml/2006/ole">
            <mc:AlternateContent xmlns:mc="http://schemas.openxmlformats.org/markup-compatibility/2006">
              <mc:Choice xmlns:v="urn:schemas-microsoft-com:vml" Requires="v">
                <p:oleObj spid="_x0000_s52249" name="Equation" r:id="rId9" imgW="1624895" imgH="304668" progId="Equation.DSMT4">
                  <p:embed/>
                </p:oleObj>
              </mc:Choice>
              <mc:Fallback>
                <p:oleObj name="Equation" r:id="rId9" imgW="1624895" imgH="304668" progId="Equation.DSMT4">
                  <p:embed/>
                  <p:pic>
                    <p:nvPicPr>
                      <p:cNvPr id="14353"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0926" y="5445126"/>
                        <a:ext cx="29114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7.2.1  </a:t>
            </a:r>
            <a:r>
              <a:rPr lang="zh-CN" altLang="en-US" sz="3600" dirty="0">
                <a:latin typeface="Times New Roman" panose="02020603050405020304" pitchFamily="18" charset="0"/>
                <a:ea typeface="黑体" panose="02010609060101010101" pitchFamily="49" charset="-122"/>
              </a:rPr>
              <a:t>粒子群优化算法的基本原理 </a:t>
            </a:r>
          </a:p>
        </p:txBody>
      </p:sp>
    </p:spTree>
    <p:extLst>
      <p:ext uri="{BB962C8B-B14F-4D97-AF65-F5344CB8AC3E}">
        <p14:creationId xmlns:p14="http://schemas.microsoft.com/office/powerpoint/2010/main" val="1732990842"/>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sedaSample5">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5502</Words>
  <Application>Microsoft Office PowerPoint</Application>
  <PresentationFormat>宽屏</PresentationFormat>
  <Paragraphs>580</Paragraphs>
  <Slides>75</Slides>
  <Notes>9</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vt:i4>
      </vt:variant>
      <vt:variant>
        <vt:lpstr>幻灯片标题</vt:lpstr>
      </vt:variant>
      <vt:variant>
        <vt:i4>75</vt:i4>
      </vt:variant>
    </vt:vector>
  </HeadingPairs>
  <TitlesOfParts>
    <vt:vector size="94" baseType="lpstr">
      <vt:lpstr>MS PGothic</vt:lpstr>
      <vt:lpstr>MS PGothic</vt:lpstr>
      <vt:lpstr>等线</vt:lpstr>
      <vt:lpstr>等线 Light</vt:lpstr>
      <vt:lpstr>黑体</vt:lpstr>
      <vt:lpstr>宋体</vt:lpstr>
      <vt:lpstr>Arial</vt:lpstr>
      <vt:lpstr>Calibri</vt:lpstr>
      <vt:lpstr>Calibri Light</vt:lpstr>
      <vt:lpstr>Symbol</vt:lpstr>
      <vt:lpstr>Times New Roman</vt:lpstr>
      <vt:lpstr>Wingdings</vt:lpstr>
      <vt:lpstr>wasedaSample5</vt:lpstr>
      <vt:lpstr>1_wasedaSample5</vt:lpstr>
      <vt:lpstr>Equation</vt:lpstr>
      <vt:lpstr>Microsoft 公式 3.0</vt:lpstr>
      <vt:lpstr>Visio</vt:lpstr>
      <vt:lpstr>Equation.DSMT4</vt:lpstr>
      <vt:lpstr>Visio.Drawing.11</vt:lpstr>
      <vt:lpstr>第 7 章   群智能算法及其应用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基于概率分布的量子粒子群优化算法流程图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MJ</cp:lastModifiedBy>
  <cp:revision>492</cp:revision>
  <dcterms:created xsi:type="dcterms:W3CDTF">2005-06-30T15:52:47Z</dcterms:created>
  <dcterms:modified xsi:type="dcterms:W3CDTF">2018-10-18T08:52:30Z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