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448" r:id="rId2"/>
    <p:sldId id="449" r:id="rId3"/>
    <p:sldId id="450" r:id="rId4"/>
    <p:sldId id="451" r:id="rId5"/>
    <p:sldId id="452" r:id="rId6"/>
    <p:sldId id="453" r:id="rId7"/>
    <p:sldId id="454" r:id="rId8"/>
    <p:sldId id="455" r:id="rId9"/>
    <p:sldId id="456" r:id="rId10"/>
    <p:sldId id="457" r:id="rId11"/>
    <p:sldId id="458" r:id="rId12"/>
    <p:sldId id="459" r:id="rId13"/>
    <p:sldId id="460" r:id="rId14"/>
    <p:sldId id="461" r:id="rId15"/>
    <p:sldId id="462" r:id="rId16"/>
    <p:sldId id="463" r:id="rId17"/>
    <p:sldId id="464" r:id="rId18"/>
    <p:sldId id="465" r:id="rId19"/>
    <p:sldId id="466" r:id="rId20"/>
    <p:sldId id="467" r:id="rId21"/>
    <p:sldId id="468" r:id="rId22"/>
    <p:sldId id="469" r:id="rId23"/>
    <p:sldId id="470" r:id="rId24"/>
  </p:sldIdLst>
  <p:sldSz cx="9144000" cy="6858000" type="screen4x3"/>
  <p:notesSz cx="6858000" cy="9144000"/>
  <p:defaultTextStyle>
    <a:defPPr>
      <a:defRPr lang="zh-CN"/>
    </a:defPPr>
    <a:lvl1pPr algn="l" rtl="0" fontAlgn="base">
      <a:spcBef>
        <a:spcPct val="0"/>
      </a:spcBef>
      <a:spcAft>
        <a:spcPct val="0"/>
      </a:spcAft>
      <a:defRPr kumimoji="1" kern="1200">
        <a:solidFill>
          <a:schemeClr val="tx1"/>
        </a:solidFill>
        <a:latin typeface="Times New Roman" pitchFamily="18" charset="0"/>
        <a:ea typeface="华文中宋" pitchFamily="2" charset="-122"/>
        <a:cs typeface="+mn-cs"/>
      </a:defRPr>
    </a:lvl1pPr>
    <a:lvl2pPr marL="457200" algn="l" rtl="0" fontAlgn="base">
      <a:spcBef>
        <a:spcPct val="0"/>
      </a:spcBef>
      <a:spcAft>
        <a:spcPct val="0"/>
      </a:spcAft>
      <a:defRPr kumimoji="1" kern="1200">
        <a:solidFill>
          <a:schemeClr val="tx1"/>
        </a:solidFill>
        <a:latin typeface="Times New Roman" pitchFamily="18" charset="0"/>
        <a:ea typeface="华文中宋" pitchFamily="2" charset="-122"/>
        <a:cs typeface="+mn-cs"/>
      </a:defRPr>
    </a:lvl2pPr>
    <a:lvl3pPr marL="914400" algn="l" rtl="0" fontAlgn="base">
      <a:spcBef>
        <a:spcPct val="0"/>
      </a:spcBef>
      <a:spcAft>
        <a:spcPct val="0"/>
      </a:spcAft>
      <a:defRPr kumimoji="1" kern="1200">
        <a:solidFill>
          <a:schemeClr val="tx1"/>
        </a:solidFill>
        <a:latin typeface="Times New Roman" pitchFamily="18" charset="0"/>
        <a:ea typeface="华文中宋" pitchFamily="2" charset="-122"/>
        <a:cs typeface="+mn-cs"/>
      </a:defRPr>
    </a:lvl3pPr>
    <a:lvl4pPr marL="1371600" algn="l" rtl="0" fontAlgn="base">
      <a:spcBef>
        <a:spcPct val="0"/>
      </a:spcBef>
      <a:spcAft>
        <a:spcPct val="0"/>
      </a:spcAft>
      <a:defRPr kumimoji="1" kern="1200">
        <a:solidFill>
          <a:schemeClr val="tx1"/>
        </a:solidFill>
        <a:latin typeface="Times New Roman" pitchFamily="18" charset="0"/>
        <a:ea typeface="华文中宋" pitchFamily="2" charset="-122"/>
        <a:cs typeface="+mn-cs"/>
      </a:defRPr>
    </a:lvl4pPr>
    <a:lvl5pPr marL="1828800" algn="l" rtl="0" fontAlgn="base">
      <a:spcBef>
        <a:spcPct val="0"/>
      </a:spcBef>
      <a:spcAft>
        <a:spcPct val="0"/>
      </a:spcAft>
      <a:defRPr kumimoji="1" kern="1200">
        <a:solidFill>
          <a:schemeClr val="tx1"/>
        </a:solidFill>
        <a:latin typeface="Times New Roman" pitchFamily="18" charset="0"/>
        <a:ea typeface="华文中宋" pitchFamily="2" charset="-122"/>
        <a:cs typeface="+mn-cs"/>
      </a:defRPr>
    </a:lvl5pPr>
    <a:lvl6pPr marL="2286000" algn="l" defTabSz="914400" rtl="0" eaLnBrk="1" latinLnBrk="0" hangingPunct="1">
      <a:defRPr kumimoji="1" kern="1200">
        <a:solidFill>
          <a:schemeClr val="tx1"/>
        </a:solidFill>
        <a:latin typeface="Times New Roman" pitchFamily="18" charset="0"/>
        <a:ea typeface="华文中宋" pitchFamily="2" charset="-122"/>
        <a:cs typeface="+mn-cs"/>
      </a:defRPr>
    </a:lvl6pPr>
    <a:lvl7pPr marL="2743200" algn="l" defTabSz="914400" rtl="0" eaLnBrk="1" latinLnBrk="0" hangingPunct="1">
      <a:defRPr kumimoji="1" kern="1200">
        <a:solidFill>
          <a:schemeClr val="tx1"/>
        </a:solidFill>
        <a:latin typeface="Times New Roman" pitchFamily="18" charset="0"/>
        <a:ea typeface="华文中宋" pitchFamily="2" charset="-122"/>
        <a:cs typeface="+mn-cs"/>
      </a:defRPr>
    </a:lvl7pPr>
    <a:lvl8pPr marL="3200400" algn="l" defTabSz="914400" rtl="0" eaLnBrk="1" latinLnBrk="0" hangingPunct="1">
      <a:defRPr kumimoji="1" kern="1200">
        <a:solidFill>
          <a:schemeClr val="tx1"/>
        </a:solidFill>
        <a:latin typeface="Times New Roman" pitchFamily="18" charset="0"/>
        <a:ea typeface="华文中宋" pitchFamily="2" charset="-122"/>
        <a:cs typeface="+mn-cs"/>
      </a:defRPr>
    </a:lvl8pPr>
    <a:lvl9pPr marL="3657600" algn="l" defTabSz="914400" rtl="0" eaLnBrk="1" latinLnBrk="0" hangingPunct="1">
      <a:defRPr kumimoji="1" kern="1200">
        <a:solidFill>
          <a:schemeClr val="tx1"/>
        </a:solidFill>
        <a:latin typeface="Times New Roman" pitchFamily="18" charset="0"/>
        <a:ea typeface="华文中宋"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66FFFF"/>
    <a:srgbClr val="66FF33"/>
    <a:srgbClr val="0000FF"/>
    <a:srgbClr val="030305"/>
    <a:srgbClr val="FF0000"/>
    <a:srgbClr val="FF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24" autoAdjust="0"/>
    <p:restoredTop sz="94590" autoAdjust="0"/>
  </p:normalViewPr>
  <p:slideViewPr>
    <p:cSldViewPr snapToGrid="0">
      <p:cViewPr varScale="1">
        <p:scale>
          <a:sx n="103" d="100"/>
          <a:sy n="103" d="100"/>
        </p:scale>
        <p:origin x="-1500"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4"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72"/>
          <p:cNvSpPr>
            <a:spLocks noChangeArrowheads="1"/>
          </p:cNvSpPr>
          <p:nvPr userDrawn="1"/>
        </p:nvSpPr>
        <p:spPr bwMode="auto">
          <a:xfrm>
            <a:off x="6804025" y="6453188"/>
            <a:ext cx="2133600" cy="320675"/>
          </a:xfrm>
          <a:prstGeom prst="rect">
            <a:avLst/>
          </a:prstGeom>
          <a:noFill/>
          <a:ln w="9525">
            <a:noFill/>
            <a:miter lim="800000"/>
            <a:headEnd/>
            <a:tailEnd/>
          </a:ln>
          <a:effectLst/>
        </p:spPr>
        <p:txBody>
          <a:bodyPr/>
          <a:lstStyle/>
          <a:p>
            <a:pPr algn="r">
              <a:defRPr/>
            </a:pPr>
            <a:fld id="{3D37DEB4-1091-4491-B6F1-50E850A7FD46}" type="slidenum">
              <a:rPr kumimoji="0" lang="en-US" altLang="zh-CN" sz="1400" b="1">
                <a:latin typeface="Verdana" pitchFamily="34" charset="0"/>
                <a:ea typeface="宋体" pitchFamily="2" charset="-122"/>
              </a:rPr>
              <a:pPr algn="r">
                <a:defRPr/>
              </a:pPr>
              <a:t>‹#›</a:t>
            </a:fld>
            <a:endParaRPr kumimoji="0" lang="en-US" altLang="zh-CN" sz="1400" b="1">
              <a:latin typeface="Verdana" pitchFamily="34" charset="0"/>
              <a:ea typeface="宋体" pitchFamily="2" charset="-122"/>
            </a:endParaRPr>
          </a:p>
        </p:txBody>
      </p:sp>
      <p:sp>
        <p:nvSpPr>
          <p:cNvPr id="5" name="Rectangle 73"/>
          <p:cNvSpPr>
            <a:spLocks noChangeArrowheads="1"/>
          </p:cNvSpPr>
          <p:nvPr userDrawn="1"/>
        </p:nvSpPr>
        <p:spPr bwMode="auto">
          <a:xfrm>
            <a:off x="250825" y="6524625"/>
            <a:ext cx="2133600" cy="320675"/>
          </a:xfrm>
          <a:prstGeom prst="rect">
            <a:avLst/>
          </a:prstGeom>
          <a:noFill/>
          <a:ln w="9525">
            <a:noFill/>
            <a:miter lim="800000"/>
            <a:headEnd/>
            <a:tailEnd/>
          </a:ln>
          <a:effectLst/>
        </p:spPr>
        <p:txBody>
          <a:bodyPr/>
          <a:lstStyle/>
          <a:p>
            <a:pPr>
              <a:defRPr/>
            </a:pPr>
            <a:fld id="{20A792BE-A01F-46BB-8FA4-41FC8D6E8FEA}" type="datetime2">
              <a:rPr kumimoji="0" lang="zh-CN" altLang="en-US" sz="1400" b="1">
                <a:latin typeface="Verdana" pitchFamily="34" charset="0"/>
                <a:ea typeface="宋体" pitchFamily="2" charset="-122"/>
              </a:rPr>
              <a:pPr>
                <a:defRPr/>
              </a:pPr>
              <a:t>2017年9月4日</a:t>
            </a:fld>
            <a:endParaRPr kumimoji="0" lang="en-US" altLang="zh-CN" sz="1400" b="1">
              <a:latin typeface="Verdana" pitchFamily="34" charset="0"/>
              <a:ea typeface="宋体" pitchFamily="2" charset="-122"/>
            </a:endParaRPr>
          </a:p>
        </p:txBody>
      </p:sp>
      <p:sp>
        <p:nvSpPr>
          <p:cNvPr id="6" name="Rectangle 74"/>
          <p:cNvSpPr>
            <a:spLocks noChangeArrowheads="1"/>
          </p:cNvSpPr>
          <p:nvPr userDrawn="1"/>
        </p:nvSpPr>
        <p:spPr bwMode="auto">
          <a:xfrm>
            <a:off x="3851275" y="6475413"/>
            <a:ext cx="1412875" cy="336550"/>
          </a:xfrm>
          <a:prstGeom prst="rect">
            <a:avLst/>
          </a:prstGeom>
          <a:noFill/>
          <a:ln w="9525" algn="ctr">
            <a:noFill/>
            <a:miter lim="800000"/>
            <a:headEnd/>
            <a:tailEnd/>
          </a:ln>
          <a:effectLst/>
        </p:spPr>
        <p:txBody>
          <a:bodyPr wrap="none">
            <a:spAutoFit/>
          </a:bodyPr>
          <a:lstStyle/>
          <a:p>
            <a:pPr>
              <a:defRPr/>
            </a:pPr>
            <a:r>
              <a:rPr kumimoji="0" lang="zh-CN" altLang="en-US" sz="1600" b="1">
                <a:latin typeface="Arial" charset="0"/>
                <a:ea typeface="宋体" pitchFamily="2" charset="-122"/>
              </a:rPr>
              <a:t>数字图像处理</a:t>
            </a:r>
          </a:p>
        </p:txBody>
      </p:sp>
      <p:sp>
        <p:nvSpPr>
          <p:cNvPr id="4163" name="Rectangle 67"/>
          <p:cNvSpPr>
            <a:spLocks noGrp="1" noChangeArrowheads="1"/>
          </p:cNvSpPr>
          <p:nvPr>
            <p:ph type="ctrTitle"/>
          </p:nvPr>
        </p:nvSpPr>
        <p:spPr>
          <a:xfrm>
            <a:off x="990600" y="1752600"/>
            <a:ext cx="7772400" cy="1143000"/>
          </a:xfrm>
        </p:spPr>
        <p:txBody>
          <a:bodyPr/>
          <a:lstStyle>
            <a:lvl1pPr>
              <a:defRPr/>
            </a:lvl1pPr>
          </a:lstStyle>
          <a:p>
            <a:pPr lvl="0"/>
            <a:r>
              <a:rPr lang="zh-CN" altLang="en-US" noProof="0" smtClean="0"/>
              <a:t>单击此处编辑母版标题样式</a:t>
            </a:r>
          </a:p>
        </p:txBody>
      </p:sp>
      <p:sp>
        <p:nvSpPr>
          <p:cNvPr id="4164" name="Rectangle 6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pitchFamily="2" charset="2"/>
              <a:buNone/>
              <a:defRPr/>
            </a:lvl1pPr>
          </a:lstStyle>
          <a:p>
            <a:pPr lvl="0"/>
            <a:r>
              <a:rPr lang="zh-CN" altLang="en-US" noProof="0" smtClean="0"/>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37350" y="266700"/>
            <a:ext cx="2139950" cy="6121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17500" y="266700"/>
            <a:ext cx="6267450" cy="6121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17500" y="266700"/>
            <a:ext cx="8559800" cy="6121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266700"/>
            <a:ext cx="8039100" cy="508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17500" y="1028700"/>
            <a:ext cx="4171950" cy="5359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1850" y="1028700"/>
            <a:ext cx="4171950" cy="5359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827088" y="133350"/>
            <a:ext cx="7777162" cy="4873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23850" y="1052513"/>
            <a:ext cx="4171950" cy="53292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052513"/>
            <a:ext cx="4171950" cy="25876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792538"/>
            <a:ext cx="4171950" cy="25892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灯片编号占位符 5"/>
          <p:cNvSpPr>
            <a:spLocks noGrp="1"/>
          </p:cNvSpPr>
          <p:nvPr>
            <p:ph type="sldNum" sz="quarter" idx="10"/>
          </p:nvPr>
        </p:nvSpPr>
        <p:spPr>
          <a:xfrm>
            <a:off x="3419475" y="6453188"/>
            <a:ext cx="2133600" cy="320675"/>
          </a:xfrm>
          <a:prstGeom prst="rect">
            <a:avLst/>
          </a:prstGeom>
        </p:spPr>
        <p:txBody>
          <a:bodyPr/>
          <a:lstStyle>
            <a:lvl1pPr>
              <a:defRPr/>
            </a:lvl1pPr>
          </a:lstStyle>
          <a:p>
            <a:r>
              <a:rPr lang="zh-CN" altLang="en-US"/>
              <a:t>数字图像处理</a:t>
            </a:r>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17500" y="1028700"/>
            <a:ext cx="4171950" cy="5359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1850" y="1028700"/>
            <a:ext cx="4171950" cy="5359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63"/>
          <p:cNvSpPr>
            <a:spLocks noGrp="1" noChangeArrowheads="1"/>
          </p:cNvSpPr>
          <p:nvPr>
            <p:ph type="title"/>
          </p:nvPr>
        </p:nvSpPr>
        <p:spPr bwMode="auto">
          <a:xfrm>
            <a:off x="838200" y="266700"/>
            <a:ext cx="8039100" cy="508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47107" name="Rectangle 64" descr="Rectangle: Click to edit Master text styles&#10;Second level&#10;Third level&#10;Fourth level&#10;Fifth level"/>
          <p:cNvSpPr>
            <a:spLocks noGrp="1" noChangeArrowheads="1"/>
          </p:cNvSpPr>
          <p:nvPr>
            <p:ph type="body" idx="1"/>
          </p:nvPr>
        </p:nvSpPr>
        <p:spPr bwMode="auto">
          <a:xfrm>
            <a:off x="317500" y="1028700"/>
            <a:ext cx="8496300" cy="5359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68"/>
          <p:cNvSpPr>
            <a:spLocks noChangeArrowheads="1"/>
          </p:cNvSpPr>
          <p:nvPr userDrawn="1"/>
        </p:nvSpPr>
        <p:spPr bwMode="auto">
          <a:xfrm>
            <a:off x="6804025" y="6453188"/>
            <a:ext cx="2133600" cy="320675"/>
          </a:xfrm>
          <a:prstGeom prst="rect">
            <a:avLst/>
          </a:prstGeom>
          <a:noFill/>
          <a:ln w="9525">
            <a:noFill/>
            <a:miter lim="800000"/>
            <a:headEnd/>
            <a:tailEnd/>
          </a:ln>
          <a:effectLst/>
        </p:spPr>
        <p:txBody>
          <a:bodyPr/>
          <a:lstStyle/>
          <a:p>
            <a:pPr algn="r">
              <a:defRPr/>
            </a:pPr>
            <a:fld id="{41C84F84-49E0-489A-95B9-9BEE648EDC99}" type="slidenum">
              <a:rPr kumimoji="0" lang="en-US" altLang="zh-CN" sz="1400" b="1">
                <a:latin typeface="Verdana" pitchFamily="34" charset="0"/>
                <a:ea typeface="宋体" pitchFamily="2" charset="-122"/>
              </a:rPr>
              <a:pPr algn="r">
                <a:defRPr/>
              </a:pPr>
              <a:t>‹#›</a:t>
            </a:fld>
            <a:endParaRPr kumimoji="0" lang="en-US" altLang="zh-CN" sz="1400" b="1">
              <a:latin typeface="Verdana" pitchFamily="34" charset="0"/>
              <a:ea typeface="宋体" pitchFamily="2" charset="-122"/>
            </a:endParaRPr>
          </a:p>
        </p:txBody>
      </p:sp>
      <p:sp>
        <p:nvSpPr>
          <p:cNvPr id="1029" name="Rectangle 69"/>
          <p:cNvSpPr>
            <a:spLocks noChangeArrowheads="1"/>
          </p:cNvSpPr>
          <p:nvPr userDrawn="1"/>
        </p:nvSpPr>
        <p:spPr bwMode="auto">
          <a:xfrm>
            <a:off x="250825" y="6524625"/>
            <a:ext cx="2960688" cy="320675"/>
          </a:xfrm>
          <a:prstGeom prst="rect">
            <a:avLst/>
          </a:prstGeom>
          <a:noFill/>
          <a:ln w="9525">
            <a:noFill/>
            <a:miter lim="800000"/>
            <a:headEnd/>
            <a:tailEnd/>
          </a:ln>
          <a:effectLst/>
        </p:spPr>
        <p:txBody>
          <a:bodyPr/>
          <a:lstStyle/>
          <a:p>
            <a:pPr>
              <a:defRPr/>
            </a:pPr>
            <a:fld id="{1301A143-D7B3-4E27-99E9-73DEEB83125A}" type="datetime2">
              <a:rPr kumimoji="0" lang="zh-CN" altLang="en-US" sz="1400" b="1">
                <a:latin typeface="Verdana" pitchFamily="34" charset="0"/>
                <a:ea typeface="宋体" pitchFamily="2" charset="-122"/>
              </a:rPr>
              <a:pPr>
                <a:defRPr/>
              </a:pPr>
              <a:t>2017年9月4日</a:t>
            </a:fld>
            <a:endParaRPr kumimoji="0" lang="en-US" altLang="zh-CN" sz="1400" b="1">
              <a:latin typeface="Verdana" pitchFamily="34" charset="0"/>
              <a:ea typeface="宋体" pitchFamily="2" charset="-122"/>
            </a:endParaRPr>
          </a:p>
        </p:txBody>
      </p:sp>
      <p:sp>
        <p:nvSpPr>
          <p:cNvPr id="1030" name="Rectangle 70"/>
          <p:cNvSpPr>
            <a:spLocks noChangeArrowheads="1"/>
          </p:cNvSpPr>
          <p:nvPr userDrawn="1"/>
        </p:nvSpPr>
        <p:spPr bwMode="auto">
          <a:xfrm>
            <a:off x="3851275" y="6475413"/>
            <a:ext cx="1412875" cy="336550"/>
          </a:xfrm>
          <a:prstGeom prst="rect">
            <a:avLst/>
          </a:prstGeom>
          <a:noFill/>
          <a:ln w="9525" algn="ctr">
            <a:noFill/>
            <a:miter lim="800000"/>
            <a:headEnd/>
            <a:tailEnd/>
          </a:ln>
          <a:effectLst/>
        </p:spPr>
        <p:txBody>
          <a:bodyPr wrap="none">
            <a:spAutoFit/>
          </a:bodyPr>
          <a:lstStyle/>
          <a:p>
            <a:pPr>
              <a:defRPr/>
            </a:pPr>
            <a:r>
              <a:rPr kumimoji="0" lang="zh-CN" altLang="en-US" sz="1600" b="1">
                <a:latin typeface="Arial" charset="0"/>
                <a:ea typeface="宋体" pitchFamily="2" charset="-122"/>
              </a:rPr>
              <a:t>数字图像处理</a:t>
            </a:r>
          </a:p>
        </p:txBody>
      </p:sp>
      <p:pic>
        <p:nvPicPr>
          <p:cNvPr id="47111" name="Picture 33"/>
          <p:cNvPicPr>
            <a:picLocks noChangeAspect="1" noChangeArrowheads="1"/>
          </p:cNvPicPr>
          <p:nvPr userDrawn="1"/>
        </p:nvPicPr>
        <p:blipFill>
          <a:blip r:embed="rId16" cstate="print"/>
          <a:srcRect r="86101" b="2618"/>
          <a:stretch>
            <a:fillRect/>
          </a:stretch>
        </p:blipFill>
        <p:spPr bwMode="auto">
          <a:xfrm>
            <a:off x="38100" y="63500"/>
            <a:ext cx="750888" cy="765175"/>
          </a:xfrm>
          <a:prstGeom prst="rect">
            <a:avLst/>
          </a:prstGeom>
          <a:noFill/>
          <a:ln w="9525" algn="ctr">
            <a:noFill/>
            <a:miter lim="800000"/>
            <a:headEnd/>
            <a:tailEnd/>
          </a:ln>
        </p:spPr>
      </p:pic>
      <p:sp>
        <p:nvSpPr>
          <p:cNvPr id="1032" name="Line 72"/>
          <p:cNvSpPr>
            <a:spLocks noChangeShapeType="1"/>
          </p:cNvSpPr>
          <p:nvPr userDrawn="1"/>
        </p:nvSpPr>
        <p:spPr bwMode="auto">
          <a:xfrm>
            <a:off x="250825" y="836613"/>
            <a:ext cx="8642350" cy="0"/>
          </a:xfrm>
          <a:prstGeom prst="line">
            <a:avLst/>
          </a:prstGeom>
          <a:noFill/>
          <a:ln w="38100">
            <a:solidFill>
              <a:schemeClr val="tx1"/>
            </a:solidFill>
            <a:round/>
            <a:headEnd/>
            <a:tailEnd/>
          </a:ln>
          <a:effectLst/>
        </p:spPr>
        <p:txBody>
          <a:bodyPr/>
          <a:lstStyle/>
          <a:p>
            <a:pPr>
              <a:defRPr/>
            </a:pPr>
            <a:endParaRPr lang="zh-CN" altLang="en-US"/>
          </a:p>
        </p:txBody>
      </p:sp>
    </p:spTree>
  </p:cSld>
  <p:clrMap bg1="lt1" tx1="dk1" bg2="lt2" tx2="dk2" accent1="accent1" accent2="accent2" accent3="accent3" accent4="accent4" accent5="accent5" accent6="accent6" hlink="hlink" folHlink="folHlink"/>
  <p:sldLayoutIdLst>
    <p:sldLayoutId id="2147483690"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1" r:id="rId14"/>
  </p:sldLayoutIdLst>
  <p:txStyles>
    <p:titleStyle>
      <a:lvl1pPr algn="l" rtl="0" eaLnBrk="0" fontAlgn="base" hangingPunct="0">
        <a:spcBef>
          <a:spcPct val="0"/>
        </a:spcBef>
        <a:spcAft>
          <a:spcPct val="0"/>
        </a:spcAft>
        <a:defRPr kumimoji="1" sz="3600">
          <a:solidFill>
            <a:schemeClr val="tx2"/>
          </a:solidFill>
          <a:latin typeface="+mj-lt"/>
          <a:ea typeface="+mj-ea"/>
          <a:cs typeface="+mj-cs"/>
        </a:defRPr>
      </a:lvl1pPr>
      <a:lvl2pPr algn="l" rtl="0" eaLnBrk="0" fontAlgn="base" hangingPunct="0">
        <a:spcBef>
          <a:spcPct val="0"/>
        </a:spcBef>
        <a:spcAft>
          <a:spcPct val="0"/>
        </a:spcAft>
        <a:defRPr kumimoji="1" sz="3600">
          <a:solidFill>
            <a:schemeClr val="tx2"/>
          </a:solidFill>
          <a:latin typeface="Tahoma" pitchFamily="34" charset="0"/>
          <a:ea typeface="华文中宋" pitchFamily="2" charset="-122"/>
        </a:defRPr>
      </a:lvl2pPr>
      <a:lvl3pPr algn="l" rtl="0" eaLnBrk="0" fontAlgn="base" hangingPunct="0">
        <a:spcBef>
          <a:spcPct val="0"/>
        </a:spcBef>
        <a:spcAft>
          <a:spcPct val="0"/>
        </a:spcAft>
        <a:defRPr kumimoji="1" sz="3600">
          <a:solidFill>
            <a:schemeClr val="tx2"/>
          </a:solidFill>
          <a:latin typeface="Tahoma" pitchFamily="34" charset="0"/>
          <a:ea typeface="华文中宋" pitchFamily="2" charset="-122"/>
        </a:defRPr>
      </a:lvl3pPr>
      <a:lvl4pPr algn="l" rtl="0" eaLnBrk="0" fontAlgn="base" hangingPunct="0">
        <a:spcBef>
          <a:spcPct val="0"/>
        </a:spcBef>
        <a:spcAft>
          <a:spcPct val="0"/>
        </a:spcAft>
        <a:defRPr kumimoji="1" sz="3600">
          <a:solidFill>
            <a:schemeClr val="tx2"/>
          </a:solidFill>
          <a:latin typeface="Tahoma" pitchFamily="34" charset="0"/>
          <a:ea typeface="华文中宋" pitchFamily="2" charset="-122"/>
        </a:defRPr>
      </a:lvl4pPr>
      <a:lvl5pPr algn="l" rtl="0" eaLnBrk="0" fontAlgn="base" hangingPunct="0">
        <a:spcBef>
          <a:spcPct val="0"/>
        </a:spcBef>
        <a:spcAft>
          <a:spcPct val="0"/>
        </a:spcAft>
        <a:defRPr kumimoji="1" sz="3600">
          <a:solidFill>
            <a:schemeClr val="tx2"/>
          </a:solidFill>
          <a:latin typeface="Tahoma" pitchFamily="34" charset="0"/>
          <a:ea typeface="华文中宋" pitchFamily="2" charset="-122"/>
        </a:defRPr>
      </a:lvl5pPr>
      <a:lvl6pPr marL="457200" algn="l" rtl="0" fontAlgn="base">
        <a:spcBef>
          <a:spcPct val="0"/>
        </a:spcBef>
        <a:spcAft>
          <a:spcPct val="0"/>
        </a:spcAft>
        <a:defRPr kumimoji="1" sz="3600">
          <a:solidFill>
            <a:schemeClr val="tx2"/>
          </a:solidFill>
          <a:latin typeface="Tahoma" pitchFamily="34" charset="0"/>
          <a:ea typeface="华文中宋" pitchFamily="2" charset="-122"/>
        </a:defRPr>
      </a:lvl6pPr>
      <a:lvl7pPr marL="914400" algn="l" rtl="0" fontAlgn="base">
        <a:spcBef>
          <a:spcPct val="0"/>
        </a:spcBef>
        <a:spcAft>
          <a:spcPct val="0"/>
        </a:spcAft>
        <a:defRPr kumimoji="1" sz="3600">
          <a:solidFill>
            <a:schemeClr val="tx2"/>
          </a:solidFill>
          <a:latin typeface="Tahoma" pitchFamily="34" charset="0"/>
          <a:ea typeface="华文中宋" pitchFamily="2" charset="-122"/>
        </a:defRPr>
      </a:lvl7pPr>
      <a:lvl8pPr marL="1371600" algn="l" rtl="0" fontAlgn="base">
        <a:spcBef>
          <a:spcPct val="0"/>
        </a:spcBef>
        <a:spcAft>
          <a:spcPct val="0"/>
        </a:spcAft>
        <a:defRPr kumimoji="1" sz="3600">
          <a:solidFill>
            <a:schemeClr val="tx2"/>
          </a:solidFill>
          <a:latin typeface="Tahoma" pitchFamily="34" charset="0"/>
          <a:ea typeface="华文中宋" pitchFamily="2" charset="-122"/>
        </a:defRPr>
      </a:lvl8pPr>
      <a:lvl9pPr marL="1828800" algn="l" rtl="0" fontAlgn="base">
        <a:spcBef>
          <a:spcPct val="0"/>
        </a:spcBef>
        <a:spcAft>
          <a:spcPct val="0"/>
        </a:spcAft>
        <a:defRPr kumimoji="1" sz="3600">
          <a:solidFill>
            <a:schemeClr val="tx2"/>
          </a:solidFill>
          <a:latin typeface="Tahoma" pitchFamily="34" charset="0"/>
          <a:ea typeface="华文中宋" pitchFamily="2" charset="-122"/>
        </a:defRPr>
      </a:lvl9pPr>
    </p:titleStyle>
    <p:bodyStyle>
      <a:lvl1pPr marL="342900" indent="-342900" algn="l" rtl="0" eaLnBrk="0" fontAlgn="base" hangingPunct="0">
        <a:spcBef>
          <a:spcPct val="20000"/>
        </a:spcBef>
        <a:spcAft>
          <a:spcPct val="0"/>
        </a:spcAft>
        <a:buClr>
          <a:srgbClr val="FF0000"/>
        </a:buClr>
        <a:buSzPct val="8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00FF"/>
        </a:buClr>
        <a:buSzPct val="80000"/>
        <a:buFont typeface="Wingdings" pitchFamily="2" charset="2"/>
        <a:buChar char="p"/>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FF3300"/>
        </a:buClr>
        <a:buSzPct val="95000"/>
        <a:buFont typeface="Wingdings" pitchFamily="2" charset="2"/>
        <a:buChar char="Ø"/>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tx1"/>
        </a:buClr>
        <a:buSzPct val="80000"/>
        <a:buFont typeface="Wingdings" pitchFamily="2" charset="2"/>
        <a:buChar char="u"/>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030305"/>
        </a:buClr>
        <a:buSzPct val="80000"/>
        <a:buFont typeface="Wingdings" pitchFamily="2" charset="2"/>
        <a:buChar char="ü"/>
        <a:defRPr kumimoji="1" sz="2000">
          <a:solidFill>
            <a:schemeClr val="tx1"/>
          </a:solidFill>
          <a:latin typeface="+mn-lt"/>
          <a:ea typeface="+mn-ea"/>
        </a:defRPr>
      </a:lvl5pPr>
      <a:lvl6pPr marL="2514600" indent="-228600" algn="l" rtl="0" fontAlgn="base">
        <a:lnSpc>
          <a:spcPct val="120000"/>
        </a:lnSpc>
        <a:spcBef>
          <a:spcPct val="20000"/>
        </a:spcBef>
        <a:spcAft>
          <a:spcPct val="0"/>
        </a:spcAft>
        <a:buClr>
          <a:srgbClr val="030305"/>
        </a:buClr>
        <a:buSzPct val="80000"/>
        <a:buFont typeface="Wingdings" pitchFamily="2" charset="2"/>
        <a:buChar char="ü"/>
        <a:defRPr kumimoji="1" sz="2000">
          <a:solidFill>
            <a:schemeClr val="tx1"/>
          </a:solidFill>
          <a:latin typeface="+mn-lt"/>
          <a:ea typeface="+mn-ea"/>
        </a:defRPr>
      </a:lvl6pPr>
      <a:lvl7pPr marL="2971800" indent="-228600" algn="l" rtl="0" fontAlgn="base">
        <a:lnSpc>
          <a:spcPct val="120000"/>
        </a:lnSpc>
        <a:spcBef>
          <a:spcPct val="20000"/>
        </a:spcBef>
        <a:spcAft>
          <a:spcPct val="0"/>
        </a:spcAft>
        <a:buClr>
          <a:srgbClr val="030305"/>
        </a:buClr>
        <a:buSzPct val="80000"/>
        <a:buFont typeface="Wingdings" pitchFamily="2" charset="2"/>
        <a:buChar char="ü"/>
        <a:defRPr kumimoji="1" sz="2000">
          <a:solidFill>
            <a:schemeClr val="tx1"/>
          </a:solidFill>
          <a:latin typeface="+mn-lt"/>
          <a:ea typeface="+mn-ea"/>
        </a:defRPr>
      </a:lvl7pPr>
      <a:lvl8pPr marL="3429000" indent="-228600" algn="l" rtl="0" fontAlgn="base">
        <a:lnSpc>
          <a:spcPct val="120000"/>
        </a:lnSpc>
        <a:spcBef>
          <a:spcPct val="20000"/>
        </a:spcBef>
        <a:spcAft>
          <a:spcPct val="0"/>
        </a:spcAft>
        <a:buClr>
          <a:srgbClr val="030305"/>
        </a:buClr>
        <a:buSzPct val="80000"/>
        <a:buFont typeface="Wingdings" pitchFamily="2" charset="2"/>
        <a:buChar char="ü"/>
        <a:defRPr kumimoji="1" sz="2000">
          <a:solidFill>
            <a:schemeClr val="tx1"/>
          </a:solidFill>
          <a:latin typeface="+mn-lt"/>
          <a:ea typeface="+mn-ea"/>
        </a:defRPr>
      </a:lvl8pPr>
      <a:lvl9pPr marL="3886200" indent="-228600" algn="l" rtl="0" fontAlgn="base">
        <a:lnSpc>
          <a:spcPct val="120000"/>
        </a:lnSpc>
        <a:spcBef>
          <a:spcPct val="20000"/>
        </a:spcBef>
        <a:spcAft>
          <a:spcPct val="0"/>
        </a:spcAft>
        <a:buClr>
          <a:srgbClr val="030305"/>
        </a:buClr>
        <a:buSzPct val="80000"/>
        <a:buFont typeface="Wingdings" pitchFamily="2" charset="2"/>
        <a:buChar char="ü"/>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hyperlink" Target="%0d%0af%20=%20magic(8)%0d%0a%0d%0a%5bc0,s0%5d%20=%20wavedec2(f,0,'haar')%0d%0a%5bc1,s1%5d%20=%20wavedec2(f,1,'haar')%0d%0a%5bc2,s2%5d%20=%20wavedec2(f,2,'haar')%0d%0a%5bc3,s3%5d%20=%20wavedec2(f,3,'haar')%0d%0a%5bc4,s4%5d%20=%20wavedec2(f,4,'haar')" TargetMode="Externa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4.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oleObject" Target="../embeddings/oleObject5.bin"/><Relationship Id="rId2" Type="http://schemas.openxmlformats.org/officeDocument/2006/relationships/slideLayout" Target="../slideLayouts/slideLayout14.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4.xml"/><Relationship Id="rId1" Type="http://schemas.openxmlformats.org/officeDocument/2006/relationships/vmlDrawing" Target="../drawings/vmlDrawing2.vml"/><Relationship Id="rId4" Type="http://schemas.openxmlformats.org/officeDocument/2006/relationships/oleObject" Target="../embeddings/oleObject7.bin"/></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4.xml"/><Relationship Id="rId1" Type="http://schemas.openxmlformats.org/officeDocument/2006/relationships/vmlDrawing" Target="../drawings/vmlDrawing3.vml"/><Relationship Id="rId6" Type="http://schemas.openxmlformats.org/officeDocument/2006/relationships/oleObject" Target="../embeddings/oleObject11.bin"/><Relationship Id="rId5" Type="http://schemas.openxmlformats.org/officeDocument/2006/relationships/oleObject" Target="../embeddings/oleObject10.bin"/><Relationship Id="rId4" Type="http://schemas.openxmlformats.org/officeDocument/2006/relationships/oleObject" Target="../embeddings/oleObject9.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4.xml"/><Relationship Id="rId1" Type="http://schemas.openxmlformats.org/officeDocument/2006/relationships/vmlDrawing" Target="../drawings/vmlDrawing4.vml"/><Relationship Id="rId4" Type="http://schemas.openxmlformats.org/officeDocument/2006/relationships/oleObject" Target="../embeddings/oleObject13.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4.xml"/><Relationship Id="rId1" Type="http://schemas.openxmlformats.org/officeDocument/2006/relationships/vmlDrawing" Target="../drawings/vmlDrawing5.vml"/><Relationship Id="rId4" Type="http://schemas.openxmlformats.org/officeDocument/2006/relationships/oleObject" Target="../embeddings/oleObject15.bin"/></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4" name="Rectangle 2"/>
          <p:cNvSpPr>
            <a:spLocks noChangeArrowheads="1"/>
          </p:cNvSpPr>
          <p:nvPr/>
        </p:nvSpPr>
        <p:spPr bwMode="auto">
          <a:xfrm>
            <a:off x="1057564" y="1400320"/>
            <a:ext cx="7250113" cy="1871662"/>
          </a:xfrm>
          <a:prstGeom prst="rect">
            <a:avLst/>
          </a:prstGeom>
          <a:noFill/>
          <a:ln w="9525">
            <a:noFill/>
            <a:miter lim="800000"/>
            <a:headEnd/>
            <a:tailEnd/>
          </a:ln>
          <a:effectLst/>
        </p:spPr>
        <p:txBody>
          <a:bodyPr anchor="b"/>
          <a:lstStyle/>
          <a:p>
            <a:pPr algn="ctr"/>
            <a:r>
              <a:rPr lang="zh-CN" altLang="en-US" sz="4000" dirty="0">
                <a:solidFill>
                  <a:srgbClr val="000099"/>
                </a:solidFill>
                <a:ea typeface="隶书" pitchFamily="49" charset="-122"/>
              </a:rPr>
              <a:t>数字图像处理</a:t>
            </a:r>
            <a:r>
              <a:rPr lang="zh-CN" altLang="en-US" sz="2000" dirty="0">
                <a:solidFill>
                  <a:srgbClr val="000099"/>
                </a:solidFill>
                <a:ea typeface="华文中宋" pitchFamily="2" charset="-122"/>
              </a:rPr>
              <a:t/>
            </a:r>
            <a:br>
              <a:rPr lang="zh-CN" altLang="en-US" sz="2000" dirty="0">
                <a:solidFill>
                  <a:srgbClr val="000099"/>
                </a:solidFill>
                <a:ea typeface="华文中宋" pitchFamily="2" charset="-122"/>
              </a:rPr>
            </a:br>
            <a:endParaRPr lang="en-US" altLang="zh-CN" sz="2000" dirty="0" smtClean="0">
              <a:solidFill>
                <a:srgbClr val="000099"/>
              </a:solidFill>
              <a:ea typeface="华文中宋" pitchFamily="2" charset="-122"/>
            </a:endParaRPr>
          </a:p>
          <a:p>
            <a:pPr algn="ctr"/>
            <a:endParaRPr lang="en-US" altLang="zh-CN" sz="2000" dirty="0">
              <a:solidFill>
                <a:srgbClr val="000099"/>
              </a:solidFill>
            </a:endParaRPr>
          </a:p>
          <a:p>
            <a:pPr algn="ctr"/>
            <a:endParaRPr lang="en-US" altLang="zh-CN" sz="2000" dirty="0" smtClean="0">
              <a:solidFill>
                <a:srgbClr val="000099"/>
              </a:solidFill>
              <a:ea typeface="华文中宋" pitchFamily="2" charset="-122"/>
            </a:endParaRPr>
          </a:p>
          <a:p>
            <a:pPr algn="ctr"/>
            <a:r>
              <a:rPr lang="zh-CN" altLang="en-US" sz="3200" dirty="0">
                <a:solidFill>
                  <a:srgbClr val="000099"/>
                </a:solidFill>
                <a:ea typeface="华文中宋" pitchFamily="2" charset="-122"/>
              </a:rPr>
              <a:t/>
            </a:r>
            <a:br>
              <a:rPr lang="zh-CN" altLang="en-US" sz="3200" dirty="0">
                <a:solidFill>
                  <a:srgbClr val="000099"/>
                </a:solidFill>
                <a:ea typeface="华文中宋" pitchFamily="2" charset="-122"/>
              </a:rPr>
            </a:br>
            <a:r>
              <a:rPr lang="zh-CN" altLang="en-US" sz="6000" dirty="0" smtClean="0">
                <a:solidFill>
                  <a:srgbClr val="FF0000"/>
                </a:solidFill>
                <a:ea typeface="华文中宋" pitchFamily="2" charset="-122"/>
              </a:rPr>
              <a:t>小波</a:t>
            </a:r>
            <a:r>
              <a:rPr lang="zh-CN" altLang="en-US" sz="6000" dirty="0">
                <a:solidFill>
                  <a:srgbClr val="FF0000"/>
                </a:solidFill>
              </a:rPr>
              <a:t>变换</a:t>
            </a:r>
            <a:endParaRPr lang="zh-CN" altLang="en-US" sz="6000" dirty="0">
              <a:solidFill>
                <a:srgbClr val="FF0000"/>
              </a:solidFill>
              <a:ea typeface="华文中宋"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r>
              <a:rPr lang="en-US" altLang="zh-CN" sz="3200"/>
              <a:t>7.2.1</a:t>
            </a:r>
            <a:r>
              <a:rPr lang="zh-CN" altLang="en-US" sz="3200"/>
              <a:t>小波工具箱</a:t>
            </a:r>
          </a:p>
        </p:txBody>
      </p:sp>
      <p:sp>
        <p:nvSpPr>
          <p:cNvPr id="180227" name="Rectangle 3"/>
          <p:cNvSpPr>
            <a:spLocks noGrp="1" noChangeArrowheads="1"/>
          </p:cNvSpPr>
          <p:nvPr>
            <p:ph type="body" sz="half" idx="1"/>
          </p:nvPr>
        </p:nvSpPr>
        <p:spPr>
          <a:xfrm>
            <a:off x="323850" y="1052513"/>
            <a:ext cx="8424863" cy="5329237"/>
          </a:xfrm>
        </p:spPr>
        <p:txBody>
          <a:bodyPr/>
          <a:lstStyle/>
          <a:p>
            <a:pPr>
              <a:lnSpc>
                <a:spcPct val="90000"/>
              </a:lnSpc>
            </a:pPr>
            <a:r>
              <a:rPr lang="zh-CN" altLang="en-US" sz="2400"/>
              <a:t>小波工具箱的主要函数</a:t>
            </a:r>
          </a:p>
          <a:p>
            <a:pPr lvl="1">
              <a:lnSpc>
                <a:spcPct val="90000"/>
              </a:lnSpc>
            </a:pPr>
            <a:r>
              <a:rPr lang="zh-CN" altLang="en-US" sz="2000"/>
              <a:t>生成小波变换的各滤波器参数</a:t>
            </a:r>
          </a:p>
          <a:p>
            <a:pPr lvl="2">
              <a:lnSpc>
                <a:spcPct val="90000"/>
              </a:lnSpc>
            </a:pPr>
            <a:r>
              <a:rPr lang="en-US" altLang="zh-CN" sz="2000">
                <a:latin typeface="Courier New" pitchFamily="49" charset="0"/>
              </a:rPr>
              <a:t>[Lo_D,Hi_D,Lo_R,Hi_R]=wfilters(wname)</a:t>
            </a:r>
          </a:p>
          <a:p>
            <a:pPr lvl="1">
              <a:lnSpc>
                <a:spcPct val="90000"/>
              </a:lnSpc>
            </a:pPr>
            <a:r>
              <a:rPr lang="zh-CN" altLang="en-US" sz="2000">
                <a:latin typeface="Courier New" pitchFamily="49" charset="0"/>
              </a:rPr>
              <a:t>显示小波函数族信息</a:t>
            </a:r>
          </a:p>
          <a:p>
            <a:pPr lvl="2">
              <a:lnSpc>
                <a:spcPct val="90000"/>
              </a:lnSpc>
            </a:pPr>
            <a:r>
              <a:rPr lang="en-US" altLang="zh-CN">
                <a:latin typeface="Courier New" pitchFamily="49" charset="0"/>
              </a:rPr>
              <a:t>Waveinfo(wfamily)</a:t>
            </a:r>
          </a:p>
          <a:p>
            <a:pPr lvl="1">
              <a:lnSpc>
                <a:spcPct val="90000"/>
              </a:lnSpc>
            </a:pPr>
            <a:r>
              <a:rPr lang="zh-CN" altLang="en-US" sz="2000">
                <a:latin typeface="Courier New" pitchFamily="49" charset="0"/>
              </a:rPr>
              <a:t>获得正交变换的尺度和小波函数的离散数字表达</a:t>
            </a:r>
          </a:p>
          <a:p>
            <a:pPr lvl="2">
              <a:lnSpc>
                <a:spcPct val="90000"/>
              </a:lnSpc>
            </a:pPr>
            <a:r>
              <a:rPr lang="en-US" altLang="zh-CN">
                <a:latin typeface="Courier New" pitchFamily="49" charset="0"/>
              </a:rPr>
              <a:t>[phi,psi,xval]=wavefun(wname,iter);</a:t>
            </a:r>
          </a:p>
          <a:p>
            <a:pPr lvl="1">
              <a:lnSpc>
                <a:spcPct val="90000"/>
              </a:lnSpc>
            </a:pPr>
            <a:r>
              <a:rPr lang="zh-CN" altLang="en-US" sz="2000">
                <a:latin typeface="Courier New" pitchFamily="49" charset="0"/>
              </a:rPr>
              <a:t>获得双正交变换的尺度和小波函数的离散数字表达</a:t>
            </a:r>
          </a:p>
          <a:p>
            <a:pPr lvl="2">
              <a:lnSpc>
                <a:spcPct val="90000"/>
              </a:lnSpc>
            </a:pPr>
            <a:r>
              <a:rPr lang="en-US" altLang="zh-CN">
                <a:latin typeface="Courier New" pitchFamily="49" charset="0"/>
              </a:rPr>
              <a:t>[phi1,psi1, phi2,psi2,xval]=wavefun(wname,iter);</a:t>
            </a:r>
          </a:p>
          <a:p>
            <a:pPr lvl="1">
              <a:lnSpc>
                <a:spcPct val="90000"/>
              </a:lnSpc>
            </a:pPr>
            <a:r>
              <a:rPr lang="zh-CN" altLang="en-US" sz="2000">
                <a:latin typeface="Courier New" pitchFamily="49" charset="0"/>
              </a:rPr>
              <a:t>二维小波变换</a:t>
            </a:r>
          </a:p>
          <a:p>
            <a:pPr lvl="2">
              <a:lnSpc>
                <a:spcPct val="90000"/>
              </a:lnSpc>
            </a:pPr>
            <a:r>
              <a:rPr lang="en-US" altLang="zh-CN">
                <a:latin typeface="Courier New" pitchFamily="49" charset="0"/>
              </a:rPr>
              <a:t>[c,s]=vavedec2(x,n,Lo_D,Hi_D);</a:t>
            </a:r>
          </a:p>
          <a:p>
            <a:pPr lvl="2">
              <a:lnSpc>
                <a:spcPct val="90000"/>
              </a:lnSpc>
            </a:pPr>
            <a:r>
              <a:rPr lang="en-US" altLang="zh-CN">
                <a:latin typeface="Courier New" pitchFamily="49" charset="0"/>
              </a:rPr>
              <a:t>[c,s]=wavedec2(x,n,wname);</a:t>
            </a:r>
          </a:p>
          <a:p>
            <a:pPr>
              <a:lnSpc>
                <a:spcPct val="90000"/>
              </a:lnSpc>
            </a:pPr>
            <a:endParaRPr lang="zh-CN" altLang="en-US" sz="2400">
              <a:latin typeface="Courier New" pitchFamily="49"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r>
              <a:rPr lang="en-US" altLang="zh-CN" sz="3200"/>
              <a:t>7.2.1</a:t>
            </a:r>
            <a:r>
              <a:rPr lang="zh-CN" altLang="en-US" sz="3200"/>
              <a:t>小波工具箱</a:t>
            </a:r>
          </a:p>
        </p:txBody>
      </p:sp>
      <p:sp>
        <p:nvSpPr>
          <p:cNvPr id="181251" name="Rectangle 3"/>
          <p:cNvSpPr>
            <a:spLocks noGrp="1" noChangeArrowheads="1"/>
          </p:cNvSpPr>
          <p:nvPr>
            <p:ph type="body" sz="half" idx="1"/>
          </p:nvPr>
        </p:nvSpPr>
        <p:spPr>
          <a:xfrm>
            <a:off x="323850" y="1052513"/>
            <a:ext cx="8424863" cy="5329237"/>
          </a:xfrm>
        </p:spPr>
        <p:txBody>
          <a:bodyPr/>
          <a:lstStyle/>
          <a:p>
            <a:r>
              <a:rPr lang="zh-CN" altLang="en-US" sz="2400">
                <a:latin typeface="Courier New" pitchFamily="49" charset="0"/>
              </a:rPr>
              <a:t>示例</a:t>
            </a:r>
            <a:r>
              <a:rPr lang="en-US" altLang="zh-CN" sz="2400">
                <a:latin typeface="Courier New" pitchFamily="49" charset="0"/>
              </a:rPr>
              <a:t>7.1</a:t>
            </a:r>
          </a:p>
          <a:p>
            <a:pPr lvl="1"/>
            <a:r>
              <a:rPr lang="en-US" altLang="zh-CN" sz="2000">
                <a:latin typeface="Courier New" pitchFamily="49" charset="0"/>
              </a:rPr>
              <a:t>Test07_01.m</a:t>
            </a:r>
          </a:p>
          <a:p>
            <a:pPr lvl="2"/>
            <a:endParaRPr lang="en-US" altLang="zh-CN" sz="2000"/>
          </a:p>
          <a:p>
            <a:pPr lvl="2"/>
            <a:endParaRPr lang="en-US" altLang="zh-CN">
              <a:latin typeface="Courier New" pitchFamily="49" charset="0"/>
            </a:endParaRPr>
          </a:p>
          <a:p>
            <a:pPr lvl="1"/>
            <a:endParaRPr lang="zh-CN" altLang="en-US" sz="2000">
              <a:latin typeface="Courier New" pitchFamily="49" charset="0"/>
            </a:endParaRPr>
          </a:p>
          <a:p>
            <a:endParaRPr lang="zh-CN" altLang="en-US" sz="2400">
              <a:latin typeface="Courier New" pitchFamily="49" charset="0"/>
            </a:endParaRPr>
          </a:p>
        </p:txBody>
      </p:sp>
      <p:pic>
        <p:nvPicPr>
          <p:cNvPr id="181252" name="Picture 4"/>
          <p:cNvPicPr>
            <a:picLocks noChangeAspect="1" noChangeArrowheads="1"/>
          </p:cNvPicPr>
          <p:nvPr/>
        </p:nvPicPr>
        <p:blipFill>
          <a:blip r:embed="rId2" cstate="print"/>
          <a:srcRect/>
          <a:stretch>
            <a:fillRect/>
          </a:stretch>
        </p:blipFill>
        <p:spPr bwMode="auto">
          <a:xfrm>
            <a:off x="250825" y="2781300"/>
            <a:ext cx="4176713" cy="3621088"/>
          </a:xfrm>
          <a:prstGeom prst="rect">
            <a:avLst/>
          </a:prstGeom>
          <a:noFill/>
        </p:spPr>
      </p:pic>
      <p:pic>
        <p:nvPicPr>
          <p:cNvPr id="181253" name="Picture 5"/>
          <p:cNvPicPr>
            <a:picLocks noChangeAspect="1" noChangeArrowheads="1"/>
          </p:cNvPicPr>
          <p:nvPr/>
        </p:nvPicPr>
        <p:blipFill>
          <a:blip r:embed="rId3" cstate="print"/>
          <a:srcRect/>
          <a:stretch>
            <a:fillRect/>
          </a:stretch>
        </p:blipFill>
        <p:spPr bwMode="auto">
          <a:xfrm>
            <a:off x="4716463" y="2781300"/>
            <a:ext cx="4200525" cy="3554413"/>
          </a:xfrm>
          <a:prstGeom prst="rect">
            <a:avLst/>
          </a:prstGeom>
          <a:noFill/>
        </p:spPr>
      </p:pic>
      <p:sp>
        <p:nvSpPr>
          <p:cNvPr id="181254" name="Rectangle 6"/>
          <p:cNvSpPr>
            <a:spLocks noChangeArrowheads="1"/>
          </p:cNvSpPr>
          <p:nvPr/>
        </p:nvSpPr>
        <p:spPr bwMode="auto">
          <a:xfrm>
            <a:off x="5003800" y="2276475"/>
            <a:ext cx="3822700" cy="366713"/>
          </a:xfrm>
          <a:prstGeom prst="rect">
            <a:avLst/>
          </a:prstGeom>
          <a:noFill/>
          <a:ln w="9525">
            <a:noFill/>
            <a:miter lim="800000"/>
            <a:headEnd/>
            <a:tailEnd/>
          </a:ln>
          <a:effectLst/>
        </p:spPr>
        <p:txBody>
          <a:bodyPr wrap="none">
            <a:spAutoFit/>
          </a:bodyPr>
          <a:lstStyle/>
          <a:p>
            <a:r>
              <a:rPr lang="en-US" altLang="zh-CN"/>
              <a:t>[phi,psi,xval] = wavefun(wname,10);</a:t>
            </a:r>
            <a:endParaRPr lang="zh-CN" altLang="en-US"/>
          </a:p>
        </p:txBody>
      </p:sp>
      <p:sp>
        <p:nvSpPr>
          <p:cNvPr id="181255" name="Rectangle 7"/>
          <p:cNvSpPr>
            <a:spLocks noChangeArrowheads="1"/>
          </p:cNvSpPr>
          <p:nvPr/>
        </p:nvSpPr>
        <p:spPr bwMode="auto">
          <a:xfrm>
            <a:off x="179388" y="2349500"/>
            <a:ext cx="4533900" cy="366713"/>
          </a:xfrm>
          <a:prstGeom prst="rect">
            <a:avLst/>
          </a:prstGeom>
          <a:noFill/>
          <a:ln w="9525">
            <a:noFill/>
            <a:miter lim="800000"/>
            <a:headEnd/>
            <a:tailEnd/>
          </a:ln>
          <a:effectLst/>
        </p:spPr>
        <p:txBody>
          <a:bodyPr wrap="none">
            <a:spAutoFit/>
          </a:bodyPr>
          <a:lstStyle/>
          <a:p>
            <a:r>
              <a:rPr lang="en-US" altLang="zh-CN"/>
              <a:t>[Lo_D,Hi_D,Lo_R,Hi_R] = wfilters(wname);</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r>
              <a:rPr lang="en-US" altLang="zh-CN" sz="3200"/>
              <a:t>7.2.1</a:t>
            </a:r>
            <a:r>
              <a:rPr lang="zh-CN" altLang="en-US" sz="3200"/>
              <a:t>小波工具箱</a:t>
            </a:r>
          </a:p>
        </p:txBody>
      </p:sp>
      <p:sp>
        <p:nvSpPr>
          <p:cNvPr id="182275" name="Rectangle 3"/>
          <p:cNvSpPr>
            <a:spLocks noGrp="1" noChangeArrowheads="1"/>
          </p:cNvSpPr>
          <p:nvPr>
            <p:ph type="body" sz="half" idx="1"/>
          </p:nvPr>
        </p:nvSpPr>
        <p:spPr>
          <a:xfrm>
            <a:off x="323850" y="1052513"/>
            <a:ext cx="8424863" cy="5329237"/>
          </a:xfrm>
        </p:spPr>
        <p:txBody>
          <a:bodyPr/>
          <a:lstStyle/>
          <a:p>
            <a:r>
              <a:rPr lang="zh-CN" altLang="en-US" sz="2400">
                <a:latin typeface="Courier New" pitchFamily="49" charset="0"/>
              </a:rPr>
              <a:t>示例</a:t>
            </a:r>
            <a:r>
              <a:rPr lang="en-US" altLang="zh-CN" sz="2400">
                <a:latin typeface="Courier New" pitchFamily="49" charset="0"/>
              </a:rPr>
              <a:t>7.2</a:t>
            </a:r>
          </a:p>
          <a:p>
            <a:pPr lvl="1"/>
            <a:r>
              <a:rPr lang="en-US" altLang="zh-CN" sz="2000">
                <a:latin typeface="Courier New" pitchFamily="49" charset="0"/>
              </a:rPr>
              <a:t>Test07_02.m</a:t>
            </a:r>
          </a:p>
          <a:p>
            <a:pPr lvl="2"/>
            <a:endParaRPr lang="en-US" altLang="zh-CN" sz="2000"/>
          </a:p>
          <a:p>
            <a:pPr lvl="2"/>
            <a:endParaRPr lang="en-US" altLang="zh-CN">
              <a:latin typeface="Courier New" pitchFamily="49" charset="0"/>
            </a:endParaRPr>
          </a:p>
          <a:p>
            <a:pPr lvl="1"/>
            <a:endParaRPr lang="zh-CN" altLang="en-US" sz="2000">
              <a:latin typeface="Courier New" pitchFamily="49" charset="0"/>
            </a:endParaRPr>
          </a:p>
          <a:p>
            <a:endParaRPr lang="zh-CN" altLang="en-US" sz="2400">
              <a:latin typeface="Courier New" pitchFamily="49" charset="0"/>
            </a:endParaRPr>
          </a:p>
        </p:txBody>
      </p:sp>
      <p:sp>
        <p:nvSpPr>
          <p:cNvPr id="182280" name="Rectangle 8"/>
          <p:cNvSpPr>
            <a:spLocks noChangeArrowheads="1"/>
          </p:cNvSpPr>
          <p:nvPr/>
        </p:nvSpPr>
        <p:spPr bwMode="auto">
          <a:xfrm>
            <a:off x="1547813" y="2349500"/>
            <a:ext cx="5265737" cy="2298700"/>
          </a:xfrm>
          <a:prstGeom prst="rect">
            <a:avLst/>
          </a:prstGeom>
          <a:noFill/>
          <a:ln w="9525">
            <a:solidFill>
              <a:srgbClr val="FF3300"/>
            </a:solidFill>
            <a:miter lim="800000"/>
            <a:headEnd/>
            <a:tailEnd/>
          </a:ln>
          <a:effectLst/>
        </p:spPr>
        <p:txBody>
          <a:bodyPr>
            <a:spAutoFit/>
          </a:bodyPr>
          <a:lstStyle/>
          <a:p>
            <a:pPr eaLnBrk="0" hangingPunct="0"/>
            <a:endParaRPr lang="zh-CN" altLang="en-US" u="sng">
              <a:latin typeface="Courier New" pitchFamily="49" charset="0"/>
              <a:hlinkClick r:id="rId2" action="ppaction://hlinkfile"/>
            </a:endParaRPr>
          </a:p>
          <a:p>
            <a:pPr eaLnBrk="0" hangingPunct="0"/>
            <a:r>
              <a:rPr lang="zh-CN" altLang="en-US">
                <a:latin typeface="Courier New" pitchFamily="49" charset="0"/>
              </a:rPr>
              <a:t>
</a:t>
            </a:r>
            <a:r>
              <a:rPr lang="en-US" altLang="zh-CN">
                <a:latin typeface="Courier New" pitchFamily="49" charset="0"/>
              </a:rPr>
              <a:t>f = magic(8)</a:t>
            </a:r>
          </a:p>
          <a:p>
            <a:pPr eaLnBrk="0" hangingPunct="0"/>
            <a:r>
              <a:rPr lang="en-US" altLang="zh-CN">
                <a:latin typeface="Courier New" pitchFamily="49" charset="0"/>
              </a:rPr>
              <a:t>
</a:t>
            </a:r>
          </a:p>
          <a:p>
            <a:pPr eaLnBrk="0" hangingPunct="0"/>
            <a:r>
              <a:rPr lang="en-US" altLang="zh-CN">
                <a:latin typeface="Courier New" pitchFamily="49" charset="0"/>
              </a:rPr>
              <a:t>
[c0,s0] = wavedec2(f,0,'haar')</a:t>
            </a:r>
          </a:p>
          <a:p>
            <a:pPr eaLnBrk="0" hangingPunct="0"/>
            <a:r>
              <a:rPr lang="en-US" altLang="zh-CN">
                <a:latin typeface="Courier New" pitchFamily="49" charset="0"/>
              </a:rPr>
              <a:t>
[c1,s1] = wavedec2(f,1,'haar')</a:t>
            </a:r>
          </a:p>
          <a:p>
            <a:pPr eaLnBrk="0" hangingPunct="0"/>
            <a:r>
              <a:rPr lang="en-US" altLang="zh-CN">
                <a:latin typeface="Courier New" pitchFamily="49" charset="0"/>
              </a:rPr>
              <a:t>
[c2,s2] = wavedec2(f,2,'haar')</a:t>
            </a:r>
          </a:p>
          <a:p>
            <a:pPr eaLnBrk="0" hangingPunct="0"/>
            <a:r>
              <a:rPr lang="en-US" altLang="zh-CN">
                <a:latin typeface="Courier New" pitchFamily="49" charset="0"/>
              </a:rPr>
              <a:t>
[c3,s3] = wavedec2(f,3,'haar')</a:t>
            </a:r>
          </a:p>
          <a:p>
            <a:pPr eaLnBrk="0" hangingPunct="0"/>
            <a:r>
              <a:rPr lang="en-US" altLang="zh-CN">
                <a:latin typeface="Courier New" pitchFamily="49" charset="0"/>
              </a:rPr>
              <a:t>
[c4,s4] = wavedec2(f,4,'haar')</a:t>
            </a:r>
            <a:endParaRPr lang="zh-CN" altLang="en-US">
              <a:latin typeface="Courier New" pitchFamily="49"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r>
              <a:rPr lang="en-US" altLang="zh-CN" sz="3200"/>
              <a:t>7.2.2</a:t>
            </a:r>
            <a:r>
              <a:rPr lang="zh-CN" altLang="en-US" sz="3200"/>
              <a:t>自己编制小波变换函数</a:t>
            </a:r>
          </a:p>
        </p:txBody>
      </p:sp>
      <p:sp>
        <p:nvSpPr>
          <p:cNvPr id="183299" name="Rectangle 3"/>
          <p:cNvSpPr>
            <a:spLocks noGrp="1" noChangeArrowheads="1"/>
          </p:cNvSpPr>
          <p:nvPr>
            <p:ph type="body" sz="half" idx="1"/>
          </p:nvPr>
        </p:nvSpPr>
        <p:spPr>
          <a:xfrm>
            <a:off x="323850" y="1052513"/>
            <a:ext cx="8424863" cy="5329237"/>
          </a:xfrm>
        </p:spPr>
        <p:txBody>
          <a:bodyPr/>
          <a:lstStyle/>
          <a:p>
            <a:r>
              <a:rPr lang="zh-CN" altLang="en-US" sz="2400">
                <a:latin typeface="Courier New" pitchFamily="49" charset="0"/>
              </a:rPr>
              <a:t>生成小波变换的滤波器组</a:t>
            </a:r>
            <a:endParaRPr lang="en-US" altLang="zh-CN" sz="2400">
              <a:latin typeface="Courier New" pitchFamily="49" charset="0"/>
            </a:endParaRPr>
          </a:p>
          <a:p>
            <a:pPr lvl="1"/>
            <a:r>
              <a:rPr lang="en-US" altLang="zh-CN" sz="2000"/>
              <a:t>Function [varargout]=wavefilter(wname, type);</a:t>
            </a:r>
          </a:p>
          <a:p>
            <a:r>
              <a:rPr lang="zh-CN" altLang="en-US" sz="2400"/>
              <a:t>快速小波变换</a:t>
            </a:r>
          </a:p>
          <a:p>
            <a:pPr lvl="1"/>
            <a:r>
              <a:rPr lang="en-US" altLang="zh-CN" sz="2000"/>
              <a:t>Function [c,s]=wavefast(x,n,varargin)</a:t>
            </a:r>
          </a:p>
          <a:p>
            <a:r>
              <a:rPr lang="zh-CN" altLang="en-US" sz="2400"/>
              <a:t>例</a:t>
            </a:r>
            <a:r>
              <a:rPr lang="en-US" altLang="zh-CN" sz="2400"/>
              <a:t>7.3</a:t>
            </a:r>
            <a:r>
              <a:rPr lang="zh-CN" altLang="en-US" sz="2400"/>
              <a:t>，比较函数</a:t>
            </a:r>
            <a:r>
              <a:rPr lang="en-US" altLang="zh-CN" sz="2400"/>
              <a:t>wavefast</a:t>
            </a:r>
            <a:r>
              <a:rPr lang="zh-CN" altLang="en-US" sz="2400"/>
              <a:t>和</a:t>
            </a:r>
            <a:r>
              <a:rPr lang="en-US" altLang="zh-CN" sz="2400"/>
              <a:t>wavedec2</a:t>
            </a:r>
            <a:r>
              <a:rPr lang="zh-CN" altLang="en-US" sz="2400"/>
              <a:t>的执行时间</a:t>
            </a:r>
          </a:p>
          <a:p>
            <a:pPr lvl="1"/>
            <a:r>
              <a:rPr lang="en-US" altLang="zh-CN" sz="2000"/>
              <a:t>Function [ratio,maxdif]=fwtcompare(f,n,wname);</a:t>
            </a:r>
          </a:p>
          <a:p>
            <a:pPr lvl="1"/>
            <a:r>
              <a:rPr lang="en-US" altLang="zh-CN" sz="2000"/>
              <a:t>Test07_03.m</a:t>
            </a:r>
          </a:p>
          <a:p>
            <a:pPr lvl="2"/>
            <a:endParaRPr lang="en-US" altLang="zh-CN">
              <a:latin typeface="Courier New" pitchFamily="49" charset="0"/>
            </a:endParaRPr>
          </a:p>
          <a:p>
            <a:pPr lvl="1"/>
            <a:endParaRPr lang="zh-CN" altLang="en-US" sz="2000">
              <a:latin typeface="Courier New" pitchFamily="49" charset="0"/>
            </a:endParaRPr>
          </a:p>
          <a:p>
            <a:endParaRPr lang="zh-CN" altLang="en-US" sz="2400">
              <a:latin typeface="Courier New" pitchFamily="49" charset="0"/>
            </a:endParaRPr>
          </a:p>
        </p:txBody>
      </p:sp>
      <p:sp>
        <p:nvSpPr>
          <p:cNvPr id="183302" name="Rectangle 6"/>
          <p:cNvSpPr>
            <a:spLocks noChangeArrowheads="1"/>
          </p:cNvSpPr>
          <p:nvPr/>
        </p:nvSpPr>
        <p:spPr bwMode="auto">
          <a:xfrm>
            <a:off x="1763713" y="4076700"/>
            <a:ext cx="5545137" cy="925513"/>
          </a:xfrm>
          <a:prstGeom prst="rect">
            <a:avLst/>
          </a:prstGeom>
          <a:noFill/>
          <a:ln w="9525">
            <a:solidFill>
              <a:srgbClr val="FF3300"/>
            </a:solidFill>
            <a:miter lim="800000"/>
            <a:headEnd/>
            <a:tailEnd/>
          </a:ln>
          <a:effectLst/>
        </p:spPr>
        <p:txBody>
          <a:bodyPr>
            <a:spAutoFit/>
          </a:bodyPr>
          <a:lstStyle/>
          <a:p>
            <a:pPr eaLnBrk="0" hangingPunct="0"/>
            <a:r>
              <a:rPr lang="en-US" altLang="zh-CN"/>
              <a:t>f = imread('flower.tif');</a:t>
            </a:r>
          </a:p>
          <a:p>
            <a:pPr eaLnBrk="0" hangingPunct="0"/>
            <a:r>
              <a:rPr lang="en-US" altLang="zh-CN"/>
              <a:t>
</a:t>
            </a:r>
          </a:p>
          <a:p>
            <a:pPr eaLnBrk="0" hangingPunct="0"/>
            <a:r>
              <a:rPr lang="en-US" altLang="zh-CN"/>
              <a:t>
[ratio maxdifference] = fwtcompare(f,6,'db4');</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r>
              <a:rPr lang="en-US" altLang="zh-CN" sz="3200"/>
              <a:t>7.3</a:t>
            </a:r>
            <a:r>
              <a:rPr lang="zh-CN" altLang="en-US" sz="3200"/>
              <a:t>小波分解结构的处理</a:t>
            </a:r>
          </a:p>
        </p:txBody>
      </p:sp>
      <p:sp>
        <p:nvSpPr>
          <p:cNvPr id="184323" name="Rectangle 3"/>
          <p:cNvSpPr>
            <a:spLocks noGrp="1" noChangeArrowheads="1"/>
          </p:cNvSpPr>
          <p:nvPr>
            <p:ph type="body" sz="half" idx="1"/>
          </p:nvPr>
        </p:nvSpPr>
        <p:spPr>
          <a:xfrm>
            <a:off x="323850" y="1052513"/>
            <a:ext cx="8424863" cy="5329237"/>
          </a:xfrm>
        </p:spPr>
        <p:txBody>
          <a:bodyPr/>
          <a:lstStyle/>
          <a:p>
            <a:r>
              <a:rPr lang="en-US" altLang="zh-CN" sz="2400">
                <a:latin typeface="Courier New" pitchFamily="49" charset="0"/>
              </a:rPr>
              <a:t>Wavedec2</a:t>
            </a:r>
            <a:r>
              <a:rPr lang="zh-CN" altLang="en-US" sz="2400">
                <a:latin typeface="Courier New" pitchFamily="49" charset="0"/>
              </a:rPr>
              <a:t>返回的变量</a:t>
            </a:r>
            <a:r>
              <a:rPr lang="en-US" altLang="zh-CN" sz="2400">
                <a:latin typeface="Courier New" pitchFamily="49" charset="0"/>
              </a:rPr>
              <a:t>c</a:t>
            </a:r>
            <a:r>
              <a:rPr lang="zh-CN" altLang="en-US" sz="2400">
                <a:latin typeface="Courier New" pitchFamily="49" charset="0"/>
              </a:rPr>
              <a:t>的结构</a:t>
            </a:r>
          </a:p>
          <a:p>
            <a:endParaRPr lang="en-US" altLang="zh-CN" sz="2400">
              <a:latin typeface="Courier New" pitchFamily="49" charset="0"/>
            </a:endParaRPr>
          </a:p>
          <a:p>
            <a:pPr lvl="1"/>
            <a:r>
              <a:rPr lang="en-US" altLang="zh-CN" sz="2000">
                <a:latin typeface="Courier New" pitchFamily="49" charset="0"/>
              </a:rPr>
              <a:t>A</a:t>
            </a:r>
            <a:r>
              <a:rPr lang="en-US" altLang="zh-CN" sz="1200">
                <a:latin typeface="Courier New" pitchFamily="49" charset="0"/>
              </a:rPr>
              <a:t>N</a:t>
            </a:r>
            <a:r>
              <a:rPr lang="zh-CN" altLang="en-US" sz="2000">
                <a:latin typeface="Courier New" pitchFamily="49" charset="0"/>
              </a:rPr>
              <a:t>代表</a:t>
            </a:r>
            <a:r>
              <a:rPr lang="en-US" altLang="zh-CN" sz="2000">
                <a:latin typeface="Courier New" pitchFamily="49" charset="0"/>
              </a:rPr>
              <a:t>N</a:t>
            </a:r>
            <a:r>
              <a:rPr lang="zh-CN" altLang="en-US" sz="2000">
                <a:latin typeface="Courier New" pitchFamily="49" charset="0"/>
              </a:rPr>
              <a:t>阶近似系数矩阵</a:t>
            </a:r>
          </a:p>
          <a:p>
            <a:pPr lvl="1"/>
            <a:r>
              <a:rPr lang="en-US" altLang="zh-CN" sz="2000">
                <a:latin typeface="Courier New" pitchFamily="49" charset="0"/>
              </a:rPr>
              <a:t>Hi,Vi,Di</a:t>
            </a:r>
            <a:r>
              <a:rPr lang="zh-CN" altLang="en-US" sz="2000">
                <a:latin typeface="Courier New" pitchFamily="49" charset="0"/>
              </a:rPr>
              <a:t>分别代表小波变换的</a:t>
            </a:r>
            <a:r>
              <a:rPr lang="en-US" altLang="zh-CN" sz="2000">
                <a:latin typeface="Courier New" pitchFamily="49" charset="0"/>
              </a:rPr>
              <a:t>i</a:t>
            </a:r>
            <a:r>
              <a:rPr lang="zh-CN" altLang="en-US" sz="2000">
                <a:latin typeface="Courier New" pitchFamily="49" charset="0"/>
              </a:rPr>
              <a:t>阶的行，列和对角线细节系数矩阵</a:t>
            </a:r>
          </a:p>
          <a:p>
            <a:r>
              <a:rPr lang="en-US" altLang="zh-CN" sz="2400">
                <a:latin typeface="Courier New" pitchFamily="49" charset="0"/>
              </a:rPr>
              <a:t>Wavedec2</a:t>
            </a:r>
            <a:r>
              <a:rPr lang="zh-CN" altLang="en-US" sz="2400">
                <a:latin typeface="Courier New" pitchFamily="49" charset="0"/>
              </a:rPr>
              <a:t>返回的变量</a:t>
            </a:r>
            <a:r>
              <a:rPr lang="en-US" altLang="zh-CN" sz="2400">
                <a:latin typeface="Courier New" pitchFamily="49" charset="0"/>
              </a:rPr>
              <a:t>S</a:t>
            </a:r>
            <a:r>
              <a:rPr lang="zh-CN" altLang="en-US" sz="2400">
                <a:latin typeface="Courier New" pitchFamily="49" charset="0"/>
              </a:rPr>
              <a:t>的结构</a:t>
            </a:r>
          </a:p>
          <a:p>
            <a:endParaRPr lang="zh-CN" altLang="en-US" sz="2400">
              <a:latin typeface="Courier New" pitchFamily="49" charset="0"/>
            </a:endParaRPr>
          </a:p>
          <a:p>
            <a:pPr lvl="1"/>
            <a:r>
              <a:rPr lang="en-US" altLang="zh-CN" sz="2000">
                <a:latin typeface="Courier New" pitchFamily="49" charset="0"/>
              </a:rPr>
              <a:t>SAn</a:t>
            </a:r>
            <a:r>
              <a:rPr lang="zh-CN" altLang="en-US" sz="2000">
                <a:latin typeface="Courier New" pitchFamily="49" charset="0"/>
              </a:rPr>
              <a:t>，小波变换</a:t>
            </a:r>
            <a:r>
              <a:rPr lang="en-US" altLang="zh-CN" sz="2000">
                <a:latin typeface="Courier New" pitchFamily="49" charset="0"/>
              </a:rPr>
              <a:t>n</a:t>
            </a:r>
            <a:r>
              <a:rPr lang="zh-CN" altLang="en-US" sz="2000">
                <a:latin typeface="Courier New" pitchFamily="49" charset="0"/>
              </a:rPr>
              <a:t>阶的近似矩阵的行数和列数</a:t>
            </a:r>
          </a:p>
          <a:p>
            <a:pPr lvl="1"/>
            <a:r>
              <a:rPr lang="en-US" altLang="zh-CN" sz="2000">
                <a:latin typeface="Courier New" pitchFamily="49" charset="0"/>
              </a:rPr>
              <a:t>SDi</a:t>
            </a:r>
            <a:r>
              <a:rPr lang="zh-CN" altLang="en-US" sz="2000">
                <a:latin typeface="Courier New" pitchFamily="49" charset="0"/>
              </a:rPr>
              <a:t>，小波变换的</a:t>
            </a:r>
            <a:r>
              <a:rPr lang="en-US" altLang="zh-CN" sz="2000">
                <a:latin typeface="Courier New" pitchFamily="49" charset="0"/>
              </a:rPr>
              <a:t>i</a:t>
            </a:r>
            <a:r>
              <a:rPr lang="zh-CN" altLang="en-US" sz="2000">
                <a:latin typeface="Courier New" pitchFamily="49" charset="0"/>
              </a:rPr>
              <a:t>阶细节矩阵的行数和列数</a:t>
            </a:r>
          </a:p>
          <a:p>
            <a:pPr lvl="1"/>
            <a:r>
              <a:rPr lang="en-US" altLang="zh-CN" sz="2000">
                <a:latin typeface="Courier New" pitchFamily="49" charset="0"/>
              </a:rPr>
              <a:t>Sf,</a:t>
            </a:r>
            <a:r>
              <a:rPr lang="zh-CN" altLang="en-US" sz="2000">
                <a:latin typeface="Courier New" pitchFamily="49" charset="0"/>
              </a:rPr>
              <a:t>原始图像的行数和列数</a:t>
            </a:r>
          </a:p>
        </p:txBody>
      </p:sp>
      <p:pic>
        <p:nvPicPr>
          <p:cNvPr id="184325" name="Picture 5"/>
          <p:cNvPicPr>
            <a:picLocks noChangeAspect="1" noChangeArrowheads="1"/>
          </p:cNvPicPr>
          <p:nvPr/>
        </p:nvPicPr>
        <p:blipFill>
          <a:blip r:embed="rId2" cstate="print"/>
          <a:srcRect/>
          <a:stretch>
            <a:fillRect/>
          </a:stretch>
        </p:blipFill>
        <p:spPr bwMode="auto">
          <a:xfrm>
            <a:off x="827088" y="1557338"/>
            <a:ext cx="7713662" cy="495300"/>
          </a:xfrm>
          <a:prstGeom prst="rect">
            <a:avLst/>
          </a:prstGeom>
          <a:noFill/>
        </p:spPr>
      </p:pic>
      <p:pic>
        <p:nvPicPr>
          <p:cNvPr id="184326" name="Picture 6"/>
          <p:cNvPicPr>
            <a:picLocks noChangeAspect="1" noChangeArrowheads="1"/>
          </p:cNvPicPr>
          <p:nvPr/>
        </p:nvPicPr>
        <p:blipFill>
          <a:blip r:embed="rId3" cstate="print"/>
          <a:srcRect/>
          <a:stretch>
            <a:fillRect/>
          </a:stretch>
        </p:blipFill>
        <p:spPr bwMode="auto">
          <a:xfrm>
            <a:off x="1042988" y="3789363"/>
            <a:ext cx="7272337" cy="492125"/>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r>
              <a:rPr lang="en-US" altLang="zh-CN" sz="3200"/>
              <a:t>7.3.1</a:t>
            </a:r>
            <a:r>
              <a:rPr lang="zh-CN" altLang="en-US" sz="3200"/>
              <a:t>使用小波工具箱的小波分解结构分析</a:t>
            </a:r>
          </a:p>
        </p:txBody>
      </p:sp>
      <p:sp>
        <p:nvSpPr>
          <p:cNvPr id="185347" name="Rectangle 3"/>
          <p:cNvSpPr>
            <a:spLocks noGrp="1" noChangeArrowheads="1"/>
          </p:cNvSpPr>
          <p:nvPr>
            <p:ph type="body" sz="half" idx="1"/>
          </p:nvPr>
        </p:nvSpPr>
        <p:spPr>
          <a:xfrm>
            <a:off x="323850" y="1052513"/>
            <a:ext cx="8424863" cy="5329237"/>
          </a:xfrm>
        </p:spPr>
        <p:txBody>
          <a:bodyPr/>
          <a:lstStyle/>
          <a:p>
            <a:r>
              <a:rPr lang="zh-CN" altLang="en-US" sz="2400">
                <a:latin typeface="Courier New" pitchFamily="49" charset="0"/>
              </a:rPr>
              <a:t>主要函数</a:t>
            </a:r>
          </a:p>
          <a:p>
            <a:pPr lvl="1"/>
            <a:r>
              <a:rPr lang="en-US" altLang="zh-CN" sz="2000">
                <a:latin typeface="Courier New" pitchFamily="49" charset="0"/>
              </a:rPr>
              <a:t>appcoef2(),</a:t>
            </a:r>
            <a:r>
              <a:rPr lang="zh-CN" altLang="en-US" sz="2000">
                <a:latin typeface="Courier New" pitchFamily="49" charset="0"/>
              </a:rPr>
              <a:t>获取近似系数矩阵</a:t>
            </a:r>
          </a:p>
          <a:p>
            <a:pPr lvl="1"/>
            <a:r>
              <a:rPr lang="en-US" altLang="zh-CN" sz="2000">
                <a:latin typeface="Courier New" pitchFamily="49" charset="0"/>
              </a:rPr>
              <a:t>detcoef2().</a:t>
            </a:r>
            <a:r>
              <a:rPr lang="zh-CN" altLang="en-US" sz="2000">
                <a:latin typeface="Courier New" pitchFamily="49" charset="0"/>
              </a:rPr>
              <a:t>获取细节系数矩阵</a:t>
            </a:r>
          </a:p>
          <a:p>
            <a:pPr lvl="1"/>
            <a:r>
              <a:rPr lang="en-US" altLang="zh-CN" sz="2000">
                <a:latin typeface="Courier New" pitchFamily="49" charset="0"/>
              </a:rPr>
              <a:t>wthcoef2,</a:t>
            </a:r>
            <a:r>
              <a:rPr lang="zh-CN" altLang="en-US" sz="2000">
                <a:latin typeface="Courier New" pitchFamily="49" charset="0"/>
              </a:rPr>
              <a:t>清零某部分系数矩阵</a:t>
            </a:r>
          </a:p>
          <a:p>
            <a:r>
              <a:rPr lang="zh-CN" altLang="en-US" sz="2400">
                <a:latin typeface="Courier New" pitchFamily="49" charset="0"/>
              </a:rPr>
              <a:t>例</a:t>
            </a:r>
            <a:r>
              <a:rPr lang="en-US" altLang="zh-CN" sz="2400">
                <a:latin typeface="Courier New" pitchFamily="49" charset="0"/>
              </a:rPr>
              <a:t>7.4, test07_04.m</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r>
              <a:rPr lang="en-US" altLang="zh-CN" sz="3200"/>
              <a:t>7.3.2</a:t>
            </a:r>
            <a:r>
              <a:rPr lang="zh-CN" altLang="en-US" sz="3200"/>
              <a:t>自编函数分析小波分解结构数据</a:t>
            </a:r>
          </a:p>
        </p:txBody>
      </p:sp>
      <p:sp>
        <p:nvSpPr>
          <p:cNvPr id="186371" name="Rectangle 3"/>
          <p:cNvSpPr>
            <a:spLocks noGrp="1" noChangeArrowheads="1"/>
          </p:cNvSpPr>
          <p:nvPr>
            <p:ph type="body" sz="half" idx="1"/>
          </p:nvPr>
        </p:nvSpPr>
        <p:spPr>
          <a:xfrm>
            <a:off x="323850" y="1052513"/>
            <a:ext cx="8424863" cy="5329237"/>
          </a:xfrm>
        </p:spPr>
        <p:txBody>
          <a:bodyPr/>
          <a:lstStyle/>
          <a:p>
            <a:r>
              <a:rPr lang="zh-CN" altLang="en-US" sz="2400">
                <a:latin typeface="Courier New" pitchFamily="49" charset="0"/>
              </a:rPr>
              <a:t>核心函数</a:t>
            </a:r>
            <a:r>
              <a:rPr lang="en-US" altLang="zh-CN" sz="2400">
                <a:latin typeface="Courier New" pitchFamily="49" charset="0"/>
              </a:rPr>
              <a:t>Function [varargout]=wavework(opcode,type,c,s,n,k)</a:t>
            </a:r>
          </a:p>
          <a:p>
            <a:r>
              <a:rPr lang="zh-CN" altLang="en-US" sz="2400">
                <a:latin typeface="Courier New" pitchFamily="49" charset="0"/>
              </a:rPr>
              <a:t>其它函数</a:t>
            </a:r>
            <a:r>
              <a:rPr lang="en-US" altLang="zh-CN" sz="2400">
                <a:latin typeface="Courier New" pitchFamily="49" charset="0"/>
              </a:rPr>
              <a:t>,wavecut,wavecopy,wavepaste</a:t>
            </a:r>
          </a:p>
          <a:p>
            <a:pPr lvl="1"/>
            <a:r>
              <a:rPr lang="en-US" altLang="zh-CN" sz="2000">
                <a:latin typeface="Courier New" pitchFamily="49" charset="0"/>
              </a:rPr>
              <a:t>Test07_05.m</a:t>
            </a:r>
          </a:p>
          <a:p>
            <a:r>
              <a:rPr lang="zh-CN" altLang="en-US" sz="2400">
                <a:latin typeface="Courier New" pitchFamily="49" charset="0"/>
              </a:rPr>
              <a:t>小波分解系数的图形显示</a:t>
            </a:r>
          </a:p>
          <a:p>
            <a:pPr lvl="1"/>
            <a:r>
              <a:rPr lang="en-US" altLang="zh-CN" sz="2000">
                <a:latin typeface="Courier New" pitchFamily="49" charset="0"/>
              </a:rPr>
              <a:t>Function w=wave2gray(c,s,scale,border);</a:t>
            </a:r>
          </a:p>
          <a:p>
            <a:pPr lvl="1"/>
            <a:r>
              <a:rPr lang="zh-CN" altLang="en-US" sz="2000">
                <a:latin typeface="Courier New" pitchFamily="49" charset="0"/>
              </a:rPr>
              <a:t>例</a:t>
            </a:r>
            <a:r>
              <a:rPr lang="en-US" altLang="zh-CN" sz="2000">
                <a:latin typeface="Courier New" pitchFamily="49" charset="0"/>
              </a:rPr>
              <a:t>7.6</a:t>
            </a:r>
            <a:r>
              <a:rPr lang="zh-CN" altLang="en-US" sz="2000">
                <a:latin typeface="Courier New" pitchFamily="49" charset="0"/>
              </a:rPr>
              <a:t>，</a:t>
            </a:r>
            <a:r>
              <a:rPr lang="en-US" altLang="zh-CN" sz="2000">
                <a:latin typeface="Courier New" pitchFamily="49" charset="0"/>
              </a:rPr>
              <a:t>Test07_06.m</a:t>
            </a:r>
          </a:p>
          <a:p>
            <a:pPr lvl="1"/>
            <a:endParaRPr lang="en-US" altLang="zh-CN" sz="2000">
              <a:latin typeface="Courier New" pitchFamily="49"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r>
              <a:rPr lang="en-US" altLang="zh-CN" sz="3200"/>
              <a:t>7.4</a:t>
            </a:r>
            <a:r>
              <a:rPr lang="zh-CN" altLang="en-US" sz="3200"/>
              <a:t>快速小波反变换</a:t>
            </a:r>
          </a:p>
        </p:txBody>
      </p:sp>
      <p:sp>
        <p:nvSpPr>
          <p:cNvPr id="187395" name="Rectangle 3"/>
          <p:cNvSpPr>
            <a:spLocks noGrp="1" noChangeArrowheads="1"/>
          </p:cNvSpPr>
          <p:nvPr>
            <p:ph type="body" sz="half" idx="1"/>
          </p:nvPr>
        </p:nvSpPr>
        <p:spPr>
          <a:xfrm>
            <a:off x="323850" y="1052513"/>
            <a:ext cx="8424863" cy="5329237"/>
          </a:xfrm>
        </p:spPr>
        <p:txBody>
          <a:bodyPr/>
          <a:lstStyle/>
          <a:p>
            <a:r>
              <a:rPr lang="zh-CN" altLang="en-US" sz="2400">
                <a:latin typeface="Courier New" pitchFamily="49" charset="0"/>
              </a:rPr>
              <a:t>快速小波反变换</a:t>
            </a:r>
          </a:p>
          <a:p>
            <a:pPr lvl="1"/>
            <a:endParaRPr lang="en-US" altLang="zh-CN" sz="2000">
              <a:latin typeface="Courier New" pitchFamily="49" charset="0"/>
            </a:endParaRPr>
          </a:p>
          <a:p>
            <a:pPr lvl="1"/>
            <a:endParaRPr lang="en-US" altLang="zh-CN" sz="2000">
              <a:latin typeface="Courier New" pitchFamily="49" charset="0"/>
            </a:endParaRPr>
          </a:p>
          <a:p>
            <a:pPr lvl="1"/>
            <a:endParaRPr lang="en-US" altLang="zh-CN" sz="2000">
              <a:latin typeface="Courier New" pitchFamily="49" charset="0"/>
            </a:endParaRPr>
          </a:p>
          <a:p>
            <a:pPr lvl="1"/>
            <a:endParaRPr lang="en-US" altLang="zh-CN" sz="2000">
              <a:latin typeface="Courier New" pitchFamily="49" charset="0"/>
            </a:endParaRPr>
          </a:p>
          <a:p>
            <a:pPr lvl="1"/>
            <a:endParaRPr lang="en-US" altLang="zh-CN" sz="2000">
              <a:latin typeface="Courier New" pitchFamily="49" charset="0"/>
            </a:endParaRPr>
          </a:p>
          <a:p>
            <a:pPr lvl="1"/>
            <a:endParaRPr lang="en-US" altLang="zh-CN" sz="2000">
              <a:latin typeface="Courier New" pitchFamily="49" charset="0"/>
            </a:endParaRPr>
          </a:p>
          <a:p>
            <a:pPr lvl="1"/>
            <a:endParaRPr lang="en-US" altLang="zh-CN" sz="2000">
              <a:latin typeface="Courier New" pitchFamily="49" charset="0"/>
            </a:endParaRPr>
          </a:p>
          <a:p>
            <a:pPr lvl="1"/>
            <a:endParaRPr lang="en-US" altLang="zh-CN" sz="2000">
              <a:latin typeface="Courier New" pitchFamily="49" charset="0"/>
            </a:endParaRPr>
          </a:p>
          <a:p>
            <a:pPr lvl="1"/>
            <a:r>
              <a:rPr lang="zh-CN" altLang="en-US" sz="2000">
                <a:latin typeface="Courier New" pitchFamily="49" charset="0"/>
              </a:rPr>
              <a:t>工具箱函数</a:t>
            </a:r>
            <a:r>
              <a:rPr lang="en-US" altLang="zh-CN" sz="2000">
                <a:latin typeface="Courier New" pitchFamily="49" charset="0"/>
              </a:rPr>
              <a:t>g=waverec2(C,S,wname)</a:t>
            </a:r>
          </a:p>
          <a:p>
            <a:pPr lvl="1"/>
            <a:r>
              <a:rPr lang="zh-CN" altLang="en-US" sz="2000">
                <a:latin typeface="Courier New" pitchFamily="49" charset="0"/>
              </a:rPr>
              <a:t>自定义函数</a:t>
            </a:r>
            <a:r>
              <a:rPr lang="en-US" altLang="zh-CN" sz="2000">
                <a:latin typeface="Courier New" pitchFamily="49" charset="0"/>
              </a:rPr>
              <a:t>Function [varargout]=waveback(c,s,varargin)</a:t>
            </a:r>
          </a:p>
        </p:txBody>
      </p:sp>
      <p:pic>
        <p:nvPicPr>
          <p:cNvPr id="187396" name="Picture 4"/>
          <p:cNvPicPr>
            <a:picLocks noChangeAspect="1" noChangeArrowheads="1"/>
          </p:cNvPicPr>
          <p:nvPr/>
        </p:nvPicPr>
        <p:blipFill>
          <a:blip r:embed="rId2" cstate="print"/>
          <a:srcRect/>
          <a:stretch>
            <a:fillRect/>
          </a:stretch>
        </p:blipFill>
        <p:spPr bwMode="auto">
          <a:xfrm>
            <a:off x="1116013" y="1916113"/>
            <a:ext cx="6530975" cy="302260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r>
              <a:rPr lang="en-US" altLang="zh-CN" sz="3200"/>
              <a:t>7.4</a:t>
            </a:r>
            <a:r>
              <a:rPr lang="zh-CN" altLang="en-US" sz="3200"/>
              <a:t>快速小波反变换</a:t>
            </a:r>
          </a:p>
        </p:txBody>
      </p:sp>
      <p:sp>
        <p:nvSpPr>
          <p:cNvPr id="188419" name="Rectangle 3"/>
          <p:cNvSpPr>
            <a:spLocks noGrp="1" noChangeArrowheads="1"/>
          </p:cNvSpPr>
          <p:nvPr>
            <p:ph type="body" sz="half" idx="1"/>
          </p:nvPr>
        </p:nvSpPr>
        <p:spPr>
          <a:xfrm>
            <a:off x="323850" y="1052513"/>
            <a:ext cx="8424863" cy="5329237"/>
          </a:xfrm>
        </p:spPr>
        <p:txBody>
          <a:bodyPr/>
          <a:lstStyle/>
          <a:p>
            <a:r>
              <a:rPr lang="zh-CN" altLang="en-US" sz="2400">
                <a:latin typeface="Courier New" pitchFamily="49" charset="0"/>
              </a:rPr>
              <a:t>例</a:t>
            </a:r>
            <a:r>
              <a:rPr lang="en-US" altLang="zh-CN" sz="2400">
                <a:latin typeface="Courier New" pitchFamily="49" charset="0"/>
              </a:rPr>
              <a:t>7.7</a:t>
            </a:r>
            <a:r>
              <a:rPr lang="zh-CN" altLang="en-US" sz="2400">
                <a:latin typeface="Courier New" pitchFamily="49" charset="0"/>
              </a:rPr>
              <a:t>，</a:t>
            </a:r>
            <a:r>
              <a:rPr lang="en-US" altLang="zh-CN" sz="2400">
                <a:latin typeface="Courier New" pitchFamily="49" charset="0"/>
              </a:rPr>
              <a:t>test07_07.m</a:t>
            </a:r>
          </a:p>
          <a:p>
            <a:pPr lvl="1"/>
            <a:r>
              <a:rPr lang="zh-CN" altLang="en-US" sz="2000">
                <a:latin typeface="Courier New" pitchFamily="49" charset="0"/>
              </a:rPr>
              <a:t>对比工具箱函数和自定义函数的运行时间</a:t>
            </a:r>
          </a:p>
          <a:p>
            <a:pPr lvl="1"/>
            <a:endParaRPr lang="zh-CN" altLang="en-US" sz="2000">
              <a:latin typeface="Courier New" pitchFamily="49" charset="0"/>
            </a:endParaRPr>
          </a:p>
          <a:p>
            <a:pPr lvl="1"/>
            <a:endParaRPr lang="en-US" altLang="zh-CN" sz="2000">
              <a:latin typeface="Courier New"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r>
              <a:rPr lang="en-US" altLang="zh-CN" sz="3200"/>
              <a:t>7.5</a:t>
            </a:r>
            <a:r>
              <a:rPr lang="zh-CN" altLang="en-US" sz="3200"/>
              <a:t>基于小波变换的图像处理</a:t>
            </a:r>
          </a:p>
        </p:txBody>
      </p:sp>
      <p:sp>
        <p:nvSpPr>
          <p:cNvPr id="189443" name="Rectangle 3"/>
          <p:cNvSpPr>
            <a:spLocks noGrp="1" noChangeArrowheads="1"/>
          </p:cNvSpPr>
          <p:nvPr>
            <p:ph type="body" sz="half" idx="1"/>
          </p:nvPr>
        </p:nvSpPr>
        <p:spPr>
          <a:xfrm>
            <a:off x="323850" y="1052513"/>
            <a:ext cx="8424863" cy="5329237"/>
          </a:xfrm>
        </p:spPr>
        <p:txBody>
          <a:bodyPr/>
          <a:lstStyle/>
          <a:p>
            <a:r>
              <a:rPr lang="zh-CN" altLang="en-US" sz="2400">
                <a:latin typeface="Courier New" pitchFamily="49" charset="0"/>
              </a:rPr>
              <a:t>基本过程</a:t>
            </a:r>
            <a:endParaRPr lang="en-US" altLang="zh-CN" sz="2400">
              <a:latin typeface="Courier New" pitchFamily="49" charset="0"/>
            </a:endParaRPr>
          </a:p>
          <a:p>
            <a:pPr lvl="1"/>
            <a:r>
              <a:rPr lang="zh-CN" altLang="en-US" sz="2000">
                <a:latin typeface="Courier New" pitchFamily="49" charset="0"/>
              </a:rPr>
              <a:t>计算图像的二维小波变换</a:t>
            </a:r>
          </a:p>
          <a:p>
            <a:pPr lvl="1"/>
            <a:r>
              <a:rPr lang="zh-CN" altLang="en-US" sz="2000">
                <a:latin typeface="Courier New" pitchFamily="49" charset="0"/>
              </a:rPr>
              <a:t>修改变换系数</a:t>
            </a:r>
          </a:p>
          <a:p>
            <a:pPr lvl="1"/>
            <a:r>
              <a:rPr lang="zh-CN" altLang="en-US" sz="2000">
                <a:latin typeface="Courier New" pitchFamily="49" charset="0"/>
              </a:rPr>
              <a:t>计算小波反变换获得结果图像</a:t>
            </a:r>
          </a:p>
          <a:p>
            <a:pPr lvl="1"/>
            <a:endParaRPr lang="zh-CN" altLang="en-US" sz="2000">
              <a:latin typeface="Courier New" pitchFamily="49" charset="0"/>
            </a:endParaRPr>
          </a:p>
          <a:p>
            <a:r>
              <a:rPr lang="zh-CN" altLang="en-US" sz="2400">
                <a:latin typeface="Courier New" pitchFamily="49" charset="0"/>
              </a:rPr>
              <a:t>例</a:t>
            </a:r>
            <a:r>
              <a:rPr lang="en-US" altLang="zh-CN" sz="2400">
                <a:latin typeface="Courier New" pitchFamily="49" charset="0"/>
              </a:rPr>
              <a:t>7.8</a:t>
            </a:r>
            <a:r>
              <a:rPr lang="zh-CN" altLang="en-US" sz="2400">
                <a:latin typeface="Courier New" pitchFamily="49" charset="0"/>
              </a:rPr>
              <a:t>，小波变换的方向性和边缘检测</a:t>
            </a:r>
          </a:p>
          <a:p>
            <a:pPr lvl="1"/>
            <a:r>
              <a:rPr lang="en-US" altLang="zh-CN" sz="2000">
                <a:latin typeface="Courier New" pitchFamily="49" charset="0"/>
              </a:rPr>
              <a:t>test07_08.m</a:t>
            </a:r>
          </a:p>
          <a:p>
            <a:r>
              <a:rPr lang="zh-CN" altLang="en-US" sz="2400">
                <a:latin typeface="Courier New" pitchFamily="49" charset="0"/>
              </a:rPr>
              <a:t>例</a:t>
            </a:r>
            <a:r>
              <a:rPr lang="en-US" altLang="zh-CN" sz="2400">
                <a:latin typeface="Courier New" pitchFamily="49" charset="0"/>
              </a:rPr>
              <a:t>7.9</a:t>
            </a:r>
            <a:r>
              <a:rPr lang="zh-CN" altLang="en-US" sz="2400">
                <a:latin typeface="Courier New" pitchFamily="49" charset="0"/>
              </a:rPr>
              <a:t>，基于小波的图像平滑</a:t>
            </a:r>
            <a:endParaRPr lang="en-US" altLang="zh-CN" sz="2400">
              <a:latin typeface="Courier New" pitchFamily="49" charset="0"/>
            </a:endParaRPr>
          </a:p>
          <a:p>
            <a:pPr lvl="1"/>
            <a:r>
              <a:rPr lang="en-US" altLang="zh-CN" sz="2000">
                <a:latin typeface="Courier New" pitchFamily="49" charset="0"/>
              </a:rPr>
              <a:t>test07_09.m</a:t>
            </a:r>
          </a:p>
          <a:p>
            <a:r>
              <a:rPr lang="zh-CN" altLang="en-US" sz="2400">
                <a:latin typeface="Courier New" pitchFamily="49" charset="0"/>
              </a:rPr>
              <a:t>例</a:t>
            </a:r>
            <a:r>
              <a:rPr lang="en-US" altLang="zh-CN" sz="2400">
                <a:latin typeface="Courier New" pitchFamily="49" charset="0"/>
              </a:rPr>
              <a:t>7.10</a:t>
            </a:r>
            <a:r>
              <a:rPr lang="zh-CN" altLang="en-US" sz="2400">
                <a:latin typeface="Courier New" pitchFamily="49" charset="0"/>
              </a:rPr>
              <a:t>，基于小波的图像渐近重构</a:t>
            </a:r>
          </a:p>
          <a:p>
            <a:pPr lvl="1"/>
            <a:r>
              <a:rPr lang="en-US" altLang="zh-CN" sz="2000">
                <a:latin typeface="Courier New" pitchFamily="49" charset="0"/>
              </a:rPr>
              <a:t>test07_10.m</a:t>
            </a:r>
          </a:p>
          <a:p>
            <a:pPr lvl="1"/>
            <a:endParaRPr lang="en-US" altLang="zh-CN" sz="2000">
              <a:latin typeface="Courier New" pitchFamily="49"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zh-CN" altLang="en-US" sz="3200"/>
              <a:t>引言</a:t>
            </a:r>
          </a:p>
        </p:txBody>
      </p:sp>
      <p:sp>
        <p:nvSpPr>
          <p:cNvPr id="164867" name="Rectangle 3"/>
          <p:cNvSpPr>
            <a:spLocks noGrp="1" noChangeArrowheads="1"/>
          </p:cNvSpPr>
          <p:nvPr>
            <p:ph type="body" idx="1"/>
          </p:nvPr>
        </p:nvSpPr>
        <p:spPr/>
        <p:txBody>
          <a:bodyPr/>
          <a:lstStyle/>
          <a:p>
            <a:r>
              <a:rPr lang="zh-CN" altLang="en-US"/>
              <a:t>傅里叶变换的频率域只提供频率信息。空间域和频率域完全不同的两个域。</a:t>
            </a:r>
          </a:p>
          <a:p>
            <a:r>
              <a:rPr lang="zh-CN" altLang="en-US"/>
              <a:t>能不能同时提供空间性信息和频域信息？答案是利用</a:t>
            </a:r>
            <a:r>
              <a:rPr lang="zh-CN" altLang="en-US">
                <a:latin typeface="华文中宋"/>
              </a:rPr>
              <a:t>“</a:t>
            </a:r>
            <a:r>
              <a:rPr lang="zh-CN" altLang="en-US"/>
              <a:t>小波变换</a:t>
            </a:r>
            <a:r>
              <a:rPr lang="zh-CN" altLang="en-US">
                <a:latin typeface="华文中宋"/>
              </a:rPr>
              <a:t>”</a:t>
            </a:r>
            <a:r>
              <a:rPr lang="zh-CN" altLang="en-US"/>
              <a:t>。</a:t>
            </a:r>
          </a:p>
          <a:p>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r>
              <a:rPr lang="en-US" altLang="zh-CN" sz="3200"/>
              <a:t>7.5</a:t>
            </a:r>
            <a:r>
              <a:rPr lang="zh-CN" altLang="en-US" sz="3200"/>
              <a:t>基于小波变换的图像处理</a:t>
            </a:r>
          </a:p>
        </p:txBody>
      </p:sp>
      <p:sp>
        <p:nvSpPr>
          <p:cNvPr id="192515" name="Rectangle 3"/>
          <p:cNvSpPr>
            <a:spLocks noGrp="1" noChangeArrowheads="1"/>
          </p:cNvSpPr>
          <p:nvPr>
            <p:ph type="body" sz="half" idx="1"/>
          </p:nvPr>
        </p:nvSpPr>
        <p:spPr>
          <a:xfrm>
            <a:off x="323850" y="1052513"/>
            <a:ext cx="8424863" cy="5329237"/>
          </a:xfrm>
        </p:spPr>
        <p:txBody>
          <a:bodyPr/>
          <a:lstStyle/>
          <a:p>
            <a:r>
              <a:rPr lang="zh-CN" altLang="en-US" sz="2400">
                <a:latin typeface="Courier New" pitchFamily="49" charset="0"/>
              </a:rPr>
              <a:t>例</a:t>
            </a:r>
            <a:r>
              <a:rPr lang="en-US" altLang="zh-CN" sz="2400">
                <a:latin typeface="Courier New" pitchFamily="49" charset="0"/>
              </a:rPr>
              <a:t>7.8</a:t>
            </a:r>
            <a:r>
              <a:rPr lang="zh-CN" altLang="en-US" sz="2400">
                <a:latin typeface="Courier New" pitchFamily="49" charset="0"/>
              </a:rPr>
              <a:t>，小波变换的方向性和边缘检测</a:t>
            </a:r>
          </a:p>
          <a:p>
            <a:pPr lvl="1"/>
            <a:r>
              <a:rPr lang="en-US" altLang="zh-CN" sz="2000">
                <a:latin typeface="Courier New" pitchFamily="49" charset="0"/>
              </a:rPr>
              <a:t>test07_08.m</a:t>
            </a:r>
          </a:p>
        </p:txBody>
      </p:sp>
      <p:pic>
        <p:nvPicPr>
          <p:cNvPr id="192516" name="Picture 4"/>
          <p:cNvPicPr>
            <a:picLocks noChangeAspect="1" noChangeArrowheads="1"/>
          </p:cNvPicPr>
          <p:nvPr/>
        </p:nvPicPr>
        <p:blipFill>
          <a:blip r:embed="rId2" cstate="print"/>
          <a:srcRect/>
          <a:stretch>
            <a:fillRect/>
          </a:stretch>
        </p:blipFill>
        <p:spPr bwMode="auto">
          <a:xfrm>
            <a:off x="971550" y="2133600"/>
            <a:ext cx="7145338" cy="3733800"/>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r>
              <a:rPr lang="en-US" altLang="zh-CN" sz="3200"/>
              <a:t>7.5</a:t>
            </a:r>
            <a:r>
              <a:rPr lang="zh-CN" altLang="en-US" sz="3200"/>
              <a:t>基于小波变换的图像处理</a:t>
            </a:r>
          </a:p>
        </p:txBody>
      </p:sp>
      <p:sp>
        <p:nvSpPr>
          <p:cNvPr id="193539" name="Rectangle 3"/>
          <p:cNvSpPr>
            <a:spLocks noGrp="1" noChangeArrowheads="1"/>
          </p:cNvSpPr>
          <p:nvPr>
            <p:ph type="body" sz="half" idx="1"/>
          </p:nvPr>
        </p:nvSpPr>
        <p:spPr>
          <a:xfrm>
            <a:off x="323850" y="1052513"/>
            <a:ext cx="8424863" cy="5329237"/>
          </a:xfrm>
        </p:spPr>
        <p:txBody>
          <a:bodyPr/>
          <a:lstStyle/>
          <a:p>
            <a:r>
              <a:rPr lang="zh-CN" altLang="en-US" sz="2400">
                <a:latin typeface="Courier New" pitchFamily="49" charset="0"/>
              </a:rPr>
              <a:t>例</a:t>
            </a:r>
            <a:r>
              <a:rPr lang="en-US" altLang="zh-CN" sz="2400">
                <a:latin typeface="Courier New" pitchFamily="49" charset="0"/>
              </a:rPr>
              <a:t>7.9</a:t>
            </a:r>
            <a:r>
              <a:rPr lang="zh-CN" altLang="en-US" sz="2400">
                <a:latin typeface="Courier New" pitchFamily="49" charset="0"/>
              </a:rPr>
              <a:t>，基于小波的图像平滑</a:t>
            </a:r>
            <a:endParaRPr lang="en-US" altLang="zh-CN" sz="2400">
              <a:latin typeface="Courier New" pitchFamily="49" charset="0"/>
            </a:endParaRPr>
          </a:p>
          <a:p>
            <a:pPr lvl="1"/>
            <a:r>
              <a:rPr lang="en-US" altLang="zh-CN" sz="2000">
                <a:latin typeface="Courier New" pitchFamily="49" charset="0"/>
              </a:rPr>
              <a:t>test07_09.m</a:t>
            </a:r>
          </a:p>
        </p:txBody>
      </p:sp>
      <p:pic>
        <p:nvPicPr>
          <p:cNvPr id="193540" name="Picture 4"/>
          <p:cNvPicPr>
            <a:picLocks noChangeAspect="1" noChangeArrowheads="1"/>
          </p:cNvPicPr>
          <p:nvPr/>
        </p:nvPicPr>
        <p:blipFill>
          <a:blip r:embed="rId2" cstate="print"/>
          <a:srcRect/>
          <a:stretch>
            <a:fillRect/>
          </a:stretch>
        </p:blipFill>
        <p:spPr bwMode="auto">
          <a:xfrm>
            <a:off x="250825" y="2205038"/>
            <a:ext cx="4400550" cy="2305050"/>
          </a:xfrm>
          <a:prstGeom prst="rect">
            <a:avLst/>
          </a:prstGeom>
          <a:noFill/>
        </p:spPr>
      </p:pic>
      <p:pic>
        <p:nvPicPr>
          <p:cNvPr id="193541" name="Picture 5"/>
          <p:cNvPicPr>
            <a:picLocks noChangeAspect="1" noChangeArrowheads="1"/>
          </p:cNvPicPr>
          <p:nvPr/>
        </p:nvPicPr>
        <p:blipFill>
          <a:blip r:embed="rId3" cstate="print"/>
          <a:srcRect/>
          <a:stretch>
            <a:fillRect/>
          </a:stretch>
        </p:blipFill>
        <p:spPr bwMode="auto">
          <a:xfrm>
            <a:off x="6929438" y="2276475"/>
            <a:ext cx="2214562" cy="2232025"/>
          </a:xfrm>
          <a:prstGeom prst="rect">
            <a:avLst/>
          </a:prstGeom>
          <a:noFill/>
        </p:spPr>
      </p:pic>
      <p:pic>
        <p:nvPicPr>
          <p:cNvPr id="193542" name="Picture 6"/>
          <p:cNvPicPr>
            <a:picLocks noChangeAspect="1" noChangeArrowheads="1"/>
          </p:cNvPicPr>
          <p:nvPr/>
        </p:nvPicPr>
        <p:blipFill>
          <a:blip r:embed="rId4" cstate="print"/>
          <a:srcRect/>
          <a:stretch>
            <a:fillRect/>
          </a:stretch>
        </p:blipFill>
        <p:spPr bwMode="auto">
          <a:xfrm>
            <a:off x="4572000" y="2349500"/>
            <a:ext cx="2300288" cy="1987550"/>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r>
              <a:rPr lang="en-US" altLang="zh-CN" sz="3200"/>
              <a:t>7.5</a:t>
            </a:r>
            <a:r>
              <a:rPr lang="zh-CN" altLang="en-US" sz="3200"/>
              <a:t>基于小波变换的图像处理</a:t>
            </a:r>
          </a:p>
        </p:txBody>
      </p:sp>
      <p:sp>
        <p:nvSpPr>
          <p:cNvPr id="194563" name="Rectangle 3"/>
          <p:cNvSpPr>
            <a:spLocks noGrp="1" noChangeArrowheads="1"/>
          </p:cNvSpPr>
          <p:nvPr>
            <p:ph type="body" sz="half" idx="1"/>
          </p:nvPr>
        </p:nvSpPr>
        <p:spPr>
          <a:xfrm>
            <a:off x="323850" y="1052513"/>
            <a:ext cx="8424863" cy="5329237"/>
          </a:xfrm>
        </p:spPr>
        <p:txBody>
          <a:bodyPr/>
          <a:lstStyle/>
          <a:p>
            <a:r>
              <a:rPr lang="zh-CN" altLang="en-US" sz="2400">
                <a:latin typeface="Courier New" pitchFamily="49" charset="0"/>
              </a:rPr>
              <a:t>例</a:t>
            </a:r>
            <a:r>
              <a:rPr lang="en-US" altLang="zh-CN" sz="2400">
                <a:latin typeface="Courier New" pitchFamily="49" charset="0"/>
              </a:rPr>
              <a:t>7.10</a:t>
            </a:r>
            <a:r>
              <a:rPr lang="zh-CN" altLang="en-US" sz="2400">
                <a:latin typeface="Courier New" pitchFamily="49" charset="0"/>
              </a:rPr>
              <a:t>，基于小波的图像渐近重构</a:t>
            </a:r>
          </a:p>
          <a:p>
            <a:pPr lvl="1"/>
            <a:r>
              <a:rPr lang="en-US" altLang="zh-CN" sz="2000">
                <a:latin typeface="Courier New" pitchFamily="49" charset="0"/>
              </a:rPr>
              <a:t>test07_10.m</a:t>
            </a:r>
          </a:p>
          <a:p>
            <a:pPr lvl="1"/>
            <a:endParaRPr lang="en-US" altLang="zh-CN" sz="2000">
              <a:latin typeface="Courier New" pitchFamily="49" charset="0"/>
            </a:endParaRPr>
          </a:p>
        </p:txBody>
      </p:sp>
      <p:pic>
        <p:nvPicPr>
          <p:cNvPr id="194564" name="Picture 4"/>
          <p:cNvPicPr>
            <a:picLocks noChangeAspect="1" noChangeArrowheads="1"/>
          </p:cNvPicPr>
          <p:nvPr/>
        </p:nvPicPr>
        <p:blipFill>
          <a:blip r:embed="rId2" cstate="print"/>
          <a:srcRect/>
          <a:stretch>
            <a:fillRect/>
          </a:stretch>
        </p:blipFill>
        <p:spPr bwMode="auto">
          <a:xfrm>
            <a:off x="1116013" y="1989138"/>
            <a:ext cx="7342187" cy="4354512"/>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r>
              <a:rPr lang="zh-CN" altLang="en-US" sz="3200"/>
              <a:t>本章小结</a:t>
            </a:r>
          </a:p>
        </p:txBody>
      </p:sp>
      <p:sp>
        <p:nvSpPr>
          <p:cNvPr id="191491" name="Rectangle 3"/>
          <p:cNvSpPr>
            <a:spLocks noGrp="1" noChangeArrowheads="1"/>
          </p:cNvSpPr>
          <p:nvPr>
            <p:ph type="body" sz="half" idx="1"/>
          </p:nvPr>
        </p:nvSpPr>
        <p:spPr>
          <a:xfrm>
            <a:off x="323850" y="1052513"/>
            <a:ext cx="8424863" cy="5329237"/>
          </a:xfrm>
        </p:spPr>
        <p:txBody>
          <a:bodyPr/>
          <a:lstStyle/>
          <a:p>
            <a:r>
              <a:rPr lang="zh-CN" altLang="en-US" sz="2400">
                <a:latin typeface="Courier New" pitchFamily="49" charset="0"/>
              </a:rPr>
              <a:t>概念：小波变换的变换核、核函数的正交、双正交，快速小波变换的滤波器族</a:t>
            </a:r>
          </a:p>
          <a:p>
            <a:r>
              <a:rPr lang="zh-CN" altLang="en-US" sz="2400">
                <a:latin typeface="Courier New" pitchFamily="49" charset="0"/>
              </a:rPr>
              <a:t>快速小波变换的基本原理图示</a:t>
            </a:r>
          </a:p>
          <a:p>
            <a:r>
              <a:rPr lang="zh-CN" altLang="en-US" sz="2400">
                <a:latin typeface="Courier New" pitchFamily="49" charset="0"/>
              </a:rPr>
              <a:t>快速小波变换与逆变换的程序编制</a:t>
            </a:r>
          </a:p>
          <a:p>
            <a:r>
              <a:rPr lang="zh-CN" altLang="en-US" sz="2400">
                <a:latin typeface="Courier New" pitchFamily="49" charset="0"/>
              </a:rPr>
              <a:t>小波变换结果</a:t>
            </a:r>
            <a:r>
              <a:rPr lang="en-US" altLang="zh-CN" sz="2400">
                <a:latin typeface="Courier New" pitchFamily="49" charset="0"/>
              </a:rPr>
              <a:t>c</a:t>
            </a:r>
            <a:r>
              <a:rPr lang="zh-CN" altLang="en-US" sz="2400">
                <a:latin typeface="Courier New" pitchFamily="49" charset="0"/>
              </a:rPr>
              <a:t>和</a:t>
            </a:r>
            <a:r>
              <a:rPr lang="en-US" altLang="zh-CN" sz="2400">
                <a:latin typeface="Courier New" pitchFamily="49" charset="0"/>
              </a:rPr>
              <a:t>S</a:t>
            </a:r>
            <a:r>
              <a:rPr lang="zh-CN" altLang="en-US" sz="2400">
                <a:latin typeface="Courier New" pitchFamily="49" charset="0"/>
              </a:rPr>
              <a:t>的处理</a:t>
            </a:r>
          </a:p>
          <a:p>
            <a:r>
              <a:rPr lang="zh-CN" altLang="en-US" sz="2400">
                <a:latin typeface="Courier New" pitchFamily="49" charset="0"/>
              </a:rPr>
              <a:t>基于小波的图像处理的基本过程</a:t>
            </a:r>
          </a:p>
          <a:p>
            <a:r>
              <a:rPr lang="zh-CN" altLang="en-US" sz="2400">
                <a:latin typeface="Courier New" pitchFamily="49" charset="0"/>
              </a:rPr>
              <a:t>基于小波的边缘检测、平滑、图像渐近重构</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r>
              <a:rPr lang="en-US" altLang="zh-CN" sz="3200"/>
              <a:t>7.1</a:t>
            </a:r>
            <a:r>
              <a:rPr lang="zh-CN" altLang="en-US" sz="3200"/>
              <a:t>背景知识</a:t>
            </a:r>
          </a:p>
        </p:txBody>
      </p:sp>
      <p:sp>
        <p:nvSpPr>
          <p:cNvPr id="165891" name="Rectangle 3"/>
          <p:cNvSpPr>
            <a:spLocks noGrp="1" noChangeArrowheads="1"/>
          </p:cNvSpPr>
          <p:nvPr>
            <p:ph type="body" sz="half" idx="1"/>
          </p:nvPr>
        </p:nvSpPr>
        <p:spPr>
          <a:xfrm>
            <a:off x="323850" y="1052513"/>
            <a:ext cx="8351838" cy="5329237"/>
          </a:xfrm>
        </p:spPr>
        <p:txBody>
          <a:bodyPr/>
          <a:lstStyle/>
          <a:p>
            <a:r>
              <a:rPr lang="zh-CN" altLang="en-US" sz="2400"/>
              <a:t>考虑大小为</a:t>
            </a:r>
            <a:r>
              <a:rPr lang="en-US" altLang="zh-CN" sz="2400"/>
              <a:t>M</a:t>
            </a:r>
            <a:r>
              <a:rPr lang="en-US" altLang="zh-CN" sz="2400">
                <a:sym typeface="Symbol" pitchFamily="18" charset="2"/>
              </a:rPr>
              <a:t>N</a:t>
            </a:r>
            <a:r>
              <a:rPr lang="zh-CN" altLang="en-US" sz="2400">
                <a:sym typeface="Symbol" pitchFamily="18" charset="2"/>
              </a:rPr>
              <a:t>的图像</a:t>
            </a:r>
            <a:r>
              <a:rPr lang="en-US" altLang="zh-CN" sz="2400">
                <a:sym typeface="Symbol" pitchFamily="18" charset="2"/>
              </a:rPr>
              <a:t>f(x,y)</a:t>
            </a:r>
            <a:r>
              <a:rPr lang="zh-CN" altLang="en-US" sz="2400">
                <a:sym typeface="Symbol" pitchFamily="18" charset="2"/>
              </a:rPr>
              <a:t>，其正向离散变换</a:t>
            </a:r>
            <a:r>
              <a:rPr lang="en-US" altLang="zh-CN" sz="2400">
                <a:sym typeface="Symbol" pitchFamily="18" charset="2"/>
              </a:rPr>
              <a:t>T(u,v,</a:t>
            </a:r>
            <a:r>
              <a:rPr lang="en-US" altLang="zh-CN" sz="2400">
                <a:latin typeface="华文中宋"/>
                <a:sym typeface="Symbol" pitchFamily="18" charset="2"/>
              </a:rPr>
              <a:t>…</a:t>
            </a:r>
            <a:r>
              <a:rPr lang="en-US" altLang="zh-CN" sz="2400">
                <a:sym typeface="Symbol" pitchFamily="18" charset="2"/>
              </a:rPr>
              <a:t>)</a:t>
            </a:r>
            <a:r>
              <a:rPr lang="zh-CN" altLang="en-US" sz="2400">
                <a:sym typeface="Symbol" pitchFamily="18" charset="2"/>
              </a:rPr>
              <a:t>可用一般多项式表示为：</a:t>
            </a:r>
          </a:p>
          <a:p>
            <a:endParaRPr lang="zh-CN" altLang="en-US" sz="2400">
              <a:sym typeface="Symbol" pitchFamily="18" charset="2"/>
            </a:endParaRPr>
          </a:p>
          <a:p>
            <a:endParaRPr lang="zh-CN" altLang="en-US" sz="2400">
              <a:sym typeface="Symbol" pitchFamily="18" charset="2"/>
            </a:endParaRPr>
          </a:p>
          <a:p>
            <a:r>
              <a:rPr lang="zh-CN" altLang="en-US" sz="2400">
                <a:sym typeface="Symbol" pitchFamily="18" charset="2"/>
              </a:rPr>
              <a:t>其反变换可表示为：</a:t>
            </a:r>
          </a:p>
          <a:p>
            <a:endParaRPr lang="zh-CN" altLang="en-US" sz="2400">
              <a:sym typeface="Symbol" pitchFamily="18" charset="2"/>
            </a:endParaRPr>
          </a:p>
          <a:p>
            <a:endParaRPr lang="zh-CN" altLang="en-US" sz="2400">
              <a:sym typeface="Symbol" pitchFamily="18" charset="2"/>
            </a:endParaRPr>
          </a:p>
          <a:p>
            <a:r>
              <a:rPr lang="en-US" altLang="zh-CN" sz="2400">
                <a:sym typeface="Symbol" pitchFamily="18" charset="2"/>
              </a:rPr>
              <a:t>         </a:t>
            </a:r>
            <a:r>
              <a:rPr lang="zh-CN" altLang="en-US" sz="2400">
                <a:sym typeface="Symbol" pitchFamily="18" charset="2"/>
              </a:rPr>
              <a:t>和        分别称为正变换核和反变换核。变换系数</a:t>
            </a:r>
            <a:r>
              <a:rPr lang="en-US" altLang="zh-CN" sz="2400">
                <a:sym typeface="Symbol" pitchFamily="18" charset="2"/>
              </a:rPr>
              <a:t>T(u,v)</a:t>
            </a:r>
            <a:r>
              <a:rPr lang="zh-CN" altLang="en-US" sz="2400">
                <a:sym typeface="Symbol" pitchFamily="18" charset="2"/>
              </a:rPr>
              <a:t>称为</a:t>
            </a:r>
            <a:r>
              <a:rPr lang="en-US" altLang="zh-CN" sz="2400">
                <a:sym typeface="Symbol" pitchFamily="18" charset="2"/>
              </a:rPr>
              <a:t>f</a:t>
            </a:r>
            <a:r>
              <a:rPr lang="zh-CN" altLang="en-US" sz="2400">
                <a:sym typeface="Symbol" pitchFamily="18" charset="2"/>
              </a:rPr>
              <a:t>关于</a:t>
            </a:r>
            <a:r>
              <a:rPr lang="en-US" altLang="zh-CN" sz="2400">
                <a:sym typeface="Symbol" pitchFamily="18" charset="2"/>
              </a:rPr>
              <a:t>{        }</a:t>
            </a:r>
            <a:r>
              <a:rPr lang="zh-CN" altLang="en-US" sz="2400">
                <a:sym typeface="Symbol" pitchFamily="18" charset="2"/>
              </a:rPr>
              <a:t>的一系列展开系数。也就是说，反变换核构成了</a:t>
            </a:r>
            <a:r>
              <a:rPr lang="en-US" altLang="zh-CN" sz="2400">
                <a:sym typeface="Symbol" pitchFamily="18" charset="2"/>
              </a:rPr>
              <a:t>f</a:t>
            </a:r>
            <a:r>
              <a:rPr lang="zh-CN" altLang="en-US" sz="2400">
                <a:sym typeface="Symbol" pitchFamily="18" charset="2"/>
              </a:rPr>
              <a:t>的一组展开函数。</a:t>
            </a:r>
          </a:p>
        </p:txBody>
      </p:sp>
      <p:graphicFrame>
        <p:nvGraphicFramePr>
          <p:cNvPr id="165895" name="Object 7"/>
          <p:cNvGraphicFramePr>
            <a:graphicFrameLocks noChangeAspect="1"/>
          </p:cNvGraphicFramePr>
          <p:nvPr>
            <p:ph sz="quarter" idx="2"/>
          </p:nvPr>
        </p:nvGraphicFramePr>
        <p:xfrm>
          <a:off x="2268538" y="1916113"/>
          <a:ext cx="4391025" cy="768350"/>
        </p:xfrm>
        <a:graphic>
          <a:graphicData uri="http://schemas.openxmlformats.org/presentationml/2006/ole">
            <p:oleObj spid="_x0000_s133122" name="Equation" r:id="rId3" imgW="2031840" imgH="355320" progId="Equation.DSMT4">
              <p:embed/>
            </p:oleObj>
          </a:graphicData>
        </a:graphic>
      </p:graphicFrame>
      <p:graphicFrame>
        <p:nvGraphicFramePr>
          <p:cNvPr id="165898" name="Object 10"/>
          <p:cNvGraphicFramePr>
            <a:graphicFrameLocks noChangeAspect="1"/>
          </p:cNvGraphicFramePr>
          <p:nvPr>
            <p:ph sz="quarter" idx="3"/>
          </p:nvPr>
        </p:nvGraphicFramePr>
        <p:xfrm>
          <a:off x="2268538" y="3213100"/>
          <a:ext cx="4679950" cy="823913"/>
        </p:xfrm>
        <a:graphic>
          <a:graphicData uri="http://schemas.openxmlformats.org/presentationml/2006/ole">
            <p:oleObj spid="_x0000_s133123" name="Equation" r:id="rId4" imgW="2019240" imgH="355320" progId="Equation.DSMT4">
              <p:embed/>
            </p:oleObj>
          </a:graphicData>
        </a:graphic>
      </p:graphicFrame>
      <p:graphicFrame>
        <p:nvGraphicFramePr>
          <p:cNvPr id="165900" name="Object 12"/>
          <p:cNvGraphicFramePr>
            <a:graphicFrameLocks noChangeAspect="1"/>
          </p:cNvGraphicFramePr>
          <p:nvPr/>
        </p:nvGraphicFramePr>
        <p:xfrm>
          <a:off x="827088" y="4005263"/>
          <a:ext cx="795337" cy="558800"/>
        </p:xfrm>
        <a:graphic>
          <a:graphicData uri="http://schemas.openxmlformats.org/presentationml/2006/ole">
            <p:oleObj spid="_x0000_s133124" name="Equation" r:id="rId5" imgW="342720" imgH="241200" progId="Equation.DSMT4">
              <p:embed/>
            </p:oleObj>
          </a:graphicData>
        </a:graphic>
      </p:graphicFrame>
      <p:graphicFrame>
        <p:nvGraphicFramePr>
          <p:cNvPr id="165901" name="Object 13"/>
          <p:cNvGraphicFramePr>
            <a:graphicFrameLocks noChangeAspect="1"/>
          </p:cNvGraphicFramePr>
          <p:nvPr/>
        </p:nvGraphicFramePr>
        <p:xfrm>
          <a:off x="1835150" y="4005263"/>
          <a:ext cx="736600" cy="558800"/>
        </p:xfrm>
        <a:graphic>
          <a:graphicData uri="http://schemas.openxmlformats.org/presentationml/2006/ole">
            <p:oleObj spid="_x0000_s133125" name="Equation" r:id="rId6" imgW="317160" imgH="241200" progId="Equation.DSMT4">
              <p:embed/>
            </p:oleObj>
          </a:graphicData>
        </a:graphic>
      </p:graphicFrame>
      <p:graphicFrame>
        <p:nvGraphicFramePr>
          <p:cNvPr id="165902" name="Object 14"/>
          <p:cNvGraphicFramePr>
            <a:graphicFrameLocks noChangeAspect="1"/>
          </p:cNvGraphicFramePr>
          <p:nvPr/>
        </p:nvGraphicFramePr>
        <p:xfrm>
          <a:off x="2930525" y="4408488"/>
          <a:ext cx="736600" cy="558800"/>
        </p:xfrm>
        <a:graphic>
          <a:graphicData uri="http://schemas.openxmlformats.org/presentationml/2006/ole">
            <p:oleObj spid="_x0000_s133126" name="Equation" r:id="rId7" imgW="317160" imgH="241200" progId="Equation.DSMT4">
              <p:embed/>
            </p:oleObj>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r>
              <a:rPr lang="en-US" altLang="zh-CN" sz="3200"/>
              <a:t>7.1</a:t>
            </a:r>
            <a:r>
              <a:rPr lang="zh-CN" altLang="en-US" sz="3200"/>
              <a:t>背景知识</a:t>
            </a:r>
          </a:p>
        </p:txBody>
      </p:sp>
      <p:sp>
        <p:nvSpPr>
          <p:cNvPr id="169987" name="Rectangle 3"/>
          <p:cNvSpPr>
            <a:spLocks noGrp="1" noChangeArrowheads="1"/>
          </p:cNvSpPr>
          <p:nvPr>
            <p:ph type="body" sz="half" idx="1"/>
          </p:nvPr>
        </p:nvSpPr>
        <p:spPr>
          <a:xfrm>
            <a:off x="323850" y="1052513"/>
            <a:ext cx="8351838" cy="5329237"/>
          </a:xfrm>
        </p:spPr>
        <p:txBody>
          <a:bodyPr/>
          <a:lstStyle/>
          <a:p>
            <a:r>
              <a:rPr lang="zh-CN" altLang="en-US" sz="2400"/>
              <a:t>对傅里叶变换，</a:t>
            </a:r>
          </a:p>
          <a:p>
            <a:endParaRPr lang="zh-CN" altLang="en-US" sz="2400"/>
          </a:p>
          <a:p>
            <a:r>
              <a:rPr lang="zh-CN" altLang="en-US" sz="2400"/>
              <a:t>且傅里叶变换的变换核可分，即</a:t>
            </a:r>
            <a:endParaRPr lang="zh-CN" altLang="en-US" sz="2400">
              <a:sym typeface="Symbol" pitchFamily="18" charset="2"/>
            </a:endParaRPr>
          </a:p>
        </p:txBody>
      </p:sp>
      <p:graphicFrame>
        <p:nvGraphicFramePr>
          <p:cNvPr id="169988" name="Object 4"/>
          <p:cNvGraphicFramePr>
            <a:graphicFrameLocks noChangeAspect="1"/>
          </p:cNvGraphicFramePr>
          <p:nvPr>
            <p:ph sz="quarter" idx="2"/>
          </p:nvPr>
        </p:nvGraphicFramePr>
        <p:xfrm>
          <a:off x="2916238" y="908050"/>
          <a:ext cx="5688012" cy="890588"/>
        </p:xfrm>
        <a:graphic>
          <a:graphicData uri="http://schemas.openxmlformats.org/presentationml/2006/ole">
            <p:oleObj spid="_x0000_s134146" name="Equation" r:id="rId3" imgW="2679480" imgH="419040" progId="Equation.DSMT4">
              <p:embed/>
            </p:oleObj>
          </a:graphicData>
        </a:graphic>
      </p:graphicFrame>
      <p:graphicFrame>
        <p:nvGraphicFramePr>
          <p:cNvPr id="169994" name="Object 10"/>
          <p:cNvGraphicFramePr>
            <a:graphicFrameLocks noChangeAspect="1"/>
          </p:cNvGraphicFramePr>
          <p:nvPr>
            <p:ph sz="quarter" idx="3"/>
          </p:nvPr>
        </p:nvGraphicFramePr>
        <p:xfrm>
          <a:off x="5076825" y="1989138"/>
          <a:ext cx="2620963" cy="460375"/>
        </p:xfrm>
        <a:graphic>
          <a:graphicData uri="http://schemas.openxmlformats.org/presentationml/2006/ole">
            <p:oleObj spid="_x0000_s134147" name="Equation" r:id="rId4" imgW="1371600" imgH="241200" progId="Equation.DSMT4">
              <p:embed/>
            </p:oleObj>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r>
              <a:rPr lang="en-US" altLang="zh-CN" sz="3200"/>
              <a:t>7.1</a:t>
            </a:r>
            <a:r>
              <a:rPr lang="zh-CN" altLang="en-US" sz="3200"/>
              <a:t>背景知识</a:t>
            </a:r>
          </a:p>
        </p:txBody>
      </p:sp>
      <p:sp>
        <p:nvSpPr>
          <p:cNvPr id="171011" name="Rectangle 3"/>
          <p:cNvSpPr>
            <a:spLocks noGrp="1" noChangeArrowheads="1"/>
          </p:cNvSpPr>
          <p:nvPr>
            <p:ph type="body" sz="half" idx="1"/>
          </p:nvPr>
        </p:nvSpPr>
        <p:spPr>
          <a:xfrm>
            <a:off x="323850" y="1052513"/>
            <a:ext cx="8496300" cy="576262"/>
          </a:xfrm>
        </p:spPr>
        <p:txBody>
          <a:bodyPr/>
          <a:lstStyle/>
          <a:p>
            <a:r>
              <a:rPr lang="zh-CN" altLang="en-US" sz="2400"/>
              <a:t>傅里叶变换和小波变换对比</a:t>
            </a:r>
          </a:p>
        </p:txBody>
      </p:sp>
      <p:graphicFrame>
        <p:nvGraphicFramePr>
          <p:cNvPr id="171053" name="Group 45"/>
          <p:cNvGraphicFramePr>
            <a:graphicFrameLocks noGrp="1"/>
          </p:cNvGraphicFramePr>
          <p:nvPr>
            <p:ph sz="half" idx="2"/>
          </p:nvPr>
        </p:nvGraphicFramePr>
        <p:xfrm>
          <a:off x="323850" y="1844675"/>
          <a:ext cx="8496300" cy="4591051"/>
        </p:xfrm>
        <a:graphic>
          <a:graphicData uri="http://schemas.openxmlformats.org/drawingml/2006/table">
            <a:tbl>
              <a:tblPr/>
              <a:tblGrid>
                <a:gridCol w="1368425"/>
                <a:gridCol w="3384550"/>
                <a:gridCol w="3743325"/>
              </a:tblGrid>
              <a:tr h="576263">
                <a:tc>
                  <a:txBody>
                    <a:bodyPr/>
                    <a:lstStyle/>
                    <a:p>
                      <a:pPr marL="0" marR="0" lvl="0" indent="0" algn="l" defTabSz="914400" rtl="0" eaLnBrk="1" fontAlgn="base" latinLnBrk="0" hangingPunct="1">
                        <a:lnSpc>
                          <a:spcPct val="100000"/>
                        </a:lnSpc>
                        <a:spcBef>
                          <a:spcPct val="20000"/>
                        </a:spcBef>
                        <a:spcAft>
                          <a:spcPct val="0"/>
                        </a:spcAft>
                        <a:buClr>
                          <a:srgbClr val="FF0000"/>
                        </a:buClr>
                        <a:buSzTx/>
                        <a:buFont typeface="Wingdings" pitchFamily="2" charset="2"/>
                        <a:buNone/>
                        <a:tabLst/>
                      </a:pPr>
                      <a:endParaRPr kumimoji="0" lang="zh-CN" altLang="en-US" sz="1800" b="0" i="0" u="none" strike="noStrike" cap="none" normalizeH="0" baseline="0" smtClean="0">
                        <a:ln>
                          <a:noFill/>
                        </a:ln>
                        <a:solidFill>
                          <a:schemeClr val="tx1"/>
                        </a:solidFill>
                        <a:effectLst/>
                        <a:latin typeface="Arial" charset="0"/>
                        <a:ea typeface="华文中宋"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0000"/>
                        </a:buClr>
                        <a:buSzTx/>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华文中宋" pitchFamily="2" charset="-122"/>
                        </a:rPr>
                        <a:t>傅里叶变换</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0000"/>
                        </a:buClr>
                        <a:buSzTx/>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华文中宋" pitchFamily="2" charset="-122"/>
                        </a:rPr>
                        <a:t>小波变换</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79725">
                <a:tc>
                  <a:txBody>
                    <a:bodyPr/>
                    <a:lstStyle/>
                    <a:p>
                      <a:pPr marL="0" marR="0" lvl="0" indent="0" algn="l" defTabSz="914400" rtl="0" eaLnBrk="1" fontAlgn="base" latinLnBrk="0" hangingPunct="1">
                        <a:lnSpc>
                          <a:spcPct val="100000"/>
                        </a:lnSpc>
                        <a:spcBef>
                          <a:spcPct val="20000"/>
                        </a:spcBef>
                        <a:spcAft>
                          <a:spcPct val="0"/>
                        </a:spcAft>
                        <a:buClr>
                          <a:srgbClr val="FF0000"/>
                        </a:buClr>
                        <a:buSzTx/>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华文中宋" pitchFamily="2" charset="-122"/>
                        </a:rPr>
                        <a:t>变换核</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0000"/>
                        </a:buClr>
                        <a:buSzTx/>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华文中宋" pitchFamily="2" charset="-122"/>
                        </a:rPr>
                        <a:t>多个不同频率且持续时间不变的正弦波。</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0000"/>
                        </a:buClr>
                        <a:buSzTx/>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华文中宋" pitchFamily="2" charset="-122"/>
                        </a:rPr>
                        <a:t>频率变换，持续时间有限的小波。表达形式更复杂，满足更多的要求。</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35063">
                <a:tc>
                  <a:txBody>
                    <a:bodyPr/>
                    <a:lstStyle/>
                    <a:p>
                      <a:pPr marL="0" marR="0" lvl="0" indent="0" algn="l" defTabSz="914400" rtl="0" eaLnBrk="1" fontAlgn="base" latinLnBrk="0" hangingPunct="1">
                        <a:lnSpc>
                          <a:spcPct val="100000"/>
                        </a:lnSpc>
                        <a:spcBef>
                          <a:spcPct val="20000"/>
                        </a:spcBef>
                        <a:spcAft>
                          <a:spcPct val="0"/>
                        </a:spcAft>
                        <a:buClr>
                          <a:srgbClr val="FF0000"/>
                        </a:buClr>
                        <a:buSzTx/>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华文中宋" pitchFamily="2" charset="-122"/>
                        </a:rPr>
                        <a:t>变换表达式复杂性</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0000"/>
                        </a:buClr>
                        <a:buSzTx/>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华文中宋" pitchFamily="2" charset="-122"/>
                        </a:rPr>
                        <a:t>离散傅里叶的正和拟变换完全可以通过关于变换核的两个简单方程来定义。</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0000"/>
                        </a:buClr>
                        <a:buSzTx/>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华文中宋" pitchFamily="2" charset="-122"/>
                        </a:rPr>
                        <a:t>变换核表达形式更复杂，这些变换核函数的基本特性和应用方法都不同。</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171046" name="Picture 38"/>
          <p:cNvPicPr>
            <a:picLocks noChangeAspect="1" noChangeArrowheads="1"/>
          </p:cNvPicPr>
          <p:nvPr/>
        </p:nvPicPr>
        <p:blipFill>
          <a:blip r:embed="rId2" cstate="print"/>
          <a:srcRect/>
          <a:stretch>
            <a:fillRect/>
          </a:stretch>
        </p:blipFill>
        <p:spPr bwMode="auto">
          <a:xfrm>
            <a:off x="2051050" y="3141663"/>
            <a:ext cx="2376488" cy="2011362"/>
          </a:xfrm>
          <a:prstGeom prst="rect">
            <a:avLst/>
          </a:prstGeom>
          <a:noFill/>
        </p:spPr>
      </p:pic>
      <p:pic>
        <p:nvPicPr>
          <p:cNvPr id="171050" name="Picture 42"/>
          <p:cNvPicPr>
            <a:picLocks noChangeAspect="1" noChangeArrowheads="1"/>
          </p:cNvPicPr>
          <p:nvPr/>
        </p:nvPicPr>
        <p:blipFill>
          <a:blip r:embed="rId3" cstate="print"/>
          <a:srcRect/>
          <a:stretch>
            <a:fillRect/>
          </a:stretch>
        </p:blipFill>
        <p:spPr bwMode="auto">
          <a:xfrm>
            <a:off x="5867400" y="3068638"/>
            <a:ext cx="2266950" cy="2160587"/>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r>
              <a:rPr lang="en-US" altLang="zh-CN" sz="3200"/>
              <a:t>7.1</a:t>
            </a:r>
            <a:r>
              <a:rPr lang="zh-CN" altLang="en-US" sz="3200"/>
              <a:t>背景知识</a:t>
            </a:r>
          </a:p>
        </p:txBody>
      </p:sp>
      <p:sp>
        <p:nvSpPr>
          <p:cNvPr id="173059" name="Rectangle 3"/>
          <p:cNvSpPr>
            <a:spLocks noGrp="1" noChangeArrowheads="1"/>
          </p:cNvSpPr>
          <p:nvPr>
            <p:ph type="body" sz="half" idx="1"/>
          </p:nvPr>
        </p:nvSpPr>
        <p:spPr>
          <a:xfrm>
            <a:off x="323850" y="1052513"/>
            <a:ext cx="8424863" cy="5329237"/>
          </a:xfrm>
        </p:spPr>
        <p:txBody>
          <a:bodyPr/>
          <a:lstStyle/>
          <a:p>
            <a:r>
              <a:rPr lang="zh-CN" altLang="en-US" sz="2400"/>
              <a:t>二维小波的变换核</a:t>
            </a:r>
          </a:p>
          <a:p>
            <a:pPr lvl="1"/>
            <a:r>
              <a:rPr lang="zh-CN" altLang="en-US" sz="2000"/>
              <a:t>精心设计的一维尺度基函数</a:t>
            </a:r>
            <a:r>
              <a:rPr lang="zh-CN" altLang="en-US" sz="2000">
                <a:sym typeface="Symbol" pitchFamily="18" charset="2"/>
              </a:rPr>
              <a:t></a:t>
            </a:r>
            <a:r>
              <a:rPr lang="en-US" altLang="zh-CN" sz="2000">
                <a:sym typeface="Symbol" pitchFamily="18" charset="2"/>
              </a:rPr>
              <a:t>(x)</a:t>
            </a:r>
            <a:r>
              <a:rPr lang="zh-CN" altLang="en-US" sz="2000"/>
              <a:t>和一维小波函数</a:t>
            </a:r>
            <a:r>
              <a:rPr lang="en-US" altLang="zh-CN" sz="2000">
                <a:sym typeface="Symbol" pitchFamily="18" charset="2"/>
              </a:rPr>
              <a:t>(x)</a:t>
            </a:r>
            <a:r>
              <a:rPr lang="zh-CN" altLang="en-US" sz="2000">
                <a:sym typeface="Symbol" pitchFamily="18" charset="2"/>
              </a:rPr>
              <a:t>。</a:t>
            </a:r>
            <a:endParaRPr lang="zh-CN" altLang="en-US" sz="2000"/>
          </a:p>
          <a:p>
            <a:pPr lvl="1"/>
            <a:r>
              <a:rPr lang="zh-CN" altLang="en-US" sz="2000"/>
              <a:t>一维尺度函数</a:t>
            </a:r>
            <a:r>
              <a:rPr lang="zh-CN" altLang="en-US" sz="2000">
                <a:sym typeface="Symbol" pitchFamily="18" charset="2"/>
              </a:rPr>
              <a:t></a:t>
            </a:r>
            <a:r>
              <a:rPr lang="en-US" altLang="zh-CN" sz="2000">
                <a:sym typeface="Symbol" pitchFamily="18" charset="2"/>
              </a:rPr>
              <a:t>(x) </a:t>
            </a:r>
            <a:r>
              <a:rPr lang="zh-CN" altLang="en-US" sz="2000"/>
              <a:t>和一维小波函数</a:t>
            </a:r>
            <a:r>
              <a:rPr lang="en-US" altLang="zh-CN" sz="2000">
                <a:sym typeface="Symbol" pitchFamily="18" charset="2"/>
              </a:rPr>
              <a:t>(x)</a:t>
            </a:r>
            <a:r>
              <a:rPr lang="zh-CN" altLang="en-US" sz="2000">
                <a:sym typeface="Symbol" pitchFamily="18" charset="2"/>
              </a:rPr>
              <a:t>各自</a:t>
            </a:r>
            <a:r>
              <a:rPr lang="zh-CN" altLang="en-US" sz="2000"/>
              <a:t>派生出一个函数族</a:t>
            </a:r>
          </a:p>
          <a:p>
            <a:pPr lvl="1"/>
            <a:endParaRPr lang="zh-CN" altLang="en-US" sz="2000"/>
          </a:p>
          <a:p>
            <a:pPr lvl="1"/>
            <a:endParaRPr lang="zh-CN" altLang="en-US" sz="2000"/>
          </a:p>
          <a:p>
            <a:pPr lvl="1"/>
            <a:endParaRPr lang="zh-CN" altLang="en-US" sz="2000"/>
          </a:p>
          <a:p>
            <a:pPr lvl="1"/>
            <a:r>
              <a:rPr lang="zh-CN" altLang="en-US" sz="2000"/>
              <a:t>一组二维可分尺度函数</a:t>
            </a:r>
          </a:p>
          <a:p>
            <a:pPr lvl="1"/>
            <a:r>
              <a:rPr lang="zh-CN" altLang="en-US" sz="2000"/>
              <a:t>三组二维可分小波函数                                         ，分别称为水平小波、垂直小波、对角小波。</a:t>
            </a:r>
          </a:p>
          <a:p>
            <a:pPr lvl="1"/>
            <a:endParaRPr lang="zh-CN" altLang="en-US" sz="2000"/>
          </a:p>
          <a:p>
            <a:pPr lvl="1"/>
            <a:endParaRPr lang="zh-CN" altLang="en-US" sz="2000"/>
          </a:p>
          <a:p>
            <a:pPr lvl="1"/>
            <a:endParaRPr lang="zh-CN" altLang="en-US" sz="2000"/>
          </a:p>
          <a:p>
            <a:pPr lvl="1"/>
            <a:endParaRPr lang="zh-CN" altLang="en-US" sz="2000"/>
          </a:p>
        </p:txBody>
      </p:sp>
      <p:graphicFrame>
        <p:nvGraphicFramePr>
          <p:cNvPr id="173060" name="Object 4"/>
          <p:cNvGraphicFramePr>
            <a:graphicFrameLocks noChangeAspect="1"/>
          </p:cNvGraphicFramePr>
          <p:nvPr>
            <p:ph sz="quarter" idx="2"/>
          </p:nvPr>
        </p:nvGraphicFramePr>
        <p:xfrm>
          <a:off x="3708400" y="3716338"/>
          <a:ext cx="3109913" cy="374650"/>
        </p:xfrm>
        <a:graphic>
          <a:graphicData uri="http://schemas.openxmlformats.org/presentationml/2006/ole">
            <p:oleObj spid="_x0000_s135170" name="Equation" r:id="rId3" imgW="2108160" imgH="253800" progId="Equation.DSMT4">
              <p:embed/>
            </p:oleObj>
          </a:graphicData>
        </a:graphic>
      </p:graphicFrame>
      <p:graphicFrame>
        <p:nvGraphicFramePr>
          <p:cNvPr id="173062" name="Object 6"/>
          <p:cNvGraphicFramePr>
            <a:graphicFrameLocks noChangeAspect="1"/>
          </p:cNvGraphicFramePr>
          <p:nvPr>
            <p:ph sz="quarter" idx="3"/>
          </p:nvPr>
        </p:nvGraphicFramePr>
        <p:xfrm>
          <a:off x="3492500" y="4508500"/>
          <a:ext cx="2973388" cy="1298575"/>
        </p:xfrm>
        <a:graphic>
          <a:graphicData uri="http://schemas.openxmlformats.org/presentationml/2006/ole">
            <p:oleObj spid="_x0000_s135171" name="Equation" r:id="rId4" imgW="1803240" imgH="787320" progId="Equation.DSMT4">
              <p:embed/>
            </p:oleObj>
          </a:graphicData>
        </a:graphic>
      </p:graphicFrame>
      <p:graphicFrame>
        <p:nvGraphicFramePr>
          <p:cNvPr id="173064" name="Object 8"/>
          <p:cNvGraphicFramePr>
            <a:graphicFrameLocks noChangeAspect="1"/>
          </p:cNvGraphicFramePr>
          <p:nvPr/>
        </p:nvGraphicFramePr>
        <p:xfrm>
          <a:off x="3851275" y="3284538"/>
          <a:ext cx="2597150" cy="393700"/>
        </p:xfrm>
        <a:graphic>
          <a:graphicData uri="http://schemas.openxmlformats.org/presentationml/2006/ole">
            <p:oleObj spid="_x0000_s135172" name="Equation" r:id="rId5" imgW="1587240" imgH="241200" progId="Equation.DSMT4">
              <p:embed/>
            </p:oleObj>
          </a:graphicData>
        </a:graphic>
      </p:graphicFrame>
      <p:graphicFrame>
        <p:nvGraphicFramePr>
          <p:cNvPr id="173065" name="Object 9"/>
          <p:cNvGraphicFramePr>
            <a:graphicFrameLocks noChangeAspect="1"/>
          </p:cNvGraphicFramePr>
          <p:nvPr/>
        </p:nvGraphicFramePr>
        <p:xfrm>
          <a:off x="3492500" y="2276475"/>
          <a:ext cx="2605088" cy="922338"/>
        </p:xfrm>
        <a:graphic>
          <a:graphicData uri="http://schemas.openxmlformats.org/presentationml/2006/ole">
            <p:oleObj spid="_x0000_s135173" name="Equation" r:id="rId6" imgW="1511280" imgH="533160" progId="Equation.DSMT4">
              <p:embed/>
            </p:oleObj>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r>
              <a:rPr lang="en-US" altLang="zh-CN" sz="3200"/>
              <a:t>7.1</a:t>
            </a:r>
            <a:r>
              <a:rPr lang="zh-CN" altLang="en-US" sz="3200"/>
              <a:t>背景知识</a:t>
            </a:r>
          </a:p>
        </p:txBody>
      </p:sp>
      <p:sp>
        <p:nvSpPr>
          <p:cNvPr id="176131" name="Rectangle 3"/>
          <p:cNvSpPr>
            <a:spLocks noGrp="1" noChangeArrowheads="1"/>
          </p:cNvSpPr>
          <p:nvPr>
            <p:ph type="body" sz="half" idx="1"/>
          </p:nvPr>
        </p:nvSpPr>
        <p:spPr>
          <a:xfrm>
            <a:off x="323850" y="1052513"/>
            <a:ext cx="8424863" cy="5329237"/>
          </a:xfrm>
        </p:spPr>
        <p:txBody>
          <a:bodyPr/>
          <a:lstStyle/>
          <a:p>
            <a:r>
              <a:rPr lang="zh-CN" altLang="en-US" sz="2400"/>
              <a:t>二维小波的变换核的性质</a:t>
            </a:r>
          </a:p>
          <a:p>
            <a:pPr lvl="1"/>
            <a:r>
              <a:rPr lang="zh-CN" altLang="en-US" sz="2000"/>
              <a:t>可分离性、尺度变化性、平移性</a:t>
            </a:r>
          </a:p>
          <a:p>
            <a:pPr lvl="1"/>
            <a:r>
              <a:rPr lang="zh-CN" altLang="en-US" sz="2000"/>
              <a:t>多分辨率一致性</a:t>
            </a:r>
            <a:r>
              <a:rPr lang="en-US" altLang="zh-CN" sz="2000"/>
              <a:t>(</a:t>
            </a:r>
            <a:r>
              <a:rPr lang="zh-CN" altLang="en-US" sz="2000"/>
              <a:t>该性质保证了相邻尺度的尺度函数可表示的函数空间的差值部分可由相应的小波函数集表示。</a:t>
            </a:r>
            <a:r>
              <a:rPr lang="en-US" altLang="zh-CN" sz="2000"/>
              <a:t>)</a:t>
            </a:r>
          </a:p>
          <a:p>
            <a:pPr lvl="1"/>
            <a:r>
              <a:rPr lang="zh-CN" altLang="en-US" sz="2000"/>
              <a:t>正交性和双正交性</a:t>
            </a:r>
          </a:p>
          <a:p>
            <a:pPr lvl="2"/>
            <a:endParaRPr lang="zh-CN" altLang="en-US"/>
          </a:p>
          <a:p>
            <a:pPr lvl="2"/>
            <a:r>
              <a:rPr lang="zh-CN" altLang="en-US"/>
              <a:t>正交性</a:t>
            </a:r>
          </a:p>
          <a:p>
            <a:pPr lvl="2"/>
            <a:endParaRPr lang="zh-CN" altLang="en-US"/>
          </a:p>
          <a:p>
            <a:pPr lvl="2"/>
            <a:r>
              <a:rPr lang="zh-CN" altLang="en-US"/>
              <a:t>双正交性</a:t>
            </a:r>
          </a:p>
          <a:p>
            <a:pPr lvl="2"/>
            <a:endParaRPr lang="zh-CN" altLang="en-US"/>
          </a:p>
        </p:txBody>
      </p:sp>
      <p:graphicFrame>
        <p:nvGraphicFramePr>
          <p:cNvPr id="176138" name="Object 10"/>
          <p:cNvGraphicFramePr>
            <a:graphicFrameLocks noChangeAspect="1"/>
          </p:cNvGraphicFramePr>
          <p:nvPr>
            <p:ph sz="quarter" idx="2"/>
          </p:nvPr>
        </p:nvGraphicFramePr>
        <p:xfrm>
          <a:off x="2987675" y="3367088"/>
          <a:ext cx="3024188" cy="925512"/>
        </p:xfrm>
        <a:graphic>
          <a:graphicData uri="http://schemas.openxmlformats.org/presentationml/2006/ole">
            <p:oleObj spid="_x0000_s136194" name="Equation" r:id="rId3" imgW="1574640" imgH="482400" progId="Equation.DSMT4">
              <p:embed/>
            </p:oleObj>
          </a:graphicData>
        </a:graphic>
      </p:graphicFrame>
      <p:graphicFrame>
        <p:nvGraphicFramePr>
          <p:cNvPr id="176140" name="Object 12"/>
          <p:cNvGraphicFramePr>
            <a:graphicFrameLocks noChangeAspect="1"/>
          </p:cNvGraphicFramePr>
          <p:nvPr>
            <p:ph sz="quarter" idx="3"/>
          </p:nvPr>
        </p:nvGraphicFramePr>
        <p:xfrm>
          <a:off x="2916238" y="4373563"/>
          <a:ext cx="3168650" cy="955675"/>
        </p:xfrm>
        <a:graphic>
          <a:graphicData uri="http://schemas.openxmlformats.org/presentationml/2006/ole">
            <p:oleObj spid="_x0000_s136195" name="Equation" r:id="rId4" imgW="1600200" imgH="482400" progId="Equation.DSMT4">
              <p:embed/>
            </p:oleObj>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r>
              <a:rPr lang="en-US" altLang="zh-CN" sz="3200"/>
              <a:t>7.2</a:t>
            </a:r>
            <a:r>
              <a:rPr lang="zh-CN" altLang="en-US" sz="3200"/>
              <a:t>快速小波变换</a:t>
            </a:r>
          </a:p>
        </p:txBody>
      </p:sp>
      <p:sp>
        <p:nvSpPr>
          <p:cNvPr id="179203" name="Rectangle 3"/>
          <p:cNvSpPr>
            <a:spLocks noGrp="1" noChangeArrowheads="1"/>
          </p:cNvSpPr>
          <p:nvPr>
            <p:ph type="body" sz="half" idx="1"/>
          </p:nvPr>
        </p:nvSpPr>
        <p:spPr>
          <a:xfrm>
            <a:off x="323850" y="1052513"/>
            <a:ext cx="8424863" cy="5329237"/>
          </a:xfrm>
        </p:spPr>
        <p:txBody>
          <a:bodyPr/>
          <a:lstStyle/>
          <a:p>
            <a:r>
              <a:rPr lang="zh-CN" altLang="en-US" sz="2400"/>
              <a:t>离散小波变换</a:t>
            </a:r>
          </a:p>
          <a:p>
            <a:endParaRPr lang="zh-CN" altLang="en-US" sz="2400"/>
          </a:p>
          <a:p>
            <a:endParaRPr lang="zh-CN" altLang="en-US" sz="2400"/>
          </a:p>
          <a:p>
            <a:endParaRPr lang="zh-CN" altLang="en-US" sz="2400"/>
          </a:p>
          <a:p>
            <a:r>
              <a:rPr lang="zh-CN" altLang="en-US" sz="2400"/>
              <a:t>快速离散小波变换</a:t>
            </a:r>
          </a:p>
          <a:p>
            <a:endParaRPr lang="zh-CN" altLang="en-US" sz="2400"/>
          </a:p>
          <a:p>
            <a:endParaRPr lang="zh-CN" altLang="en-US" sz="2400"/>
          </a:p>
          <a:p>
            <a:endParaRPr lang="zh-CN" altLang="en-US" sz="2400"/>
          </a:p>
          <a:p>
            <a:pPr lvl="1"/>
            <a:r>
              <a:rPr lang="en-US" altLang="zh-CN" sz="2000"/>
              <a:t>h</a:t>
            </a:r>
            <a:r>
              <a:rPr lang="en-US" altLang="zh-CN" sz="1600">
                <a:sym typeface="Symbol" pitchFamily="18" charset="2"/>
              </a:rPr>
              <a:t></a:t>
            </a:r>
            <a:r>
              <a:rPr lang="en-US" altLang="zh-CN" sz="2000">
                <a:sym typeface="Symbol" pitchFamily="18" charset="2"/>
              </a:rPr>
              <a:t>()</a:t>
            </a:r>
            <a:r>
              <a:rPr lang="zh-CN" altLang="en-US" sz="2000">
                <a:sym typeface="Symbol" pitchFamily="18" charset="2"/>
              </a:rPr>
              <a:t>和</a:t>
            </a:r>
            <a:r>
              <a:rPr lang="en-US" altLang="zh-CN" sz="2000"/>
              <a:t>h</a:t>
            </a:r>
            <a:r>
              <a:rPr lang="en-US" altLang="zh-CN" sz="1600">
                <a:sym typeface="Symbol" pitchFamily="18" charset="2"/>
              </a:rPr>
              <a:t></a:t>
            </a:r>
            <a:r>
              <a:rPr lang="en-US" altLang="zh-CN" sz="2000">
                <a:sym typeface="Symbol" pitchFamily="18" charset="2"/>
              </a:rPr>
              <a:t> ()</a:t>
            </a:r>
            <a:r>
              <a:rPr lang="zh-CN" altLang="en-US" sz="2000">
                <a:sym typeface="Symbol" pitchFamily="18" charset="2"/>
              </a:rPr>
              <a:t>分别称为尺度向量和小波向量。他们是快速小波变换</a:t>
            </a:r>
            <a:r>
              <a:rPr lang="en-US" altLang="zh-CN" sz="2000">
                <a:sym typeface="Symbol" pitchFamily="18" charset="2"/>
              </a:rPr>
              <a:t>FWT</a:t>
            </a:r>
            <a:r>
              <a:rPr lang="zh-CN" altLang="en-US" sz="2000">
                <a:sym typeface="Symbol" pitchFamily="18" charset="2"/>
              </a:rPr>
              <a:t>的滤波器系数。</a:t>
            </a:r>
          </a:p>
        </p:txBody>
      </p:sp>
      <p:graphicFrame>
        <p:nvGraphicFramePr>
          <p:cNvPr id="179204" name="Object 4"/>
          <p:cNvGraphicFramePr>
            <a:graphicFrameLocks noChangeAspect="1"/>
          </p:cNvGraphicFramePr>
          <p:nvPr>
            <p:ph sz="quarter" idx="2"/>
          </p:nvPr>
        </p:nvGraphicFramePr>
        <p:xfrm>
          <a:off x="2987675" y="1700213"/>
          <a:ext cx="3095625" cy="1384300"/>
        </p:xfrm>
        <a:graphic>
          <a:graphicData uri="http://schemas.openxmlformats.org/presentationml/2006/ole">
            <p:oleObj spid="_x0000_s137218" name="Equation" r:id="rId3" imgW="1930320" imgH="863280" progId="Equation.DSMT4">
              <p:embed/>
            </p:oleObj>
          </a:graphicData>
        </a:graphic>
      </p:graphicFrame>
      <p:graphicFrame>
        <p:nvGraphicFramePr>
          <p:cNvPr id="179207" name="Object 7"/>
          <p:cNvGraphicFramePr>
            <a:graphicFrameLocks noChangeAspect="1"/>
          </p:cNvGraphicFramePr>
          <p:nvPr>
            <p:ph sz="quarter" idx="3"/>
          </p:nvPr>
        </p:nvGraphicFramePr>
        <p:xfrm>
          <a:off x="2411413" y="3284538"/>
          <a:ext cx="4032250" cy="1216025"/>
        </p:xfrm>
        <a:graphic>
          <a:graphicData uri="http://schemas.openxmlformats.org/presentationml/2006/ole">
            <p:oleObj spid="_x0000_s137219" name="Equation" r:id="rId4" imgW="2273040" imgH="685800" progId="Equation.DSMT4">
              <p:embed/>
            </p:oleObj>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en-US" altLang="zh-CN" sz="3200"/>
              <a:t>7.2</a:t>
            </a:r>
            <a:r>
              <a:rPr lang="zh-CN" altLang="en-US" sz="3200"/>
              <a:t>快速小波变换</a:t>
            </a:r>
          </a:p>
        </p:txBody>
      </p:sp>
      <p:sp>
        <p:nvSpPr>
          <p:cNvPr id="195587" name="Rectangle 3"/>
          <p:cNvSpPr>
            <a:spLocks noGrp="1" noChangeArrowheads="1"/>
          </p:cNvSpPr>
          <p:nvPr>
            <p:ph type="body" sz="half" idx="1"/>
          </p:nvPr>
        </p:nvSpPr>
        <p:spPr>
          <a:xfrm>
            <a:off x="323850" y="1052513"/>
            <a:ext cx="8424863" cy="5329237"/>
          </a:xfrm>
        </p:spPr>
        <p:txBody>
          <a:bodyPr/>
          <a:lstStyle/>
          <a:p>
            <a:r>
              <a:rPr lang="zh-CN" altLang="en-US" sz="2400"/>
              <a:t>离散小波变换过程</a:t>
            </a:r>
          </a:p>
          <a:p>
            <a:pPr lvl="1"/>
            <a:r>
              <a:rPr lang="zh-CN" altLang="en-US" sz="2000"/>
              <a:t>两个分解滤波器向量</a:t>
            </a:r>
            <a:r>
              <a:rPr lang="en-US" altLang="zh-CN" sz="2000"/>
              <a:t>h</a:t>
            </a:r>
            <a:r>
              <a:rPr lang="en-US" altLang="zh-CN" sz="1600">
                <a:sym typeface="Symbol" pitchFamily="18" charset="2"/>
              </a:rPr>
              <a:t></a:t>
            </a:r>
            <a:r>
              <a:rPr lang="zh-CN" altLang="en-US" sz="2000">
                <a:sym typeface="Symbol" pitchFamily="18" charset="2"/>
              </a:rPr>
              <a:t>和</a:t>
            </a:r>
            <a:r>
              <a:rPr lang="en-US" altLang="zh-CN" sz="2000"/>
              <a:t>h</a:t>
            </a:r>
            <a:r>
              <a:rPr lang="en-US" altLang="zh-CN" sz="1600">
                <a:sym typeface="Symbol" pitchFamily="18" charset="2"/>
              </a:rPr>
              <a:t></a:t>
            </a:r>
            <a:r>
              <a:rPr lang="en-US" altLang="zh-CN" sz="2000">
                <a:sym typeface="Symbol" pitchFamily="18" charset="2"/>
              </a:rPr>
              <a:t> </a:t>
            </a:r>
            <a:endParaRPr lang="en-US" altLang="zh-CN" sz="2000"/>
          </a:p>
          <a:p>
            <a:pPr lvl="2"/>
            <a:r>
              <a:rPr lang="zh-CN" altLang="en-US" sz="2000"/>
              <a:t>分别称为</a:t>
            </a:r>
            <a:r>
              <a:rPr lang="zh-CN" altLang="en-US" sz="2000">
                <a:solidFill>
                  <a:srgbClr val="FF3300"/>
                </a:solidFill>
              </a:rPr>
              <a:t>尺度向量</a:t>
            </a:r>
            <a:r>
              <a:rPr lang="zh-CN" altLang="en-US" sz="2000"/>
              <a:t>和</a:t>
            </a:r>
            <a:r>
              <a:rPr lang="zh-CN" altLang="en-US" sz="2000">
                <a:solidFill>
                  <a:srgbClr val="FF3300"/>
                </a:solidFill>
              </a:rPr>
              <a:t>小波向量</a:t>
            </a:r>
            <a:r>
              <a:rPr lang="zh-CN" altLang="en-US" sz="2000"/>
              <a:t>，或者</a:t>
            </a:r>
            <a:r>
              <a:rPr lang="zh-CN" altLang="en-US" sz="2000">
                <a:solidFill>
                  <a:srgbClr val="FF3300"/>
                </a:solidFill>
              </a:rPr>
              <a:t>低通滤波器</a:t>
            </a:r>
            <a:r>
              <a:rPr lang="zh-CN" altLang="en-US" sz="2000"/>
              <a:t>和</a:t>
            </a:r>
            <a:r>
              <a:rPr lang="zh-CN" altLang="en-US" sz="2000">
                <a:solidFill>
                  <a:srgbClr val="FF3300"/>
                </a:solidFill>
              </a:rPr>
              <a:t>高通滤波器</a:t>
            </a:r>
          </a:p>
          <a:p>
            <a:endParaRPr lang="zh-CN" altLang="en-US" sz="2400"/>
          </a:p>
          <a:p>
            <a:endParaRPr lang="zh-CN" altLang="en-US" sz="2400"/>
          </a:p>
          <a:p>
            <a:endParaRPr lang="zh-CN" altLang="en-US" sz="2400"/>
          </a:p>
        </p:txBody>
      </p:sp>
      <p:pic>
        <p:nvPicPr>
          <p:cNvPr id="195592" name="Picture 8"/>
          <p:cNvPicPr>
            <a:picLocks noChangeAspect="1" noChangeArrowheads="1"/>
          </p:cNvPicPr>
          <p:nvPr/>
        </p:nvPicPr>
        <p:blipFill>
          <a:blip r:embed="rId2" cstate="print"/>
          <a:srcRect l="8296" t="36415" r="34151" b="10439"/>
          <a:stretch>
            <a:fillRect/>
          </a:stretch>
        </p:blipFill>
        <p:spPr bwMode="auto">
          <a:xfrm>
            <a:off x="827088" y="2492375"/>
            <a:ext cx="7488237" cy="3887788"/>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Blueprint">
  <a:themeElements>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fontScheme name="Blueprint">
      <a:majorFont>
        <a:latin typeface="Tahoma"/>
        <a:ea typeface="华文中宋"/>
        <a:cs typeface=""/>
      </a:majorFont>
      <a:minorFont>
        <a:latin typeface="Tahoma"/>
        <a:ea typeface="华文中宋"/>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1800" b="0" i="0" u="none" strike="noStrike" cap="none" normalizeH="0" baseline="0" smtClean="0">
            <a:ln>
              <a:noFill/>
            </a:ln>
            <a:solidFill>
              <a:schemeClr val="tx1"/>
            </a:solidFill>
            <a:effectLst/>
            <a:latin typeface="Times New Roman" pitchFamily="18" charset="0"/>
            <a:ea typeface="华文中宋"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1800" b="0" i="0" u="none" strike="noStrike" cap="none" normalizeH="0" baseline="0" smtClean="0">
            <a:ln>
              <a:noFill/>
            </a:ln>
            <a:solidFill>
              <a:schemeClr val="tx1"/>
            </a:solidFill>
            <a:effectLst/>
            <a:latin typeface="Times New Roman" pitchFamily="18" charset="0"/>
            <a:ea typeface="华文中宋" pitchFamily="2" charset="-122"/>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Designs\Blueprint.pot</Template>
  <TotalTime>6766</TotalTime>
  <Words>1463</Words>
  <Application>Microsoft Office PowerPoint</Application>
  <PresentationFormat>全屏显示(4:3)</PresentationFormat>
  <Paragraphs>175</Paragraphs>
  <Slides>23</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23</vt:i4>
      </vt:variant>
    </vt:vector>
  </HeadingPairs>
  <TitlesOfParts>
    <vt:vector size="36" baseType="lpstr">
      <vt:lpstr>Times New Roman</vt:lpstr>
      <vt:lpstr>华文中宋</vt:lpstr>
      <vt:lpstr>Arial</vt:lpstr>
      <vt:lpstr>Tahoma</vt:lpstr>
      <vt:lpstr>Wingdings</vt:lpstr>
      <vt:lpstr>Calibri</vt:lpstr>
      <vt:lpstr>宋体</vt:lpstr>
      <vt:lpstr>Verdana</vt:lpstr>
      <vt:lpstr>隶书</vt:lpstr>
      <vt:lpstr>楷体_GB2312</vt:lpstr>
      <vt:lpstr>Symbol</vt:lpstr>
      <vt:lpstr>Blueprint</vt:lpstr>
      <vt:lpstr>MathType 5.0 Equation</vt:lpstr>
      <vt:lpstr>幻灯片 1</vt:lpstr>
      <vt:lpstr>引言</vt:lpstr>
      <vt:lpstr>7.1背景知识</vt:lpstr>
      <vt:lpstr>7.1背景知识</vt:lpstr>
      <vt:lpstr>7.1背景知识</vt:lpstr>
      <vt:lpstr>7.1背景知识</vt:lpstr>
      <vt:lpstr>7.1背景知识</vt:lpstr>
      <vt:lpstr>7.2快速小波变换</vt:lpstr>
      <vt:lpstr>7.2快速小波变换</vt:lpstr>
      <vt:lpstr>7.2.1小波工具箱</vt:lpstr>
      <vt:lpstr>7.2.1小波工具箱</vt:lpstr>
      <vt:lpstr>7.2.1小波工具箱</vt:lpstr>
      <vt:lpstr>7.2.2自己编制小波变换函数</vt:lpstr>
      <vt:lpstr>7.3小波分解结构的处理</vt:lpstr>
      <vt:lpstr>7.3.1使用小波工具箱的小波分解结构分析</vt:lpstr>
      <vt:lpstr>7.3.2自编函数分析小波分解结构数据</vt:lpstr>
      <vt:lpstr>7.4快速小波反变换</vt:lpstr>
      <vt:lpstr>7.4快速小波反变换</vt:lpstr>
      <vt:lpstr>7.5基于小波变换的图像处理</vt:lpstr>
      <vt:lpstr>7.5基于小波变换的图像处理</vt:lpstr>
      <vt:lpstr>7.5基于小波变换的图像处理</vt:lpstr>
      <vt:lpstr>7.5基于小波变换的图像处理</vt:lpstr>
      <vt:lpstr>本章小结</vt:lpstr>
    </vt:vector>
  </TitlesOfParts>
  <Company>深圳大学信息工程学院</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傅向华</dc:creator>
  <cp:lastModifiedBy>Administrator</cp:lastModifiedBy>
  <cp:revision>852</cp:revision>
  <dcterms:created xsi:type="dcterms:W3CDTF">2006-02-25T15:17:24Z</dcterms:created>
  <dcterms:modified xsi:type="dcterms:W3CDTF">2017-09-03T22:53:18Z</dcterms:modified>
</cp:coreProperties>
</file>