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450" r:id="rId2"/>
    <p:sldId id="451" r:id="rId3"/>
    <p:sldId id="452" r:id="rId4"/>
    <p:sldId id="453" r:id="rId5"/>
    <p:sldId id="454" r:id="rId6"/>
    <p:sldId id="455" r:id="rId7"/>
    <p:sldId id="456" r:id="rId8"/>
    <p:sldId id="457" r:id="rId9"/>
    <p:sldId id="459" r:id="rId10"/>
    <p:sldId id="460" r:id="rId11"/>
    <p:sldId id="461" r:id="rId12"/>
    <p:sldId id="462" r:id="rId13"/>
    <p:sldId id="465" r:id="rId14"/>
    <p:sldId id="467" r:id="rId15"/>
    <p:sldId id="468" r:id="rId16"/>
    <p:sldId id="469" r:id="rId17"/>
    <p:sldId id="470" r:id="rId18"/>
    <p:sldId id="471" r:id="rId19"/>
    <p:sldId id="472" r:id="rId20"/>
    <p:sldId id="473" r:id="rId21"/>
    <p:sldId id="474" r:id="rId22"/>
    <p:sldId id="475" r:id="rId23"/>
    <p:sldId id="476" r:id="rId24"/>
    <p:sldId id="477" r:id="rId25"/>
    <p:sldId id="480" r:id="rId26"/>
    <p:sldId id="481" r:id="rId27"/>
    <p:sldId id="482" r:id="rId28"/>
    <p:sldId id="483" r:id="rId29"/>
    <p:sldId id="484" r:id="rId30"/>
    <p:sldId id="485" r:id="rId31"/>
    <p:sldId id="486" r:id="rId32"/>
    <p:sldId id="487" r:id="rId33"/>
    <p:sldId id="488" r:id="rId34"/>
    <p:sldId id="489" r:id="rId35"/>
    <p:sldId id="490" r:id="rId36"/>
    <p:sldId id="491" r:id="rId37"/>
    <p:sldId id="492" r:id="rId38"/>
  </p:sldIdLst>
  <p:sldSz cx="9144000" cy="6858000" type="screen4x3"/>
  <p:notesSz cx="6858000" cy="9144000"/>
  <p:defaultTextStyle>
    <a:defPPr>
      <a:defRPr lang="zh-CN"/>
    </a:defPPr>
    <a:lvl1pPr algn="l" rtl="0" fontAlgn="base">
      <a:spcBef>
        <a:spcPct val="0"/>
      </a:spcBef>
      <a:spcAft>
        <a:spcPct val="0"/>
      </a:spcAft>
      <a:defRPr kumimoji="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9900"/>
    <a:srgbClr val="66FFFF"/>
    <a:srgbClr val="66FF33"/>
    <a:srgbClr val="030305"/>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4" autoAdjust="0"/>
    <p:restoredTop sz="94590" autoAdjust="0"/>
  </p:normalViewPr>
  <p:slideViewPr>
    <p:cSldViewPr snapToGrid="0">
      <p:cViewPr>
        <p:scale>
          <a:sx n="100" d="100"/>
          <a:sy n="100" d="100"/>
        </p:scale>
        <p:origin x="-1590"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2"/>
          <p:cNvSpPr>
            <a:spLocks noChangeArrowheads="1"/>
          </p:cNvSpPr>
          <p:nvPr userDrawn="1"/>
        </p:nvSpPr>
        <p:spPr bwMode="auto">
          <a:xfrm>
            <a:off x="6804025" y="6453188"/>
            <a:ext cx="2133600" cy="320675"/>
          </a:xfrm>
          <a:prstGeom prst="rect">
            <a:avLst/>
          </a:prstGeom>
          <a:noFill/>
          <a:ln w="9525">
            <a:noFill/>
            <a:miter lim="800000"/>
            <a:headEnd/>
            <a:tailEnd/>
          </a:ln>
          <a:effectLst/>
        </p:spPr>
        <p:txBody>
          <a:bodyPr/>
          <a:lstStyle/>
          <a:p>
            <a:pPr algn="r">
              <a:defRPr/>
            </a:pPr>
            <a:fld id="{5835E78F-A106-4644-938C-1E489A5019A4}" type="slidenum">
              <a:rPr kumimoji="0" lang="en-US" altLang="zh-CN" sz="1400" b="1">
                <a:latin typeface="Verdana" pitchFamily="34" charset="0"/>
              </a:rPr>
              <a:pPr algn="r">
                <a:defRPr/>
              </a:pPr>
              <a:t>‹#›</a:t>
            </a:fld>
            <a:endParaRPr kumimoji="0" lang="en-US" altLang="zh-CN" sz="1400" b="1">
              <a:latin typeface="Verdana" pitchFamily="34" charset="0"/>
            </a:endParaRPr>
          </a:p>
        </p:txBody>
      </p:sp>
      <p:sp>
        <p:nvSpPr>
          <p:cNvPr id="5" name="Rectangle 73"/>
          <p:cNvSpPr>
            <a:spLocks noChangeArrowheads="1"/>
          </p:cNvSpPr>
          <p:nvPr userDrawn="1"/>
        </p:nvSpPr>
        <p:spPr bwMode="auto">
          <a:xfrm>
            <a:off x="250825" y="6524625"/>
            <a:ext cx="2133600" cy="320675"/>
          </a:xfrm>
          <a:prstGeom prst="rect">
            <a:avLst/>
          </a:prstGeom>
          <a:noFill/>
          <a:ln w="9525">
            <a:noFill/>
            <a:miter lim="800000"/>
            <a:headEnd/>
            <a:tailEnd/>
          </a:ln>
          <a:effectLst/>
        </p:spPr>
        <p:txBody>
          <a:bodyPr/>
          <a:lstStyle/>
          <a:p>
            <a:pPr>
              <a:defRPr/>
            </a:pPr>
            <a:fld id="{20A792BE-A01F-46BB-8FA4-41FC8D6E8FEA}" type="datetime2">
              <a:rPr kumimoji="0" lang="zh-CN" altLang="en-US" sz="1400" b="1">
                <a:latin typeface="Verdana" pitchFamily="34" charset="0"/>
              </a:rPr>
              <a:pPr>
                <a:defRPr/>
              </a:pPr>
              <a:t>2017年10月16日</a:t>
            </a:fld>
            <a:endParaRPr kumimoji="0" lang="en-US" altLang="zh-CN" sz="1400" b="1">
              <a:latin typeface="Verdana" pitchFamily="34" charset="0"/>
            </a:endParaRPr>
          </a:p>
        </p:txBody>
      </p:sp>
      <p:sp>
        <p:nvSpPr>
          <p:cNvPr id="6" name="Rectangle 74"/>
          <p:cNvSpPr>
            <a:spLocks noChangeArrowheads="1"/>
          </p:cNvSpPr>
          <p:nvPr userDrawn="1"/>
        </p:nvSpPr>
        <p:spPr bwMode="auto">
          <a:xfrm>
            <a:off x="3851275" y="6475413"/>
            <a:ext cx="1412875" cy="336550"/>
          </a:xfrm>
          <a:prstGeom prst="rect">
            <a:avLst/>
          </a:prstGeom>
          <a:noFill/>
          <a:ln w="9525" algn="ctr">
            <a:noFill/>
            <a:miter lim="800000"/>
            <a:headEnd/>
            <a:tailEnd/>
          </a:ln>
          <a:effectLst/>
        </p:spPr>
        <p:txBody>
          <a:bodyPr wrap="none">
            <a:spAutoFit/>
          </a:bodyPr>
          <a:lstStyle/>
          <a:p>
            <a:pPr>
              <a:defRPr/>
            </a:pPr>
            <a:r>
              <a:rPr kumimoji="0" lang="zh-CN" altLang="en-US" sz="1600" b="1">
                <a:latin typeface="Arial" charset="0"/>
              </a:rPr>
              <a:t>数字图像处理</a:t>
            </a:r>
          </a:p>
        </p:txBody>
      </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zh-CN" altLang="en-US" noProof="0" smtClean="0"/>
              <a:t>单击此处编辑母版标题样式</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266700"/>
            <a:ext cx="2139950"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17500" y="266700"/>
            <a:ext cx="6267450"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17500" y="266700"/>
            <a:ext cx="8559800" cy="612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266700"/>
            <a:ext cx="8039100" cy="508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17500" y="1028700"/>
            <a:ext cx="4171950" cy="5359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28700"/>
            <a:ext cx="4171950" cy="5359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33350"/>
            <a:ext cx="7777162"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052513"/>
            <a:ext cx="4171950" cy="5329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52513"/>
            <a:ext cx="4171950"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92538"/>
            <a:ext cx="4171950" cy="2589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3419475" y="6453188"/>
            <a:ext cx="2133600" cy="320675"/>
          </a:xfrm>
          <a:prstGeom prst="rect">
            <a:avLst/>
          </a:prstGeom>
        </p:spPr>
        <p:txBody>
          <a:bodyPr/>
          <a:lstStyle>
            <a:lvl1pPr>
              <a:defRPr/>
            </a:lvl1pPr>
          </a:lstStyle>
          <a:p>
            <a:r>
              <a:rPr lang="zh-CN" altLang="en-US"/>
              <a:t>数字图像处理</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7500" y="1028700"/>
            <a:ext cx="417195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28700"/>
            <a:ext cx="417195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63"/>
          <p:cNvSpPr>
            <a:spLocks noGrp="1" noChangeArrowheads="1"/>
          </p:cNvSpPr>
          <p:nvPr>
            <p:ph type="title"/>
          </p:nvPr>
        </p:nvSpPr>
        <p:spPr bwMode="auto">
          <a:xfrm>
            <a:off x="838200" y="266700"/>
            <a:ext cx="8039100" cy="508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099" name="Rectangle 64" descr="Rectangle: Click to edit Master text styles&#10;Second level&#10;Third level&#10;Fourth level&#10;Fifth level"/>
          <p:cNvSpPr>
            <a:spLocks noGrp="1" noChangeArrowheads="1"/>
          </p:cNvSpPr>
          <p:nvPr>
            <p:ph type="body" idx="1"/>
          </p:nvPr>
        </p:nvSpPr>
        <p:spPr bwMode="auto">
          <a:xfrm>
            <a:off x="317500" y="1028700"/>
            <a:ext cx="8496300" cy="535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68"/>
          <p:cNvSpPr>
            <a:spLocks noChangeArrowheads="1"/>
          </p:cNvSpPr>
          <p:nvPr userDrawn="1"/>
        </p:nvSpPr>
        <p:spPr bwMode="auto">
          <a:xfrm>
            <a:off x="6804025" y="6453188"/>
            <a:ext cx="2133600" cy="320675"/>
          </a:xfrm>
          <a:prstGeom prst="rect">
            <a:avLst/>
          </a:prstGeom>
          <a:noFill/>
          <a:ln w="9525">
            <a:noFill/>
            <a:miter lim="800000"/>
            <a:headEnd/>
            <a:tailEnd/>
          </a:ln>
          <a:effectLst/>
        </p:spPr>
        <p:txBody>
          <a:bodyPr/>
          <a:lstStyle/>
          <a:p>
            <a:pPr algn="r">
              <a:defRPr/>
            </a:pPr>
            <a:fld id="{80F34159-08A7-4655-A66D-A3FD8EDC7329}" type="slidenum">
              <a:rPr kumimoji="0" lang="en-US" altLang="zh-CN" sz="1400" b="1">
                <a:latin typeface="Verdana" pitchFamily="34" charset="0"/>
              </a:rPr>
              <a:pPr algn="r">
                <a:defRPr/>
              </a:pPr>
              <a:t>‹#›</a:t>
            </a:fld>
            <a:endParaRPr kumimoji="0" lang="en-US" altLang="zh-CN" sz="1400" b="1">
              <a:latin typeface="Verdana" pitchFamily="34" charset="0"/>
            </a:endParaRPr>
          </a:p>
        </p:txBody>
      </p:sp>
      <p:sp>
        <p:nvSpPr>
          <p:cNvPr id="1029" name="Rectangle 69"/>
          <p:cNvSpPr>
            <a:spLocks noChangeArrowheads="1"/>
          </p:cNvSpPr>
          <p:nvPr userDrawn="1"/>
        </p:nvSpPr>
        <p:spPr bwMode="auto">
          <a:xfrm>
            <a:off x="250825" y="6524625"/>
            <a:ext cx="2960688" cy="320675"/>
          </a:xfrm>
          <a:prstGeom prst="rect">
            <a:avLst/>
          </a:prstGeom>
          <a:noFill/>
          <a:ln w="9525">
            <a:noFill/>
            <a:miter lim="800000"/>
            <a:headEnd/>
            <a:tailEnd/>
          </a:ln>
          <a:effectLst/>
        </p:spPr>
        <p:txBody>
          <a:bodyPr/>
          <a:lstStyle/>
          <a:p>
            <a:pPr>
              <a:defRPr/>
            </a:pPr>
            <a:fld id="{1301A143-D7B3-4E27-99E9-73DEEB83125A}" type="datetime2">
              <a:rPr kumimoji="0" lang="zh-CN" altLang="en-US" sz="1400" b="1">
                <a:latin typeface="Verdana" pitchFamily="34" charset="0"/>
              </a:rPr>
              <a:pPr>
                <a:defRPr/>
              </a:pPr>
              <a:t>2017年10月16日</a:t>
            </a:fld>
            <a:endParaRPr kumimoji="0" lang="en-US" altLang="zh-CN" sz="1400" b="1">
              <a:latin typeface="Verdana" pitchFamily="34" charset="0"/>
            </a:endParaRPr>
          </a:p>
        </p:txBody>
      </p:sp>
      <p:sp>
        <p:nvSpPr>
          <p:cNvPr id="1030" name="Rectangle 70"/>
          <p:cNvSpPr>
            <a:spLocks noChangeArrowheads="1"/>
          </p:cNvSpPr>
          <p:nvPr userDrawn="1"/>
        </p:nvSpPr>
        <p:spPr bwMode="auto">
          <a:xfrm>
            <a:off x="3851275" y="6475413"/>
            <a:ext cx="1412875" cy="336550"/>
          </a:xfrm>
          <a:prstGeom prst="rect">
            <a:avLst/>
          </a:prstGeom>
          <a:noFill/>
          <a:ln w="9525" algn="ctr">
            <a:noFill/>
            <a:miter lim="800000"/>
            <a:headEnd/>
            <a:tailEnd/>
          </a:ln>
          <a:effectLst/>
        </p:spPr>
        <p:txBody>
          <a:bodyPr wrap="none">
            <a:spAutoFit/>
          </a:bodyPr>
          <a:lstStyle/>
          <a:p>
            <a:pPr>
              <a:defRPr/>
            </a:pPr>
            <a:r>
              <a:rPr kumimoji="0" lang="zh-CN" altLang="en-US" sz="1600" b="1">
                <a:latin typeface="Arial" charset="0"/>
              </a:rPr>
              <a:t>数字图像处理</a:t>
            </a:r>
          </a:p>
        </p:txBody>
      </p:sp>
      <p:pic>
        <p:nvPicPr>
          <p:cNvPr id="4103" name="Picture 33"/>
          <p:cNvPicPr>
            <a:picLocks noChangeAspect="1" noChangeArrowheads="1"/>
          </p:cNvPicPr>
          <p:nvPr userDrawn="1"/>
        </p:nvPicPr>
        <p:blipFill>
          <a:blip r:embed="rId16" cstate="print"/>
          <a:srcRect r="86101" b="2618"/>
          <a:stretch>
            <a:fillRect/>
          </a:stretch>
        </p:blipFill>
        <p:spPr bwMode="auto">
          <a:xfrm>
            <a:off x="38100" y="63500"/>
            <a:ext cx="750888" cy="765175"/>
          </a:xfrm>
          <a:prstGeom prst="rect">
            <a:avLst/>
          </a:prstGeom>
          <a:noFill/>
          <a:ln w="9525" algn="ctr">
            <a:noFill/>
            <a:miter lim="800000"/>
            <a:headEnd/>
            <a:tailEnd/>
          </a:ln>
        </p:spPr>
      </p:pic>
      <p:sp>
        <p:nvSpPr>
          <p:cNvPr id="1032" name="Line 72"/>
          <p:cNvSpPr>
            <a:spLocks noChangeShapeType="1"/>
          </p:cNvSpPr>
          <p:nvPr userDrawn="1"/>
        </p:nvSpPr>
        <p:spPr bwMode="auto">
          <a:xfrm>
            <a:off x="250825" y="836613"/>
            <a:ext cx="8642350" cy="0"/>
          </a:xfrm>
          <a:prstGeom prst="line">
            <a:avLst/>
          </a:prstGeom>
          <a:noFill/>
          <a:ln w="38100">
            <a:solidFill>
              <a:schemeClr val="tx1"/>
            </a:solidFill>
            <a:round/>
            <a:headEnd/>
            <a:tailEnd/>
          </a:ln>
          <a:effectLst/>
        </p:spPr>
        <p:txBody>
          <a:bodyPr/>
          <a:lstStyle/>
          <a:p>
            <a:pPr>
              <a:defRPr/>
            </a:pPr>
            <a:endParaRPr lang="zh-CN" altLang="en-US">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738"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9" r:id="rId14"/>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ahoma" pitchFamily="34" charset="0"/>
          <a:ea typeface="华文中宋" pitchFamily="2" charset="-122"/>
        </a:defRPr>
      </a:lvl2pPr>
      <a:lvl3pPr algn="l" rtl="0" eaLnBrk="0" fontAlgn="base" hangingPunct="0">
        <a:spcBef>
          <a:spcPct val="0"/>
        </a:spcBef>
        <a:spcAft>
          <a:spcPct val="0"/>
        </a:spcAft>
        <a:defRPr kumimoji="1" sz="3600">
          <a:solidFill>
            <a:schemeClr val="tx2"/>
          </a:solidFill>
          <a:latin typeface="Tahoma" pitchFamily="34" charset="0"/>
          <a:ea typeface="华文中宋" pitchFamily="2" charset="-122"/>
        </a:defRPr>
      </a:lvl3pPr>
      <a:lvl4pPr algn="l" rtl="0" eaLnBrk="0" fontAlgn="base" hangingPunct="0">
        <a:spcBef>
          <a:spcPct val="0"/>
        </a:spcBef>
        <a:spcAft>
          <a:spcPct val="0"/>
        </a:spcAft>
        <a:defRPr kumimoji="1" sz="3600">
          <a:solidFill>
            <a:schemeClr val="tx2"/>
          </a:solidFill>
          <a:latin typeface="Tahoma" pitchFamily="34" charset="0"/>
          <a:ea typeface="华文中宋" pitchFamily="2" charset="-122"/>
        </a:defRPr>
      </a:lvl4pPr>
      <a:lvl5pPr algn="l" rtl="0" eaLnBrk="0" fontAlgn="base" hangingPunct="0">
        <a:spcBef>
          <a:spcPct val="0"/>
        </a:spcBef>
        <a:spcAft>
          <a:spcPct val="0"/>
        </a:spcAft>
        <a:defRPr kumimoji="1" sz="3600">
          <a:solidFill>
            <a:schemeClr val="tx2"/>
          </a:solidFill>
          <a:latin typeface="Tahoma" pitchFamily="34" charset="0"/>
          <a:ea typeface="华文中宋" pitchFamily="2" charset="-122"/>
        </a:defRPr>
      </a:lvl5pPr>
      <a:lvl6pPr marL="457200" algn="l" rtl="0" fontAlgn="base">
        <a:spcBef>
          <a:spcPct val="0"/>
        </a:spcBef>
        <a:spcAft>
          <a:spcPct val="0"/>
        </a:spcAft>
        <a:defRPr kumimoji="1" sz="3600">
          <a:solidFill>
            <a:schemeClr val="tx2"/>
          </a:solidFill>
          <a:latin typeface="Tahoma" pitchFamily="34" charset="0"/>
          <a:ea typeface="华文中宋" pitchFamily="2" charset="-122"/>
        </a:defRPr>
      </a:lvl6pPr>
      <a:lvl7pPr marL="914400" algn="l" rtl="0" fontAlgn="base">
        <a:spcBef>
          <a:spcPct val="0"/>
        </a:spcBef>
        <a:spcAft>
          <a:spcPct val="0"/>
        </a:spcAft>
        <a:defRPr kumimoji="1" sz="3600">
          <a:solidFill>
            <a:schemeClr val="tx2"/>
          </a:solidFill>
          <a:latin typeface="Tahoma" pitchFamily="34" charset="0"/>
          <a:ea typeface="华文中宋" pitchFamily="2" charset="-122"/>
        </a:defRPr>
      </a:lvl7pPr>
      <a:lvl8pPr marL="1371600" algn="l" rtl="0" fontAlgn="base">
        <a:spcBef>
          <a:spcPct val="0"/>
        </a:spcBef>
        <a:spcAft>
          <a:spcPct val="0"/>
        </a:spcAft>
        <a:defRPr kumimoji="1" sz="3600">
          <a:solidFill>
            <a:schemeClr val="tx2"/>
          </a:solidFill>
          <a:latin typeface="Tahoma" pitchFamily="34" charset="0"/>
          <a:ea typeface="华文中宋" pitchFamily="2" charset="-122"/>
        </a:defRPr>
      </a:lvl8pPr>
      <a:lvl9pPr marL="1828800" algn="l" rtl="0" fontAlgn="base">
        <a:spcBef>
          <a:spcPct val="0"/>
        </a:spcBef>
        <a:spcAft>
          <a:spcPct val="0"/>
        </a:spcAft>
        <a:defRPr kumimoji="1" sz="3600">
          <a:solidFill>
            <a:schemeClr val="tx2"/>
          </a:solidFill>
          <a:latin typeface="Tahoma" pitchFamily="34" charset="0"/>
          <a:ea typeface="华文中宋" pitchFamily="2" charset="-122"/>
        </a:defRPr>
      </a:lvl9pPr>
    </p:titleStyle>
    <p:bodyStyle>
      <a:lvl1pPr marL="342900" indent="-342900" algn="l" rtl="0" eaLnBrk="0" fontAlgn="base" hangingPunct="0">
        <a:spcBef>
          <a:spcPct val="20000"/>
        </a:spcBef>
        <a:spcAft>
          <a:spcPct val="0"/>
        </a:spcAft>
        <a:buClr>
          <a:srgbClr val="FF0000"/>
        </a:buClr>
        <a:buSzPct val="8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SzPct val="80000"/>
        <a:buFont typeface="Wingdings" pitchFamily="2" charset="2"/>
        <a:buChar char="p"/>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FF3300"/>
        </a:buClr>
        <a:buSzPct val="95000"/>
        <a:buFont typeface="Wingdings" pitchFamily="2" charset="2"/>
        <a:buChar char="Ø"/>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tx1"/>
        </a:buClr>
        <a:buSzPct val="80000"/>
        <a:buFont typeface="Wingdings" pitchFamily="2" charset="2"/>
        <a:buChar char="u"/>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5pPr>
      <a:lvl6pPr marL="2514600" indent="-228600" algn="l" rtl="0" fontAlgn="base">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6pPr>
      <a:lvl7pPr marL="2971800" indent="-228600" algn="l" rtl="0" fontAlgn="base">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7pPr>
      <a:lvl8pPr marL="3429000" indent="-228600" algn="l" rtl="0" fontAlgn="base">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8pPr>
      <a:lvl9pPr marL="3886200" indent="-228600" algn="l" rtl="0" fontAlgn="base">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2"/>
          <p:cNvSpPr>
            <a:spLocks noChangeArrowheads="1"/>
          </p:cNvSpPr>
          <p:nvPr/>
        </p:nvSpPr>
        <p:spPr bwMode="auto">
          <a:xfrm>
            <a:off x="1066800" y="1557338"/>
            <a:ext cx="7250113" cy="1871662"/>
          </a:xfrm>
          <a:prstGeom prst="rect">
            <a:avLst/>
          </a:prstGeom>
          <a:noFill/>
          <a:ln w="9525">
            <a:noFill/>
            <a:miter lim="800000"/>
            <a:headEnd/>
            <a:tailEnd/>
          </a:ln>
          <a:effectLst/>
        </p:spPr>
        <p:txBody>
          <a:bodyPr anchor="b"/>
          <a:lstStyle/>
          <a:p>
            <a:pPr algn="ctr"/>
            <a:r>
              <a:rPr lang="zh-CN" altLang="en-US" sz="4000" dirty="0">
                <a:solidFill>
                  <a:srgbClr val="000099"/>
                </a:solidFill>
                <a:ea typeface="隶书" pitchFamily="49" charset="-122"/>
              </a:rPr>
              <a:t>数字图像处理</a:t>
            </a:r>
            <a:r>
              <a:rPr lang="zh-CN" altLang="en-US" dirty="0">
                <a:solidFill>
                  <a:srgbClr val="000099"/>
                </a:solidFill>
                <a:ea typeface="华文中宋" pitchFamily="2" charset="-122"/>
              </a:rPr>
              <a:t/>
            </a:r>
            <a:br>
              <a:rPr lang="zh-CN" altLang="en-US" dirty="0">
                <a:solidFill>
                  <a:srgbClr val="000099"/>
                </a:solidFill>
                <a:ea typeface="华文中宋" pitchFamily="2" charset="-122"/>
              </a:rPr>
            </a:br>
            <a:endParaRPr lang="en-US" altLang="zh-CN" dirty="0" smtClean="0">
              <a:solidFill>
                <a:srgbClr val="000099"/>
              </a:solidFill>
              <a:ea typeface="华文中宋" pitchFamily="2" charset="-122"/>
            </a:endParaRPr>
          </a:p>
          <a:p>
            <a:pPr algn="ctr"/>
            <a:endParaRPr lang="en-US" altLang="zh-CN" sz="3200" dirty="0">
              <a:solidFill>
                <a:srgbClr val="000099"/>
              </a:solidFill>
              <a:ea typeface="华文中宋" pitchFamily="2" charset="-122"/>
            </a:endParaRPr>
          </a:p>
          <a:p>
            <a:pPr algn="ctr"/>
            <a:endParaRPr lang="en-US" altLang="zh-CN" sz="3200" dirty="0" smtClean="0">
              <a:solidFill>
                <a:srgbClr val="000099"/>
              </a:solidFill>
              <a:ea typeface="华文中宋" pitchFamily="2" charset="-122"/>
            </a:endParaRPr>
          </a:p>
          <a:p>
            <a:pPr algn="ctr"/>
            <a:r>
              <a:rPr lang="zh-CN" altLang="en-US" sz="3200" dirty="0">
                <a:solidFill>
                  <a:srgbClr val="000099"/>
                </a:solidFill>
                <a:ea typeface="华文中宋" pitchFamily="2" charset="-122"/>
              </a:rPr>
              <a:t/>
            </a:r>
            <a:br>
              <a:rPr lang="zh-CN" altLang="en-US" sz="3200" dirty="0">
                <a:solidFill>
                  <a:srgbClr val="000099"/>
                </a:solidFill>
                <a:ea typeface="华文中宋" pitchFamily="2" charset="-122"/>
              </a:rPr>
            </a:br>
            <a:r>
              <a:rPr lang="zh-CN" altLang="en-US" sz="6000" dirty="0" smtClean="0">
                <a:solidFill>
                  <a:srgbClr val="FF0000"/>
                </a:solidFill>
                <a:ea typeface="华文中宋" pitchFamily="2" charset="-122"/>
              </a:rPr>
              <a:t>表</a:t>
            </a:r>
            <a:r>
              <a:rPr lang="zh-CN" altLang="en-US" sz="6000" dirty="0">
                <a:solidFill>
                  <a:srgbClr val="FF0000"/>
                </a:solidFill>
                <a:ea typeface="华文中宋" pitchFamily="2" charset="-122"/>
              </a:rPr>
              <a:t>示与描述</a:t>
            </a:r>
            <a:endParaRPr lang="en-US" altLang="zh-CN" sz="6000" dirty="0">
              <a:solidFill>
                <a:srgbClr val="FF0000"/>
              </a:solidFill>
              <a:ea typeface="华文中宋"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zh-CN" altLang="en-US" sz="3200" dirty="0" smtClean="0">
                <a:solidFill>
                  <a:srgbClr val="0000FF"/>
                </a:solidFill>
              </a:rPr>
              <a:t>表</a:t>
            </a:r>
            <a:r>
              <a:rPr lang="zh-CN" altLang="en-US" sz="3200" dirty="0">
                <a:solidFill>
                  <a:srgbClr val="0000FF"/>
                </a:solidFill>
              </a:rPr>
              <a:t>示</a:t>
            </a:r>
          </a:p>
        </p:txBody>
      </p:sp>
      <p:sp>
        <p:nvSpPr>
          <p:cNvPr id="323587" name="Rectangle 3"/>
          <p:cNvSpPr>
            <a:spLocks noGrp="1" noChangeArrowheads="1"/>
          </p:cNvSpPr>
          <p:nvPr>
            <p:ph type="body" sz="half" idx="1"/>
          </p:nvPr>
        </p:nvSpPr>
        <p:spPr>
          <a:xfrm>
            <a:off x="250825" y="1038224"/>
            <a:ext cx="7848600" cy="5199063"/>
          </a:xfrm>
        </p:spPr>
        <p:txBody>
          <a:bodyPr/>
          <a:lstStyle/>
          <a:p>
            <a:r>
              <a:rPr lang="zh-CN" altLang="en-US" sz="2400" dirty="0" smtClean="0">
                <a:solidFill>
                  <a:srgbClr val="FF0000"/>
                </a:solidFill>
                <a:latin typeface="Courier New" pitchFamily="49" charset="0"/>
              </a:rPr>
              <a:t>基</a:t>
            </a:r>
            <a:r>
              <a:rPr lang="zh-CN" altLang="en-US" sz="2400" dirty="0">
                <a:solidFill>
                  <a:srgbClr val="FF0000"/>
                </a:solidFill>
                <a:latin typeface="Courier New" pitchFamily="49" charset="0"/>
              </a:rPr>
              <a:t>于最小周长多边形</a:t>
            </a:r>
            <a:r>
              <a:rPr lang="en-US" altLang="zh-CN" sz="2400" dirty="0">
                <a:solidFill>
                  <a:srgbClr val="FF0000"/>
                </a:solidFill>
                <a:latin typeface="Courier New" pitchFamily="49" charset="0"/>
              </a:rPr>
              <a:t>(MPP)</a:t>
            </a:r>
            <a:r>
              <a:rPr lang="zh-CN" altLang="en-US" sz="2400" dirty="0">
                <a:solidFill>
                  <a:srgbClr val="FF0000"/>
                </a:solidFill>
                <a:latin typeface="Courier New" pitchFamily="49" charset="0"/>
              </a:rPr>
              <a:t>的多边形近似</a:t>
            </a:r>
          </a:p>
          <a:p>
            <a:pPr lvl="1"/>
            <a:r>
              <a:rPr lang="zh-CN" altLang="en-US" sz="2000" dirty="0"/>
              <a:t>获得区域边界后，经常需要用多边形来近似区域的边界，以方便描述。</a:t>
            </a:r>
          </a:p>
          <a:p>
            <a:pPr lvl="1"/>
            <a:r>
              <a:rPr lang="zh-CN" altLang="en-US" sz="2000" dirty="0"/>
              <a:t>凸角和凹角。</a:t>
            </a:r>
          </a:p>
          <a:p>
            <a:pPr lvl="1"/>
            <a:r>
              <a:rPr lang="zh-CN" altLang="en-US" sz="2000" dirty="0"/>
              <a:t>细胞联合体，细胞马赛克</a:t>
            </a:r>
          </a:p>
          <a:p>
            <a:pPr lvl="1"/>
            <a:endParaRPr lang="zh-CN" altLang="en-US" sz="2000" dirty="0"/>
          </a:p>
        </p:txBody>
      </p:sp>
      <p:pic>
        <p:nvPicPr>
          <p:cNvPr id="78849" name="Picture 1"/>
          <p:cNvPicPr>
            <a:picLocks noChangeAspect="1" noChangeArrowheads="1"/>
          </p:cNvPicPr>
          <p:nvPr/>
        </p:nvPicPr>
        <p:blipFill>
          <a:blip r:embed="rId2" cstate="print"/>
          <a:srcRect/>
          <a:stretch>
            <a:fillRect/>
          </a:stretch>
        </p:blipFill>
        <p:spPr bwMode="auto">
          <a:xfrm>
            <a:off x="4243388" y="2609850"/>
            <a:ext cx="4105275" cy="2209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zh-CN" altLang="en-US" sz="3200" dirty="0" smtClean="0">
                <a:solidFill>
                  <a:srgbClr val="0000FF"/>
                </a:solidFill>
              </a:rPr>
              <a:t>表</a:t>
            </a:r>
            <a:r>
              <a:rPr lang="zh-CN" altLang="en-US" sz="3200" dirty="0">
                <a:solidFill>
                  <a:srgbClr val="0000FF"/>
                </a:solidFill>
              </a:rPr>
              <a:t>示</a:t>
            </a:r>
          </a:p>
        </p:txBody>
      </p:sp>
      <p:sp>
        <p:nvSpPr>
          <p:cNvPr id="325635" name="Rectangle 3"/>
          <p:cNvSpPr>
            <a:spLocks noGrp="1" noChangeArrowheads="1"/>
          </p:cNvSpPr>
          <p:nvPr>
            <p:ph type="body" sz="half" idx="1"/>
          </p:nvPr>
        </p:nvSpPr>
        <p:spPr>
          <a:xfrm>
            <a:off x="250825" y="908050"/>
            <a:ext cx="8353425" cy="5329238"/>
          </a:xfrm>
        </p:spPr>
        <p:txBody>
          <a:bodyPr/>
          <a:lstStyle/>
          <a:p>
            <a:r>
              <a:rPr lang="zh-CN" altLang="en-US" sz="2400" dirty="0" smtClean="0">
                <a:solidFill>
                  <a:srgbClr val="FF0000"/>
                </a:solidFill>
                <a:latin typeface="Courier New" pitchFamily="49" charset="0"/>
              </a:rPr>
              <a:t>基</a:t>
            </a:r>
            <a:r>
              <a:rPr lang="zh-CN" altLang="en-US" sz="2400" dirty="0">
                <a:solidFill>
                  <a:srgbClr val="FF0000"/>
                </a:solidFill>
                <a:latin typeface="Courier New" pitchFamily="49" charset="0"/>
              </a:rPr>
              <a:t>于最小周长多边形</a:t>
            </a:r>
            <a:r>
              <a:rPr lang="en-US" altLang="zh-CN" sz="2400" dirty="0">
                <a:solidFill>
                  <a:srgbClr val="FF0000"/>
                </a:solidFill>
                <a:latin typeface="Courier New" pitchFamily="49" charset="0"/>
              </a:rPr>
              <a:t>(MPP)</a:t>
            </a:r>
            <a:r>
              <a:rPr lang="zh-CN" altLang="en-US" sz="2400" dirty="0">
                <a:solidFill>
                  <a:srgbClr val="FF0000"/>
                </a:solidFill>
                <a:latin typeface="Courier New" pitchFamily="49" charset="0"/>
              </a:rPr>
              <a:t>的多边形近似</a:t>
            </a:r>
          </a:p>
          <a:p>
            <a:pPr lvl="1"/>
            <a:r>
              <a:rPr lang="zh-CN" altLang="en-US" sz="2000" dirty="0">
                <a:latin typeface="Courier New" pitchFamily="49" charset="0"/>
              </a:rPr>
              <a:t>获取一个区域的</a:t>
            </a:r>
            <a:r>
              <a:rPr lang="en-US" altLang="zh-CN" sz="2000" dirty="0">
                <a:latin typeface="Courier New" pitchFamily="49" charset="0"/>
              </a:rPr>
              <a:t>MPP</a:t>
            </a:r>
            <a:r>
              <a:rPr lang="zh-CN" altLang="en-US" sz="2000" dirty="0">
                <a:latin typeface="Courier New" pitchFamily="49" charset="0"/>
              </a:rPr>
              <a:t>的算法的基础</a:t>
            </a:r>
          </a:p>
          <a:p>
            <a:pPr lvl="2"/>
            <a:r>
              <a:rPr lang="zh-CN" altLang="en-US" sz="2000" dirty="0" smtClean="0">
                <a:latin typeface="Courier New" pitchFamily="49" charset="0"/>
              </a:rPr>
              <a:t>区</a:t>
            </a:r>
            <a:r>
              <a:rPr lang="zh-CN" altLang="en-US" sz="2000" dirty="0">
                <a:latin typeface="Courier New" pitchFamily="49" charset="0"/>
              </a:rPr>
              <a:t>域边界获取后，确定边界的凹定点</a:t>
            </a:r>
            <a:r>
              <a:rPr lang="en-US" altLang="zh-CN" sz="2000" dirty="0">
                <a:latin typeface="Courier New" pitchFamily="49" charset="0"/>
              </a:rPr>
              <a:t>(</a:t>
            </a:r>
            <a:r>
              <a:rPr lang="zh-CN" altLang="en-US" sz="2000" dirty="0">
                <a:latin typeface="Courier New" pitchFamily="49" charset="0"/>
              </a:rPr>
              <a:t>白</a:t>
            </a:r>
            <a:r>
              <a:rPr lang="en-US" altLang="zh-CN" sz="2000" dirty="0">
                <a:latin typeface="Courier New" pitchFamily="49" charset="0"/>
              </a:rPr>
              <a:t>)</a:t>
            </a:r>
            <a:r>
              <a:rPr lang="zh-CN" altLang="en-US" sz="2000" dirty="0">
                <a:latin typeface="Courier New" pitchFamily="49" charset="0"/>
              </a:rPr>
              <a:t>和凸顶点</a:t>
            </a:r>
            <a:r>
              <a:rPr lang="en-US" altLang="zh-CN" sz="2000" dirty="0">
                <a:latin typeface="Courier New" pitchFamily="49" charset="0"/>
              </a:rPr>
              <a:t>(</a:t>
            </a:r>
            <a:r>
              <a:rPr lang="zh-CN" altLang="en-US" sz="2000" dirty="0">
                <a:latin typeface="Courier New" pitchFamily="49" charset="0"/>
              </a:rPr>
              <a:t>黑</a:t>
            </a:r>
            <a:r>
              <a:rPr lang="en-US" altLang="zh-CN" sz="2000" dirty="0">
                <a:latin typeface="Courier New" pitchFamily="49" charset="0"/>
              </a:rPr>
              <a:t>)</a:t>
            </a:r>
            <a:r>
              <a:rPr lang="zh-CN" altLang="en-US" sz="2000" dirty="0">
                <a:latin typeface="Courier New" pitchFamily="49" charset="0"/>
              </a:rPr>
              <a:t>。</a:t>
            </a:r>
            <a:r>
              <a:rPr lang="zh-CN" altLang="en-US" sz="2000" dirty="0">
                <a:solidFill>
                  <a:srgbClr val="FF3300"/>
                </a:solidFill>
                <a:latin typeface="Courier New" pitchFamily="49" charset="0"/>
              </a:rPr>
              <a:t>黑凸顶点标志在相应顶点处，但凹白定点在单元对角点处。</a:t>
            </a:r>
          </a:p>
          <a:p>
            <a:pPr lvl="2"/>
            <a:r>
              <a:rPr lang="zh-CN" altLang="en-US" sz="2000" dirty="0" smtClean="0">
                <a:latin typeface="Courier New" pitchFamily="49" charset="0"/>
              </a:rPr>
              <a:t>连</a:t>
            </a:r>
            <a:r>
              <a:rPr lang="zh-CN" altLang="en-US" sz="2000" dirty="0">
                <a:latin typeface="Courier New" pitchFamily="49" charset="0"/>
              </a:rPr>
              <a:t>接所有的凸黑顶点构成初始多边形。删除该多边形之外的白顶点。边界和内部白顶点保留。</a:t>
            </a:r>
          </a:p>
        </p:txBody>
      </p:sp>
      <p:pic>
        <p:nvPicPr>
          <p:cNvPr id="325638" name="Picture 6"/>
          <p:cNvPicPr>
            <a:picLocks noChangeAspect="1" noChangeArrowheads="1"/>
          </p:cNvPicPr>
          <p:nvPr/>
        </p:nvPicPr>
        <p:blipFill>
          <a:blip r:embed="rId2" cstate="print"/>
          <a:srcRect/>
          <a:stretch>
            <a:fillRect/>
          </a:stretch>
        </p:blipFill>
        <p:spPr bwMode="auto">
          <a:xfrm>
            <a:off x="693738" y="3625850"/>
            <a:ext cx="7956550" cy="32321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zh-CN" altLang="en-US" sz="3200" dirty="0" smtClean="0">
                <a:solidFill>
                  <a:srgbClr val="0000FF"/>
                </a:solidFill>
              </a:rPr>
              <a:t>表</a:t>
            </a:r>
            <a:r>
              <a:rPr lang="zh-CN" altLang="en-US" sz="3200" dirty="0">
                <a:solidFill>
                  <a:srgbClr val="0000FF"/>
                </a:solidFill>
              </a:rPr>
              <a:t>示</a:t>
            </a:r>
          </a:p>
        </p:txBody>
      </p:sp>
      <p:sp>
        <p:nvSpPr>
          <p:cNvPr id="326659" name="Rectangle 3"/>
          <p:cNvSpPr>
            <a:spLocks noGrp="1" noChangeArrowheads="1"/>
          </p:cNvSpPr>
          <p:nvPr>
            <p:ph type="body" sz="half" idx="1"/>
          </p:nvPr>
        </p:nvSpPr>
        <p:spPr>
          <a:xfrm>
            <a:off x="250825" y="908050"/>
            <a:ext cx="8353425" cy="5329238"/>
          </a:xfrm>
        </p:spPr>
        <p:txBody>
          <a:bodyPr/>
          <a:lstStyle/>
          <a:p>
            <a:r>
              <a:rPr lang="zh-CN" altLang="en-US" sz="2400" dirty="0" smtClean="0">
                <a:solidFill>
                  <a:srgbClr val="FF0000"/>
                </a:solidFill>
                <a:latin typeface="Courier New" pitchFamily="49" charset="0"/>
              </a:rPr>
              <a:t>基</a:t>
            </a:r>
            <a:r>
              <a:rPr lang="zh-CN" altLang="en-US" sz="2400" dirty="0">
                <a:solidFill>
                  <a:srgbClr val="FF0000"/>
                </a:solidFill>
                <a:latin typeface="Courier New" pitchFamily="49" charset="0"/>
              </a:rPr>
              <a:t>于最小周长多边形</a:t>
            </a:r>
            <a:r>
              <a:rPr lang="en-US" altLang="zh-CN" sz="2400" dirty="0">
                <a:solidFill>
                  <a:srgbClr val="FF0000"/>
                </a:solidFill>
                <a:latin typeface="Courier New" pitchFamily="49" charset="0"/>
              </a:rPr>
              <a:t>(MPP)</a:t>
            </a:r>
            <a:r>
              <a:rPr lang="zh-CN" altLang="en-US" sz="2400" dirty="0">
                <a:solidFill>
                  <a:srgbClr val="FF0000"/>
                </a:solidFill>
                <a:latin typeface="Courier New" pitchFamily="49" charset="0"/>
              </a:rPr>
              <a:t>的多边形近似</a:t>
            </a:r>
          </a:p>
          <a:p>
            <a:pPr lvl="1"/>
            <a:r>
              <a:rPr lang="zh-CN" altLang="en-US" sz="2000" dirty="0">
                <a:latin typeface="Courier New" pitchFamily="49" charset="0"/>
              </a:rPr>
              <a:t>获取一个区域的</a:t>
            </a:r>
            <a:r>
              <a:rPr lang="en-US" altLang="zh-CN" sz="2000" dirty="0">
                <a:latin typeface="Courier New" pitchFamily="49" charset="0"/>
              </a:rPr>
              <a:t>MPP</a:t>
            </a:r>
            <a:r>
              <a:rPr lang="zh-CN" altLang="en-US" sz="2000" dirty="0">
                <a:latin typeface="Courier New" pitchFamily="49" charset="0"/>
              </a:rPr>
              <a:t>的算法的基础</a:t>
            </a:r>
          </a:p>
          <a:p>
            <a:pPr lvl="2"/>
            <a:r>
              <a:rPr lang="zh-CN" altLang="en-US" sz="2000" dirty="0" smtClean="0">
                <a:latin typeface="Courier New" pitchFamily="49" charset="0"/>
              </a:rPr>
              <a:t>区</a:t>
            </a:r>
            <a:r>
              <a:rPr lang="zh-CN" altLang="en-US" sz="2000" dirty="0">
                <a:latin typeface="Courier New" pitchFamily="49" charset="0"/>
              </a:rPr>
              <a:t>域边界获取后，确定边界的凹定点</a:t>
            </a:r>
            <a:r>
              <a:rPr lang="en-US" altLang="zh-CN" sz="2000" dirty="0">
                <a:latin typeface="Courier New" pitchFamily="49" charset="0"/>
              </a:rPr>
              <a:t>(</a:t>
            </a:r>
            <a:r>
              <a:rPr lang="zh-CN" altLang="en-US" sz="2000" dirty="0">
                <a:latin typeface="Courier New" pitchFamily="49" charset="0"/>
              </a:rPr>
              <a:t>白</a:t>
            </a:r>
            <a:r>
              <a:rPr lang="en-US" altLang="zh-CN" sz="2000" dirty="0">
                <a:latin typeface="Courier New" pitchFamily="49" charset="0"/>
              </a:rPr>
              <a:t>)</a:t>
            </a:r>
            <a:r>
              <a:rPr lang="zh-CN" altLang="en-US" sz="2000" dirty="0">
                <a:latin typeface="Courier New" pitchFamily="49" charset="0"/>
              </a:rPr>
              <a:t>和凸顶点</a:t>
            </a:r>
            <a:r>
              <a:rPr lang="en-US" altLang="zh-CN" sz="2000" dirty="0">
                <a:latin typeface="Courier New" pitchFamily="49" charset="0"/>
              </a:rPr>
              <a:t>(</a:t>
            </a:r>
            <a:r>
              <a:rPr lang="zh-CN" altLang="en-US" sz="2000" dirty="0">
                <a:latin typeface="Courier New" pitchFamily="49" charset="0"/>
              </a:rPr>
              <a:t>黑</a:t>
            </a:r>
            <a:r>
              <a:rPr lang="en-US" altLang="zh-CN" sz="2000" dirty="0">
                <a:latin typeface="Courier New" pitchFamily="49" charset="0"/>
              </a:rPr>
              <a:t>)</a:t>
            </a:r>
            <a:r>
              <a:rPr lang="zh-CN" altLang="en-US" sz="2000" dirty="0">
                <a:latin typeface="Courier New" pitchFamily="49" charset="0"/>
              </a:rPr>
              <a:t>。</a:t>
            </a:r>
            <a:r>
              <a:rPr lang="zh-CN" altLang="en-US" sz="2000" dirty="0">
                <a:solidFill>
                  <a:srgbClr val="FF3300"/>
                </a:solidFill>
                <a:latin typeface="Courier New" pitchFamily="49" charset="0"/>
              </a:rPr>
              <a:t>黑凸顶点标志在相应顶点处，但凹白定点在单元对角点处。</a:t>
            </a:r>
          </a:p>
          <a:p>
            <a:pPr lvl="2"/>
            <a:r>
              <a:rPr lang="zh-CN" altLang="en-US" sz="2000" dirty="0" smtClean="0">
                <a:latin typeface="Courier New" pitchFamily="49" charset="0"/>
              </a:rPr>
              <a:t>连</a:t>
            </a:r>
            <a:r>
              <a:rPr lang="zh-CN" altLang="en-US" sz="2000" dirty="0">
                <a:latin typeface="Courier New" pitchFamily="49" charset="0"/>
              </a:rPr>
              <a:t>接所有的凸黑顶点构成初始多边形。删除该多边形之外的白顶点。边界和内部白顶点保留。</a:t>
            </a:r>
          </a:p>
          <a:p>
            <a:pPr lvl="2"/>
            <a:r>
              <a:rPr lang="zh-CN" altLang="en-US" sz="2000" dirty="0" smtClean="0">
                <a:latin typeface="Courier New" pitchFamily="49" charset="0"/>
              </a:rPr>
              <a:t>用</a:t>
            </a:r>
            <a:r>
              <a:rPr lang="zh-CN" altLang="en-US" sz="2000" dirty="0">
                <a:latin typeface="Courier New" pitchFamily="49" charset="0"/>
              </a:rPr>
              <a:t>剩余的黑白顶点构造多边形，删除所有凹的黑顶点。重复该步直到不再发生变换。最终剩下的就是</a:t>
            </a:r>
            <a:r>
              <a:rPr lang="en-US" altLang="zh-CN" sz="2000" dirty="0">
                <a:latin typeface="Courier New" pitchFamily="49" charset="0"/>
              </a:rPr>
              <a:t>MPP</a:t>
            </a:r>
            <a:r>
              <a:rPr lang="zh-CN" altLang="en-US" sz="2000" dirty="0">
                <a:latin typeface="Courier New" pitchFamily="49" charset="0"/>
              </a:rPr>
              <a:t>顶点。</a:t>
            </a:r>
          </a:p>
          <a:p>
            <a:pPr lvl="2"/>
            <a:endParaRPr lang="zh-CN" altLang="en-US" sz="2000" dirty="0">
              <a:latin typeface="Courier New" pitchFamily="49" charset="0"/>
            </a:endParaRPr>
          </a:p>
        </p:txBody>
      </p:sp>
      <p:pic>
        <p:nvPicPr>
          <p:cNvPr id="326662" name="Picture 6"/>
          <p:cNvPicPr>
            <a:picLocks noChangeAspect="1" noChangeArrowheads="1"/>
          </p:cNvPicPr>
          <p:nvPr/>
        </p:nvPicPr>
        <p:blipFill>
          <a:blip r:embed="rId2" cstate="print"/>
          <a:srcRect/>
          <a:stretch>
            <a:fillRect/>
          </a:stretch>
        </p:blipFill>
        <p:spPr bwMode="auto">
          <a:xfrm>
            <a:off x="200025" y="4238625"/>
            <a:ext cx="6335713" cy="2500313"/>
          </a:xfrm>
          <a:prstGeom prst="rect">
            <a:avLst/>
          </a:prstGeom>
          <a:noFill/>
        </p:spPr>
      </p:pic>
      <p:pic>
        <p:nvPicPr>
          <p:cNvPr id="326663" name="Picture 7"/>
          <p:cNvPicPr>
            <a:picLocks noChangeAspect="1" noChangeArrowheads="1"/>
          </p:cNvPicPr>
          <p:nvPr/>
        </p:nvPicPr>
        <p:blipFill>
          <a:blip r:embed="rId3" cstate="print"/>
          <a:srcRect/>
          <a:stretch>
            <a:fillRect/>
          </a:stretch>
        </p:blipFill>
        <p:spPr bwMode="auto">
          <a:xfrm>
            <a:off x="6704013" y="4249737"/>
            <a:ext cx="2111375" cy="26082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zh-CN" altLang="en-US" sz="3200" dirty="0" smtClean="0"/>
              <a:t>表</a:t>
            </a:r>
            <a:r>
              <a:rPr lang="zh-CN" altLang="en-US" sz="3200" dirty="0"/>
              <a:t>示</a:t>
            </a:r>
          </a:p>
        </p:txBody>
      </p:sp>
      <p:sp>
        <p:nvSpPr>
          <p:cNvPr id="328707" name="Rectangle 3"/>
          <p:cNvSpPr>
            <a:spLocks noGrp="1" noChangeArrowheads="1"/>
          </p:cNvSpPr>
          <p:nvPr>
            <p:ph type="body" sz="half" idx="1"/>
          </p:nvPr>
        </p:nvSpPr>
        <p:spPr>
          <a:xfrm>
            <a:off x="250825" y="908050"/>
            <a:ext cx="7848600" cy="5329238"/>
          </a:xfrm>
        </p:spPr>
        <p:txBody>
          <a:bodyPr/>
          <a:lstStyle/>
          <a:p>
            <a:r>
              <a:rPr lang="zh-CN" altLang="en-US" sz="2400" dirty="0" smtClean="0">
                <a:latin typeface="Courier New" pitchFamily="49" charset="0"/>
              </a:rPr>
              <a:t>基</a:t>
            </a:r>
            <a:r>
              <a:rPr lang="zh-CN" altLang="en-US" sz="2400" dirty="0">
                <a:latin typeface="Courier New" pitchFamily="49" charset="0"/>
              </a:rPr>
              <a:t>于最小周长多边形</a:t>
            </a:r>
            <a:r>
              <a:rPr lang="en-US" altLang="zh-CN" sz="2400" dirty="0">
                <a:latin typeface="Courier New" pitchFamily="49" charset="0"/>
              </a:rPr>
              <a:t>(MPP)</a:t>
            </a:r>
            <a:r>
              <a:rPr lang="zh-CN" altLang="en-US" sz="2400" dirty="0">
                <a:latin typeface="Courier New" pitchFamily="49" charset="0"/>
              </a:rPr>
              <a:t>的多边形近似</a:t>
            </a:r>
          </a:p>
          <a:p>
            <a:pPr lvl="1"/>
            <a:r>
              <a:rPr lang="zh-CN" altLang="en-US" sz="2000" dirty="0">
                <a:latin typeface="Courier New" pitchFamily="49" charset="0"/>
              </a:rPr>
              <a:t>例</a:t>
            </a:r>
            <a:r>
              <a:rPr lang="en-US" altLang="zh-CN" sz="2000" dirty="0" smtClean="0">
                <a:latin typeface="Courier New" pitchFamily="49" charset="0"/>
              </a:rPr>
              <a:t>1</a:t>
            </a:r>
            <a:r>
              <a:rPr lang="zh-CN" altLang="en-US" sz="2000" dirty="0" smtClean="0">
                <a:latin typeface="Courier New" pitchFamily="49" charset="0"/>
              </a:rPr>
              <a:t>，</a:t>
            </a:r>
            <a:r>
              <a:rPr lang="zh-CN" altLang="en-US" sz="2000" dirty="0">
                <a:latin typeface="Courier New" pitchFamily="49" charset="0"/>
              </a:rPr>
              <a:t>获得一个区域的边界细胞墙，</a:t>
            </a:r>
            <a:r>
              <a:rPr lang="en-US" altLang="zh-CN" sz="2000" dirty="0">
                <a:latin typeface="Courier New" pitchFamily="49" charset="0"/>
              </a:rPr>
              <a:t>test11_04.m</a:t>
            </a:r>
          </a:p>
          <a:p>
            <a:pPr lvl="2">
              <a:buFont typeface="Wingdings" pitchFamily="2" charset="2"/>
              <a:buNone/>
            </a:pPr>
            <a:endParaRPr lang="zh-CN" altLang="en-US" sz="2000" dirty="0">
              <a:latin typeface="Courier New" pitchFamily="49" charset="0"/>
            </a:endParaRPr>
          </a:p>
        </p:txBody>
      </p:sp>
      <p:grpSp>
        <p:nvGrpSpPr>
          <p:cNvPr id="2" name="Group 6"/>
          <p:cNvGrpSpPr>
            <a:grpSpLocks/>
          </p:cNvGrpSpPr>
          <p:nvPr/>
        </p:nvGrpSpPr>
        <p:grpSpPr bwMode="auto">
          <a:xfrm>
            <a:off x="1927225" y="2076450"/>
            <a:ext cx="4924425" cy="4781550"/>
            <a:chOff x="1202" y="1071"/>
            <a:chExt cx="3102" cy="3012"/>
          </a:xfrm>
        </p:grpSpPr>
        <p:pic>
          <p:nvPicPr>
            <p:cNvPr id="328708" name="Picture 4"/>
            <p:cNvPicPr>
              <a:picLocks noChangeAspect="1" noChangeArrowheads="1"/>
            </p:cNvPicPr>
            <p:nvPr/>
          </p:nvPicPr>
          <p:blipFill>
            <a:blip r:embed="rId2" cstate="print"/>
            <a:srcRect/>
            <a:stretch>
              <a:fillRect/>
            </a:stretch>
          </p:blipFill>
          <p:spPr bwMode="auto">
            <a:xfrm>
              <a:off x="1202" y="1071"/>
              <a:ext cx="3102" cy="3012"/>
            </a:xfrm>
            <a:prstGeom prst="rect">
              <a:avLst/>
            </a:prstGeom>
            <a:noFill/>
          </p:spPr>
        </p:pic>
        <p:pic>
          <p:nvPicPr>
            <p:cNvPr id="328709" name="Picture 5"/>
            <p:cNvPicPr>
              <a:picLocks noChangeAspect="1" noChangeArrowheads="1"/>
            </p:cNvPicPr>
            <p:nvPr/>
          </p:nvPicPr>
          <p:blipFill>
            <a:blip r:embed="rId3" cstate="print"/>
            <a:srcRect/>
            <a:stretch>
              <a:fillRect/>
            </a:stretch>
          </p:blipFill>
          <p:spPr bwMode="auto">
            <a:xfrm>
              <a:off x="3249" y="2931"/>
              <a:ext cx="856" cy="998"/>
            </a:xfrm>
            <a:prstGeom prst="rect">
              <a:avLst/>
            </a:prstGeom>
            <a:noFill/>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zh-CN" altLang="en-US" sz="3200" dirty="0" smtClean="0">
                <a:solidFill>
                  <a:srgbClr val="0000FF"/>
                </a:solidFill>
              </a:rPr>
              <a:t>表</a:t>
            </a:r>
            <a:r>
              <a:rPr lang="zh-CN" altLang="en-US" sz="3200" dirty="0">
                <a:solidFill>
                  <a:srgbClr val="0000FF"/>
                </a:solidFill>
              </a:rPr>
              <a:t>示</a:t>
            </a:r>
          </a:p>
        </p:txBody>
      </p:sp>
      <p:sp>
        <p:nvSpPr>
          <p:cNvPr id="330755" name="Rectangle 3"/>
          <p:cNvSpPr>
            <a:spLocks noGrp="1" noChangeArrowheads="1"/>
          </p:cNvSpPr>
          <p:nvPr>
            <p:ph type="body" sz="half" idx="1"/>
          </p:nvPr>
        </p:nvSpPr>
        <p:spPr>
          <a:xfrm>
            <a:off x="250825" y="908050"/>
            <a:ext cx="8497888" cy="5329238"/>
          </a:xfrm>
        </p:spPr>
        <p:txBody>
          <a:bodyPr/>
          <a:lstStyle/>
          <a:p>
            <a:r>
              <a:rPr lang="zh-CN" altLang="en-US" sz="2400" dirty="0" smtClean="0">
                <a:latin typeface="Courier New" pitchFamily="49" charset="0"/>
              </a:rPr>
              <a:t>标</a:t>
            </a:r>
            <a:r>
              <a:rPr lang="zh-CN" altLang="en-US" sz="2400" dirty="0">
                <a:latin typeface="Courier New" pitchFamily="49" charset="0"/>
              </a:rPr>
              <a:t>记</a:t>
            </a:r>
          </a:p>
          <a:p>
            <a:pPr lvl="1"/>
            <a:r>
              <a:rPr lang="zh-CN" altLang="en-US" sz="2000" dirty="0">
                <a:latin typeface="Courier New" pitchFamily="49" charset="0"/>
              </a:rPr>
              <a:t>标记是边界的一维函数的表示。</a:t>
            </a:r>
          </a:p>
          <a:p>
            <a:pPr lvl="1"/>
            <a:r>
              <a:rPr lang="zh-CN" altLang="en-US" sz="2000" dirty="0">
                <a:latin typeface="Courier New" pitchFamily="49" charset="0"/>
              </a:rPr>
              <a:t>它可以通过多种方法生成。最简单的方法就是作为角度的函数，画出从一个内部点（如质心）到边界的距离。</a:t>
            </a:r>
          </a:p>
          <a:p>
            <a:pPr lvl="1"/>
            <a:r>
              <a:rPr lang="zh-CN" altLang="en-US" sz="2000" dirty="0">
                <a:latin typeface="Courier New" pitchFamily="49" charset="0"/>
              </a:rPr>
              <a:t>一维描述比常规的二维描述简单。</a:t>
            </a:r>
          </a:p>
          <a:p>
            <a:pPr lvl="1"/>
            <a:r>
              <a:rPr lang="zh-CN" altLang="en-US" sz="2000" dirty="0">
                <a:solidFill>
                  <a:srgbClr val="FF3300"/>
                </a:solidFill>
                <a:latin typeface="Courier New" pitchFamily="49" charset="0"/>
              </a:rPr>
              <a:t>要求中心到边界的任意射线只与边界有一个交点，从而排除了深窄凹陷和细长突出的边界。</a:t>
            </a:r>
          </a:p>
          <a:p>
            <a:pPr lvl="1"/>
            <a:endParaRPr lang="zh-CN" altLang="en-US" sz="2000" dirty="0">
              <a:solidFill>
                <a:srgbClr val="FF3300"/>
              </a:solidFill>
              <a:latin typeface="Courier New" pitchFamily="49" charset="0"/>
            </a:endParaRPr>
          </a:p>
          <a:p>
            <a:pPr lvl="2">
              <a:buFont typeface="Wingdings" pitchFamily="2" charset="2"/>
              <a:buNone/>
            </a:pPr>
            <a:endParaRPr lang="zh-CN" altLang="en-US" sz="2000" dirty="0">
              <a:latin typeface="Courier New" pitchFamily="49" charset="0"/>
            </a:endParaRPr>
          </a:p>
        </p:txBody>
      </p:sp>
      <p:pic>
        <p:nvPicPr>
          <p:cNvPr id="55299" name="Picture 3"/>
          <p:cNvPicPr>
            <a:picLocks noChangeAspect="1" noChangeArrowheads="1"/>
          </p:cNvPicPr>
          <p:nvPr/>
        </p:nvPicPr>
        <p:blipFill>
          <a:blip r:embed="rId2" cstate="print"/>
          <a:srcRect/>
          <a:stretch>
            <a:fillRect/>
          </a:stretch>
        </p:blipFill>
        <p:spPr bwMode="auto">
          <a:xfrm>
            <a:off x="2105025" y="3729038"/>
            <a:ext cx="5316096" cy="312896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zh-CN" altLang="en-US" sz="3200" dirty="0" smtClean="0"/>
              <a:t>表</a:t>
            </a:r>
            <a:r>
              <a:rPr lang="zh-CN" altLang="en-US" sz="3200" dirty="0"/>
              <a:t>示</a:t>
            </a:r>
          </a:p>
        </p:txBody>
      </p:sp>
      <p:sp>
        <p:nvSpPr>
          <p:cNvPr id="331779" name="Rectangle 3"/>
          <p:cNvSpPr>
            <a:spLocks noGrp="1" noChangeArrowheads="1"/>
          </p:cNvSpPr>
          <p:nvPr>
            <p:ph type="body" sz="half" idx="1"/>
          </p:nvPr>
        </p:nvSpPr>
        <p:spPr>
          <a:xfrm>
            <a:off x="250825" y="908050"/>
            <a:ext cx="8497888" cy="5329238"/>
          </a:xfrm>
        </p:spPr>
        <p:txBody>
          <a:bodyPr/>
          <a:lstStyle/>
          <a:p>
            <a:r>
              <a:rPr lang="zh-CN" altLang="en-US" sz="2400" dirty="0" smtClean="0">
                <a:latin typeface="Courier New" pitchFamily="49" charset="0"/>
              </a:rPr>
              <a:t>标</a:t>
            </a:r>
            <a:r>
              <a:rPr lang="zh-CN" altLang="en-US" sz="2400" dirty="0">
                <a:latin typeface="Courier New" pitchFamily="49" charset="0"/>
              </a:rPr>
              <a:t>记</a:t>
            </a:r>
          </a:p>
          <a:p>
            <a:pPr lvl="1"/>
            <a:r>
              <a:rPr lang="zh-CN" altLang="en-US" sz="2000" dirty="0" smtClean="0">
                <a:latin typeface="Courier New" pitchFamily="49" charset="0"/>
              </a:rPr>
              <a:t>例</a:t>
            </a:r>
            <a:r>
              <a:rPr lang="en-US" altLang="zh-CN" sz="2000" dirty="0" smtClean="0">
                <a:latin typeface="Courier New" pitchFamily="49" charset="0"/>
              </a:rPr>
              <a:t>2 </a:t>
            </a:r>
            <a:r>
              <a:rPr lang="zh-CN" altLang="en-US" sz="2000" dirty="0">
                <a:latin typeface="Courier New" pitchFamily="49" charset="0"/>
              </a:rPr>
              <a:t>标记，</a:t>
            </a:r>
            <a:r>
              <a:rPr lang="en-US" altLang="zh-CN" sz="2000" dirty="0">
                <a:latin typeface="Courier New" pitchFamily="49" charset="0"/>
              </a:rPr>
              <a:t>test11_06.m</a:t>
            </a:r>
            <a:endParaRPr lang="en-US" altLang="zh-CN" sz="2000" dirty="0">
              <a:solidFill>
                <a:srgbClr val="FF3300"/>
              </a:solidFill>
              <a:latin typeface="Courier New" pitchFamily="49" charset="0"/>
            </a:endParaRPr>
          </a:p>
          <a:p>
            <a:pPr lvl="2">
              <a:buFont typeface="Wingdings" pitchFamily="2" charset="2"/>
              <a:buNone/>
            </a:pPr>
            <a:endParaRPr lang="zh-CN" altLang="en-US" sz="2000" dirty="0">
              <a:latin typeface="Courier New" pitchFamily="49" charset="0"/>
            </a:endParaRPr>
          </a:p>
        </p:txBody>
      </p:sp>
      <p:pic>
        <p:nvPicPr>
          <p:cNvPr id="331782" name="Picture 6"/>
          <p:cNvPicPr>
            <a:picLocks noChangeAspect="1" noChangeArrowheads="1"/>
          </p:cNvPicPr>
          <p:nvPr/>
        </p:nvPicPr>
        <p:blipFill>
          <a:blip r:embed="rId2" cstate="print"/>
          <a:srcRect/>
          <a:stretch>
            <a:fillRect/>
          </a:stretch>
        </p:blipFill>
        <p:spPr bwMode="auto">
          <a:xfrm>
            <a:off x="2019300" y="1887538"/>
            <a:ext cx="4400550" cy="37433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zh-CN" altLang="en-US" sz="3200" dirty="0" smtClean="0">
                <a:solidFill>
                  <a:srgbClr val="FF0000"/>
                </a:solidFill>
              </a:rPr>
              <a:t>表</a:t>
            </a:r>
            <a:r>
              <a:rPr lang="zh-CN" altLang="en-US" sz="3200" dirty="0">
                <a:solidFill>
                  <a:srgbClr val="FF0000"/>
                </a:solidFill>
              </a:rPr>
              <a:t>示</a:t>
            </a:r>
          </a:p>
        </p:txBody>
      </p:sp>
      <p:sp>
        <p:nvSpPr>
          <p:cNvPr id="332803" name="Rectangle 3"/>
          <p:cNvSpPr>
            <a:spLocks noGrp="1" noChangeArrowheads="1"/>
          </p:cNvSpPr>
          <p:nvPr>
            <p:ph type="body" sz="half" idx="1"/>
          </p:nvPr>
        </p:nvSpPr>
        <p:spPr>
          <a:xfrm>
            <a:off x="250825" y="908050"/>
            <a:ext cx="8497888" cy="5329238"/>
          </a:xfrm>
        </p:spPr>
        <p:txBody>
          <a:bodyPr/>
          <a:lstStyle/>
          <a:p>
            <a:r>
              <a:rPr lang="zh-CN" altLang="en-US" sz="2400" dirty="0" smtClean="0">
                <a:solidFill>
                  <a:srgbClr val="0000FF"/>
                </a:solidFill>
                <a:latin typeface="Courier New" pitchFamily="49" charset="0"/>
              </a:rPr>
              <a:t>边</a:t>
            </a:r>
            <a:r>
              <a:rPr lang="zh-CN" altLang="en-US" sz="2400" dirty="0">
                <a:solidFill>
                  <a:srgbClr val="0000FF"/>
                </a:solidFill>
                <a:latin typeface="Courier New" pitchFamily="49" charset="0"/>
              </a:rPr>
              <a:t>界分割</a:t>
            </a:r>
          </a:p>
          <a:p>
            <a:pPr lvl="1"/>
            <a:r>
              <a:rPr lang="zh-CN" altLang="en-US" sz="2000" dirty="0">
                <a:solidFill>
                  <a:srgbClr val="FF3300"/>
                </a:solidFill>
                <a:latin typeface="Courier New" pitchFamily="49" charset="0"/>
              </a:rPr>
              <a:t>凸壳</a:t>
            </a:r>
            <a:r>
              <a:rPr lang="zh-CN" altLang="en-US" sz="2000" dirty="0">
                <a:latin typeface="Courier New" pitchFamily="49" charset="0"/>
              </a:rPr>
              <a:t>：任何集合</a:t>
            </a:r>
            <a:r>
              <a:rPr lang="en-US" altLang="zh-CN" sz="2000" dirty="0">
                <a:latin typeface="Courier New" pitchFamily="49" charset="0"/>
              </a:rPr>
              <a:t>s</a:t>
            </a:r>
            <a:r>
              <a:rPr lang="zh-CN" altLang="en-US" sz="2000" dirty="0">
                <a:latin typeface="Courier New" pitchFamily="49" charset="0"/>
              </a:rPr>
              <a:t>的凸壳</a:t>
            </a:r>
            <a:r>
              <a:rPr lang="en-US" altLang="zh-CN" sz="2000" dirty="0">
                <a:latin typeface="Courier New" pitchFamily="49" charset="0"/>
              </a:rPr>
              <a:t>H</a:t>
            </a:r>
            <a:r>
              <a:rPr lang="zh-CN" altLang="en-US" sz="2000" dirty="0">
                <a:latin typeface="Courier New" pitchFamily="49" charset="0"/>
              </a:rPr>
              <a:t>是包含</a:t>
            </a:r>
            <a:r>
              <a:rPr lang="en-US" altLang="zh-CN" sz="2000" dirty="0">
                <a:latin typeface="Courier New" pitchFamily="49" charset="0"/>
              </a:rPr>
              <a:t>S</a:t>
            </a:r>
            <a:r>
              <a:rPr lang="zh-CN" altLang="en-US" sz="2000" dirty="0">
                <a:latin typeface="Courier New" pitchFamily="49" charset="0"/>
              </a:rPr>
              <a:t>的最小凸集。</a:t>
            </a:r>
          </a:p>
          <a:p>
            <a:pPr lvl="1"/>
            <a:r>
              <a:rPr lang="zh-CN" altLang="en-US" sz="2000" dirty="0">
                <a:solidFill>
                  <a:srgbClr val="FF3300"/>
                </a:solidFill>
                <a:latin typeface="Courier New" pitchFamily="49" charset="0"/>
              </a:rPr>
              <a:t>凸缺</a:t>
            </a:r>
            <a:r>
              <a:rPr lang="zh-CN" altLang="en-US" sz="2000" dirty="0">
                <a:latin typeface="Courier New" pitchFamily="49" charset="0"/>
              </a:rPr>
              <a:t>：集合的差</a:t>
            </a:r>
            <a:r>
              <a:rPr lang="en-US" altLang="zh-CN" sz="2000" dirty="0">
                <a:latin typeface="Courier New" pitchFamily="49" charset="0"/>
              </a:rPr>
              <a:t>H-S</a:t>
            </a:r>
            <a:r>
              <a:rPr lang="zh-CN" altLang="en-US" sz="2000" dirty="0">
                <a:latin typeface="Courier New" pitchFamily="49" charset="0"/>
              </a:rPr>
              <a:t>称为</a:t>
            </a:r>
            <a:r>
              <a:rPr lang="en-US" altLang="zh-CN" sz="2000" dirty="0">
                <a:latin typeface="Courier New" pitchFamily="49" charset="0"/>
              </a:rPr>
              <a:t>S</a:t>
            </a:r>
            <a:r>
              <a:rPr lang="zh-CN" altLang="en-US" sz="2000" dirty="0">
                <a:latin typeface="Courier New" pitchFamily="49" charset="0"/>
              </a:rPr>
              <a:t>的凸缺。</a:t>
            </a:r>
          </a:p>
          <a:p>
            <a:pPr lvl="1"/>
            <a:r>
              <a:rPr lang="zh-CN" altLang="en-US" sz="2000" dirty="0">
                <a:latin typeface="Courier New" pitchFamily="49" charset="0"/>
              </a:rPr>
              <a:t>把一条边界分解为</a:t>
            </a:r>
            <a:r>
              <a:rPr lang="zh-CN" altLang="en-US" sz="2000" dirty="0">
                <a:solidFill>
                  <a:srgbClr val="0000FF"/>
                </a:solidFill>
                <a:latin typeface="Courier New" pitchFamily="49" charset="0"/>
              </a:rPr>
              <a:t>片段</a:t>
            </a:r>
            <a:r>
              <a:rPr lang="zh-CN" altLang="en-US" sz="2000" dirty="0">
                <a:latin typeface="Courier New" pitchFamily="49" charset="0"/>
              </a:rPr>
              <a:t>通常是很有用的。分解降低了边界复杂度，简化了描述过程。当边界包含一个或者多个携带形状信息的重要凹面时，边界分段更显重要。此时，基于边界凸壳的边界分解是一种有力的工具。</a:t>
            </a:r>
          </a:p>
          <a:p>
            <a:pPr lvl="1"/>
            <a:r>
              <a:rPr lang="zh-CN" altLang="en-US" sz="2000" dirty="0">
                <a:latin typeface="Courier New" pitchFamily="49" charset="0"/>
              </a:rPr>
              <a:t>区域边界可以通过沿</a:t>
            </a:r>
            <a:r>
              <a:rPr lang="en-US" altLang="zh-CN" sz="2000" dirty="0">
                <a:latin typeface="Courier New" pitchFamily="49" charset="0"/>
              </a:rPr>
              <a:t>S</a:t>
            </a:r>
            <a:r>
              <a:rPr lang="zh-CN" altLang="en-US" sz="2000" dirty="0">
                <a:latin typeface="Courier New" pitchFamily="49" charset="0"/>
              </a:rPr>
              <a:t>轮廓线标出进入或者离开凸缺时的边界点来加以分割。</a:t>
            </a:r>
          </a:p>
          <a:p>
            <a:pPr lvl="1"/>
            <a:endParaRPr lang="zh-CN" altLang="en-US" sz="2000" dirty="0">
              <a:solidFill>
                <a:srgbClr val="FF3300"/>
              </a:solidFill>
              <a:latin typeface="Courier New" pitchFamily="49" charset="0"/>
            </a:endParaRPr>
          </a:p>
          <a:p>
            <a:pPr lvl="2">
              <a:buFont typeface="Wingdings" pitchFamily="2" charset="2"/>
              <a:buNone/>
            </a:pPr>
            <a:endParaRPr lang="zh-CN" altLang="en-US" sz="2000" dirty="0">
              <a:latin typeface="Courier New" pitchFamily="49" charset="0"/>
            </a:endParaRPr>
          </a:p>
        </p:txBody>
      </p:sp>
      <p:pic>
        <p:nvPicPr>
          <p:cNvPr id="332806" name="Picture 6"/>
          <p:cNvPicPr>
            <a:picLocks noChangeAspect="1" noChangeArrowheads="1"/>
          </p:cNvPicPr>
          <p:nvPr/>
        </p:nvPicPr>
        <p:blipFill>
          <a:blip r:embed="rId2" cstate="print"/>
          <a:srcRect/>
          <a:stretch>
            <a:fillRect/>
          </a:stretch>
        </p:blipFill>
        <p:spPr bwMode="auto">
          <a:xfrm>
            <a:off x="2151063" y="4133850"/>
            <a:ext cx="5756049" cy="27241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zh-CN" altLang="en-US" sz="3200" dirty="0" smtClean="0">
                <a:solidFill>
                  <a:srgbClr val="FF0000"/>
                </a:solidFill>
              </a:rPr>
              <a:t>表</a:t>
            </a:r>
            <a:r>
              <a:rPr lang="zh-CN" altLang="en-US" sz="3200" dirty="0">
                <a:solidFill>
                  <a:srgbClr val="FF0000"/>
                </a:solidFill>
              </a:rPr>
              <a:t>示</a:t>
            </a:r>
          </a:p>
        </p:txBody>
      </p:sp>
      <p:sp>
        <p:nvSpPr>
          <p:cNvPr id="333827" name="Rectangle 3"/>
          <p:cNvSpPr>
            <a:spLocks noGrp="1" noChangeArrowheads="1"/>
          </p:cNvSpPr>
          <p:nvPr>
            <p:ph type="body" sz="half" idx="1"/>
          </p:nvPr>
        </p:nvSpPr>
        <p:spPr>
          <a:xfrm>
            <a:off x="250825" y="908050"/>
            <a:ext cx="8497888" cy="5329238"/>
          </a:xfrm>
        </p:spPr>
        <p:txBody>
          <a:bodyPr/>
          <a:lstStyle/>
          <a:p>
            <a:r>
              <a:rPr lang="zh-CN" altLang="en-US" sz="2400" dirty="0" smtClean="0">
                <a:latin typeface="Courier New" pitchFamily="49" charset="0"/>
              </a:rPr>
              <a:t>骨</a:t>
            </a:r>
            <a:r>
              <a:rPr lang="zh-CN" altLang="en-US" sz="2400" dirty="0">
                <a:latin typeface="Courier New" pitchFamily="49" charset="0"/>
              </a:rPr>
              <a:t>架</a:t>
            </a:r>
          </a:p>
          <a:p>
            <a:pPr lvl="1"/>
            <a:r>
              <a:rPr lang="zh-CN" altLang="en-US" sz="2000" dirty="0">
                <a:latin typeface="Courier New" pitchFamily="49" charset="0"/>
              </a:rPr>
              <a:t>一个区域的骨架可以用</a:t>
            </a:r>
            <a:r>
              <a:rPr lang="en-US" altLang="zh-CN" sz="2000" dirty="0">
                <a:latin typeface="Courier New" pitchFamily="49" charset="0"/>
              </a:rPr>
              <a:t>Blum[1967]</a:t>
            </a:r>
            <a:r>
              <a:rPr lang="zh-CN" altLang="en-US" sz="2000" dirty="0">
                <a:latin typeface="Courier New" pitchFamily="49" charset="0"/>
              </a:rPr>
              <a:t>提出的中轴转换方法</a:t>
            </a:r>
            <a:r>
              <a:rPr lang="en-US" altLang="zh-CN" sz="2000" dirty="0">
                <a:solidFill>
                  <a:srgbClr val="FF0000"/>
                </a:solidFill>
                <a:latin typeface="Courier New" pitchFamily="49" charset="0"/>
              </a:rPr>
              <a:t>MAT</a:t>
            </a:r>
            <a:r>
              <a:rPr lang="zh-CN" altLang="en-US" sz="2000" dirty="0">
                <a:solidFill>
                  <a:srgbClr val="FF0000"/>
                </a:solidFill>
                <a:latin typeface="Courier New" pitchFamily="49" charset="0"/>
              </a:rPr>
              <a:t>定义</a:t>
            </a:r>
            <a:r>
              <a:rPr lang="zh-CN" altLang="en-US" sz="2000" dirty="0">
                <a:latin typeface="Courier New" pitchFamily="49" charset="0"/>
              </a:rPr>
              <a:t>。边界为</a:t>
            </a:r>
            <a:r>
              <a:rPr lang="en-US" altLang="zh-CN" sz="2000" dirty="0">
                <a:latin typeface="Courier New" pitchFamily="49" charset="0"/>
              </a:rPr>
              <a:t>B</a:t>
            </a:r>
            <a:r>
              <a:rPr lang="zh-CN" altLang="en-US" sz="2000" dirty="0">
                <a:latin typeface="Courier New" pitchFamily="49" charset="0"/>
              </a:rPr>
              <a:t>的区域</a:t>
            </a:r>
            <a:r>
              <a:rPr lang="en-US" altLang="zh-CN" sz="2000" dirty="0">
                <a:latin typeface="Courier New" pitchFamily="49" charset="0"/>
              </a:rPr>
              <a:t>R</a:t>
            </a:r>
            <a:r>
              <a:rPr lang="zh-CN" altLang="en-US" sz="2000" dirty="0">
                <a:latin typeface="Courier New" pitchFamily="49" charset="0"/>
              </a:rPr>
              <a:t>的</a:t>
            </a:r>
            <a:r>
              <a:rPr lang="en-US" altLang="zh-CN" sz="2000" dirty="0">
                <a:latin typeface="Courier New" pitchFamily="49" charset="0"/>
              </a:rPr>
              <a:t>MAT</a:t>
            </a:r>
            <a:r>
              <a:rPr lang="zh-CN" altLang="en-US" sz="2000" dirty="0">
                <a:latin typeface="Courier New" pitchFamily="49" charset="0"/>
              </a:rPr>
              <a:t>如下：对</a:t>
            </a:r>
            <a:r>
              <a:rPr lang="en-US" altLang="zh-CN" sz="2000" dirty="0">
                <a:latin typeface="Courier New" pitchFamily="49" charset="0"/>
              </a:rPr>
              <a:t>R</a:t>
            </a:r>
            <a:r>
              <a:rPr lang="zh-CN" altLang="en-US" sz="2000" dirty="0">
                <a:latin typeface="Courier New" pitchFamily="49" charset="0"/>
              </a:rPr>
              <a:t>中的每个点</a:t>
            </a:r>
            <a:r>
              <a:rPr lang="en-US" altLang="zh-CN" sz="2000" dirty="0">
                <a:latin typeface="Courier New" pitchFamily="49" charset="0"/>
              </a:rPr>
              <a:t>p</a:t>
            </a:r>
            <a:r>
              <a:rPr lang="zh-CN" altLang="en-US" sz="2000" dirty="0">
                <a:latin typeface="Courier New" pitchFamily="49" charset="0"/>
              </a:rPr>
              <a:t>，找到它在</a:t>
            </a:r>
            <a:r>
              <a:rPr lang="en-US" altLang="zh-CN" sz="2000" dirty="0">
                <a:latin typeface="Courier New" pitchFamily="49" charset="0"/>
              </a:rPr>
              <a:t>B</a:t>
            </a:r>
            <a:r>
              <a:rPr lang="zh-CN" altLang="en-US" sz="2000" dirty="0">
                <a:latin typeface="Courier New" pitchFamily="49" charset="0"/>
              </a:rPr>
              <a:t>上最接近的邻点。若</a:t>
            </a:r>
            <a:r>
              <a:rPr lang="en-US" altLang="zh-CN" sz="2000" dirty="0">
                <a:latin typeface="Courier New" pitchFamily="49" charset="0"/>
              </a:rPr>
              <a:t>p</a:t>
            </a:r>
            <a:r>
              <a:rPr lang="zh-CN" altLang="en-US" sz="2000" dirty="0">
                <a:latin typeface="Courier New" pitchFamily="49" charset="0"/>
              </a:rPr>
              <a:t>有多余一个最近邻点，则它是骨架上的点。</a:t>
            </a:r>
          </a:p>
          <a:p>
            <a:pPr lvl="1"/>
            <a:r>
              <a:rPr lang="zh-CN" altLang="en-US" sz="2000" dirty="0">
                <a:latin typeface="Courier New" pitchFamily="49" charset="0"/>
              </a:rPr>
              <a:t>函数</a:t>
            </a:r>
            <a:r>
              <a:rPr lang="en-US" altLang="zh-CN" sz="2000" dirty="0">
                <a:latin typeface="Courier New" pitchFamily="49" charset="0"/>
              </a:rPr>
              <a:t>s=</a:t>
            </a:r>
            <a:r>
              <a:rPr lang="en-US" altLang="zh-CN" sz="2000" dirty="0" err="1">
                <a:latin typeface="Courier New" pitchFamily="49" charset="0"/>
              </a:rPr>
              <a:t>bwmorph</a:t>
            </a:r>
            <a:r>
              <a:rPr lang="en-US" altLang="zh-CN" sz="2000" dirty="0">
                <a:latin typeface="Courier New" pitchFamily="49" charset="0"/>
              </a:rPr>
              <a:t>(</a:t>
            </a:r>
            <a:r>
              <a:rPr lang="en-US" altLang="zh-CN" sz="2000" dirty="0" err="1">
                <a:latin typeface="Courier New" pitchFamily="49" charset="0"/>
              </a:rPr>
              <a:t>B,’skel’,Inf</a:t>
            </a:r>
            <a:r>
              <a:rPr lang="en-US" altLang="zh-CN" sz="2000" dirty="0">
                <a:latin typeface="Courier New" pitchFamily="49" charset="0"/>
              </a:rPr>
              <a:t>)</a:t>
            </a:r>
            <a:r>
              <a:rPr lang="zh-CN" altLang="en-US" sz="2000" dirty="0">
                <a:latin typeface="Courier New" pitchFamily="49" charset="0"/>
              </a:rPr>
              <a:t>用于获取图形</a:t>
            </a:r>
            <a:r>
              <a:rPr lang="en-US" altLang="zh-CN" sz="2000" dirty="0">
                <a:latin typeface="Courier New" pitchFamily="49" charset="0"/>
              </a:rPr>
              <a:t>B</a:t>
            </a:r>
            <a:r>
              <a:rPr lang="zh-CN" altLang="en-US" sz="2000" dirty="0">
                <a:latin typeface="Courier New" pitchFamily="49" charset="0"/>
              </a:rPr>
              <a:t>的骨架。</a:t>
            </a:r>
          </a:p>
          <a:p>
            <a:pPr lvl="1"/>
            <a:endParaRPr lang="zh-CN" altLang="en-US" sz="2000" dirty="0">
              <a:latin typeface="Courier New" pitchFamily="49" charset="0"/>
            </a:endParaRPr>
          </a:p>
          <a:p>
            <a:pPr lvl="1"/>
            <a:endParaRPr lang="zh-CN" altLang="en-US" sz="2000" dirty="0">
              <a:latin typeface="Courier New" pitchFamily="49" charset="0"/>
            </a:endParaRPr>
          </a:p>
          <a:p>
            <a:pPr lvl="2">
              <a:buFont typeface="Wingdings" pitchFamily="2" charset="2"/>
              <a:buNone/>
            </a:pPr>
            <a:endParaRPr lang="zh-CN" altLang="en-US" sz="2000" dirty="0">
              <a:latin typeface="Courier New" pitchFamily="49" charset="0"/>
            </a:endParaRPr>
          </a:p>
        </p:txBody>
      </p:sp>
      <p:pic>
        <p:nvPicPr>
          <p:cNvPr id="56323" name="Picture 3"/>
          <p:cNvPicPr>
            <a:picLocks noChangeAspect="1" noChangeArrowheads="1"/>
          </p:cNvPicPr>
          <p:nvPr/>
        </p:nvPicPr>
        <p:blipFill>
          <a:blip r:embed="rId2" cstate="print"/>
          <a:srcRect/>
          <a:stretch>
            <a:fillRect/>
          </a:stretch>
        </p:blipFill>
        <p:spPr bwMode="auto">
          <a:xfrm>
            <a:off x="1614488" y="3219450"/>
            <a:ext cx="6693787" cy="35242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zh-CN" altLang="en-US" sz="3200" dirty="0" smtClean="0">
                <a:solidFill>
                  <a:srgbClr val="FF0000"/>
                </a:solidFill>
              </a:rPr>
              <a:t>表</a:t>
            </a:r>
            <a:r>
              <a:rPr lang="zh-CN" altLang="en-US" sz="3200" dirty="0">
                <a:solidFill>
                  <a:srgbClr val="FF0000"/>
                </a:solidFill>
              </a:rPr>
              <a:t>示</a:t>
            </a:r>
          </a:p>
        </p:txBody>
      </p:sp>
      <p:sp>
        <p:nvSpPr>
          <p:cNvPr id="334851" name="Rectangle 3"/>
          <p:cNvSpPr>
            <a:spLocks noGrp="1" noChangeArrowheads="1"/>
          </p:cNvSpPr>
          <p:nvPr>
            <p:ph type="body" sz="half" idx="1"/>
          </p:nvPr>
        </p:nvSpPr>
        <p:spPr>
          <a:xfrm>
            <a:off x="250825" y="908050"/>
            <a:ext cx="8497888" cy="5329238"/>
          </a:xfrm>
        </p:spPr>
        <p:txBody>
          <a:bodyPr/>
          <a:lstStyle/>
          <a:p>
            <a:r>
              <a:rPr lang="zh-CN" altLang="en-US" sz="2400" dirty="0" smtClean="0">
                <a:latin typeface="Courier New" pitchFamily="49" charset="0"/>
              </a:rPr>
              <a:t>骨</a:t>
            </a:r>
            <a:r>
              <a:rPr lang="zh-CN" altLang="en-US" sz="2400" dirty="0">
                <a:latin typeface="Courier New" pitchFamily="49" charset="0"/>
              </a:rPr>
              <a:t>架</a:t>
            </a:r>
          </a:p>
          <a:p>
            <a:pPr lvl="1"/>
            <a:r>
              <a:rPr lang="zh-CN" altLang="en-US" sz="2000" dirty="0">
                <a:latin typeface="Courier New" pitchFamily="49" charset="0"/>
              </a:rPr>
              <a:t>例</a:t>
            </a:r>
            <a:r>
              <a:rPr lang="en-US" altLang="zh-CN" sz="2000" dirty="0">
                <a:latin typeface="Courier New" pitchFamily="49" charset="0"/>
              </a:rPr>
              <a:t>11.7</a:t>
            </a:r>
            <a:r>
              <a:rPr lang="zh-CN" altLang="en-US" sz="2000" dirty="0">
                <a:latin typeface="Courier New" pitchFamily="49" charset="0"/>
              </a:rPr>
              <a:t>，计算区域的骨架，</a:t>
            </a:r>
            <a:r>
              <a:rPr lang="en-US" altLang="zh-CN" sz="2000" dirty="0">
                <a:latin typeface="Courier New" pitchFamily="49" charset="0"/>
              </a:rPr>
              <a:t>test11_07.m</a:t>
            </a:r>
          </a:p>
          <a:p>
            <a:pPr lvl="1"/>
            <a:endParaRPr lang="zh-CN" altLang="en-US" sz="2000" dirty="0">
              <a:latin typeface="Courier New" pitchFamily="49" charset="0"/>
            </a:endParaRPr>
          </a:p>
          <a:p>
            <a:pPr lvl="2">
              <a:buFont typeface="Wingdings" pitchFamily="2" charset="2"/>
              <a:buNone/>
            </a:pPr>
            <a:endParaRPr lang="zh-CN" altLang="en-US" sz="2000" dirty="0">
              <a:latin typeface="Courier New" pitchFamily="49" charset="0"/>
            </a:endParaRPr>
          </a:p>
        </p:txBody>
      </p:sp>
      <p:pic>
        <p:nvPicPr>
          <p:cNvPr id="334853" name="Picture 5"/>
          <p:cNvPicPr>
            <a:picLocks noChangeAspect="1" noChangeArrowheads="1"/>
          </p:cNvPicPr>
          <p:nvPr/>
        </p:nvPicPr>
        <p:blipFill>
          <a:blip r:embed="rId2" cstate="print"/>
          <a:srcRect/>
          <a:stretch>
            <a:fillRect/>
          </a:stretch>
        </p:blipFill>
        <p:spPr bwMode="auto">
          <a:xfrm>
            <a:off x="2093913" y="2159000"/>
            <a:ext cx="3924300" cy="351313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zh-CN" altLang="en-US" sz="3200" dirty="0" smtClean="0">
                <a:solidFill>
                  <a:srgbClr val="FF0000"/>
                </a:solidFill>
              </a:rPr>
              <a:t>边</a:t>
            </a:r>
            <a:r>
              <a:rPr lang="zh-CN" altLang="en-US" sz="3200" dirty="0">
                <a:solidFill>
                  <a:srgbClr val="FF0000"/>
                </a:solidFill>
              </a:rPr>
              <a:t>界描述子</a:t>
            </a:r>
          </a:p>
        </p:txBody>
      </p:sp>
      <p:sp>
        <p:nvSpPr>
          <p:cNvPr id="335875" name="Rectangle 3"/>
          <p:cNvSpPr>
            <a:spLocks noGrp="1" noChangeArrowheads="1"/>
          </p:cNvSpPr>
          <p:nvPr>
            <p:ph type="body" sz="half" idx="1"/>
          </p:nvPr>
        </p:nvSpPr>
        <p:spPr>
          <a:xfrm>
            <a:off x="250825" y="1228724"/>
            <a:ext cx="8497888" cy="5008563"/>
          </a:xfrm>
        </p:spPr>
        <p:txBody>
          <a:bodyPr/>
          <a:lstStyle/>
          <a:p>
            <a:pPr lvl="1"/>
            <a:r>
              <a:rPr lang="zh-CN" altLang="en-US" sz="2400" dirty="0" smtClean="0">
                <a:latin typeface="Courier New" pitchFamily="49" charset="0"/>
              </a:rPr>
              <a:t>边</a:t>
            </a:r>
            <a:r>
              <a:rPr lang="zh-CN" altLang="en-US" sz="2400" dirty="0">
                <a:latin typeface="Courier New" pitchFamily="49" charset="0"/>
              </a:rPr>
              <a:t>界的长</a:t>
            </a:r>
            <a:r>
              <a:rPr lang="zh-CN" altLang="en-US" sz="2400" dirty="0" smtClean="0">
                <a:latin typeface="Courier New" pitchFamily="49" charset="0"/>
              </a:rPr>
              <a:t>度</a:t>
            </a:r>
            <a:endParaRPr lang="zh-CN" altLang="en-US" sz="2400" dirty="0">
              <a:latin typeface="Courier New" pitchFamily="49" charset="0"/>
            </a:endParaRPr>
          </a:p>
          <a:p>
            <a:pPr lvl="2"/>
            <a:r>
              <a:rPr lang="zh-CN" altLang="en-US" sz="2000" dirty="0">
                <a:latin typeface="Courier New" pitchFamily="49" charset="0"/>
              </a:rPr>
              <a:t>闭合边界</a:t>
            </a:r>
            <a:r>
              <a:rPr lang="en-US" altLang="zh-CN" sz="2000" dirty="0">
                <a:latin typeface="Courier New" pitchFamily="49" charset="0"/>
              </a:rPr>
              <a:t>4</a:t>
            </a:r>
            <a:r>
              <a:rPr lang="zh-CN" altLang="en-US" sz="2000" dirty="0">
                <a:latin typeface="Courier New" pitchFamily="49" charset="0"/>
              </a:rPr>
              <a:t>连接边界的长度是边界像素</a:t>
            </a:r>
            <a:r>
              <a:rPr lang="zh-CN" altLang="en-US" sz="2000" dirty="0" smtClean="0">
                <a:latin typeface="Courier New" pitchFamily="49" charset="0"/>
              </a:rPr>
              <a:t>数</a:t>
            </a:r>
            <a:endParaRPr lang="zh-CN" altLang="en-US" sz="2000" dirty="0">
              <a:latin typeface="Courier New" pitchFamily="49" charset="0"/>
            </a:endParaRPr>
          </a:p>
          <a:p>
            <a:pPr lvl="2"/>
            <a:r>
              <a:rPr lang="zh-CN" altLang="en-US" sz="2000" dirty="0">
                <a:latin typeface="Courier New" pitchFamily="49" charset="0"/>
              </a:rPr>
              <a:t>若边界为</a:t>
            </a:r>
            <a:r>
              <a:rPr lang="en-US" altLang="zh-CN" sz="2000" dirty="0">
                <a:latin typeface="Courier New" pitchFamily="49" charset="0"/>
              </a:rPr>
              <a:t>8</a:t>
            </a:r>
            <a:r>
              <a:rPr lang="zh-CN" altLang="en-US" sz="2000" dirty="0">
                <a:latin typeface="Courier New" pitchFamily="49" charset="0"/>
              </a:rPr>
              <a:t>连接，则将垂直和水平单位像素平移计为</a:t>
            </a:r>
            <a:r>
              <a:rPr lang="en-US" altLang="zh-CN" sz="2000" dirty="0">
                <a:latin typeface="Courier New" pitchFamily="49" charset="0"/>
              </a:rPr>
              <a:t>1</a:t>
            </a:r>
            <a:r>
              <a:rPr lang="zh-CN" altLang="en-US" sz="2000" dirty="0">
                <a:latin typeface="Courier New" pitchFamily="49" charset="0"/>
              </a:rPr>
              <a:t>，对角平移计为</a:t>
            </a:r>
            <a:r>
              <a:rPr lang="en-US" altLang="zh-CN" sz="2000" dirty="0" err="1">
                <a:latin typeface="Courier New" pitchFamily="49" charset="0"/>
              </a:rPr>
              <a:t>sqrt</a:t>
            </a:r>
            <a:r>
              <a:rPr lang="en-US" altLang="zh-CN" sz="2000" dirty="0">
                <a:latin typeface="Courier New" pitchFamily="49" charset="0"/>
              </a:rPr>
              <a:t>(2</a:t>
            </a:r>
            <a:r>
              <a:rPr lang="en-US" altLang="zh-CN" sz="2000" dirty="0" smtClean="0">
                <a:latin typeface="Courier New" pitchFamily="49" charset="0"/>
              </a:rPr>
              <a:t>)</a:t>
            </a:r>
            <a:endParaRPr lang="en-US" altLang="zh-CN" sz="2000" dirty="0">
              <a:latin typeface="Courier New" pitchFamily="49" charset="0"/>
            </a:endParaRPr>
          </a:p>
          <a:p>
            <a:pPr lvl="1"/>
            <a:r>
              <a:rPr lang="zh-CN" altLang="en-US" sz="2400" dirty="0">
                <a:latin typeface="Courier New" pitchFamily="49" charset="0"/>
              </a:rPr>
              <a:t>边界的直径</a:t>
            </a:r>
          </a:p>
          <a:p>
            <a:pPr lvl="2"/>
            <a:r>
              <a:rPr lang="zh-CN" altLang="en-US" sz="2000" dirty="0">
                <a:solidFill>
                  <a:srgbClr val="FF3300"/>
                </a:solidFill>
                <a:latin typeface="Courier New" pitchFamily="49" charset="0"/>
              </a:rPr>
              <a:t>边界的直径</a:t>
            </a:r>
            <a:r>
              <a:rPr lang="zh-CN" altLang="en-US" sz="2000" dirty="0">
                <a:latin typeface="Courier New" pitchFamily="49" charset="0"/>
              </a:rPr>
              <a:t>：边界上两个最远点间的欧几里得距离为边界的直</a:t>
            </a:r>
            <a:r>
              <a:rPr lang="zh-CN" altLang="en-US" sz="2000" dirty="0" smtClean="0">
                <a:latin typeface="Courier New" pitchFamily="49" charset="0"/>
              </a:rPr>
              <a:t>径</a:t>
            </a:r>
            <a:endParaRPr lang="zh-CN" altLang="en-US" sz="2000" dirty="0">
              <a:latin typeface="Courier New" pitchFamily="49" charset="0"/>
            </a:endParaRPr>
          </a:p>
          <a:p>
            <a:pPr lvl="2"/>
            <a:r>
              <a:rPr lang="zh-CN" altLang="en-US" sz="2000" dirty="0">
                <a:solidFill>
                  <a:srgbClr val="FF3300"/>
                </a:solidFill>
                <a:latin typeface="Courier New" pitchFamily="49" charset="0"/>
              </a:rPr>
              <a:t>边界的长轴：</a:t>
            </a:r>
            <a:r>
              <a:rPr lang="zh-CN" altLang="en-US" sz="2000" dirty="0">
                <a:latin typeface="Courier New" pitchFamily="49" charset="0"/>
              </a:rPr>
              <a:t>连接直径的线段为边界的长</a:t>
            </a:r>
            <a:r>
              <a:rPr lang="zh-CN" altLang="en-US" sz="2000" dirty="0" smtClean="0">
                <a:latin typeface="Courier New" pitchFamily="49" charset="0"/>
              </a:rPr>
              <a:t>轴</a:t>
            </a:r>
            <a:endParaRPr lang="zh-CN" altLang="en-US" sz="2000" dirty="0">
              <a:latin typeface="Courier New" pitchFamily="49" charset="0"/>
            </a:endParaRPr>
          </a:p>
          <a:p>
            <a:pPr lvl="2"/>
            <a:r>
              <a:rPr lang="zh-CN" altLang="en-US" sz="2000" dirty="0">
                <a:solidFill>
                  <a:srgbClr val="FF3300"/>
                </a:solidFill>
                <a:latin typeface="Courier New" pitchFamily="49" charset="0"/>
              </a:rPr>
              <a:t>边界的短轴</a:t>
            </a:r>
            <a:r>
              <a:rPr lang="zh-CN" altLang="en-US" sz="2000" dirty="0">
                <a:latin typeface="Courier New" pitchFamily="49" charset="0"/>
              </a:rPr>
              <a:t>：与长轴垂直方向的最远距离边界点间的线</a:t>
            </a:r>
            <a:r>
              <a:rPr lang="zh-CN" altLang="en-US" sz="2000" dirty="0" smtClean="0">
                <a:latin typeface="Courier New" pitchFamily="49" charset="0"/>
              </a:rPr>
              <a:t>段</a:t>
            </a:r>
            <a:endParaRPr lang="zh-CN" altLang="en-US" sz="2000" dirty="0">
              <a:latin typeface="Courier New" pitchFamily="49" charset="0"/>
            </a:endParaRPr>
          </a:p>
          <a:p>
            <a:pPr lvl="2"/>
            <a:r>
              <a:rPr lang="zh-CN" altLang="en-US" sz="2000" dirty="0">
                <a:solidFill>
                  <a:srgbClr val="FF3300"/>
                </a:solidFill>
                <a:latin typeface="Courier New" pitchFamily="49" charset="0"/>
              </a:rPr>
              <a:t>边界区域的基本矩形：</a:t>
            </a:r>
            <a:r>
              <a:rPr lang="zh-CN" altLang="en-US" sz="2000" dirty="0">
                <a:latin typeface="Courier New" pitchFamily="49" charset="0"/>
              </a:rPr>
              <a:t>长轴和短轴张成的矩形是该边界区域的基本矩形。</a:t>
            </a:r>
          </a:p>
          <a:p>
            <a:pPr lvl="2"/>
            <a:r>
              <a:rPr lang="zh-CN" altLang="en-US" sz="2000" dirty="0">
                <a:solidFill>
                  <a:srgbClr val="FF3300"/>
                </a:solidFill>
                <a:latin typeface="Courier New" pitchFamily="49" charset="0"/>
              </a:rPr>
              <a:t>边界的偏心率</a:t>
            </a:r>
            <a:r>
              <a:rPr lang="zh-CN" altLang="en-US" sz="2000" dirty="0">
                <a:latin typeface="Courier New" pitchFamily="49" charset="0"/>
              </a:rPr>
              <a:t>：长轴和短轴的比值</a:t>
            </a:r>
            <a:r>
              <a:rPr lang="zh-CN" altLang="en-US" sz="2000" dirty="0" smtClean="0">
                <a:latin typeface="Courier New" pitchFamily="49" charset="0"/>
              </a:rPr>
              <a:t>。</a:t>
            </a:r>
            <a:endParaRPr lang="zh-CN" altLang="en-US" sz="2000" dirty="0">
              <a:latin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zh-CN" altLang="en-US" sz="3200"/>
              <a:t>内容</a:t>
            </a:r>
          </a:p>
        </p:txBody>
      </p:sp>
      <p:sp>
        <p:nvSpPr>
          <p:cNvPr id="267267" name="Rectangle 3"/>
          <p:cNvSpPr>
            <a:spLocks noGrp="1" noChangeArrowheads="1"/>
          </p:cNvSpPr>
          <p:nvPr>
            <p:ph type="body" idx="1"/>
          </p:nvPr>
        </p:nvSpPr>
        <p:spPr>
          <a:xfrm>
            <a:off x="539552" y="1052513"/>
            <a:ext cx="7920880" cy="5329237"/>
          </a:xfrm>
        </p:spPr>
        <p:txBody>
          <a:bodyPr/>
          <a:lstStyle/>
          <a:p>
            <a:r>
              <a:rPr lang="zh-CN" altLang="en-US" sz="2400" dirty="0" smtClean="0"/>
              <a:t>背</a:t>
            </a:r>
            <a:r>
              <a:rPr lang="zh-CN" altLang="en-US" sz="2400" dirty="0"/>
              <a:t>景知</a:t>
            </a:r>
            <a:r>
              <a:rPr lang="zh-CN" altLang="en-US" sz="2400" dirty="0" smtClean="0"/>
              <a:t>识</a:t>
            </a:r>
            <a:endParaRPr lang="zh-CN" altLang="en-US" sz="2400" dirty="0"/>
          </a:p>
          <a:p>
            <a:r>
              <a:rPr lang="zh-CN" altLang="en-US" sz="2400" dirty="0" smtClean="0"/>
              <a:t>表</a:t>
            </a:r>
            <a:r>
              <a:rPr lang="zh-CN" altLang="en-US" sz="2400" dirty="0"/>
              <a:t>示</a:t>
            </a:r>
          </a:p>
          <a:p>
            <a:pPr lvl="1"/>
            <a:r>
              <a:rPr lang="zh-CN" altLang="en-US" sz="2000" dirty="0"/>
              <a:t>链码、边界的最小周长多边形近似、标记、边界片段、骨架等</a:t>
            </a:r>
          </a:p>
          <a:p>
            <a:r>
              <a:rPr lang="zh-CN" altLang="en-US" sz="2400" dirty="0" smtClean="0"/>
              <a:t>边</a:t>
            </a:r>
            <a:r>
              <a:rPr lang="zh-CN" altLang="en-US" sz="2400" dirty="0"/>
              <a:t>界描述符</a:t>
            </a:r>
          </a:p>
          <a:p>
            <a:pPr lvl="1"/>
            <a:r>
              <a:rPr lang="zh-CN" altLang="en-US" sz="2000" dirty="0"/>
              <a:t>简单描述符</a:t>
            </a:r>
            <a:r>
              <a:rPr lang="en-US" altLang="zh-CN" sz="2000" dirty="0"/>
              <a:t>(</a:t>
            </a:r>
            <a:r>
              <a:rPr lang="zh-CN" altLang="en-US" sz="2000" dirty="0"/>
              <a:t>周长、直径、基本矩形、长轴、短轴、偏心率等</a:t>
            </a:r>
            <a:r>
              <a:rPr lang="en-US" altLang="zh-CN" sz="2000" dirty="0"/>
              <a:t>)</a:t>
            </a:r>
            <a:r>
              <a:rPr lang="zh-CN" altLang="en-US" sz="2000" dirty="0"/>
              <a:t>、形状数、傅里叶描述符、统计矩</a:t>
            </a:r>
          </a:p>
          <a:p>
            <a:r>
              <a:rPr lang="zh-CN" altLang="en-US" sz="2400" dirty="0" smtClean="0"/>
              <a:t>区</a:t>
            </a:r>
            <a:r>
              <a:rPr lang="zh-CN" altLang="en-US" sz="2400" dirty="0"/>
              <a:t>域描述符</a:t>
            </a:r>
          </a:p>
          <a:p>
            <a:pPr lvl="1"/>
            <a:r>
              <a:rPr lang="zh-CN" altLang="en-US" sz="2000" dirty="0" smtClean="0"/>
              <a:t>纹</a:t>
            </a:r>
            <a:r>
              <a:rPr lang="zh-CN" altLang="en-US" sz="2000" dirty="0"/>
              <a:t>理的统计矩描述、频谱描述，</a:t>
            </a:r>
            <a:r>
              <a:rPr lang="en-US" altLang="zh-CN" sz="2000" dirty="0"/>
              <a:t>7</a:t>
            </a:r>
            <a:r>
              <a:rPr lang="zh-CN" altLang="en-US" sz="2000" dirty="0"/>
              <a:t>个不变统计矩</a:t>
            </a:r>
          </a:p>
          <a:p>
            <a:r>
              <a:rPr lang="zh-CN" altLang="en-US" sz="2400" dirty="0" smtClean="0"/>
              <a:t>主</a:t>
            </a:r>
            <a:r>
              <a:rPr lang="zh-CN" altLang="en-US" sz="2400" dirty="0"/>
              <a:t>成分分析</a:t>
            </a:r>
          </a:p>
          <a:p>
            <a:pPr lvl="1"/>
            <a:r>
              <a:rPr lang="zh-CN" altLang="en-US" sz="2000" dirty="0"/>
              <a:t>用于把对象坐标轴旋转至长轴方向。</a:t>
            </a:r>
          </a:p>
          <a:p>
            <a:pPr>
              <a:buClr>
                <a:schemeClr val="accent2"/>
              </a:buClr>
              <a:buFont typeface="Wingdings" pitchFamily="2" charset="2"/>
              <a:buChar char="p"/>
            </a:pPr>
            <a:endParaRPr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zh-CN" altLang="en-US" sz="3200" dirty="0" smtClean="0">
                <a:solidFill>
                  <a:srgbClr val="0000FF"/>
                </a:solidFill>
              </a:rPr>
              <a:t>边</a:t>
            </a:r>
            <a:r>
              <a:rPr lang="zh-CN" altLang="en-US" sz="3200" dirty="0">
                <a:solidFill>
                  <a:srgbClr val="0000FF"/>
                </a:solidFill>
              </a:rPr>
              <a:t>界描述符</a:t>
            </a:r>
          </a:p>
        </p:txBody>
      </p:sp>
      <p:sp>
        <p:nvSpPr>
          <p:cNvPr id="338947" name="Rectangle 3"/>
          <p:cNvSpPr>
            <a:spLocks noGrp="1" noChangeArrowheads="1"/>
          </p:cNvSpPr>
          <p:nvPr>
            <p:ph type="body" sz="half" idx="1"/>
          </p:nvPr>
        </p:nvSpPr>
        <p:spPr>
          <a:xfrm>
            <a:off x="250825" y="908050"/>
            <a:ext cx="4749800" cy="5530850"/>
          </a:xfrm>
        </p:spPr>
        <p:txBody>
          <a:bodyPr/>
          <a:lstStyle/>
          <a:p>
            <a:r>
              <a:rPr lang="zh-CN" altLang="en-US" sz="2400" dirty="0" smtClean="0">
                <a:latin typeface="Courier New" pitchFamily="49" charset="0"/>
              </a:rPr>
              <a:t>形</a:t>
            </a:r>
            <a:r>
              <a:rPr lang="zh-CN" altLang="en-US" sz="2400" dirty="0">
                <a:latin typeface="Courier New" pitchFamily="49" charset="0"/>
              </a:rPr>
              <a:t>状数</a:t>
            </a:r>
          </a:p>
          <a:p>
            <a:pPr lvl="1"/>
            <a:r>
              <a:rPr lang="zh-CN" altLang="en-US" sz="2000" dirty="0">
                <a:solidFill>
                  <a:srgbClr val="FF3300"/>
                </a:solidFill>
                <a:latin typeface="Courier New" pitchFamily="49" charset="0"/>
              </a:rPr>
              <a:t>边界的形状数</a:t>
            </a:r>
            <a:r>
              <a:rPr lang="zh-CN" altLang="en-US" sz="2000" dirty="0">
                <a:latin typeface="Courier New" pitchFamily="49" charset="0"/>
              </a:rPr>
              <a:t>定义为在边界旋转到长轴的左上角为起始点的顺时针链码串的基础上，对应其差分链码的所有移位串中、具有</a:t>
            </a:r>
            <a:r>
              <a:rPr lang="zh-CN" altLang="en-US" sz="2000" dirty="0">
                <a:solidFill>
                  <a:srgbClr val="0000FF"/>
                </a:solidFill>
                <a:latin typeface="Courier New" pitchFamily="49" charset="0"/>
              </a:rPr>
              <a:t>最小整数值的差分链码串</a:t>
            </a:r>
            <a:r>
              <a:rPr lang="zh-CN" altLang="en-US" sz="2000" dirty="0">
                <a:latin typeface="Courier New" pitchFamily="49" charset="0"/>
              </a:rPr>
              <a:t>。</a:t>
            </a:r>
          </a:p>
          <a:p>
            <a:pPr lvl="1"/>
            <a:r>
              <a:rPr lang="zh-CN" altLang="en-US" sz="2000" dirty="0">
                <a:solidFill>
                  <a:srgbClr val="FF3300"/>
                </a:solidFill>
                <a:latin typeface="Courier New" pitchFamily="49" charset="0"/>
              </a:rPr>
              <a:t>形状数的阶</a:t>
            </a:r>
            <a:r>
              <a:rPr lang="zh-CN" altLang="en-US" sz="2000" dirty="0">
                <a:latin typeface="Courier New" pitchFamily="49" charset="0"/>
              </a:rPr>
              <a:t>定义为形状数中</a:t>
            </a:r>
            <a:r>
              <a:rPr lang="zh-CN" altLang="en-US" sz="2000" dirty="0">
                <a:solidFill>
                  <a:srgbClr val="0000FF"/>
                </a:solidFill>
                <a:latin typeface="Courier New" pitchFamily="49" charset="0"/>
              </a:rPr>
              <a:t>数字的个</a:t>
            </a:r>
            <a:r>
              <a:rPr lang="zh-CN" altLang="en-US" sz="2000" dirty="0" smtClean="0">
                <a:solidFill>
                  <a:srgbClr val="0000FF"/>
                </a:solidFill>
                <a:latin typeface="Courier New" pitchFamily="49" charset="0"/>
              </a:rPr>
              <a:t>数</a:t>
            </a:r>
            <a:endParaRPr lang="zh-CN" altLang="en-US" sz="2000" dirty="0">
              <a:latin typeface="Courier New" pitchFamily="49" charset="0"/>
            </a:endParaRPr>
          </a:p>
          <a:p>
            <a:pPr lvl="1"/>
            <a:r>
              <a:rPr lang="zh-CN" altLang="en-US" sz="2000" dirty="0">
                <a:latin typeface="Courier New" pitchFamily="49" charset="0"/>
              </a:rPr>
              <a:t>生成形状数的步骤：</a:t>
            </a:r>
          </a:p>
          <a:p>
            <a:pPr lvl="2"/>
            <a:r>
              <a:rPr lang="zh-CN" altLang="en-US" sz="1600" dirty="0">
                <a:solidFill>
                  <a:srgbClr val="0000FF"/>
                </a:solidFill>
                <a:latin typeface="Courier New" pitchFamily="49" charset="0"/>
              </a:rPr>
              <a:t>旋转边界坐标轴到长轴方</a:t>
            </a:r>
            <a:r>
              <a:rPr lang="zh-CN" altLang="en-US" sz="1600" dirty="0" smtClean="0">
                <a:solidFill>
                  <a:srgbClr val="0000FF"/>
                </a:solidFill>
                <a:latin typeface="Courier New" pitchFamily="49" charset="0"/>
              </a:rPr>
              <a:t>向</a:t>
            </a:r>
            <a:endParaRPr lang="zh-CN" altLang="en-US" sz="1600" dirty="0">
              <a:solidFill>
                <a:srgbClr val="0000FF"/>
              </a:solidFill>
              <a:latin typeface="Courier New" pitchFamily="49" charset="0"/>
            </a:endParaRPr>
          </a:p>
          <a:p>
            <a:pPr lvl="2"/>
            <a:r>
              <a:rPr lang="zh-CN" altLang="en-US" sz="1600" dirty="0">
                <a:solidFill>
                  <a:srgbClr val="0000FF"/>
                </a:solidFill>
                <a:latin typeface="Courier New" pitchFamily="49" charset="0"/>
              </a:rPr>
              <a:t>从左上角开始，按顺时针方向写出链码</a:t>
            </a:r>
            <a:r>
              <a:rPr lang="zh-CN" altLang="en-US" sz="1600" dirty="0" smtClean="0">
                <a:solidFill>
                  <a:srgbClr val="0000FF"/>
                </a:solidFill>
                <a:latin typeface="Courier New" pitchFamily="49" charset="0"/>
              </a:rPr>
              <a:t>串</a:t>
            </a:r>
            <a:endParaRPr lang="zh-CN" altLang="en-US" sz="1600" dirty="0">
              <a:solidFill>
                <a:srgbClr val="0000FF"/>
              </a:solidFill>
              <a:latin typeface="Courier New" pitchFamily="49" charset="0"/>
            </a:endParaRPr>
          </a:p>
          <a:p>
            <a:pPr lvl="2"/>
            <a:r>
              <a:rPr lang="zh-CN" altLang="en-US" sz="1600" dirty="0">
                <a:solidFill>
                  <a:srgbClr val="0000FF"/>
                </a:solidFill>
                <a:latin typeface="Courier New" pitchFamily="49" charset="0"/>
              </a:rPr>
              <a:t>求链码串的差分</a:t>
            </a:r>
            <a:r>
              <a:rPr lang="zh-CN" altLang="en-US" sz="1600" dirty="0" smtClean="0">
                <a:solidFill>
                  <a:srgbClr val="0000FF"/>
                </a:solidFill>
                <a:latin typeface="Courier New" pitchFamily="49" charset="0"/>
              </a:rPr>
              <a:t>串</a:t>
            </a:r>
            <a:endParaRPr lang="zh-CN" altLang="en-US" sz="1600" dirty="0">
              <a:solidFill>
                <a:srgbClr val="0000FF"/>
              </a:solidFill>
              <a:latin typeface="Courier New" pitchFamily="49" charset="0"/>
            </a:endParaRPr>
          </a:p>
          <a:p>
            <a:pPr lvl="2"/>
            <a:r>
              <a:rPr lang="zh-CN" altLang="en-US" sz="1600" dirty="0">
                <a:solidFill>
                  <a:srgbClr val="0000FF"/>
                </a:solidFill>
                <a:latin typeface="Courier New" pitchFamily="49" charset="0"/>
              </a:rPr>
              <a:t>移位差分串，已获得最小整数值的</a:t>
            </a:r>
            <a:r>
              <a:rPr lang="zh-CN" altLang="en-US" sz="1600" dirty="0" smtClean="0">
                <a:solidFill>
                  <a:srgbClr val="0000FF"/>
                </a:solidFill>
                <a:latin typeface="Courier New" pitchFamily="49" charset="0"/>
              </a:rPr>
              <a:t>串</a:t>
            </a:r>
            <a:endParaRPr lang="en-US" altLang="zh-CN" sz="1600" dirty="0" smtClean="0">
              <a:solidFill>
                <a:srgbClr val="0000FF"/>
              </a:solidFill>
              <a:latin typeface="Courier New" pitchFamily="49" charset="0"/>
            </a:endParaRPr>
          </a:p>
          <a:p>
            <a:pPr lvl="2"/>
            <a:r>
              <a:rPr lang="zh-CN" altLang="en-US" sz="1600" dirty="0" smtClean="0">
                <a:solidFill>
                  <a:srgbClr val="0000FF"/>
                </a:solidFill>
                <a:latin typeface="Courier New" pitchFamily="49" charset="0"/>
              </a:rPr>
              <a:t>结</a:t>
            </a:r>
            <a:r>
              <a:rPr lang="zh-CN" altLang="en-US" sz="1600" dirty="0">
                <a:solidFill>
                  <a:srgbClr val="0000FF"/>
                </a:solidFill>
                <a:latin typeface="Courier New" pitchFamily="49" charset="0"/>
              </a:rPr>
              <a:t>果串即为形</a:t>
            </a:r>
            <a:r>
              <a:rPr lang="zh-CN" altLang="en-US" sz="1600" dirty="0" smtClean="0">
                <a:solidFill>
                  <a:srgbClr val="0000FF"/>
                </a:solidFill>
                <a:latin typeface="Courier New" pitchFamily="49" charset="0"/>
              </a:rPr>
              <a:t>状数</a:t>
            </a:r>
            <a:endParaRPr lang="zh-CN" altLang="en-US" sz="1600" dirty="0">
              <a:solidFill>
                <a:srgbClr val="0000FF"/>
              </a:solidFill>
              <a:latin typeface="Courier New" pitchFamily="49" charset="0"/>
            </a:endParaRPr>
          </a:p>
        </p:txBody>
      </p:sp>
      <p:pic>
        <p:nvPicPr>
          <p:cNvPr id="338948" name="Picture 4"/>
          <p:cNvPicPr>
            <a:picLocks noChangeAspect="1" noChangeArrowheads="1"/>
          </p:cNvPicPr>
          <p:nvPr/>
        </p:nvPicPr>
        <p:blipFill>
          <a:blip r:embed="rId2" cstate="print"/>
          <a:srcRect/>
          <a:stretch>
            <a:fillRect/>
          </a:stretch>
        </p:blipFill>
        <p:spPr bwMode="auto">
          <a:xfrm>
            <a:off x="5003800" y="1196975"/>
            <a:ext cx="3829050" cy="49149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zh-CN" altLang="en-US" sz="3200" dirty="0" smtClean="0">
                <a:solidFill>
                  <a:srgbClr val="0000FF"/>
                </a:solidFill>
              </a:rPr>
              <a:t>边</a:t>
            </a:r>
            <a:r>
              <a:rPr lang="zh-CN" altLang="en-US" sz="3200" dirty="0">
                <a:solidFill>
                  <a:srgbClr val="0000FF"/>
                </a:solidFill>
              </a:rPr>
              <a:t>界描述符</a:t>
            </a:r>
          </a:p>
        </p:txBody>
      </p:sp>
      <p:sp>
        <p:nvSpPr>
          <p:cNvPr id="339971" name="Rectangle 3"/>
          <p:cNvSpPr>
            <a:spLocks noGrp="1" noChangeArrowheads="1"/>
          </p:cNvSpPr>
          <p:nvPr>
            <p:ph type="body" sz="half" idx="1"/>
          </p:nvPr>
        </p:nvSpPr>
        <p:spPr>
          <a:xfrm>
            <a:off x="250825" y="908050"/>
            <a:ext cx="8424863" cy="5329238"/>
          </a:xfrm>
        </p:spPr>
        <p:txBody>
          <a:bodyPr/>
          <a:lstStyle/>
          <a:p>
            <a:r>
              <a:rPr lang="zh-CN" altLang="en-US" sz="2400" dirty="0" smtClean="0">
                <a:latin typeface="Courier New" pitchFamily="49" charset="0"/>
              </a:rPr>
              <a:t>傅</a:t>
            </a:r>
            <a:r>
              <a:rPr lang="zh-CN" altLang="en-US" sz="2400" dirty="0">
                <a:latin typeface="Courier New" pitchFamily="49" charset="0"/>
              </a:rPr>
              <a:t>里叶</a:t>
            </a:r>
            <a:r>
              <a:rPr lang="zh-CN" altLang="en-US" sz="2400" dirty="0"/>
              <a:t>描述符</a:t>
            </a:r>
            <a:endParaRPr lang="zh-CN" altLang="en-US" sz="2400" dirty="0">
              <a:latin typeface="Courier New" pitchFamily="49" charset="0"/>
            </a:endParaRPr>
          </a:p>
          <a:p>
            <a:pPr lvl="1"/>
            <a:r>
              <a:rPr lang="zh-CN" altLang="en-US" sz="2000" dirty="0">
                <a:solidFill>
                  <a:srgbClr val="FF3300"/>
                </a:solidFill>
                <a:latin typeface="Courier New" pitchFamily="49" charset="0"/>
              </a:rPr>
              <a:t>根据边界点序列的坐标，构造复数向量，求取向量的傅里叶变换，该变换所得的傅里叶系数向量即为边界的傅里叶描述符。</a:t>
            </a:r>
            <a:endParaRPr lang="zh-CN" altLang="en-US" sz="2000" dirty="0">
              <a:latin typeface="Courier New" pitchFamily="49" charset="0"/>
            </a:endParaRPr>
          </a:p>
        </p:txBody>
      </p:sp>
      <p:pic>
        <p:nvPicPr>
          <p:cNvPr id="339973" name="Picture 5"/>
          <p:cNvPicPr>
            <a:picLocks noChangeAspect="1" noChangeArrowheads="1"/>
          </p:cNvPicPr>
          <p:nvPr/>
        </p:nvPicPr>
        <p:blipFill>
          <a:blip r:embed="rId2" cstate="print"/>
          <a:srcRect/>
          <a:stretch>
            <a:fillRect/>
          </a:stretch>
        </p:blipFill>
        <p:spPr bwMode="auto">
          <a:xfrm>
            <a:off x="611188" y="2133600"/>
            <a:ext cx="8008937" cy="1133475"/>
          </a:xfrm>
          <a:prstGeom prst="rect">
            <a:avLst/>
          </a:prstGeom>
          <a:noFill/>
        </p:spPr>
      </p:pic>
      <p:pic>
        <p:nvPicPr>
          <p:cNvPr id="339974" name="Picture 6"/>
          <p:cNvPicPr>
            <a:picLocks noChangeAspect="1" noChangeArrowheads="1"/>
          </p:cNvPicPr>
          <p:nvPr/>
        </p:nvPicPr>
        <p:blipFill>
          <a:blip r:embed="rId3" cstate="print"/>
          <a:srcRect/>
          <a:stretch>
            <a:fillRect/>
          </a:stretch>
        </p:blipFill>
        <p:spPr bwMode="auto">
          <a:xfrm>
            <a:off x="611188" y="3209925"/>
            <a:ext cx="8164512" cy="364807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zh-CN" altLang="en-US" dirty="0" smtClean="0">
                <a:solidFill>
                  <a:srgbClr val="0000FF"/>
                </a:solidFill>
              </a:rPr>
              <a:t>边</a:t>
            </a:r>
            <a:r>
              <a:rPr lang="zh-CN" altLang="en-US" dirty="0">
                <a:solidFill>
                  <a:srgbClr val="0000FF"/>
                </a:solidFill>
              </a:rPr>
              <a:t>界描述符</a:t>
            </a:r>
          </a:p>
        </p:txBody>
      </p:sp>
      <p:sp>
        <p:nvSpPr>
          <p:cNvPr id="340995" name="Rectangle 3"/>
          <p:cNvSpPr>
            <a:spLocks noGrp="1" noChangeArrowheads="1"/>
          </p:cNvSpPr>
          <p:nvPr>
            <p:ph type="body" sz="half" idx="1"/>
          </p:nvPr>
        </p:nvSpPr>
        <p:spPr>
          <a:xfrm>
            <a:off x="250825" y="1200150"/>
            <a:ext cx="8424863" cy="5037138"/>
          </a:xfrm>
        </p:spPr>
        <p:txBody>
          <a:bodyPr/>
          <a:lstStyle/>
          <a:p>
            <a:r>
              <a:rPr lang="zh-CN" altLang="en-US" sz="2400" dirty="0" smtClean="0">
                <a:latin typeface="Courier New" pitchFamily="49" charset="0"/>
              </a:rPr>
              <a:t>傅</a:t>
            </a:r>
            <a:r>
              <a:rPr lang="zh-CN" altLang="en-US" sz="2400" dirty="0">
                <a:latin typeface="Courier New" pitchFamily="49" charset="0"/>
              </a:rPr>
              <a:t>里叶</a:t>
            </a:r>
            <a:r>
              <a:rPr lang="zh-CN" altLang="en-US" sz="2400" dirty="0"/>
              <a:t>描述符</a:t>
            </a:r>
            <a:endParaRPr lang="zh-CN" altLang="en-US" sz="2400" dirty="0">
              <a:latin typeface="Courier New" pitchFamily="49" charset="0"/>
            </a:endParaRPr>
          </a:p>
          <a:p>
            <a:pPr lvl="1"/>
            <a:r>
              <a:rPr lang="zh-CN" altLang="en-US" sz="2000" dirty="0">
                <a:solidFill>
                  <a:srgbClr val="FF3300"/>
                </a:solidFill>
                <a:latin typeface="Courier New" pitchFamily="49" charset="0"/>
              </a:rPr>
              <a:t>根据边界点序列的坐标，构造复数向量，求取向量的傅里叶变换，该变换所得的傅里叶系数向量即为边界的傅里叶描述符。</a:t>
            </a:r>
          </a:p>
          <a:p>
            <a:pPr lvl="1"/>
            <a:r>
              <a:rPr lang="zh-CN" altLang="en-US" sz="2000" dirty="0">
                <a:latin typeface="Courier New" pitchFamily="49" charset="0"/>
              </a:rPr>
              <a:t>函数</a:t>
            </a:r>
            <a:r>
              <a:rPr lang="en-US" altLang="zh-CN" sz="2000" dirty="0" err="1">
                <a:latin typeface="Courier New" pitchFamily="49" charset="0"/>
              </a:rPr>
              <a:t>frdescp</a:t>
            </a:r>
            <a:r>
              <a:rPr lang="zh-CN" altLang="en-US" sz="2000" dirty="0">
                <a:latin typeface="Courier New" pitchFamily="49" charset="0"/>
              </a:rPr>
              <a:t>用户计算边界的傅里叶描述符，而函数</a:t>
            </a:r>
            <a:r>
              <a:rPr lang="en-US" altLang="zh-CN" sz="2000" dirty="0" err="1">
                <a:latin typeface="Courier New" pitchFamily="49" charset="0"/>
              </a:rPr>
              <a:t>ifrdescp</a:t>
            </a:r>
            <a:r>
              <a:rPr lang="zh-CN" altLang="en-US" sz="2000" dirty="0">
                <a:latin typeface="Courier New" pitchFamily="49" charset="0"/>
              </a:rPr>
              <a:t>用于根据给定数量的描述符系数计算其反变换，以形成一条封闭的边界。</a:t>
            </a:r>
          </a:p>
          <a:p>
            <a:pPr lvl="2"/>
            <a:r>
              <a:rPr lang="en-US" altLang="zh-CN" sz="2000" dirty="0">
                <a:latin typeface="Courier New" pitchFamily="49" charset="0"/>
              </a:rPr>
              <a:t>Function z=</a:t>
            </a:r>
            <a:r>
              <a:rPr lang="en-US" altLang="zh-CN" sz="2000" dirty="0" err="1">
                <a:latin typeface="Courier New" pitchFamily="49" charset="0"/>
              </a:rPr>
              <a:t>frdescp</a:t>
            </a:r>
            <a:r>
              <a:rPr lang="en-US" altLang="zh-CN" sz="2000" dirty="0">
                <a:latin typeface="Courier New" pitchFamily="49" charset="0"/>
              </a:rPr>
              <a:t>(s)</a:t>
            </a:r>
          </a:p>
          <a:p>
            <a:pPr lvl="2"/>
            <a:r>
              <a:rPr lang="en-US" altLang="zh-CN" sz="2000" dirty="0">
                <a:latin typeface="Courier New" pitchFamily="49" charset="0"/>
              </a:rPr>
              <a:t>Function s=</a:t>
            </a:r>
            <a:r>
              <a:rPr lang="en-US" altLang="zh-CN" sz="2000" dirty="0" err="1">
                <a:latin typeface="Courier New" pitchFamily="49" charset="0"/>
              </a:rPr>
              <a:t>ifrdescp</a:t>
            </a:r>
            <a:r>
              <a:rPr lang="en-US" altLang="zh-CN" sz="2000" dirty="0">
                <a:latin typeface="Courier New" pitchFamily="49" charset="0"/>
              </a:rPr>
              <a:t>(</a:t>
            </a:r>
            <a:r>
              <a:rPr lang="en-US" altLang="zh-CN" sz="2000" dirty="0" err="1">
                <a:latin typeface="Courier New" pitchFamily="49" charset="0"/>
              </a:rPr>
              <a:t>z,nd</a:t>
            </a:r>
            <a:r>
              <a:rPr lang="en-US" altLang="zh-CN" sz="2000" dirty="0">
                <a:latin typeface="Courier New"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zh-CN" altLang="en-US" dirty="0" smtClean="0"/>
              <a:t>边</a:t>
            </a:r>
            <a:r>
              <a:rPr lang="zh-CN" altLang="en-US" dirty="0"/>
              <a:t>界描述符</a:t>
            </a:r>
          </a:p>
        </p:txBody>
      </p:sp>
      <p:sp>
        <p:nvSpPr>
          <p:cNvPr id="342019" name="Rectangle 3"/>
          <p:cNvSpPr>
            <a:spLocks noGrp="1" noChangeArrowheads="1"/>
          </p:cNvSpPr>
          <p:nvPr>
            <p:ph type="body" sz="half" idx="1"/>
          </p:nvPr>
        </p:nvSpPr>
        <p:spPr>
          <a:xfrm>
            <a:off x="250825" y="908050"/>
            <a:ext cx="8424863" cy="5329238"/>
          </a:xfrm>
        </p:spPr>
        <p:txBody>
          <a:bodyPr/>
          <a:lstStyle/>
          <a:p>
            <a:r>
              <a:rPr lang="zh-CN" altLang="en-US" sz="2400" dirty="0" smtClean="0">
                <a:latin typeface="Courier New" pitchFamily="49" charset="0"/>
              </a:rPr>
              <a:t>傅</a:t>
            </a:r>
            <a:r>
              <a:rPr lang="zh-CN" altLang="en-US" sz="2400" dirty="0">
                <a:latin typeface="Courier New" pitchFamily="49" charset="0"/>
              </a:rPr>
              <a:t>里叶</a:t>
            </a:r>
            <a:r>
              <a:rPr lang="zh-CN" altLang="en-US" sz="2400" dirty="0"/>
              <a:t>描述符</a:t>
            </a:r>
            <a:endParaRPr lang="zh-CN" altLang="en-US" sz="2400" dirty="0">
              <a:latin typeface="Courier New" pitchFamily="49" charset="0"/>
            </a:endParaRPr>
          </a:p>
          <a:p>
            <a:pPr lvl="1"/>
            <a:r>
              <a:rPr lang="zh-CN" altLang="en-US" sz="2000" dirty="0" smtClean="0">
                <a:latin typeface="Courier New" pitchFamily="49" charset="0"/>
              </a:rPr>
              <a:t>例，</a:t>
            </a:r>
            <a:r>
              <a:rPr lang="zh-CN" altLang="en-US" sz="2000" dirty="0">
                <a:latin typeface="Courier New" pitchFamily="49" charset="0"/>
              </a:rPr>
              <a:t>傅里叶描述符的应用。</a:t>
            </a:r>
            <a:r>
              <a:rPr lang="en-US" altLang="zh-CN" sz="2000" dirty="0">
                <a:latin typeface="Courier New" pitchFamily="49" charset="0"/>
              </a:rPr>
              <a:t>Test11_08.m</a:t>
            </a:r>
          </a:p>
        </p:txBody>
      </p:sp>
      <p:pic>
        <p:nvPicPr>
          <p:cNvPr id="342020" name="Picture 4"/>
          <p:cNvPicPr>
            <a:picLocks noChangeAspect="1" noChangeArrowheads="1"/>
          </p:cNvPicPr>
          <p:nvPr/>
        </p:nvPicPr>
        <p:blipFill>
          <a:blip r:embed="rId2" cstate="print"/>
          <a:srcRect/>
          <a:stretch>
            <a:fillRect/>
          </a:stretch>
        </p:blipFill>
        <p:spPr bwMode="auto">
          <a:xfrm>
            <a:off x="1362075" y="2117724"/>
            <a:ext cx="6324352" cy="35782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zh-CN" altLang="en-US" dirty="0" smtClean="0">
                <a:solidFill>
                  <a:srgbClr val="0000FF"/>
                </a:solidFill>
              </a:rPr>
              <a:t>边</a:t>
            </a:r>
            <a:r>
              <a:rPr lang="zh-CN" altLang="en-US" dirty="0">
                <a:solidFill>
                  <a:srgbClr val="0000FF"/>
                </a:solidFill>
              </a:rPr>
              <a:t>界描述符</a:t>
            </a:r>
          </a:p>
        </p:txBody>
      </p:sp>
      <p:sp>
        <p:nvSpPr>
          <p:cNvPr id="343043" name="Rectangle 3"/>
          <p:cNvSpPr>
            <a:spLocks noGrp="1" noChangeArrowheads="1"/>
          </p:cNvSpPr>
          <p:nvPr>
            <p:ph type="body" sz="half" idx="1"/>
          </p:nvPr>
        </p:nvSpPr>
        <p:spPr>
          <a:xfrm>
            <a:off x="323850" y="1052513"/>
            <a:ext cx="8496300" cy="5329237"/>
          </a:xfrm>
        </p:spPr>
        <p:txBody>
          <a:bodyPr/>
          <a:lstStyle/>
          <a:p>
            <a:r>
              <a:rPr lang="zh-CN" altLang="en-US" sz="2400" dirty="0" smtClean="0">
                <a:solidFill>
                  <a:srgbClr val="FF0000"/>
                </a:solidFill>
                <a:latin typeface="Courier New" pitchFamily="49" charset="0"/>
              </a:rPr>
              <a:t>统</a:t>
            </a:r>
            <a:r>
              <a:rPr lang="zh-CN" altLang="en-US" sz="2400" dirty="0">
                <a:solidFill>
                  <a:srgbClr val="FF0000"/>
                </a:solidFill>
                <a:latin typeface="Courier New" pitchFamily="49" charset="0"/>
              </a:rPr>
              <a:t>计矩</a:t>
            </a:r>
          </a:p>
          <a:p>
            <a:pPr lvl="1"/>
            <a:r>
              <a:rPr lang="zh-CN" altLang="en-US" sz="2000" dirty="0">
                <a:latin typeface="Courier New" pitchFamily="49" charset="0"/>
              </a:rPr>
              <a:t>一维边界表示的形状</a:t>
            </a:r>
            <a:r>
              <a:rPr lang="en-US" altLang="zh-CN" sz="2000" dirty="0">
                <a:latin typeface="Courier New" pitchFamily="49" charset="0"/>
              </a:rPr>
              <a:t>(</a:t>
            </a:r>
            <a:r>
              <a:rPr lang="zh-CN" altLang="en-US" sz="2000" dirty="0">
                <a:latin typeface="Courier New" pitchFamily="49" charset="0"/>
              </a:rPr>
              <a:t>如边界线段等）可以使用统计矩</a:t>
            </a:r>
            <a:r>
              <a:rPr lang="en-US" altLang="zh-CN" sz="2000" dirty="0">
                <a:latin typeface="Courier New" pitchFamily="49" charset="0"/>
              </a:rPr>
              <a:t>(</a:t>
            </a:r>
            <a:r>
              <a:rPr lang="zh-CN" altLang="en-US" sz="2000" dirty="0">
                <a:latin typeface="Courier New" pitchFamily="49" charset="0"/>
              </a:rPr>
              <a:t>如</a:t>
            </a:r>
            <a:r>
              <a:rPr lang="zh-CN" altLang="en-US" sz="2000" dirty="0">
                <a:solidFill>
                  <a:srgbClr val="FF0000"/>
                </a:solidFill>
                <a:latin typeface="Courier New" pitchFamily="49" charset="0"/>
              </a:rPr>
              <a:t>均值、方差、高阶矩</a:t>
            </a:r>
            <a:r>
              <a:rPr lang="en-US" altLang="zh-CN" sz="2000" dirty="0">
                <a:latin typeface="Courier New" pitchFamily="49" charset="0"/>
              </a:rPr>
              <a:t>)</a:t>
            </a:r>
            <a:r>
              <a:rPr lang="zh-CN" altLang="en-US" sz="2000" dirty="0">
                <a:latin typeface="Courier New" pitchFamily="49" charset="0"/>
              </a:rPr>
              <a:t>定量地描述。</a:t>
            </a:r>
          </a:p>
        </p:txBody>
      </p:sp>
      <p:graphicFrame>
        <p:nvGraphicFramePr>
          <p:cNvPr id="343044" name="Object 4"/>
          <p:cNvGraphicFramePr>
            <a:graphicFrameLocks noChangeAspect="1"/>
          </p:cNvGraphicFramePr>
          <p:nvPr>
            <p:ph sz="quarter" idx="2"/>
          </p:nvPr>
        </p:nvGraphicFramePr>
        <p:xfrm>
          <a:off x="2268538" y="2276475"/>
          <a:ext cx="4968875" cy="857250"/>
        </p:xfrm>
        <a:graphic>
          <a:graphicData uri="http://schemas.openxmlformats.org/presentationml/2006/ole">
            <p:oleObj spid="_x0000_s57346" name="Equation" r:id="rId3" imgW="2501640" imgH="431640" progId="">
              <p:embed/>
            </p:oleObj>
          </a:graphicData>
        </a:graphic>
      </p:graphicFrame>
      <p:pic>
        <p:nvPicPr>
          <p:cNvPr id="57348" name="Picture 4"/>
          <p:cNvPicPr>
            <a:picLocks noChangeAspect="1" noChangeArrowheads="1"/>
          </p:cNvPicPr>
          <p:nvPr/>
        </p:nvPicPr>
        <p:blipFill>
          <a:blip r:embed="rId4" cstate="print"/>
          <a:srcRect/>
          <a:stretch>
            <a:fillRect/>
          </a:stretch>
        </p:blipFill>
        <p:spPr bwMode="auto">
          <a:xfrm>
            <a:off x="600075" y="3438525"/>
            <a:ext cx="8094663" cy="34194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title"/>
          </p:nvPr>
        </p:nvSpPr>
        <p:spPr/>
        <p:txBody>
          <a:bodyPr/>
          <a:lstStyle/>
          <a:p>
            <a:r>
              <a:rPr lang="zh-CN" altLang="en-US" dirty="0" smtClean="0">
                <a:solidFill>
                  <a:srgbClr val="FF0000"/>
                </a:solidFill>
              </a:rPr>
              <a:t>区</a:t>
            </a:r>
            <a:r>
              <a:rPr lang="zh-CN" altLang="en-US" dirty="0">
                <a:solidFill>
                  <a:srgbClr val="FF0000"/>
                </a:solidFill>
              </a:rPr>
              <a:t>域描述符</a:t>
            </a:r>
          </a:p>
        </p:txBody>
      </p:sp>
      <p:sp>
        <p:nvSpPr>
          <p:cNvPr id="347140" name="Rectangle 4"/>
          <p:cNvSpPr>
            <a:spLocks noGrp="1" noChangeArrowheads="1"/>
          </p:cNvSpPr>
          <p:nvPr>
            <p:ph type="body" sz="half" idx="1"/>
          </p:nvPr>
        </p:nvSpPr>
        <p:spPr>
          <a:xfrm>
            <a:off x="207963" y="1208088"/>
            <a:ext cx="8640762" cy="576262"/>
          </a:xfrm>
        </p:spPr>
        <p:txBody>
          <a:bodyPr/>
          <a:lstStyle/>
          <a:p>
            <a:pPr>
              <a:lnSpc>
                <a:spcPct val="80000"/>
              </a:lnSpc>
            </a:pPr>
            <a:r>
              <a:rPr lang="zh-CN" altLang="en-US" sz="2400" dirty="0" smtClean="0">
                <a:solidFill>
                  <a:srgbClr val="0000FF"/>
                </a:solidFill>
                <a:latin typeface="Courier New" pitchFamily="49" charset="0"/>
              </a:rPr>
              <a:t>纹</a:t>
            </a:r>
            <a:r>
              <a:rPr lang="zh-CN" altLang="en-US" sz="2400" dirty="0">
                <a:solidFill>
                  <a:srgbClr val="0000FF"/>
                </a:solidFill>
                <a:latin typeface="Courier New" pitchFamily="49" charset="0"/>
              </a:rPr>
              <a:t>理描述符</a:t>
            </a:r>
          </a:p>
          <a:p>
            <a:pPr lvl="1">
              <a:lnSpc>
                <a:spcPct val="80000"/>
              </a:lnSpc>
            </a:pPr>
            <a:r>
              <a:rPr lang="zh-CN" altLang="en-US" sz="2000" dirty="0">
                <a:latin typeface="Courier New" pitchFamily="49" charset="0"/>
              </a:rPr>
              <a:t>基于统计的方法：基于区域亮度直方图的统计矩的纹理描述符</a:t>
            </a:r>
          </a:p>
        </p:txBody>
      </p:sp>
      <p:pic>
        <p:nvPicPr>
          <p:cNvPr id="347144" name="Picture 8"/>
          <p:cNvPicPr>
            <a:picLocks noChangeAspect="1" noChangeArrowheads="1"/>
          </p:cNvPicPr>
          <p:nvPr/>
        </p:nvPicPr>
        <p:blipFill>
          <a:blip r:embed="rId2" cstate="print"/>
          <a:srcRect/>
          <a:stretch>
            <a:fillRect/>
          </a:stretch>
        </p:blipFill>
        <p:spPr bwMode="auto">
          <a:xfrm>
            <a:off x="620713" y="2011363"/>
            <a:ext cx="8040687" cy="42576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zh-CN" altLang="en-US" dirty="0" smtClean="0">
                <a:solidFill>
                  <a:srgbClr val="FF0000"/>
                </a:solidFill>
              </a:rPr>
              <a:t>区</a:t>
            </a:r>
            <a:r>
              <a:rPr lang="zh-CN" altLang="en-US" dirty="0">
                <a:solidFill>
                  <a:srgbClr val="FF0000"/>
                </a:solidFill>
              </a:rPr>
              <a:t>域描述符</a:t>
            </a:r>
          </a:p>
        </p:txBody>
      </p:sp>
      <p:sp>
        <p:nvSpPr>
          <p:cNvPr id="349187" name="Rectangle 3"/>
          <p:cNvSpPr>
            <a:spLocks noGrp="1" noChangeArrowheads="1"/>
          </p:cNvSpPr>
          <p:nvPr>
            <p:ph type="body" sz="half" idx="1"/>
          </p:nvPr>
        </p:nvSpPr>
        <p:spPr>
          <a:xfrm>
            <a:off x="503238" y="969963"/>
            <a:ext cx="8640762" cy="576262"/>
          </a:xfrm>
        </p:spPr>
        <p:txBody>
          <a:bodyPr/>
          <a:lstStyle/>
          <a:p>
            <a:pPr>
              <a:lnSpc>
                <a:spcPct val="80000"/>
              </a:lnSpc>
            </a:pPr>
            <a:r>
              <a:rPr lang="zh-CN" altLang="en-US" sz="2400" dirty="0" smtClean="0">
                <a:solidFill>
                  <a:srgbClr val="0000FF"/>
                </a:solidFill>
                <a:latin typeface="Courier New" pitchFamily="49" charset="0"/>
              </a:rPr>
              <a:t>纹</a:t>
            </a:r>
            <a:r>
              <a:rPr lang="zh-CN" altLang="en-US" sz="2400" dirty="0">
                <a:solidFill>
                  <a:srgbClr val="0000FF"/>
                </a:solidFill>
                <a:latin typeface="Courier New" pitchFamily="49" charset="0"/>
              </a:rPr>
              <a:t>理描述符</a:t>
            </a:r>
          </a:p>
          <a:p>
            <a:pPr lvl="1">
              <a:lnSpc>
                <a:spcPct val="80000"/>
              </a:lnSpc>
            </a:pPr>
            <a:r>
              <a:rPr lang="zh-CN" altLang="en-US" sz="2000" dirty="0">
                <a:solidFill>
                  <a:srgbClr val="FF3300"/>
                </a:solidFill>
                <a:latin typeface="Courier New" pitchFamily="49" charset="0"/>
              </a:rPr>
              <a:t>基于统计的方法：基于区域亮度直方图的统计矩的纹理描述符</a:t>
            </a:r>
          </a:p>
        </p:txBody>
      </p:sp>
      <p:pic>
        <p:nvPicPr>
          <p:cNvPr id="349189" name="Picture 5"/>
          <p:cNvPicPr>
            <a:picLocks noChangeAspect="1" noChangeArrowheads="1"/>
          </p:cNvPicPr>
          <p:nvPr/>
        </p:nvPicPr>
        <p:blipFill>
          <a:blip r:embed="rId2" cstate="print"/>
          <a:srcRect/>
          <a:stretch>
            <a:fillRect/>
          </a:stretch>
        </p:blipFill>
        <p:spPr bwMode="auto">
          <a:xfrm>
            <a:off x="2012950" y="2867025"/>
            <a:ext cx="5715000" cy="3876675"/>
          </a:xfrm>
          <a:prstGeom prst="rect">
            <a:avLst/>
          </a:prstGeom>
          <a:noFill/>
        </p:spPr>
      </p:pic>
      <p:pic>
        <p:nvPicPr>
          <p:cNvPr id="349190" name="Picture 6"/>
          <p:cNvPicPr>
            <a:picLocks noChangeAspect="1" noChangeArrowheads="1"/>
          </p:cNvPicPr>
          <p:nvPr/>
        </p:nvPicPr>
        <p:blipFill>
          <a:blip r:embed="rId3" cstate="print"/>
          <a:srcRect/>
          <a:stretch>
            <a:fillRect/>
          </a:stretch>
        </p:blipFill>
        <p:spPr bwMode="auto">
          <a:xfrm>
            <a:off x="395288" y="1628775"/>
            <a:ext cx="8078787" cy="12858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zh-CN" altLang="en-US" dirty="0" smtClean="0"/>
              <a:t>区</a:t>
            </a:r>
            <a:r>
              <a:rPr lang="zh-CN" altLang="en-US" dirty="0"/>
              <a:t>域描述符</a:t>
            </a:r>
          </a:p>
        </p:txBody>
      </p:sp>
      <p:sp>
        <p:nvSpPr>
          <p:cNvPr id="350211"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dirty="0" smtClean="0">
                <a:latin typeface="Courier New" pitchFamily="49" charset="0"/>
              </a:rPr>
              <a:t>纹</a:t>
            </a:r>
            <a:r>
              <a:rPr lang="zh-CN" altLang="en-US" sz="2400" dirty="0">
                <a:latin typeface="Courier New" pitchFamily="49" charset="0"/>
              </a:rPr>
              <a:t>理描述符</a:t>
            </a:r>
          </a:p>
          <a:p>
            <a:pPr lvl="1">
              <a:lnSpc>
                <a:spcPct val="80000"/>
              </a:lnSpc>
            </a:pPr>
            <a:r>
              <a:rPr lang="zh-CN" altLang="en-US" sz="2000" dirty="0">
                <a:latin typeface="Courier New" pitchFamily="49" charset="0"/>
              </a:rPr>
              <a:t>基于统计的方法：基于区域亮度直方图的统计矩的纹理描述符</a:t>
            </a:r>
          </a:p>
          <a:p>
            <a:pPr lvl="1">
              <a:lnSpc>
                <a:spcPct val="80000"/>
              </a:lnSpc>
            </a:pPr>
            <a:r>
              <a:rPr lang="zh-CN" altLang="en-US" sz="2000" dirty="0">
                <a:solidFill>
                  <a:srgbClr val="FF3300"/>
                </a:solidFill>
                <a:latin typeface="Courier New" pitchFamily="49" charset="0"/>
              </a:rPr>
              <a:t>基于频域的方法：纹理的频谱度量</a:t>
            </a:r>
          </a:p>
          <a:p>
            <a:pPr lvl="1">
              <a:lnSpc>
                <a:spcPct val="80000"/>
              </a:lnSpc>
            </a:pPr>
            <a:endParaRPr lang="zh-CN" altLang="en-US" sz="2000" dirty="0">
              <a:solidFill>
                <a:srgbClr val="FF3300"/>
              </a:solidFill>
              <a:latin typeface="Courier New" pitchFamily="49" charset="0"/>
            </a:endParaRPr>
          </a:p>
          <a:p>
            <a:pPr lvl="1">
              <a:lnSpc>
                <a:spcPct val="80000"/>
              </a:lnSpc>
            </a:pPr>
            <a:endParaRPr lang="zh-CN" altLang="en-US" sz="2000" dirty="0">
              <a:latin typeface="Courier New" pitchFamily="49" charset="0"/>
            </a:endParaRPr>
          </a:p>
          <a:p>
            <a:pPr lvl="1">
              <a:lnSpc>
                <a:spcPct val="80000"/>
              </a:lnSpc>
            </a:pPr>
            <a:endParaRPr lang="zh-CN" altLang="en-US" sz="2000" dirty="0">
              <a:latin typeface="Courier New" pitchFamily="49" charset="0"/>
            </a:endParaRPr>
          </a:p>
          <a:p>
            <a:pPr lvl="1">
              <a:lnSpc>
                <a:spcPct val="80000"/>
              </a:lnSpc>
            </a:pPr>
            <a:endParaRPr lang="zh-CN" altLang="en-US" sz="2000" dirty="0">
              <a:latin typeface="Courier New" pitchFamily="49" charset="0"/>
            </a:endParaRPr>
          </a:p>
          <a:p>
            <a:pPr lvl="1">
              <a:lnSpc>
                <a:spcPct val="80000"/>
              </a:lnSpc>
            </a:pPr>
            <a:endParaRPr lang="zh-CN" altLang="en-US" sz="2000" dirty="0">
              <a:latin typeface="Courier New" pitchFamily="49" charset="0"/>
            </a:endParaRPr>
          </a:p>
          <a:p>
            <a:pPr lvl="1">
              <a:lnSpc>
                <a:spcPct val="80000"/>
              </a:lnSpc>
            </a:pPr>
            <a:endParaRPr lang="zh-CN" altLang="en-US" sz="2000" dirty="0">
              <a:latin typeface="Courier New" pitchFamily="49" charset="0"/>
            </a:endParaRPr>
          </a:p>
          <a:p>
            <a:pPr lvl="1">
              <a:lnSpc>
                <a:spcPct val="80000"/>
              </a:lnSpc>
            </a:pPr>
            <a:endParaRPr lang="zh-CN" altLang="en-US" sz="2000" dirty="0">
              <a:latin typeface="Courier New" pitchFamily="49" charset="0"/>
            </a:endParaRPr>
          </a:p>
          <a:p>
            <a:pPr lvl="1">
              <a:lnSpc>
                <a:spcPct val="80000"/>
              </a:lnSpc>
            </a:pPr>
            <a:endParaRPr lang="zh-CN" altLang="en-US" sz="2000" dirty="0">
              <a:latin typeface="Courier New" pitchFamily="49" charset="0"/>
            </a:endParaRPr>
          </a:p>
          <a:p>
            <a:pPr lvl="1">
              <a:lnSpc>
                <a:spcPct val="80000"/>
              </a:lnSpc>
            </a:pPr>
            <a:endParaRPr lang="zh-CN" altLang="en-US" sz="2000" dirty="0">
              <a:latin typeface="Courier New" pitchFamily="49" charset="0"/>
            </a:endParaRPr>
          </a:p>
          <a:p>
            <a:pPr lvl="1">
              <a:lnSpc>
                <a:spcPct val="80000"/>
              </a:lnSpc>
            </a:pPr>
            <a:endParaRPr lang="zh-CN" altLang="en-US" sz="2000" dirty="0">
              <a:latin typeface="Courier New" pitchFamily="49" charset="0"/>
            </a:endParaRPr>
          </a:p>
          <a:p>
            <a:pPr lvl="1">
              <a:lnSpc>
                <a:spcPct val="80000"/>
              </a:lnSpc>
            </a:pPr>
            <a:endParaRPr lang="zh-CN" altLang="en-US" sz="2000" dirty="0">
              <a:latin typeface="Courier New" pitchFamily="49" charset="0"/>
            </a:endParaRPr>
          </a:p>
          <a:p>
            <a:pPr lvl="2">
              <a:lnSpc>
                <a:spcPct val="80000"/>
              </a:lnSpc>
            </a:pPr>
            <a:r>
              <a:rPr lang="zh-CN" altLang="en-US" sz="2000" dirty="0">
                <a:latin typeface="Courier New" pitchFamily="49" charset="0"/>
              </a:rPr>
              <a:t>这两个一维函数构成了纹理的谱能量描述。此外，为了定量表征他们的特性，这些函数本身的描述符</a:t>
            </a:r>
            <a:r>
              <a:rPr lang="en-US" altLang="zh-CN" sz="2000" dirty="0">
                <a:latin typeface="Courier New" pitchFamily="49" charset="0"/>
              </a:rPr>
              <a:t>(</a:t>
            </a:r>
            <a:r>
              <a:rPr lang="zh-CN" altLang="en-US" sz="2000" dirty="0">
                <a:solidFill>
                  <a:srgbClr val="FF3300"/>
                </a:solidFill>
                <a:latin typeface="Courier New" pitchFamily="49" charset="0"/>
              </a:rPr>
              <a:t>如最大值位置，振幅和轴向的均值和方差，最大值与均值距离等</a:t>
            </a:r>
            <a:r>
              <a:rPr lang="en-US" altLang="zh-CN" sz="2000" dirty="0">
                <a:latin typeface="Courier New" pitchFamily="49" charset="0"/>
              </a:rPr>
              <a:t>)</a:t>
            </a:r>
            <a:r>
              <a:rPr lang="zh-CN" altLang="en-US" sz="2000" dirty="0">
                <a:latin typeface="Courier New" pitchFamily="49" charset="0"/>
              </a:rPr>
              <a:t>也可以计算。</a:t>
            </a:r>
          </a:p>
          <a:p>
            <a:pPr lvl="2">
              <a:lnSpc>
                <a:spcPct val="80000"/>
              </a:lnSpc>
            </a:pPr>
            <a:r>
              <a:rPr lang="zh-CN" altLang="en-US" sz="2000" dirty="0">
                <a:latin typeface="Courier New" pitchFamily="49" charset="0"/>
              </a:rPr>
              <a:t>函数</a:t>
            </a:r>
            <a:r>
              <a:rPr lang="en-US" altLang="zh-CN" sz="2000" dirty="0">
                <a:latin typeface="Courier New" pitchFamily="49" charset="0"/>
              </a:rPr>
              <a:t>[</a:t>
            </a:r>
            <a:r>
              <a:rPr lang="en-US" altLang="zh-CN" sz="2000" dirty="0" err="1">
                <a:latin typeface="Courier New" pitchFamily="49" charset="0"/>
              </a:rPr>
              <a:t>srad,sang,S</a:t>
            </a:r>
            <a:r>
              <a:rPr lang="en-US" altLang="zh-CN" sz="2000" dirty="0">
                <a:latin typeface="Courier New" pitchFamily="49" charset="0"/>
              </a:rPr>
              <a:t>]=</a:t>
            </a:r>
            <a:r>
              <a:rPr lang="en-US" altLang="zh-CN" sz="2000" dirty="0" err="1">
                <a:latin typeface="Courier New" pitchFamily="49" charset="0"/>
              </a:rPr>
              <a:t>specxture</a:t>
            </a:r>
            <a:r>
              <a:rPr lang="en-US" altLang="zh-CN" sz="2000" dirty="0">
                <a:latin typeface="Courier New" pitchFamily="49" charset="0"/>
              </a:rPr>
              <a:t>(f)</a:t>
            </a:r>
            <a:r>
              <a:rPr lang="zh-CN" altLang="en-US" sz="2000" dirty="0">
                <a:latin typeface="Courier New" pitchFamily="49" charset="0"/>
              </a:rPr>
              <a:t>可计算上述两个一维函数。</a:t>
            </a:r>
          </a:p>
        </p:txBody>
      </p:sp>
      <p:pic>
        <p:nvPicPr>
          <p:cNvPr id="96258" name="Picture 2"/>
          <p:cNvPicPr>
            <a:picLocks noChangeAspect="1" noChangeArrowheads="1"/>
          </p:cNvPicPr>
          <p:nvPr/>
        </p:nvPicPr>
        <p:blipFill>
          <a:blip r:embed="rId2" cstate="print"/>
          <a:srcRect/>
          <a:stretch>
            <a:fillRect/>
          </a:stretch>
        </p:blipFill>
        <p:spPr bwMode="auto">
          <a:xfrm>
            <a:off x="590551" y="2076450"/>
            <a:ext cx="7800974" cy="2676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zh-CN" altLang="en-US" dirty="0" smtClean="0"/>
              <a:t>区</a:t>
            </a:r>
            <a:r>
              <a:rPr lang="zh-CN" altLang="en-US" dirty="0"/>
              <a:t>域描述符</a:t>
            </a:r>
          </a:p>
        </p:txBody>
      </p:sp>
      <p:sp>
        <p:nvSpPr>
          <p:cNvPr id="351235"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dirty="0" smtClean="0">
                <a:latin typeface="Courier New" pitchFamily="49" charset="0"/>
              </a:rPr>
              <a:t>纹</a:t>
            </a:r>
            <a:r>
              <a:rPr lang="zh-CN" altLang="en-US" sz="2400" dirty="0">
                <a:latin typeface="Courier New" pitchFamily="49" charset="0"/>
              </a:rPr>
              <a:t>理描述符</a:t>
            </a:r>
          </a:p>
          <a:p>
            <a:pPr lvl="1">
              <a:lnSpc>
                <a:spcPct val="80000"/>
              </a:lnSpc>
            </a:pPr>
            <a:r>
              <a:rPr lang="zh-CN" altLang="en-US" sz="2000" dirty="0">
                <a:latin typeface="Courier New" pitchFamily="49" charset="0"/>
              </a:rPr>
              <a:t>基于统计的方法：基于区域亮度直方图的统计矩的纹理描述符</a:t>
            </a:r>
          </a:p>
          <a:p>
            <a:pPr lvl="1">
              <a:lnSpc>
                <a:spcPct val="80000"/>
              </a:lnSpc>
            </a:pPr>
            <a:r>
              <a:rPr lang="zh-CN" altLang="en-US" sz="2000" dirty="0">
                <a:solidFill>
                  <a:srgbClr val="FF3300"/>
                </a:solidFill>
                <a:latin typeface="Courier New" pitchFamily="49" charset="0"/>
              </a:rPr>
              <a:t>基于频域的方法：纹理的频谱度量</a:t>
            </a:r>
          </a:p>
          <a:p>
            <a:pPr lvl="2">
              <a:lnSpc>
                <a:spcPct val="80000"/>
              </a:lnSpc>
            </a:pPr>
            <a:r>
              <a:rPr lang="zh-CN" altLang="en-US" sz="2000" dirty="0">
                <a:latin typeface="Courier New" pitchFamily="49" charset="0"/>
              </a:rPr>
              <a:t>例</a:t>
            </a:r>
            <a:r>
              <a:rPr lang="en-US" altLang="zh-CN" sz="2000" dirty="0">
                <a:latin typeface="Courier New" pitchFamily="49" charset="0"/>
              </a:rPr>
              <a:t>11.11</a:t>
            </a:r>
            <a:r>
              <a:rPr lang="zh-CN" altLang="en-US" sz="2000" dirty="0">
                <a:latin typeface="Courier New" pitchFamily="49" charset="0"/>
              </a:rPr>
              <a:t>，计算谱纹理，</a:t>
            </a:r>
            <a:r>
              <a:rPr lang="en-US" altLang="zh-CN" sz="2000" dirty="0">
                <a:latin typeface="Courier New" pitchFamily="49" charset="0"/>
              </a:rPr>
              <a:t>test11_11.m</a:t>
            </a:r>
          </a:p>
          <a:p>
            <a:pPr lvl="1">
              <a:lnSpc>
                <a:spcPct val="80000"/>
              </a:lnSpc>
            </a:pPr>
            <a:endParaRPr lang="zh-CN" altLang="en-US" sz="2000" dirty="0">
              <a:latin typeface="Courier New" pitchFamily="49" charset="0"/>
            </a:endParaRPr>
          </a:p>
        </p:txBody>
      </p:sp>
      <p:pic>
        <p:nvPicPr>
          <p:cNvPr id="351237" name="Picture 5"/>
          <p:cNvPicPr>
            <a:picLocks noChangeAspect="1" noChangeArrowheads="1"/>
          </p:cNvPicPr>
          <p:nvPr/>
        </p:nvPicPr>
        <p:blipFill>
          <a:blip r:embed="rId2" cstate="print"/>
          <a:srcRect/>
          <a:stretch>
            <a:fillRect/>
          </a:stretch>
        </p:blipFill>
        <p:spPr bwMode="auto">
          <a:xfrm>
            <a:off x="4765675" y="2276475"/>
            <a:ext cx="4270375" cy="4267200"/>
          </a:xfrm>
          <a:prstGeom prst="rect">
            <a:avLst/>
          </a:prstGeom>
          <a:noFill/>
        </p:spPr>
      </p:pic>
      <p:sp>
        <p:nvSpPr>
          <p:cNvPr id="351239" name="Rectangle 7"/>
          <p:cNvSpPr>
            <a:spLocks noChangeArrowheads="1"/>
          </p:cNvSpPr>
          <p:nvPr/>
        </p:nvSpPr>
        <p:spPr bwMode="auto">
          <a:xfrm>
            <a:off x="179388" y="2349500"/>
            <a:ext cx="4572000" cy="3671888"/>
          </a:xfrm>
          <a:prstGeom prst="rect">
            <a:avLst/>
          </a:prstGeom>
          <a:noFill/>
          <a:ln w="9525">
            <a:solidFill>
              <a:srgbClr val="FF3300"/>
            </a:solidFill>
            <a:miter lim="800000"/>
            <a:headEnd/>
            <a:tailEnd/>
          </a:ln>
          <a:effectLst/>
        </p:spPr>
        <p:txBody>
          <a:bodyPr>
            <a:spAutoFit/>
          </a:bodyPr>
          <a:lstStyle/>
          <a:p>
            <a:r>
              <a:rPr lang="en-US" altLang="zh-CN" sz="1800">
                <a:latin typeface="Courier New" pitchFamily="49" charset="0"/>
              </a:rPr>
              <a:t>%% </a:t>
            </a:r>
            <a:r>
              <a:rPr lang="zh-CN" altLang="en-US" sz="1800">
                <a:latin typeface="Courier New" pitchFamily="49" charset="0"/>
              </a:rPr>
              <a:t>例</a:t>
            </a:r>
            <a:r>
              <a:rPr lang="en-US" altLang="zh-CN" sz="1800">
                <a:latin typeface="Courier New" pitchFamily="49" charset="0"/>
              </a:rPr>
              <a:t>11.11 </a:t>
            </a:r>
            <a:r>
              <a:rPr lang="zh-CN" altLang="en-US" sz="1800">
                <a:latin typeface="Courier New" pitchFamily="49" charset="0"/>
              </a:rPr>
              <a:t>计算频谱纹理 </a:t>
            </a:r>
            <a:r>
              <a:rPr lang="en-US" altLang="zh-CN" sz="1800">
                <a:latin typeface="Courier New" pitchFamily="49" charset="0"/>
              </a:rPr>
              <a:t>specxture</a:t>
            </a:r>
          </a:p>
          <a:p>
            <a:r>
              <a:rPr lang="en-US" altLang="zh-CN" sz="1800">
                <a:latin typeface="Courier New" pitchFamily="49" charset="0"/>
              </a:rPr>
              <a:t>A = imread('random_matches.tif');</a:t>
            </a:r>
          </a:p>
          <a:p>
            <a:r>
              <a:rPr lang="en-US" altLang="zh-CN" sz="1800">
                <a:latin typeface="Courier New" pitchFamily="49" charset="0"/>
              </a:rPr>
              <a:t>[srada, sanga, Sa] = specxture(A);</a:t>
            </a:r>
          </a:p>
          <a:p>
            <a:r>
              <a:rPr lang="en-US" altLang="zh-CN" sz="1800">
                <a:latin typeface="Courier New" pitchFamily="49" charset="0"/>
              </a:rPr>
              <a:t>figure;</a:t>
            </a:r>
          </a:p>
          <a:p>
            <a:r>
              <a:rPr lang="en-US" altLang="zh-CN" sz="1800">
                <a:latin typeface="Courier New" pitchFamily="49" charset="0"/>
              </a:rPr>
              <a:t>subplot(2,4,1);imshow(A);</a:t>
            </a:r>
          </a:p>
          <a:p>
            <a:r>
              <a:rPr lang="en-US" altLang="zh-CN" sz="1800">
                <a:latin typeface="Courier New" pitchFamily="49" charset="0"/>
              </a:rPr>
              <a:t>title('【A】</a:t>
            </a:r>
            <a:r>
              <a:rPr lang="zh-CN" altLang="en-US" sz="1800">
                <a:latin typeface="Courier New" pitchFamily="49" charset="0"/>
              </a:rPr>
              <a:t>原始图像</a:t>
            </a:r>
            <a:r>
              <a:rPr lang="en-US" altLang="zh-CN" sz="1800">
                <a:latin typeface="Courier New" pitchFamily="49" charset="0"/>
              </a:rPr>
              <a:t>');</a:t>
            </a:r>
          </a:p>
          <a:p>
            <a:r>
              <a:rPr lang="en-US" altLang="zh-CN" sz="1800">
                <a:latin typeface="Courier New" pitchFamily="49" charset="0"/>
              </a:rPr>
              <a:t>subplot(2,4,2);imshow(Sa);</a:t>
            </a:r>
          </a:p>
          <a:p>
            <a:r>
              <a:rPr lang="en-US" altLang="zh-CN" sz="1800">
                <a:latin typeface="Courier New" pitchFamily="49" charset="0"/>
              </a:rPr>
              <a:t>title('【A】SA</a:t>
            </a:r>
            <a:r>
              <a:rPr lang="zh-CN" altLang="en-US" sz="1800">
                <a:latin typeface="Courier New" pitchFamily="49" charset="0"/>
              </a:rPr>
              <a:t>图像</a:t>
            </a:r>
            <a:r>
              <a:rPr lang="en-US" altLang="zh-CN" sz="1800">
                <a:latin typeface="Courier New" pitchFamily="49" charset="0"/>
              </a:rPr>
              <a:t>');</a:t>
            </a:r>
          </a:p>
          <a:p>
            <a:r>
              <a:rPr lang="en-US" altLang="zh-CN" sz="1800">
                <a:latin typeface="Courier New" pitchFamily="49" charset="0"/>
              </a:rPr>
              <a:t>subplot(2,4,3);plot(srada);</a:t>
            </a:r>
          </a:p>
          <a:p>
            <a:r>
              <a:rPr lang="en-US" altLang="zh-CN" sz="1800">
                <a:latin typeface="Courier New" pitchFamily="49" charset="0"/>
              </a:rPr>
              <a:t>title('【A】plot(srada)');</a:t>
            </a:r>
          </a:p>
          <a:p>
            <a:r>
              <a:rPr lang="en-US" altLang="zh-CN" sz="1800">
                <a:latin typeface="Courier New" pitchFamily="49" charset="0"/>
              </a:rPr>
              <a:t>subplot(2,4,4); plot(sanga);</a:t>
            </a:r>
          </a:p>
          <a:p>
            <a:r>
              <a:rPr lang="en-US" altLang="zh-CN" sz="1800">
                <a:latin typeface="Courier New" pitchFamily="49" charset="0"/>
              </a:rPr>
              <a:t>title('【A】plot(sanga)');</a:t>
            </a:r>
            <a:endParaRPr lang="zh-CN" altLang="en-US" sz="1800">
              <a:latin typeface="Courier New"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zh-CN" altLang="en-US" dirty="0" smtClean="0">
                <a:solidFill>
                  <a:srgbClr val="FF0000"/>
                </a:solidFill>
              </a:rPr>
              <a:t>区</a:t>
            </a:r>
            <a:r>
              <a:rPr lang="zh-CN" altLang="en-US" dirty="0">
                <a:solidFill>
                  <a:srgbClr val="FF0000"/>
                </a:solidFill>
              </a:rPr>
              <a:t>域描述符</a:t>
            </a:r>
          </a:p>
        </p:txBody>
      </p:sp>
      <p:sp>
        <p:nvSpPr>
          <p:cNvPr id="352259"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dirty="0" smtClean="0">
                <a:solidFill>
                  <a:srgbClr val="0000FF"/>
                </a:solidFill>
                <a:latin typeface="Courier New" pitchFamily="49" charset="0"/>
              </a:rPr>
              <a:t>不</a:t>
            </a:r>
            <a:r>
              <a:rPr lang="zh-CN" altLang="en-US" sz="2400" dirty="0">
                <a:solidFill>
                  <a:srgbClr val="0000FF"/>
                </a:solidFill>
                <a:latin typeface="Courier New" pitchFamily="49" charset="0"/>
              </a:rPr>
              <a:t>变矩</a:t>
            </a:r>
          </a:p>
          <a:p>
            <a:pPr lvl="1">
              <a:lnSpc>
                <a:spcPct val="80000"/>
              </a:lnSpc>
            </a:pPr>
            <a:endParaRPr lang="zh-CN" altLang="en-US" sz="2000" dirty="0">
              <a:latin typeface="Courier New" pitchFamily="49" charset="0"/>
            </a:endParaRPr>
          </a:p>
        </p:txBody>
      </p:sp>
      <p:pic>
        <p:nvPicPr>
          <p:cNvPr id="352262" name="Picture 6"/>
          <p:cNvPicPr>
            <a:picLocks noChangeAspect="1" noChangeArrowheads="1"/>
          </p:cNvPicPr>
          <p:nvPr/>
        </p:nvPicPr>
        <p:blipFill>
          <a:blip r:embed="rId2" cstate="print"/>
          <a:srcRect b="11484"/>
          <a:stretch>
            <a:fillRect/>
          </a:stretch>
        </p:blipFill>
        <p:spPr bwMode="auto">
          <a:xfrm>
            <a:off x="323850" y="1412875"/>
            <a:ext cx="8604250" cy="4724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zh-CN" altLang="en-US" sz="3200"/>
              <a:t>前言</a:t>
            </a:r>
          </a:p>
        </p:txBody>
      </p:sp>
      <p:sp>
        <p:nvSpPr>
          <p:cNvPr id="311299" name="Rectangle 3"/>
          <p:cNvSpPr>
            <a:spLocks noGrp="1" noChangeArrowheads="1"/>
          </p:cNvSpPr>
          <p:nvPr>
            <p:ph type="body" idx="1"/>
          </p:nvPr>
        </p:nvSpPr>
        <p:spPr/>
        <p:txBody>
          <a:bodyPr/>
          <a:lstStyle/>
          <a:p>
            <a:r>
              <a:rPr lang="zh-CN" altLang="en-US" sz="2400"/>
              <a:t>将图像分割成区域后，通常需要对分割区域加以表示描述。</a:t>
            </a:r>
          </a:p>
          <a:p>
            <a:endParaRPr lang="zh-CN" altLang="en-US" sz="2400"/>
          </a:p>
          <a:p>
            <a:r>
              <a:rPr lang="zh-CN" altLang="en-US" sz="2400"/>
              <a:t>对区域进行</a:t>
            </a:r>
            <a:r>
              <a:rPr lang="zh-CN" altLang="en-US" sz="2400">
                <a:solidFill>
                  <a:srgbClr val="FF3300"/>
                </a:solidFill>
              </a:rPr>
              <a:t>表示</a:t>
            </a:r>
            <a:r>
              <a:rPr lang="zh-CN" altLang="en-US" sz="2400"/>
              <a:t>涉及到两个基本选择：</a:t>
            </a:r>
          </a:p>
          <a:p>
            <a:pPr lvl="1"/>
            <a:r>
              <a:rPr lang="zh-CN" altLang="en-US" sz="2000"/>
              <a:t>用区域的外部特征（区域的边界）表示区域</a:t>
            </a:r>
          </a:p>
          <a:p>
            <a:pPr lvl="1"/>
            <a:r>
              <a:rPr lang="zh-CN" altLang="en-US" sz="2000"/>
              <a:t>用区域的内部特征（组成区域的像素）表示区域。</a:t>
            </a:r>
          </a:p>
          <a:p>
            <a:pPr lvl="1"/>
            <a:endParaRPr lang="zh-CN" altLang="en-US" sz="2000"/>
          </a:p>
          <a:p>
            <a:r>
              <a:rPr lang="zh-CN" altLang="en-US" sz="2400"/>
              <a:t>确定表示方案后，需要对区域进行描述</a:t>
            </a:r>
          </a:p>
          <a:p>
            <a:pPr lvl="1"/>
            <a:r>
              <a:rPr lang="zh-CN" altLang="en-US" sz="2000"/>
              <a:t>例如，区域可以用边界来描述，而边界可以用诸如边界长度和其包含的凹面形状的数目等特征来描述。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zh-CN" altLang="en-US" dirty="0" smtClean="0"/>
              <a:t>区</a:t>
            </a:r>
            <a:r>
              <a:rPr lang="zh-CN" altLang="en-US" dirty="0"/>
              <a:t>域描述符</a:t>
            </a:r>
          </a:p>
        </p:txBody>
      </p:sp>
      <p:sp>
        <p:nvSpPr>
          <p:cNvPr id="353283"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dirty="0" smtClean="0">
                <a:latin typeface="Courier New" pitchFamily="49" charset="0"/>
              </a:rPr>
              <a:t>不</a:t>
            </a:r>
            <a:r>
              <a:rPr lang="zh-CN" altLang="en-US" sz="2400" dirty="0">
                <a:latin typeface="Courier New" pitchFamily="49" charset="0"/>
              </a:rPr>
              <a:t>变矩</a:t>
            </a:r>
          </a:p>
          <a:p>
            <a:pPr lvl="1">
              <a:lnSpc>
                <a:spcPct val="80000"/>
              </a:lnSpc>
            </a:pPr>
            <a:r>
              <a:rPr lang="zh-CN" altLang="en-US" sz="2000" dirty="0">
                <a:latin typeface="Courier New" pitchFamily="49" charset="0"/>
              </a:rPr>
              <a:t>函数</a:t>
            </a:r>
            <a:r>
              <a:rPr lang="en-US" altLang="zh-CN" sz="2000" dirty="0">
                <a:latin typeface="Courier New" pitchFamily="49" charset="0"/>
              </a:rPr>
              <a:t>phi=</a:t>
            </a:r>
            <a:r>
              <a:rPr lang="en-US" altLang="zh-CN" sz="2000" dirty="0" err="1">
                <a:latin typeface="Courier New" pitchFamily="49" charset="0"/>
              </a:rPr>
              <a:t>invmoments</a:t>
            </a:r>
            <a:r>
              <a:rPr lang="en-US" altLang="zh-CN" sz="2000" dirty="0">
                <a:latin typeface="Courier New" pitchFamily="49" charset="0"/>
              </a:rPr>
              <a:t>(f)</a:t>
            </a:r>
            <a:r>
              <a:rPr lang="zh-CN" altLang="en-US" sz="2000" dirty="0">
                <a:latin typeface="Courier New" pitchFamily="49" charset="0"/>
              </a:rPr>
              <a:t>可计算</a:t>
            </a:r>
            <a:r>
              <a:rPr lang="en-US" altLang="zh-CN" sz="2000" dirty="0">
                <a:latin typeface="Courier New" pitchFamily="49" charset="0"/>
              </a:rPr>
              <a:t>7</a:t>
            </a:r>
            <a:r>
              <a:rPr lang="zh-CN" altLang="en-US" sz="2000" dirty="0">
                <a:latin typeface="Courier New" pitchFamily="49" charset="0"/>
              </a:rPr>
              <a:t>个不变矩。</a:t>
            </a:r>
            <a:r>
              <a:rPr lang="en-US" altLang="zh-CN" sz="2000" dirty="0">
                <a:latin typeface="Courier New" pitchFamily="49" charset="0"/>
              </a:rPr>
              <a:t>f</a:t>
            </a:r>
            <a:r>
              <a:rPr lang="zh-CN" altLang="en-US" sz="2000" dirty="0">
                <a:latin typeface="Courier New" pitchFamily="49" charset="0"/>
              </a:rPr>
              <a:t>为输入图像，</a:t>
            </a:r>
            <a:r>
              <a:rPr lang="en-US" altLang="zh-CN" sz="2000" dirty="0">
                <a:latin typeface="Courier New" pitchFamily="49" charset="0"/>
              </a:rPr>
              <a:t>phi</a:t>
            </a:r>
            <a:r>
              <a:rPr lang="zh-CN" altLang="en-US" sz="2000" dirty="0">
                <a:latin typeface="Courier New" pitchFamily="49" charset="0"/>
              </a:rPr>
              <a:t>为返回向量。</a:t>
            </a:r>
          </a:p>
          <a:p>
            <a:pPr lvl="1">
              <a:lnSpc>
                <a:spcPct val="80000"/>
              </a:lnSpc>
            </a:pPr>
            <a:endParaRPr lang="zh-CN" altLang="en-US" sz="2000" dirty="0">
              <a:latin typeface="Courier New" pitchFamily="49" charset="0"/>
            </a:endParaRPr>
          </a:p>
        </p:txBody>
      </p:sp>
      <p:pic>
        <p:nvPicPr>
          <p:cNvPr id="353285" name="Picture 5"/>
          <p:cNvPicPr>
            <a:picLocks noChangeAspect="1" noChangeArrowheads="1"/>
          </p:cNvPicPr>
          <p:nvPr/>
        </p:nvPicPr>
        <p:blipFill>
          <a:blip r:embed="rId2" cstate="print"/>
          <a:srcRect/>
          <a:stretch>
            <a:fillRect/>
          </a:stretch>
        </p:blipFill>
        <p:spPr bwMode="auto">
          <a:xfrm>
            <a:off x="2195513" y="2349500"/>
            <a:ext cx="5399087" cy="4310063"/>
          </a:xfrm>
          <a:prstGeom prst="rect">
            <a:avLst/>
          </a:prstGeom>
          <a:noFill/>
        </p:spPr>
      </p:pic>
      <p:pic>
        <p:nvPicPr>
          <p:cNvPr id="353286" name="Picture 6"/>
          <p:cNvPicPr>
            <a:picLocks noChangeAspect="1" noChangeArrowheads="1"/>
          </p:cNvPicPr>
          <p:nvPr/>
        </p:nvPicPr>
        <p:blipFill>
          <a:blip r:embed="rId3" cstate="print"/>
          <a:srcRect/>
          <a:stretch>
            <a:fillRect/>
          </a:stretch>
        </p:blipFill>
        <p:spPr bwMode="auto">
          <a:xfrm>
            <a:off x="395288" y="1909763"/>
            <a:ext cx="8208962" cy="576262"/>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dirty="0" smtClean="0"/>
              <a:t>区</a:t>
            </a:r>
            <a:r>
              <a:rPr lang="zh-CN" altLang="en-US" dirty="0"/>
              <a:t>域描述符</a:t>
            </a:r>
          </a:p>
        </p:txBody>
      </p:sp>
      <p:sp>
        <p:nvSpPr>
          <p:cNvPr id="354307"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dirty="0" smtClean="0">
                <a:latin typeface="Courier New" pitchFamily="49" charset="0"/>
              </a:rPr>
              <a:t>不</a:t>
            </a:r>
            <a:r>
              <a:rPr lang="zh-CN" altLang="en-US" sz="2400" dirty="0">
                <a:latin typeface="Courier New" pitchFamily="49" charset="0"/>
              </a:rPr>
              <a:t>变矩</a:t>
            </a:r>
          </a:p>
          <a:p>
            <a:pPr lvl="1">
              <a:lnSpc>
                <a:spcPct val="80000"/>
              </a:lnSpc>
            </a:pPr>
            <a:r>
              <a:rPr lang="zh-CN" altLang="en-US" sz="2000" dirty="0">
                <a:latin typeface="Courier New" pitchFamily="49" charset="0"/>
              </a:rPr>
              <a:t>函数</a:t>
            </a:r>
            <a:r>
              <a:rPr lang="en-US" altLang="zh-CN" sz="2000" dirty="0">
                <a:latin typeface="Courier New" pitchFamily="49" charset="0"/>
              </a:rPr>
              <a:t>phi=</a:t>
            </a:r>
            <a:r>
              <a:rPr lang="en-US" altLang="zh-CN" sz="2000" dirty="0" err="1">
                <a:latin typeface="Courier New" pitchFamily="49" charset="0"/>
              </a:rPr>
              <a:t>invmoments</a:t>
            </a:r>
            <a:r>
              <a:rPr lang="en-US" altLang="zh-CN" sz="2000" dirty="0">
                <a:latin typeface="Courier New" pitchFamily="49" charset="0"/>
              </a:rPr>
              <a:t>(f)</a:t>
            </a:r>
            <a:r>
              <a:rPr lang="zh-CN" altLang="en-US" sz="2000" dirty="0">
                <a:latin typeface="Courier New" pitchFamily="49" charset="0"/>
              </a:rPr>
              <a:t>可计算</a:t>
            </a:r>
            <a:r>
              <a:rPr lang="en-US" altLang="zh-CN" sz="2000" dirty="0">
                <a:latin typeface="Courier New" pitchFamily="49" charset="0"/>
              </a:rPr>
              <a:t>7</a:t>
            </a:r>
            <a:r>
              <a:rPr lang="zh-CN" altLang="en-US" sz="2000" dirty="0">
                <a:latin typeface="Courier New" pitchFamily="49" charset="0"/>
              </a:rPr>
              <a:t>个不变矩。</a:t>
            </a:r>
            <a:r>
              <a:rPr lang="en-US" altLang="zh-CN" sz="2000" dirty="0">
                <a:latin typeface="Courier New" pitchFamily="49" charset="0"/>
              </a:rPr>
              <a:t>f</a:t>
            </a:r>
            <a:r>
              <a:rPr lang="zh-CN" altLang="en-US" sz="2000" dirty="0">
                <a:latin typeface="Courier New" pitchFamily="49" charset="0"/>
              </a:rPr>
              <a:t>为输入图像，</a:t>
            </a:r>
            <a:r>
              <a:rPr lang="en-US" altLang="zh-CN" sz="2000" dirty="0">
                <a:latin typeface="Courier New" pitchFamily="49" charset="0"/>
              </a:rPr>
              <a:t>phi</a:t>
            </a:r>
            <a:r>
              <a:rPr lang="zh-CN" altLang="en-US" sz="2000" dirty="0">
                <a:latin typeface="Courier New" pitchFamily="49" charset="0"/>
              </a:rPr>
              <a:t>为返回向量。</a:t>
            </a:r>
          </a:p>
          <a:p>
            <a:pPr lvl="1">
              <a:lnSpc>
                <a:spcPct val="80000"/>
              </a:lnSpc>
            </a:pPr>
            <a:endParaRPr lang="zh-CN" altLang="en-US" sz="2000" dirty="0">
              <a:latin typeface="Courier New" pitchFamily="49" charset="0"/>
            </a:endParaRPr>
          </a:p>
        </p:txBody>
      </p:sp>
      <p:pic>
        <p:nvPicPr>
          <p:cNvPr id="354310" name="Picture 6"/>
          <p:cNvPicPr>
            <a:picLocks noChangeAspect="1" noChangeArrowheads="1"/>
          </p:cNvPicPr>
          <p:nvPr/>
        </p:nvPicPr>
        <p:blipFill>
          <a:blip r:embed="rId2" cstate="print"/>
          <a:srcRect/>
          <a:stretch>
            <a:fillRect/>
          </a:stretch>
        </p:blipFill>
        <p:spPr bwMode="auto">
          <a:xfrm>
            <a:off x="2771775" y="3757613"/>
            <a:ext cx="3887788" cy="3100387"/>
          </a:xfrm>
          <a:prstGeom prst="rect">
            <a:avLst/>
          </a:prstGeom>
          <a:noFill/>
        </p:spPr>
      </p:pic>
      <p:pic>
        <p:nvPicPr>
          <p:cNvPr id="354311" name="Picture 7"/>
          <p:cNvPicPr>
            <a:picLocks noChangeAspect="1" noChangeArrowheads="1"/>
          </p:cNvPicPr>
          <p:nvPr/>
        </p:nvPicPr>
        <p:blipFill>
          <a:blip r:embed="rId3" cstate="print"/>
          <a:srcRect/>
          <a:stretch>
            <a:fillRect/>
          </a:stretch>
        </p:blipFill>
        <p:spPr bwMode="auto">
          <a:xfrm>
            <a:off x="611188" y="1844675"/>
            <a:ext cx="7974012" cy="220027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zh-CN" altLang="en-US" dirty="0" smtClean="0"/>
              <a:t>主</a:t>
            </a:r>
            <a:r>
              <a:rPr lang="zh-CN" altLang="en-US" dirty="0"/>
              <a:t>分量描述</a:t>
            </a:r>
          </a:p>
        </p:txBody>
      </p:sp>
      <p:sp>
        <p:nvSpPr>
          <p:cNvPr id="355331"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a:latin typeface="Courier New" pitchFamily="49" charset="0"/>
              </a:rPr>
              <a:t>主分量变换可用于与边界矩形的长轴对齐</a:t>
            </a:r>
          </a:p>
          <a:p>
            <a:pPr>
              <a:lnSpc>
                <a:spcPct val="80000"/>
              </a:lnSpc>
            </a:pPr>
            <a:endParaRPr lang="zh-CN" altLang="en-US" sz="2400">
              <a:latin typeface="Courier New" pitchFamily="49" charset="0"/>
            </a:endParaRPr>
          </a:p>
        </p:txBody>
      </p:sp>
      <p:pic>
        <p:nvPicPr>
          <p:cNvPr id="355337" name="Picture 9"/>
          <p:cNvPicPr>
            <a:picLocks noChangeAspect="1" noChangeArrowheads="1"/>
          </p:cNvPicPr>
          <p:nvPr/>
        </p:nvPicPr>
        <p:blipFill>
          <a:blip r:embed="rId2" cstate="print"/>
          <a:srcRect/>
          <a:stretch>
            <a:fillRect/>
          </a:stretch>
        </p:blipFill>
        <p:spPr bwMode="auto">
          <a:xfrm>
            <a:off x="2411413" y="1412875"/>
            <a:ext cx="4476750" cy="414337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zh-CN" altLang="en-US" dirty="0" smtClean="0"/>
              <a:t>主</a:t>
            </a:r>
            <a:r>
              <a:rPr lang="zh-CN" altLang="en-US" dirty="0"/>
              <a:t>分量描述</a:t>
            </a:r>
          </a:p>
        </p:txBody>
      </p:sp>
      <p:sp>
        <p:nvSpPr>
          <p:cNvPr id="357379"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a:latin typeface="Courier New" pitchFamily="49" charset="0"/>
              </a:rPr>
              <a:t>主分量</a:t>
            </a:r>
            <a:r>
              <a:rPr lang="en-US" altLang="zh-CN" sz="2400">
                <a:latin typeface="Courier New" pitchFamily="49" charset="0"/>
              </a:rPr>
              <a:t>(</a:t>
            </a:r>
            <a:r>
              <a:rPr lang="zh-CN" altLang="en-US" sz="2400">
                <a:latin typeface="Courier New" pitchFamily="49" charset="0"/>
              </a:rPr>
              <a:t>主成分</a:t>
            </a:r>
            <a:r>
              <a:rPr lang="en-US" altLang="zh-CN" sz="2400">
                <a:latin typeface="Courier New" pitchFamily="49" charset="0"/>
              </a:rPr>
              <a:t>)</a:t>
            </a:r>
            <a:r>
              <a:rPr lang="zh-CN" altLang="en-US" sz="2400">
                <a:latin typeface="Courier New" pitchFamily="49" charset="0"/>
              </a:rPr>
              <a:t>变换</a:t>
            </a:r>
            <a:endParaRPr lang="en-US" altLang="zh-CN" sz="2400">
              <a:latin typeface="Courier New" pitchFamily="49" charset="0"/>
            </a:endParaRPr>
          </a:p>
        </p:txBody>
      </p:sp>
      <p:pic>
        <p:nvPicPr>
          <p:cNvPr id="357381" name="Picture 5"/>
          <p:cNvPicPr>
            <a:picLocks noChangeAspect="1" noChangeArrowheads="1"/>
          </p:cNvPicPr>
          <p:nvPr/>
        </p:nvPicPr>
        <p:blipFill>
          <a:blip r:embed="rId2" cstate="print"/>
          <a:srcRect/>
          <a:stretch>
            <a:fillRect/>
          </a:stretch>
        </p:blipFill>
        <p:spPr bwMode="auto">
          <a:xfrm>
            <a:off x="2268538" y="1341438"/>
            <a:ext cx="3983037" cy="2374900"/>
          </a:xfrm>
          <a:prstGeom prst="rect">
            <a:avLst/>
          </a:prstGeom>
          <a:noFill/>
        </p:spPr>
      </p:pic>
      <p:pic>
        <p:nvPicPr>
          <p:cNvPr id="357383" name="Picture 7"/>
          <p:cNvPicPr>
            <a:picLocks noChangeAspect="1" noChangeArrowheads="1"/>
          </p:cNvPicPr>
          <p:nvPr/>
        </p:nvPicPr>
        <p:blipFill>
          <a:blip r:embed="rId3" cstate="print"/>
          <a:srcRect/>
          <a:stretch>
            <a:fillRect/>
          </a:stretch>
        </p:blipFill>
        <p:spPr bwMode="auto">
          <a:xfrm>
            <a:off x="611188" y="3790950"/>
            <a:ext cx="8097837" cy="306705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zh-CN" altLang="en-US" dirty="0" smtClean="0"/>
              <a:t>主</a:t>
            </a:r>
            <a:r>
              <a:rPr lang="zh-CN" altLang="en-US" dirty="0"/>
              <a:t>分量描述</a:t>
            </a:r>
          </a:p>
        </p:txBody>
      </p:sp>
      <p:sp>
        <p:nvSpPr>
          <p:cNvPr id="356355"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a:latin typeface="Courier New" pitchFamily="49" charset="0"/>
              </a:rPr>
              <a:t>主分量变换</a:t>
            </a:r>
          </a:p>
        </p:txBody>
      </p:sp>
      <p:pic>
        <p:nvPicPr>
          <p:cNvPr id="356359" name="Picture 7"/>
          <p:cNvPicPr>
            <a:picLocks noChangeAspect="1" noChangeArrowheads="1"/>
          </p:cNvPicPr>
          <p:nvPr/>
        </p:nvPicPr>
        <p:blipFill>
          <a:blip r:embed="rId2" cstate="print"/>
          <a:srcRect/>
          <a:stretch>
            <a:fillRect/>
          </a:stretch>
        </p:blipFill>
        <p:spPr bwMode="auto">
          <a:xfrm>
            <a:off x="611188" y="1341438"/>
            <a:ext cx="8116887" cy="4238625"/>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zh-CN" altLang="en-US" dirty="0" smtClean="0"/>
              <a:t>主</a:t>
            </a:r>
            <a:r>
              <a:rPr lang="zh-CN" altLang="en-US" dirty="0"/>
              <a:t>分量描述</a:t>
            </a:r>
          </a:p>
        </p:txBody>
      </p:sp>
      <p:sp>
        <p:nvSpPr>
          <p:cNvPr id="360451"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a:latin typeface="Courier New" pitchFamily="49" charset="0"/>
              </a:rPr>
              <a:t>主分量变换</a:t>
            </a:r>
          </a:p>
          <a:p>
            <a:pPr lvl="1">
              <a:lnSpc>
                <a:spcPct val="80000"/>
              </a:lnSpc>
            </a:pPr>
            <a:r>
              <a:rPr lang="zh-CN" altLang="en-US" sz="2000">
                <a:latin typeface="Courier New" pitchFamily="49" charset="0"/>
              </a:rPr>
              <a:t>例</a:t>
            </a:r>
            <a:r>
              <a:rPr lang="en-US" altLang="zh-CN" sz="2000">
                <a:latin typeface="Courier New" pitchFamily="49" charset="0"/>
              </a:rPr>
              <a:t>11.13</a:t>
            </a:r>
            <a:r>
              <a:rPr lang="zh-CN" altLang="en-US" sz="2000">
                <a:latin typeface="Courier New" pitchFamily="49" charset="0"/>
              </a:rPr>
              <a:t>，主分量测试，</a:t>
            </a:r>
            <a:r>
              <a:rPr lang="en-US" altLang="zh-CN" sz="2000">
                <a:latin typeface="Courier New" pitchFamily="49" charset="0"/>
              </a:rPr>
              <a:t>test11_13.m</a:t>
            </a:r>
          </a:p>
        </p:txBody>
      </p:sp>
      <p:pic>
        <p:nvPicPr>
          <p:cNvPr id="360452" name="Picture 4"/>
          <p:cNvPicPr>
            <a:picLocks noChangeAspect="1" noChangeArrowheads="1"/>
          </p:cNvPicPr>
          <p:nvPr/>
        </p:nvPicPr>
        <p:blipFill>
          <a:blip r:embed="rId2" cstate="print"/>
          <a:srcRect/>
          <a:stretch>
            <a:fillRect/>
          </a:stretch>
        </p:blipFill>
        <p:spPr bwMode="auto">
          <a:xfrm>
            <a:off x="5076825" y="1628775"/>
            <a:ext cx="3744913" cy="2360613"/>
          </a:xfrm>
          <a:prstGeom prst="rect">
            <a:avLst/>
          </a:prstGeom>
          <a:noFill/>
        </p:spPr>
      </p:pic>
      <p:pic>
        <p:nvPicPr>
          <p:cNvPr id="360453" name="Picture 5"/>
          <p:cNvPicPr>
            <a:picLocks noChangeAspect="1" noChangeArrowheads="1"/>
          </p:cNvPicPr>
          <p:nvPr/>
        </p:nvPicPr>
        <p:blipFill>
          <a:blip r:embed="rId3" cstate="print"/>
          <a:srcRect/>
          <a:stretch>
            <a:fillRect/>
          </a:stretch>
        </p:blipFill>
        <p:spPr bwMode="auto">
          <a:xfrm>
            <a:off x="5076825" y="4149725"/>
            <a:ext cx="3690938" cy="2566988"/>
          </a:xfrm>
          <a:prstGeom prst="rect">
            <a:avLst/>
          </a:prstGeom>
          <a:noFill/>
        </p:spPr>
      </p:pic>
      <p:sp>
        <p:nvSpPr>
          <p:cNvPr id="360455" name="Rectangle 7"/>
          <p:cNvSpPr>
            <a:spLocks noChangeArrowheads="1"/>
          </p:cNvSpPr>
          <p:nvPr/>
        </p:nvSpPr>
        <p:spPr bwMode="auto">
          <a:xfrm>
            <a:off x="252413" y="1743075"/>
            <a:ext cx="4679950" cy="4781550"/>
          </a:xfrm>
          <a:prstGeom prst="rect">
            <a:avLst/>
          </a:prstGeom>
          <a:noFill/>
          <a:ln w="9525">
            <a:solidFill>
              <a:srgbClr val="FF3300"/>
            </a:solidFill>
            <a:miter lim="800000"/>
            <a:headEnd/>
            <a:tailEnd/>
          </a:ln>
          <a:effectLst/>
        </p:spPr>
        <p:txBody>
          <a:bodyPr>
            <a:spAutoFit/>
          </a:bodyPr>
          <a:lstStyle/>
          <a:p>
            <a:r>
              <a:rPr lang="en-US" altLang="zh-CN" sz="1400">
                <a:latin typeface="Courier New" pitchFamily="49" charset="0"/>
              </a:rPr>
              <a:t>%% </a:t>
            </a:r>
            <a:r>
              <a:rPr lang="zh-CN" altLang="en-US" sz="1400">
                <a:latin typeface="Courier New" pitchFamily="49" charset="0"/>
              </a:rPr>
              <a:t>例</a:t>
            </a:r>
            <a:r>
              <a:rPr lang="en-US" altLang="zh-CN" sz="1400">
                <a:latin typeface="Courier New" pitchFamily="49" charset="0"/>
              </a:rPr>
              <a:t>11.13 P.Y </a:t>
            </a:r>
            <a:r>
              <a:rPr lang="zh-CN" altLang="en-US" sz="1400">
                <a:latin typeface="Courier New" pitchFamily="49" charset="0"/>
              </a:rPr>
              <a:t>显示结果</a:t>
            </a:r>
          </a:p>
          <a:p>
            <a:r>
              <a:rPr lang="en-US" altLang="zh-CN" sz="1400">
                <a:latin typeface="Courier New" pitchFamily="49" charset="0"/>
              </a:rPr>
              <a:t>f1 = imread('pca_a.tif');</a:t>
            </a:r>
          </a:p>
          <a:p>
            <a:r>
              <a:rPr lang="en-US" altLang="zh-CN" sz="1400">
                <a:latin typeface="Courier New" pitchFamily="49" charset="0"/>
              </a:rPr>
              <a:t>....</a:t>
            </a:r>
          </a:p>
          <a:p>
            <a:r>
              <a:rPr lang="en-US" altLang="zh-CN" sz="1400">
                <a:latin typeface="Courier New" pitchFamily="49" charset="0"/>
              </a:rPr>
              <a:t>f6 = imread('pca_f.tif');</a:t>
            </a:r>
          </a:p>
          <a:p>
            <a:r>
              <a:rPr lang="en-US" altLang="zh-CN" sz="1400">
                <a:latin typeface="Courier New" pitchFamily="49" charset="0"/>
              </a:rPr>
              <a:t>figure;</a:t>
            </a:r>
          </a:p>
          <a:p>
            <a:r>
              <a:rPr lang="en-US" altLang="zh-CN" sz="1400">
                <a:latin typeface="Courier New" pitchFamily="49" charset="0"/>
              </a:rPr>
              <a:t>subplot(2,3,1);imshow(f1);title('f1');</a:t>
            </a:r>
          </a:p>
          <a:p>
            <a:r>
              <a:rPr lang="en-US" altLang="zh-CN" sz="1400">
                <a:latin typeface="Courier New" pitchFamily="49" charset="0"/>
              </a:rPr>
              <a:t>...</a:t>
            </a:r>
          </a:p>
          <a:p>
            <a:r>
              <a:rPr lang="en-US" altLang="zh-CN" sz="1400">
                <a:latin typeface="Courier New" pitchFamily="49" charset="0"/>
              </a:rPr>
              <a:t>subplot(2,3,6);imshow(f6);title('f6');</a:t>
            </a:r>
          </a:p>
          <a:p>
            <a:endParaRPr lang="en-US" altLang="zh-CN" sz="1400">
              <a:latin typeface="Courier New" pitchFamily="49" charset="0"/>
            </a:endParaRPr>
          </a:p>
          <a:p>
            <a:r>
              <a:rPr lang="en-US" altLang="zh-CN" sz="1400">
                <a:latin typeface="Courier New" pitchFamily="49" charset="0"/>
              </a:rPr>
              <a:t>[m,n]=size(f1);</a:t>
            </a:r>
          </a:p>
          <a:p>
            <a:r>
              <a:rPr lang="en-US" altLang="zh-CN" sz="1400">
                <a:latin typeface="Courier New" pitchFamily="49" charset="0"/>
              </a:rPr>
              <a:t>S = cat(3, f1, f2, f3, f4, f5, f6);</a:t>
            </a:r>
          </a:p>
          <a:p>
            <a:endParaRPr lang="en-US" altLang="zh-CN" sz="1400">
              <a:latin typeface="Courier New" pitchFamily="49" charset="0"/>
            </a:endParaRPr>
          </a:p>
          <a:p>
            <a:r>
              <a:rPr lang="en-US" altLang="zh-CN" sz="1400">
                <a:latin typeface="Courier New" pitchFamily="49" charset="0"/>
              </a:rPr>
              <a:t>[X, R] = imstack2vectors(S);</a:t>
            </a:r>
          </a:p>
          <a:p>
            <a:r>
              <a:rPr lang="en-US" altLang="zh-CN" sz="1400">
                <a:latin typeface="Courier New" pitchFamily="49" charset="0"/>
              </a:rPr>
              <a:t>P = princomp(X, 6);</a:t>
            </a:r>
          </a:p>
          <a:p>
            <a:r>
              <a:rPr lang="en-US" altLang="zh-CN" sz="1400">
                <a:latin typeface="Courier New" pitchFamily="49" charset="0"/>
              </a:rPr>
              <a:t>figure;</a:t>
            </a:r>
          </a:p>
          <a:p>
            <a:r>
              <a:rPr lang="en-US" altLang="zh-CN" sz="1400">
                <a:latin typeface="Courier New" pitchFamily="49" charset="0"/>
              </a:rPr>
              <a:t>subplot(2,3,1);</a:t>
            </a:r>
          </a:p>
          <a:p>
            <a:r>
              <a:rPr lang="en-US" altLang="zh-CN" sz="1400">
                <a:latin typeface="Courier New" pitchFamily="49" charset="0"/>
              </a:rPr>
              <a:t>imshow(reshape(P.Y(:, 1), m,n), []);</a:t>
            </a:r>
          </a:p>
          <a:p>
            <a:r>
              <a:rPr lang="en-US" altLang="zh-CN" sz="1400">
                <a:latin typeface="Courier New" pitchFamily="49" charset="0"/>
              </a:rPr>
              <a:t>title('[PCA6]P.Y.1');</a:t>
            </a:r>
          </a:p>
          <a:p>
            <a:r>
              <a:rPr lang="en-US" altLang="zh-CN" sz="1400">
                <a:latin typeface="Courier New" pitchFamily="49" charset="0"/>
              </a:rPr>
              <a:t>....</a:t>
            </a:r>
          </a:p>
          <a:p>
            <a:r>
              <a:rPr lang="en-US" altLang="zh-CN" sz="1400">
                <a:latin typeface="Courier New" pitchFamily="49" charset="0"/>
              </a:rPr>
              <a:t>subplot(2,3,6);</a:t>
            </a:r>
          </a:p>
          <a:p>
            <a:r>
              <a:rPr lang="en-US" altLang="zh-CN" sz="1400">
                <a:latin typeface="Courier New" pitchFamily="49" charset="0"/>
              </a:rPr>
              <a:t>imshow(reshape(P.Y(:, 6), m,n), []);</a:t>
            </a:r>
          </a:p>
          <a:p>
            <a:r>
              <a:rPr lang="en-US" altLang="zh-CN" sz="1400">
                <a:latin typeface="Courier New" pitchFamily="49" charset="0"/>
              </a:rPr>
              <a:t>title('[PCA6]P.Y.6');</a:t>
            </a:r>
            <a:endParaRPr lang="zh-CN" altLang="en-US" sz="1400">
              <a:latin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zh-CN" altLang="en-US" dirty="0" smtClean="0"/>
              <a:t>主</a:t>
            </a:r>
            <a:r>
              <a:rPr lang="zh-CN" altLang="en-US" dirty="0"/>
              <a:t>分量描述</a:t>
            </a:r>
          </a:p>
        </p:txBody>
      </p:sp>
      <p:sp>
        <p:nvSpPr>
          <p:cNvPr id="361475"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dirty="0">
                <a:latin typeface="Courier New" pitchFamily="49" charset="0"/>
              </a:rPr>
              <a:t>主分量变换</a:t>
            </a:r>
          </a:p>
          <a:p>
            <a:pPr lvl="1">
              <a:lnSpc>
                <a:spcPct val="80000"/>
              </a:lnSpc>
            </a:pPr>
            <a:r>
              <a:rPr lang="zh-CN" altLang="en-US" sz="2000" dirty="0">
                <a:latin typeface="Courier New" pitchFamily="49" charset="0"/>
              </a:rPr>
              <a:t>例</a:t>
            </a:r>
            <a:r>
              <a:rPr lang="en-US" altLang="zh-CN" sz="2000" dirty="0">
                <a:latin typeface="Courier New" pitchFamily="49" charset="0"/>
              </a:rPr>
              <a:t>11.13</a:t>
            </a:r>
            <a:r>
              <a:rPr lang="zh-CN" altLang="en-US" sz="2000" dirty="0">
                <a:latin typeface="Courier New" pitchFamily="49" charset="0"/>
              </a:rPr>
              <a:t>，主分量测试，</a:t>
            </a:r>
            <a:r>
              <a:rPr lang="en-US" altLang="zh-CN" sz="2000" dirty="0">
                <a:latin typeface="Courier New" pitchFamily="49" charset="0"/>
              </a:rPr>
              <a:t>test11_13.m</a:t>
            </a:r>
          </a:p>
        </p:txBody>
      </p:sp>
      <p:sp>
        <p:nvSpPr>
          <p:cNvPr id="361478" name="Rectangle 6"/>
          <p:cNvSpPr>
            <a:spLocks noChangeArrowheads="1"/>
          </p:cNvSpPr>
          <p:nvPr/>
        </p:nvSpPr>
        <p:spPr bwMode="auto">
          <a:xfrm>
            <a:off x="252413" y="1743075"/>
            <a:ext cx="8567737" cy="2359025"/>
          </a:xfrm>
          <a:prstGeom prst="rect">
            <a:avLst/>
          </a:prstGeom>
          <a:noFill/>
          <a:ln w="9525">
            <a:solidFill>
              <a:srgbClr val="FF3300"/>
            </a:solidFill>
            <a:miter lim="800000"/>
            <a:headEnd/>
            <a:tailEnd/>
          </a:ln>
          <a:effectLst/>
        </p:spPr>
        <p:txBody>
          <a:bodyPr>
            <a:spAutoFit/>
          </a:bodyPr>
          <a:lstStyle/>
          <a:p>
            <a:r>
              <a:rPr lang="en-US" altLang="zh-CN" sz="1600">
                <a:latin typeface="Courier New" pitchFamily="49" charset="0"/>
              </a:rPr>
              <a:t>%% </a:t>
            </a:r>
            <a:r>
              <a:rPr lang="zh-CN" altLang="en-US" sz="1600">
                <a:latin typeface="Courier New" pitchFamily="49" charset="0"/>
              </a:rPr>
              <a:t>例</a:t>
            </a:r>
            <a:r>
              <a:rPr lang="en-US" altLang="zh-CN" sz="1600">
                <a:latin typeface="Courier New" pitchFamily="49" charset="0"/>
              </a:rPr>
              <a:t>11.13 P.Y </a:t>
            </a:r>
            <a:r>
              <a:rPr lang="zh-CN" altLang="en-US" sz="1600">
                <a:latin typeface="Courier New" pitchFamily="49" charset="0"/>
              </a:rPr>
              <a:t>显示结果</a:t>
            </a:r>
          </a:p>
          <a:p>
            <a:r>
              <a:rPr lang="zh-CN" altLang="en-US" sz="1200">
                <a:latin typeface="Courier New" pitchFamily="49" charset="0"/>
              </a:rPr>
              <a:t>接上文</a:t>
            </a:r>
            <a:r>
              <a:rPr lang="en-US" altLang="zh-CN" sz="1200">
                <a:latin typeface="Courier New" pitchFamily="49" charset="0"/>
              </a:rPr>
              <a:t>..</a:t>
            </a:r>
          </a:p>
          <a:p>
            <a:r>
              <a:rPr lang="en-US" altLang="zh-CN" sz="1800">
                <a:latin typeface="Courier New" pitchFamily="49" charset="0"/>
              </a:rPr>
              <a:t>P = princomp(X, 2);</a:t>
            </a:r>
          </a:p>
          <a:p>
            <a:r>
              <a:rPr lang="en-US" altLang="zh-CN" sz="1800">
                <a:latin typeface="Courier New" pitchFamily="49" charset="0"/>
              </a:rPr>
              <a:t>figure;</a:t>
            </a:r>
          </a:p>
          <a:p>
            <a:r>
              <a:rPr lang="en-US" altLang="zh-CN" sz="1800">
                <a:latin typeface="Courier New" pitchFamily="49" charset="0"/>
              </a:rPr>
              <a:t>subplot(2,3,1);imshow(reshape(P.Y(:, 1), m,n), []);title('[PCA2]P.Y.1');</a:t>
            </a:r>
          </a:p>
          <a:p>
            <a:r>
              <a:rPr lang="en-US" altLang="zh-CN" sz="1800">
                <a:latin typeface="Courier New" pitchFamily="49" charset="0"/>
              </a:rPr>
              <a:t>subplot(2,3,2);imshow(reshape(P.Y(:, 2), m,n), []);title('[PCA2]P.Y.2');</a:t>
            </a:r>
          </a:p>
          <a:p>
            <a:endParaRPr lang="en-US" altLang="zh-CN" sz="1200">
              <a:latin typeface="Courier New" pitchFamily="49" charset="0"/>
            </a:endParaRPr>
          </a:p>
        </p:txBody>
      </p:sp>
      <p:pic>
        <p:nvPicPr>
          <p:cNvPr id="361479" name="Picture 7"/>
          <p:cNvPicPr>
            <a:picLocks noChangeAspect="1" noChangeArrowheads="1"/>
          </p:cNvPicPr>
          <p:nvPr/>
        </p:nvPicPr>
        <p:blipFill>
          <a:blip r:embed="rId2" cstate="print"/>
          <a:srcRect/>
          <a:stretch>
            <a:fillRect/>
          </a:stretch>
        </p:blipFill>
        <p:spPr bwMode="auto">
          <a:xfrm>
            <a:off x="2051050" y="4149725"/>
            <a:ext cx="6084888" cy="248602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zh-CN" altLang="en-US" dirty="0" smtClean="0"/>
              <a:t>主</a:t>
            </a:r>
            <a:r>
              <a:rPr lang="zh-CN" altLang="en-US" dirty="0"/>
              <a:t>分量描述</a:t>
            </a:r>
          </a:p>
        </p:txBody>
      </p:sp>
      <p:sp>
        <p:nvSpPr>
          <p:cNvPr id="362499" name="Rectangle 3"/>
          <p:cNvSpPr>
            <a:spLocks noGrp="1" noChangeArrowheads="1"/>
          </p:cNvSpPr>
          <p:nvPr>
            <p:ph type="body" sz="half" idx="1"/>
          </p:nvPr>
        </p:nvSpPr>
        <p:spPr>
          <a:xfrm>
            <a:off x="179388" y="908050"/>
            <a:ext cx="8640762" cy="576263"/>
          </a:xfrm>
        </p:spPr>
        <p:txBody>
          <a:bodyPr/>
          <a:lstStyle/>
          <a:p>
            <a:pPr>
              <a:lnSpc>
                <a:spcPct val="80000"/>
              </a:lnSpc>
            </a:pPr>
            <a:r>
              <a:rPr lang="zh-CN" altLang="en-US" sz="2400">
                <a:latin typeface="Courier New" pitchFamily="49" charset="0"/>
              </a:rPr>
              <a:t>主分量变换</a:t>
            </a:r>
          </a:p>
          <a:p>
            <a:pPr lvl="1">
              <a:lnSpc>
                <a:spcPct val="80000"/>
              </a:lnSpc>
            </a:pPr>
            <a:r>
              <a:rPr lang="zh-CN" altLang="en-US" sz="2000">
                <a:latin typeface="Courier New" pitchFamily="49" charset="0"/>
              </a:rPr>
              <a:t>例</a:t>
            </a:r>
            <a:r>
              <a:rPr lang="en-US" altLang="zh-CN" sz="2000">
                <a:latin typeface="Courier New" pitchFamily="49" charset="0"/>
              </a:rPr>
              <a:t>11.13</a:t>
            </a:r>
            <a:r>
              <a:rPr lang="zh-CN" altLang="en-US" sz="2000">
                <a:latin typeface="Courier New" pitchFamily="49" charset="0"/>
              </a:rPr>
              <a:t>，主分量测试，</a:t>
            </a:r>
            <a:r>
              <a:rPr lang="en-US" altLang="zh-CN" sz="2000">
                <a:latin typeface="Courier New" pitchFamily="49" charset="0"/>
              </a:rPr>
              <a:t>test11_13.m</a:t>
            </a:r>
          </a:p>
        </p:txBody>
      </p:sp>
      <p:sp>
        <p:nvSpPr>
          <p:cNvPr id="362502" name="Rectangle 6"/>
          <p:cNvSpPr>
            <a:spLocks noChangeArrowheads="1"/>
          </p:cNvSpPr>
          <p:nvPr/>
        </p:nvSpPr>
        <p:spPr bwMode="auto">
          <a:xfrm>
            <a:off x="252413" y="1743075"/>
            <a:ext cx="4824412" cy="4568825"/>
          </a:xfrm>
          <a:prstGeom prst="rect">
            <a:avLst/>
          </a:prstGeom>
          <a:noFill/>
          <a:ln w="9525">
            <a:solidFill>
              <a:srgbClr val="FF3300"/>
            </a:solidFill>
            <a:miter lim="800000"/>
            <a:headEnd/>
            <a:tailEnd/>
          </a:ln>
          <a:effectLst/>
        </p:spPr>
        <p:txBody>
          <a:bodyPr>
            <a:spAutoFit/>
          </a:bodyPr>
          <a:lstStyle/>
          <a:p>
            <a:r>
              <a:rPr lang="en-US" altLang="zh-CN" sz="1400">
                <a:latin typeface="Courier New" pitchFamily="49" charset="0"/>
              </a:rPr>
              <a:t>%% </a:t>
            </a:r>
            <a:r>
              <a:rPr lang="zh-CN" altLang="en-US" sz="1400">
                <a:latin typeface="Courier New" pitchFamily="49" charset="0"/>
              </a:rPr>
              <a:t>例</a:t>
            </a:r>
            <a:r>
              <a:rPr lang="en-US" altLang="zh-CN" sz="1400">
                <a:latin typeface="Courier New" pitchFamily="49" charset="0"/>
              </a:rPr>
              <a:t>11.13 P.Y </a:t>
            </a:r>
            <a:r>
              <a:rPr lang="zh-CN" altLang="en-US" sz="1400">
                <a:latin typeface="Courier New" pitchFamily="49" charset="0"/>
              </a:rPr>
              <a:t>显示结果</a:t>
            </a:r>
          </a:p>
          <a:p>
            <a:r>
              <a:rPr lang="zh-CN" altLang="en-US" sz="1400">
                <a:latin typeface="Courier New" pitchFamily="49" charset="0"/>
              </a:rPr>
              <a:t>接上文</a:t>
            </a:r>
          </a:p>
          <a:p>
            <a:r>
              <a:rPr lang="en-US" altLang="zh-CN" sz="1400">
                <a:latin typeface="Courier New" pitchFamily="49" charset="0"/>
              </a:rPr>
              <a:t>figure;</a:t>
            </a:r>
          </a:p>
          <a:p>
            <a:r>
              <a:rPr lang="en-US" altLang="zh-CN" sz="1400">
                <a:latin typeface="Courier New" pitchFamily="49" charset="0"/>
              </a:rPr>
              <a:t>subplot(2,3,1);imshow(reshape(P.X(:, 1), m,n), []);title('[PCA2</a:t>
            </a:r>
            <a:r>
              <a:rPr lang="zh-CN" altLang="en-US" sz="1400">
                <a:latin typeface="Courier New" pitchFamily="49" charset="0"/>
              </a:rPr>
              <a:t>重构</a:t>
            </a:r>
            <a:r>
              <a:rPr lang="en-US" altLang="zh-CN" sz="1400">
                <a:latin typeface="Courier New" pitchFamily="49" charset="0"/>
              </a:rPr>
              <a:t>]P.X.1');</a:t>
            </a:r>
          </a:p>
          <a:p>
            <a:r>
              <a:rPr lang="en-US" altLang="zh-CN" sz="1400">
                <a:latin typeface="Courier New" pitchFamily="49" charset="0"/>
              </a:rPr>
              <a:t>....</a:t>
            </a:r>
          </a:p>
          <a:p>
            <a:r>
              <a:rPr lang="en-US" altLang="zh-CN" sz="1400">
                <a:latin typeface="Courier New" pitchFamily="49" charset="0"/>
              </a:rPr>
              <a:t>subplot(2,3,6);imshow(reshape(P.X(:, 6), m,n), []);title('[PCA2</a:t>
            </a:r>
            <a:r>
              <a:rPr lang="zh-CN" altLang="en-US" sz="1400">
                <a:latin typeface="Courier New" pitchFamily="49" charset="0"/>
              </a:rPr>
              <a:t>重构</a:t>
            </a:r>
            <a:r>
              <a:rPr lang="en-US" altLang="zh-CN" sz="1400">
                <a:latin typeface="Courier New" pitchFamily="49" charset="0"/>
              </a:rPr>
              <a:t>]P.X.6');</a:t>
            </a:r>
          </a:p>
          <a:p>
            <a:endParaRPr lang="en-US" altLang="zh-CN" sz="1400">
              <a:latin typeface="Courier New" pitchFamily="49" charset="0"/>
            </a:endParaRPr>
          </a:p>
          <a:p>
            <a:r>
              <a:rPr lang="en-US" altLang="zh-CN" sz="1400">
                <a:latin typeface="Courier New" pitchFamily="49" charset="0"/>
              </a:rPr>
              <a:t>f1e=imsubtract(reshape(P.X(:, 1), m,n),double(f1));</a:t>
            </a:r>
          </a:p>
          <a:p>
            <a:r>
              <a:rPr lang="en-US" altLang="zh-CN" sz="1400">
                <a:latin typeface="Courier New" pitchFamily="49" charset="0"/>
              </a:rPr>
              <a:t>....</a:t>
            </a:r>
          </a:p>
          <a:p>
            <a:r>
              <a:rPr lang="en-US" altLang="zh-CN" sz="1400">
                <a:latin typeface="Courier New" pitchFamily="49" charset="0"/>
              </a:rPr>
              <a:t>f6e=imsubtract(reshape(P.X(:, 6), m,n),double(f6));</a:t>
            </a:r>
          </a:p>
          <a:p>
            <a:endParaRPr lang="en-US" altLang="zh-CN" sz="1400">
              <a:latin typeface="Courier New" pitchFamily="49" charset="0"/>
            </a:endParaRPr>
          </a:p>
          <a:p>
            <a:r>
              <a:rPr lang="en-US" altLang="zh-CN" sz="1400">
                <a:latin typeface="Courier New" pitchFamily="49" charset="0"/>
              </a:rPr>
              <a:t>figure;</a:t>
            </a:r>
          </a:p>
          <a:p>
            <a:r>
              <a:rPr lang="en-US" altLang="zh-CN" sz="1400">
                <a:latin typeface="Courier New" pitchFamily="49" charset="0"/>
              </a:rPr>
              <a:t>subplot(2,3,1);imshow(f1e, []);</a:t>
            </a:r>
          </a:p>
          <a:p>
            <a:r>
              <a:rPr lang="en-US" altLang="zh-CN" sz="1400">
                <a:latin typeface="Courier New" pitchFamily="49" charset="0"/>
              </a:rPr>
              <a:t>title('[PCA2</a:t>
            </a:r>
            <a:r>
              <a:rPr lang="zh-CN" altLang="en-US" sz="1400">
                <a:latin typeface="Courier New" pitchFamily="49" charset="0"/>
              </a:rPr>
              <a:t>重构误差</a:t>
            </a:r>
            <a:r>
              <a:rPr lang="en-US" altLang="zh-CN" sz="1400">
                <a:latin typeface="Courier New" pitchFamily="49" charset="0"/>
              </a:rPr>
              <a:t>]P.X.1-f1');</a:t>
            </a:r>
          </a:p>
          <a:p>
            <a:r>
              <a:rPr lang="en-US" altLang="zh-CN" sz="1400">
                <a:latin typeface="Courier New" pitchFamily="49" charset="0"/>
              </a:rPr>
              <a:t>....</a:t>
            </a:r>
          </a:p>
          <a:p>
            <a:r>
              <a:rPr lang="en-US" altLang="zh-CN" sz="1400">
                <a:latin typeface="Courier New" pitchFamily="49" charset="0"/>
              </a:rPr>
              <a:t>subplot(2,3,6);imshow(f6e, []);</a:t>
            </a:r>
          </a:p>
          <a:p>
            <a:r>
              <a:rPr lang="en-US" altLang="zh-CN" sz="1400">
                <a:latin typeface="Courier New" pitchFamily="49" charset="0"/>
              </a:rPr>
              <a:t>title('[PCA2</a:t>
            </a:r>
            <a:r>
              <a:rPr lang="zh-CN" altLang="en-US" sz="1400">
                <a:latin typeface="Courier New" pitchFamily="49" charset="0"/>
              </a:rPr>
              <a:t>重构误差</a:t>
            </a:r>
            <a:r>
              <a:rPr lang="en-US" altLang="zh-CN" sz="1400">
                <a:latin typeface="Courier New" pitchFamily="49" charset="0"/>
              </a:rPr>
              <a:t>]P.X.6-f6');</a:t>
            </a:r>
            <a:endParaRPr lang="zh-CN" altLang="en-US" sz="1400">
              <a:latin typeface="Courier New" pitchFamily="49" charset="0"/>
            </a:endParaRPr>
          </a:p>
        </p:txBody>
      </p:sp>
      <p:pic>
        <p:nvPicPr>
          <p:cNvPr id="362503" name="Picture 7"/>
          <p:cNvPicPr>
            <a:picLocks noChangeAspect="1" noChangeArrowheads="1"/>
          </p:cNvPicPr>
          <p:nvPr/>
        </p:nvPicPr>
        <p:blipFill>
          <a:blip r:embed="rId2" cstate="print"/>
          <a:srcRect/>
          <a:stretch>
            <a:fillRect/>
          </a:stretch>
        </p:blipFill>
        <p:spPr bwMode="auto">
          <a:xfrm>
            <a:off x="5076825" y="1589088"/>
            <a:ext cx="3848100" cy="2487612"/>
          </a:xfrm>
          <a:prstGeom prst="rect">
            <a:avLst/>
          </a:prstGeom>
          <a:noFill/>
        </p:spPr>
      </p:pic>
      <p:pic>
        <p:nvPicPr>
          <p:cNvPr id="362504" name="Picture 8"/>
          <p:cNvPicPr>
            <a:picLocks noChangeAspect="1" noChangeArrowheads="1"/>
          </p:cNvPicPr>
          <p:nvPr/>
        </p:nvPicPr>
        <p:blipFill>
          <a:blip r:embed="rId3" cstate="print"/>
          <a:srcRect/>
          <a:stretch>
            <a:fillRect/>
          </a:stretch>
        </p:blipFill>
        <p:spPr bwMode="auto">
          <a:xfrm>
            <a:off x="5076825" y="4149725"/>
            <a:ext cx="3779838" cy="263683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zh-CN" altLang="en-US" sz="3200" dirty="0" smtClean="0">
                <a:solidFill>
                  <a:srgbClr val="0000FF"/>
                </a:solidFill>
              </a:rPr>
              <a:t>表</a:t>
            </a:r>
            <a:r>
              <a:rPr lang="zh-CN" altLang="en-US" sz="3200" dirty="0">
                <a:solidFill>
                  <a:srgbClr val="0000FF"/>
                </a:solidFill>
              </a:rPr>
              <a:t>示</a:t>
            </a:r>
          </a:p>
        </p:txBody>
      </p:sp>
      <p:sp>
        <p:nvSpPr>
          <p:cNvPr id="313347" name="Rectangle 3"/>
          <p:cNvSpPr>
            <a:spLocks noGrp="1" noChangeArrowheads="1"/>
          </p:cNvSpPr>
          <p:nvPr>
            <p:ph type="body" sz="half" idx="1"/>
          </p:nvPr>
        </p:nvSpPr>
        <p:spPr>
          <a:xfrm>
            <a:off x="323850" y="1052513"/>
            <a:ext cx="8135938" cy="5329237"/>
          </a:xfrm>
        </p:spPr>
        <p:txBody>
          <a:bodyPr/>
          <a:lstStyle/>
          <a:p>
            <a:r>
              <a:rPr lang="zh-CN" altLang="en-US" sz="2000" dirty="0">
                <a:latin typeface="Courier New" pitchFamily="49" charset="0"/>
              </a:rPr>
              <a:t>理想表示方案应具有旋转、平移、缩放等不变性。</a:t>
            </a:r>
          </a:p>
          <a:p>
            <a:r>
              <a:rPr lang="en-US" altLang="zh-CN" sz="2000" dirty="0" smtClean="0">
                <a:solidFill>
                  <a:srgbClr val="FF0000"/>
                </a:solidFill>
                <a:latin typeface="Courier New" pitchFamily="49" charset="0"/>
              </a:rPr>
              <a:t>Freeman</a:t>
            </a:r>
            <a:r>
              <a:rPr lang="zh-CN" altLang="en-US" sz="2000" dirty="0">
                <a:solidFill>
                  <a:srgbClr val="FF0000"/>
                </a:solidFill>
                <a:latin typeface="Courier New" pitchFamily="49" charset="0"/>
              </a:rPr>
              <a:t>链码</a:t>
            </a:r>
          </a:p>
          <a:p>
            <a:pPr lvl="1"/>
            <a:r>
              <a:rPr lang="zh-CN" altLang="en-US" sz="1800" dirty="0">
                <a:latin typeface="Courier New" pitchFamily="49" charset="0"/>
              </a:rPr>
              <a:t>链码通过通过一个指定长度和方向的直线段的连接序列来表示边界。</a:t>
            </a:r>
          </a:p>
          <a:p>
            <a:pPr lvl="1"/>
            <a:r>
              <a:rPr lang="zh-CN" altLang="en-US" sz="1800" dirty="0">
                <a:latin typeface="Courier New" pitchFamily="49" charset="0"/>
              </a:rPr>
              <a:t>一般采用</a:t>
            </a:r>
            <a:r>
              <a:rPr lang="en-US" altLang="zh-CN" sz="1800" dirty="0">
                <a:latin typeface="Courier New" pitchFamily="49" charset="0"/>
              </a:rPr>
              <a:t>4</a:t>
            </a:r>
            <a:r>
              <a:rPr lang="zh-CN" altLang="en-US" sz="1800" dirty="0">
                <a:latin typeface="Courier New" pitchFamily="49" charset="0"/>
              </a:rPr>
              <a:t>或</a:t>
            </a:r>
            <a:r>
              <a:rPr lang="en-US" altLang="zh-CN" sz="1800" dirty="0">
                <a:latin typeface="Courier New" pitchFamily="49" charset="0"/>
              </a:rPr>
              <a:t>8</a:t>
            </a:r>
            <a:r>
              <a:rPr lang="zh-CN" altLang="en-US" sz="1800" dirty="0">
                <a:latin typeface="Courier New" pitchFamily="49" charset="0"/>
              </a:rPr>
              <a:t>个方向的连通定义。</a:t>
            </a:r>
          </a:p>
          <a:p>
            <a:pPr lvl="1"/>
            <a:r>
              <a:rPr lang="zh-CN" altLang="en-US" sz="1800" dirty="0">
                <a:latin typeface="Courier New" pitchFamily="49" charset="0"/>
              </a:rPr>
              <a:t>每一段的方向使用数字编号方法进行编码</a:t>
            </a:r>
            <a:r>
              <a:rPr lang="en-US" altLang="zh-CN" sz="1800" dirty="0">
                <a:latin typeface="Courier New" pitchFamily="49" charset="0"/>
              </a:rPr>
              <a:t>.</a:t>
            </a:r>
          </a:p>
          <a:p>
            <a:pPr lvl="1"/>
            <a:r>
              <a:rPr lang="zh-CN" altLang="en-US" sz="1800" dirty="0">
                <a:latin typeface="Courier New" pitchFamily="49" charset="0"/>
              </a:rPr>
              <a:t>从起点开始，沿边界编码，至起点被重新碰到，结束一个对象的编码</a:t>
            </a:r>
            <a:endParaRPr lang="en-US" altLang="zh-CN" sz="1800" dirty="0">
              <a:latin typeface="Courier New" pitchFamily="49" charset="0"/>
            </a:endParaRPr>
          </a:p>
        </p:txBody>
      </p:sp>
      <p:pic>
        <p:nvPicPr>
          <p:cNvPr id="313348" name="Picture 4"/>
          <p:cNvPicPr>
            <a:picLocks noChangeAspect="1" noChangeArrowheads="1"/>
          </p:cNvPicPr>
          <p:nvPr/>
        </p:nvPicPr>
        <p:blipFill>
          <a:blip r:embed="rId2" cstate="print"/>
          <a:srcRect/>
          <a:stretch>
            <a:fillRect/>
          </a:stretch>
        </p:blipFill>
        <p:spPr bwMode="auto">
          <a:xfrm>
            <a:off x="1835150" y="3141663"/>
            <a:ext cx="6265863" cy="350043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zh-CN" altLang="en-US" sz="3200" dirty="0" smtClean="0">
                <a:solidFill>
                  <a:srgbClr val="0000FF"/>
                </a:solidFill>
              </a:rPr>
              <a:t>表</a:t>
            </a:r>
            <a:r>
              <a:rPr lang="zh-CN" altLang="en-US" sz="3200" dirty="0">
                <a:solidFill>
                  <a:srgbClr val="0000FF"/>
                </a:solidFill>
              </a:rPr>
              <a:t>示</a:t>
            </a:r>
          </a:p>
        </p:txBody>
      </p:sp>
      <p:sp>
        <p:nvSpPr>
          <p:cNvPr id="337923" name="Rectangle 3"/>
          <p:cNvSpPr>
            <a:spLocks noGrp="1" noChangeArrowheads="1"/>
          </p:cNvSpPr>
          <p:nvPr>
            <p:ph type="body" sz="half" idx="1"/>
          </p:nvPr>
        </p:nvSpPr>
        <p:spPr>
          <a:xfrm>
            <a:off x="323850" y="1052513"/>
            <a:ext cx="8496300" cy="5329237"/>
          </a:xfrm>
        </p:spPr>
        <p:txBody>
          <a:bodyPr/>
          <a:lstStyle/>
          <a:p>
            <a:r>
              <a:rPr lang="en-US" altLang="zh-CN" sz="2000" dirty="0" smtClean="0">
                <a:solidFill>
                  <a:srgbClr val="FF0000"/>
                </a:solidFill>
                <a:latin typeface="Courier New" pitchFamily="49" charset="0"/>
              </a:rPr>
              <a:t>Freeman</a:t>
            </a:r>
            <a:r>
              <a:rPr lang="zh-CN" altLang="en-US" sz="2000" dirty="0">
                <a:latin typeface="Courier New" pitchFamily="49" charset="0"/>
              </a:rPr>
              <a:t>链码</a:t>
            </a:r>
          </a:p>
        </p:txBody>
      </p:sp>
      <p:pic>
        <p:nvPicPr>
          <p:cNvPr id="337927" name="Picture 7"/>
          <p:cNvPicPr>
            <a:picLocks noChangeAspect="1" noChangeArrowheads="1"/>
          </p:cNvPicPr>
          <p:nvPr/>
        </p:nvPicPr>
        <p:blipFill>
          <a:blip r:embed="rId2" cstate="print"/>
          <a:srcRect/>
          <a:stretch>
            <a:fillRect/>
          </a:stretch>
        </p:blipFill>
        <p:spPr bwMode="auto">
          <a:xfrm>
            <a:off x="468313" y="1700213"/>
            <a:ext cx="4103687" cy="2292350"/>
          </a:xfrm>
          <a:prstGeom prst="rect">
            <a:avLst/>
          </a:prstGeom>
          <a:noFill/>
        </p:spPr>
      </p:pic>
      <p:pic>
        <p:nvPicPr>
          <p:cNvPr id="54275" name="Picture 3"/>
          <p:cNvPicPr>
            <a:picLocks noChangeAspect="1" noChangeArrowheads="1"/>
          </p:cNvPicPr>
          <p:nvPr/>
        </p:nvPicPr>
        <p:blipFill>
          <a:blip r:embed="rId3" cstate="print"/>
          <a:srcRect/>
          <a:stretch>
            <a:fillRect/>
          </a:stretch>
        </p:blipFill>
        <p:spPr bwMode="auto">
          <a:xfrm>
            <a:off x="4581525" y="1281113"/>
            <a:ext cx="4267200" cy="48672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zh-CN" altLang="en-US" sz="3200" dirty="0" smtClean="0">
                <a:solidFill>
                  <a:srgbClr val="0000FF"/>
                </a:solidFill>
              </a:rPr>
              <a:t>表</a:t>
            </a:r>
            <a:r>
              <a:rPr lang="zh-CN" altLang="en-US" sz="3200" dirty="0">
                <a:solidFill>
                  <a:srgbClr val="0000FF"/>
                </a:solidFill>
              </a:rPr>
              <a:t>示</a:t>
            </a:r>
          </a:p>
        </p:txBody>
      </p:sp>
      <p:sp>
        <p:nvSpPr>
          <p:cNvPr id="314371" name="Rectangle 3"/>
          <p:cNvSpPr>
            <a:spLocks noGrp="1" noChangeArrowheads="1"/>
          </p:cNvSpPr>
          <p:nvPr>
            <p:ph type="body" sz="half" idx="1"/>
          </p:nvPr>
        </p:nvSpPr>
        <p:spPr>
          <a:xfrm>
            <a:off x="250825" y="908050"/>
            <a:ext cx="7848600" cy="5329238"/>
          </a:xfrm>
        </p:spPr>
        <p:txBody>
          <a:bodyPr/>
          <a:lstStyle/>
          <a:p>
            <a:r>
              <a:rPr lang="en-US" altLang="zh-CN" sz="2400" b="1" dirty="0" smtClean="0">
                <a:solidFill>
                  <a:srgbClr val="FF0000"/>
                </a:solidFill>
                <a:latin typeface="Courier New" pitchFamily="49" charset="0"/>
              </a:rPr>
              <a:t>Freeman</a:t>
            </a:r>
            <a:r>
              <a:rPr lang="zh-CN" altLang="en-US" sz="2400" b="1" dirty="0">
                <a:latin typeface="Courier New" pitchFamily="49" charset="0"/>
              </a:rPr>
              <a:t>链码</a:t>
            </a:r>
          </a:p>
          <a:p>
            <a:pPr lvl="1"/>
            <a:endParaRPr lang="zh-CN" altLang="en-US" sz="2000" dirty="0"/>
          </a:p>
          <a:p>
            <a:pPr lvl="1"/>
            <a:endParaRPr lang="zh-CN" altLang="en-US" sz="2000" dirty="0"/>
          </a:p>
        </p:txBody>
      </p:sp>
      <p:pic>
        <p:nvPicPr>
          <p:cNvPr id="314375" name="Picture 7"/>
          <p:cNvPicPr>
            <a:picLocks noChangeAspect="1" noChangeArrowheads="1"/>
          </p:cNvPicPr>
          <p:nvPr/>
        </p:nvPicPr>
        <p:blipFill>
          <a:blip r:embed="rId2" cstate="print"/>
          <a:srcRect/>
          <a:stretch>
            <a:fillRect/>
          </a:stretch>
        </p:blipFill>
        <p:spPr bwMode="auto">
          <a:xfrm>
            <a:off x="0" y="3141663"/>
            <a:ext cx="4967288" cy="2762250"/>
          </a:xfrm>
          <a:prstGeom prst="rect">
            <a:avLst/>
          </a:prstGeom>
          <a:noFill/>
        </p:spPr>
      </p:pic>
      <p:pic>
        <p:nvPicPr>
          <p:cNvPr id="314376" name="Picture 8"/>
          <p:cNvPicPr>
            <a:picLocks noChangeAspect="1" noChangeArrowheads="1"/>
          </p:cNvPicPr>
          <p:nvPr/>
        </p:nvPicPr>
        <p:blipFill>
          <a:blip r:embed="rId3" cstate="print"/>
          <a:srcRect/>
          <a:stretch>
            <a:fillRect/>
          </a:stretch>
        </p:blipFill>
        <p:spPr bwMode="auto">
          <a:xfrm>
            <a:off x="5184775" y="2925763"/>
            <a:ext cx="3600450" cy="2730500"/>
          </a:xfrm>
          <a:prstGeom prst="rect">
            <a:avLst/>
          </a:prstGeom>
          <a:noFill/>
        </p:spPr>
      </p:pic>
      <p:sp>
        <p:nvSpPr>
          <p:cNvPr id="314377" name="AutoShape 9"/>
          <p:cNvSpPr>
            <a:spLocks noChangeArrowheads="1"/>
          </p:cNvSpPr>
          <p:nvPr/>
        </p:nvSpPr>
        <p:spPr bwMode="auto">
          <a:xfrm>
            <a:off x="3671888" y="4149725"/>
            <a:ext cx="1655762" cy="433388"/>
          </a:xfrm>
          <a:prstGeom prst="rightArrow">
            <a:avLst>
              <a:gd name="adj1" fmla="val 50000"/>
              <a:gd name="adj2" fmla="val 95513"/>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314405" name="Group 37"/>
          <p:cNvGraphicFramePr>
            <a:graphicFrameLocks noGrp="1"/>
          </p:cNvGraphicFramePr>
          <p:nvPr>
            <p:ph sz="half" idx="2"/>
          </p:nvPr>
        </p:nvGraphicFramePr>
        <p:xfrm>
          <a:off x="539750" y="1484313"/>
          <a:ext cx="8135938" cy="695643"/>
        </p:xfrm>
        <a:graphic>
          <a:graphicData uri="http://schemas.openxmlformats.org/drawingml/2006/table">
            <a:tbl>
              <a:tblPr/>
              <a:tblGrid>
                <a:gridCol w="863600"/>
                <a:gridCol w="2808288"/>
                <a:gridCol w="4464050"/>
              </a:tblGrid>
              <a:tr h="360363">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endParaRPr kumimoji="0" lang="zh-CN" altLang="en-US" sz="1600" b="1" i="0" u="none" strike="noStrike" cap="none" normalizeH="0" baseline="0" smtClean="0">
                        <a:ln>
                          <a:noFill/>
                        </a:ln>
                        <a:solidFill>
                          <a:schemeClr val="tx1"/>
                        </a:solidFill>
                        <a:effectLst/>
                        <a:latin typeface="Arial"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华文中宋" pitchFamily="2" charset="-122"/>
                        </a:rPr>
                        <a:t>Freeman</a:t>
                      </a:r>
                      <a:r>
                        <a:rPr kumimoji="0" lang="zh-CN" altLang="en-US" sz="1600" b="1" i="0" u="none" strike="noStrike" cap="none" normalizeH="0" baseline="0" smtClean="0">
                          <a:ln>
                            <a:noFill/>
                          </a:ln>
                          <a:solidFill>
                            <a:schemeClr val="tx1"/>
                          </a:solidFill>
                          <a:effectLst/>
                          <a:latin typeface="Arial" charset="0"/>
                          <a:ea typeface="华文中宋" pitchFamily="2" charset="-122"/>
                        </a:rPr>
                        <a:t>链码可能的问题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华文中宋" pitchFamily="2" charset="-122"/>
                        </a:rPr>
                        <a:t>解决方法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问题</a:t>
                      </a:r>
                      <a:r>
                        <a:rPr kumimoji="0" lang="en-US" altLang="zh-CN" sz="1600" b="0" i="0" u="none" strike="noStrike" cap="none" normalizeH="0" baseline="0" smtClean="0">
                          <a:ln>
                            <a:noFill/>
                          </a:ln>
                          <a:solidFill>
                            <a:schemeClr val="tx1"/>
                          </a:solidFill>
                          <a:effectLst/>
                          <a:latin typeface="Arial"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链码有时过长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重取样，以增大每段线段长度；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zh-CN" altLang="en-US" sz="3200" dirty="0" smtClean="0">
                <a:solidFill>
                  <a:srgbClr val="0000FF"/>
                </a:solidFill>
              </a:rPr>
              <a:t>表</a:t>
            </a:r>
            <a:r>
              <a:rPr lang="zh-CN" altLang="en-US" sz="3200" dirty="0">
                <a:solidFill>
                  <a:srgbClr val="0000FF"/>
                </a:solidFill>
              </a:rPr>
              <a:t>示</a:t>
            </a:r>
          </a:p>
        </p:txBody>
      </p:sp>
      <p:sp>
        <p:nvSpPr>
          <p:cNvPr id="319491" name="Rectangle 3"/>
          <p:cNvSpPr>
            <a:spLocks noGrp="1" noChangeArrowheads="1"/>
          </p:cNvSpPr>
          <p:nvPr>
            <p:ph type="body" sz="half" idx="1"/>
          </p:nvPr>
        </p:nvSpPr>
        <p:spPr>
          <a:xfrm>
            <a:off x="323850" y="908050"/>
            <a:ext cx="7848600" cy="5329238"/>
          </a:xfrm>
        </p:spPr>
        <p:txBody>
          <a:bodyPr/>
          <a:lstStyle/>
          <a:p>
            <a:r>
              <a:rPr lang="en-US" altLang="zh-CN" sz="2400" b="1" dirty="0" smtClean="0">
                <a:solidFill>
                  <a:srgbClr val="FF0000"/>
                </a:solidFill>
                <a:latin typeface="Courier New" pitchFamily="49" charset="0"/>
              </a:rPr>
              <a:t>Freeman</a:t>
            </a:r>
            <a:r>
              <a:rPr lang="zh-CN" altLang="en-US" sz="2400" b="1" dirty="0">
                <a:latin typeface="Courier New" pitchFamily="49" charset="0"/>
              </a:rPr>
              <a:t>链码</a:t>
            </a:r>
          </a:p>
          <a:p>
            <a:pPr lvl="1"/>
            <a:endParaRPr lang="zh-CN" altLang="en-US" sz="2000" dirty="0"/>
          </a:p>
          <a:p>
            <a:pPr lvl="1"/>
            <a:endParaRPr lang="zh-CN" altLang="en-US" sz="2000" dirty="0"/>
          </a:p>
        </p:txBody>
      </p:sp>
      <p:pic>
        <p:nvPicPr>
          <p:cNvPr id="319493" name="Picture 5"/>
          <p:cNvPicPr>
            <a:picLocks noChangeAspect="1" noChangeArrowheads="1"/>
          </p:cNvPicPr>
          <p:nvPr/>
        </p:nvPicPr>
        <p:blipFill>
          <a:blip r:embed="rId2" cstate="print"/>
          <a:srcRect/>
          <a:stretch>
            <a:fillRect/>
          </a:stretch>
        </p:blipFill>
        <p:spPr bwMode="auto">
          <a:xfrm>
            <a:off x="900113" y="4221163"/>
            <a:ext cx="2773362" cy="2103437"/>
          </a:xfrm>
          <a:prstGeom prst="rect">
            <a:avLst/>
          </a:prstGeom>
          <a:noFill/>
        </p:spPr>
      </p:pic>
      <p:graphicFrame>
        <p:nvGraphicFramePr>
          <p:cNvPr id="319582" name="Group 94"/>
          <p:cNvGraphicFramePr>
            <a:graphicFrameLocks noGrp="1"/>
          </p:cNvGraphicFramePr>
          <p:nvPr>
            <p:ph sz="half" idx="2"/>
          </p:nvPr>
        </p:nvGraphicFramePr>
        <p:xfrm>
          <a:off x="539750" y="1484313"/>
          <a:ext cx="8135938" cy="2128902"/>
        </p:xfrm>
        <a:graphic>
          <a:graphicData uri="http://schemas.openxmlformats.org/drawingml/2006/table">
            <a:tbl>
              <a:tblPr/>
              <a:tblGrid>
                <a:gridCol w="863600"/>
                <a:gridCol w="2808288"/>
                <a:gridCol w="4464050"/>
              </a:tblGrid>
              <a:tr h="360363">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endParaRPr kumimoji="0" lang="zh-CN" altLang="en-US" sz="1600" b="1" i="0" u="none" strike="noStrike" cap="none" normalizeH="0" baseline="0" dirty="0" smtClean="0">
                        <a:ln>
                          <a:noFill/>
                        </a:ln>
                        <a:solidFill>
                          <a:schemeClr val="tx1"/>
                        </a:solidFill>
                        <a:effectLst/>
                        <a:latin typeface="Arial"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华文中宋" pitchFamily="2" charset="-122"/>
                        </a:rPr>
                        <a:t>Freeman</a:t>
                      </a:r>
                      <a:r>
                        <a:rPr kumimoji="0" lang="zh-CN" altLang="en-US" sz="1600" b="1" i="0" u="none" strike="noStrike" cap="none" normalizeH="0" baseline="0" smtClean="0">
                          <a:ln>
                            <a:noFill/>
                          </a:ln>
                          <a:solidFill>
                            <a:schemeClr val="tx1"/>
                          </a:solidFill>
                          <a:effectLst/>
                          <a:latin typeface="Arial" charset="0"/>
                          <a:ea typeface="华文中宋" pitchFamily="2" charset="-122"/>
                        </a:rPr>
                        <a:t>链码可能的问题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华文中宋" pitchFamily="2" charset="-122"/>
                        </a:rPr>
                        <a:t>解决方法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问题</a:t>
                      </a:r>
                      <a:r>
                        <a:rPr kumimoji="0" lang="en-US" altLang="zh-CN" sz="1600" b="0" i="0" u="none" strike="noStrike" cap="none" normalizeH="0" baseline="0" smtClean="0">
                          <a:ln>
                            <a:noFill/>
                          </a:ln>
                          <a:solidFill>
                            <a:schemeClr val="tx1"/>
                          </a:solidFill>
                          <a:effectLst/>
                          <a:latin typeface="Arial"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链码有时过长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重取样，以增大每段线段长度；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问题</a:t>
                      </a:r>
                      <a:r>
                        <a:rPr kumimoji="0" lang="en-US" altLang="zh-CN" sz="1600" b="0" i="0" u="none" strike="noStrike" cap="none" normalizeH="0" baseline="0" smtClean="0">
                          <a:ln>
                            <a:noFill/>
                          </a:ln>
                          <a:solidFill>
                            <a:schemeClr val="tx1"/>
                          </a:solidFill>
                          <a:effectLst/>
                          <a:latin typeface="Arial" charset="0"/>
                          <a:ea typeface="华文中宋"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编码跟起点有关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en-US" altLang="zh-CN" sz="1600" b="0" i="0" u="none" strike="noStrike" cap="none" normalizeH="0" baseline="0" dirty="0" smtClean="0">
                          <a:ln>
                            <a:noFill/>
                          </a:ln>
                          <a:solidFill>
                            <a:srgbClr val="0000FF"/>
                          </a:solidFill>
                          <a:effectLst/>
                          <a:latin typeface="Arial" charset="0"/>
                          <a:ea typeface="华文中宋" pitchFamily="2" charset="-122"/>
                        </a:rPr>
                        <a:t>(1)</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固定编码起点</a:t>
                      </a:r>
                      <a:r>
                        <a:rPr kumimoji="0" lang="en-US" altLang="zh-CN" sz="1600" b="0" i="0" u="none" strike="noStrike" cap="none" normalizeH="0" baseline="0" dirty="0" smtClean="0">
                          <a:ln>
                            <a:noFill/>
                          </a:ln>
                          <a:solidFill>
                            <a:srgbClr val="0000FF"/>
                          </a:solidFill>
                          <a:effectLst/>
                          <a:latin typeface="Arial" charset="0"/>
                          <a:ea typeface="华文中宋" pitchFamily="2" charset="-122"/>
                        </a:rPr>
                        <a:t>(</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如从最左上角开始</a:t>
                      </a:r>
                      <a:r>
                        <a:rPr kumimoji="0" lang="en-US" altLang="zh-CN" sz="1600" b="0" i="0" u="none" strike="noStrike" cap="none" normalizeH="0" baseline="0" dirty="0" smtClean="0">
                          <a:ln>
                            <a:noFill/>
                          </a:ln>
                          <a:solidFill>
                            <a:srgbClr val="0000FF"/>
                          </a:solidFill>
                          <a:effectLst/>
                          <a:latin typeface="Arial" charset="0"/>
                          <a:ea typeface="华文中宋" pitchFamily="2" charset="-122"/>
                        </a:rPr>
                        <a:t>)</a:t>
                      </a:r>
                      <a:endParaRPr kumimoji="0" lang="zh-CN" altLang="en-US" sz="1600" b="0" i="0" u="none" strike="noStrike" cap="none" normalizeH="0" baseline="0" dirty="0" smtClean="0">
                        <a:ln>
                          <a:noFill/>
                        </a:ln>
                        <a:solidFill>
                          <a:srgbClr val="0000FF"/>
                        </a:solidFill>
                        <a:effectLst/>
                        <a:latin typeface="Arial" charset="0"/>
                        <a:ea typeface="华文中宋" pitchFamily="2" charset="-122"/>
                      </a:endParaRPr>
                    </a:p>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en-US" altLang="zh-CN" sz="1600" b="0" i="0" u="none" strike="noStrike" cap="none" normalizeH="0" baseline="0" dirty="0" smtClean="0">
                          <a:ln>
                            <a:noFill/>
                          </a:ln>
                          <a:solidFill>
                            <a:srgbClr val="0000FF"/>
                          </a:solidFill>
                          <a:effectLst/>
                          <a:latin typeface="Arial" charset="0"/>
                          <a:ea typeface="华文中宋" pitchFamily="2" charset="-122"/>
                        </a:rPr>
                        <a:t>(2)</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根据边界自身特征确定起始点</a:t>
                      </a:r>
                      <a:r>
                        <a:rPr kumimoji="0" lang="en-US" altLang="zh-CN" sz="1600" b="0" i="0" u="none" strike="noStrike" cap="none" normalizeH="0" baseline="0" dirty="0" smtClean="0">
                          <a:ln>
                            <a:noFill/>
                          </a:ln>
                          <a:solidFill>
                            <a:srgbClr val="0000FF"/>
                          </a:solidFill>
                          <a:effectLst/>
                          <a:latin typeface="Arial" charset="0"/>
                          <a:ea typeface="华文中宋" pitchFamily="2" charset="-122"/>
                        </a:rPr>
                        <a:t>(</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根据其基本矩形的长轴</a:t>
                      </a:r>
                      <a:r>
                        <a:rPr kumimoji="0" lang="en-US" altLang="zh-CN" sz="1600" b="0" i="0" u="none" strike="noStrike" cap="none" normalizeH="0" baseline="0" dirty="0" smtClean="0">
                          <a:ln>
                            <a:noFill/>
                          </a:ln>
                          <a:solidFill>
                            <a:srgbClr val="0000FF"/>
                          </a:solidFill>
                          <a:effectLst/>
                          <a:latin typeface="Arial" charset="0"/>
                          <a:ea typeface="华文中宋" pitchFamily="2" charset="-122"/>
                        </a:rPr>
                        <a:t>)</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，能获得编码的</a:t>
                      </a:r>
                      <a:r>
                        <a:rPr kumimoji="0" lang="zh-CN" altLang="en-US" sz="1600" b="0" i="0" u="none" strike="noStrike" cap="none" normalizeH="0" baseline="0" dirty="0" smtClean="0">
                          <a:ln>
                            <a:noFill/>
                          </a:ln>
                          <a:solidFill>
                            <a:srgbClr val="FF0000"/>
                          </a:solidFill>
                          <a:effectLst/>
                          <a:latin typeface="Arial" charset="0"/>
                          <a:ea typeface="华文中宋" pitchFamily="2" charset="-122"/>
                        </a:rPr>
                        <a:t>旋转不变性</a:t>
                      </a:r>
                      <a:endParaRPr kumimoji="0" lang="zh-CN" altLang="en-US" sz="1600" b="0" i="0" u="none" strike="noStrike" cap="none" normalizeH="0" baseline="0" dirty="0" smtClean="0">
                        <a:ln>
                          <a:noFill/>
                        </a:ln>
                        <a:solidFill>
                          <a:srgbClr val="0000FF"/>
                        </a:solidFill>
                        <a:effectLst/>
                        <a:latin typeface="Arial" charset="0"/>
                        <a:ea typeface="华文中宋" pitchFamily="2" charset="-122"/>
                      </a:endParaRPr>
                    </a:p>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en-US" altLang="zh-CN" sz="1600" b="0" i="0" u="none" strike="noStrike" cap="none" normalizeH="0" baseline="0" dirty="0" smtClean="0">
                          <a:ln>
                            <a:noFill/>
                          </a:ln>
                          <a:solidFill>
                            <a:srgbClr val="0000FF"/>
                          </a:solidFill>
                          <a:effectLst/>
                          <a:latin typeface="Arial" charset="0"/>
                          <a:ea typeface="华文中宋" pitchFamily="2" charset="-122"/>
                        </a:rPr>
                        <a:t>(3)</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选择能使链码序列所对应数据最小的点作为起使点，即使链码串的对应</a:t>
                      </a:r>
                      <a:r>
                        <a:rPr kumimoji="0" lang="zh-CN" altLang="en-US" sz="1600" b="0" i="0" u="none" strike="noStrike" cap="none" normalizeH="0" baseline="0" dirty="0" smtClean="0">
                          <a:ln>
                            <a:noFill/>
                          </a:ln>
                          <a:solidFill>
                            <a:srgbClr val="FF0000"/>
                          </a:solidFill>
                          <a:effectLst/>
                          <a:latin typeface="Arial" charset="0"/>
                          <a:ea typeface="华文中宋" pitchFamily="2" charset="-122"/>
                        </a:rPr>
                        <a:t>数值最小</a:t>
                      </a:r>
                      <a:endParaRPr kumimoji="0" lang="zh-CN" altLang="en-US" sz="1600" b="0" i="0" u="none" strike="noStrike" cap="none" normalizeH="0" baseline="0" dirty="0" smtClean="0">
                        <a:ln>
                          <a:noFill/>
                        </a:ln>
                        <a:solidFill>
                          <a:srgbClr val="0000FF"/>
                        </a:solidFill>
                        <a:effectLst/>
                        <a:latin typeface="Arial"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zh-CN" altLang="en-US" sz="3200" dirty="0" smtClean="0">
                <a:solidFill>
                  <a:srgbClr val="0000FF"/>
                </a:solidFill>
              </a:rPr>
              <a:t>表</a:t>
            </a:r>
            <a:r>
              <a:rPr lang="zh-CN" altLang="en-US" sz="3200" dirty="0">
                <a:solidFill>
                  <a:srgbClr val="0000FF"/>
                </a:solidFill>
              </a:rPr>
              <a:t>示</a:t>
            </a:r>
          </a:p>
        </p:txBody>
      </p:sp>
      <p:sp>
        <p:nvSpPr>
          <p:cNvPr id="320515" name="Rectangle 3"/>
          <p:cNvSpPr>
            <a:spLocks noGrp="1" noChangeArrowheads="1"/>
          </p:cNvSpPr>
          <p:nvPr>
            <p:ph type="body" sz="half" idx="1"/>
          </p:nvPr>
        </p:nvSpPr>
        <p:spPr>
          <a:xfrm>
            <a:off x="323850" y="908050"/>
            <a:ext cx="7848600" cy="5329238"/>
          </a:xfrm>
        </p:spPr>
        <p:txBody>
          <a:bodyPr/>
          <a:lstStyle/>
          <a:p>
            <a:r>
              <a:rPr lang="en-US" altLang="zh-CN" sz="2400" dirty="0" smtClean="0">
                <a:solidFill>
                  <a:srgbClr val="FF0000"/>
                </a:solidFill>
                <a:latin typeface="Courier New" pitchFamily="49" charset="0"/>
              </a:rPr>
              <a:t>Freeman</a:t>
            </a:r>
            <a:r>
              <a:rPr lang="zh-CN" altLang="en-US" sz="2400" dirty="0">
                <a:latin typeface="Courier New" pitchFamily="49" charset="0"/>
              </a:rPr>
              <a:t>链码</a:t>
            </a:r>
          </a:p>
          <a:p>
            <a:pPr lvl="1"/>
            <a:endParaRPr lang="zh-CN" altLang="en-US" sz="2000" dirty="0"/>
          </a:p>
          <a:p>
            <a:pPr lvl="1"/>
            <a:endParaRPr lang="zh-CN" altLang="en-US" sz="2000" dirty="0"/>
          </a:p>
        </p:txBody>
      </p:sp>
      <p:graphicFrame>
        <p:nvGraphicFramePr>
          <p:cNvPr id="320569" name="Group 57"/>
          <p:cNvGraphicFramePr>
            <a:graphicFrameLocks noGrp="1"/>
          </p:cNvGraphicFramePr>
          <p:nvPr>
            <p:ph sz="half" idx="2"/>
          </p:nvPr>
        </p:nvGraphicFramePr>
        <p:xfrm>
          <a:off x="539750" y="1484313"/>
          <a:ext cx="8135938" cy="2829942"/>
        </p:xfrm>
        <a:graphic>
          <a:graphicData uri="http://schemas.openxmlformats.org/drawingml/2006/table">
            <a:tbl>
              <a:tblPr/>
              <a:tblGrid>
                <a:gridCol w="863600"/>
                <a:gridCol w="2663825"/>
                <a:gridCol w="4608513"/>
              </a:tblGrid>
              <a:tr h="360363">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endParaRPr kumimoji="0" lang="zh-CN" altLang="en-US" sz="1600" b="1" i="0" u="none" strike="noStrike" cap="none" normalizeH="0" baseline="0" dirty="0" smtClean="0">
                        <a:ln>
                          <a:noFill/>
                        </a:ln>
                        <a:solidFill>
                          <a:schemeClr val="tx1"/>
                        </a:solidFill>
                        <a:effectLst/>
                        <a:latin typeface="Arial"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华文中宋" pitchFamily="2" charset="-122"/>
                        </a:rPr>
                        <a:t>Freeman</a:t>
                      </a:r>
                      <a:r>
                        <a:rPr kumimoji="0" lang="zh-CN" altLang="en-US" sz="1600" b="1" i="0" u="none" strike="noStrike" cap="none" normalizeH="0" baseline="0" smtClean="0">
                          <a:ln>
                            <a:noFill/>
                          </a:ln>
                          <a:solidFill>
                            <a:schemeClr val="tx1"/>
                          </a:solidFill>
                          <a:effectLst/>
                          <a:latin typeface="Arial" charset="0"/>
                          <a:ea typeface="华文中宋" pitchFamily="2" charset="-122"/>
                        </a:rPr>
                        <a:t>链码可能的问题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华文中宋" pitchFamily="2" charset="-122"/>
                        </a:rPr>
                        <a:t>解决方法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问题</a:t>
                      </a:r>
                      <a:r>
                        <a:rPr kumimoji="0" lang="en-US" altLang="zh-CN" sz="1600" b="0" i="0" u="none" strike="noStrike" cap="none" normalizeH="0" baseline="0" smtClean="0">
                          <a:ln>
                            <a:noFill/>
                          </a:ln>
                          <a:solidFill>
                            <a:schemeClr val="tx1"/>
                          </a:solidFill>
                          <a:effectLst/>
                          <a:latin typeface="Arial"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链码有时过长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重取样，以增大每段线段长度；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152525">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问题</a:t>
                      </a:r>
                      <a:r>
                        <a:rPr kumimoji="0" lang="en-US" altLang="zh-CN" sz="1600" b="0" i="0" u="none" strike="noStrike" cap="none" normalizeH="0" baseline="0" smtClean="0">
                          <a:ln>
                            <a:noFill/>
                          </a:ln>
                          <a:solidFill>
                            <a:schemeClr val="tx1"/>
                          </a:solidFill>
                          <a:effectLst/>
                          <a:latin typeface="Arial" charset="0"/>
                          <a:ea typeface="华文中宋"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华文中宋" pitchFamily="2" charset="-122"/>
                        </a:rPr>
                        <a:t>编码跟起点有关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en-US" altLang="zh-CN" sz="1600" b="0" i="0" u="none" strike="noStrike" cap="none" normalizeH="0" baseline="0" dirty="0" smtClean="0">
                          <a:ln>
                            <a:noFill/>
                          </a:ln>
                          <a:solidFill>
                            <a:srgbClr val="0000FF"/>
                          </a:solidFill>
                          <a:effectLst/>
                          <a:latin typeface="Arial" charset="0"/>
                          <a:ea typeface="华文中宋" pitchFamily="2" charset="-122"/>
                        </a:rPr>
                        <a:t>(1)</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固定编码起点</a:t>
                      </a:r>
                      <a:r>
                        <a:rPr kumimoji="0" lang="en-US" altLang="zh-CN" sz="1600" b="0" i="0" u="none" strike="noStrike" cap="none" normalizeH="0" baseline="0" dirty="0" smtClean="0">
                          <a:ln>
                            <a:noFill/>
                          </a:ln>
                          <a:solidFill>
                            <a:srgbClr val="0000FF"/>
                          </a:solidFill>
                          <a:effectLst/>
                          <a:latin typeface="Arial" charset="0"/>
                          <a:ea typeface="华文中宋" pitchFamily="2" charset="-122"/>
                        </a:rPr>
                        <a:t>(</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如从最左上角开始</a:t>
                      </a:r>
                      <a:r>
                        <a:rPr kumimoji="0" lang="en-US" altLang="zh-CN" sz="1600" b="0" i="0" u="none" strike="noStrike" cap="none" normalizeH="0" baseline="0" dirty="0" smtClean="0">
                          <a:ln>
                            <a:noFill/>
                          </a:ln>
                          <a:solidFill>
                            <a:srgbClr val="0000FF"/>
                          </a:solidFill>
                          <a:effectLst/>
                          <a:latin typeface="Arial" charset="0"/>
                          <a:ea typeface="华文中宋" pitchFamily="2" charset="-122"/>
                        </a:rPr>
                        <a:t>)</a:t>
                      </a:r>
                      <a:endParaRPr kumimoji="0" lang="zh-CN" altLang="en-US" sz="1600" b="0" i="0" u="none" strike="noStrike" cap="none" normalizeH="0" baseline="0" dirty="0" smtClean="0">
                        <a:ln>
                          <a:noFill/>
                        </a:ln>
                        <a:solidFill>
                          <a:srgbClr val="0000FF"/>
                        </a:solidFill>
                        <a:effectLst/>
                        <a:latin typeface="Arial" charset="0"/>
                        <a:ea typeface="华文中宋" pitchFamily="2" charset="-122"/>
                      </a:endParaRPr>
                    </a:p>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en-US" altLang="zh-CN" sz="1600" b="0" i="0" u="none" strike="noStrike" cap="none" normalizeH="0" baseline="0" dirty="0" smtClean="0">
                          <a:ln>
                            <a:noFill/>
                          </a:ln>
                          <a:solidFill>
                            <a:srgbClr val="0000FF"/>
                          </a:solidFill>
                          <a:effectLst/>
                          <a:latin typeface="Arial" charset="0"/>
                          <a:ea typeface="华文中宋" pitchFamily="2" charset="-122"/>
                        </a:rPr>
                        <a:t>(2)</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根据边界自身特征确定起始点</a:t>
                      </a:r>
                      <a:r>
                        <a:rPr kumimoji="0" lang="en-US" altLang="zh-CN" sz="1600" b="0" i="0" u="none" strike="noStrike" cap="none" normalizeH="0" baseline="0" dirty="0" smtClean="0">
                          <a:ln>
                            <a:noFill/>
                          </a:ln>
                          <a:solidFill>
                            <a:srgbClr val="0000FF"/>
                          </a:solidFill>
                          <a:effectLst/>
                          <a:latin typeface="Arial" charset="0"/>
                          <a:ea typeface="华文中宋" pitchFamily="2" charset="-122"/>
                        </a:rPr>
                        <a:t>(</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根据其基本矩形的长轴</a:t>
                      </a:r>
                      <a:r>
                        <a:rPr kumimoji="0" lang="en-US" altLang="zh-CN" sz="1600" b="0" i="0" u="none" strike="noStrike" cap="none" normalizeH="0" baseline="0" dirty="0" smtClean="0">
                          <a:ln>
                            <a:noFill/>
                          </a:ln>
                          <a:solidFill>
                            <a:srgbClr val="0000FF"/>
                          </a:solidFill>
                          <a:effectLst/>
                          <a:latin typeface="Arial" charset="0"/>
                          <a:ea typeface="华文中宋" pitchFamily="2" charset="-122"/>
                        </a:rPr>
                        <a:t>)</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，能获得编码的旋转不变性</a:t>
                      </a:r>
                    </a:p>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en-US" altLang="zh-CN" sz="1600" b="0" i="0" u="none" strike="noStrike" cap="none" normalizeH="0" baseline="0" dirty="0" smtClean="0">
                          <a:ln>
                            <a:noFill/>
                          </a:ln>
                          <a:solidFill>
                            <a:srgbClr val="0000FF"/>
                          </a:solidFill>
                          <a:effectLst/>
                          <a:latin typeface="Arial" charset="0"/>
                          <a:ea typeface="华文中宋" pitchFamily="2" charset="-122"/>
                        </a:rPr>
                        <a:t>(3)</a:t>
                      </a:r>
                      <a:r>
                        <a:rPr kumimoji="0" lang="zh-CN" altLang="en-US" sz="1600" b="0" i="0" u="none" strike="noStrike" cap="none" normalizeH="0" baseline="0" dirty="0" smtClean="0">
                          <a:ln>
                            <a:noFill/>
                          </a:ln>
                          <a:solidFill>
                            <a:srgbClr val="0000FF"/>
                          </a:solidFill>
                          <a:effectLst/>
                          <a:latin typeface="Arial" charset="0"/>
                          <a:ea typeface="华文中宋" pitchFamily="2" charset="-122"/>
                        </a:rPr>
                        <a:t>选择能使链码序列所对应数据最小的点作为起使点，即使链码串的对应数值最小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问题</a:t>
                      </a:r>
                      <a:r>
                        <a:rPr kumimoji="0" lang="en-US" altLang="zh-CN" sz="1600" b="0" i="0" u="none" strike="noStrike" cap="none" normalizeH="0" baseline="0" smtClean="0">
                          <a:ln>
                            <a:noFill/>
                          </a:ln>
                          <a:solidFill>
                            <a:schemeClr val="tx1"/>
                          </a:solidFill>
                          <a:effectLst/>
                          <a:latin typeface="Arial" charset="0"/>
                          <a:ea typeface="华文中宋"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华文中宋" pitchFamily="2" charset="-122"/>
                        </a:rPr>
                        <a:t>编码受图像旋转的影响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2000" b="0" i="0" u="none" strike="noStrike" cap="none" normalizeH="0" baseline="0" dirty="0" smtClean="0">
                          <a:ln>
                            <a:noFill/>
                          </a:ln>
                          <a:solidFill>
                            <a:srgbClr val="FF0000"/>
                          </a:solidFill>
                          <a:effectLst/>
                          <a:latin typeface="Arial" charset="0"/>
                          <a:ea typeface="华文中宋" pitchFamily="2" charset="-122"/>
                        </a:rPr>
                        <a:t>循环差分链码</a:t>
                      </a:r>
                      <a:r>
                        <a:rPr kumimoji="0" lang="zh-CN" altLang="en-US" sz="2000" b="0" i="0" u="none" strike="noStrike" cap="none" normalizeH="0" baseline="0" dirty="0" smtClean="0">
                          <a:ln>
                            <a:noFill/>
                          </a:ln>
                          <a:solidFill>
                            <a:schemeClr val="tx1"/>
                          </a:solidFill>
                          <a:effectLst/>
                          <a:latin typeface="Arial" charset="0"/>
                          <a:ea typeface="华文中宋" pitchFamily="2" charset="-122"/>
                        </a:rPr>
                        <a:t>：用相邻链码的差代替链码；能获得</a:t>
                      </a:r>
                      <a:r>
                        <a:rPr kumimoji="0" lang="en-US" altLang="zh-CN" sz="2000" b="0" i="0" u="none" strike="noStrike" cap="none" normalizeH="0" baseline="0" dirty="0" smtClean="0">
                          <a:ln>
                            <a:noFill/>
                          </a:ln>
                          <a:solidFill>
                            <a:srgbClr val="0000FF"/>
                          </a:solidFill>
                          <a:effectLst/>
                          <a:latin typeface="Arial" charset="0"/>
                          <a:ea typeface="华文中宋" pitchFamily="2" charset="-122"/>
                        </a:rPr>
                        <a:t>90</a:t>
                      </a:r>
                      <a:r>
                        <a:rPr kumimoji="0" lang="zh-CN" altLang="en-US" sz="2000" b="0" i="0" u="none" strike="noStrike" cap="none" normalizeH="0" baseline="0" dirty="0" smtClean="0">
                          <a:ln>
                            <a:noFill/>
                          </a:ln>
                          <a:solidFill>
                            <a:srgbClr val="0000FF"/>
                          </a:solidFill>
                          <a:effectLst/>
                          <a:latin typeface="Arial" charset="0"/>
                          <a:ea typeface="华文中宋" pitchFamily="2" charset="-122"/>
                        </a:rPr>
                        <a:t>度旋转不变性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20564" name="Picture 52"/>
          <p:cNvPicPr>
            <a:picLocks noChangeAspect="1" noChangeArrowheads="1"/>
          </p:cNvPicPr>
          <p:nvPr/>
        </p:nvPicPr>
        <p:blipFill>
          <a:blip r:embed="rId2" cstate="print"/>
          <a:srcRect/>
          <a:stretch>
            <a:fillRect/>
          </a:stretch>
        </p:blipFill>
        <p:spPr bwMode="auto">
          <a:xfrm>
            <a:off x="2314575" y="4516156"/>
            <a:ext cx="5080000" cy="234184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zh-CN" altLang="en-US" sz="3200" dirty="0" smtClean="0"/>
              <a:t>表</a:t>
            </a:r>
            <a:r>
              <a:rPr lang="zh-CN" altLang="en-US" sz="3200" dirty="0"/>
              <a:t>示</a:t>
            </a:r>
          </a:p>
        </p:txBody>
      </p:sp>
      <p:sp>
        <p:nvSpPr>
          <p:cNvPr id="322563" name="Rectangle 3"/>
          <p:cNvSpPr>
            <a:spLocks noGrp="1" noChangeArrowheads="1"/>
          </p:cNvSpPr>
          <p:nvPr>
            <p:ph type="body" sz="half" idx="1"/>
          </p:nvPr>
        </p:nvSpPr>
        <p:spPr>
          <a:xfrm>
            <a:off x="250825" y="908050"/>
            <a:ext cx="7848600" cy="5329238"/>
          </a:xfrm>
        </p:spPr>
        <p:txBody>
          <a:bodyPr/>
          <a:lstStyle/>
          <a:p>
            <a:r>
              <a:rPr lang="en-US" altLang="zh-CN" sz="2400" dirty="0" smtClean="0">
                <a:solidFill>
                  <a:srgbClr val="FF0000"/>
                </a:solidFill>
                <a:latin typeface="Courier New" pitchFamily="49" charset="0"/>
              </a:rPr>
              <a:t>Freeman</a:t>
            </a:r>
            <a:r>
              <a:rPr lang="zh-CN" altLang="en-US" sz="2400" dirty="0">
                <a:latin typeface="Courier New" pitchFamily="49" charset="0"/>
              </a:rPr>
              <a:t>链码</a:t>
            </a:r>
          </a:p>
          <a:p>
            <a:pPr lvl="1"/>
            <a:r>
              <a:rPr lang="zh-CN" altLang="en-US" sz="2000" dirty="0">
                <a:latin typeface="Courier New" pitchFamily="49" charset="0"/>
              </a:rPr>
              <a:t>例</a:t>
            </a:r>
            <a:r>
              <a:rPr lang="en-US" altLang="zh-CN" sz="2000" dirty="0">
                <a:latin typeface="Courier New" pitchFamily="49" charset="0"/>
              </a:rPr>
              <a:t>11.3</a:t>
            </a:r>
            <a:r>
              <a:rPr lang="zh-CN" altLang="en-US" sz="2000" dirty="0">
                <a:latin typeface="Courier New" pitchFamily="49" charset="0"/>
              </a:rPr>
              <a:t>，</a:t>
            </a:r>
            <a:r>
              <a:rPr lang="en-US" altLang="zh-CN" sz="2000" dirty="0">
                <a:latin typeface="Courier New" pitchFamily="49" charset="0"/>
              </a:rPr>
              <a:t>Freeman</a:t>
            </a:r>
            <a:r>
              <a:rPr lang="zh-CN" altLang="en-US" sz="2000" dirty="0">
                <a:latin typeface="Courier New" pitchFamily="49" charset="0"/>
              </a:rPr>
              <a:t>链码及其变体</a:t>
            </a:r>
          </a:p>
          <a:p>
            <a:pPr lvl="1"/>
            <a:endParaRPr lang="zh-CN" altLang="en-US" sz="2000" dirty="0"/>
          </a:p>
          <a:p>
            <a:pPr lvl="1"/>
            <a:endParaRPr lang="zh-CN" altLang="en-US" sz="2000" dirty="0"/>
          </a:p>
        </p:txBody>
      </p:sp>
      <p:pic>
        <p:nvPicPr>
          <p:cNvPr id="322565" name="Picture 5"/>
          <p:cNvPicPr>
            <a:picLocks noChangeAspect="1" noChangeArrowheads="1"/>
          </p:cNvPicPr>
          <p:nvPr/>
        </p:nvPicPr>
        <p:blipFill>
          <a:blip r:embed="rId2" cstate="print"/>
          <a:srcRect/>
          <a:stretch>
            <a:fillRect/>
          </a:stretch>
        </p:blipFill>
        <p:spPr bwMode="auto">
          <a:xfrm>
            <a:off x="1403350" y="1773238"/>
            <a:ext cx="6761163" cy="4676775"/>
          </a:xfrm>
          <a:prstGeom prst="rect">
            <a:avLst/>
          </a:prstGeom>
          <a:noFill/>
        </p:spPr>
      </p:pic>
      <p:pic>
        <p:nvPicPr>
          <p:cNvPr id="322566" name="Picture 6"/>
          <p:cNvPicPr>
            <a:picLocks noChangeAspect="1" noChangeArrowheads="1"/>
          </p:cNvPicPr>
          <p:nvPr/>
        </p:nvPicPr>
        <p:blipFill>
          <a:blip r:embed="rId3" cstate="print"/>
          <a:srcRect/>
          <a:stretch>
            <a:fillRect/>
          </a:stretch>
        </p:blipFill>
        <p:spPr bwMode="auto">
          <a:xfrm>
            <a:off x="6003925" y="4437063"/>
            <a:ext cx="1795463" cy="1944687"/>
          </a:xfrm>
          <a:prstGeom prst="rect">
            <a:avLst/>
          </a:prstGeom>
          <a:noFill/>
        </p:spPr>
      </p:pic>
    </p:spTree>
  </p:cSld>
  <p:clrMapOvr>
    <a:masterClrMapping/>
  </p:clrMapOvr>
</p:sld>
</file>

<file path=ppt/theme/theme1.xml><?xml version="1.0" encoding="utf-8"?>
<a:theme xmlns:a="http://schemas.openxmlformats.org/drawingml/2006/main" name="Blueprint">
  <a:themeElements>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Blueprint">
      <a:majorFont>
        <a:latin typeface="Tahoma"/>
        <a:ea typeface="华文中宋"/>
        <a:cs typeface=""/>
      </a:majorFont>
      <a:minorFont>
        <a:latin typeface="Tahoma"/>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0" i="0" u="none" strike="noStrike" cap="none" normalizeH="0" baseline="0" smtClean="0">
            <a:ln>
              <a:noFill/>
            </a:ln>
            <a:solidFill>
              <a:schemeClr val="tx1"/>
            </a:solidFill>
            <a:effectLst/>
            <a:latin typeface="Times New Roman" pitchFamily="18" charset="0"/>
            <a:ea typeface="华文中宋"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0" i="0" u="none" strike="noStrike" cap="none" normalizeH="0" baseline="0" smtClean="0">
            <a:ln>
              <a:noFill/>
            </a:ln>
            <a:solidFill>
              <a:schemeClr val="tx1"/>
            </a:solidFill>
            <a:effectLst/>
            <a:latin typeface="Times New Roman" pitchFamily="18" charset="0"/>
            <a:ea typeface="华文中宋"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6940</TotalTime>
  <Words>3031</Words>
  <Application>Microsoft Office PowerPoint</Application>
  <PresentationFormat>全屏显示(4:3)</PresentationFormat>
  <Paragraphs>254</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Blueprint</vt:lpstr>
      <vt:lpstr>Equation</vt:lpstr>
      <vt:lpstr>幻灯片 1</vt:lpstr>
      <vt:lpstr>内容</vt:lpstr>
      <vt:lpstr>前言</vt:lpstr>
      <vt:lpstr>表示</vt:lpstr>
      <vt:lpstr>表示</vt:lpstr>
      <vt:lpstr>表示</vt:lpstr>
      <vt:lpstr>表示</vt:lpstr>
      <vt:lpstr>表示</vt:lpstr>
      <vt:lpstr>表示</vt:lpstr>
      <vt:lpstr>表示</vt:lpstr>
      <vt:lpstr>表示</vt:lpstr>
      <vt:lpstr>表示</vt:lpstr>
      <vt:lpstr>表示</vt:lpstr>
      <vt:lpstr>表示</vt:lpstr>
      <vt:lpstr>表示</vt:lpstr>
      <vt:lpstr>表示</vt:lpstr>
      <vt:lpstr>表示</vt:lpstr>
      <vt:lpstr>表示</vt:lpstr>
      <vt:lpstr>边界描述子</vt:lpstr>
      <vt:lpstr>边界描述符</vt:lpstr>
      <vt:lpstr>边界描述符</vt:lpstr>
      <vt:lpstr>边界描述符</vt:lpstr>
      <vt:lpstr>边界描述符</vt:lpstr>
      <vt:lpstr>边界描述符</vt:lpstr>
      <vt:lpstr>区域描述符</vt:lpstr>
      <vt:lpstr>区域描述符</vt:lpstr>
      <vt:lpstr>区域描述符</vt:lpstr>
      <vt:lpstr>区域描述符</vt:lpstr>
      <vt:lpstr>区域描述符</vt:lpstr>
      <vt:lpstr>区域描述符</vt:lpstr>
      <vt:lpstr>区域描述符</vt:lpstr>
      <vt:lpstr>主分量描述</vt:lpstr>
      <vt:lpstr>主分量描述</vt:lpstr>
      <vt:lpstr>主分量描述</vt:lpstr>
      <vt:lpstr>主分量描述</vt:lpstr>
      <vt:lpstr>主分量描述</vt:lpstr>
      <vt:lpstr>主分量描述</vt:lpstr>
    </vt:vector>
  </TitlesOfParts>
  <Company>深圳大学信息工程学院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傅向华</dc:creator>
  <cp:lastModifiedBy>Administrator</cp:lastModifiedBy>
  <cp:revision>866</cp:revision>
  <dcterms:created xsi:type="dcterms:W3CDTF">2006-02-25T15:17:24Z</dcterms:created>
  <dcterms:modified xsi:type="dcterms:W3CDTF">2017-10-16T12:21:48Z</dcterms:modified>
</cp:coreProperties>
</file>