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450" r:id="rId2"/>
    <p:sldId id="451" r:id="rId3"/>
    <p:sldId id="452" r:id="rId4"/>
    <p:sldId id="454" r:id="rId5"/>
    <p:sldId id="455" r:id="rId6"/>
    <p:sldId id="456" r:id="rId7"/>
    <p:sldId id="457" r:id="rId8"/>
    <p:sldId id="459" r:id="rId9"/>
    <p:sldId id="460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00"/>
    <a:srgbClr val="66FFFF"/>
    <a:srgbClr val="66FF33"/>
    <a:srgbClr val="030305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4" autoAdjust="0"/>
    <p:restoredTop sz="94590" autoAdjust="0"/>
  </p:normalViewPr>
  <p:slideViewPr>
    <p:cSldViewPr snapToGrid="0">
      <p:cViewPr>
        <p:scale>
          <a:sx n="100" d="100"/>
          <a:sy n="100" d="100"/>
        </p:scale>
        <p:origin x="-159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/>
          <p:cNvSpPr>
            <a:spLocks noChangeArrowheads="1"/>
          </p:cNvSpPr>
          <p:nvPr userDrawn="1"/>
        </p:nvSpPr>
        <p:spPr bwMode="auto">
          <a:xfrm>
            <a:off x="6804025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6ED7CF9-DE67-4F6C-BF2F-C13256331259}" type="slidenum">
              <a:rPr kumimoji="0" lang="en-US" altLang="zh-CN" sz="1400" b="1">
                <a:latin typeface="Verdana" pitchFamily="34" charset="0"/>
              </a:rPr>
              <a:pPr algn="r">
                <a:defRPr/>
              </a:pPr>
              <a:t>‹#›</a:t>
            </a:fld>
            <a:endParaRPr kumimoji="0" lang="en-US" altLang="zh-CN" sz="1400" b="1">
              <a:latin typeface="Verdana" pitchFamily="34" charset="0"/>
            </a:endParaRPr>
          </a:p>
        </p:txBody>
      </p:sp>
      <p:sp>
        <p:nvSpPr>
          <p:cNvPr id="5" name="Rectangle 73"/>
          <p:cNvSpPr>
            <a:spLocks noChangeArrowheads="1"/>
          </p:cNvSpPr>
          <p:nvPr userDrawn="1"/>
        </p:nvSpPr>
        <p:spPr bwMode="auto">
          <a:xfrm>
            <a:off x="250825" y="65246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20A792BE-A01F-46BB-8FA4-41FC8D6E8FEA}" type="datetime2">
              <a:rPr kumimoji="0" lang="zh-CN" altLang="en-US" sz="1400" b="1">
                <a:latin typeface="Verdana" pitchFamily="34" charset="0"/>
              </a:rPr>
              <a:pPr>
                <a:defRPr/>
              </a:pPr>
              <a:t>2017年10月20日</a:t>
            </a:fld>
            <a:endParaRPr kumimoji="0" lang="en-US" altLang="zh-CN" sz="1400" b="1">
              <a:latin typeface="Verdana" pitchFamily="34" charset="0"/>
            </a:endParaRPr>
          </a:p>
        </p:txBody>
      </p:sp>
      <p:sp>
        <p:nvSpPr>
          <p:cNvPr id="6" name="Rectangle 74"/>
          <p:cNvSpPr>
            <a:spLocks noChangeArrowheads="1"/>
          </p:cNvSpPr>
          <p:nvPr userDrawn="1"/>
        </p:nvSpPr>
        <p:spPr bwMode="auto">
          <a:xfrm>
            <a:off x="3851275" y="6475413"/>
            <a:ext cx="14128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600" b="1">
                <a:latin typeface="Arial" charset="0"/>
              </a:rPr>
              <a:t>数字图像处理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266700"/>
            <a:ext cx="2139950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266700"/>
            <a:ext cx="62674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17500" y="266700"/>
            <a:ext cx="8559800" cy="612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6700"/>
            <a:ext cx="8039100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17500" y="1028700"/>
            <a:ext cx="4171950" cy="5359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28700"/>
            <a:ext cx="4171950" cy="5359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33350"/>
            <a:ext cx="777716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052513"/>
            <a:ext cx="4171950" cy="532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171950" cy="2587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171950" cy="2589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419475" y="6453188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7500" y="1028700"/>
            <a:ext cx="4171950" cy="535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28700"/>
            <a:ext cx="4171950" cy="535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66700"/>
            <a:ext cx="803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28700"/>
            <a:ext cx="84963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68"/>
          <p:cNvSpPr>
            <a:spLocks noChangeArrowheads="1"/>
          </p:cNvSpPr>
          <p:nvPr userDrawn="1"/>
        </p:nvSpPr>
        <p:spPr bwMode="auto">
          <a:xfrm>
            <a:off x="6804025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0EF4401-91A1-4EB1-A223-95D97CAA1701}" type="slidenum">
              <a:rPr kumimoji="0" lang="en-US" altLang="zh-CN" sz="1400" b="1">
                <a:latin typeface="Verdana" pitchFamily="34" charset="0"/>
              </a:rPr>
              <a:pPr algn="r">
                <a:defRPr/>
              </a:pPr>
              <a:t>‹#›</a:t>
            </a:fld>
            <a:endParaRPr kumimoji="0" lang="en-US" altLang="zh-CN" sz="1400" b="1">
              <a:latin typeface="Verdana" pitchFamily="34" charset="0"/>
            </a:endParaRPr>
          </a:p>
        </p:txBody>
      </p:sp>
      <p:sp>
        <p:nvSpPr>
          <p:cNvPr id="1029" name="Rectangle 69"/>
          <p:cNvSpPr>
            <a:spLocks noChangeArrowheads="1"/>
          </p:cNvSpPr>
          <p:nvPr userDrawn="1"/>
        </p:nvSpPr>
        <p:spPr bwMode="auto">
          <a:xfrm>
            <a:off x="250825" y="6524625"/>
            <a:ext cx="29606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1301A143-D7B3-4E27-99E9-73DEEB83125A}" type="datetime2">
              <a:rPr kumimoji="0" lang="zh-CN" altLang="en-US" sz="1400" b="1">
                <a:latin typeface="Verdana" pitchFamily="34" charset="0"/>
              </a:rPr>
              <a:pPr>
                <a:defRPr/>
              </a:pPr>
              <a:t>2017年10月20日</a:t>
            </a:fld>
            <a:endParaRPr kumimoji="0" lang="en-US" altLang="zh-CN" sz="1400" b="1">
              <a:latin typeface="Verdana" pitchFamily="34" charset="0"/>
            </a:endParaRPr>
          </a:p>
        </p:txBody>
      </p:sp>
      <p:sp>
        <p:nvSpPr>
          <p:cNvPr id="1030" name="Rectangle 70"/>
          <p:cNvSpPr>
            <a:spLocks noChangeArrowheads="1"/>
          </p:cNvSpPr>
          <p:nvPr userDrawn="1"/>
        </p:nvSpPr>
        <p:spPr bwMode="auto">
          <a:xfrm>
            <a:off x="3851275" y="6475413"/>
            <a:ext cx="14128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600" b="1">
                <a:latin typeface="Arial" charset="0"/>
              </a:rPr>
              <a:t>数字图像处理</a:t>
            </a:r>
          </a:p>
        </p:txBody>
      </p:sp>
      <p:pic>
        <p:nvPicPr>
          <p:cNvPr id="4103" name="Picture 33"/>
          <p:cNvPicPr>
            <a:picLocks noChangeAspect="1" noChangeArrowheads="1"/>
          </p:cNvPicPr>
          <p:nvPr userDrawn="1"/>
        </p:nvPicPr>
        <p:blipFill>
          <a:blip r:embed="rId16" cstate="print"/>
          <a:srcRect r="86101" b="2618"/>
          <a:stretch>
            <a:fillRect/>
          </a:stretch>
        </p:blipFill>
        <p:spPr bwMode="auto">
          <a:xfrm>
            <a:off x="38100" y="63500"/>
            <a:ext cx="750888" cy="765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32" name="Line 72"/>
          <p:cNvSpPr>
            <a:spLocks noChangeShapeType="1"/>
          </p:cNvSpPr>
          <p:nvPr userDrawn="1"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华文中宋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SzPct val="95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1066800" y="1557338"/>
            <a:ext cx="7250113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zh-CN" altLang="en-US" sz="4000" dirty="0">
                <a:solidFill>
                  <a:srgbClr val="000099"/>
                </a:solidFill>
                <a:ea typeface="隶书" pitchFamily="49" charset="-122"/>
              </a:rPr>
              <a:t>数字图像处理</a:t>
            </a:r>
            <a:r>
              <a:rPr lang="zh-CN" altLang="en-US" sz="2000" dirty="0">
                <a:solidFill>
                  <a:srgbClr val="000099"/>
                </a:solidFill>
                <a:ea typeface="华文中宋" pitchFamily="2" charset="-122"/>
              </a:rPr>
              <a:t/>
            </a:r>
            <a:br>
              <a:rPr lang="zh-CN" altLang="en-US" sz="2000" dirty="0">
                <a:solidFill>
                  <a:srgbClr val="000099"/>
                </a:solidFill>
                <a:ea typeface="华文中宋" pitchFamily="2" charset="-122"/>
              </a:rPr>
            </a:br>
            <a:endParaRPr lang="en-US" altLang="zh-CN" sz="2000" dirty="0" smtClean="0">
              <a:solidFill>
                <a:srgbClr val="000099"/>
              </a:solidFill>
              <a:ea typeface="华文中宋" pitchFamily="2" charset="-122"/>
            </a:endParaRPr>
          </a:p>
          <a:p>
            <a:pPr algn="ctr"/>
            <a:endParaRPr lang="en-US" altLang="zh-CN" sz="2000" dirty="0">
              <a:solidFill>
                <a:srgbClr val="000099"/>
              </a:solidFill>
              <a:ea typeface="华文中宋" pitchFamily="2" charset="-122"/>
            </a:endParaRPr>
          </a:p>
          <a:p>
            <a:pPr algn="ctr"/>
            <a:endParaRPr lang="en-US" altLang="zh-CN" sz="2000" dirty="0" smtClean="0">
              <a:solidFill>
                <a:srgbClr val="000099"/>
              </a:solidFill>
              <a:ea typeface="华文中宋" pitchFamily="2" charset="-122"/>
            </a:endParaRPr>
          </a:p>
          <a:p>
            <a:pPr algn="ctr"/>
            <a:endParaRPr lang="en-US" altLang="zh-CN" sz="2000" dirty="0">
              <a:solidFill>
                <a:srgbClr val="000099"/>
              </a:solidFill>
              <a:ea typeface="华文中宋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000099"/>
                </a:solidFill>
                <a:ea typeface="华文中宋" pitchFamily="2" charset="-122"/>
              </a:rPr>
              <a:t/>
            </a:r>
            <a:br>
              <a:rPr lang="zh-CN" altLang="en-US" sz="3200" dirty="0">
                <a:solidFill>
                  <a:srgbClr val="000099"/>
                </a:solidFill>
                <a:ea typeface="华文中宋" pitchFamily="2" charset="-122"/>
              </a:rPr>
            </a:br>
            <a:r>
              <a:rPr lang="zh-CN" altLang="en-US" sz="6000" dirty="0" smtClean="0">
                <a:solidFill>
                  <a:srgbClr val="FF0000"/>
                </a:solidFill>
                <a:ea typeface="华文中宋" pitchFamily="2" charset="-122"/>
              </a:rPr>
              <a:t>图</a:t>
            </a:r>
            <a:r>
              <a:rPr lang="zh-CN" altLang="en-US" sz="6000" dirty="0">
                <a:solidFill>
                  <a:srgbClr val="FF0000"/>
                </a:solidFill>
                <a:ea typeface="华文中宋" pitchFamily="2" charset="-122"/>
              </a:rPr>
              <a:t>像压缩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像</a:t>
            </a:r>
            <a:r>
              <a:rPr lang="zh-CN" altLang="en-US" sz="3200" dirty="0">
                <a:solidFill>
                  <a:srgbClr val="FF0000"/>
                </a:solidFill>
              </a:rPr>
              <a:t>素间冗余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351838" cy="5329238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像素间冗余不同于编码冗余，无法用最优编码消除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628775"/>
            <a:ext cx="4867275" cy="4922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像</a:t>
            </a:r>
            <a:r>
              <a:rPr lang="zh-CN" altLang="en-US" sz="3200" dirty="0"/>
              <a:t>素间冗余</a:t>
            </a:r>
            <a:r>
              <a:rPr lang="en-US" altLang="zh-CN" sz="3200" dirty="0"/>
              <a:t>-</a:t>
            </a:r>
            <a:r>
              <a:rPr lang="zh-CN" altLang="en-US" sz="3200" dirty="0"/>
              <a:t>预测编码</a:t>
            </a:r>
            <a:endParaRPr lang="en-US" altLang="zh-CN" sz="3200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 dirty="0"/>
              <a:t>无损预测编码模型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线</a:t>
            </a:r>
            <a:r>
              <a:rPr lang="zh-CN" altLang="en-US" sz="2400" dirty="0"/>
              <a:t>性预测编码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4338" y="5622925"/>
            <a:ext cx="3943350" cy="762000"/>
          </a:xfrm>
          <a:prstGeom prst="rect">
            <a:avLst/>
          </a:prstGeom>
          <a:noFill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99" y="1494713"/>
            <a:ext cx="7247536" cy="396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像</a:t>
            </a:r>
            <a:r>
              <a:rPr lang="zh-CN" altLang="en-US" sz="3200" dirty="0">
                <a:solidFill>
                  <a:srgbClr val="0000FF"/>
                </a:solidFill>
              </a:rPr>
              <a:t>素间冗余</a:t>
            </a:r>
            <a:r>
              <a:rPr lang="en-US" altLang="zh-CN" sz="3200" dirty="0">
                <a:solidFill>
                  <a:srgbClr val="0000FF"/>
                </a:solidFill>
              </a:rPr>
              <a:t>-</a:t>
            </a:r>
            <a:r>
              <a:rPr lang="zh-CN" altLang="en-US" sz="3200" dirty="0">
                <a:solidFill>
                  <a:srgbClr val="0000FF"/>
                </a:solidFill>
              </a:rPr>
              <a:t>预测编码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24863" cy="5329237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无损预测编码测试</a:t>
            </a:r>
          </a:p>
          <a:p>
            <a:pPr lvl="1"/>
            <a:r>
              <a:rPr lang="zh-CN" altLang="en-US" sz="2000" dirty="0"/>
              <a:t>例</a:t>
            </a:r>
            <a:r>
              <a:rPr lang="en-US" altLang="zh-CN" sz="2000" dirty="0"/>
              <a:t>8.5</a:t>
            </a:r>
            <a:r>
              <a:rPr lang="zh-CN" altLang="en-US" sz="2000" dirty="0"/>
              <a:t>，</a:t>
            </a:r>
            <a:r>
              <a:rPr lang="en-US" altLang="zh-CN" sz="2000" dirty="0"/>
              <a:t>test08_05.m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808163"/>
            <a:ext cx="5903912" cy="462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心</a:t>
            </a:r>
            <a:r>
              <a:rPr lang="zh-CN" altLang="en-US" sz="3200" dirty="0">
                <a:solidFill>
                  <a:srgbClr val="FF0000"/>
                </a:solidFill>
              </a:rPr>
              <a:t>理视觉冗余</a:t>
            </a:r>
            <a:r>
              <a:rPr lang="en-US" altLang="zh-CN" sz="3200" dirty="0">
                <a:solidFill>
                  <a:srgbClr val="FF0000"/>
                </a:solidFill>
              </a:rPr>
              <a:t>-</a:t>
            </a:r>
            <a:r>
              <a:rPr lang="zh-CN" altLang="en-US" sz="3200" dirty="0">
                <a:solidFill>
                  <a:srgbClr val="FF0000"/>
                </a:solidFill>
              </a:rPr>
              <a:t>量化压缩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24863" cy="5329237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通过量化压缩心里视觉冗余</a:t>
            </a:r>
          </a:p>
          <a:p>
            <a:pPr lvl="1"/>
            <a:r>
              <a:rPr lang="zh-CN" altLang="en-US" sz="2000" dirty="0"/>
              <a:t>例</a:t>
            </a:r>
            <a:r>
              <a:rPr lang="en-US" altLang="zh-CN" sz="2000" dirty="0"/>
              <a:t>8.6</a:t>
            </a:r>
            <a:r>
              <a:rPr lang="zh-CN" altLang="en-US" sz="2000" dirty="0"/>
              <a:t>，</a:t>
            </a:r>
            <a:r>
              <a:rPr lang="en-US" altLang="zh-CN" sz="2000" dirty="0"/>
              <a:t>test08_06.m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773238"/>
            <a:ext cx="6107112" cy="4352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4"/>
          <p:cNvSpPr txBox="1">
            <a:spLocks noChangeArrowheads="1"/>
          </p:cNvSpPr>
          <p:nvPr/>
        </p:nvSpPr>
        <p:spPr bwMode="auto">
          <a:xfrm>
            <a:off x="809625" y="18097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频域变换的一般表达式 </a:t>
            </a:r>
          </a:p>
        </p:txBody>
      </p:sp>
      <p:sp>
        <p:nvSpPr>
          <p:cNvPr id="217091" name="Text Box 5"/>
          <p:cNvSpPr txBox="1">
            <a:spLocks noChangeArrowheads="1"/>
          </p:cNvSpPr>
          <p:nvPr/>
        </p:nvSpPr>
        <p:spPr bwMode="auto">
          <a:xfrm>
            <a:off x="317500" y="1055688"/>
            <a:ext cx="68323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可分离变换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二维傅立叶变换可用通用的关系式来表示：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17092" name="Object 6"/>
          <p:cNvGraphicFramePr>
            <a:graphicFrameLocks noChangeAspect="1"/>
          </p:cNvGraphicFramePr>
          <p:nvPr/>
        </p:nvGraphicFramePr>
        <p:xfrm>
          <a:off x="2057400" y="2667000"/>
          <a:ext cx="5181600" cy="2263775"/>
        </p:xfrm>
        <a:graphic>
          <a:graphicData uri="http://schemas.openxmlformats.org/presentationml/2006/ole">
            <p:oleObj spid="_x0000_s56322" name="Equation" r:id="rId3" imgW="2209800" imgH="965200" progId="Equation.3">
              <p:embed/>
            </p:oleObj>
          </a:graphicData>
        </a:graphic>
      </p:graphicFrame>
      <p:sp>
        <p:nvSpPr>
          <p:cNvPr id="217093" name="Text Box 9"/>
          <p:cNvSpPr txBox="1">
            <a:spLocks noChangeArrowheads="1"/>
          </p:cNvSpPr>
          <p:nvPr/>
        </p:nvSpPr>
        <p:spPr bwMode="auto">
          <a:xfrm>
            <a:off x="533400" y="4997450"/>
            <a:ext cx="8229600" cy="105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8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式中：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x, u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=0, 1, 2,  </a:t>
            </a: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</a:rPr>
              <a:t>…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, 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－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, 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=0,  1,  2,  </a:t>
            </a:r>
            <a:r>
              <a:rPr kumimoji="1" lang="en-US" altLang="zh-CN" sz="2400" b="1" dirty="0">
                <a:solidFill>
                  <a:srgbClr val="0000FF"/>
                </a:solidFill>
                <a:latin typeface="Courier New" pitchFamily="49" charset="0"/>
              </a:rPr>
              <a:t>…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, 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－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x,y,u,v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x,y,u,v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分别称为正向变换核和反向变换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核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4"/>
          <p:cNvSpPr txBox="1">
            <a:spLocks noChangeArrowheads="1"/>
          </p:cNvSpPr>
          <p:nvPr/>
        </p:nvSpPr>
        <p:spPr bwMode="auto">
          <a:xfrm>
            <a:off x="1143000" y="1066800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如果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218115" name="Text Box 5"/>
          <p:cNvSpPr txBox="1">
            <a:spLocks noChangeArrowheads="1"/>
          </p:cNvSpPr>
          <p:nvPr/>
        </p:nvSpPr>
        <p:spPr bwMode="auto">
          <a:xfrm>
            <a:off x="2286000" y="1751013"/>
            <a:ext cx="5638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</a:rPr>
              <a:t>g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x, y, u, v</a:t>
            </a:r>
            <a:r>
              <a:rPr kumimoji="1" lang="en-US" altLang="zh-CN" sz="2800">
                <a:latin typeface="Times New Roman" pitchFamily="18" charset="0"/>
              </a:rPr>
              <a:t>)=</a:t>
            </a:r>
            <a:r>
              <a:rPr kumimoji="1" lang="en-US" altLang="zh-CN" sz="2800" i="1">
                <a:latin typeface="Times New Roman" pitchFamily="18" charset="0"/>
              </a:rPr>
              <a:t>g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x, u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en-US" altLang="zh-CN" sz="2800" i="1">
                <a:latin typeface="Times New Roman" pitchFamily="18" charset="0"/>
              </a:rPr>
              <a:t>g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（</a:t>
            </a:r>
            <a:r>
              <a:rPr kumimoji="1" lang="en-US" altLang="zh-CN" sz="2800" i="1">
                <a:latin typeface="Times New Roman" pitchFamily="18" charset="0"/>
              </a:rPr>
              <a:t>y, v</a:t>
            </a:r>
            <a:r>
              <a:rPr kumimoji="1" lang="zh-CN" altLang="en-US" sz="2800">
                <a:latin typeface="Times New Roman" pitchFamily="18" charset="0"/>
              </a:rPr>
              <a:t>） 	</a:t>
            </a:r>
          </a:p>
          <a:p>
            <a:r>
              <a:rPr kumimoji="1" lang="zh-CN" altLang="en-US" sz="2800">
                <a:latin typeface="Times New Roman" pitchFamily="18" charset="0"/>
              </a:rPr>
              <a:t>	</a:t>
            </a:r>
          </a:p>
          <a:p>
            <a:r>
              <a:rPr kumimoji="1" lang="en-US" altLang="zh-CN" sz="2800" i="1">
                <a:latin typeface="Times New Roman" pitchFamily="18" charset="0"/>
              </a:rPr>
              <a:t>h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x, y, u, v</a:t>
            </a:r>
            <a:r>
              <a:rPr kumimoji="1" lang="en-US" altLang="zh-CN" sz="2800">
                <a:latin typeface="Times New Roman" pitchFamily="18" charset="0"/>
              </a:rPr>
              <a:t>)=</a:t>
            </a:r>
            <a:r>
              <a:rPr kumimoji="1" lang="en-US" altLang="zh-CN" sz="2800" i="1">
                <a:latin typeface="Times New Roman" pitchFamily="18" charset="0"/>
              </a:rPr>
              <a:t>h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x, u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en-US" altLang="zh-CN" sz="2800" i="1">
                <a:latin typeface="Times New Roman" pitchFamily="18" charset="0"/>
              </a:rPr>
              <a:t>h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y, v</a:t>
            </a:r>
            <a:r>
              <a:rPr kumimoji="1" lang="en-US" altLang="zh-CN" sz="2800">
                <a:latin typeface="Times New Roman" pitchFamily="18" charset="0"/>
              </a:rPr>
              <a:t>)	</a:t>
            </a:r>
          </a:p>
        </p:txBody>
      </p:sp>
      <p:sp>
        <p:nvSpPr>
          <p:cNvPr id="218116" name="Text Box 6"/>
          <p:cNvSpPr txBox="1">
            <a:spLocks noChangeArrowheads="1"/>
          </p:cNvSpPr>
          <p:nvPr/>
        </p:nvSpPr>
        <p:spPr bwMode="auto">
          <a:xfrm>
            <a:off x="533400" y="3492500"/>
            <a:ext cx="8077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则称正、反变换核是可分离的。进一步，如果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在函数形式上一样，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则称该变换核是对称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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     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9625" y="18097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频域变换的一般表达式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4"/>
          <p:cNvSpPr txBox="1">
            <a:spLocks noChangeArrowheads="1"/>
          </p:cNvSpPr>
          <p:nvPr/>
        </p:nvSpPr>
        <p:spPr bwMode="auto">
          <a:xfrm>
            <a:off x="179388" y="745957"/>
            <a:ext cx="86868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图像变换的矩阵表示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latin typeface="Times New Roman" pitchFamily="18" charset="0"/>
              </a:rPr>
              <a:t>数字图像都是实数矩阵， 设</a:t>
            </a:r>
            <a:r>
              <a:rPr kumimoji="1" lang="en-US" altLang="zh-CN" sz="2400" b="1" dirty="0">
                <a:latin typeface="Times New Roman" pitchFamily="18" charset="0"/>
              </a:rPr>
              <a:t>f(x,  y)</a:t>
            </a:r>
            <a:r>
              <a:rPr kumimoji="1" lang="zh-CN" altLang="en-US" sz="2400" b="1" dirty="0">
                <a:latin typeface="Times New Roman" pitchFamily="18" charset="0"/>
              </a:rPr>
              <a:t>为</a:t>
            </a:r>
            <a:r>
              <a:rPr kumimoji="1" lang="en-US" altLang="zh-CN" sz="2400" b="1" dirty="0">
                <a:latin typeface="Times New Roman" pitchFamily="18" charset="0"/>
              </a:rPr>
              <a:t>M×N</a:t>
            </a:r>
            <a:r>
              <a:rPr kumimoji="1" lang="zh-CN" altLang="en-US" sz="2400" b="1" dirty="0">
                <a:latin typeface="Times New Roman" pitchFamily="18" charset="0"/>
              </a:rPr>
              <a:t>的图像灰度矩阵， 通常为了分析、推导方便，可将可分离变换写成矩阵的形式：                                        </a:t>
            </a:r>
            <a:r>
              <a:rPr kumimoji="1" lang="en-US" altLang="zh-CN" sz="2800" i="1" dirty="0">
                <a:latin typeface="Times New Roman" pitchFamily="18" charset="0"/>
              </a:rPr>
              <a:t>F=</a:t>
            </a:r>
            <a:r>
              <a:rPr kumimoji="1" lang="en-US" altLang="zh-CN" sz="2800" i="1" dirty="0" err="1">
                <a:latin typeface="Times New Roman" pitchFamily="18" charset="0"/>
              </a:rPr>
              <a:t>PfQ</a:t>
            </a:r>
            <a:endParaRPr kumimoji="1" lang="en-US" altLang="zh-CN" sz="2800" i="1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</a:rPr>
              <a:t> f =P</a:t>
            </a:r>
            <a:r>
              <a:rPr kumimoji="1" lang="en-US" altLang="zh-CN" sz="2800" i="1" baseline="30000" dirty="0">
                <a:latin typeface="Times New Roman" pitchFamily="18" charset="0"/>
              </a:rPr>
              <a:t>-</a:t>
            </a:r>
            <a:r>
              <a:rPr kumimoji="1" lang="en-US" altLang="zh-CN" sz="2800" baseline="30000" dirty="0">
                <a:latin typeface="Times New Roman" pitchFamily="18" charset="0"/>
              </a:rPr>
              <a:t>1</a:t>
            </a:r>
            <a:r>
              <a:rPr kumimoji="1" lang="en-US" altLang="zh-CN" sz="2800" i="1" dirty="0">
                <a:latin typeface="Times New Roman" pitchFamily="18" charset="0"/>
              </a:rPr>
              <a:t>FQ</a:t>
            </a:r>
            <a:r>
              <a:rPr kumimoji="1" lang="en-US" altLang="zh-CN" sz="2800" baseline="30000" dirty="0">
                <a:latin typeface="Times New Roman" pitchFamily="18" charset="0"/>
              </a:rPr>
              <a:t>-1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其中，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zh-CN" altLang="en-US" sz="2400" b="1" dirty="0">
                <a:latin typeface="Times New Roman" pitchFamily="18" charset="0"/>
              </a:rPr>
              <a:t>是二维</a:t>
            </a:r>
            <a:r>
              <a:rPr kumimoji="1" lang="en-US" altLang="zh-CN" sz="2400" b="1" i="1" dirty="0">
                <a:latin typeface="Times New Roman" pitchFamily="18" charset="0"/>
              </a:rPr>
              <a:t>M</a:t>
            </a:r>
            <a:r>
              <a:rPr kumimoji="1" lang="en-US" altLang="zh-CN" sz="2400" b="1" dirty="0">
                <a:latin typeface="Times New Roman" pitchFamily="18" charset="0"/>
              </a:rPr>
              <a:t>×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的矩阵；</a:t>
            </a:r>
            <a:r>
              <a:rPr kumimoji="1" lang="en-US" altLang="zh-CN" sz="2400" b="1" i="1" dirty="0">
                <a:latin typeface="Times New Roman" pitchFamily="18" charset="0"/>
              </a:rPr>
              <a:t>P</a:t>
            </a:r>
            <a:r>
              <a:rPr kumimoji="1" lang="zh-CN" altLang="en-US" sz="2400" b="1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M</a:t>
            </a:r>
            <a:r>
              <a:rPr kumimoji="1" lang="en-US" altLang="zh-CN" sz="2400" b="1" dirty="0">
                <a:latin typeface="Times New Roman" pitchFamily="18" charset="0"/>
              </a:rPr>
              <a:t>×</a:t>
            </a:r>
            <a:r>
              <a:rPr kumimoji="1" lang="en-US" altLang="zh-CN" sz="2400" b="1" i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矩阵；</a:t>
            </a:r>
            <a:r>
              <a:rPr kumimoji="1" lang="en-US" altLang="zh-CN" sz="2400" b="1" i="1" dirty="0">
                <a:latin typeface="Times New Roman" pitchFamily="18" charset="0"/>
              </a:rPr>
              <a:t>Q</a:t>
            </a:r>
            <a:r>
              <a:rPr kumimoji="1" lang="zh-CN" altLang="en-US" sz="2400" b="1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en-US" altLang="zh-CN" sz="2400" b="1" dirty="0">
                <a:latin typeface="Times New Roman" pitchFamily="18" charset="0"/>
              </a:rPr>
              <a:t>×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矩阵。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19139" name="Object 6"/>
          <p:cNvGraphicFramePr>
            <a:graphicFrameLocks noChangeAspect="1"/>
          </p:cNvGraphicFramePr>
          <p:nvPr/>
        </p:nvGraphicFramePr>
        <p:xfrm>
          <a:off x="2209800" y="4343400"/>
          <a:ext cx="5257800" cy="977900"/>
        </p:xfrm>
        <a:graphic>
          <a:graphicData uri="http://schemas.openxmlformats.org/presentationml/2006/ole">
            <p:oleObj spid="_x0000_s57346" name="Equation" r:id="rId3" imgW="2387600" imgH="444500" progId="Equation.3">
              <p:embed/>
            </p:oleObj>
          </a:graphicData>
        </a:graphic>
      </p:graphicFrame>
      <p:sp>
        <p:nvSpPr>
          <p:cNvPr id="219140" name="Text Box 10"/>
          <p:cNvSpPr txBox="1">
            <a:spLocks noChangeArrowheads="1"/>
          </p:cNvSpPr>
          <p:nvPr/>
        </p:nvSpPr>
        <p:spPr bwMode="auto">
          <a:xfrm>
            <a:off x="260350" y="5562600"/>
            <a:ext cx="751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式中，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>
                <a:latin typeface="Times New Roman" pitchFamily="18" charset="0"/>
              </a:rPr>
              <a:t>=0,  1,  2,  …,  </a:t>
            </a:r>
            <a:r>
              <a:rPr kumimoji="1" lang="en-US" altLang="zh-CN" sz="2400" b="1" i="1">
                <a:latin typeface="Times New Roman" pitchFamily="18" charset="0"/>
              </a:rPr>
              <a:t>M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>
                <a:latin typeface="Times New Roman" pitchFamily="18" charset="0"/>
              </a:rPr>
              <a:t>=0,  1,  2,  …, 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。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9625" y="18097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频域变换的一般表达式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1026"/>
          <p:cNvSpPr txBox="1">
            <a:spLocks noChangeArrowheads="1"/>
          </p:cNvSpPr>
          <p:nvPr/>
        </p:nvSpPr>
        <p:spPr bwMode="auto">
          <a:xfrm>
            <a:off x="609600" y="914400"/>
            <a:ext cx="424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对二维离散傅立叶变换，则有 </a:t>
            </a:r>
          </a:p>
        </p:txBody>
      </p:sp>
      <p:graphicFrame>
        <p:nvGraphicFramePr>
          <p:cNvPr id="220163" name="Object 1027"/>
          <p:cNvGraphicFramePr>
            <a:graphicFrameLocks noChangeAspect="1"/>
          </p:cNvGraphicFramePr>
          <p:nvPr/>
        </p:nvGraphicFramePr>
        <p:xfrm>
          <a:off x="2133600" y="1797050"/>
          <a:ext cx="4876800" cy="1555750"/>
        </p:xfrm>
        <a:graphic>
          <a:graphicData uri="http://schemas.openxmlformats.org/presentationml/2006/ole">
            <p:oleObj spid="_x0000_s58370" name="Equation" r:id="rId3" imgW="1752600" imgH="558800" progId="Equation.3">
              <p:embed/>
            </p:oleObj>
          </a:graphicData>
        </a:graphic>
      </p:graphicFrame>
      <p:sp>
        <p:nvSpPr>
          <p:cNvPr id="220164" name="Text Box 1031"/>
          <p:cNvSpPr txBox="1">
            <a:spLocks noChangeArrowheads="1"/>
          </p:cNvSpPr>
          <p:nvPr/>
        </p:nvSpPr>
        <p:spPr bwMode="auto">
          <a:xfrm>
            <a:off x="304800" y="3705225"/>
            <a:ext cx="861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实践中，除了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DFT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变换之外，还采用许多其他的正交变换。例如：离散余弦变换、沃尔什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-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哈达玛变换、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K-L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变换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等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9625" y="18097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频域变换的一般表达式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  <p:sp>
        <p:nvSpPr>
          <p:cNvPr id="221187" name="Text Box 5"/>
          <p:cNvSpPr txBox="1">
            <a:spLocks noChangeArrowheads="1"/>
          </p:cNvSpPr>
          <p:nvPr/>
        </p:nvSpPr>
        <p:spPr bwMode="auto">
          <a:xfrm>
            <a:off x="152400" y="1817688"/>
            <a:ext cx="87630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8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离散余弦变换（</a:t>
            </a:r>
            <a:r>
              <a:rPr kumimoji="1" lang="en-US" altLang="zh-CN" sz="2400" b="1" dirty="0">
                <a:latin typeface="Times New Roman" pitchFamily="18" charset="0"/>
              </a:rPr>
              <a:t>Discrete Cosine Transform</a:t>
            </a:r>
            <a:r>
              <a:rPr kumimoji="1" lang="zh-CN" altLang="en-US" sz="2400" b="1" dirty="0">
                <a:latin typeface="Times New Roman" pitchFamily="18" charset="0"/>
              </a:rPr>
              <a:t>， </a:t>
            </a:r>
            <a:r>
              <a:rPr kumimoji="1" lang="en-US" altLang="zh-CN" sz="2400" b="1" dirty="0"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latin typeface="Times New Roman" pitchFamily="18" charset="0"/>
              </a:rPr>
              <a:t>）是可分离的变换，其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变换核为余弦函数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r>
              <a:rPr kumimoji="1" lang="en-US" altLang="zh-CN" sz="2400" b="1" dirty="0"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latin typeface="Times New Roman" pitchFamily="18" charset="0"/>
              </a:rPr>
              <a:t>除了具有一般的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正交变换</a:t>
            </a:r>
            <a:r>
              <a:rPr kumimoji="1" lang="zh-CN" altLang="en-US" sz="2400" b="1" dirty="0">
                <a:latin typeface="Times New Roman" pitchFamily="18" charset="0"/>
              </a:rPr>
              <a:t>性质外， 它的变换阵的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基向量</a:t>
            </a:r>
            <a:r>
              <a:rPr kumimoji="1" lang="zh-CN" altLang="en-US" sz="2400" b="1" dirty="0">
                <a:latin typeface="Times New Roman" pitchFamily="18" charset="0"/>
              </a:rPr>
              <a:t>能很好地描述人类语音信号和图像信号的相关特征。因此，在对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语音信号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图像信号</a:t>
            </a:r>
            <a:r>
              <a:rPr kumimoji="1" lang="zh-CN" altLang="en-US" sz="2400" b="1" dirty="0">
                <a:latin typeface="Times New Roman" pitchFamily="18" charset="0"/>
              </a:rPr>
              <a:t>的变换中，</a:t>
            </a:r>
            <a:r>
              <a:rPr kumimoji="1" lang="en-US" altLang="zh-CN" sz="2400" b="1" dirty="0"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latin typeface="Times New Roman" pitchFamily="18" charset="0"/>
              </a:rPr>
              <a:t>变换被认为是一种准最佳变换。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387638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一维离散余弦变换定义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一维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的变换核定义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为</a:t>
            </a:r>
            <a:r>
              <a:rPr kumimoji="1" lang="en-US" altLang="zh-CN" sz="2400" b="1" dirty="0" smtClean="0">
                <a:latin typeface="Times New Roman" pitchFamily="18" charset="0"/>
              </a:rPr>
              <a:t>:</a:t>
            </a:r>
            <a:r>
              <a:rPr kumimoji="1" lang="zh-CN" altLang="en-US" sz="2400" b="1" dirty="0" smtClean="0">
                <a:latin typeface="Times New Roman" pitchFamily="18" charset="0"/>
              </a:rPr>
              <a:t> 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222211" name="Object 6"/>
          <p:cNvGraphicFramePr>
            <a:graphicFrameLocks noChangeAspect="1"/>
          </p:cNvGraphicFramePr>
          <p:nvPr/>
        </p:nvGraphicFramePr>
        <p:xfrm>
          <a:off x="611188" y="1916113"/>
          <a:ext cx="4019550" cy="852487"/>
        </p:xfrm>
        <a:graphic>
          <a:graphicData uri="http://schemas.openxmlformats.org/presentationml/2006/ole">
            <p:oleObj spid="_x0000_s59394" name="Equation" r:id="rId3" imgW="2094591" imgH="444307" progId="Equation.3">
              <p:embed/>
            </p:oleObj>
          </a:graphicData>
        </a:graphic>
      </p:graphicFrame>
      <p:sp>
        <p:nvSpPr>
          <p:cNvPr id="222212" name="Text Box 7"/>
          <p:cNvSpPr txBox="1">
            <a:spLocks noChangeArrowheads="1"/>
          </p:cNvSpPr>
          <p:nvPr/>
        </p:nvSpPr>
        <p:spPr bwMode="auto">
          <a:xfrm>
            <a:off x="5003800" y="2060575"/>
            <a:ext cx="354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(x,  u=0,  1,  2,  …,  N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1) </a:t>
            </a:r>
          </a:p>
        </p:txBody>
      </p:sp>
      <p:graphicFrame>
        <p:nvGraphicFramePr>
          <p:cNvPr id="222213" name="Object 8"/>
          <p:cNvGraphicFramePr>
            <a:graphicFrameLocks noChangeAspect="1"/>
          </p:cNvGraphicFramePr>
          <p:nvPr/>
        </p:nvGraphicFramePr>
        <p:xfrm>
          <a:off x="3132138" y="2781300"/>
          <a:ext cx="2209800" cy="1473200"/>
        </p:xfrm>
        <a:graphic>
          <a:graphicData uri="http://schemas.openxmlformats.org/presentationml/2006/ole">
            <p:oleObj spid="_x0000_s59395" name="Equation" r:id="rId4" imgW="1218671" imgH="812447" progId="Equation.3">
              <p:embed/>
            </p:oleObj>
          </a:graphicData>
        </a:graphic>
      </p:graphicFrame>
      <p:sp>
        <p:nvSpPr>
          <p:cNvPr id="222214" name="Text Box 11"/>
          <p:cNvSpPr txBox="1">
            <a:spLocks noChangeArrowheads="1"/>
          </p:cNvSpPr>
          <p:nvPr/>
        </p:nvSpPr>
        <p:spPr bwMode="auto">
          <a:xfrm>
            <a:off x="247650" y="4343400"/>
            <a:ext cx="882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一维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定义</a:t>
            </a:r>
            <a:r>
              <a:rPr kumimoji="1" lang="zh-CN" altLang="en-US" sz="2400" b="1">
                <a:latin typeface="Times New Roman" pitchFamily="18" charset="0"/>
              </a:rPr>
              <a:t>如下： 设</a:t>
            </a:r>
            <a:r>
              <a:rPr kumimoji="1" lang="en-US" altLang="zh-CN" sz="2400" b="1">
                <a:latin typeface="Times New Roman" pitchFamily="18" charset="0"/>
              </a:rPr>
              <a:t>{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)|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=0,  1,  …, 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en-US" altLang="zh-CN" sz="2400" b="1">
                <a:latin typeface="Times New Roman" pitchFamily="18" charset="0"/>
              </a:rPr>
              <a:t>-1}</a:t>
            </a:r>
            <a:r>
              <a:rPr kumimoji="1" lang="zh-CN" altLang="en-US" sz="2400" b="1">
                <a:latin typeface="Times New Roman" pitchFamily="18" charset="0"/>
              </a:rPr>
              <a:t>为离散的信号列。 </a:t>
            </a:r>
          </a:p>
        </p:txBody>
      </p:sp>
      <p:graphicFrame>
        <p:nvGraphicFramePr>
          <p:cNvPr id="222215" name="Object 12"/>
          <p:cNvGraphicFramePr>
            <a:graphicFrameLocks noChangeAspect="1"/>
          </p:cNvGraphicFramePr>
          <p:nvPr/>
        </p:nvGraphicFramePr>
        <p:xfrm>
          <a:off x="533400" y="5013325"/>
          <a:ext cx="5715000" cy="854075"/>
        </p:xfrm>
        <a:graphic>
          <a:graphicData uri="http://schemas.openxmlformats.org/presentationml/2006/ole">
            <p:oleObj spid="_x0000_s59396" name="Equation" r:id="rId5" imgW="2463800" imgH="457200" progId="Equation.3">
              <p:embed/>
            </p:oleObj>
          </a:graphicData>
        </a:graphic>
      </p:graphicFrame>
      <p:sp>
        <p:nvSpPr>
          <p:cNvPr id="222216" name="Text Box 14"/>
          <p:cNvSpPr txBox="1">
            <a:spLocks noChangeArrowheads="1"/>
          </p:cNvSpPr>
          <p:nvPr/>
        </p:nvSpPr>
        <p:spPr bwMode="auto">
          <a:xfrm>
            <a:off x="6172200" y="5241925"/>
            <a:ext cx="292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</a:rPr>
              <a:t>u</a:t>
            </a:r>
            <a:r>
              <a:rPr kumimoji="1" lang="en-US" altLang="zh-CN" sz="2000" b="1">
                <a:latin typeface="Times New Roman" pitchFamily="18" charset="0"/>
              </a:rPr>
              <a:t>,  </a:t>
            </a:r>
            <a:r>
              <a:rPr kumimoji="1" lang="en-US" altLang="zh-CN" sz="2000" b="1" i="1">
                <a:latin typeface="Times New Roman" pitchFamily="18" charset="0"/>
              </a:rPr>
              <a:t>x</a:t>
            </a:r>
            <a:r>
              <a:rPr kumimoji="1" lang="en-US" altLang="zh-CN" sz="2000" b="1">
                <a:latin typeface="Times New Roman" pitchFamily="18" charset="0"/>
              </a:rPr>
              <a:t>=0,  1,  2,  </a:t>
            </a:r>
            <a:r>
              <a:rPr kumimoji="1" lang="en-US" altLang="zh-CN" sz="2000" b="1">
                <a:latin typeface="Courier New" pitchFamily="49" charset="0"/>
              </a:rPr>
              <a:t>…</a:t>
            </a:r>
            <a:r>
              <a:rPr kumimoji="1" lang="en-US" altLang="zh-CN" sz="2000" b="1">
                <a:latin typeface="Times New Roman" pitchFamily="18" charset="0"/>
              </a:rPr>
              <a:t>,  </a:t>
            </a:r>
            <a:r>
              <a:rPr kumimoji="1" lang="en-US" altLang="zh-CN" sz="2000" b="1" i="1">
                <a:latin typeface="Times New Roman" pitchFamily="18" charset="0"/>
              </a:rPr>
              <a:t>N</a:t>
            </a:r>
            <a:r>
              <a:rPr kumimoji="1" lang="zh-CN" altLang="en-US" sz="2000" b="1">
                <a:latin typeface="Times New Roman" pitchFamily="18" charset="0"/>
              </a:rPr>
              <a:t>－</a:t>
            </a:r>
            <a:r>
              <a:rPr kumimoji="1" lang="en-US" altLang="zh-CN" sz="2000" b="1">
                <a:latin typeface="Times New Roman" pitchFamily="18" charset="0"/>
              </a:rPr>
              <a:t>1)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引言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7750"/>
            <a:ext cx="8496300" cy="5359400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rgbClr val="0000FF"/>
                </a:solidFill>
              </a:rPr>
              <a:t>图像压缩的必要性</a:t>
            </a:r>
          </a:p>
          <a:p>
            <a:pPr lvl="1"/>
            <a:endParaRPr lang="zh-CN" altLang="en-US" sz="600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图像压缩的可行性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三种基本的数据冗余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/>
          </a:p>
          <a:p>
            <a:pPr lvl="2"/>
            <a:r>
              <a:rPr lang="zh-CN" altLang="en-US" dirty="0"/>
              <a:t>编码冗余</a:t>
            </a: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即所用码字大于最佳编码长</a:t>
            </a:r>
            <a:r>
              <a:rPr lang="zh-CN" altLang="en-US" dirty="0" smtClean="0">
                <a:solidFill>
                  <a:srgbClr val="FF0000"/>
                </a:solidFill>
              </a:rPr>
              <a:t>度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像素间冗</a:t>
            </a:r>
            <a:r>
              <a:rPr lang="zh-CN" altLang="en-US" dirty="0" smtClean="0"/>
              <a:t>余</a:t>
            </a:r>
            <a:endParaRPr lang="zh-CN" altLang="en-US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像素间数据具有较强的相关</a:t>
            </a:r>
            <a:r>
              <a:rPr lang="zh-CN" altLang="en-US" dirty="0" smtClean="0">
                <a:solidFill>
                  <a:srgbClr val="FF0000"/>
                </a:solidFill>
              </a:rPr>
              <a:t>性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心理视觉冗余</a:t>
            </a: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人类视觉系统对细节的分辨能力是有限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684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将变换式展开整理后， 可以写成矩阵的形式， 即 </a:t>
            </a:r>
          </a:p>
        </p:txBody>
      </p:sp>
      <p:sp>
        <p:nvSpPr>
          <p:cNvPr id="223235" name="Text Box 5"/>
          <p:cNvSpPr txBox="1">
            <a:spLocks noChangeArrowheads="1"/>
          </p:cNvSpPr>
          <p:nvPr/>
        </p:nvSpPr>
        <p:spPr bwMode="auto">
          <a:xfrm>
            <a:off x="3943350" y="1524000"/>
            <a:ext cx="108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</a:rPr>
              <a:t>F=Gf </a:t>
            </a:r>
          </a:p>
        </p:txBody>
      </p:sp>
      <p:sp>
        <p:nvSpPr>
          <p:cNvPr id="223236" name="Text Box 7"/>
          <p:cNvSpPr txBox="1">
            <a:spLocks noChangeArrowheads="1"/>
          </p:cNvSpPr>
          <p:nvPr/>
        </p:nvSpPr>
        <p:spPr bwMode="auto">
          <a:xfrm>
            <a:off x="727075" y="1981200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其中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23237" name="Object 8"/>
          <p:cNvGraphicFramePr>
            <a:graphicFrameLocks noChangeAspect="1"/>
          </p:cNvGraphicFramePr>
          <p:nvPr/>
        </p:nvGraphicFramePr>
        <p:xfrm>
          <a:off x="80963" y="3036888"/>
          <a:ext cx="8834437" cy="2754312"/>
        </p:xfrm>
        <a:graphic>
          <a:graphicData uri="http://schemas.openxmlformats.org/presentationml/2006/ole">
            <p:oleObj spid="_x0000_s60418" name="Equation" r:id="rId3" imgW="5295900" imgH="165100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480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一维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的逆变换</a:t>
            </a:r>
            <a:r>
              <a:rPr kumimoji="1" lang="en-US" altLang="zh-CN" sz="2400" b="1">
                <a:latin typeface="Times New Roman" pitchFamily="18" charset="0"/>
              </a:rPr>
              <a:t>IDCT</a:t>
            </a:r>
            <a:r>
              <a:rPr kumimoji="1" lang="zh-CN" altLang="en-US" sz="2400" b="1">
                <a:latin typeface="Times New Roman" pitchFamily="18" charset="0"/>
              </a:rPr>
              <a:t>定义为：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24259" name="Object 5"/>
          <p:cNvGraphicFramePr>
            <a:graphicFrameLocks noChangeAspect="1"/>
          </p:cNvGraphicFramePr>
          <p:nvPr/>
        </p:nvGraphicFramePr>
        <p:xfrm>
          <a:off x="1524000" y="2430463"/>
          <a:ext cx="5791200" cy="1074737"/>
        </p:xfrm>
        <a:graphic>
          <a:graphicData uri="http://schemas.openxmlformats.org/presentationml/2006/ole">
            <p:oleObj spid="_x0000_s61442" name="Equation" r:id="rId3" imgW="2463800" imgH="457200" progId="Equation.3">
              <p:embed/>
            </p:oleObj>
          </a:graphicData>
        </a:graphic>
      </p:graphicFrame>
      <p:sp>
        <p:nvSpPr>
          <p:cNvPr id="224260" name="Text Box 7"/>
          <p:cNvSpPr txBox="1">
            <a:spLocks noChangeArrowheads="1"/>
          </p:cNvSpPr>
          <p:nvPr/>
        </p:nvSpPr>
        <p:spPr bwMode="auto">
          <a:xfrm>
            <a:off x="228600" y="3978275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 b="1">
                <a:latin typeface="Times New Roman" pitchFamily="18" charset="0"/>
              </a:rPr>
              <a:t>式中，</a:t>
            </a:r>
            <a:r>
              <a:rPr kumimoji="1" lang="zh-CN" altLang="en-US" sz="2400" b="1" i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,  u=0,  1,  2,  …, 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4"/>
          <p:cNvSpPr txBox="1">
            <a:spLocks noChangeArrowheads="1"/>
          </p:cNvSpPr>
          <p:nvPr/>
        </p:nvSpPr>
        <p:spPr bwMode="auto">
          <a:xfrm>
            <a:off x="250825" y="836613"/>
            <a:ext cx="868680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二维离散余弦变换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二维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正变换核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为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  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225283" name="Object 5"/>
          <p:cNvGraphicFramePr>
            <a:graphicFrameLocks noChangeAspect="1"/>
          </p:cNvGraphicFramePr>
          <p:nvPr/>
        </p:nvGraphicFramePr>
        <p:xfrm>
          <a:off x="395288" y="2060575"/>
          <a:ext cx="8534400" cy="965200"/>
        </p:xfrm>
        <a:graphic>
          <a:graphicData uri="http://schemas.openxmlformats.org/presentationml/2006/ole">
            <p:oleObj spid="_x0000_s62466" name="Equation" r:id="rId3" imgW="3708400" imgH="419100" progId="Equation.3">
              <p:embed/>
            </p:oleObj>
          </a:graphicData>
        </a:graphic>
      </p:graphicFrame>
      <p:sp>
        <p:nvSpPr>
          <p:cNvPr id="225284" name="Text Box 7"/>
          <p:cNvSpPr txBox="1">
            <a:spLocks noChangeArrowheads="1"/>
          </p:cNvSpPr>
          <p:nvPr/>
        </p:nvSpPr>
        <p:spPr bwMode="auto">
          <a:xfrm>
            <a:off x="228600" y="3124200"/>
            <a:ext cx="86868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式中，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>
                <a:latin typeface="Times New Roman" pitchFamily="18" charset="0"/>
              </a:rPr>
              <a:t>=0,  1,  2,  </a:t>
            </a:r>
            <a:r>
              <a:rPr kumimoji="1" lang="en-US" altLang="zh-CN" sz="2400" b="1">
                <a:latin typeface="Courier New" pitchFamily="49" charset="0"/>
              </a:rPr>
              <a:t>…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M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； </a:t>
            </a:r>
            <a:r>
              <a:rPr kumimoji="1" lang="en-US" altLang="zh-CN" sz="2400" b="1" i="1">
                <a:latin typeface="Times New Roman" pitchFamily="18" charset="0"/>
              </a:rPr>
              <a:t>y</a:t>
            </a:r>
            <a:r>
              <a:rPr kumimoji="1" lang="en-US" altLang="zh-CN" sz="2400" b="1">
                <a:latin typeface="Times New Roman" pitchFamily="18" charset="0"/>
              </a:rPr>
              <a:t>,  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>
                <a:latin typeface="Times New Roman" pitchFamily="18" charset="0"/>
              </a:rPr>
              <a:t>=0,  1,  2,  </a:t>
            </a:r>
            <a:r>
              <a:rPr kumimoji="1" lang="en-US" altLang="zh-CN" sz="2400" b="1">
                <a:latin typeface="Courier New" pitchFamily="49" charset="0"/>
              </a:rPr>
              <a:t>…</a:t>
            </a:r>
            <a:r>
              <a:rPr kumimoji="1" lang="en-US" altLang="zh-CN" sz="2400" b="1">
                <a:latin typeface="Times New Roman" pitchFamily="18" charset="0"/>
              </a:rPr>
              <a:t>, 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。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二维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定义</a:t>
            </a:r>
            <a:r>
              <a:rPr kumimoji="1" lang="zh-CN" altLang="en-US" sz="2400" b="1">
                <a:latin typeface="Times New Roman" pitchFamily="18" charset="0"/>
              </a:rPr>
              <a:t>如下：设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x,  y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Times New Roman" pitchFamily="18" charset="0"/>
              </a:rPr>
              <a:t>为</a:t>
            </a:r>
            <a:r>
              <a:rPr kumimoji="1" lang="en-US" altLang="zh-CN" sz="2400" b="1" i="1">
                <a:latin typeface="Times New Roman" pitchFamily="18" charset="0"/>
              </a:rPr>
              <a:t>M</a:t>
            </a:r>
            <a:r>
              <a:rPr kumimoji="1" lang="en-US" altLang="zh-CN" sz="2400" b="1">
                <a:latin typeface="Times New Roman" pitchFamily="18" charset="0"/>
              </a:rPr>
              <a:t>×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的数字图像矩阵，则 </a:t>
            </a:r>
          </a:p>
        </p:txBody>
      </p:sp>
      <p:graphicFrame>
        <p:nvGraphicFramePr>
          <p:cNvPr id="225285" name="Object 8"/>
          <p:cNvGraphicFramePr>
            <a:graphicFrameLocks noChangeAspect="1"/>
          </p:cNvGraphicFramePr>
          <p:nvPr/>
        </p:nvGraphicFramePr>
        <p:xfrm>
          <a:off x="304800" y="4572000"/>
          <a:ext cx="8686800" cy="893763"/>
        </p:xfrm>
        <a:graphic>
          <a:graphicData uri="http://schemas.openxmlformats.org/presentationml/2006/ole">
            <p:oleObj spid="_x0000_s62467" name="Equation" r:id="rId4" imgW="4318000" imgH="444500" progId="Equation.3">
              <p:embed/>
            </p:oleObj>
          </a:graphicData>
        </a:graphic>
      </p:graphicFrame>
      <p:sp>
        <p:nvSpPr>
          <p:cNvPr id="225286" name="Rectangle 10"/>
          <p:cNvSpPr>
            <a:spLocks noChangeArrowheads="1"/>
          </p:cNvSpPr>
          <p:nvPr/>
        </p:nvSpPr>
        <p:spPr bwMode="auto">
          <a:xfrm>
            <a:off x="295275" y="5715000"/>
            <a:ext cx="778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式中： 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,  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>
                <a:latin typeface="Times New Roman" pitchFamily="18" charset="0"/>
              </a:rPr>
              <a:t>=0,  1,  2,  </a:t>
            </a:r>
            <a:r>
              <a:rPr kumimoji="1" lang="en-US" altLang="zh-CN" sz="2400" b="1">
                <a:latin typeface="Courier New" pitchFamily="49" charset="0"/>
              </a:rPr>
              <a:t>…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 M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； </a:t>
            </a:r>
            <a:r>
              <a:rPr kumimoji="1" lang="en-US" altLang="zh-CN" sz="2400" b="1" i="1">
                <a:latin typeface="Times New Roman" pitchFamily="18" charset="0"/>
              </a:rPr>
              <a:t>y</a:t>
            </a:r>
            <a:r>
              <a:rPr kumimoji="1" lang="en-US" altLang="zh-CN" sz="2400" b="1">
                <a:latin typeface="Times New Roman" pitchFamily="18" charset="0"/>
              </a:rPr>
              <a:t>,  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>
                <a:latin typeface="Times New Roman" pitchFamily="18" charset="0"/>
              </a:rPr>
              <a:t>=0,  1,  2,  </a:t>
            </a:r>
            <a:r>
              <a:rPr kumimoji="1" lang="en-US" altLang="zh-CN" sz="2400" b="1">
                <a:latin typeface="Courier New" pitchFamily="49" charset="0"/>
              </a:rPr>
              <a:t>…</a:t>
            </a:r>
            <a:r>
              <a:rPr kumimoji="1" lang="en-US" altLang="zh-CN" sz="2400" b="1">
                <a:latin typeface="Times New Roman" pitchFamily="18" charset="0"/>
              </a:rPr>
              <a:t>, 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4"/>
          <p:cNvSpPr txBox="1">
            <a:spLocks noChangeArrowheads="1"/>
          </p:cNvSpPr>
          <p:nvPr/>
        </p:nvSpPr>
        <p:spPr bwMode="auto">
          <a:xfrm>
            <a:off x="288925" y="1162050"/>
            <a:ext cx="39687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二维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逆变换</a:t>
            </a:r>
            <a:r>
              <a:rPr kumimoji="1" lang="zh-CN" altLang="en-US" sz="2400" b="1">
                <a:latin typeface="Times New Roman" pitchFamily="18" charset="0"/>
              </a:rPr>
              <a:t>定义如下：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26307" name="Object 5"/>
          <p:cNvGraphicFramePr>
            <a:graphicFrameLocks noChangeAspect="1"/>
          </p:cNvGraphicFramePr>
          <p:nvPr/>
        </p:nvGraphicFramePr>
        <p:xfrm>
          <a:off x="304800" y="2155825"/>
          <a:ext cx="8686800" cy="868363"/>
        </p:xfrm>
        <a:graphic>
          <a:graphicData uri="http://schemas.openxmlformats.org/presentationml/2006/ole">
            <p:oleObj spid="_x0000_s63490" name="Equation" r:id="rId3" imgW="4318000" imgH="431800" progId="Equation.3">
              <p:embed/>
            </p:oleObj>
          </a:graphicData>
        </a:graphic>
      </p:graphicFrame>
      <p:sp>
        <p:nvSpPr>
          <p:cNvPr id="226308" name="Text Box 7"/>
          <p:cNvSpPr txBox="1">
            <a:spLocks noChangeArrowheads="1"/>
          </p:cNvSpPr>
          <p:nvPr/>
        </p:nvSpPr>
        <p:spPr bwMode="auto">
          <a:xfrm>
            <a:off x="228600" y="3405188"/>
            <a:ext cx="8686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9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式中：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,  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>
                <a:latin typeface="Times New Roman" pitchFamily="18" charset="0"/>
              </a:rPr>
              <a:t>=0,  1,  2,  </a:t>
            </a:r>
            <a:r>
              <a:rPr kumimoji="1" lang="en-US" altLang="zh-CN" sz="2400" b="1">
                <a:latin typeface="Courier New" pitchFamily="49" charset="0"/>
              </a:rPr>
              <a:t>…</a:t>
            </a:r>
            <a:r>
              <a:rPr kumimoji="1" lang="en-US" altLang="zh-CN" sz="2400" b="1">
                <a:latin typeface="Times New Roman" pitchFamily="18" charset="0"/>
              </a:rPr>
              <a:t>,  </a:t>
            </a:r>
            <a:r>
              <a:rPr kumimoji="1" lang="en-US" altLang="zh-CN" sz="2400" b="1" i="1">
                <a:latin typeface="Times New Roman" pitchFamily="18" charset="0"/>
              </a:rPr>
              <a:t>M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zh-CN" altLang="en-US" sz="2400" b="1" i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y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en-US" altLang="zh-CN" sz="2400" b="1" i="1">
                <a:latin typeface="Times New Roman" pitchFamily="18" charset="0"/>
              </a:rPr>
              <a:t> v</a:t>
            </a:r>
            <a:r>
              <a:rPr kumimoji="1" lang="en-US" altLang="zh-CN" sz="2400" b="1">
                <a:latin typeface="Times New Roman" pitchFamily="18" charset="0"/>
              </a:rPr>
              <a:t>=0,  1,  2,  </a:t>
            </a:r>
            <a:r>
              <a:rPr kumimoji="1" lang="en-US" altLang="zh-CN" sz="2400" b="1">
                <a:latin typeface="Courier New" pitchFamily="49" charset="0"/>
              </a:rPr>
              <a:t>…</a:t>
            </a:r>
            <a:r>
              <a:rPr kumimoji="1" lang="en-US" altLang="zh-CN" sz="2400" b="1">
                <a:latin typeface="Times New Roman" pitchFamily="18" charset="0"/>
              </a:rPr>
              <a:t>,  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－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。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4"/>
          <p:cNvSpPr txBox="1">
            <a:spLocks noChangeArrowheads="1"/>
          </p:cNvSpPr>
          <p:nvPr/>
        </p:nvSpPr>
        <p:spPr bwMode="auto">
          <a:xfrm>
            <a:off x="228600" y="660400"/>
            <a:ext cx="86868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通常根据可分离性， 二维</a:t>
            </a:r>
            <a:r>
              <a:rPr kumimoji="1" lang="en-US" altLang="zh-CN" sz="2400" b="1">
                <a:latin typeface="Times New Roman" pitchFamily="18" charset="0"/>
              </a:rPr>
              <a:t>DCT</a:t>
            </a:r>
            <a:r>
              <a:rPr kumimoji="1" lang="zh-CN" altLang="en-US" sz="2400" b="1">
                <a:latin typeface="Times New Roman" pitchFamily="18" charset="0"/>
              </a:rPr>
              <a:t>可用两次一维</a:t>
            </a:r>
            <a:r>
              <a:rPr kumimoji="1" lang="en-US" altLang="zh-CN" sz="2400" b="1">
                <a:latin typeface="Times New Roman" pitchFamily="18" charset="0"/>
              </a:rPr>
              <a:t>DCT</a:t>
            </a:r>
            <a:r>
              <a:rPr kumimoji="1" lang="zh-CN" altLang="en-US" sz="2400" b="1">
                <a:latin typeface="Times New Roman" pitchFamily="18" charset="0"/>
              </a:rPr>
              <a:t>来完成， 其算法流程与</a:t>
            </a:r>
            <a:r>
              <a:rPr kumimoji="1" lang="en-US" altLang="zh-CN" sz="2400" b="1">
                <a:latin typeface="Times New Roman" pitchFamily="18" charset="0"/>
              </a:rPr>
              <a:t>DFT</a:t>
            </a:r>
            <a:r>
              <a:rPr kumimoji="1" lang="zh-CN" altLang="en-US" sz="2400" b="1">
                <a:latin typeface="Times New Roman" pitchFamily="18" charset="0"/>
              </a:rPr>
              <a:t>类似， 即 </a:t>
            </a:r>
          </a:p>
        </p:txBody>
      </p:sp>
      <p:graphicFrame>
        <p:nvGraphicFramePr>
          <p:cNvPr id="227331" name="Object 5"/>
          <p:cNvGraphicFramePr>
            <a:graphicFrameLocks noChangeAspect="1"/>
          </p:cNvGraphicFramePr>
          <p:nvPr/>
        </p:nvGraphicFramePr>
        <p:xfrm>
          <a:off x="1600200" y="2746375"/>
          <a:ext cx="6172200" cy="2663825"/>
        </p:xfrm>
        <a:graphic>
          <a:graphicData uri="http://schemas.openxmlformats.org/presentationml/2006/ole">
            <p:oleObj spid="_x0000_s64514" name="Equation" r:id="rId3" imgW="2413000" imgH="1041400" progId="Equation.3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534400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离散余弦变换的计算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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离散余弦变换的计算量相当大， 在实用中非常不方便， 也需要研究相应的快速算法。目前已有多种快速</a:t>
            </a:r>
            <a:r>
              <a:rPr kumimoji="1" lang="en-US" altLang="zh-CN" sz="2400" b="1" dirty="0"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FCT</a:t>
            </a:r>
            <a:r>
              <a:rPr kumimoji="1" lang="zh-CN" altLang="en-US" sz="2400" b="1" dirty="0">
                <a:latin typeface="Times New Roman" pitchFamily="18" charset="0"/>
              </a:rPr>
              <a:t>）， 在此介绍一种由</a:t>
            </a:r>
            <a:r>
              <a:rPr kumimoji="1" lang="en-US" altLang="zh-CN" sz="2400" b="1" dirty="0">
                <a:latin typeface="Times New Roman" pitchFamily="18" charset="0"/>
              </a:rPr>
              <a:t>FFT</a:t>
            </a:r>
            <a:r>
              <a:rPr kumimoji="1" lang="zh-CN" altLang="en-US" sz="2400" b="1" dirty="0">
                <a:latin typeface="Times New Roman" pitchFamily="18" charset="0"/>
              </a:rPr>
              <a:t>的思路发展起来的</a:t>
            </a:r>
            <a:r>
              <a:rPr kumimoji="1" lang="en-US" altLang="zh-CN" sz="2400" b="1" dirty="0">
                <a:latin typeface="Times New Roman" pitchFamily="18" charset="0"/>
              </a:rPr>
              <a:t>FCT</a:t>
            </a:r>
            <a:r>
              <a:rPr kumimoji="1" lang="zh-CN" altLang="en-US" sz="2400" b="1" dirty="0">
                <a:latin typeface="Times New Roman" pitchFamily="18" charset="0"/>
              </a:rPr>
              <a:t>。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将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延拓为 </a:t>
            </a:r>
          </a:p>
        </p:txBody>
      </p:sp>
      <p:graphicFrame>
        <p:nvGraphicFramePr>
          <p:cNvPr id="228355" name="Object 5"/>
          <p:cNvGraphicFramePr>
            <a:graphicFrameLocks noChangeAspect="1"/>
          </p:cNvGraphicFramePr>
          <p:nvPr/>
        </p:nvGraphicFramePr>
        <p:xfrm>
          <a:off x="2133600" y="3400425"/>
          <a:ext cx="1905000" cy="1111250"/>
        </p:xfrm>
        <a:graphic>
          <a:graphicData uri="http://schemas.openxmlformats.org/presentationml/2006/ole">
            <p:oleObj spid="_x0000_s65538" name="Equation" r:id="rId3" imgW="914400" imgH="533160" progId="Equation.3">
              <p:embed/>
            </p:oleObj>
          </a:graphicData>
        </a:graphic>
      </p:graphicFrame>
      <p:sp>
        <p:nvSpPr>
          <p:cNvPr id="228356" name="Text Box 6"/>
          <p:cNvSpPr txBox="1">
            <a:spLocks noChangeArrowheads="1"/>
          </p:cNvSpPr>
          <p:nvPr/>
        </p:nvSpPr>
        <p:spPr bwMode="auto">
          <a:xfrm>
            <a:off x="4341813" y="3200400"/>
            <a:ext cx="2897187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8000"/>
              </a:lnSpc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=0, 1, 2, …, 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-1</a:t>
            </a:r>
          </a:p>
          <a:p>
            <a:pPr>
              <a:lnSpc>
                <a:spcPct val="168000"/>
              </a:lnSpc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=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， 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+1, …, 2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-1 </a:t>
            </a:r>
          </a:p>
        </p:txBody>
      </p:sp>
      <p:sp>
        <p:nvSpPr>
          <p:cNvPr id="228357" name="Text Box 8"/>
          <p:cNvSpPr txBox="1">
            <a:spLocks noChangeArrowheads="1"/>
          </p:cNvSpPr>
          <p:nvPr/>
        </p:nvSpPr>
        <p:spPr bwMode="auto">
          <a:xfrm>
            <a:off x="381000" y="4648200"/>
            <a:ext cx="546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按照一维</a:t>
            </a:r>
            <a:r>
              <a:rPr kumimoji="1" lang="en-US" altLang="zh-CN" sz="2400" b="1">
                <a:latin typeface="Times New Roman" pitchFamily="18" charset="0"/>
              </a:rPr>
              <a:t>DCT</a:t>
            </a:r>
            <a:r>
              <a:rPr kumimoji="1" lang="zh-CN" altLang="en-US" sz="2400" b="1">
                <a:latin typeface="Times New Roman" pitchFamily="18" charset="0"/>
              </a:rPr>
              <a:t>的定义，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Times New Roman" pitchFamily="18" charset="0"/>
              </a:rPr>
              <a:t>的</a:t>
            </a:r>
            <a:r>
              <a:rPr kumimoji="1" lang="en-US" altLang="zh-CN" sz="2400" b="1">
                <a:latin typeface="Times New Roman" pitchFamily="18" charset="0"/>
              </a:rPr>
              <a:t>DCT</a:t>
            </a:r>
            <a:r>
              <a:rPr kumimoji="1" lang="zh-CN" altLang="en-US" sz="2400" b="1">
                <a:latin typeface="Times New Roman" pitchFamily="18" charset="0"/>
              </a:rPr>
              <a:t>为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28358" name="Object 9"/>
          <p:cNvGraphicFramePr>
            <a:graphicFrameLocks noChangeAspect="1"/>
          </p:cNvGraphicFramePr>
          <p:nvPr/>
        </p:nvGraphicFramePr>
        <p:xfrm>
          <a:off x="2743200" y="5181600"/>
          <a:ext cx="3124200" cy="1041400"/>
        </p:xfrm>
        <a:graphic>
          <a:graphicData uri="http://schemas.openxmlformats.org/presentationml/2006/ole">
            <p:oleObj spid="_x0000_s65539" name="Equation" r:id="rId4" imgW="1295400" imgH="431800" progId="Equation.3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78" name="Object 4"/>
          <p:cNvGraphicFramePr>
            <a:graphicFrameLocks noChangeAspect="1"/>
          </p:cNvGraphicFramePr>
          <p:nvPr/>
        </p:nvGraphicFramePr>
        <p:xfrm>
          <a:off x="1042988" y="971550"/>
          <a:ext cx="7543800" cy="5886450"/>
        </p:xfrm>
        <a:graphic>
          <a:graphicData uri="http://schemas.openxmlformats.org/presentationml/2006/ole">
            <p:oleObj spid="_x0000_s66562" name="Equation" r:id="rId3" imgW="4102100" imgH="3200400" progId="">
              <p:embed/>
            </p:oleObj>
          </a:graphicData>
        </a:graphic>
      </p:graphicFrame>
      <p:sp>
        <p:nvSpPr>
          <p:cNvPr id="229379" name="Text Box 5"/>
          <p:cNvSpPr txBox="1">
            <a:spLocks noChangeArrowheads="1"/>
          </p:cNvSpPr>
          <p:nvPr/>
        </p:nvSpPr>
        <p:spPr bwMode="auto">
          <a:xfrm>
            <a:off x="5410200" y="5359400"/>
            <a:ext cx="37338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latin typeface="Times New Roman" pitchFamily="18" charset="0"/>
              </a:rPr>
              <a:t>式中，</a:t>
            </a:r>
            <a:r>
              <a:rPr kumimoji="1" lang="en-US" altLang="zh-CN" sz="2400" b="1">
                <a:latin typeface="Times New Roman" pitchFamily="18" charset="0"/>
              </a:rPr>
              <a:t>Re{·}</a:t>
            </a:r>
            <a:r>
              <a:rPr kumimoji="1" lang="zh-CN" altLang="en-US" sz="2400" b="1">
                <a:latin typeface="Times New Roman" pitchFamily="18" charset="0"/>
              </a:rPr>
              <a:t>表示取复数的实部。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4"/>
          <p:cNvSpPr txBox="1">
            <a:spLocks noChangeArrowheads="1"/>
          </p:cNvSpPr>
          <p:nvPr/>
        </p:nvSpPr>
        <p:spPr bwMode="auto">
          <a:xfrm>
            <a:off x="209550" y="1125538"/>
            <a:ext cx="86868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由于		         为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e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点</a:t>
            </a:r>
            <a:r>
              <a:rPr kumimoji="1" lang="en-US" altLang="zh-CN" sz="2400" b="1" dirty="0">
                <a:latin typeface="Times New Roman" pitchFamily="18" charset="0"/>
              </a:rPr>
              <a:t>DFT</a:t>
            </a:r>
            <a:r>
              <a:rPr kumimoji="1" lang="zh-CN" altLang="en-US" sz="2400" b="1" dirty="0">
                <a:latin typeface="Times New Roman" pitchFamily="18" charset="0"/>
              </a:rPr>
              <a:t>，因此，在作</a:t>
            </a:r>
            <a:r>
              <a:rPr kumimoji="1" lang="en-US" altLang="zh-CN" sz="2400" b="1" dirty="0"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latin typeface="Times New Roman" pitchFamily="18" charset="0"/>
              </a:rPr>
              <a:t>时，可把长度为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的长度延拓为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点的序列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e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，然后对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e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作</a:t>
            </a:r>
            <a:r>
              <a:rPr kumimoji="1" lang="en-US" altLang="zh-CN" sz="2400" b="1" dirty="0">
                <a:latin typeface="Times New Roman" pitchFamily="18" charset="0"/>
              </a:rPr>
              <a:t>DFT</a:t>
            </a:r>
            <a:r>
              <a:rPr kumimoji="1" lang="zh-CN" altLang="en-US" sz="2400" b="1" dirty="0">
                <a:latin typeface="Times New Roman" pitchFamily="18" charset="0"/>
              </a:rPr>
              <a:t>，最后取</a:t>
            </a:r>
            <a:r>
              <a:rPr kumimoji="1" lang="en-US" altLang="zh-CN" sz="2400" b="1" dirty="0">
                <a:latin typeface="Times New Roman" pitchFamily="18" charset="0"/>
              </a:rPr>
              <a:t>DFT</a:t>
            </a:r>
            <a:r>
              <a:rPr kumimoji="1" lang="zh-CN" altLang="en-US" sz="2400" b="1" dirty="0">
                <a:latin typeface="Times New Roman" pitchFamily="18" charset="0"/>
              </a:rPr>
              <a:t>的实部便可得到</a:t>
            </a:r>
            <a:r>
              <a:rPr kumimoji="1" lang="en-US" altLang="zh-CN" sz="2400" b="1" dirty="0"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latin typeface="Times New Roman" pitchFamily="18" charset="0"/>
              </a:rPr>
              <a:t>的结果。</a:t>
            </a: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    同理对于离散余弦逆变换</a:t>
            </a:r>
            <a:r>
              <a:rPr kumimoji="1" lang="en-US" altLang="zh-CN" sz="2400" b="1" dirty="0">
                <a:latin typeface="Times New Roman" pitchFamily="18" charset="0"/>
              </a:rPr>
              <a:t>IDCT</a:t>
            </a:r>
            <a:r>
              <a:rPr kumimoji="1" lang="zh-CN" altLang="en-US" sz="2400" b="1" dirty="0">
                <a:latin typeface="Times New Roman" pitchFamily="18" charset="0"/>
              </a:rPr>
              <a:t>，可首先将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u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延拓为</a:t>
            </a:r>
          </a:p>
        </p:txBody>
      </p:sp>
      <p:graphicFrame>
        <p:nvGraphicFramePr>
          <p:cNvPr id="230403" name="Object 5"/>
          <p:cNvGraphicFramePr>
            <a:graphicFrameLocks noChangeAspect="1"/>
          </p:cNvGraphicFramePr>
          <p:nvPr/>
        </p:nvGraphicFramePr>
        <p:xfrm>
          <a:off x="1514475" y="1133475"/>
          <a:ext cx="2171700" cy="974725"/>
        </p:xfrm>
        <a:graphic>
          <a:graphicData uri="http://schemas.openxmlformats.org/presentationml/2006/ole">
            <p:oleObj spid="_x0000_s67586" name="Equation" r:id="rId3" imgW="990170" imgH="444307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4000" y="4302125"/>
            <a:ext cx="6051550" cy="1260475"/>
            <a:chOff x="960" y="2640"/>
            <a:chExt cx="3812" cy="794"/>
          </a:xfrm>
        </p:grpSpPr>
        <p:graphicFrame>
          <p:nvGraphicFramePr>
            <p:cNvPr id="230405" name="Object 6"/>
            <p:cNvGraphicFramePr>
              <a:graphicFrameLocks noChangeAspect="1"/>
            </p:cNvGraphicFramePr>
            <p:nvPr/>
          </p:nvGraphicFramePr>
          <p:xfrm>
            <a:off x="960" y="2736"/>
            <a:ext cx="1152" cy="672"/>
          </p:xfrm>
          <a:graphic>
            <a:graphicData uri="http://schemas.openxmlformats.org/presentationml/2006/ole">
              <p:oleObj spid="_x0000_s67587" name="Equation" r:id="rId4" imgW="914400" imgH="533160" progId="Equation.3">
                <p:embed/>
              </p:oleObj>
            </a:graphicData>
          </a:graphic>
        </p:graphicFrame>
        <p:sp>
          <p:nvSpPr>
            <p:cNvPr id="230406" name="Text Box 7"/>
            <p:cNvSpPr txBox="1">
              <a:spLocks noChangeArrowheads="1"/>
            </p:cNvSpPr>
            <p:nvPr/>
          </p:nvSpPr>
          <p:spPr bwMode="auto">
            <a:xfrm>
              <a:off x="2592" y="2640"/>
              <a:ext cx="1692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kumimoji="1" lang="en-US" altLang="zh-CN" sz="2400" i="1">
                  <a:latin typeface="Times New Roman" pitchFamily="18" charset="0"/>
                </a:rPr>
                <a:t>u</a:t>
              </a:r>
              <a:r>
                <a:rPr kumimoji="1" lang="en-US" altLang="zh-CN" sz="2400">
                  <a:latin typeface="Times New Roman" pitchFamily="18" charset="0"/>
                </a:rPr>
                <a:t>=0, 1, 2, </a:t>
              </a:r>
              <a:r>
                <a:rPr kumimoji="1" lang="en-US" altLang="zh-CN" sz="2400">
                  <a:latin typeface="Courier New" pitchFamily="49" charset="0"/>
                </a:rPr>
                <a:t>…</a:t>
              </a:r>
              <a:r>
                <a:rPr kumimoji="1" lang="en-US" altLang="zh-CN" sz="2400">
                  <a:latin typeface="Times New Roman" pitchFamily="18" charset="0"/>
                </a:rPr>
                <a:t>, </a:t>
              </a:r>
              <a:r>
                <a:rPr kumimoji="1" lang="en-US" altLang="zh-CN" sz="2400" i="1">
                  <a:latin typeface="Times New Roman" pitchFamily="18" charset="0"/>
                </a:rPr>
                <a:t>N</a:t>
              </a:r>
              <a:r>
                <a:rPr kumimoji="1" lang="en-US" altLang="zh-CN" sz="2400">
                  <a:latin typeface="Times New Roman" pitchFamily="18" charset="0"/>
                </a:rPr>
                <a:t>-1</a:t>
              </a:r>
            </a:p>
            <a:p>
              <a:pPr>
                <a:lnSpc>
                  <a:spcPct val="160000"/>
                </a:lnSpc>
              </a:pPr>
              <a:r>
                <a:rPr kumimoji="1" lang="en-US" altLang="zh-CN" sz="2400" i="1">
                  <a:latin typeface="Times New Roman" pitchFamily="18" charset="0"/>
                </a:rPr>
                <a:t>u</a:t>
              </a:r>
              <a:r>
                <a:rPr kumimoji="1" lang="en-US" altLang="zh-CN" sz="2400">
                  <a:latin typeface="Times New Roman" pitchFamily="18" charset="0"/>
                </a:rPr>
                <a:t>=</a:t>
              </a:r>
              <a:r>
                <a:rPr kumimoji="1" lang="en-US" altLang="zh-CN" sz="2400" i="1">
                  <a:latin typeface="Times New Roman" pitchFamily="18" charset="0"/>
                </a:rPr>
                <a:t>N</a:t>
              </a:r>
              <a:r>
                <a:rPr kumimoji="1" lang="en-US" altLang="zh-CN" sz="2400">
                  <a:latin typeface="Times New Roman" pitchFamily="18" charset="0"/>
                </a:rPr>
                <a:t>, </a:t>
              </a:r>
              <a:r>
                <a:rPr kumimoji="1" lang="en-US" altLang="zh-CN" sz="2400" i="1">
                  <a:latin typeface="Times New Roman" pitchFamily="18" charset="0"/>
                </a:rPr>
                <a:t>N</a:t>
              </a:r>
              <a:r>
                <a:rPr kumimoji="1" lang="en-US" altLang="zh-CN" sz="2400">
                  <a:latin typeface="Times New Roman" pitchFamily="18" charset="0"/>
                </a:rPr>
                <a:t>+1, …, 2</a:t>
              </a:r>
              <a:r>
                <a:rPr kumimoji="1" lang="en-US" altLang="zh-CN" sz="2400" i="1">
                  <a:latin typeface="Times New Roman" pitchFamily="18" charset="0"/>
                </a:rPr>
                <a:t>N</a:t>
              </a:r>
              <a:r>
                <a:rPr kumimoji="1" lang="en-US" altLang="zh-CN" sz="2400">
                  <a:latin typeface="Times New Roman" pitchFamily="18" charset="0"/>
                </a:rPr>
                <a:t>-1 </a:t>
              </a:r>
            </a:p>
          </p:txBody>
        </p:sp>
        <p:sp>
          <p:nvSpPr>
            <p:cNvPr id="230407" name="Text Box 9"/>
            <p:cNvSpPr txBox="1">
              <a:spLocks noChangeArrowheads="1"/>
            </p:cNvSpPr>
            <p:nvPr/>
          </p:nvSpPr>
          <p:spPr bwMode="auto">
            <a:xfrm>
              <a:off x="4608" y="288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442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由上式可得，</a:t>
            </a:r>
            <a:r>
              <a:rPr kumimoji="1" lang="en-US" altLang="zh-CN" sz="2400" b="1">
                <a:latin typeface="Times New Roman" pitchFamily="18" charset="0"/>
              </a:rPr>
              <a:t>DCT</a:t>
            </a:r>
            <a:r>
              <a:rPr kumimoji="1" lang="zh-CN" altLang="en-US" sz="2400" b="1">
                <a:latin typeface="Times New Roman" pitchFamily="18" charset="0"/>
              </a:rPr>
              <a:t>的</a:t>
            </a:r>
            <a:r>
              <a:rPr kumimoji="1" lang="en-US" altLang="zh-CN" sz="2400" b="1">
                <a:latin typeface="Times New Roman" pitchFamily="18" charset="0"/>
              </a:rPr>
              <a:t>IDCT</a:t>
            </a:r>
            <a:r>
              <a:rPr kumimoji="1" lang="zh-CN" altLang="en-US" sz="2400" b="1">
                <a:latin typeface="Times New Roman" pitchFamily="18" charset="0"/>
              </a:rPr>
              <a:t>为 </a:t>
            </a:r>
          </a:p>
        </p:txBody>
      </p:sp>
      <p:graphicFrame>
        <p:nvGraphicFramePr>
          <p:cNvPr id="231427" name="Object 5"/>
          <p:cNvGraphicFramePr>
            <a:graphicFrameLocks noChangeAspect="1"/>
          </p:cNvGraphicFramePr>
          <p:nvPr/>
        </p:nvGraphicFramePr>
        <p:xfrm>
          <a:off x="381000" y="1447800"/>
          <a:ext cx="8305800" cy="3508375"/>
        </p:xfrm>
        <a:graphic>
          <a:graphicData uri="http://schemas.openxmlformats.org/presentationml/2006/ole">
            <p:oleObj spid="_x0000_s68610" name="Equation" r:id="rId3" imgW="3848100" imgH="1625600" progId="Equation.3">
              <p:embed/>
            </p:oleObj>
          </a:graphicData>
        </a:graphic>
      </p:graphicFrame>
      <p:sp>
        <p:nvSpPr>
          <p:cNvPr id="231428" name="Text Box 7"/>
          <p:cNvSpPr txBox="1">
            <a:spLocks noChangeArrowheads="1"/>
          </p:cNvSpPr>
          <p:nvPr/>
        </p:nvSpPr>
        <p:spPr bwMode="auto">
          <a:xfrm>
            <a:off x="76200" y="5562600"/>
            <a:ext cx="830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 </a:t>
            </a:r>
            <a:r>
              <a:rPr kumimoji="1" lang="zh-CN" altLang="en-US" sz="2400" b="1">
                <a:latin typeface="Times New Roman" pitchFamily="18" charset="0"/>
              </a:rPr>
              <a:t>可见，</a:t>
            </a:r>
            <a:r>
              <a:rPr kumimoji="1" lang="en-US" altLang="zh-CN" sz="2400" b="1">
                <a:latin typeface="Times New Roman" pitchFamily="18" charset="0"/>
              </a:rPr>
              <a:t>IDCT</a:t>
            </a:r>
            <a:r>
              <a:rPr kumimoji="1" lang="zh-CN" altLang="en-US" sz="2400" b="1">
                <a:latin typeface="Times New Roman" pitchFamily="18" charset="0"/>
              </a:rPr>
              <a:t>可由		   的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点的</a:t>
            </a:r>
            <a:r>
              <a:rPr kumimoji="1" lang="en-US" altLang="zh-CN" sz="2400" b="1">
                <a:latin typeface="Times New Roman" pitchFamily="18" charset="0"/>
              </a:rPr>
              <a:t>IDFT</a:t>
            </a:r>
            <a:r>
              <a:rPr kumimoji="1" lang="zh-CN" altLang="en-US" sz="2400" b="1">
                <a:latin typeface="Times New Roman" pitchFamily="18" charset="0"/>
              </a:rPr>
              <a:t>来实现。 </a:t>
            </a:r>
          </a:p>
        </p:txBody>
      </p:sp>
      <p:graphicFrame>
        <p:nvGraphicFramePr>
          <p:cNvPr id="231429" name="Object 8"/>
          <p:cNvGraphicFramePr>
            <a:graphicFrameLocks noChangeAspect="1"/>
          </p:cNvGraphicFramePr>
          <p:nvPr/>
        </p:nvGraphicFramePr>
        <p:xfrm>
          <a:off x="3276600" y="5181600"/>
          <a:ext cx="1676400" cy="904875"/>
        </p:xfrm>
        <a:graphic>
          <a:graphicData uri="http://schemas.openxmlformats.org/presentationml/2006/ole">
            <p:oleObj spid="_x0000_s68611" name="Equation" r:id="rId4" imgW="634725" imgH="342751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4"/>
          <p:cNvSpPr txBox="1">
            <a:spLocks noChangeArrowheads="1"/>
          </p:cNvSpPr>
          <p:nvPr/>
        </p:nvSpPr>
        <p:spPr bwMode="auto">
          <a:xfrm>
            <a:off x="1662168" y="5230813"/>
            <a:ext cx="6029215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5000"/>
              </a:lnSpc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DFT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的频谱分布</a:t>
            </a:r>
          </a:p>
          <a:p>
            <a:pPr algn="ctr">
              <a:lnSpc>
                <a:spcPct val="135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DFT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频谱分布； 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频谱分布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2451" name="Text Box 34"/>
          <p:cNvSpPr txBox="1">
            <a:spLocks noChangeArrowheads="1"/>
          </p:cNvSpPr>
          <p:nvPr/>
        </p:nvSpPr>
        <p:spPr bwMode="auto">
          <a:xfrm>
            <a:off x="2193925" y="1773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pic>
        <p:nvPicPr>
          <p:cNvPr id="232452" name="Picture 42" descr="D:\待加工书稿\wp\Img000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1722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背</a:t>
            </a:r>
            <a:r>
              <a:rPr lang="zh-CN" altLang="en-US" sz="3200" dirty="0">
                <a:solidFill>
                  <a:srgbClr val="0000FF"/>
                </a:solidFill>
              </a:rPr>
              <a:t>景知识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351838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压缩系统方框图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压缩比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Symbol" pitchFamily="18" charset="2"/>
              </a:rPr>
              <a:t>n</a:t>
            </a:r>
            <a:r>
              <a:rPr lang="en-US" altLang="zh-CN" sz="1400" dirty="0">
                <a:sym typeface="Symbol" pitchFamily="18" charset="2"/>
              </a:rPr>
              <a:t>1</a:t>
            </a:r>
            <a:r>
              <a:rPr lang="zh-CN" altLang="en-US" sz="2000" dirty="0">
                <a:sym typeface="Symbol" pitchFamily="18" charset="2"/>
              </a:rPr>
              <a:t>表示原图像数据量； </a:t>
            </a:r>
            <a:r>
              <a:rPr lang="en-US" altLang="zh-CN" sz="2000" dirty="0">
                <a:sym typeface="Symbol" pitchFamily="18" charset="2"/>
              </a:rPr>
              <a:t>n</a:t>
            </a:r>
            <a:r>
              <a:rPr lang="en-US" altLang="zh-CN" sz="1400" dirty="0">
                <a:sym typeface="Symbol" pitchFamily="18" charset="2"/>
              </a:rPr>
              <a:t>2</a:t>
            </a:r>
            <a:r>
              <a:rPr lang="zh-CN" altLang="en-US" sz="2000" dirty="0">
                <a:sym typeface="Symbol" pitchFamily="18" charset="2"/>
              </a:rPr>
              <a:t>表示压缩后图像数据量</a:t>
            </a:r>
          </a:p>
        </p:txBody>
      </p:sp>
      <p:graphicFrame>
        <p:nvGraphicFramePr>
          <p:cNvPr id="165906" name="Object 18"/>
          <p:cNvGraphicFramePr>
            <a:graphicFrameLocks noChangeAspect="1"/>
          </p:cNvGraphicFramePr>
          <p:nvPr>
            <p:ph sz="quarter" idx="3"/>
          </p:nvPr>
        </p:nvGraphicFramePr>
        <p:xfrm>
          <a:off x="3529013" y="3919538"/>
          <a:ext cx="1008062" cy="815975"/>
        </p:xfrm>
        <a:graphic>
          <a:graphicData uri="http://schemas.openxmlformats.org/presentationml/2006/ole">
            <p:oleObj spid="_x0000_s54274" name="Equation" r:id="rId3" imgW="533160" imgH="431640" progId="">
              <p:embed/>
            </p:oleObj>
          </a:graphicData>
        </a:graphic>
      </p:graphicFrame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25" y="1838325"/>
            <a:ext cx="8393738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87824" y="3284984"/>
            <a:ext cx="4857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C:\My Documents\数字图象处理\aud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981075"/>
            <a:ext cx="39925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5" name="Picture 3" descr="C:\Documents and Settings\penghui\桌面\细节少的傅立叶变换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908050"/>
            <a:ext cx="1778000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6" name="Picture 4" descr="E:\彭辉\工作文档\电子教案\数字图像处理\自制课件\第七章\第八讲\图\细节少的离散余弦变换.JPG"/>
          <p:cNvPicPr>
            <a:picLocks noChangeAspect="1" noChangeArrowheads="1"/>
          </p:cNvPicPr>
          <p:nvPr/>
        </p:nvPicPr>
        <p:blipFill>
          <a:blip r:embed="rId4" cstate="print"/>
          <a:srcRect b="32654"/>
          <a:stretch>
            <a:fillRect/>
          </a:stretch>
        </p:blipFill>
        <p:spPr bwMode="auto">
          <a:xfrm>
            <a:off x="5816600" y="3505200"/>
            <a:ext cx="1752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-114300" y="5905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细节较少图片的傅立叶变换和离散余弦变换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C:\My Documents\数字图象处理\2000-10-27\651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981075"/>
            <a:ext cx="3810000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499" name="Picture 3" descr="C:\Documents and Settings\penghui\桌面\细节中等的傅立叶变换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908050"/>
            <a:ext cx="2098675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500" name="Picture 4" descr="E:\彭辉\工作文档\电子教案\数字图像处理\自制课件\第七章\第八讲\图\细节中等的离散余弦变换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644900"/>
            <a:ext cx="21336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0" y="5934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细节中等图片的傅立叶变换和离散余弦变换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 descr="E:\彭辉\工作文档\电子教案\数字图像处理\自制课件\第七章\第六讲\图\59.jpg"/>
          <p:cNvPicPr>
            <a:picLocks noChangeAspect="1" noChangeArrowheads="1"/>
          </p:cNvPicPr>
          <p:nvPr/>
        </p:nvPicPr>
        <p:blipFill>
          <a:blip r:embed="rId2" cstate="print"/>
          <a:srcRect l="1250" t="3844" r="1250" b="3923"/>
          <a:stretch>
            <a:fillRect/>
          </a:stretch>
        </p:blipFill>
        <p:spPr bwMode="auto">
          <a:xfrm>
            <a:off x="0" y="1052513"/>
            <a:ext cx="6629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23" name="Picture 3" descr="C:\Documents and Settings\penghui\桌面\细节较多的傅立叶变换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3886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24" name="Picture 4" descr="E:\彭辉\工作文档\电子教案\数字图像处理\自制课件\第七章\第八讲\图\细节多的离散余弦变换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6482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6638925" y="1143000"/>
            <a:ext cx="2333625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细节较多图片的傅立叶变换和离散余弦变化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5344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离散余弦变换的应用实例</a:t>
            </a:r>
          </a:p>
          <a:p>
            <a:pPr lvl="1" algn="just">
              <a:lnSpc>
                <a:spcPct val="135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JPEG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压缩编码中的应用</a:t>
            </a:r>
          </a:p>
        </p:txBody>
      </p:sp>
      <p:sp>
        <p:nvSpPr>
          <p:cNvPr id="236547" name="Rectangle 4"/>
          <p:cNvSpPr>
            <a:spLocks noChangeArrowheads="1"/>
          </p:cNvSpPr>
          <p:nvPr/>
        </p:nvSpPr>
        <p:spPr bwMode="auto">
          <a:xfrm>
            <a:off x="828675" y="2122488"/>
            <a:ext cx="76136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>
              <a:lnSpc>
                <a:spcPct val="155000"/>
              </a:lnSpc>
              <a:buFont typeface="Wingdings" pitchFamily="2" charset="2"/>
              <a:buChar char="l"/>
            </a:pPr>
            <a:r>
              <a:rPr kumimoji="1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JPEG(Joint Photographic Experts Group) </a:t>
            </a:r>
            <a:r>
              <a:rPr kumimoji="1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专家组开发了两种基本的压缩算</a:t>
            </a:r>
            <a:r>
              <a:rPr kumimoji="1" lang="zh-CN" altLang="en-US" sz="2200" b="1" dirty="0" smtClean="0">
                <a:solidFill>
                  <a:srgbClr val="000000"/>
                </a:solidFill>
                <a:latin typeface="宋体" pitchFamily="2" charset="-122"/>
              </a:rPr>
              <a:t>法</a:t>
            </a:r>
            <a:endParaRPr kumimoji="1" lang="en-US" altLang="zh-CN" sz="22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2">
              <a:lnSpc>
                <a:spcPct val="155000"/>
              </a:lnSpc>
              <a:buFont typeface="Wingdings" pitchFamily="2" charset="2"/>
              <a:buChar char="l"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宋体" pitchFamily="2" charset="-122"/>
              </a:rPr>
              <a:t>采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itchFamily="2" charset="-122"/>
              </a:rPr>
              <a:t>用以离散余弦变换</a:t>
            </a:r>
            <a:r>
              <a:rPr kumimoji="1"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(DCT)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itchFamily="2" charset="-122"/>
              </a:rPr>
              <a:t>为基础的有损压缩算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宋体" pitchFamily="2" charset="-122"/>
              </a:rPr>
              <a:t>法</a:t>
            </a:r>
            <a:endParaRPr kumimoji="1" lang="en-US" altLang="zh-CN" sz="2000" b="1" dirty="0" smtClean="0">
              <a:solidFill>
                <a:srgbClr val="0000FF"/>
              </a:solidFill>
              <a:latin typeface="宋体" pitchFamily="2" charset="-122"/>
            </a:endParaRPr>
          </a:p>
          <a:p>
            <a:pPr lvl="2">
              <a:lnSpc>
                <a:spcPct val="155000"/>
              </a:lnSpc>
              <a:buFont typeface="Wingdings" pitchFamily="2" charset="2"/>
              <a:buChar char="l"/>
            </a:pPr>
            <a:r>
              <a:rPr kumimoji="1" lang="zh-CN" altLang="en-US" sz="2000" b="1" dirty="0" smtClean="0">
                <a:solidFill>
                  <a:srgbClr val="0000FF"/>
                </a:solidFill>
                <a:latin typeface="宋体" pitchFamily="2" charset="-122"/>
              </a:rPr>
              <a:t>采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itchFamily="2" charset="-122"/>
              </a:rPr>
              <a:t>用以预测技术为基础的无损压缩算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宋体" pitchFamily="2" charset="-122"/>
              </a:rPr>
              <a:t>法</a:t>
            </a:r>
            <a:endParaRPr kumimoji="1" lang="en-US" altLang="zh-CN" sz="2000" b="1" dirty="0" smtClean="0">
              <a:solidFill>
                <a:srgbClr val="0000FF"/>
              </a:solidFill>
              <a:latin typeface="宋体" pitchFamily="2" charset="-122"/>
            </a:endParaRPr>
          </a:p>
          <a:p>
            <a:pPr lvl="1">
              <a:lnSpc>
                <a:spcPct val="155000"/>
              </a:lnSpc>
              <a:buFont typeface="Wingdings" pitchFamily="2" charset="2"/>
              <a:buChar char="l"/>
            </a:pPr>
            <a:r>
              <a:rPr kumimoji="1" lang="zh-CN" altLang="en-US" sz="2200" b="1" dirty="0" smtClean="0">
                <a:solidFill>
                  <a:srgbClr val="000000"/>
                </a:solidFill>
                <a:latin typeface="宋体" pitchFamily="2" charset="-122"/>
              </a:rPr>
              <a:t>使</a:t>
            </a:r>
            <a:r>
              <a:rPr kumimoji="1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用有损压缩算法时，在压缩比为</a:t>
            </a:r>
            <a:r>
              <a:rPr kumimoji="1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25:1</a:t>
            </a:r>
            <a:r>
              <a:rPr kumimoji="1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的情况下，压缩后还原得到的图像与原始图像相比较，非图像专家难于找出它们之间的区别，因此得到了广泛的应</a:t>
            </a:r>
            <a:r>
              <a:rPr kumimoji="1" lang="zh-CN" altLang="en-US" sz="2200" b="1" dirty="0" smtClean="0">
                <a:solidFill>
                  <a:srgbClr val="000000"/>
                </a:solidFill>
                <a:latin typeface="宋体" pitchFamily="2" charset="-122"/>
              </a:rPr>
              <a:t>用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9650" y="26670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815975" y="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JPEG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压缩编码的算法框架图：</a:t>
            </a:r>
          </a:p>
          <a:p>
            <a:pPr lvl="1" eaLnBrk="0" hangingPunct="0">
              <a:lnSpc>
                <a:spcPct val="15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lvl="1" eaLnBrk="0" hangingPunct="0">
              <a:lnSpc>
                <a:spcPct val="15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lvl="1" eaLnBrk="0" hangingPunct="0">
              <a:lnSpc>
                <a:spcPct val="15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lvl="1" eaLnBrk="0" hangingPunct="0">
              <a:lnSpc>
                <a:spcPct val="15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lvl="1" eaLnBrk="0" hangingPunct="0">
              <a:lnSpc>
                <a:spcPct val="15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lvl="1" eaLnBrk="0" hangingPunct="0">
              <a:lnSpc>
                <a:spcPct val="15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   </a:t>
            </a:r>
          </a:p>
          <a:p>
            <a:pPr eaLnBrk="0" hangingPunct="0">
              <a:lnSpc>
                <a:spcPct val="15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JPEG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算法处理的彩色图像是单独的彩色分量图像，因此它可以压缩来自不同彩色空间的数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据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237571" name="Picture 3" descr="E:\彭辉\工作文档\电子教案\数字图像处理\自制课件\第七章\第八讲\imgc524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29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304799" y="952500"/>
            <a:ext cx="8839201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5000"/>
              </a:lnSpc>
              <a:buFont typeface="Wingdings" pitchFamily="2" charset="2"/>
              <a:buChar char="l"/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pitchFamily="2" charset="-122"/>
              </a:rPr>
              <a:t>JPEG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算法的主要计算步骤</a:t>
            </a:r>
          </a:p>
          <a:p>
            <a:pPr lvl="1" eaLnBrk="0" hangingPunct="0">
              <a:lnSpc>
                <a:spcPct val="145000"/>
              </a:lnSpc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正向离散余弦变换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(FDCT</a:t>
            </a:r>
            <a:r>
              <a:rPr kumimoji="1"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kumimoji="1" lang="zh-CN" altLang="en-US" sz="2400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0" hangingPunct="0">
              <a:lnSpc>
                <a:spcPct val="145000"/>
              </a:lnSpc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量化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(quantization</a:t>
            </a:r>
            <a:r>
              <a:rPr kumimoji="1"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kumimoji="1" lang="zh-CN" altLang="en-US" sz="2400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0" hangingPunct="0">
              <a:lnSpc>
                <a:spcPct val="145000"/>
              </a:lnSpc>
              <a:buFontTx/>
              <a:buAutoNum type="arabicPeriod"/>
            </a:pP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Z</a:t>
            </a: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字形编码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(zigzag scan</a:t>
            </a:r>
            <a:r>
              <a:rPr kumimoji="1"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endParaRPr kumimoji="1" lang="zh-CN" altLang="en-US" sz="2400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0" hangingPunct="0">
              <a:lnSpc>
                <a:spcPct val="145000"/>
              </a:lnSpc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使用差分脉冲编码调制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(differential pulse code modulation</a:t>
            </a:r>
            <a:r>
              <a:rPr kumimoji="1" lang="zh-CN" altLang="en-US" sz="2400" dirty="0" smtClean="0">
                <a:solidFill>
                  <a:srgbClr val="0000FF"/>
                </a:solidFill>
                <a:cs typeface="Times New Roman" pitchFamily="18" charset="0"/>
              </a:rPr>
              <a:t>，           </a:t>
            </a:r>
            <a:r>
              <a:rPr kumimoji="1"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DPCM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对直流系数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(DC)</a:t>
            </a: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进行编</a:t>
            </a:r>
            <a:r>
              <a:rPr kumimoji="1" lang="zh-CN" altLang="en-US" sz="2400" dirty="0" smtClean="0">
                <a:solidFill>
                  <a:srgbClr val="0000FF"/>
                </a:solidFill>
                <a:cs typeface="Times New Roman" pitchFamily="18" charset="0"/>
              </a:rPr>
              <a:t>码</a:t>
            </a:r>
            <a:endParaRPr kumimoji="1" lang="zh-CN" altLang="en-US" sz="2400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0" hangingPunct="0">
              <a:lnSpc>
                <a:spcPct val="145000"/>
              </a:lnSpc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使用行程长度编码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(run-length encoding</a:t>
            </a: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RLE)</a:t>
            </a: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对交流系数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(AC)</a:t>
            </a: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进行编</a:t>
            </a:r>
            <a:r>
              <a:rPr kumimoji="1" lang="zh-CN" altLang="en-US" sz="2400" dirty="0" smtClean="0">
                <a:solidFill>
                  <a:srgbClr val="0000FF"/>
                </a:solidFill>
                <a:cs typeface="Times New Roman" pitchFamily="18" charset="0"/>
              </a:rPr>
              <a:t>码</a:t>
            </a:r>
            <a:endParaRPr kumimoji="1" lang="zh-CN" altLang="en-US" sz="2400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0" hangingPunct="0">
              <a:lnSpc>
                <a:spcPct val="145000"/>
              </a:lnSpc>
              <a:buFontTx/>
              <a:buAutoNum type="arabicPeriod"/>
            </a:pPr>
            <a:r>
              <a:rPr kumimoji="1" lang="zh-CN" altLang="en-US" sz="2400" dirty="0">
                <a:solidFill>
                  <a:srgbClr val="0000FF"/>
                </a:solidFill>
                <a:cs typeface="Times New Roman" pitchFamily="18" charset="0"/>
              </a:rPr>
              <a:t>熵编码</a:t>
            </a:r>
            <a:r>
              <a:rPr kumimoji="1" lang="en-US" altLang="zh-CN" sz="2400" dirty="0">
                <a:solidFill>
                  <a:srgbClr val="0000FF"/>
                </a:solidFill>
                <a:cs typeface="Times New Roman" pitchFamily="18" charset="0"/>
              </a:rPr>
              <a:t>(entropy coding</a:t>
            </a:r>
            <a:r>
              <a:rPr kumimoji="1"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kumimoji="1" lang="zh-CN" altLang="en-US" sz="2400" dirty="0">
              <a:solidFill>
                <a:srgbClr val="0000FF"/>
              </a:solidFill>
              <a:cs typeface="Times New Roman" pitchFamily="18" charset="0"/>
            </a:endParaRPr>
          </a:p>
          <a:p>
            <a:pPr eaLnBrk="0" hangingPunct="0"/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09650" y="171450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71475" y="923925"/>
            <a:ext cx="4911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正向离散余弦变换</a:t>
            </a:r>
          </a:p>
          <a:p>
            <a:pPr eaLnBrk="0" hangingPunct="0"/>
            <a:endParaRPr kumimoji="1" lang="en-US" altLang="zh-CN" sz="2400" dirty="0"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33450" y="1371600"/>
            <a:ext cx="7467600" cy="2187575"/>
            <a:chOff x="624" y="768"/>
            <a:chExt cx="4704" cy="1378"/>
          </a:xfrm>
        </p:grpSpPr>
        <p:pic>
          <p:nvPicPr>
            <p:cNvPr id="239620" name="Picture 3" descr="E:\彭辉\工作文档\电子教案\数字图像处理\自制课件\第七章\第八讲\imgc5249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768"/>
              <a:ext cx="2887" cy="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621" name="Picture 4" descr="E:\彭辉\工作文档\电子教案\数字图像处理\自制课件\第七章\第八讲\imgc525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1680"/>
              <a:ext cx="4704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0" y="3505200"/>
            <a:ext cx="9144000" cy="2678113"/>
            <a:chOff x="0" y="2208"/>
            <a:chExt cx="5760" cy="1687"/>
          </a:xfrm>
        </p:grpSpPr>
        <p:pic>
          <p:nvPicPr>
            <p:cNvPr id="239623" name="Picture 6" descr="E:\彭辉\工作文档\电子教案\数字图像处理\自制课件\第七章\第八讲\imgc5255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07" y="2208"/>
              <a:ext cx="3146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624" name="Picture 7" descr="E:\彭辉\工作文档\电子教案\数字图像处理\自制课件\第七章\第八讲\imgc5253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456"/>
              <a:ext cx="26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625" name="Picture 8" descr="E:\彭辉\工作文档\电子教案\数字图像处理\自制课件\第七章\第八讲\imgc5254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72" y="3408"/>
              <a:ext cx="2688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09650" y="123825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381000" y="7620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量化</a:t>
            </a:r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 量化是对经过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FDCT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变换后的频率系数进行量化。量化的目的是减小非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“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系数的幅度以及增加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“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值系数的数目。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240643" name="Picture 3" descr="E:\彭辉\工作文档\电子教案\数字图像处理\自制课件\第七章\第八讲\imgc525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46350"/>
            <a:ext cx="731520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992188" y="5791200"/>
            <a:ext cx="670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）亮度量化值 表                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）色度量化值表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9650" y="123825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260350" y="882650"/>
            <a:ext cx="853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3. Z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字形编排</a:t>
            </a: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   量化后的系数要重新编排，把一个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kumimoji="1" lang="en-US" altLang="zh-CN" sz="2400" b="1" dirty="0">
                <a:solidFill>
                  <a:srgbClr val="000000"/>
                </a:solidFill>
                <a:latin typeface="Symbol" pitchFamily="18" charset="2"/>
              </a:rPr>
              <a:t>×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的矩阵变成一个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1×64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的矢量，频率较低的系数放在矢量的顶部。</a:t>
            </a:r>
          </a:p>
          <a:p>
            <a:pPr eaLnBrk="0" hangingPunct="0"/>
            <a:endParaRPr kumimoji="1"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0" hangingPunct="0"/>
            <a:endParaRPr kumimoji="1" lang="en-US" altLang="zh-CN" sz="2400" dirty="0">
              <a:latin typeface="Times New Roman" pitchFamily="18" charset="0"/>
            </a:endParaRPr>
          </a:p>
        </p:txBody>
      </p:sp>
      <p:pic>
        <p:nvPicPr>
          <p:cNvPr id="241667" name="Picture 3" descr="E:\彭辉\工作文档\电子教案\数字图像处理\自制课件\第七章\第八讲\imgc525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2419350"/>
            <a:ext cx="61722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-209550" y="6010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量化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系数的编排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9650" y="123825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323850" y="90805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4.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直流系数（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Direct current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）的编码</a:t>
            </a: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   使用差分脉冲调制编码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(DPCM)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技术，对相邻图像块之间量化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DC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系数的差值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(Delta)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进行编码。</a:t>
            </a: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         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宋体" pitchFamily="2" charset="-122"/>
              </a:rPr>
              <a:t>Delta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宋体" pitchFamily="2" charset="-122"/>
              </a:rPr>
              <a:t>＝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宋体" pitchFamily="2" charset="-122"/>
              </a:rPr>
              <a:t>DC(0, 0)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宋体" pitchFamily="2" charset="-122"/>
              </a:rPr>
              <a:t>k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宋体" pitchFamily="2" charset="-122"/>
              </a:rPr>
              <a:t>-DC(0, 0)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宋体" pitchFamily="2" charset="-122"/>
              </a:rPr>
              <a:t>k-1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宋体" pitchFamily="2" charset="-122"/>
              </a:rPr>
              <a:t>  </a:t>
            </a:r>
          </a:p>
          <a:p>
            <a:pPr eaLnBrk="0" hangingPunct="0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5.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交流系数（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Alternating Current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）的编码</a:t>
            </a: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   量化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AC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系数的特点是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1×64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矢量中包含有许多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系数，并且许多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是连续的，因此使用非常简单和直观的游程长度编码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(RLE)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对它们进行编码。</a:t>
            </a:r>
          </a:p>
          <a:p>
            <a:pPr eaLnBrk="0" hangingPunct="0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6.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熵编码</a:t>
            </a: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   使用熵编码还可以对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DPCM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编码后的直流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DC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系数和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RLE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编码后的交流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AC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系数作进一步的压缩。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09650" y="123825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背</a:t>
            </a:r>
            <a:r>
              <a:rPr lang="zh-CN" altLang="en-US" sz="3200" dirty="0">
                <a:solidFill>
                  <a:srgbClr val="0000FF"/>
                </a:solidFill>
              </a:rPr>
              <a:t>景知识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19200"/>
            <a:ext cx="8351838" cy="501808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压缩后图像质量评</a:t>
            </a:r>
            <a:r>
              <a:rPr lang="zh-CN" altLang="en-US" sz="2400" dirty="0" smtClean="0">
                <a:solidFill>
                  <a:srgbClr val="FF0000"/>
                </a:solidFill>
              </a:rPr>
              <a:t>价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latin typeface="Courier New" pitchFamily="49" charset="0"/>
              </a:rPr>
              <a:t>原图像和压缩后图像间的均方根误差</a:t>
            </a:r>
            <a:r>
              <a:rPr lang="en-US" altLang="zh-CN" sz="2000" dirty="0" err="1">
                <a:latin typeface="Courier New" pitchFamily="49" charset="0"/>
              </a:rPr>
              <a:t>e</a:t>
            </a:r>
            <a:r>
              <a:rPr lang="en-US" altLang="zh-CN" sz="1600" dirty="0" err="1">
                <a:latin typeface="Courier New" pitchFamily="49" charset="0"/>
              </a:rPr>
              <a:t>rms</a:t>
            </a:r>
            <a:endParaRPr lang="en-US" altLang="zh-CN" sz="1600" dirty="0">
              <a:latin typeface="Courier New" pitchFamily="49" charset="0"/>
            </a:endParaRPr>
          </a:p>
          <a:p>
            <a:pPr lvl="1"/>
            <a:endParaRPr lang="en-US" altLang="zh-CN" sz="1600" dirty="0">
              <a:latin typeface="Courier New" pitchFamily="49" charset="0"/>
            </a:endParaRPr>
          </a:p>
          <a:p>
            <a:pPr lvl="1"/>
            <a:endParaRPr lang="en-US" altLang="zh-CN" sz="1600" dirty="0">
              <a:latin typeface="Courier New" pitchFamily="49" charset="0"/>
            </a:endParaRPr>
          </a:p>
          <a:p>
            <a:pPr lvl="1"/>
            <a:endParaRPr lang="en-US" altLang="zh-CN" sz="1600" dirty="0">
              <a:latin typeface="Courier New" pitchFamily="49" charset="0"/>
            </a:endParaRPr>
          </a:p>
          <a:p>
            <a:pPr lvl="1"/>
            <a:endParaRPr lang="en-US" altLang="zh-CN" sz="1600" dirty="0">
              <a:latin typeface="Courier New" pitchFamily="49" charset="0"/>
            </a:endParaRPr>
          </a:p>
          <a:p>
            <a:pPr lvl="1"/>
            <a:endParaRPr lang="en-US" altLang="zh-CN" sz="1600" dirty="0">
              <a:latin typeface="Courier New" pitchFamily="49" charset="0"/>
            </a:endParaRPr>
          </a:p>
          <a:p>
            <a:endParaRPr lang="zh-CN" altLang="en-US" sz="2400" dirty="0">
              <a:latin typeface="Courier New" pitchFamily="49" charset="0"/>
              <a:sym typeface="Symbol" pitchFamily="18" charset="2"/>
            </a:endParaRPr>
          </a:p>
        </p:txBody>
      </p:sp>
      <p:pic>
        <p:nvPicPr>
          <p:cNvPr id="1966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525" y="2989263"/>
            <a:ext cx="5976938" cy="1087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0825" y="981075"/>
            <a:ext cx="3810000" cy="2819400"/>
            <a:chOff x="192" y="442"/>
            <a:chExt cx="2400" cy="1776"/>
          </a:xfrm>
        </p:grpSpPr>
        <p:pic>
          <p:nvPicPr>
            <p:cNvPr id="243715" name="Picture 4" descr="E:\彭辉\工作文档\电子教案\数字图像处理\自制课件\第七章\第八讲\imgc5259.gif"/>
            <p:cNvPicPr>
              <a:picLocks noChangeAspect="1" noChangeArrowheads="1"/>
            </p:cNvPicPr>
            <p:nvPr/>
          </p:nvPicPr>
          <p:blipFill>
            <a:blip r:embed="rId2" cstate="print"/>
            <a:srcRect b="19785"/>
            <a:stretch>
              <a:fillRect/>
            </a:stretch>
          </p:blipFill>
          <p:spPr bwMode="auto">
            <a:xfrm>
              <a:off x="192" y="442"/>
              <a:ext cx="2400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3716" name="Text Box 5"/>
            <p:cNvSpPr txBox="1">
              <a:spLocks noChangeArrowheads="1"/>
            </p:cNvSpPr>
            <p:nvPr/>
          </p:nvSpPr>
          <p:spPr bwMode="auto">
            <a:xfrm>
              <a:off x="912" y="1968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源图像样本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38600" y="3357563"/>
            <a:ext cx="5105400" cy="3048000"/>
            <a:chOff x="2544" y="1968"/>
            <a:chExt cx="3216" cy="1920"/>
          </a:xfrm>
        </p:grpSpPr>
        <p:pic>
          <p:nvPicPr>
            <p:cNvPr id="243718" name="Picture 6" descr="E:\彭辉\工作文档\电子教案\数字图像处理\自制课件\第七章\第八讲\imgc5261.gif"/>
            <p:cNvPicPr>
              <a:picLocks noChangeAspect="1" noChangeArrowheads="1"/>
            </p:cNvPicPr>
            <p:nvPr/>
          </p:nvPicPr>
          <p:blipFill>
            <a:blip r:embed="rId3" cstate="print"/>
            <a:srcRect b="19048"/>
            <a:stretch>
              <a:fillRect/>
            </a:stretch>
          </p:blipFill>
          <p:spPr bwMode="auto">
            <a:xfrm>
              <a:off x="2544" y="1968"/>
              <a:ext cx="3216" cy="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3719" name="Text Box 8"/>
            <p:cNvSpPr txBox="1">
              <a:spLocks noChangeArrowheads="1"/>
            </p:cNvSpPr>
            <p:nvPr/>
          </p:nvSpPr>
          <p:spPr bwMode="auto">
            <a:xfrm>
              <a:off x="3653" y="3638"/>
              <a:ext cx="10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正向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DCT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系数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09650" y="123825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0813" y="1155700"/>
            <a:ext cx="4038600" cy="2865438"/>
            <a:chOff x="192" y="411"/>
            <a:chExt cx="2544" cy="1805"/>
          </a:xfrm>
        </p:grpSpPr>
        <p:pic>
          <p:nvPicPr>
            <p:cNvPr id="244739" name="Picture 2" descr="E:\彭辉\工作文档\电子教案\数字图像处理\自制课件\第七章\第八讲\imgc5263.gif"/>
            <p:cNvPicPr>
              <a:picLocks noChangeAspect="1" noChangeArrowheads="1"/>
            </p:cNvPicPr>
            <p:nvPr/>
          </p:nvPicPr>
          <p:blipFill>
            <a:blip r:embed="rId2" cstate="print"/>
            <a:srcRect b="20285"/>
            <a:stretch>
              <a:fillRect/>
            </a:stretch>
          </p:blipFill>
          <p:spPr bwMode="auto">
            <a:xfrm>
              <a:off x="192" y="411"/>
              <a:ext cx="2544" cy="1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4740" name="Text Box 3"/>
            <p:cNvSpPr txBox="1">
              <a:spLocks noChangeArrowheads="1"/>
            </p:cNvSpPr>
            <p:nvPr/>
          </p:nvSpPr>
          <p:spPr bwMode="auto">
            <a:xfrm>
              <a:off x="1104" y="196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量化表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67200" y="3124200"/>
            <a:ext cx="4419600" cy="3048000"/>
            <a:chOff x="2688" y="1968"/>
            <a:chExt cx="2784" cy="1920"/>
          </a:xfrm>
        </p:grpSpPr>
        <p:pic>
          <p:nvPicPr>
            <p:cNvPr id="244742" name="Picture 4" descr="E:\彭辉\工作文档\电子教案\数字图像处理\自制课件\第七章\第八讲\imgc5264.gif"/>
            <p:cNvPicPr>
              <a:picLocks noChangeAspect="1" noChangeArrowheads="1"/>
            </p:cNvPicPr>
            <p:nvPr/>
          </p:nvPicPr>
          <p:blipFill>
            <a:blip r:embed="rId3" cstate="print"/>
            <a:srcRect b="13834"/>
            <a:stretch>
              <a:fillRect/>
            </a:stretch>
          </p:blipFill>
          <p:spPr bwMode="auto">
            <a:xfrm>
              <a:off x="2688" y="1968"/>
              <a:ext cx="2784" cy="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4743" name="Text Box 5"/>
            <p:cNvSpPr txBox="1">
              <a:spLocks noChangeArrowheads="1"/>
            </p:cNvSpPr>
            <p:nvPr/>
          </p:nvSpPr>
          <p:spPr bwMode="auto">
            <a:xfrm>
              <a:off x="3446" y="3638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规格化量化系数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09650" y="123825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23850" y="981075"/>
            <a:ext cx="8458200" cy="2517775"/>
            <a:chOff x="240" y="384"/>
            <a:chExt cx="5328" cy="1586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216" y="384"/>
              <a:ext cx="2352" cy="1578"/>
              <a:chOff x="192" y="411"/>
              <a:chExt cx="2544" cy="1848"/>
            </a:xfrm>
          </p:grpSpPr>
          <p:pic>
            <p:nvPicPr>
              <p:cNvPr id="245764" name="Picture 3" descr="E:\彭辉\工作文档\电子教案\数字图像处理\自制课件\第七章\第八讲\imgc5263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20285"/>
              <a:stretch>
                <a:fillRect/>
              </a:stretch>
            </p:blipFill>
            <p:spPr bwMode="auto">
              <a:xfrm>
                <a:off x="192" y="411"/>
                <a:ext cx="2544" cy="1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5765" name="Text Box 4"/>
              <p:cNvSpPr txBox="1">
                <a:spLocks noChangeArrowheads="1"/>
              </p:cNvSpPr>
              <p:nvPr/>
            </p:nvSpPr>
            <p:spPr bwMode="auto">
              <a:xfrm>
                <a:off x="1104" y="1966"/>
                <a:ext cx="648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量化表</a:t>
                </a:r>
              </a:p>
            </p:txBody>
          </p:sp>
        </p:grp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40" y="384"/>
              <a:ext cx="2448" cy="1586"/>
              <a:chOff x="2688" y="1968"/>
              <a:chExt cx="2784" cy="1983"/>
            </a:xfrm>
          </p:grpSpPr>
          <p:pic>
            <p:nvPicPr>
              <p:cNvPr id="245767" name="Picture 6" descr="E:\彭辉\工作文档\电子教案\数字图像处理\自制课件\第七章\第八讲\imgc5264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13834"/>
              <a:stretch>
                <a:fillRect/>
              </a:stretch>
            </p:blipFill>
            <p:spPr bwMode="auto">
              <a:xfrm>
                <a:off x="2688" y="1968"/>
                <a:ext cx="2784" cy="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5768" name="Text Box 7"/>
              <p:cNvSpPr txBox="1">
                <a:spLocks noChangeArrowheads="1"/>
              </p:cNvSpPr>
              <p:nvPr/>
            </p:nvSpPr>
            <p:spPr bwMode="auto">
              <a:xfrm>
                <a:off x="3447" y="3638"/>
                <a:ext cx="1413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规格化量化系数</a:t>
                </a:r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95288" y="3644900"/>
            <a:ext cx="3962400" cy="2795588"/>
            <a:chOff x="240" y="2089"/>
            <a:chExt cx="2496" cy="1761"/>
          </a:xfrm>
        </p:grpSpPr>
        <p:pic>
          <p:nvPicPr>
            <p:cNvPr id="245770" name="Picture 8" descr="E:\彭辉\工作文档\电子教案\数字图像处理\自制课件\第七章\第八讲\imgc5262.gif"/>
            <p:cNvPicPr>
              <a:picLocks noChangeAspect="1" noChangeArrowheads="1"/>
            </p:cNvPicPr>
            <p:nvPr/>
          </p:nvPicPr>
          <p:blipFill>
            <a:blip r:embed="rId4" cstate="print"/>
            <a:srcRect b="18657"/>
            <a:stretch>
              <a:fillRect/>
            </a:stretch>
          </p:blipFill>
          <p:spPr bwMode="auto">
            <a:xfrm>
              <a:off x="240" y="2089"/>
              <a:ext cx="2496" cy="1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771" name="Text Box 10"/>
            <p:cNvSpPr txBox="1">
              <a:spLocks noChangeArrowheads="1"/>
            </p:cNvSpPr>
            <p:nvPr/>
          </p:nvSpPr>
          <p:spPr bwMode="auto">
            <a:xfrm>
              <a:off x="864" y="3600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逆量化后的系数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076825" y="3644900"/>
            <a:ext cx="3733800" cy="2759075"/>
            <a:chOff x="3216" y="2112"/>
            <a:chExt cx="2352" cy="1738"/>
          </a:xfrm>
        </p:grpSpPr>
        <p:pic>
          <p:nvPicPr>
            <p:cNvPr id="245773" name="Picture 9" descr="E:\彭辉\工作文档\电子教案\数字图像处理\自制课件\第七章\第八讲\imgc5260.gif"/>
            <p:cNvPicPr>
              <a:picLocks noChangeAspect="1" noChangeArrowheads="1"/>
            </p:cNvPicPr>
            <p:nvPr/>
          </p:nvPicPr>
          <p:blipFill>
            <a:blip r:embed="rId5" cstate="print"/>
            <a:srcRect b="18367"/>
            <a:stretch>
              <a:fillRect/>
            </a:stretch>
          </p:blipFill>
          <p:spPr bwMode="auto">
            <a:xfrm>
              <a:off x="3216" y="2112"/>
              <a:ext cx="2352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774" name="Text Box 11"/>
            <p:cNvSpPr txBox="1">
              <a:spLocks noChangeArrowheads="1"/>
            </p:cNvSpPr>
            <p:nvPr/>
          </p:nvSpPr>
          <p:spPr bwMode="auto">
            <a:xfrm>
              <a:off x="3862" y="360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重构图像样本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9650" y="123825"/>
            <a:ext cx="8134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离散余弦变换（</a:t>
            </a:r>
            <a:r>
              <a:rPr kumimoji="1" lang="en-US" altLang="zh-CN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DCT</a:t>
            </a:r>
            <a:r>
              <a:rPr kumimoji="1"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765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在数字水印（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digital watermarking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）技术中的应用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228600" y="1401763"/>
            <a:ext cx="86106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数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字水印技术是将特定的信息嵌入到数字信息的内容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中</a:t>
            </a:r>
            <a:endParaRPr kumimoji="1" lang="en-US" altLang="zh-CN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just">
              <a:lnSpc>
                <a:spcPct val="135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求嵌入的信息不能被轻易的去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除</a:t>
            </a:r>
            <a:endParaRPr kumimoji="1" lang="en-US" altLang="zh-CN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just">
              <a:lnSpc>
                <a:spcPct val="135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一定的条件下可以被提取出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来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以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确认作者的版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权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2" cstate="print"/>
          <a:srcRect l="9195" r="43678"/>
          <a:stretch>
            <a:fillRect/>
          </a:stretch>
        </p:blipFill>
        <p:spPr bwMode="auto">
          <a:xfrm>
            <a:off x="381000" y="3225800"/>
            <a:ext cx="31242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3" cstate="print"/>
          <a:srcRect r="39670"/>
          <a:stretch>
            <a:fillRect/>
          </a:stretch>
        </p:blipFill>
        <p:spPr bwMode="auto">
          <a:xfrm>
            <a:off x="4800600" y="3225800"/>
            <a:ext cx="2781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790" name="Picture 6"/>
          <p:cNvPicPr>
            <a:picLocks noChangeAspect="1" noChangeArrowheads="1"/>
          </p:cNvPicPr>
          <p:nvPr/>
        </p:nvPicPr>
        <p:blipFill>
          <a:blip r:embed="rId3" cstate="print"/>
          <a:srcRect l="74794" t="54520" r="7025"/>
          <a:stretch>
            <a:fillRect/>
          </a:stretch>
        </p:blipFill>
        <p:spPr bwMode="auto">
          <a:xfrm>
            <a:off x="3581400" y="4292600"/>
            <a:ext cx="8382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791" name="Picture 7"/>
          <p:cNvPicPr>
            <a:picLocks noChangeAspect="1" noChangeArrowheads="1"/>
          </p:cNvPicPr>
          <p:nvPr/>
        </p:nvPicPr>
        <p:blipFill>
          <a:blip r:embed="rId3" cstate="print"/>
          <a:srcRect l="74794" t="54520" r="7025"/>
          <a:stretch>
            <a:fillRect/>
          </a:stretch>
        </p:blipFill>
        <p:spPr bwMode="auto">
          <a:xfrm>
            <a:off x="7772400" y="4292600"/>
            <a:ext cx="8382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6792" name="Text Box 9"/>
          <p:cNvSpPr txBox="1">
            <a:spLocks noChangeArrowheads="1"/>
          </p:cNvSpPr>
          <p:nvPr/>
        </p:nvSpPr>
        <p:spPr bwMode="auto">
          <a:xfrm>
            <a:off x="1104900" y="54070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原始图像</a:t>
            </a:r>
          </a:p>
        </p:txBody>
      </p:sp>
      <p:sp>
        <p:nvSpPr>
          <p:cNvPr id="246793" name="Text Box 10"/>
          <p:cNvSpPr txBox="1">
            <a:spLocks noChangeArrowheads="1"/>
          </p:cNvSpPr>
          <p:nvPr/>
        </p:nvSpPr>
        <p:spPr bwMode="auto">
          <a:xfrm>
            <a:off x="3124200" y="5386388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原始水印图像</a:t>
            </a:r>
          </a:p>
        </p:txBody>
      </p:sp>
      <p:sp>
        <p:nvSpPr>
          <p:cNvPr id="246794" name="Text Box 11"/>
          <p:cNvSpPr txBox="1">
            <a:spLocks noChangeArrowheads="1"/>
          </p:cNvSpPr>
          <p:nvPr/>
        </p:nvSpPr>
        <p:spPr bwMode="auto">
          <a:xfrm>
            <a:off x="5334000" y="5386388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嵌入水印图像</a:t>
            </a:r>
          </a:p>
        </p:txBody>
      </p:sp>
      <p:sp>
        <p:nvSpPr>
          <p:cNvPr id="246795" name="Text Box 12"/>
          <p:cNvSpPr txBox="1">
            <a:spLocks noChangeArrowheads="1"/>
          </p:cNvSpPr>
          <p:nvPr/>
        </p:nvSpPr>
        <p:spPr bwMode="auto">
          <a:xfrm>
            <a:off x="7391400" y="5407025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恢复水印图像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1677988"/>
            <a:ext cx="8242300" cy="1293812"/>
            <a:chOff x="336" y="1741"/>
            <a:chExt cx="5192" cy="815"/>
          </a:xfrm>
        </p:grpSpPr>
        <p:sp>
          <p:nvSpPr>
            <p:cNvPr id="247811" name="Text Box 5"/>
            <p:cNvSpPr txBox="1">
              <a:spLocks noChangeArrowheads="1"/>
            </p:cNvSpPr>
            <p:nvPr/>
          </p:nvSpPr>
          <p:spPr bwMode="auto">
            <a:xfrm>
              <a:off x="336" y="1741"/>
              <a:ext cx="90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原始图像</a:t>
              </a:r>
            </a:p>
          </p:txBody>
        </p:sp>
        <p:sp>
          <p:nvSpPr>
            <p:cNvPr id="247812" name="Text Box 6"/>
            <p:cNvSpPr txBox="1">
              <a:spLocks noChangeArrowheads="1"/>
            </p:cNvSpPr>
            <p:nvPr/>
          </p:nvSpPr>
          <p:spPr bwMode="auto">
            <a:xfrm>
              <a:off x="336" y="2244"/>
              <a:ext cx="90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水印图像</a:t>
              </a:r>
            </a:p>
          </p:txBody>
        </p:sp>
        <p:sp>
          <p:nvSpPr>
            <p:cNvPr id="247813" name="Line 7"/>
            <p:cNvSpPr>
              <a:spLocks noChangeShapeType="1"/>
            </p:cNvSpPr>
            <p:nvPr/>
          </p:nvSpPr>
          <p:spPr bwMode="auto">
            <a:xfrm>
              <a:off x="1248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14" name="Line 8"/>
            <p:cNvSpPr>
              <a:spLocks noChangeShapeType="1"/>
            </p:cNvSpPr>
            <p:nvPr/>
          </p:nvSpPr>
          <p:spPr bwMode="auto">
            <a:xfrm>
              <a:off x="1248" y="24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15" name="Text Box 9"/>
            <p:cNvSpPr txBox="1">
              <a:spLocks noChangeArrowheads="1"/>
            </p:cNvSpPr>
            <p:nvPr/>
          </p:nvSpPr>
          <p:spPr bwMode="auto">
            <a:xfrm>
              <a:off x="1528" y="1741"/>
              <a:ext cx="92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DCT</a:t>
              </a:r>
              <a:r>
                <a:rPr kumimoji="1" lang="zh-CN" altLang="en-US" sz="2400" b="1" dirty="0">
                  <a:latin typeface="Times New Roman" pitchFamily="18" charset="0"/>
                </a:rPr>
                <a:t>变换</a:t>
              </a:r>
            </a:p>
          </p:txBody>
        </p:sp>
        <p:sp>
          <p:nvSpPr>
            <p:cNvPr id="247816" name="Text Box 10"/>
            <p:cNvSpPr txBox="1">
              <a:spLocks noChangeArrowheads="1"/>
            </p:cNvSpPr>
            <p:nvPr/>
          </p:nvSpPr>
          <p:spPr bwMode="auto">
            <a:xfrm>
              <a:off x="1528" y="2256"/>
              <a:ext cx="92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DCT</a:t>
              </a:r>
              <a:r>
                <a:rPr kumimoji="1" lang="zh-CN" altLang="en-US" sz="2400" b="1">
                  <a:latin typeface="Times New Roman" pitchFamily="18" charset="0"/>
                </a:rPr>
                <a:t>变换</a:t>
              </a:r>
            </a:p>
          </p:txBody>
        </p:sp>
        <p:sp>
          <p:nvSpPr>
            <p:cNvPr id="247817" name="Line 11"/>
            <p:cNvSpPr>
              <a:spLocks noChangeShapeType="1"/>
            </p:cNvSpPr>
            <p:nvPr/>
          </p:nvSpPr>
          <p:spPr bwMode="auto">
            <a:xfrm>
              <a:off x="2448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18" name="Line 12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19" name="Text Box 13"/>
            <p:cNvSpPr txBox="1">
              <a:spLocks noChangeArrowheads="1"/>
            </p:cNvSpPr>
            <p:nvPr/>
          </p:nvSpPr>
          <p:spPr bwMode="auto">
            <a:xfrm>
              <a:off x="2776" y="1776"/>
              <a:ext cx="536" cy="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DCT</a:t>
              </a:r>
              <a:r>
                <a:rPr kumimoji="1" lang="zh-CN" altLang="en-US" sz="2400" b="1">
                  <a:latin typeface="Times New Roman" pitchFamily="18" charset="0"/>
                </a:rPr>
                <a:t>系数组合</a:t>
              </a:r>
            </a:p>
          </p:txBody>
        </p:sp>
        <p:sp>
          <p:nvSpPr>
            <p:cNvPr id="247820" name="Line 14"/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21" name="Text Box 15"/>
            <p:cNvSpPr txBox="1">
              <a:spLocks noChangeArrowheads="1"/>
            </p:cNvSpPr>
            <p:nvPr/>
          </p:nvSpPr>
          <p:spPr bwMode="auto">
            <a:xfrm>
              <a:off x="3600" y="2016"/>
              <a:ext cx="1113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反</a:t>
              </a:r>
              <a:r>
                <a:rPr kumimoji="1" lang="en-US" altLang="zh-CN" sz="2400" b="1">
                  <a:latin typeface="Times New Roman" pitchFamily="18" charset="0"/>
                </a:rPr>
                <a:t>DCT</a:t>
              </a:r>
              <a:r>
                <a:rPr kumimoji="1" lang="zh-CN" altLang="en-US" sz="2400" b="1">
                  <a:latin typeface="Times New Roman" pitchFamily="18" charset="0"/>
                </a:rPr>
                <a:t>变换</a:t>
              </a:r>
            </a:p>
          </p:txBody>
        </p:sp>
        <p:sp>
          <p:nvSpPr>
            <p:cNvPr id="247822" name="Line 16"/>
            <p:cNvSpPr>
              <a:spLocks noChangeShapeType="1"/>
            </p:cNvSpPr>
            <p:nvPr/>
          </p:nvSpPr>
          <p:spPr bwMode="auto">
            <a:xfrm>
              <a:off x="4704" y="21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23" name="Text Box 17"/>
            <p:cNvSpPr txBox="1">
              <a:spLocks noChangeArrowheads="1"/>
            </p:cNvSpPr>
            <p:nvPr/>
          </p:nvSpPr>
          <p:spPr bwMode="auto">
            <a:xfrm>
              <a:off x="4992" y="1776"/>
              <a:ext cx="536" cy="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含水印的图像</a:t>
              </a:r>
            </a:p>
          </p:txBody>
        </p:sp>
      </p:grpSp>
      <p:sp>
        <p:nvSpPr>
          <p:cNvPr id="247824" name="Text Box 19"/>
          <p:cNvSpPr txBox="1">
            <a:spLocks noChangeArrowheads="1"/>
          </p:cNvSpPr>
          <p:nvPr/>
        </p:nvSpPr>
        <p:spPr bwMode="auto">
          <a:xfrm>
            <a:off x="827088" y="188913"/>
            <a:ext cx="4811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基于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算法的数字水印产生原理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33400" y="4135438"/>
            <a:ext cx="6838950" cy="1274762"/>
            <a:chOff x="336" y="2161"/>
            <a:chExt cx="4308" cy="803"/>
          </a:xfrm>
        </p:grpSpPr>
        <p:sp>
          <p:nvSpPr>
            <p:cNvPr id="247826" name="Text Box 21"/>
            <p:cNvSpPr txBox="1">
              <a:spLocks noChangeArrowheads="1"/>
            </p:cNvSpPr>
            <p:nvPr/>
          </p:nvSpPr>
          <p:spPr bwMode="auto">
            <a:xfrm>
              <a:off x="336" y="2161"/>
              <a:ext cx="90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待测图像</a:t>
              </a:r>
            </a:p>
          </p:txBody>
        </p:sp>
        <p:sp>
          <p:nvSpPr>
            <p:cNvPr id="247827" name="Text Box 22"/>
            <p:cNvSpPr txBox="1">
              <a:spLocks noChangeArrowheads="1"/>
            </p:cNvSpPr>
            <p:nvPr/>
          </p:nvSpPr>
          <p:spPr bwMode="auto">
            <a:xfrm>
              <a:off x="336" y="2664"/>
              <a:ext cx="90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原始图像</a:t>
              </a:r>
            </a:p>
          </p:txBody>
        </p:sp>
        <p:sp>
          <p:nvSpPr>
            <p:cNvPr id="247828" name="Line 23"/>
            <p:cNvSpPr>
              <a:spLocks noChangeShapeType="1"/>
            </p:cNvSpPr>
            <p:nvPr/>
          </p:nvSpPr>
          <p:spPr bwMode="auto">
            <a:xfrm>
              <a:off x="1248" y="22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29" name="Line 24"/>
            <p:cNvSpPr>
              <a:spLocks noChangeShapeType="1"/>
            </p:cNvSpPr>
            <p:nvPr/>
          </p:nvSpPr>
          <p:spPr bwMode="auto">
            <a:xfrm>
              <a:off x="1248" y="28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30" name="Text Box 25"/>
            <p:cNvSpPr txBox="1">
              <a:spLocks noChangeArrowheads="1"/>
            </p:cNvSpPr>
            <p:nvPr/>
          </p:nvSpPr>
          <p:spPr bwMode="auto">
            <a:xfrm>
              <a:off x="1528" y="2161"/>
              <a:ext cx="536" cy="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水印</a:t>
              </a:r>
            </a:p>
            <a:p>
              <a:endParaRPr kumimoji="1" lang="zh-CN" altLang="en-US" sz="2400" b="1">
                <a:latin typeface="Times New Roman" pitchFamily="18" charset="0"/>
              </a:endParaRPr>
            </a:p>
            <a:p>
              <a:r>
                <a:rPr kumimoji="1" lang="zh-CN" altLang="en-US" sz="2400" b="1">
                  <a:latin typeface="Times New Roman" pitchFamily="18" charset="0"/>
                </a:rPr>
                <a:t>提取</a:t>
              </a:r>
            </a:p>
          </p:txBody>
        </p:sp>
        <p:sp>
          <p:nvSpPr>
            <p:cNvPr id="247831" name="Line 28"/>
            <p:cNvSpPr>
              <a:spLocks noChangeShapeType="1"/>
            </p:cNvSpPr>
            <p:nvPr/>
          </p:nvSpPr>
          <p:spPr bwMode="auto">
            <a:xfrm>
              <a:off x="2064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32" name="Text Box 29"/>
            <p:cNvSpPr txBox="1">
              <a:spLocks noChangeArrowheads="1"/>
            </p:cNvSpPr>
            <p:nvPr/>
          </p:nvSpPr>
          <p:spPr bwMode="auto">
            <a:xfrm>
              <a:off x="2352" y="2388"/>
              <a:ext cx="1104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提取的水印</a:t>
              </a:r>
            </a:p>
          </p:txBody>
        </p:sp>
        <p:sp>
          <p:nvSpPr>
            <p:cNvPr id="247833" name="Line 30"/>
            <p:cNvSpPr>
              <a:spLocks noChangeShapeType="1"/>
            </p:cNvSpPr>
            <p:nvPr/>
          </p:nvSpPr>
          <p:spPr bwMode="auto">
            <a:xfrm>
              <a:off x="3456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34" name="Text Box 31"/>
            <p:cNvSpPr txBox="1">
              <a:spLocks noChangeArrowheads="1"/>
            </p:cNvSpPr>
            <p:nvPr/>
          </p:nvSpPr>
          <p:spPr bwMode="auto">
            <a:xfrm>
              <a:off x="3744" y="2375"/>
              <a:ext cx="90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水印检测</a:t>
              </a:r>
            </a:p>
          </p:txBody>
        </p:sp>
      </p:grpSp>
      <p:sp>
        <p:nvSpPr>
          <p:cNvPr id="247835" name="Text Box 35"/>
          <p:cNvSpPr txBox="1">
            <a:spLocks noChangeArrowheads="1"/>
          </p:cNvSpPr>
          <p:nvPr/>
        </p:nvSpPr>
        <p:spPr bwMode="auto">
          <a:xfrm>
            <a:off x="3463925" y="3413125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水印嵌入框图</a:t>
            </a:r>
          </a:p>
        </p:txBody>
      </p:sp>
      <p:sp>
        <p:nvSpPr>
          <p:cNvPr id="247836" name="Text Box 36"/>
          <p:cNvSpPr txBox="1">
            <a:spLocks noChangeArrowheads="1"/>
          </p:cNvSpPr>
          <p:nvPr/>
        </p:nvSpPr>
        <p:spPr bwMode="auto">
          <a:xfrm>
            <a:off x="3540125" y="5546725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水印检测框图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3"/>
          <p:cNvSpPr>
            <a:spLocks noChangeArrowheads="1"/>
          </p:cNvSpPr>
          <p:nvPr/>
        </p:nvSpPr>
        <p:spPr bwMode="auto">
          <a:xfrm>
            <a:off x="323850" y="1181099"/>
            <a:ext cx="8458200" cy="441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算法实现过程为：</a:t>
            </a:r>
          </a:p>
          <a:p>
            <a:pPr>
              <a:lnSpc>
                <a:spcPct val="135000"/>
              </a:lnSpc>
            </a:pPr>
            <a:r>
              <a:rPr kumimoji="1" lang="zh-CN" altLang="en-US" sz="2000" b="1" dirty="0">
                <a:latin typeface="宋体" pitchFamily="2" charset="-122"/>
              </a:rPr>
              <a:t>（</a:t>
            </a:r>
            <a:r>
              <a:rPr kumimoji="1" lang="en-US" altLang="zh-CN" sz="2000" b="1" dirty="0">
                <a:latin typeface="宋体" pitchFamily="2" charset="-122"/>
              </a:rPr>
              <a:t>1</a:t>
            </a:r>
            <a:r>
              <a:rPr kumimoji="1" lang="zh-CN" altLang="en-US" sz="2000" b="1" dirty="0">
                <a:latin typeface="宋体" pitchFamily="2" charset="-122"/>
              </a:rPr>
              <a:t>）计算图像和水印的离散余弦变换</a:t>
            </a:r>
            <a:r>
              <a:rPr kumimoji="1" lang="zh-CN" altLang="en-US" sz="2000" b="1" dirty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(DCT)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  <a:p>
            <a:pPr>
              <a:lnSpc>
                <a:spcPct val="135000"/>
              </a:lnSpc>
            </a:pP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zh-CN" altLang="en-US" sz="2000" b="1" dirty="0">
                <a:latin typeface="宋体" pitchFamily="2" charset="-122"/>
              </a:rPr>
              <a:t>将水印叠加到</a:t>
            </a:r>
            <a:r>
              <a:rPr kumimoji="1" lang="en-US" altLang="zh-CN" sz="2000" b="1" dirty="0">
                <a:latin typeface="Times New Roman" pitchFamily="18" charset="0"/>
              </a:rPr>
              <a:t>DCT</a:t>
            </a:r>
            <a:r>
              <a:rPr kumimoji="1" lang="zh-CN" altLang="en-US" sz="2000" b="1" dirty="0">
                <a:latin typeface="宋体" pitchFamily="2" charset="-122"/>
              </a:rPr>
              <a:t>域中幅值最大的前ｋ系数上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zh-CN" altLang="en-US" sz="2000" b="1" dirty="0">
                <a:latin typeface="宋体" pitchFamily="2" charset="-122"/>
              </a:rPr>
              <a:t>不包括直流分量</a:t>
            </a:r>
            <a:r>
              <a:rPr kumimoji="1" lang="en-US" altLang="zh-CN" sz="2000" b="1" dirty="0">
                <a:latin typeface="Times New Roman" pitchFamily="18" charset="0"/>
              </a:rPr>
              <a:t>)</a:t>
            </a:r>
            <a:r>
              <a:rPr kumimoji="1" lang="zh-CN" altLang="en-US" sz="2000" b="1" dirty="0">
                <a:latin typeface="宋体" pitchFamily="2" charset="-122"/>
              </a:rPr>
              <a:t>，通常为图像的低频分量。</a:t>
            </a:r>
          </a:p>
          <a:p>
            <a:pPr>
              <a:lnSpc>
                <a:spcPct val="135000"/>
              </a:lnSpc>
            </a:pPr>
            <a:r>
              <a:rPr kumimoji="1" lang="zh-CN" altLang="en-US" sz="2000" b="1" dirty="0">
                <a:latin typeface="宋体" pitchFamily="2" charset="-122"/>
              </a:rPr>
              <a:t>     若</a:t>
            </a:r>
            <a:r>
              <a:rPr kumimoji="1" lang="en-US" altLang="zh-CN" sz="2000" b="1" dirty="0">
                <a:latin typeface="Times New Roman" pitchFamily="18" charset="0"/>
              </a:rPr>
              <a:t>DCT</a:t>
            </a:r>
            <a:r>
              <a:rPr kumimoji="1" lang="zh-CN" altLang="en-US" sz="2000" b="1" dirty="0">
                <a:latin typeface="宋体" pitchFamily="2" charset="-122"/>
              </a:rPr>
              <a:t>系数的前ｋ个最大分量表示为</a:t>
            </a:r>
            <a:r>
              <a:rPr kumimoji="1" lang="en-US" altLang="zh-CN" sz="2000" b="1" dirty="0">
                <a:latin typeface="Times New Roman" pitchFamily="18" charset="0"/>
              </a:rPr>
              <a:t>P</a:t>
            </a:r>
            <a:r>
              <a:rPr kumimoji="1" lang="en-US" altLang="zh-CN" sz="2000" b="1" baseline="-25000" dirty="0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宋体" pitchFamily="2" charset="-122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={</a:t>
            </a:r>
            <a:r>
              <a:rPr kumimoji="1" lang="en-US" altLang="zh-CN" sz="2000" b="1" dirty="0" err="1">
                <a:latin typeface="Times New Roman" pitchFamily="18" charset="0"/>
              </a:rPr>
              <a:t>di</a:t>
            </a:r>
            <a:r>
              <a:rPr kumimoji="1" lang="en-US" altLang="zh-CN" sz="2000" b="1" dirty="0">
                <a:latin typeface="Times New Roman" pitchFamily="18" charset="0"/>
              </a:rPr>
              <a:t>}</a:t>
            </a:r>
            <a:r>
              <a:rPr kumimoji="1" lang="zh-CN" altLang="en-US" sz="2000" b="1" dirty="0">
                <a:latin typeface="宋体" pitchFamily="2" charset="-122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</a:rPr>
              <a:t>=1 </a:t>
            </a:r>
            <a:r>
              <a:rPr kumimoji="1" lang="zh-CN" altLang="en-US" sz="2000" b="1" dirty="0">
                <a:latin typeface="宋体" pitchFamily="2" charset="-122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… </a:t>
            </a:r>
            <a:r>
              <a:rPr kumimoji="1" lang="zh-CN" altLang="en-US" sz="2000" b="1" dirty="0">
                <a:latin typeface="宋体" pitchFamily="2" charset="-122"/>
              </a:rPr>
              <a:t>，ｋ，水印信息为</a:t>
            </a:r>
            <a:r>
              <a:rPr kumimoji="1" lang="en-US" altLang="zh-CN" sz="2000" b="1" dirty="0" err="1">
                <a:latin typeface="Times New Roman" pitchFamily="18" charset="0"/>
              </a:rPr>
              <a:t>W</a:t>
            </a:r>
            <a:r>
              <a:rPr kumimoji="1" lang="en-US" altLang="zh-CN" sz="2000" b="1" baseline="-25000" dirty="0" err="1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</a:rPr>
              <a:t> ={</a:t>
            </a:r>
            <a:r>
              <a:rPr kumimoji="1" lang="en-US" altLang="zh-CN" sz="2000" b="1" dirty="0" err="1">
                <a:latin typeface="Times New Roman" pitchFamily="18" charset="0"/>
              </a:rPr>
              <a:t>wi</a:t>
            </a:r>
            <a:r>
              <a:rPr kumimoji="1" lang="en-US" altLang="zh-CN" sz="2000" b="1" dirty="0">
                <a:latin typeface="Times New Roman" pitchFamily="18" charset="0"/>
              </a:rPr>
              <a:t>}</a:t>
            </a:r>
            <a:r>
              <a:rPr kumimoji="1" lang="zh-CN" altLang="en-US" sz="2000" b="1" dirty="0">
                <a:latin typeface="宋体" pitchFamily="2" charset="-122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latin typeface="Times New Roman" pitchFamily="18" charset="0"/>
              </a:rPr>
              <a:t>=1 </a:t>
            </a:r>
            <a:r>
              <a:rPr kumimoji="1" lang="zh-CN" altLang="en-US" sz="2000" b="1" dirty="0">
                <a:latin typeface="宋体" pitchFamily="2" charset="-122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… </a:t>
            </a:r>
            <a:r>
              <a:rPr kumimoji="1" lang="zh-CN" altLang="en-US" sz="2000" b="1" dirty="0">
                <a:latin typeface="宋体" pitchFamily="2" charset="-122"/>
              </a:rPr>
              <a:t>，ｋ，那么水印的嵌入算法为</a:t>
            </a:r>
            <a:r>
              <a:rPr kumimoji="1" lang="en-US" altLang="zh-CN" sz="2000" b="1" dirty="0">
                <a:latin typeface="Times New Roman" pitchFamily="18" charset="0"/>
              </a:rPr>
              <a:t>P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P</a:t>
            </a:r>
            <a:r>
              <a:rPr kumimoji="1" lang="en-US" altLang="zh-CN" sz="2000" b="1" baseline="-25000" dirty="0">
                <a:latin typeface="Times New Roman" pitchFamily="18" charset="0"/>
              </a:rPr>
              <a:t>i</a:t>
            </a:r>
            <a:r>
              <a:rPr kumimoji="1" lang="zh-CN" altLang="en-US" sz="2000" b="1" dirty="0">
                <a:latin typeface="Times New Roman" pitchFamily="18" charset="0"/>
              </a:rPr>
              <a:t>＋</a:t>
            </a:r>
            <a:r>
              <a:rPr kumimoji="1" lang="en-US" altLang="zh-CN" sz="2000" b="1" dirty="0" err="1">
                <a:latin typeface="Times New Roman" pitchFamily="18" charset="0"/>
              </a:rPr>
              <a:t>W</a:t>
            </a:r>
            <a:r>
              <a:rPr kumimoji="1" lang="en-US" altLang="zh-CN" sz="2000" b="1" baseline="-25000" dirty="0" err="1">
                <a:latin typeface="Times New Roman" pitchFamily="18" charset="0"/>
              </a:rPr>
              <a:t>i</a:t>
            </a:r>
            <a:r>
              <a:rPr kumimoji="1" lang="en-US" altLang="zh-CN" sz="2000" b="1" dirty="0" err="1">
                <a:latin typeface="Times New Roman" pitchFamily="18" charset="0"/>
              </a:rPr>
              <a:t>×a</a:t>
            </a:r>
            <a:r>
              <a:rPr kumimoji="1" lang="zh-CN" altLang="en-US" sz="2000" b="1" dirty="0">
                <a:latin typeface="宋体" pitchFamily="2" charset="-122"/>
              </a:rPr>
              <a:t>，其中常数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宋体" pitchFamily="2" charset="-122"/>
              </a:rPr>
              <a:t>为尺度因子，控制水印添加的强度。</a:t>
            </a:r>
          </a:p>
          <a:p>
            <a:pPr>
              <a:lnSpc>
                <a:spcPct val="135000"/>
              </a:lnSpc>
            </a:pPr>
            <a:r>
              <a:rPr kumimoji="1" lang="zh-CN" altLang="en-US" sz="2000" b="1" dirty="0">
                <a:latin typeface="宋体" pitchFamily="2" charset="-122"/>
              </a:rPr>
              <a:t>（</a:t>
            </a:r>
            <a:r>
              <a:rPr kumimoji="1" lang="en-US" altLang="zh-CN" sz="2000" b="1" dirty="0">
                <a:latin typeface="宋体" pitchFamily="2" charset="-122"/>
              </a:rPr>
              <a:t>3</a:t>
            </a:r>
            <a:r>
              <a:rPr kumimoji="1" lang="zh-CN" altLang="en-US" sz="2000" b="1" dirty="0">
                <a:latin typeface="宋体" pitchFamily="2" charset="-122"/>
              </a:rPr>
              <a:t>）用新的系数做反变换得到水印图像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zh-CN" altLang="en-US" sz="2000" b="1" dirty="0">
                <a:latin typeface="宋体" pitchFamily="2" charset="-122"/>
              </a:rPr>
              <a:t>。</a:t>
            </a:r>
          </a:p>
          <a:p>
            <a:pPr>
              <a:lnSpc>
                <a:spcPct val="135000"/>
              </a:lnSpc>
            </a:pPr>
            <a:r>
              <a:rPr kumimoji="1" lang="zh-CN" altLang="en-US" sz="2000" b="1" dirty="0">
                <a:latin typeface="宋体" pitchFamily="2" charset="-122"/>
              </a:rPr>
              <a:t>（</a:t>
            </a:r>
            <a:r>
              <a:rPr kumimoji="1" lang="en-US" altLang="zh-CN" sz="2000" b="1" dirty="0">
                <a:latin typeface="宋体" pitchFamily="2" charset="-122"/>
              </a:rPr>
              <a:t>4</a:t>
            </a:r>
            <a:r>
              <a:rPr kumimoji="1" lang="zh-CN" altLang="en-US" sz="2000" b="1" dirty="0">
                <a:latin typeface="宋体" pitchFamily="2" charset="-122"/>
              </a:rPr>
              <a:t>）解码函数则分别计算原始图像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zh-CN" altLang="en-US" sz="2000" b="1" dirty="0">
                <a:latin typeface="宋体" pitchFamily="2" charset="-122"/>
              </a:rPr>
              <a:t>和水印图像</a:t>
            </a:r>
            <a:r>
              <a:rPr kumimoji="1" lang="en-US" altLang="zh-CN" sz="2000" b="1" dirty="0">
                <a:latin typeface="Times New Roman" pitchFamily="18" charset="0"/>
              </a:rPr>
              <a:t>I</a:t>
            </a:r>
            <a:r>
              <a:rPr kumimoji="1" lang="zh-CN" altLang="en-US" sz="2000" b="1" dirty="0">
                <a:latin typeface="宋体" pitchFamily="2" charset="-122"/>
              </a:rPr>
              <a:t>＊的离散余弦变换，并提取嵌入的水印Ｗ＊，再做相关检验</a:t>
            </a:r>
            <a:r>
              <a:rPr kumimoji="1" lang="zh-CN" altLang="en-US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宋体" pitchFamily="2" charset="-122"/>
              </a:rPr>
              <a:t>以确定水印的存在与否。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765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在数字水印（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digital watermarking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）技术中的应用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2" cstate="print"/>
          <a:srcRect t="8014"/>
          <a:stretch>
            <a:fillRect/>
          </a:stretch>
        </p:blipFill>
        <p:spPr bwMode="auto">
          <a:xfrm>
            <a:off x="193675" y="1046163"/>
            <a:ext cx="54102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100" y="3605213"/>
            <a:ext cx="5676900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987425" y="3783013"/>
            <a:ext cx="1973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原图及水印信息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4627563" y="6086475"/>
            <a:ext cx="376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嵌入水印的图及恢复的水印信息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7651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DCT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在数字水印（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digital watermarking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）技术中的应用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JPEG</a:t>
            </a:r>
            <a:r>
              <a:rPr lang="zh-CN" altLang="en-US" sz="3200" dirty="0">
                <a:solidFill>
                  <a:srgbClr val="0000FF"/>
                </a:solidFill>
              </a:rPr>
              <a:t>压缩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24863" cy="5329237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JPEG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JPEG(Joint Photographic Experts Group)</a:t>
            </a:r>
            <a:r>
              <a:rPr lang="zh-CN" altLang="en-US" sz="2000" dirty="0">
                <a:solidFill>
                  <a:srgbClr val="0000FF"/>
                </a:solidFill>
              </a:rPr>
              <a:t>联合图像专家</a:t>
            </a:r>
            <a:r>
              <a:rPr lang="zh-CN" altLang="en-US" sz="2000" dirty="0" smtClean="0">
                <a:solidFill>
                  <a:srgbClr val="0000FF"/>
                </a:solidFill>
              </a:rPr>
              <a:t>组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</a:rPr>
              <a:t>连</a:t>
            </a:r>
            <a:r>
              <a:rPr lang="zh-CN" altLang="en-US" sz="2000" dirty="0">
                <a:solidFill>
                  <a:srgbClr val="0000FF"/>
                </a:solidFill>
              </a:rPr>
              <a:t>续色调静止画面压缩标</a:t>
            </a:r>
            <a:r>
              <a:rPr lang="zh-CN" altLang="en-US" sz="2000" dirty="0" smtClean="0">
                <a:solidFill>
                  <a:srgbClr val="0000FF"/>
                </a:solidFill>
              </a:rPr>
              <a:t>准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该算法基于离散余弦变换</a:t>
            </a:r>
            <a:r>
              <a:rPr lang="en-US" altLang="zh-CN" sz="2000" dirty="0">
                <a:solidFill>
                  <a:srgbClr val="0000FF"/>
                </a:solidFill>
              </a:rPr>
              <a:t>DCT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210949" name="Picture 5"/>
          <p:cNvPicPr>
            <a:picLocks noChangeAspect="1" noChangeArrowheads="1"/>
          </p:cNvPicPr>
          <p:nvPr/>
        </p:nvPicPr>
        <p:blipFill>
          <a:blip r:embed="rId2" cstate="print"/>
          <a:srcRect l="7993" t="39781" r="10265"/>
          <a:stretch>
            <a:fillRect/>
          </a:stretch>
        </p:blipFill>
        <p:spPr bwMode="auto">
          <a:xfrm>
            <a:off x="684213" y="2565400"/>
            <a:ext cx="7993062" cy="2630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JPEG</a:t>
            </a:r>
            <a:r>
              <a:rPr lang="zh-CN" altLang="en-US" sz="3200" dirty="0">
                <a:solidFill>
                  <a:srgbClr val="0000FF"/>
                </a:solidFill>
              </a:rPr>
              <a:t>压缩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24863" cy="5329237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JPEG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归一化器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量化器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r>
              <a:rPr lang="en-US" altLang="zh-CN" sz="2000" dirty="0"/>
              <a:t>T(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r>
              <a:rPr lang="zh-CN" altLang="en-US" sz="2000" dirty="0"/>
              <a:t>离散余弦变换系数，</a:t>
            </a:r>
            <a:r>
              <a:rPr lang="en-US" altLang="zh-CN" sz="2000" dirty="0"/>
              <a:t>Z(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r>
              <a:rPr lang="zh-CN" altLang="en-US" sz="2000" dirty="0"/>
              <a:t>归一化基准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归一化矩阵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1628775"/>
            <a:ext cx="2665412" cy="704850"/>
          </a:xfrm>
          <a:prstGeom prst="rect">
            <a:avLst/>
          </a:prstGeom>
          <a:noFill/>
        </p:spPr>
      </p:pic>
      <p:pic>
        <p:nvPicPr>
          <p:cNvPr id="2129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3532188"/>
            <a:ext cx="5314950" cy="2847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JPEG</a:t>
            </a:r>
            <a:r>
              <a:rPr lang="zh-CN" altLang="en-US" sz="3200" dirty="0">
                <a:solidFill>
                  <a:srgbClr val="0000FF"/>
                </a:solidFill>
              </a:rPr>
              <a:t>压缩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24863" cy="5329237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JPEG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例</a:t>
            </a:r>
            <a:r>
              <a:rPr lang="en-US" altLang="zh-CN" sz="2000" dirty="0"/>
              <a:t>8.8</a:t>
            </a:r>
            <a:r>
              <a:rPr lang="zh-CN" altLang="en-US" sz="2000" dirty="0"/>
              <a:t>，</a:t>
            </a:r>
            <a:r>
              <a:rPr lang="en-US" altLang="zh-CN" sz="2000" dirty="0"/>
              <a:t>JPEG</a:t>
            </a:r>
            <a:r>
              <a:rPr lang="zh-CN" altLang="en-US" sz="2000" dirty="0"/>
              <a:t>压缩</a:t>
            </a:r>
            <a:endParaRPr lang="zh-CN" altLang="en-US" sz="2000" dirty="0">
              <a:latin typeface="Courier New" pitchFamily="49" charset="0"/>
            </a:endParaRPr>
          </a:p>
        </p:txBody>
      </p: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1628775"/>
            <a:ext cx="4897437" cy="4578350"/>
          </a:xfrm>
          <a:prstGeom prst="rect">
            <a:avLst/>
          </a:prstGeom>
          <a:noFill/>
        </p:spPr>
      </p:pic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323850" y="1773238"/>
            <a:ext cx="3095625" cy="2692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>
                <a:latin typeface="Courier New" pitchFamily="49" charset="0"/>
              </a:rPr>
              <a:t>f =rgb2gray(imread('lena.tif'));</a:t>
            </a:r>
          </a:p>
          <a:p>
            <a:r>
              <a:rPr lang="en-US" altLang="zh-CN" sz="1000">
                <a:latin typeface="Courier New" pitchFamily="49" charset="0"/>
              </a:rPr>
              <a:t>figure;subplot(2,2,1);imshow(f,[]);title('</a:t>
            </a:r>
            <a:r>
              <a:rPr lang="zh-CN" altLang="en-US" sz="1000">
                <a:latin typeface="Courier New" pitchFamily="49" charset="0"/>
              </a:rPr>
              <a:t>原图</a:t>
            </a:r>
            <a:r>
              <a:rPr lang="en-US" altLang="zh-CN" sz="1000">
                <a:latin typeface="Courier New" pitchFamily="49" charset="0"/>
              </a:rPr>
              <a:t>');</a:t>
            </a:r>
          </a:p>
          <a:p>
            <a:endParaRPr lang="en-US" altLang="zh-CN" sz="1000">
              <a:latin typeface="Courier New" pitchFamily="49" charset="0"/>
            </a:endParaRPr>
          </a:p>
          <a:p>
            <a:r>
              <a:rPr lang="en-US" altLang="zh-CN" sz="1000">
                <a:latin typeface="Courier New" pitchFamily="49" charset="0"/>
              </a:rPr>
              <a:t>c1 = im2jpeg(f);f1 = jpeg2im(c1);</a:t>
            </a:r>
          </a:p>
          <a:p>
            <a:r>
              <a:rPr lang="en-US" altLang="zh-CN" sz="1000">
                <a:latin typeface="Courier New" pitchFamily="49" charset="0"/>
              </a:rPr>
              <a:t>subplot(2,2,2);imshow(f1,[]);</a:t>
            </a:r>
          </a:p>
          <a:p>
            <a:r>
              <a:rPr lang="en-US" altLang="zh-CN" sz="1000">
                <a:latin typeface="Courier New" pitchFamily="49" charset="0"/>
              </a:rPr>
              <a:t>title('c1=im2jpeg(f)');imratio(f,c1)</a:t>
            </a:r>
          </a:p>
          <a:p>
            <a:endParaRPr lang="en-US" altLang="zh-CN" sz="1000">
              <a:latin typeface="Courier New" pitchFamily="49" charset="0"/>
            </a:endParaRPr>
          </a:p>
          <a:p>
            <a:r>
              <a:rPr lang="en-US" altLang="zh-CN" sz="1000">
                <a:latin typeface="Courier New" pitchFamily="49" charset="0"/>
              </a:rPr>
              <a:t>c4 = im2jpeg(f,4);f4 = jpeg2im(c4);</a:t>
            </a:r>
          </a:p>
          <a:p>
            <a:r>
              <a:rPr lang="en-US" altLang="zh-CN" sz="1000">
                <a:latin typeface="Courier New" pitchFamily="49" charset="0"/>
              </a:rPr>
              <a:t>subplot(2,2,3);imshow(f4,[]);</a:t>
            </a:r>
          </a:p>
          <a:p>
            <a:r>
              <a:rPr lang="en-US" altLang="zh-CN" sz="1000">
                <a:latin typeface="Courier New" pitchFamily="49" charset="0"/>
              </a:rPr>
              <a:t>title('c4 = im2jpeg(f,4)');imratio(f,c4)</a:t>
            </a:r>
          </a:p>
          <a:p>
            <a:endParaRPr lang="en-US" altLang="zh-CN" sz="1000">
              <a:latin typeface="Courier New" pitchFamily="49" charset="0"/>
            </a:endParaRPr>
          </a:p>
          <a:p>
            <a:r>
              <a:rPr lang="en-US" altLang="zh-CN" sz="1000">
                <a:latin typeface="Courier New" pitchFamily="49" charset="0"/>
              </a:rPr>
              <a:t>c8 = im2jpeg(f,8);f8 = jpeg2im(c8);</a:t>
            </a:r>
          </a:p>
          <a:p>
            <a:r>
              <a:rPr lang="en-US" altLang="zh-CN" sz="1000">
                <a:latin typeface="Courier New" pitchFamily="49" charset="0"/>
              </a:rPr>
              <a:t>subplot(2,2,4);imshow(f8,[]);</a:t>
            </a:r>
          </a:p>
          <a:p>
            <a:r>
              <a:rPr lang="en-US" altLang="zh-CN" sz="1000">
                <a:latin typeface="Courier New" pitchFamily="49" charset="0"/>
              </a:rPr>
              <a:t>title('c8 = im2jpeg(f,8)');imratio(f,c8)</a:t>
            </a:r>
            <a:endParaRPr lang="zh-CN" altLang="en-US" sz="1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>
                <a:solidFill>
                  <a:srgbClr val="0000FF"/>
                </a:solidFill>
              </a:rPr>
              <a:t>编</a:t>
            </a:r>
            <a:r>
              <a:rPr lang="zh-CN" altLang="en-US" sz="3200" dirty="0">
                <a:solidFill>
                  <a:srgbClr val="0000FF"/>
                </a:solidFill>
              </a:rPr>
              <a:t>码冗余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351838" cy="53292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最优编码长度</a:t>
            </a:r>
          </a:p>
          <a:p>
            <a:pPr lvl="1"/>
            <a:r>
              <a:rPr lang="zh-CN" altLang="en-US" sz="2000" dirty="0">
                <a:latin typeface="Courier New" pitchFamily="49" charset="0"/>
              </a:rPr>
              <a:t>图像中各灰度级的像素数比例</a:t>
            </a:r>
            <a:r>
              <a:rPr lang="en-US" altLang="zh-CN" sz="2000" dirty="0">
                <a:latin typeface="Courier New" pitchFamily="49" charset="0"/>
              </a:rPr>
              <a:t>P</a:t>
            </a:r>
            <a:r>
              <a:rPr lang="en-US" altLang="zh-CN" sz="1600" dirty="0">
                <a:latin typeface="Courier New" pitchFamily="49" charset="0"/>
              </a:rPr>
              <a:t>r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r</a:t>
            </a:r>
            <a:r>
              <a:rPr lang="en-US" altLang="zh-CN" sz="1200" dirty="0" err="1">
                <a:latin typeface="Courier New" pitchFamily="49" charset="0"/>
              </a:rPr>
              <a:t>k</a:t>
            </a:r>
            <a:r>
              <a:rPr lang="en-US" altLang="zh-CN" sz="2000" dirty="0">
                <a:latin typeface="Courier New" pitchFamily="49" charset="0"/>
              </a:rPr>
              <a:t>)</a:t>
            </a:r>
            <a:endParaRPr lang="en-US" altLang="zh-CN" sz="1400" dirty="0">
              <a:latin typeface="Courier New" pitchFamily="49" charset="0"/>
            </a:endParaRPr>
          </a:p>
          <a:p>
            <a:pPr lvl="1"/>
            <a:endParaRPr lang="en-US" altLang="zh-CN" sz="1400" dirty="0">
              <a:latin typeface="Courier New" pitchFamily="49" charset="0"/>
            </a:endParaRPr>
          </a:p>
          <a:p>
            <a:pPr lvl="1"/>
            <a:endParaRPr lang="en-US" altLang="zh-CN" sz="1400" dirty="0">
              <a:latin typeface="Courier New" pitchFamily="49" charset="0"/>
            </a:endParaRPr>
          </a:p>
          <a:p>
            <a:pPr lvl="1"/>
            <a:endParaRPr lang="en-US" altLang="zh-CN" sz="1400" dirty="0">
              <a:latin typeface="Courier New" pitchFamily="49" charset="0"/>
            </a:endParaRPr>
          </a:p>
          <a:p>
            <a:pPr lvl="1"/>
            <a:r>
              <a:rPr lang="zh-CN" altLang="en-US" sz="2000" dirty="0">
                <a:latin typeface="Courier New" pitchFamily="49" charset="0"/>
              </a:rPr>
              <a:t>设灰度级</a:t>
            </a:r>
            <a:r>
              <a:rPr lang="en-US" altLang="zh-CN" sz="2000" dirty="0" err="1">
                <a:latin typeface="Courier New" pitchFamily="49" charset="0"/>
              </a:rPr>
              <a:t>r</a:t>
            </a:r>
            <a:r>
              <a:rPr lang="en-US" altLang="zh-CN" sz="1400" dirty="0" err="1">
                <a:latin typeface="Courier New" pitchFamily="49" charset="0"/>
              </a:rPr>
              <a:t>k</a:t>
            </a:r>
            <a:r>
              <a:rPr lang="zh-CN" altLang="en-US" sz="2000" dirty="0">
                <a:latin typeface="Courier New" pitchFamily="49" charset="0"/>
              </a:rPr>
              <a:t>用</a:t>
            </a:r>
            <a:r>
              <a:rPr lang="en-US" altLang="zh-CN" sz="2000" dirty="0">
                <a:latin typeface="Courier New" pitchFamily="49" charset="0"/>
              </a:rPr>
              <a:t>l(</a:t>
            </a:r>
            <a:r>
              <a:rPr lang="en-US" altLang="zh-CN" sz="2000" dirty="0" err="1">
                <a:latin typeface="Courier New" pitchFamily="49" charset="0"/>
              </a:rPr>
              <a:t>r</a:t>
            </a:r>
            <a:r>
              <a:rPr lang="en-US" altLang="zh-CN" sz="1400" dirty="0" err="1">
                <a:latin typeface="Courier New" pitchFamily="49" charset="0"/>
              </a:rPr>
              <a:t>k</a:t>
            </a:r>
            <a:r>
              <a:rPr lang="en-US" altLang="zh-CN" sz="2000" dirty="0">
                <a:latin typeface="Courier New" pitchFamily="49" charset="0"/>
              </a:rPr>
              <a:t>)</a:t>
            </a:r>
            <a:r>
              <a:rPr lang="zh-CN" altLang="en-US" sz="2000" dirty="0">
                <a:latin typeface="Courier New" pitchFamily="49" charset="0"/>
              </a:rPr>
              <a:t>位表示，则用于表示每个像素的平均长度</a:t>
            </a:r>
            <a:r>
              <a:rPr lang="en-US" altLang="zh-CN" sz="2000" dirty="0" err="1">
                <a:latin typeface="Courier New" pitchFamily="49" charset="0"/>
              </a:rPr>
              <a:t>L</a:t>
            </a:r>
            <a:r>
              <a:rPr lang="en-US" altLang="zh-CN" sz="1400" dirty="0" err="1">
                <a:latin typeface="Courier New" pitchFamily="49" charset="0"/>
              </a:rPr>
              <a:t>avg</a:t>
            </a:r>
            <a:endParaRPr lang="en-US" altLang="zh-CN" sz="1400" dirty="0">
              <a:latin typeface="Courier New" pitchFamily="49" charset="0"/>
            </a:endParaRPr>
          </a:p>
          <a:p>
            <a:pPr lvl="1"/>
            <a:endParaRPr lang="en-US" altLang="zh-CN" sz="1400" dirty="0">
              <a:latin typeface="Courier New" pitchFamily="49" charset="0"/>
            </a:endParaRPr>
          </a:p>
          <a:p>
            <a:pPr lvl="1"/>
            <a:endParaRPr lang="en-US" altLang="zh-CN" sz="1400" dirty="0">
              <a:latin typeface="Courier New" pitchFamily="49" charset="0"/>
            </a:endParaRPr>
          </a:p>
          <a:p>
            <a:pPr lvl="1"/>
            <a:endParaRPr lang="en-US" altLang="zh-CN" sz="1400" dirty="0">
              <a:latin typeface="Courier New" pitchFamily="49" charset="0"/>
            </a:endParaRPr>
          </a:p>
          <a:p>
            <a:pPr lvl="1"/>
            <a:endParaRPr lang="en-US" altLang="zh-CN" sz="1400" dirty="0">
              <a:latin typeface="Courier New" pitchFamily="49" charset="0"/>
            </a:endParaRPr>
          </a:p>
          <a:p>
            <a:pPr lvl="1"/>
            <a:r>
              <a:rPr lang="zh-CN" altLang="en-US" sz="2000" dirty="0">
                <a:latin typeface="Courier New" pitchFamily="49" charset="0"/>
              </a:rPr>
              <a:t>最优编码长度</a:t>
            </a:r>
          </a:p>
          <a:p>
            <a:pPr lvl="1"/>
            <a:endParaRPr lang="zh-CN" altLang="en-US" sz="2000" dirty="0">
              <a:latin typeface="Courier New" pitchFamily="49" charset="0"/>
            </a:endParaRPr>
          </a:p>
          <a:p>
            <a:pPr lvl="1"/>
            <a:endParaRPr lang="zh-CN" altLang="en-US" sz="2000" dirty="0">
              <a:latin typeface="Courier New" pitchFamily="49" charset="0"/>
            </a:endParaRP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3775" y="1809750"/>
            <a:ext cx="4321175" cy="741363"/>
          </a:xfrm>
          <a:prstGeom prst="rect">
            <a:avLst/>
          </a:prstGeom>
          <a:noFill/>
        </p:spPr>
      </p:pic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162300"/>
            <a:ext cx="3311525" cy="1069975"/>
          </a:xfrm>
          <a:prstGeom prst="rect">
            <a:avLst/>
          </a:prstGeom>
          <a:noFill/>
        </p:spPr>
      </p:pic>
      <p:pic>
        <p:nvPicPr>
          <p:cNvPr id="1976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9363" y="5054600"/>
            <a:ext cx="3960812" cy="95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JPEG</a:t>
            </a:r>
            <a:r>
              <a:rPr lang="zh-CN" altLang="en-US" sz="3200" dirty="0">
                <a:solidFill>
                  <a:srgbClr val="FF0000"/>
                </a:solidFill>
              </a:rPr>
              <a:t>压缩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90600"/>
            <a:ext cx="8424863" cy="517525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JPEG2000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>
                <a:latin typeface="Courier New" pitchFamily="49" charset="0"/>
              </a:rPr>
              <a:t>工作流程</a:t>
            </a:r>
          </a:p>
          <a:p>
            <a:pPr lvl="1"/>
            <a:endParaRPr lang="zh-CN" altLang="en-US" sz="2000" dirty="0">
              <a:latin typeface="Courier New" pitchFamily="49" charset="0"/>
            </a:endParaRPr>
          </a:p>
          <a:p>
            <a:pPr lvl="1"/>
            <a:endParaRPr lang="zh-CN" altLang="en-US" sz="2000" dirty="0">
              <a:latin typeface="Courier New" pitchFamily="49" charset="0"/>
            </a:endParaRPr>
          </a:p>
          <a:p>
            <a:pPr lvl="1"/>
            <a:endParaRPr lang="zh-CN" altLang="en-US" sz="2000" dirty="0">
              <a:latin typeface="Courier New" pitchFamily="49" charset="0"/>
            </a:endParaRPr>
          </a:p>
          <a:p>
            <a:pPr lvl="1"/>
            <a:endParaRPr lang="zh-CN" altLang="en-US" sz="2000" dirty="0">
              <a:latin typeface="Courier New" pitchFamily="49" charset="0"/>
            </a:endParaRPr>
          </a:p>
          <a:p>
            <a:pPr lvl="1"/>
            <a:endParaRPr lang="zh-CN" altLang="en-US" sz="2000" dirty="0">
              <a:latin typeface="Courier New" pitchFamily="49" charset="0"/>
            </a:endParaRPr>
          </a:p>
          <a:p>
            <a:pPr lvl="1"/>
            <a:endParaRPr lang="zh-CN" altLang="en-US" sz="2000" dirty="0">
              <a:latin typeface="Courier New" pitchFamily="49" charset="0"/>
            </a:endParaRPr>
          </a:p>
          <a:p>
            <a:pPr lvl="1"/>
            <a:r>
              <a:rPr lang="zh-CN" altLang="en-US" sz="2000" dirty="0">
                <a:latin typeface="Courier New" pitchFamily="49" charset="0"/>
              </a:rPr>
              <a:t>各小波子带系数的归一化</a:t>
            </a:r>
          </a:p>
        </p:txBody>
      </p:sp>
      <p:pic>
        <p:nvPicPr>
          <p:cNvPr id="2150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916113"/>
            <a:ext cx="7694612" cy="2000250"/>
          </a:xfrm>
          <a:prstGeom prst="rect">
            <a:avLst/>
          </a:prstGeom>
          <a:noFill/>
        </p:spPr>
      </p:pic>
      <p:pic>
        <p:nvPicPr>
          <p:cNvPr id="2150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413" y="4292600"/>
            <a:ext cx="4029075" cy="695325"/>
          </a:xfrm>
          <a:prstGeom prst="rect">
            <a:avLst/>
          </a:prstGeom>
          <a:noFill/>
        </p:spPr>
      </p:pic>
      <p:pic>
        <p:nvPicPr>
          <p:cNvPr id="2150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5013325"/>
            <a:ext cx="2209800" cy="733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JPEG</a:t>
            </a:r>
            <a:r>
              <a:rPr lang="zh-CN" altLang="en-US" sz="3200" dirty="0">
                <a:solidFill>
                  <a:srgbClr val="FF0000"/>
                </a:solidFill>
              </a:rPr>
              <a:t>压缩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24863" cy="5329237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JPEG2000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>
                <a:latin typeface="Courier New" pitchFamily="49" charset="0"/>
              </a:rPr>
              <a:t>例</a:t>
            </a:r>
            <a:r>
              <a:rPr lang="en-US" altLang="zh-CN" sz="2000" dirty="0">
                <a:latin typeface="Courier New" pitchFamily="49" charset="0"/>
              </a:rPr>
              <a:t>8.9</a:t>
            </a:r>
            <a:r>
              <a:rPr lang="zh-CN" altLang="en-US" sz="2000" dirty="0">
                <a:latin typeface="Courier New" pitchFamily="49" charset="0"/>
              </a:rPr>
              <a:t>，</a:t>
            </a:r>
            <a:r>
              <a:rPr lang="en-US" altLang="zh-CN" sz="2000" dirty="0">
                <a:latin typeface="Courier New" pitchFamily="49" charset="0"/>
              </a:rPr>
              <a:t>test08_09.m</a:t>
            </a:r>
          </a:p>
          <a:p>
            <a:pPr lvl="1"/>
            <a:r>
              <a:rPr lang="zh-CN" altLang="en-US" sz="2000" dirty="0"/>
              <a:t>均方误差</a:t>
            </a:r>
            <a:r>
              <a:rPr lang="en-US" altLang="zh-CN" sz="2000" dirty="0"/>
              <a:t>rms1 =4.0487</a:t>
            </a:r>
            <a:r>
              <a:rPr lang="zh-CN" altLang="en-US" sz="2000" dirty="0"/>
              <a:t>； 压缩比</a:t>
            </a:r>
            <a:r>
              <a:rPr lang="en-US" altLang="zh-CN" sz="2000" dirty="0"/>
              <a:t>cr1 =49.9792</a:t>
            </a:r>
          </a:p>
        </p:txBody>
      </p:sp>
      <p:pic>
        <p:nvPicPr>
          <p:cNvPr id="2160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2205038"/>
            <a:ext cx="4321175" cy="2160587"/>
          </a:xfrm>
          <a:prstGeom prst="rect">
            <a:avLst/>
          </a:prstGeom>
          <a:noFill/>
        </p:spPr>
      </p:pic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395288" y="2565400"/>
            <a:ext cx="4572000" cy="32797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dirty="0">
                <a:latin typeface="Courier New" pitchFamily="49" charset="0"/>
              </a:rPr>
              <a:t>f = rgb2gray(</a:t>
            </a:r>
            <a:r>
              <a:rPr lang="en-US" altLang="zh-CN" sz="1600" dirty="0" err="1">
                <a:latin typeface="Courier New" pitchFamily="49" charset="0"/>
              </a:rPr>
              <a:t>imread</a:t>
            </a:r>
            <a:r>
              <a:rPr lang="en-US" altLang="zh-CN" sz="1600" dirty="0">
                <a:latin typeface="Courier New" pitchFamily="49" charset="0"/>
              </a:rPr>
              <a:t>('</a:t>
            </a:r>
            <a:r>
              <a:rPr lang="en-US" altLang="zh-CN" sz="1600" dirty="0" err="1">
                <a:latin typeface="Courier New" pitchFamily="49" charset="0"/>
              </a:rPr>
              <a:t>flower.tif</a:t>
            </a:r>
            <a:r>
              <a:rPr lang="en-US" altLang="zh-CN" sz="1600" dirty="0">
                <a:latin typeface="Courier New" pitchFamily="49" charset="0"/>
              </a:rPr>
              <a:t>'));</a:t>
            </a:r>
          </a:p>
          <a:p>
            <a:r>
              <a:rPr lang="en-US" altLang="zh-CN" sz="1600" dirty="0">
                <a:latin typeface="Courier New" pitchFamily="49" charset="0"/>
              </a:rPr>
              <a:t>figure;</a:t>
            </a:r>
          </a:p>
          <a:p>
            <a:r>
              <a:rPr lang="en-US" altLang="zh-CN" sz="1600" dirty="0">
                <a:latin typeface="Courier New" pitchFamily="49" charset="0"/>
              </a:rPr>
              <a:t>subplot(1,2,1);</a:t>
            </a:r>
          </a:p>
          <a:p>
            <a:r>
              <a:rPr lang="en-US" altLang="zh-CN" sz="1600" dirty="0" err="1">
                <a:latin typeface="Courier New" pitchFamily="49" charset="0"/>
              </a:rPr>
              <a:t>imshow</a:t>
            </a:r>
            <a:r>
              <a:rPr lang="en-US" altLang="zh-CN" sz="1600" dirty="0">
                <a:latin typeface="Courier New" pitchFamily="49" charset="0"/>
              </a:rPr>
              <a:t>(f)</a:t>
            </a:r>
          </a:p>
          <a:p>
            <a:r>
              <a:rPr lang="en-US" altLang="zh-CN" sz="1600" dirty="0">
                <a:latin typeface="Courier New" pitchFamily="49" charset="0"/>
              </a:rPr>
              <a:t>title('</a:t>
            </a:r>
            <a:r>
              <a:rPr lang="zh-CN" altLang="en-US" sz="1600" dirty="0">
                <a:latin typeface="Courier New" pitchFamily="49" charset="0"/>
              </a:rPr>
              <a:t>原图</a:t>
            </a:r>
            <a:r>
              <a:rPr lang="en-US" altLang="zh-CN" sz="1600" dirty="0">
                <a:latin typeface="Courier New" pitchFamily="49" charset="0"/>
              </a:rPr>
              <a:t>');</a:t>
            </a:r>
          </a:p>
          <a:p>
            <a:r>
              <a:rPr lang="en-US" altLang="zh-CN" sz="1600" dirty="0">
                <a:latin typeface="Courier New" pitchFamily="49" charset="0"/>
              </a:rPr>
              <a:t>c1 = im2jpeg2k(f,5,[8 8.5]);</a:t>
            </a:r>
          </a:p>
          <a:p>
            <a:r>
              <a:rPr lang="en-US" altLang="zh-CN" sz="1600" dirty="0">
                <a:latin typeface="Courier New" pitchFamily="49" charset="0"/>
              </a:rPr>
              <a:t>f1 = jpeg2k2im(c1);</a:t>
            </a:r>
          </a:p>
          <a:p>
            <a:r>
              <a:rPr lang="en-US" altLang="zh-CN" sz="1600" dirty="0">
                <a:latin typeface="Courier New" pitchFamily="49" charset="0"/>
              </a:rPr>
              <a:t>subplot(1,2,2);</a:t>
            </a:r>
          </a:p>
          <a:p>
            <a:r>
              <a:rPr lang="en-US" altLang="zh-CN" sz="1600" dirty="0" err="1">
                <a:latin typeface="Courier New" pitchFamily="49" charset="0"/>
              </a:rPr>
              <a:t>imshow</a:t>
            </a:r>
            <a:r>
              <a:rPr lang="en-US" altLang="zh-CN" sz="1600" dirty="0">
                <a:latin typeface="Courier New" pitchFamily="49" charset="0"/>
              </a:rPr>
              <a:t>(f1)</a:t>
            </a:r>
          </a:p>
          <a:p>
            <a:r>
              <a:rPr lang="en-US" altLang="zh-CN" sz="1600" dirty="0">
                <a:latin typeface="Courier New" pitchFamily="49" charset="0"/>
              </a:rPr>
              <a:t>title('im2jpeg2k(f,5,[8 8.5])');</a:t>
            </a:r>
          </a:p>
          <a:p>
            <a:endParaRPr lang="en-US" altLang="zh-CN" sz="1600" dirty="0">
              <a:latin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</a:rPr>
              <a:t>rms1 = compare(f,f1)</a:t>
            </a:r>
          </a:p>
          <a:p>
            <a:r>
              <a:rPr lang="en-US" altLang="zh-CN" sz="1600" dirty="0">
                <a:latin typeface="Courier New" pitchFamily="49" charset="0"/>
              </a:rPr>
              <a:t>cr1 = </a:t>
            </a:r>
            <a:r>
              <a:rPr lang="en-US" altLang="zh-CN" sz="1600" dirty="0" err="1">
                <a:latin typeface="Courier New" pitchFamily="49" charset="0"/>
              </a:rPr>
              <a:t>imratio</a:t>
            </a:r>
            <a:r>
              <a:rPr lang="en-US" altLang="zh-CN" sz="1600" dirty="0">
                <a:latin typeface="Courier New" pitchFamily="49" charset="0"/>
              </a:rPr>
              <a:t>(f,c1)</a:t>
            </a:r>
            <a:endParaRPr lang="zh-CN" altLang="en-US" sz="1600" dirty="0">
              <a:latin typeface="Courier New" pitchFamily="49" charset="0"/>
            </a:endParaRPr>
          </a:p>
        </p:txBody>
      </p:sp>
      <p:pic>
        <p:nvPicPr>
          <p:cNvPr id="21607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4581525"/>
            <a:ext cx="1927225" cy="1436688"/>
          </a:xfrm>
          <a:prstGeom prst="rect">
            <a:avLst/>
          </a:prstGeom>
          <a:noFill/>
        </p:spPr>
      </p:pic>
      <p:pic>
        <p:nvPicPr>
          <p:cNvPr id="21607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4437063"/>
            <a:ext cx="2228850" cy="1839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19075"/>
            <a:ext cx="7777162" cy="487363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本章小结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424863" cy="5329237"/>
          </a:xfrm>
        </p:spPr>
        <p:txBody>
          <a:bodyPr/>
          <a:lstStyle/>
          <a:p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</a:rPr>
              <a:t>图像数据三类冗余：编码冗余，像素间冗余，心理视觉冗余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</a:rPr>
              <a:t>编码冗余的压缩：平均最优编码长度，霍夫曼编码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</a:rPr>
              <a:t>像素间冗余的压缩：基于预测编码消除像素间冗余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</a:rPr>
              <a:t>心理视觉冗余的压缩：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IGS</a:t>
            </a:r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</a:rPr>
              <a:t>量化压缩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Courier New" pitchFamily="49" charset="0"/>
              </a:rPr>
              <a:t>图像压缩标准</a:t>
            </a:r>
          </a:p>
          <a:p>
            <a:pPr lvl="1"/>
            <a:r>
              <a:rPr lang="en-US" altLang="zh-CN" sz="1800" dirty="0">
                <a:latin typeface="Courier New" pitchFamily="49" charset="0"/>
              </a:rPr>
              <a:t>JPEG</a:t>
            </a:r>
          </a:p>
          <a:p>
            <a:pPr lvl="2"/>
            <a:r>
              <a:rPr lang="zh-CN" altLang="en-US" sz="1600" dirty="0">
                <a:solidFill>
                  <a:srgbClr val="FF0000"/>
                </a:solidFill>
                <a:latin typeface="Courier New" pitchFamily="49" charset="0"/>
              </a:rPr>
              <a:t>基于离散余弦变换</a:t>
            </a:r>
          </a:p>
          <a:p>
            <a:pPr lvl="1"/>
            <a:endParaRPr lang="zh-CN" altLang="en-US" sz="1600" dirty="0">
              <a:latin typeface="Courier New" pitchFamily="49" charset="0"/>
            </a:endParaRPr>
          </a:p>
          <a:p>
            <a:pPr lvl="1"/>
            <a:endParaRPr lang="zh-CN" altLang="en-US" sz="1800" dirty="0">
              <a:latin typeface="Courier New" pitchFamily="49" charset="0"/>
            </a:endParaRPr>
          </a:p>
          <a:p>
            <a:pPr lvl="1"/>
            <a:endParaRPr lang="zh-CN" altLang="en-US" sz="1800" dirty="0">
              <a:latin typeface="Courier New" pitchFamily="49" charset="0"/>
            </a:endParaRPr>
          </a:p>
          <a:p>
            <a:pPr lvl="1"/>
            <a:endParaRPr lang="en-US" altLang="zh-CN" sz="1800" dirty="0">
              <a:latin typeface="Courier New" pitchFamily="49" charset="0"/>
            </a:endParaRPr>
          </a:p>
          <a:p>
            <a:pPr lvl="1"/>
            <a:r>
              <a:rPr lang="en-US" altLang="zh-CN" sz="1800" dirty="0">
                <a:latin typeface="Courier New" pitchFamily="49" charset="0"/>
              </a:rPr>
              <a:t>JPEG2000</a:t>
            </a:r>
          </a:p>
          <a:p>
            <a:pPr lvl="2"/>
            <a:r>
              <a:rPr lang="zh-CN" altLang="en-US" sz="1600" dirty="0">
                <a:solidFill>
                  <a:srgbClr val="FF0000"/>
                </a:solidFill>
                <a:latin typeface="Courier New" pitchFamily="49" charset="0"/>
              </a:rPr>
              <a:t>基于小波变换</a:t>
            </a:r>
          </a:p>
        </p:txBody>
      </p:sp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2" cstate="print"/>
          <a:srcRect l="7993" t="39781" r="10265"/>
          <a:stretch>
            <a:fillRect/>
          </a:stretch>
        </p:blipFill>
        <p:spPr bwMode="auto">
          <a:xfrm>
            <a:off x="3171825" y="3171825"/>
            <a:ext cx="5616575" cy="1847850"/>
          </a:xfrm>
          <a:prstGeom prst="rect">
            <a:avLst/>
          </a:prstGeom>
          <a:noFill/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0675" y="5314950"/>
            <a:ext cx="5940425" cy="1543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霍</a:t>
            </a:r>
            <a:r>
              <a:rPr lang="zh-CN" altLang="en-US" sz="3200" dirty="0">
                <a:solidFill>
                  <a:srgbClr val="0000FF"/>
                </a:solidFill>
              </a:rPr>
              <a:t>夫曼编码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351838" cy="5329238"/>
          </a:xfrm>
        </p:spPr>
        <p:txBody>
          <a:bodyPr/>
          <a:lstStyle/>
          <a:p>
            <a:r>
              <a:rPr lang="zh-CN" altLang="en-US" sz="2400" dirty="0"/>
              <a:t>霍夫曼编码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700213"/>
            <a:ext cx="6399212" cy="444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霍</a:t>
            </a:r>
            <a:r>
              <a:rPr lang="zh-CN" altLang="en-US" sz="3200" dirty="0">
                <a:solidFill>
                  <a:srgbClr val="0000FF"/>
                </a:solidFill>
              </a:rPr>
              <a:t>夫曼编码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351838" cy="53292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霍夫曼源约简图示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700213"/>
            <a:ext cx="7561262" cy="3922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霍</a:t>
            </a:r>
            <a:r>
              <a:rPr lang="zh-CN" altLang="en-US" sz="3200" dirty="0">
                <a:solidFill>
                  <a:srgbClr val="0000FF"/>
                </a:solidFill>
              </a:rPr>
              <a:t>夫曼解码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351838" cy="53292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霍夫曼解码表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7993063" cy="474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霍</a:t>
            </a:r>
            <a:r>
              <a:rPr lang="zh-CN" altLang="en-US" sz="3200" dirty="0">
                <a:solidFill>
                  <a:srgbClr val="0000FF"/>
                </a:solidFill>
              </a:rPr>
              <a:t>夫曼解码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351838" cy="53292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霍夫曼解码函数</a:t>
            </a:r>
            <a:r>
              <a:rPr lang="en-US" altLang="zh-CN" sz="2400" dirty="0">
                <a:solidFill>
                  <a:srgbClr val="FF0000"/>
                </a:solidFill>
              </a:rPr>
              <a:t>unravel</a:t>
            </a:r>
            <a:r>
              <a:rPr lang="zh-CN" altLang="en-US" sz="2400" dirty="0">
                <a:solidFill>
                  <a:srgbClr val="FF0000"/>
                </a:solidFill>
              </a:rPr>
              <a:t>流程</a:t>
            </a:r>
          </a:p>
          <a:p>
            <a:pPr lvl="1"/>
            <a:endParaRPr lang="en-US" altLang="zh-CN" sz="2000" dirty="0">
              <a:latin typeface="Courier New" pitchFamily="49" charset="0"/>
            </a:endParaRPr>
          </a:p>
        </p:txBody>
      </p:sp>
      <p:pic>
        <p:nvPicPr>
          <p:cNvPr id="2027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1628775"/>
            <a:ext cx="3884612" cy="4608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3">
      <a:dk1>
        <a:srgbClr val="000000"/>
      </a:dk1>
      <a:lt1>
        <a:srgbClr val="FFFFFF"/>
      </a:lt1>
      <a:dk2>
        <a:srgbClr val="4D4D4D"/>
      </a:dk2>
      <a:lt2>
        <a:srgbClr val="B2B2B2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777777"/>
      </a:hlink>
      <a:folHlink>
        <a:srgbClr val="C0C0C0"/>
      </a:folHlink>
    </a:clrScheme>
    <a:fontScheme name="Blueprint">
      <a:majorFont>
        <a:latin typeface="Tahoma"/>
        <a:ea typeface="华文中宋"/>
        <a:cs typeface=""/>
      </a:majorFont>
      <a:minorFont>
        <a:latin typeface="Tahom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6943</TotalTime>
  <Words>3104</Words>
  <Application>Microsoft Office PowerPoint</Application>
  <PresentationFormat>全屏显示(4:3)</PresentationFormat>
  <Paragraphs>309</Paragraphs>
  <Slides>52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Blueprint</vt:lpstr>
      <vt:lpstr>Equation</vt:lpstr>
      <vt:lpstr>幻灯片 1</vt:lpstr>
      <vt:lpstr>引言</vt:lpstr>
      <vt:lpstr>背景知识</vt:lpstr>
      <vt:lpstr>背景知识</vt:lpstr>
      <vt:lpstr> 编码冗余</vt:lpstr>
      <vt:lpstr>霍夫曼编码</vt:lpstr>
      <vt:lpstr>霍夫曼编码</vt:lpstr>
      <vt:lpstr>霍夫曼解码</vt:lpstr>
      <vt:lpstr>霍夫曼解码</vt:lpstr>
      <vt:lpstr>像素间冗余</vt:lpstr>
      <vt:lpstr>像素间冗余-预测编码</vt:lpstr>
      <vt:lpstr>像素间冗余-预测编码</vt:lpstr>
      <vt:lpstr>心理视觉冗余-量化压缩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JPEG压缩</vt:lpstr>
      <vt:lpstr>JPEG压缩</vt:lpstr>
      <vt:lpstr>JPEG压缩</vt:lpstr>
      <vt:lpstr>JPEG压缩</vt:lpstr>
      <vt:lpstr>JPEG压缩</vt:lpstr>
      <vt:lpstr>本章小结</vt:lpstr>
    </vt:vector>
  </TitlesOfParts>
  <Company>深圳大学信息工程学院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傅向华</dc:creator>
  <cp:lastModifiedBy>Administrator</cp:lastModifiedBy>
  <cp:revision>865</cp:revision>
  <dcterms:created xsi:type="dcterms:W3CDTF">2006-02-25T15:17:24Z</dcterms:created>
  <dcterms:modified xsi:type="dcterms:W3CDTF">2017-10-20T00:11:07Z</dcterms:modified>
</cp:coreProperties>
</file>