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2" r:id="rId3"/>
    <p:sldId id="416" r:id="rId4"/>
    <p:sldId id="415" r:id="rId5"/>
    <p:sldId id="418" r:id="rId6"/>
    <p:sldId id="457" r:id="rId7"/>
    <p:sldId id="419" r:id="rId8"/>
    <p:sldId id="420" r:id="rId9"/>
    <p:sldId id="421" r:id="rId10"/>
    <p:sldId id="422" r:id="rId11"/>
    <p:sldId id="423" r:id="rId12"/>
    <p:sldId id="424" r:id="rId13"/>
    <p:sldId id="417" r:id="rId14"/>
    <p:sldId id="426" r:id="rId15"/>
    <p:sldId id="427" r:id="rId16"/>
    <p:sldId id="428" r:id="rId17"/>
    <p:sldId id="425" r:id="rId18"/>
    <p:sldId id="430" r:id="rId19"/>
    <p:sldId id="431" r:id="rId20"/>
    <p:sldId id="429" r:id="rId21"/>
    <p:sldId id="432" r:id="rId22"/>
    <p:sldId id="433" r:id="rId23"/>
    <p:sldId id="434" r:id="rId24"/>
    <p:sldId id="435" r:id="rId25"/>
    <p:sldId id="437" r:id="rId26"/>
    <p:sldId id="438" r:id="rId27"/>
    <p:sldId id="440" r:id="rId28"/>
    <p:sldId id="439" r:id="rId29"/>
    <p:sldId id="441" r:id="rId30"/>
    <p:sldId id="444" r:id="rId31"/>
    <p:sldId id="445" r:id="rId32"/>
    <p:sldId id="446" r:id="rId33"/>
    <p:sldId id="414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43" r:id="rId43"/>
    <p:sldId id="456" r:id="rId44"/>
    <p:sldId id="447" r:id="rId45"/>
    <p:sldId id="442" r:id="rId46"/>
    <p:sldId id="292" r:id="rId47"/>
  </p:sldIdLst>
  <p:sldSz cx="9144000" cy="6858000" type="screen4x3"/>
  <p:notesSz cx="6092825" cy="8793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70DE"/>
    <a:srgbClr val="05FF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013" cy="439738"/>
          </a:xfrm>
          <a:prstGeom prst="rect">
            <a:avLst/>
          </a:prstGeom>
        </p:spPr>
        <p:txBody>
          <a:bodyPr vert="horz" lIns="85067" tIns="42533" rIns="85067" bIns="42533" rtlCol="0"/>
          <a:lstStyle>
            <a:lvl1pPr algn="l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451225" y="0"/>
            <a:ext cx="2640013" cy="439738"/>
          </a:xfrm>
          <a:prstGeom prst="rect">
            <a:avLst/>
          </a:prstGeom>
        </p:spPr>
        <p:txBody>
          <a:bodyPr vert="horz" lIns="85067" tIns="42533" rIns="85067" bIns="42533" rtlCol="0"/>
          <a:lstStyle>
            <a:lvl1pPr algn="r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3293D2-D44A-44F2-AC85-9334B755F48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351838"/>
            <a:ext cx="2640013" cy="439737"/>
          </a:xfrm>
          <a:prstGeom prst="rect">
            <a:avLst/>
          </a:prstGeom>
        </p:spPr>
        <p:txBody>
          <a:bodyPr vert="horz" lIns="85067" tIns="42533" rIns="85067" bIns="42533" rtlCol="0" anchor="b"/>
          <a:lstStyle>
            <a:lvl1pPr algn="l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451225" y="8351838"/>
            <a:ext cx="2640013" cy="439737"/>
          </a:xfrm>
          <a:prstGeom prst="rect">
            <a:avLst/>
          </a:prstGeom>
        </p:spPr>
        <p:txBody>
          <a:bodyPr vert="horz" lIns="85067" tIns="42533" rIns="85067" bIns="42533" rtlCol="0" anchor="b"/>
          <a:lstStyle>
            <a:lvl1pPr algn="r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5AB0E9-14BA-4045-B08C-A05638BD8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013" cy="439738"/>
          </a:xfrm>
          <a:prstGeom prst="rect">
            <a:avLst/>
          </a:prstGeom>
        </p:spPr>
        <p:txBody>
          <a:bodyPr vert="horz" lIns="85067" tIns="42533" rIns="85067" bIns="42533" rtlCol="0"/>
          <a:lstStyle>
            <a:lvl1pPr algn="l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1225" y="0"/>
            <a:ext cx="2640013" cy="439738"/>
          </a:xfrm>
          <a:prstGeom prst="rect">
            <a:avLst/>
          </a:prstGeom>
        </p:spPr>
        <p:txBody>
          <a:bodyPr vert="horz" lIns="85067" tIns="42533" rIns="85067" bIns="42533" rtlCol="0"/>
          <a:lstStyle>
            <a:lvl1pPr algn="r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21FD3E-BF7C-4762-B98C-3555C8A5B34C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658813"/>
            <a:ext cx="439737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67" tIns="42533" rIns="85067" bIns="42533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600" y="4176713"/>
            <a:ext cx="4873625" cy="3957637"/>
          </a:xfrm>
          <a:prstGeom prst="rect">
            <a:avLst/>
          </a:prstGeom>
        </p:spPr>
        <p:txBody>
          <a:bodyPr vert="horz" lIns="85067" tIns="42533" rIns="85067" bIns="42533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1838"/>
            <a:ext cx="2640013" cy="439737"/>
          </a:xfrm>
          <a:prstGeom prst="rect">
            <a:avLst/>
          </a:prstGeom>
        </p:spPr>
        <p:txBody>
          <a:bodyPr vert="horz" lIns="85067" tIns="42533" rIns="85067" bIns="42533" rtlCol="0" anchor="b"/>
          <a:lstStyle>
            <a:lvl1pPr algn="l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1225" y="8351838"/>
            <a:ext cx="2640013" cy="439737"/>
          </a:xfrm>
          <a:prstGeom prst="rect">
            <a:avLst/>
          </a:prstGeom>
        </p:spPr>
        <p:txBody>
          <a:bodyPr vert="horz" lIns="85067" tIns="42533" rIns="85067" bIns="42533" rtlCol="0" anchor="b"/>
          <a:lstStyle>
            <a:lvl1pPr algn="r">
              <a:defRPr sz="11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F5DDD27-A611-4FF7-820A-638D0BF38F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DBDF5-B92E-48BE-8BB1-34B3E58041E2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4624A-35E9-4845-A20F-37C3F7E6D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957F-1132-4D6E-85B5-3175DE4719C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D5840-068C-4C2D-8DFE-80A1979AAF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2C0E-2D8F-4C4D-B74B-718A0CFB7CF9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77F01-CCD8-4048-81E2-8BF557C77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891F6-4899-4ED6-82F4-488E885E2744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BFE84-A634-4B08-9FBA-79D861295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3C2B-46DE-4C39-9060-4C2B82872B7F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0A321-F117-4AB2-B31C-AAE4433E9A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2F77A-E605-455C-9915-F06CCAC0E0EA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610B-40A5-458D-9CD5-209761E4F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22858-4CAD-41F6-AD62-2E7CB3D7B578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E916-EE22-4E03-BEE9-6BDEE0E12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A0864-2F36-4D69-A448-B85CDA2D588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77EC9-9950-4FA4-AD9A-09AE74E25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94AC-7438-4E25-9A8F-D79CBABCC6B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72CC8-8019-44DE-96CD-6F4D1FBEA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51BF4-A7FB-465F-B9B9-E53108191BEA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06A2B-0900-429B-8AD8-3DBD4EAF0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6794-C1C2-4C04-8284-D13B71336CAD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B3C09-01BA-45C7-BE50-0D0B84014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B2C4BE3-E757-4D3A-ADC4-18EF873B2985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99B3EF-30B0-4583-A62C-5EC8947BE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8" r:id="rId2"/>
    <p:sldLayoutId id="2147483810" r:id="rId3"/>
    <p:sldLayoutId id="2147483807" r:id="rId4"/>
    <p:sldLayoutId id="2147483806" r:id="rId5"/>
    <p:sldLayoutId id="2147483805" r:id="rId6"/>
    <p:sldLayoutId id="2147483804" r:id="rId7"/>
    <p:sldLayoutId id="2147483803" r:id="rId8"/>
    <p:sldLayoutId id="2147483802" r:id="rId9"/>
    <p:sldLayoutId id="2147483801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机器学习第六讲</a:t>
            </a: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50825" y="2133600"/>
            <a:ext cx="8713788" cy="12954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54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多元数据处理</a:t>
            </a:r>
            <a:r>
              <a:rPr lang="zh-CN" altLang="en-US" sz="3200" b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之</a:t>
            </a:r>
            <a:r>
              <a:rPr lang="zh-CN" altLang="en-US" sz="5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维度规约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子集选择（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顺序向前选择 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sequential forward selection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处理思想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Then, we choose that input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that causes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least error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不在减小，则停止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如果变化太小，也可以考虑提前停止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3535363"/>
            <a:ext cx="334803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6477000" y="3322638"/>
            <a:ext cx="1047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子集选择（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顺序向前选择 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sequential forward selection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该方法的复杂度分析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从 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到 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train and test the system 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− 1) + (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− 2) +· · ·+ (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times, which is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贪心策略，局部最优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不能发现组合特征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一次可增加多个，但需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更多计算量</a:t>
            </a:r>
            <a:endParaRPr lang="en-US" altLang="zh-CN" sz="16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也可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回溯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，考察是否要删除某些已添加特征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子集选择（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顺序向后选择 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sequential backward selection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与添加特征向反，逐个删除特征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改进策略与向前方法一样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如果预料无效特征多，则向前方法更可取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924175"/>
            <a:ext cx="3540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云形标注 4"/>
          <p:cNvSpPr/>
          <p:nvPr/>
        </p:nvSpPr>
        <p:spPr>
          <a:xfrm>
            <a:off x="6876256" y="2708920"/>
            <a:ext cx="2072977" cy="1224136"/>
          </a:xfrm>
          <a:prstGeom prst="cloudCallout">
            <a:avLst>
              <a:gd name="adj1" fmla="val -143640"/>
              <a:gd name="adj2" fmla="val 31966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考虑变化最小的特征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</a:t>
            </a:r>
            <a:r>
              <a:rPr lang="en-US" altLang="zh-CN" sz="2400" smtClean="0">
                <a:solidFill>
                  <a:srgbClr val="00B0F0"/>
                </a:solidFill>
              </a:rPr>
              <a:t>Principal Components Analysis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投影方法 </a:t>
            </a:r>
            <a:r>
              <a:rPr lang="en-US" altLang="zh-CN" smtClean="0"/>
              <a:t>project ion methods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sz="2200" i="1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维投影到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/>
              <a:t>(</a:t>
            </a:r>
            <a:r>
              <a:rPr lang="en-US" altLang="zh-CN" sz="2000" i="1" smtClean="0">
                <a:solidFill>
                  <a:srgbClr val="0000FF"/>
                </a:solidFill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</a:rPr>
              <a:t> &lt; </a:t>
            </a:r>
            <a:r>
              <a:rPr lang="en-US" altLang="zh-CN" sz="2000" i="1" smtClean="0">
                <a:solidFill>
                  <a:srgbClr val="0000FF"/>
                </a:solidFill>
              </a:rPr>
              <a:t>d</a:t>
            </a:r>
            <a:r>
              <a:rPr lang="en-US" altLang="zh-CN" sz="2000" smtClean="0"/>
              <a:t>)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维输入空间，并且信息损失最小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首先考虑，向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维向量 </a:t>
            </a:r>
            <a:r>
              <a:rPr lang="en-US" altLang="zh-CN" sz="2000" b="1" i="1" smtClean="0">
                <a:solidFill>
                  <a:srgbClr val="0000FF"/>
                </a:solidFill>
              </a:rPr>
              <a:t>w</a:t>
            </a:r>
            <a:r>
              <a:rPr lang="en-US" altLang="zh-CN" sz="2000" smtClean="0"/>
              <a:t> 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投影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644900"/>
            <a:ext cx="297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4221163"/>
            <a:ext cx="58166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4868863"/>
            <a:ext cx="7135813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6444208" y="3042667"/>
            <a:ext cx="2331715" cy="890389"/>
          </a:xfrm>
          <a:prstGeom prst="cloudCallout">
            <a:avLst>
              <a:gd name="adj1" fmla="val -97983"/>
              <a:gd name="adj2" fmla="val -27252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高维空间的一条直线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467544" y="3501008"/>
            <a:ext cx="1864171" cy="890389"/>
          </a:xfrm>
          <a:prstGeom prst="cloudCallout">
            <a:avLst>
              <a:gd name="adj1" fmla="val 26609"/>
              <a:gd name="adj2" fmla="val 13321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都是标量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投影方法 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projection methods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向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向量 </a:t>
            </a:r>
            <a:r>
              <a:rPr lang="en-US" altLang="zh-CN" sz="2000" b="1" i="1" smtClean="0">
                <a:solidFill>
                  <a:srgbClr val="0000FF"/>
                </a:solidFill>
              </a:rPr>
              <a:t>w</a:t>
            </a:r>
            <a:r>
              <a:rPr lang="en-US" altLang="zh-CN" sz="2000" smtClean="0"/>
              <a:t>  </a:t>
            </a: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投影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每个样本点的投影是一个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一维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维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正态分布在上的投影仍然是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一维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正态分布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推广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 is a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matrix with rank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-dimensional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variate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维正态分布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投影到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维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向量，构成新的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维向量空间</a:t>
            </a:r>
            <a:endParaRPr lang="zh-CN" altLang="en-US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924175"/>
            <a:ext cx="629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</a:t>
            </a:r>
            <a:r>
              <a:rPr lang="en-US" altLang="zh-CN" sz="24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principal component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  <a:ea typeface="宋体" charset="-122"/>
                <a:cs typeface="Times New Roman" pitchFamily="18" charset="0"/>
              </a:rPr>
              <a:t>是一种特征提取方法</a:t>
            </a:r>
            <a:endParaRPr lang="en-US" altLang="zh-CN" smtClean="0">
              <a:solidFill>
                <a:srgbClr val="0000FF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楷体_GB2312"/>
                <a:ea typeface="楷体_GB2312"/>
                <a:cs typeface="Times New Roman" pitchFamily="18" charset="0"/>
              </a:rPr>
              <a:t>无监督方法</a:t>
            </a:r>
            <a:endParaRPr lang="en-US" altLang="zh-CN" sz="2200" smtClean="0">
              <a:latin typeface="楷体_GB2312"/>
              <a:ea typeface="楷体_GB231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不依赖输出（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不用标记类别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但需要最大化方差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选择可以造成最大方差的特征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principal component 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16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such that the sample, after projection on to </a:t>
            </a:r>
            <a:r>
              <a:rPr lang="en-US" altLang="zh-CN" sz="16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is most spread out so that the difference between the sample points becomes most apparent.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放大样本之间的差别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</a:rPr>
              <a:t>要求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|| </a:t>
            </a: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|| = 1 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单位向量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600" i="1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i="1" baseline="30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i="1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Cov(</a:t>
            </a: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16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endParaRPr lang="zh-CN" altLang="en-US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5949950"/>
            <a:ext cx="2171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计算过程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用拉格朗日方法求极值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限制条件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求导并令其为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，可以求解</a:t>
            </a: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b="1" i="1" smtClean="0">
                <a:solidFill>
                  <a:srgbClr val="00B050"/>
                </a:solidFill>
              </a:rPr>
              <a:t>w</a:t>
            </a:r>
            <a:r>
              <a:rPr lang="en-US" altLang="zh-CN" sz="1600" baseline="-25000" smtClean="0">
                <a:solidFill>
                  <a:srgbClr val="00B050"/>
                </a:solidFill>
              </a:rPr>
              <a:t>1</a:t>
            </a:r>
            <a:r>
              <a:rPr lang="en-US" altLang="zh-CN" sz="1600" smtClean="0">
                <a:solidFill>
                  <a:srgbClr val="00B050"/>
                </a:solidFill>
              </a:rPr>
              <a:t> </a:t>
            </a:r>
            <a:r>
              <a:rPr lang="zh-CN" altLang="en-US" sz="1600" smtClean="0">
                <a:solidFill>
                  <a:srgbClr val="00B050"/>
                </a:solidFill>
              </a:rPr>
              <a:t>是矩阵</a:t>
            </a:r>
            <a:r>
              <a:rPr lang="en-US" altLang="zh-CN" sz="1600" b="1" i="1" smtClean="0">
                <a:solidFill>
                  <a:srgbClr val="00B050"/>
                </a:solidFill>
              </a:rPr>
              <a:t>Σ </a:t>
            </a:r>
            <a:r>
              <a:rPr lang="zh-CN" altLang="en-US" sz="1600" smtClean="0">
                <a:solidFill>
                  <a:srgbClr val="00B050"/>
                </a:solidFill>
              </a:rPr>
              <a:t>的特征向量，</a:t>
            </a:r>
            <a:r>
              <a:rPr lang="en-US" altLang="zh-CN" sz="1600" i="1" smtClean="0">
                <a:solidFill>
                  <a:srgbClr val="00B050"/>
                </a:solidFill>
              </a:rPr>
              <a:t>α</a:t>
            </a:r>
            <a:r>
              <a:rPr lang="en-US" altLang="zh-CN" sz="1600" smtClean="0">
                <a:solidFill>
                  <a:srgbClr val="00B050"/>
                </a:solidFill>
              </a:rPr>
              <a:t> </a:t>
            </a:r>
            <a:r>
              <a:rPr lang="zh-CN" altLang="en-US" sz="1600" smtClean="0">
                <a:solidFill>
                  <a:srgbClr val="00B050"/>
                </a:solidFill>
              </a:rPr>
              <a:t>是特征值（</a:t>
            </a:r>
            <a:r>
              <a:rPr lang="zh-CN" altLang="en-US" sz="1600" smtClean="0">
                <a:solidFill>
                  <a:srgbClr val="0000FF"/>
                </a:solidFill>
              </a:rPr>
              <a:t>本征值</a:t>
            </a:r>
            <a:r>
              <a:rPr lang="zh-CN" altLang="en-US" sz="1600" smtClean="0">
                <a:solidFill>
                  <a:srgbClr val="00B050"/>
                </a:solidFill>
              </a:rPr>
              <a:t>）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</a:rPr>
              <a:t>为了使方差最大，选择具有最大特征值的特征向量</a:t>
            </a:r>
            <a:endParaRPr lang="zh-CN" altLang="zh-CN" sz="1600" smtClean="0">
              <a:solidFill>
                <a:srgbClr val="00B050"/>
              </a:solidFill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2992438"/>
            <a:ext cx="1190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84538"/>
            <a:ext cx="3400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8538" y="4437063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9975" y="5013325"/>
            <a:ext cx="1485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6100" y="5013325"/>
            <a:ext cx="276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>
            <a:off x="251520" y="3933056"/>
            <a:ext cx="2376264" cy="773732"/>
          </a:xfrm>
          <a:prstGeom prst="cloudCallout">
            <a:avLst>
              <a:gd name="adj1" fmla="val 57749"/>
              <a:gd name="adj2" fmla="val 8329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特征向量形式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特征值分解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计算过程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用拉格朗日方法求极值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依次计算第二个主成份</a:t>
            </a: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并要求与第一个主成分正交（</a:t>
            </a:r>
            <a:r>
              <a:rPr lang="zh-CN" alt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不相关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求导并令其为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600" b="1" i="1" smtClean="0">
              <a:solidFill>
                <a:srgbClr val="00B050"/>
              </a:solidFill>
            </a:endParaRPr>
          </a:p>
        </p:txBody>
      </p:sp>
      <p:pic>
        <p:nvPicPr>
          <p:cNvPr id="3277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05263"/>
            <a:ext cx="51720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5229225"/>
            <a:ext cx="2990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713" y="5746750"/>
            <a:ext cx="4124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6516216" y="2204864"/>
            <a:ext cx="1944216" cy="773732"/>
          </a:xfrm>
          <a:prstGeom prst="cloudCallout">
            <a:avLst>
              <a:gd name="adj1" fmla="val -97777"/>
              <a:gd name="adj2" fmla="val 10052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组成新的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计算过程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用拉格朗日方法求极值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依次计算第二个主成份</a:t>
            </a: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并要求与第一个主成分正交（</a:t>
            </a:r>
            <a:r>
              <a:rPr lang="zh-CN" alt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不相关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3876675"/>
            <a:ext cx="720566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868863"/>
            <a:ext cx="34686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1700" y="5424488"/>
            <a:ext cx="1390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6375" y="5857875"/>
            <a:ext cx="15335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5334000" y="4105275"/>
            <a:ext cx="581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575" y="4105275"/>
            <a:ext cx="1012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349750" y="4381500"/>
            <a:ext cx="1889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80225" y="4381500"/>
            <a:ext cx="125412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标注 14"/>
          <p:cNvSpPr/>
          <p:nvPr/>
        </p:nvSpPr>
        <p:spPr>
          <a:xfrm>
            <a:off x="7020271" y="4581128"/>
            <a:ext cx="2094037" cy="864097"/>
          </a:xfrm>
          <a:prstGeom prst="cloudCallout">
            <a:avLst>
              <a:gd name="adj1" fmla="val -122492"/>
              <a:gd name="adj2" fmla="val -6350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第一大的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特征值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计算过程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b="1" i="1" smtClean="0"/>
              <a:t>w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 should be the eigenvector of </a:t>
            </a:r>
            <a:r>
              <a:rPr lang="en-US" altLang="zh-CN" sz="2200" b="1" i="1" smtClean="0"/>
              <a:t>Σ</a:t>
            </a:r>
            <a:r>
              <a:rPr lang="en-US" altLang="zh-CN" sz="2200" smtClean="0"/>
              <a:t> with the </a:t>
            </a:r>
            <a:r>
              <a:rPr lang="en-US" altLang="zh-CN" sz="2200" smtClean="0">
                <a:solidFill>
                  <a:srgbClr val="FF0000"/>
                </a:solidFill>
              </a:rPr>
              <a:t>second largest eigenvalue</a:t>
            </a:r>
            <a:r>
              <a:rPr lang="en-US" altLang="zh-CN" sz="2200" smtClean="0"/>
              <a:t>, </a:t>
            </a:r>
            <a:r>
              <a:rPr lang="en-US" altLang="zh-CN" sz="2200" i="1" smtClean="0"/>
              <a:t>λ</a:t>
            </a:r>
            <a:r>
              <a:rPr lang="en-US" altLang="zh-CN" sz="2200" baseline="-25000" smtClean="0"/>
              <a:t>2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α</a:t>
            </a:r>
            <a:r>
              <a:rPr lang="en-US" altLang="zh-CN" sz="2200" smtClean="0"/>
              <a:t>.</a:t>
            </a:r>
            <a:endParaRPr lang="zh-CN" altLang="zh-CN" sz="22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其它主成份依次可求解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3590925"/>
            <a:ext cx="7453312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接连接符 19"/>
          <p:cNvCxnSpPr/>
          <p:nvPr/>
        </p:nvCxnSpPr>
        <p:spPr>
          <a:xfrm>
            <a:off x="4216400" y="4235450"/>
            <a:ext cx="18875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40263" y="4672013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45250" y="4635500"/>
            <a:ext cx="4889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35150" y="5816600"/>
            <a:ext cx="145097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5004048" y="1196752"/>
            <a:ext cx="2376264" cy="1237753"/>
          </a:xfrm>
          <a:prstGeom prst="cloudCallout">
            <a:avLst>
              <a:gd name="adj1" fmla="val -40858"/>
              <a:gd name="adj2" fmla="val 208986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各维上的变量存在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线性相关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4427984" y="5517232"/>
            <a:ext cx="2304256" cy="1021729"/>
          </a:xfrm>
          <a:prstGeom prst="cloudCallout">
            <a:avLst>
              <a:gd name="adj1" fmla="val -92492"/>
              <a:gd name="adj2" fmla="val -2649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降到了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596187" cy="482441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多种称谓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维度规约 </a:t>
            </a:r>
            <a:r>
              <a:rPr lang="en-US" altLang="zh-CN" sz="2200" smtClean="0">
                <a:latin typeface="Times New Roman" pitchFamily="18" charset="0"/>
                <a:cs typeface="Times New Roman" pitchFamily="18" charset="0"/>
              </a:rPr>
              <a:t>dimensionality reduction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特征选择 </a:t>
            </a:r>
            <a:r>
              <a:rPr lang="en-US" altLang="zh-CN" sz="2200" smtClean="0">
                <a:latin typeface="Times New Roman" pitchFamily="18" charset="0"/>
                <a:cs typeface="Times New Roman" pitchFamily="18" charset="0"/>
              </a:rPr>
              <a:t>feature selection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特征提取 </a:t>
            </a:r>
            <a:r>
              <a:rPr lang="en-US" altLang="zh-CN" sz="220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1400" y="4562475"/>
            <a:ext cx="6986588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统称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rgbClr val="7B9B57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降维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600200" lvl="3" indent="-228600">
              <a:lnSpc>
                <a:spcPct val="150000"/>
              </a:lnSpc>
              <a:spcBef>
                <a:spcPct val="20000"/>
              </a:spcBef>
              <a:buClr>
                <a:srgbClr val="7B9B57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rgbClr val="FC70D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降低维数，减少类别描述的特征数量</a:t>
            </a:r>
            <a:endParaRPr lang="en-US" altLang="zh-CN" sz="2000" dirty="0">
              <a:solidFill>
                <a:srgbClr val="FC70D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原点中心化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i="1" smtClean="0">
                <a:solidFill>
                  <a:srgbClr val="0000FF"/>
                </a:solidFill>
              </a:rPr>
              <a:t>k</a:t>
            </a:r>
            <a:r>
              <a:rPr lang="en-US" altLang="zh-CN" sz="2000" smtClean="0"/>
              <a:t> columns of </a:t>
            </a:r>
            <a:r>
              <a:rPr lang="en-US" altLang="zh-CN" sz="2000" b="1" i="1" smtClean="0">
                <a:solidFill>
                  <a:srgbClr val="FF0000"/>
                </a:solidFill>
              </a:rPr>
              <a:t>W</a:t>
            </a:r>
            <a:r>
              <a:rPr lang="en-US" altLang="zh-CN" sz="2000" smtClean="0"/>
              <a:t> are the </a:t>
            </a:r>
            <a:r>
              <a:rPr lang="en-US" altLang="zh-CN" sz="2000" i="1" smtClean="0"/>
              <a:t>k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0000FF"/>
                </a:solidFill>
              </a:rPr>
              <a:t>leading eigenvectors </a:t>
            </a:r>
            <a:r>
              <a:rPr lang="en-US" altLang="zh-CN" sz="2000" smtClean="0"/>
              <a:t>of </a:t>
            </a:r>
            <a:r>
              <a:rPr lang="en-US" altLang="zh-CN" sz="2000" b="1" i="1" smtClean="0">
                <a:solidFill>
                  <a:srgbClr val="FF0000"/>
                </a:solidFill>
              </a:rPr>
              <a:t>S</a:t>
            </a:r>
            <a:r>
              <a:rPr lang="zh-CN" alt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estimator to </a:t>
            </a:r>
            <a:r>
              <a:rPr lang="en-US" altLang="zh-CN" sz="20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zh-CN" sz="2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3789363"/>
            <a:ext cx="6700837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2563813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5940152" y="1556792"/>
            <a:ext cx="2376264" cy="773732"/>
          </a:xfrm>
          <a:prstGeom prst="cloudCallout">
            <a:avLst>
              <a:gd name="adj1" fmla="val -175540"/>
              <a:gd name="adj2" fmla="val 1312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坐标系旋转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讨论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如何控制主成份的数量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/>
              <a:t>S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是对角阵，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如果特征值都大于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，但如果 </a:t>
            </a:r>
            <a:r>
              <a:rPr lang="en-US" altLang="zh-CN" sz="1800" smtClean="0"/>
              <a:t>|</a:t>
            </a:r>
            <a:r>
              <a:rPr lang="en-US" altLang="zh-CN" sz="1800" i="1" smtClean="0"/>
              <a:t>S</a:t>
            </a:r>
            <a:r>
              <a:rPr lang="en-US" altLang="zh-CN" sz="1800" smtClean="0"/>
              <a:t>|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很小，对方差影响小，也可以舍弃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如果考虑贡献在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以上的方差的前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个主要成分</a:t>
            </a:r>
            <a:endParaRPr lang="en-US" altLang="zh-CN" sz="1600" b="1" i="1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方差比例 </a:t>
            </a:r>
            <a:r>
              <a:rPr lang="en-US" altLang="zh-C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proportion of variance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</a:rPr>
              <a:t>如果特征变量间高度相关，则看 </a:t>
            </a:r>
            <a:r>
              <a:rPr lang="en-US" altLang="zh-CN" sz="1600" i="1" smtClean="0">
                <a:solidFill>
                  <a:srgbClr val="FF0000"/>
                </a:solidFill>
              </a:rPr>
              <a:t>k</a:t>
            </a:r>
            <a:r>
              <a:rPr lang="en-US" altLang="zh-CN" sz="1600" smtClean="0">
                <a:solidFill>
                  <a:srgbClr val="FF0000"/>
                </a:solidFill>
              </a:rPr>
              <a:t>&lt;&lt;</a:t>
            </a:r>
            <a:r>
              <a:rPr lang="en-US" altLang="zh-CN" sz="1600" i="1" smtClean="0">
                <a:solidFill>
                  <a:srgbClr val="FF0000"/>
                </a:solidFill>
              </a:rPr>
              <a:t>d</a:t>
            </a:r>
            <a:r>
              <a:rPr lang="en-US" altLang="zh-CN" sz="1600" smtClean="0">
                <a:solidFill>
                  <a:srgbClr val="00B050"/>
                </a:solidFill>
              </a:rPr>
              <a:t>, </a:t>
            </a:r>
            <a:r>
              <a:rPr lang="zh-CN" altLang="en-US" sz="1600" smtClean="0">
                <a:solidFill>
                  <a:srgbClr val="00B050"/>
                </a:solidFill>
              </a:rPr>
              <a:t>维度</a:t>
            </a:r>
            <a:r>
              <a:rPr lang="zh-CN" altLang="en-US" sz="1600" smtClean="0">
                <a:solidFill>
                  <a:srgbClr val="FF0000"/>
                </a:solidFill>
              </a:rPr>
              <a:t>压缩比</a:t>
            </a:r>
            <a:r>
              <a:rPr lang="zh-CN" altLang="en-US" sz="1600" smtClean="0">
                <a:solidFill>
                  <a:srgbClr val="00B050"/>
                </a:solidFill>
              </a:rPr>
              <a:t>会很大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</a:rPr>
              <a:t>不相关，则 </a:t>
            </a:r>
            <a:r>
              <a:rPr lang="en-US" altLang="zh-CN" sz="1600" i="1" smtClean="0">
                <a:solidFill>
                  <a:srgbClr val="FF0000"/>
                </a:solidFill>
              </a:rPr>
              <a:t>k = d</a:t>
            </a:r>
            <a:endParaRPr lang="en-US" altLang="zh-CN" sz="16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5" y="2978150"/>
            <a:ext cx="1466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4868863"/>
            <a:ext cx="30051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6444208" y="1340768"/>
            <a:ext cx="2699792" cy="1656184"/>
          </a:xfrm>
          <a:prstGeom prst="cloudCallout">
            <a:avLst>
              <a:gd name="adj1" fmla="val -109403"/>
              <a:gd name="adj2" fmla="val 4606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空间变换后，各维的特征变量是相互独立的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7308304" y="4221088"/>
            <a:ext cx="1669479" cy="1120155"/>
          </a:xfrm>
          <a:prstGeom prst="cloudCallout">
            <a:avLst>
              <a:gd name="adj1" fmla="val -141484"/>
              <a:gd name="adj2" fmla="val 76002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是变量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0" y="188913"/>
            <a:ext cx="5364163" cy="8636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斜坡图（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 graph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011238"/>
            <a:ext cx="7280275" cy="58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4644008" y="1412776"/>
            <a:ext cx="4499992" cy="1368152"/>
          </a:xfrm>
          <a:prstGeom prst="cloudCallout">
            <a:avLst>
              <a:gd name="adj1" fmla="val -43674"/>
              <a:gd name="adj2" fmla="val 26047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graph. (b) Proportion of variance explained is given for the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Optdigits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 the UCI Repository.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zh-C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4053458" y="4437112"/>
            <a:ext cx="4911030" cy="1595264"/>
          </a:xfrm>
          <a:prstGeom prst="cloudCallout">
            <a:avLst>
              <a:gd name="adj1" fmla="val -46220"/>
              <a:gd name="adj2" fmla="val 2225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This is a handwritten digit dataset with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 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classes and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sixty-four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dimensional inputs. The first twenty eigenvectors explain 90 percent of the variance.</a:t>
            </a:r>
            <a:endParaRPr lang="zh-CN" altLang="zh-C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0" y="188913"/>
            <a:ext cx="6372225" cy="8636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如果前两个主成份贡献最大，可视化的情况</a:t>
            </a:r>
            <a:endParaRPr lang="en-US" altLang="zh-CN" sz="24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77900"/>
            <a:ext cx="7351713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6300192" y="5085184"/>
            <a:ext cx="2843808" cy="1411932"/>
          </a:xfrm>
          <a:prstGeom prst="cloudCallout">
            <a:avLst>
              <a:gd name="adj1" fmla="val -32618"/>
              <a:gd name="adj2" fmla="val -39046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search visually for </a:t>
            </a:r>
            <a:r>
              <a:rPr lang="en-US" altLang="zh-CN" sz="1600" b="1" dirty="0">
                <a:solidFill>
                  <a:srgbClr val="0000FF"/>
                </a:solidFill>
              </a:rPr>
              <a:t>structure, groups,</a:t>
            </a:r>
            <a:br>
              <a:rPr lang="en-US" altLang="zh-CN" sz="1600" b="1" dirty="0">
                <a:solidFill>
                  <a:srgbClr val="0000FF"/>
                </a:solidFill>
              </a:rPr>
            </a:br>
            <a:r>
              <a:rPr lang="en-US" altLang="zh-CN" sz="1600" b="1" dirty="0">
                <a:solidFill>
                  <a:srgbClr val="0000FF"/>
                </a:solidFill>
              </a:rPr>
              <a:t>outliers</a:t>
            </a:r>
            <a:r>
              <a:rPr lang="en-US" altLang="zh-CN" sz="1600" b="1" dirty="0">
                <a:solidFill>
                  <a:srgbClr val="FF0000"/>
                </a:solidFill>
              </a:rPr>
              <a:t>, </a:t>
            </a:r>
            <a:r>
              <a:rPr lang="en-US" altLang="zh-CN" sz="1600" b="1" dirty="0">
                <a:solidFill>
                  <a:srgbClr val="0000FF"/>
                </a:solidFill>
              </a:rPr>
              <a:t>normality</a:t>
            </a:r>
            <a:r>
              <a:rPr lang="en-US" altLang="zh-CN" sz="1600" b="1" dirty="0">
                <a:solidFill>
                  <a:srgbClr val="FF0000"/>
                </a:solidFill>
              </a:rPr>
              <a:t>, and so forth</a:t>
            </a:r>
            <a:endParaRPr lang="zh-CN" altLang="zh-CN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来自谱分解的解释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如何控制主成份的数量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/>
              <a:t>S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是对角阵，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如果特征值都大于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，但如果 </a:t>
            </a:r>
            <a:r>
              <a:rPr lang="en-US" altLang="zh-CN" sz="1800" smtClean="0"/>
              <a:t>|</a:t>
            </a:r>
            <a:r>
              <a:rPr lang="en-US" altLang="zh-CN" sz="1800" i="1" smtClean="0"/>
              <a:t>S</a:t>
            </a:r>
            <a:r>
              <a:rPr lang="en-US" altLang="zh-CN" sz="1800" smtClean="0"/>
              <a:t>|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263" y="2474913"/>
            <a:ext cx="76787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213100"/>
            <a:ext cx="42481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2778125" y="4491038"/>
            <a:ext cx="2273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云形标注 6"/>
          <p:cNvSpPr/>
          <p:nvPr/>
        </p:nvSpPr>
        <p:spPr>
          <a:xfrm>
            <a:off x="5855221" y="1412776"/>
            <a:ext cx="1957139" cy="561106"/>
          </a:xfrm>
          <a:prstGeom prst="cloudCallout">
            <a:avLst>
              <a:gd name="adj1" fmla="val -93367"/>
              <a:gd name="adj2" fmla="val 11160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协方差矩阵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372200" y="3068960"/>
            <a:ext cx="2520280" cy="792088"/>
          </a:xfrm>
          <a:prstGeom prst="cloudCallout">
            <a:avLst>
              <a:gd name="adj1" fmla="val -122062"/>
              <a:gd name="adj2" fmla="val -5496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矩阵正交可逆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251520" y="4509120"/>
            <a:ext cx="1648272" cy="792088"/>
          </a:xfrm>
          <a:prstGeom prst="cloudCallout">
            <a:avLst>
              <a:gd name="adj1" fmla="val 42237"/>
              <a:gd name="adj2" fmla="val -16559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就是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对角阵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353425" cy="338455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来自谱分解 </a:t>
            </a:r>
            <a:r>
              <a:rPr lang="en-US" altLang="zh-CN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spectral decomposition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的解释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如何控制主成份的数量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263" y="2474913"/>
            <a:ext cx="76787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3141663"/>
            <a:ext cx="16002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3573463"/>
            <a:ext cx="7413625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3" y="4724400"/>
            <a:ext cx="1323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24088" y="6086475"/>
            <a:ext cx="1247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33550" y="5224463"/>
            <a:ext cx="73152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825750" y="3810000"/>
            <a:ext cx="181292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3650" y="4105275"/>
            <a:ext cx="2279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73225" y="4383088"/>
            <a:ext cx="10985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主成份分析（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实例分析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有一个班学生的五门课成绩，要求对学生排序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如何解决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记总分？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计算平均分？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问题是如何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突出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五门成绩之间的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差别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</a:rPr>
              <a:t>引入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</a:rPr>
              <a:t>PCA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</a:rPr>
              <a:t>计算最大特征值的特征向量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</a:rPr>
              <a:t>投影到具有最大的方差的特征向量上</a:t>
            </a: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5652120" y="5013176"/>
            <a:ext cx="2376264" cy="773732"/>
          </a:xfrm>
          <a:prstGeom prst="cloudCallout">
            <a:avLst>
              <a:gd name="adj1" fmla="val -135856"/>
              <a:gd name="adj2" fmla="val -31198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空间变换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投影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discriminant analysis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概述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用于分类的有指导降维方法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有别于 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有监督方法，需要 训练样本对应的输出，而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PCA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是无监督方法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PCA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突出特征对样本的有效表示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LDA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侧重类别之间的差别，效果通常回避</a:t>
            </a:r>
            <a:r>
              <a:rPr lang="en-US" altLang="zh-CN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PCA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更好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应用十分广泛的特征提取方法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PCA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一样受重视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属于降维的基本方法</a:t>
            </a: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Given samples from two classes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we want to find the direction, as defined by a vector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such that when the data are projected onto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the examples from the two classes are as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well separated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as possible. As we saw before</a:t>
            </a:r>
            <a:r>
              <a:rPr lang="zh-CN" altLang="zh-CN" sz="20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从 </a:t>
            </a:r>
            <a:r>
              <a:rPr lang="en-US" altLang="zh-CN" sz="2000" i="1" smtClean="0">
                <a:solidFill>
                  <a:srgbClr val="0000FF"/>
                </a:solidFill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</a:rPr>
              <a:t> </a:t>
            </a:r>
            <a:r>
              <a:rPr lang="zh-CN" altLang="en-US" sz="2000" smtClean="0"/>
              <a:t>维</a:t>
            </a:r>
            <a:r>
              <a:rPr lang="en-US" altLang="zh-CN" sz="2000" smtClean="0"/>
              <a:t>  </a:t>
            </a:r>
            <a:r>
              <a:rPr lang="zh-CN" altLang="en-US" sz="2000" smtClean="0"/>
              <a:t>到  </a:t>
            </a:r>
            <a:r>
              <a:rPr lang="zh-CN" altLang="en-US" sz="2000" smtClean="0">
                <a:solidFill>
                  <a:srgbClr val="0000FF"/>
                </a:solidFill>
              </a:rPr>
              <a:t>一维  </a:t>
            </a:r>
            <a:r>
              <a:rPr lang="zh-CN" altLang="en-US" sz="2000" smtClean="0"/>
              <a:t>投影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如何寻找或确定向量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en-US" sz="2000" smtClean="0"/>
              <a:t>的方向</a:t>
            </a:r>
            <a:endParaRPr lang="en-US" altLang="zh-CN" sz="2000" b="1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使误差最小或者方差最小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800" b="1" i="1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773238"/>
            <a:ext cx="8755062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250825" y="404813"/>
            <a:ext cx="8893175" cy="1008062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在两条不同的直线上投影差别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7950" y="333375"/>
            <a:ext cx="8893175" cy="266382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输入的空间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输入输出均为二元的情况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3160713"/>
            <a:ext cx="77073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4881563"/>
            <a:ext cx="7573962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3" y="2713038"/>
            <a:ext cx="645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5436096" y="1196752"/>
            <a:ext cx="2376264" cy="773732"/>
          </a:xfrm>
          <a:prstGeom prst="cloudCallout">
            <a:avLst>
              <a:gd name="adj1" fmla="val -141869"/>
              <a:gd name="adj2" fmla="val 57438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需要降维吗？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306888" y="5683250"/>
            <a:ext cx="395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91413" y="5959475"/>
            <a:ext cx="396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29538" y="5375275"/>
            <a:ext cx="395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33538" y="5103813"/>
            <a:ext cx="20018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79875" y="5102225"/>
            <a:ext cx="351631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are the means of samples from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before and after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respectively. Note that </a:t>
            </a:r>
            <a:r>
              <a:rPr lang="en-US" altLang="zh-CN" sz="18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We are given a sample </a:t>
            </a:r>
            <a:r>
              <a:rPr lang="en-US" altLang="zh-CN" sz="18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4652963"/>
            <a:ext cx="4276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7020272" y="1412776"/>
            <a:ext cx="1648272" cy="792088"/>
          </a:xfrm>
          <a:prstGeom prst="cloudCallout">
            <a:avLst>
              <a:gd name="adj1" fmla="val 1208"/>
              <a:gd name="adj2" fmla="val 15187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投到一维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标量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467544" y="4941168"/>
            <a:ext cx="1027534" cy="435893"/>
          </a:xfrm>
          <a:prstGeom prst="cloudCallout">
            <a:avLst>
              <a:gd name="adj1" fmla="val 113170"/>
              <a:gd name="adj2" fmla="val 52322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标量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scatter</a:t>
            </a:r>
            <a:r>
              <a:rPr lang="zh-CN" altLang="zh-CN" sz="1800" smtClean="0"/>
              <a:t>（</a:t>
            </a:r>
            <a:r>
              <a:rPr lang="zh-CN" altLang="zh-CN" sz="1800" smtClean="0">
                <a:solidFill>
                  <a:srgbClr val="0000FF"/>
                </a:solidFill>
              </a:rPr>
              <a:t>散布</a:t>
            </a:r>
            <a:r>
              <a:rPr lang="zh-CN" altLang="zh-CN" sz="1800" smtClean="0">
                <a:solidFill>
                  <a:srgbClr val="FC70DE"/>
                </a:solidFill>
              </a:rPr>
              <a:t>） </a:t>
            </a:r>
            <a:r>
              <a:rPr lang="en-US" altLang="zh-CN" sz="1800" smtClean="0">
                <a:solidFill>
                  <a:srgbClr val="FC70DE"/>
                </a:solidFill>
              </a:rPr>
              <a:t>of samples from </a:t>
            </a:r>
            <a:r>
              <a:rPr lang="en-US" altLang="zh-CN" sz="1800" i="1" smtClean="0">
                <a:solidFill>
                  <a:srgbClr val="FC70DE"/>
                </a:solidFill>
              </a:rPr>
              <a:t>C</a:t>
            </a:r>
            <a:r>
              <a:rPr lang="en-US" altLang="zh-CN" sz="1800" baseline="-25000" smtClean="0">
                <a:solidFill>
                  <a:srgbClr val="FC70DE"/>
                </a:solidFill>
              </a:rPr>
              <a:t>1</a:t>
            </a:r>
            <a:r>
              <a:rPr lang="en-US" altLang="zh-CN" sz="1800" i="1" smtClean="0">
                <a:solidFill>
                  <a:srgbClr val="FC70DE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and </a:t>
            </a:r>
            <a:r>
              <a:rPr lang="en-US" altLang="zh-CN" sz="1800" i="1" smtClean="0">
                <a:solidFill>
                  <a:srgbClr val="FC70DE"/>
                </a:solidFill>
              </a:rPr>
              <a:t>C</a:t>
            </a:r>
            <a:r>
              <a:rPr lang="en-US" altLang="zh-CN" sz="1800" baseline="-25000" smtClean="0">
                <a:solidFill>
                  <a:srgbClr val="FC70DE"/>
                </a:solidFill>
              </a:rPr>
              <a:t>2</a:t>
            </a:r>
            <a:r>
              <a:rPr lang="en-US" altLang="zh-CN" sz="1800" smtClean="0">
                <a:solidFill>
                  <a:srgbClr val="FC70DE"/>
                </a:solidFill>
              </a:rPr>
              <a:t> after projection are: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1800" smtClean="0">
                <a:solidFill>
                  <a:srgbClr val="FC70DE"/>
                </a:solidFill>
              </a:rPr>
              <a:t>希望 </a:t>
            </a:r>
            <a:r>
              <a:rPr lang="en-US" altLang="zh-CN" sz="1800" smtClean="0">
                <a:solidFill>
                  <a:srgbClr val="0000FF"/>
                </a:solidFill>
              </a:rPr>
              <a:t>||m1 − m2|| </a:t>
            </a:r>
            <a:r>
              <a:rPr lang="zh-CN" altLang="zh-CN" sz="1800" smtClean="0">
                <a:solidFill>
                  <a:srgbClr val="FC70DE"/>
                </a:solidFill>
              </a:rPr>
              <a:t>大，</a:t>
            </a:r>
            <a:r>
              <a:rPr lang="en-US" altLang="zh-CN" sz="1800" i="1" smtClean="0">
                <a:solidFill>
                  <a:srgbClr val="0000FF"/>
                </a:solidFill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</a:rPr>
              <a:t>1</a:t>
            </a:r>
            <a:r>
              <a:rPr lang="en-US" altLang="zh-CN" sz="1800" baseline="30000" smtClean="0">
                <a:solidFill>
                  <a:srgbClr val="0000FF"/>
                </a:solidFill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</a:rPr>
              <a:t> + </a:t>
            </a:r>
            <a:r>
              <a:rPr lang="en-US" altLang="zh-CN" sz="1800" i="1" smtClean="0">
                <a:solidFill>
                  <a:srgbClr val="0000FF"/>
                </a:solidFill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</a:rPr>
              <a:t> </a:t>
            </a:r>
            <a:r>
              <a:rPr lang="zh-CN" altLang="zh-CN" sz="1800" smtClean="0">
                <a:solidFill>
                  <a:srgbClr val="FC70DE"/>
                </a:solidFill>
              </a:rPr>
              <a:t>小</a:t>
            </a: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3716338"/>
            <a:ext cx="41735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云形标注 4"/>
          <p:cNvSpPr/>
          <p:nvPr/>
        </p:nvSpPr>
        <p:spPr>
          <a:xfrm>
            <a:off x="6444208" y="1844824"/>
            <a:ext cx="1648272" cy="792088"/>
          </a:xfrm>
          <a:prstGeom prst="cloudCallout">
            <a:avLst>
              <a:gd name="adj1" fmla="val -217230"/>
              <a:gd name="adj2" fmla="val 9896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分散程度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</a:rPr>
              <a:t>最大化下式</a:t>
            </a: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4149725"/>
            <a:ext cx="31908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268413"/>
            <a:ext cx="6197600" cy="52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193675" y="180975"/>
            <a:ext cx="8893175" cy="100806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投影到向量上，寻找理想的分界</a:t>
            </a:r>
            <a:endParaRPr lang="en-US" altLang="zh-CN" sz="2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重写分子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1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类间散布矩阵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between-class scatter matrix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3573463"/>
            <a:ext cx="5005388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4797425"/>
            <a:ext cx="4162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重写分母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3500438"/>
            <a:ext cx="3429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5810250"/>
            <a:ext cx="65119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重写分母</a:t>
            </a: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5088" y="4619625"/>
            <a:ext cx="2276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5319713"/>
            <a:ext cx="6570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3933825"/>
            <a:ext cx="65135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判别式改写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18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微分，并令其为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1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4005263"/>
            <a:ext cx="43148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516563"/>
            <a:ext cx="63912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两个类的问题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000" b="1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Fisher’s linear discriminant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方程的解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当                                             ， 有判别式：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5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3840163"/>
            <a:ext cx="2524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4383088"/>
            <a:ext cx="3143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6525" y="4891088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2775" y="5334000"/>
            <a:ext cx="2286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2363" y="5840413"/>
            <a:ext cx="5715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直接连接符 28"/>
          <p:cNvCxnSpPr/>
          <p:nvPr/>
        </p:nvCxnSpPr>
        <p:spPr>
          <a:xfrm>
            <a:off x="2411413" y="6472238"/>
            <a:ext cx="21415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16538" y="6110288"/>
            <a:ext cx="105568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标注 11"/>
          <p:cNvSpPr/>
          <p:nvPr/>
        </p:nvSpPr>
        <p:spPr>
          <a:xfrm>
            <a:off x="7308304" y="4293096"/>
            <a:ext cx="1648272" cy="720080"/>
          </a:xfrm>
          <a:prstGeom prst="cloudCallout">
            <a:avLst>
              <a:gd name="adj1" fmla="val -135749"/>
              <a:gd name="adj2" fmla="val 16338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已被证明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推广到多类问题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个类的情况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需要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个判别式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二类问题需要一个判别式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需要向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维矢量投影（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需要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条直线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个分界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由这些向量作为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列向量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组成矩阵 </a:t>
            </a: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向 </a:t>
            </a:r>
            <a:r>
              <a:rPr lang="en-US" altLang="zh-CN" sz="18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投影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维，</a:t>
            </a:r>
            <a:r>
              <a:rPr lang="en-US" altLang="zh-CN" sz="1800" b="1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CN" sz="1800" i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29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475" y="5386388"/>
            <a:ext cx="1181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6165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输入的空间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神经网络的输入层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924175"/>
            <a:ext cx="3671888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推广到多类问题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个类的情况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i="1" baseline="-2500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的类内散布矩阵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2924175"/>
            <a:ext cx="1181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905250"/>
            <a:ext cx="348138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1275" y="4700588"/>
            <a:ext cx="4038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2138" y="5229225"/>
            <a:ext cx="1554162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推广到多类问题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个类的情况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类间散布矩阵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投影后的类间散布矩阵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投影后的类内散布矩阵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2924175"/>
            <a:ext cx="1181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5338" y="3843338"/>
            <a:ext cx="34147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0338" y="4724400"/>
            <a:ext cx="1485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5838" y="5260975"/>
            <a:ext cx="1057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3613" y="5761038"/>
            <a:ext cx="1066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推广到多类问题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个类的情况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要求最大化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希望                     大，类均值相互远离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希望                     小，类内样本接近均值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的</a:t>
            </a:r>
            <a:r>
              <a:rPr lang="zh-CN" alt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最大特征向量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是上式的解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859338"/>
            <a:ext cx="1066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7950" y="3405188"/>
            <a:ext cx="2247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4365625"/>
            <a:ext cx="1057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4588" y="5481638"/>
            <a:ext cx="828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线性判别式分析</a:t>
            </a:r>
            <a:r>
              <a:rPr lang="en-US" altLang="zh-CN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(LDA)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推广到多类问题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个类的情况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要求最大化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最优的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的列向量是下式的最大本征值对应的本征向量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可以求解普通的本征值问题得到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本征向量</a:t>
            </a: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b="1" i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也可以直接求解特征多项式的根</a:t>
            </a:r>
            <a:endParaRPr lang="en-US" altLang="zh-CN" sz="18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2781300"/>
            <a:ext cx="19891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5013325"/>
            <a:ext cx="1733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2475" y="4051300"/>
            <a:ext cx="170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5888038"/>
            <a:ext cx="1924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0713" y="6315075"/>
            <a:ext cx="2276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左大括号 11"/>
          <p:cNvSpPr/>
          <p:nvPr/>
        </p:nvSpPr>
        <p:spPr>
          <a:xfrm>
            <a:off x="2932113" y="6080125"/>
            <a:ext cx="215900" cy="50323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33375"/>
            <a:ext cx="8142287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852613"/>
            <a:ext cx="748506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100806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三个三维分布被投影到二维平面上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algn="ctr"/>
            <a:r>
              <a:rPr lang="en-US" altLang="zh-CN" sz="6000" smtClean="0">
                <a:solidFill>
                  <a:srgbClr val="0000FF"/>
                </a:solidFill>
              </a:rPr>
              <a:t>the END</a:t>
            </a:r>
            <a:endParaRPr lang="zh-CN" altLang="en-US" sz="6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893175" cy="56165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降维的好处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理想情况下，降维不该是一个独立过程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常被看做预处理过程加以考虑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降低算法计算复杂度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简单模型，方差小，更鲁棒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特征少，易解释和学习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容易实现可视化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531471" y="3949477"/>
            <a:ext cx="2072977" cy="1063700"/>
          </a:xfrm>
          <a:prstGeom prst="cloudCallout">
            <a:avLst>
              <a:gd name="adj1" fmla="val -148233"/>
              <a:gd name="adj2" fmla="val -3489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听说过维数灾难吗？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爆炸形 2 6"/>
          <p:cNvSpPr/>
          <p:nvPr/>
        </p:nvSpPr>
        <p:spPr>
          <a:xfrm>
            <a:off x="6767513" y="2133600"/>
            <a:ext cx="2376487" cy="1727200"/>
          </a:xfrm>
          <a:prstGeom prst="irregularSeal2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嘭、嘭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7850188" cy="56165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降维的可能性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特征描述存在冗余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特征变量相互依赖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对类别没有表征能力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无关的、错误的、表现力弱的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高维空间向低维空间映射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多维信息的融合、混合、揉合</a:t>
            </a:r>
            <a:r>
              <a:rPr lang="en-US" altLang="zh-CN" sz="1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724675" y="2007146"/>
            <a:ext cx="2072977" cy="1063700"/>
          </a:xfrm>
          <a:prstGeom prst="cloudCallout">
            <a:avLst>
              <a:gd name="adj1" fmla="val -147774"/>
              <a:gd name="adj2" fmla="val 9315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还记得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主键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吗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6948265" y="3356992"/>
            <a:ext cx="1656184" cy="1224136"/>
          </a:xfrm>
          <a:prstGeom prst="cloudCallout">
            <a:avLst>
              <a:gd name="adj1" fmla="val -149612"/>
              <a:gd name="adj2" fmla="val -1877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单键、</a:t>
            </a:r>
            <a:endParaRPr lang="en-US" altLang="zh-CN" dirty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defRPr/>
            </a:pPr>
            <a:r>
              <a:rPr lang="zh-CN" altLang="en-US" dirty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组合键、</a:t>
            </a:r>
            <a:endParaRPr lang="en-US" altLang="zh-CN" dirty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全键</a:t>
            </a:r>
            <a:endParaRPr lang="en-US" altLang="zh-CN" dirty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7850188" cy="56165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维度约简概述（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常用降维方法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特征选择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维中找出能提供更多信息的 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个维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子集选择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subset selection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特征提取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通过变换，找出 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个维的新组合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主成分分析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线性判别分析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子集选择（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寻找最佳子集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最佳子集包括那些对正确率贡献最大的属性（特征）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个变量有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baseline="30000" smtClean="0">
                <a:solidFill>
                  <a:srgbClr val="0000FF"/>
                </a:solidFill>
              </a:rPr>
              <a:t>d</a:t>
            </a:r>
            <a:r>
              <a:rPr lang="en-US" altLang="zh-CN" i="1" baseline="30000" smtClean="0"/>
              <a:t> 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的个可能子集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只能在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合理的时间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找到一个合理的解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主要方法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向前选择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forward selection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从空集开始添加使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误差降低最多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的特征</a:t>
            </a:r>
            <a:endParaRPr lang="en-US" altLang="zh-CN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向后选择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backward selection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逐步删除掉使</a:t>
            </a:r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误差提高很小</a:t>
            </a:r>
            <a:r>
              <a:rPr lang="zh-CN" alt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的特征</a:t>
            </a:r>
            <a:endParaRPr lang="en-US" altLang="zh-CN" sz="16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848600" y="0"/>
            <a:ext cx="1295400" cy="504825"/>
          </a:xfrm>
          <a:prstGeom prst="horizontalScroll">
            <a:avLst/>
          </a:prstGeom>
          <a:solidFill>
            <a:srgbClr val="FFFF00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维度约简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893175" cy="5905500"/>
          </a:xfrm>
          <a:ln>
            <a:solidFill>
              <a:srgbClr val="FFC000"/>
            </a:solidFill>
          </a:ln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子集选择（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顺序向前选择 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sequential forward selection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smtClean="0">
                <a:latin typeface="Times New Roman" pitchFamily="18" charset="0"/>
                <a:cs typeface="Times New Roman" pitchFamily="18" charset="0"/>
              </a:rPr>
              <a:t>处理思想</a:t>
            </a:r>
            <a:endParaRPr lang="en-US" altLang="zh-CN" sz="220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a feature set of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 dimensions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= 1, . . . ,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denotes the error incurred on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validation sample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when only the inputs in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are used.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start with no features: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∅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At each step, for all possible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we train our model on the training set and calculate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validation set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516216" y="4437112"/>
            <a:ext cx="2072977" cy="559643"/>
          </a:xfrm>
          <a:prstGeom prst="cloudCallout">
            <a:avLst>
              <a:gd name="adj1" fmla="val -27849"/>
              <a:gd name="adj2" fmla="val -15402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验证集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67400" y="3789363"/>
            <a:ext cx="1800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2876</TotalTime>
  <Words>2713</Words>
  <Application>Microsoft Office PowerPoint</Application>
  <PresentationFormat>全屏显示(4:3)</PresentationFormat>
  <Paragraphs>464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黑体</vt:lpstr>
      <vt:lpstr>Times New Roman</vt:lpstr>
      <vt:lpstr>Wingdings</vt:lpstr>
      <vt:lpstr>楷体_GB2312</vt:lpstr>
      <vt:lpstr>楷体</vt:lpstr>
      <vt:lpstr>龙腾四海</vt:lpstr>
      <vt:lpstr>龙腾四海</vt:lpstr>
      <vt:lpstr>龙腾四海</vt:lpstr>
      <vt:lpstr>机器学习第六讲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AutoBVT</cp:lastModifiedBy>
  <cp:revision>578</cp:revision>
  <dcterms:created xsi:type="dcterms:W3CDTF">2015-09-11T00:10:50Z</dcterms:created>
  <dcterms:modified xsi:type="dcterms:W3CDTF">2018-11-12T23:00:12Z</dcterms:modified>
</cp:coreProperties>
</file>