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8" r:id="rId4"/>
    <p:sldId id="259" r:id="rId5"/>
    <p:sldId id="281" r:id="rId6"/>
    <p:sldId id="263" r:id="rId7"/>
    <p:sldId id="271" r:id="rId8"/>
    <p:sldId id="267" r:id="rId9"/>
    <p:sldId id="268" r:id="rId10"/>
    <p:sldId id="269" r:id="rId11"/>
    <p:sldId id="270" r:id="rId12"/>
    <p:sldId id="273" r:id="rId13"/>
    <p:sldId id="276" r:id="rId14"/>
    <p:sldId id="275" r:id="rId15"/>
    <p:sldId id="277" r:id="rId16"/>
    <p:sldId id="278" r:id="rId17"/>
    <p:sldId id="279" r:id="rId18"/>
    <p:sldId id="272" r:id="rId19"/>
    <p:sldId id="280" r:id="rId20"/>
    <p:sldId id="260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2815"/>
    <a:srgbClr val="603F28"/>
    <a:srgbClr val="FAF9F8"/>
    <a:srgbClr val="E6E6E6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2577;&#21578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2577;&#21578;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2577;&#21578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67937041883755"/>
          <c:y val="4.3717714374052773E-2"/>
          <c:w val="0.74385442053300488"/>
          <c:h val="0.78215998054765123"/>
        </c:manualLayout>
      </c:layout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9月3日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工作表1!$B$2:$B$25</c:f>
              <c:numCache>
                <c:formatCode>General</c:formatCode>
                <c:ptCount val="24"/>
                <c:pt idx="0">
                  <c:v>3844</c:v>
                </c:pt>
                <c:pt idx="1">
                  <c:v>2492</c:v>
                </c:pt>
                <c:pt idx="2">
                  <c:v>2015</c:v>
                </c:pt>
                <c:pt idx="3">
                  <c:v>2053</c:v>
                </c:pt>
                <c:pt idx="4">
                  <c:v>2876</c:v>
                </c:pt>
                <c:pt idx="5">
                  <c:v>4812</c:v>
                </c:pt>
                <c:pt idx="6">
                  <c:v>10814</c:v>
                </c:pt>
                <c:pt idx="7">
                  <c:v>16009</c:v>
                </c:pt>
                <c:pt idx="8">
                  <c:v>17647</c:v>
                </c:pt>
                <c:pt idx="9">
                  <c:v>19366</c:v>
                </c:pt>
                <c:pt idx="10">
                  <c:v>20163</c:v>
                </c:pt>
                <c:pt idx="11">
                  <c:v>18594</c:v>
                </c:pt>
                <c:pt idx="12">
                  <c:v>17539</c:v>
                </c:pt>
                <c:pt idx="13">
                  <c:v>17699</c:v>
                </c:pt>
                <c:pt idx="14">
                  <c:v>17903</c:v>
                </c:pt>
                <c:pt idx="15">
                  <c:v>18067</c:v>
                </c:pt>
                <c:pt idx="16">
                  <c:v>18396</c:v>
                </c:pt>
                <c:pt idx="17">
                  <c:v>18116</c:v>
                </c:pt>
                <c:pt idx="18">
                  <c:v>13547</c:v>
                </c:pt>
                <c:pt idx="19">
                  <c:v>12000</c:v>
                </c:pt>
                <c:pt idx="20">
                  <c:v>10902</c:v>
                </c:pt>
                <c:pt idx="21">
                  <c:v>10076</c:v>
                </c:pt>
                <c:pt idx="22">
                  <c:v>7803</c:v>
                </c:pt>
                <c:pt idx="23">
                  <c:v>5012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03-4738-BC1A-0D8B229E9B9B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9月4日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工作表1!$C$2:$C$25</c:f>
              <c:numCache>
                <c:formatCode>General</c:formatCode>
                <c:ptCount val="24"/>
                <c:pt idx="0">
                  <c:v>3497</c:v>
                </c:pt>
                <c:pt idx="1">
                  <c:v>2473</c:v>
                </c:pt>
                <c:pt idx="2">
                  <c:v>1843</c:v>
                </c:pt>
                <c:pt idx="3">
                  <c:v>1774</c:v>
                </c:pt>
                <c:pt idx="4">
                  <c:v>2088</c:v>
                </c:pt>
                <c:pt idx="5">
                  <c:v>3456</c:v>
                </c:pt>
                <c:pt idx="6">
                  <c:v>6350</c:v>
                </c:pt>
                <c:pt idx="7">
                  <c:v>9599</c:v>
                </c:pt>
                <c:pt idx="8">
                  <c:v>11742</c:v>
                </c:pt>
                <c:pt idx="9">
                  <c:v>13605</c:v>
                </c:pt>
                <c:pt idx="10">
                  <c:v>15670</c:v>
                </c:pt>
                <c:pt idx="11">
                  <c:v>16236</c:v>
                </c:pt>
                <c:pt idx="12">
                  <c:v>15656</c:v>
                </c:pt>
                <c:pt idx="13">
                  <c:v>17515</c:v>
                </c:pt>
                <c:pt idx="14">
                  <c:v>19161</c:v>
                </c:pt>
                <c:pt idx="15">
                  <c:v>19069</c:v>
                </c:pt>
                <c:pt idx="16">
                  <c:v>18700</c:v>
                </c:pt>
                <c:pt idx="17">
                  <c:v>17327</c:v>
                </c:pt>
                <c:pt idx="18">
                  <c:v>15017</c:v>
                </c:pt>
                <c:pt idx="19">
                  <c:v>15226</c:v>
                </c:pt>
                <c:pt idx="20">
                  <c:v>15347</c:v>
                </c:pt>
                <c:pt idx="21">
                  <c:v>12421</c:v>
                </c:pt>
                <c:pt idx="22">
                  <c:v>8336</c:v>
                </c:pt>
                <c:pt idx="23">
                  <c:v>4786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03-4738-BC1A-0D8B229E9B9B}"/>
            </c:ext>
          </c:extLst>
        </c:ser>
        <c:ser>
          <c:idx val="9"/>
          <c:order val="9"/>
          <c:tx>
            <c:strRef>
              <c:f>工作表1!$K$1</c:f>
              <c:strCache>
                <c:ptCount val="1"/>
                <c:pt idx="0">
                  <c:v>9月17日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工作表1!$A$2:$A$25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工作表1!$K$2:$K$25</c:f>
              <c:numCache>
                <c:formatCode>General</c:formatCode>
                <c:ptCount val="24"/>
                <c:pt idx="0">
                  <c:v>4399</c:v>
                </c:pt>
                <c:pt idx="1">
                  <c:v>3125</c:v>
                </c:pt>
                <c:pt idx="2">
                  <c:v>2533</c:v>
                </c:pt>
                <c:pt idx="3">
                  <c:v>2478</c:v>
                </c:pt>
                <c:pt idx="4">
                  <c:v>3804</c:v>
                </c:pt>
                <c:pt idx="5">
                  <c:v>7624</c:v>
                </c:pt>
                <c:pt idx="6">
                  <c:v>15190</c:v>
                </c:pt>
                <c:pt idx="7">
                  <c:v>21584</c:v>
                </c:pt>
                <c:pt idx="8">
                  <c:v>22136</c:v>
                </c:pt>
                <c:pt idx="9">
                  <c:v>22112</c:v>
                </c:pt>
                <c:pt idx="10">
                  <c:v>22580</c:v>
                </c:pt>
                <c:pt idx="11">
                  <c:v>21955</c:v>
                </c:pt>
                <c:pt idx="12">
                  <c:v>21738</c:v>
                </c:pt>
                <c:pt idx="13">
                  <c:v>21919</c:v>
                </c:pt>
                <c:pt idx="14">
                  <c:v>22017</c:v>
                </c:pt>
                <c:pt idx="15">
                  <c:v>22181</c:v>
                </c:pt>
                <c:pt idx="16">
                  <c:v>23410</c:v>
                </c:pt>
                <c:pt idx="17">
                  <c:v>23611</c:v>
                </c:pt>
                <c:pt idx="18">
                  <c:v>19177</c:v>
                </c:pt>
                <c:pt idx="19">
                  <c:v>15603</c:v>
                </c:pt>
                <c:pt idx="20">
                  <c:v>14583</c:v>
                </c:pt>
                <c:pt idx="21">
                  <c:v>13552</c:v>
                </c:pt>
                <c:pt idx="22">
                  <c:v>10368</c:v>
                </c:pt>
                <c:pt idx="23">
                  <c:v>6899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E03-4738-BC1A-0D8B229E9B9B}"/>
            </c:ext>
          </c:extLst>
        </c:ser>
        <c:ser>
          <c:idx val="10"/>
          <c:order val="10"/>
          <c:tx>
            <c:strRef>
              <c:f>工作表1!$L$1</c:f>
              <c:strCache>
                <c:ptCount val="1"/>
                <c:pt idx="0">
                  <c:v>9月18日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工作表1!$A$2:$A$25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工作表1!$L$2:$L$25</c:f>
              <c:numCache>
                <c:formatCode>General</c:formatCode>
                <c:ptCount val="24"/>
                <c:pt idx="0">
                  <c:v>4617</c:v>
                </c:pt>
                <c:pt idx="1">
                  <c:v>3104</c:v>
                </c:pt>
                <c:pt idx="2">
                  <c:v>2540</c:v>
                </c:pt>
                <c:pt idx="3">
                  <c:v>2260</c:v>
                </c:pt>
                <c:pt idx="4">
                  <c:v>3088</c:v>
                </c:pt>
                <c:pt idx="5">
                  <c:v>5506</c:v>
                </c:pt>
                <c:pt idx="6">
                  <c:v>9549</c:v>
                </c:pt>
                <c:pt idx="7">
                  <c:v>13122</c:v>
                </c:pt>
                <c:pt idx="8">
                  <c:v>15540</c:v>
                </c:pt>
                <c:pt idx="9">
                  <c:v>18165</c:v>
                </c:pt>
                <c:pt idx="10">
                  <c:v>20144</c:v>
                </c:pt>
                <c:pt idx="11">
                  <c:v>19400</c:v>
                </c:pt>
                <c:pt idx="12">
                  <c:v>18523</c:v>
                </c:pt>
                <c:pt idx="13">
                  <c:v>20225</c:v>
                </c:pt>
                <c:pt idx="14">
                  <c:v>21026</c:v>
                </c:pt>
                <c:pt idx="15">
                  <c:v>21203</c:v>
                </c:pt>
                <c:pt idx="16">
                  <c:v>21100</c:v>
                </c:pt>
                <c:pt idx="17">
                  <c:v>20359</c:v>
                </c:pt>
                <c:pt idx="18">
                  <c:v>17699</c:v>
                </c:pt>
                <c:pt idx="19">
                  <c:v>17329</c:v>
                </c:pt>
                <c:pt idx="20">
                  <c:v>16691</c:v>
                </c:pt>
                <c:pt idx="21">
                  <c:v>13782</c:v>
                </c:pt>
                <c:pt idx="22">
                  <c:v>9128</c:v>
                </c:pt>
                <c:pt idx="23">
                  <c:v>5175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E03-4738-BC1A-0D8B229E9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38270320"/>
        <c:axId val="-1338270864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工作表1!$D$1</c15:sqref>
                        </c15:formulaRef>
                      </c:ext>
                    </c:extLst>
                    <c:strCache>
                      <c:ptCount val="1"/>
                      <c:pt idx="0">
                        <c:v>9月7日</c:v>
                      </c:pt>
                    </c:strCache>
                  </c:strRef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工作表1!$D$2:$D$25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3237</c:v>
                      </c:pt>
                      <c:pt idx="1">
                        <c:v>2160</c:v>
                      </c:pt>
                      <c:pt idx="2">
                        <c:v>1980</c:v>
                      </c:pt>
                      <c:pt idx="3">
                        <c:v>1871</c:v>
                      </c:pt>
                      <c:pt idx="4">
                        <c:v>2850</c:v>
                      </c:pt>
                      <c:pt idx="5">
                        <c:v>6620</c:v>
                      </c:pt>
                      <c:pt idx="6">
                        <c:v>21908</c:v>
                      </c:pt>
                      <c:pt idx="7">
                        <c:v>35108</c:v>
                      </c:pt>
                      <c:pt idx="8">
                        <c:v>29505</c:v>
                      </c:pt>
                      <c:pt idx="9">
                        <c:v>25181</c:v>
                      </c:pt>
                      <c:pt idx="10">
                        <c:v>23204</c:v>
                      </c:pt>
                      <c:pt idx="11">
                        <c:v>22594</c:v>
                      </c:pt>
                      <c:pt idx="12">
                        <c:v>21539</c:v>
                      </c:pt>
                      <c:pt idx="13">
                        <c:v>23283</c:v>
                      </c:pt>
                      <c:pt idx="14">
                        <c:v>23642</c:v>
                      </c:pt>
                      <c:pt idx="15">
                        <c:v>23815</c:v>
                      </c:pt>
                      <c:pt idx="16">
                        <c:v>26400</c:v>
                      </c:pt>
                      <c:pt idx="17">
                        <c:v>27114</c:v>
                      </c:pt>
                      <c:pt idx="18">
                        <c:v>23900</c:v>
                      </c:pt>
                      <c:pt idx="19">
                        <c:v>18432</c:v>
                      </c:pt>
                      <c:pt idx="20">
                        <c:v>15069</c:v>
                      </c:pt>
                      <c:pt idx="21">
                        <c:v>12097</c:v>
                      </c:pt>
                      <c:pt idx="22">
                        <c:v>8063</c:v>
                      </c:pt>
                      <c:pt idx="23">
                        <c:v>5001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9E03-4738-BC1A-0D8B229E9B9B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工作表1!$E$1</c15:sqref>
                        </c15:formulaRef>
                      </c:ext>
                    </c:extLst>
                    <c:strCache>
                      <c:ptCount val="1"/>
                      <c:pt idx="0">
                        <c:v>9月8日</c:v>
                      </c:pt>
                    </c:strCache>
                  </c:strRef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工作表1!$E$2:$E$25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3603</c:v>
                      </c:pt>
                      <c:pt idx="1">
                        <c:v>2399</c:v>
                      </c:pt>
                      <c:pt idx="2">
                        <c:v>2012</c:v>
                      </c:pt>
                      <c:pt idx="3">
                        <c:v>2134</c:v>
                      </c:pt>
                      <c:pt idx="4">
                        <c:v>3109</c:v>
                      </c:pt>
                      <c:pt idx="5">
                        <c:v>6974</c:v>
                      </c:pt>
                      <c:pt idx="6">
                        <c:v>21783</c:v>
                      </c:pt>
                      <c:pt idx="7">
                        <c:v>33547</c:v>
                      </c:pt>
                      <c:pt idx="8">
                        <c:v>29121</c:v>
                      </c:pt>
                      <c:pt idx="9">
                        <c:v>25090</c:v>
                      </c:pt>
                      <c:pt idx="10">
                        <c:v>24452</c:v>
                      </c:pt>
                      <c:pt idx="11">
                        <c:v>23165</c:v>
                      </c:pt>
                      <c:pt idx="12">
                        <c:v>23009</c:v>
                      </c:pt>
                      <c:pt idx="13">
                        <c:v>24899</c:v>
                      </c:pt>
                      <c:pt idx="14">
                        <c:v>24958</c:v>
                      </c:pt>
                      <c:pt idx="15">
                        <c:v>25450</c:v>
                      </c:pt>
                      <c:pt idx="16">
                        <c:v>26910</c:v>
                      </c:pt>
                      <c:pt idx="17">
                        <c:v>26596</c:v>
                      </c:pt>
                      <c:pt idx="18">
                        <c:v>23399</c:v>
                      </c:pt>
                      <c:pt idx="19">
                        <c:v>20228</c:v>
                      </c:pt>
                      <c:pt idx="20">
                        <c:v>18611</c:v>
                      </c:pt>
                      <c:pt idx="21">
                        <c:v>16558</c:v>
                      </c:pt>
                      <c:pt idx="22">
                        <c:v>13194</c:v>
                      </c:pt>
                      <c:pt idx="23">
                        <c:v>9027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E03-4738-BC1A-0D8B229E9B9B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工作表1!$F$1</c15:sqref>
                        </c15:formulaRef>
                      </c:ext>
                    </c:extLst>
                    <c:strCache>
                      <c:ptCount val="1"/>
                      <c:pt idx="0">
                        <c:v>9月9日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工作表1!$F$2:$F$25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7835</c:v>
                      </c:pt>
                      <c:pt idx="1">
                        <c:v>5087</c:v>
                      </c:pt>
                      <c:pt idx="2">
                        <c:v>3922</c:v>
                      </c:pt>
                      <c:pt idx="3">
                        <c:v>4658</c:v>
                      </c:pt>
                      <c:pt idx="4">
                        <c:v>7223</c:v>
                      </c:pt>
                      <c:pt idx="5">
                        <c:v>10920</c:v>
                      </c:pt>
                      <c:pt idx="6">
                        <c:v>15203</c:v>
                      </c:pt>
                      <c:pt idx="7">
                        <c:v>16322</c:v>
                      </c:pt>
                      <c:pt idx="8">
                        <c:v>16420</c:v>
                      </c:pt>
                      <c:pt idx="9">
                        <c:v>17488</c:v>
                      </c:pt>
                      <c:pt idx="10">
                        <c:v>19068</c:v>
                      </c:pt>
                      <c:pt idx="11">
                        <c:v>18627</c:v>
                      </c:pt>
                      <c:pt idx="12">
                        <c:v>18003</c:v>
                      </c:pt>
                      <c:pt idx="13">
                        <c:v>19073</c:v>
                      </c:pt>
                      <c:pt idx="14">
                        <c:v>20592</c:v>
                      </c:pt>
                      <c:pt idx="15">
                        <c:v>21611</c:v>
                      </c:pt>
                      <c:pt idx="16">
                        <c:v>22309</c:v>
                      </c:pt>
                      <c:pt idx="17">
                        <c:v>21991</c:v>
                      </c:pt>
                      <c:pt idx="18">
                        <c:v>17245</c:v>
                      </c:pt>
                      <c:pt idx="19">
                        <c:v>14857</c:v>
                      </c:pt>
                      <c:pt idx="20">
                        <c:v>14566</c:v>
                      </c:pt>
                      <c:pt idx="21">
                        <c:v>14529</c:v>
                      </c:pt>
                      <c:pt idx="22">
                        <c:v>12037</c:v>
                      </c:pt>
                      <c:pt idx="23">
                        <c:v>8439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E03-4738-BC1A-0D8B229E9B9B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工作表1!$G$1</c15:sqref>
                        </c15:formulaRef>
                      </c:ext>
                    </c:extLst>
                    <c:strCache>
                      <c:ptCount val="1"/>
                      <c:pt idx="0">
                        <c:v>9月10日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工作表1!$G$2:$G$25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6954</c:v>
                      </c:pt>
                      <c:pt idx="1">
                        <c:v>4404</c:v>
                      </c:pt>
                      <c:pt idx="2">
                        <c:v>3285</c:v>
                      </c:pt>
                      <c:pt idx="3">
                        <c:v>3128</c:v>
                      </c:pt>
                      <c:pt idx="4">
                        <c:v>4007</c:v>
                      </c:pt>
                      <c:pt idx="5">
                        <c:v>5953</c:v>
                      </c:pt>
                      <c:pt idx="6">
                        <c:v>9789</c:v>
                      </c:pt>
                      <c:pt idx="7">
                        <c:v>12221</c:v>
                      </c:pt>
                      <c:pt idx="8">
                        <c:v>14998</c:v>
                      </c:pt>
                      <c:pt idx="9">
                        <c:v>19048</c:v>
                      </c:pt>
                      <c:pt idx="10">
                        <c:v>21694</c:v>
                      </c:pt>
                      <c:pt idx="11">
                        <c:v>20851</c:v>
                      </c:pt>
                      <c:pt idx="12">
                        <c:v>18653</c:v>
                      </c:pt>
                      <c:pt idx="13">
                        <c:v>20232</c:v>
                      </c:pt>
                      <c:pt idx="14">
                        <c:v>21606</c:v>
                      </c:pt>
                      <c:pt idx="15">
                        <c:v>21471</c:v>
                      </c:pt>
                      <c:pt idx="16">
                        <c:v>21128</c:v>
                      </c:pt>
                      <c:pt idx="17">
                        <c:v>19481</c:v>
                      </c:pt>
                      <c:pt idx="18">
                        <c:v>15821</c:v>
                      </c:pt>
                      <c:pt idx="19">
                        <c:v>14624</c:v>
                      </c:pt>
                      <c:pt idx="20">
                        <c:v>14978</c:v>
                      </c:pt>
                      <c:pt idx="21">
                        <c:v>15098</c:v>
                      </c:pt>
                      <c:pt idx="22">
                        <c:v>12758</c:v>
                      </c:pt>
                      <c:pt idx="23">
                        <c:v>8785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E03-4738-BC1A-0D8B229E9B9B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工作表1!$H$1</c15:sqref>
                        </c15:formulaRef>
                      </c:ext>
                    </c:extLst>
                    <c:strCache>
                      <c:ptCount val="1"/>
                      <c:pt idx="0">
                        <c:v>9月11日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工作表1!$H$2:$H$25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7460</c:v>
                      </c:pt>
                      <c:pt idx="1">
                        <c:v>4527</c:v>
                      </c:pt>
                      <c:pt idx="2">
                        <c:v>3222</c:v>
                      </c:pt>
                      <c:pt idx="3">
                        <c:v>2661</c:v>
                      </c:pt>
                      <c:pt idx="4">
                        <c:v>3019</c:v>
                      </c:pt>
                      <c:pt idx="5">
                        <c:v>4239</c:v>
                      </c:pt>
                      <c:pt idx="6">
                        <c:v>6663</c:v>
                      </c:pt>
                      <c:pt idx="7">
                        <c:v>8590</c:v>
                      </c:pt>
                      <c:pt idx="8">
                        <c:v>10764</c:v>
                      </c:pt>
                      <c:pt idx="9">
                        <c:v>13948</c:v>
                      </c:pt>
                      <c:pt idx="10">
                        <c:v>17338</c:v>
                      </c:pt>
                      <c:pt idx="11">
                        <c:v>17599</c:v>
                      </c:pt>
                      <c:pt idx="12">
                        <c:v>16269</c:v>
                      </c:pt>
                      <c:pt idx="13">
                        <c:v>18534</c:v>
                      </c:pt>
                      <c:pt idx="14">
                        <c:v>18213</c:v>
                      </c:pt>
                      <c:pt idx="15">
                        <c:v>17648</c:v>
                      </c:pt>
                      <c:pt idx="16">
                        <c:v>16986</c:v>
                      </c:pt>
                      <c:pt idx="17">
                        <c:v>15637</c:v>
                      </c:pt>
                      <c:pt idx="18">
                        <c:v>13825</c:v>
                      </c:pt>
                      <c:pt idx="19">
                        <c:v>15135</c:v>
                      </c:pt>
                      <c:pt idx="20">
                        <c:v>15254</c:v>
                      </c:pt>
                      <c:pt idx="21">
                        <c:v>12816</c:v>
                      </c:pt>
                      <c:pt idx="22">
                        <c:v>8911</c:v>
                      </c:pt>
                      <c:pt idx="23">
                        <c:v>5389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9E03-4738-BC1A-0D8B229E9B9B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工作表1!$I$1</c15:sqref>
                        </c15:formulaRef>
                      </c:ext>
                    </c:extLst>
                    <c:strCache>
                      <c:ptCount val="1"/>
                      <c:pt idx="0">
                        <c:v>9月12日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工作表1!$I$2:$I$25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3314</c:v>
                      </c:pt>
                      <c:pt idx="1">
                        <c:v>2058</c:v>
                      </c:pt>
                      <c:pt idx="2">
                        <c:v>1441</c:v>
                      </c:pt>
                      <c:pt idx="3">
                        <c:v>1446</c:v>
                      </c:pt>
                      <c:pt idx="4">
                        <c:v>2052</c:v>
                      </c:pt>
                      <c:pt idx="5">
                        <c:v>5697</c:v>
                      </c:pt>
                      <c:pt idx="6">
                        <c:v>20884</c:v>
                      </c:pt>
                      <c:pt idx="7">
                        <c:v>32568</c:v>
                      </c:pt>
                      <c:pt idx="8">
                        <c:v>27668</c:v>
                      </c:pt>
                      <c:pt idx="9">
                        <c:v>22723</c:v>
                      </c:pt>
                      <c:pt idx="10">
                        <c:v>20845</c:v>
                      </c:pt>
                      <c:pt idx="11">
                        <c:v>19059</c:v>
                      </c:pt>
                      <c:pt idx="12">
                        <c:v>17852</c:v>
                      </c:pt>
                      <c:pt idx="13">
                        <c:v>19054</c:v>
                      </c:pt>
                      <c:pt idx="14">
                        <c:v>19703</c:v>
                      </c:pt>
                      <c:pt idx="15">
                        <c:v>19896</c:v>
                      </c:pt>
                      <c:pt idx="16">
                        <c:v>22498</c:v>
                      </c:pt>
                      <c:pt idx="17">
                        <c:v>25527</c:v>
                      </c:pt>
                      <c:pt idx="18">
                        <c:v>21054</c:v>
                      </c:pt>
                      <c:pt idx="19">
                        <c:v>15679</c:v>
                      </c:pt>
                      <c:pt idx="20">
                        <c:v>12562</c:v>
                      </c:pt>
                      <c:pt idx="21">
                        <c:v>9855</c:v>
                      </c:pt>
                      <c:pt idx="22">
                        <c:v>6616</c:v>
                      </c:pt>
                      <c:pt idx="23">
                        <c:v>3889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9E03-4738-BC1A-0D8B229E9B9B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工作表1!$J$1</c15:sqref>
                        </c15:formulaRef>
                      </c:ext>
                    </c:extLst>
                    <c:strCache>
                      <c:ptCount val="1"/>
                      <c:pt idx="0">
                        <c:v>9月13日</c:v>
                      </c:pt>
                    </c:strCache>
                  </c:strRef>
                </c:tx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工作表1!$J$2:$J$25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2697</c:v>
                      </c:pt>
                      <c:pt idx="1">
                        <c:v>1883</c:v>
                      </c:pt>
                      <c:pt idx="2">
                        <c:v>1522</c:v>
                      </c:pt>
                      <c:pt idx="3">
                        <c:v>1580</c:v>
                      </c:pt>
                      <c:pt idx="4">
                        <c:v>2271</c:v>
                      </c:pt>
                      <c:pt idx="5">
                        <c:v>5449</c:v>
                      </c:pt>
                      <c:pt idx="6">
                        <c:v>20277</c:v>
                      </c:pt>
                      <c:pt idx="7">
                        <c:v>33063</c:v>
                      </c:pt>
                      <c:pt idx="8">
                        <c:v>28145</c:v>
                      </c:pt>
                      <c:pt idx="9">
                        <c:v>23405</c:v>
                      </c:pt>
                      <c:pt idx="10">
                        <c:v>20442</c:v>
                      </c:pt>
                      <c:pt idx="11">
                        <c:v>19465</c:v>
                      </c:pt>
                      <c:pt idx="12">
                        <c:v>18347</c:v>
                      </c:pt>
                      <c:pt idx="13">
                        <c:v>20035</c:v>
                      </c:pt>
                      <c:pt idx="14">
                        <c:v>20541</c:v>
                      </c:pt>
                      <c:pt idx="15">
                        <c:v>20718</c:v>
                      </c:pt>
                      <c:pt idx="16">
                        <c:v>23553</c:v>
                      </c:pt>
                      <c:pt idx="17">
                        <c:v>25921</c:v>
                      </c:pt>
                      <c:pt idx="18">
                        <c:v>21769</c:v>
                      </c:pt>
                      <c:pt idx="19">
                        <c:v>16352</c:v>
                      </c:pt>
                      <c:pt idx="20">
                        <c:v>12955</c:v>
                      </c:pt>
                      <c:pt idx="21">
                        <c:v>10512</c:v>
                      </c:pt>
                      <c:pt idx="22">
                        <c:v>6925</c:v>
                      </c:pt>
                      <c:pt idx="23">
                        <c:v>4337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9E03-4738-BC1A-0D8B229E9B9B}"/>
                  </c:ext>
                </c:extLst>
              </c15:ser>
            </c15:filteredScatterSeries>
          </c:ext>
        </c:extLst>
      </c:scatterChart>
      <c:valAx>
        <c:axId val="-1338270320"/>
        <c:scaling>
          <c:orientation val="minMax"/>
          <c:max val="2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defRPr>
                </a:pPr>
                <a:r>
                  <a:rPr lang="zh-TW"/>
                  <a:t>時間</a:t>
                </a:r>
                <a:r>
                  <a:rPr lang="en-US"/>
                  <a:t>(hr)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endParaRPr lang="zh-TW"/>
          </a:p>
        </c:txPr>
        <c:crossAx val="-1338270864"/>
        <c:crosses val="autoZero"/>
        <c:crossBetween val="midCat"/>
        <c:majorUnit val="2"/>
      </c:valAx>
      <c:valAx>
        <c:axId val="-133827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defRPr>
                </a:pPr>
                <a:r>
                  <a:rPr lang="zh-TW"/>
                  <a:t>車次</a:t>
                </a:r>
                <a:r>
                  <a:rPr lang="en-US"/>
                  <a:t>(</a:t>
                </a:r>
                <a:r>
                  <a:rPr lang="zh-TW"/>
                  <a:t>輛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endParaRPr lang="zh-TW"/>
          </a:p>
        </c:txPr>
        <c:crossAx val="-1338270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4"/>
          <c:tx>
            <c:strRef>
              <c:f>工作表1!$F$1</c:f>
              <c:strCache>
                <c:ptCount val="1"/>
                <c:pt idx="0">
                  <c:v>9月9日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工作表1!$A$2:$A$25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工作表1!$F$2:$F$25</c:f>
              <c:numCache>
                <c:formatCode>General</c:formatCode>
                <c:ptCount val="24"/>
                <c:pt idx="0">
                  <c:v>7835</c:v>
                </c:pt>
                <c:pt idx="1">
                  <c:v>5087</c:v>
                </c:pt>
                <c:pt idx="2">
                  <c:v>3922</c:v>
                </c:pt>
                <c:pt idx="3">
                  <c:v>4658</c:v>
                </c:pt>
                <c:pt idx="4">
                  <c:v>7223</c:v>
                </c:pt>
                <c:pt idx="5">
                  <c:v>10920</c:v>
                </c:pt>
                <c:pt idx="6">
                  <c:v>15203</c:v>
                </c:pt>
                <c:pt idx="7">
                  <c:v>16322</c:v>
                </c:pt>
                <c:pt idx="8">
                  <c:v>16420</c:v>
                </c:pt>
                <c:pt idx="9">
                  <c:v>17488</c:v>
                </c:pt>
                <c:pt idx="10">
                  <c:v>19068</c:v>
                </c:pt>
                <c:pt idx="11">
                  <c:v>18627</c:v>
                </c:pt>
                <c:pt idx="12">
                  <c:v>18003</c:v>
                </c:pt>
                <c:pt idx="13">
                  <c:v>19073</c:v>
                </c:pt>
                <c:pt idx="14">
                  <c:v>20592</c:v>
                </c:pt>
                <c:pt idx="15">
                  <c:v>21611</c:v>
                </c:pt>
                <c:pt idx="16">
                  <c:v>22309</c:v>
                </c:pt>
                <c:pt idx="17">
                  <c:v>21991</c:v>
                </c:pt>
                <c:pt idx="18">
                  <c:v>17245</c:v>
                </c:pt>
                <c:pt idx="19">
                  <c:v>14857</c:v>
                </c:pt>
                <c:pt idx="20">
                  <c:v>14566</c:v>
                </c:pt>
                <c:pt idx="21">
                  <c:v>14529</c:v>
                </c:pt>
                <c:pt idx="22">
                  <c:v>12037</c:v>
                </c:pt>
                <c:pt idx="23">
                  <c:v>8439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3E6-4E1C-9519-715B1E5DE5DC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9月10日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工作表1!$A$2:$A$25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工作表1!$G$2:$G$25</c:f>
              <c:numCache>
                <c:formatCode>General</c:formatCode>
                <c:ptCount val="24"/>
                <c:pt idx="0">
                  <c:v>6954</c:v>
                </c:pt>
                <c:pt idx="1">
                  <c:v>4404</c:v>
                </c:pt>
                <c:pt idx="2">
                  <c:v>3285</c:v>
                </c:pt>
                <c:pt idx="3">
                  <c:v>3128</c:v>
                </c:pt>
                <c:pt idx="4">
                  <c:v>4007</c:v>
                </c:pt>
                <c:pt idx="5">
                  <c:v>5953</c:v>
                </c:pt>
                <c:pt idx="6">
                  <c:v>9789</c:v>
                </c:pt>
                <c:pt idx="7">
                  <c:v>12221</c:v>
                </c:pt>
                <c:pt idx="8">
                  <c:v>14998</c:v>
                </c:pt>
                <c:pt idx="9">
                  <c:v>19048</c:v>
                </c:pt>
                <c:pt idx="10">
                  <c:v>21694</c:v>
                </c:pt>
                <c:pt idx="11">
                  <c:v>20851</c:v>
                </c:pt>
                <c:pt idx="12">
                  <c:v>18653</c:v>
                </c:pt>
                <c:pt idx="13">
                  <c:v>20232</c:v>
                </c:pt>
                <c:pt idx="14">
                  <c:v>21606</c:v>
                </c:pt>
                <c:pt idx="15">
                  <c:v>21471</c:v>
                </c:pt>
                <c:pt idx="16">
                  <c:v>21128</c:v>
                </c:pt>
                <c:pt idx="17">
                  <c:v>19481</c:v>
                </c:pt>
                <c:pt idx="18">
                  <c:v>15821</c:v>
                </c:pt>
                <c:pt idx="19">
                  <c:v>14624</c:v>
                </c:pt>
                <c:pt idx="20">
                  <c:v>14978</c:v>
                </c:pt>
                <c:pt idx="21">
                  <c:v>15098</c:v>
                </c:pt>
                <c:pt idx="22">
                  <c:v>12758</c:v>
                </c:pt>
                <c:pt idx="23">
                  <c:v>8785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3E6-4E1C-9519-715B1E5DE5DC}"/>
            </c:ext>
          </c:extLst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9月11日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工作表1!$A$2:$A$25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工作表1!$H$2:$H$25</c:f>
              <c:numCache>
                <c:formatCode>General</c:formatCode>
                <c:ptCount val="24"/>
                <c:pt idx="0">
                  <c:v>7460</c:v>
                </c:pt>
                <c:pt idx="1">
                  <c:v>4527</c:v>
                </c:pt>
                <c:pt idx="2">
                  <c:v>3222</c:v>
                </c:pt>
                <c:pt idx="3">
                  <c:v>2661</c:v>
                </c:pt>
                <c:pt idx="4">
                  <c:v>3019</c:v>
                </c:pt>
                <c:pt idx="5">
                  <c:v>4239</c:v>
                </c:pt>
                <c:pt idx="6">
                  <c:v>6663</c:v>
                </c:pt>
                <c:pt idx="7">
                  <c:v>8590</c:v>
                </c:pt>
                <c:pt idx="8">
                  <c:v>10764</c:v>
                </c:pt>
                <c:pt idx="9">
                  <c:v>13948</c:v>
                </c:pt>
                <c:pt idx="10">
                  <c:v>17338</c:v>
                </c:pt>
                <c:pt idx="11">
                  <c:v>17599</c:v>
                </c:pt>
                <c:pt idx="12">
                  <c:v>16269</c:v>
                </c:pt>
                <c:pt idx="13">
                  <c:v>18534</c:v>
                </c:pt>
                <c:pt idx="14">
                  <c:v>18213</c:v>
                </c:pt>
                <c:pt idx="15">
                  <c:v>17648</c:v>
                </c:pt>
                <c:pt idx="16">
                  <c:v>16986</c:v>
                </c:pt>
                <c:pt idx="17">
                  <c:v>15637</c:v>
                </c:pt>
                <c:pt idx="18">
                  <c:v>13825</c:v>
                </c:pt>
                <c:pt idx="19">
                  <c:v>15135</c:v>
                </c:pt>
                <c:pt idx="20">
                  <c:v>15254</c:v>
                </c:pt>
                <c:pt idx="21">
                  <c:v>12816</c:v>
                </c:pt>
                <c:pt idx="22">
                  <c:v>8911</c:v>
                </c:pt>
                <c:pt idx="23">
                  <c:v>5389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3E6-4E1C-9519-715B1E5DE5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38270320"/>
        <c:axId val="-133827086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工作表1!$B$1</c15:sqref>
                        </c15:formulaRef>
                      </c:ext>
                    </c:extLst>
                    <c:strCache>
                      <c:ptCount val="1"/>
                      <c:pt idx="0">
                        <c:v>9月3日</c:v>
                      </c:pt>
                    </c:strCache>
                  </c:strRef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工作表1!$B$2:$B$25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3844</c:v>
                      </c:pt>
                      <c:pt idx="1">
                        <c:v>2492</c:v>
                      </c:pt>
                      <c:pt idx="2">
                        <c:v>2015</c:v>
                      </c:pt>
                      <c:pt idx="3">
                        <c:v>2053</c:v>
                      </c:pt>
                      <c:pt idx="4">
                        <c:v>2876</c:v>
                      </c:pt>
                      <c:pt idx="5">
                        <c:v>4812</c:v>
                      </c:pt>
                      <c:pt idx="6">
                        <c:v>10814</c:v>
                      </c:pt>
                      <c:pt idx="7">
                        <c:v>16009</c:v>
                      </c:pt>
                      <c:pt idx="8">
                        <c:v>17647</c:v>
                      </c:pt>
                      <c:pt idx="9">
                        <c:v>19366</c:v>
                      </c:pt>
                      <c:pt idx="10">
                        <c:v>20163</c:v>
                      </c:pt>
                      <c:pt idx="11">
                        <c:v>18594</c:v>
                      </c:pt>
                      <c:pt idx="12">
                        <c:v>17539</c:v>
                      </c:pt>
                      <c:pt idx="13">
                        <c:v>17699</c:v>
                      </c:pt>
                      <c:pt idx="14">
                        <c:v>17903</c:v>
                      </c:pt>
                      <c:pt idx="15">
                        <c:v>18067</c:v>
                      </c:pt>
                      <c:pt idx="16">
                        <c:v>18396</c:v>
                      </c:pt>
                      <c:pt idx="17">
                        <c:v>18116</c:v>
                      </c:pt>
                      <c:pt idx="18">
                        <c:v>13547</c:v>
                      </c:pt>
                      <c:pt idx="19">
                        <c:v>12000</c:v>
                      </c:pt>
                      <c:pt idx="20">
                        <c:v>10902</c:v>
                      </c:pt>
                      <c:pt idx="21">
                        <c:v>10076</c:v>
                      </c:pt>
                      <c:pt idx="22">
                        <c:v>7803</c:v>
                      </c:pt>
                      <c:pt idx="23">
                        <c:v>5012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43E6-4E1C-9519-715B1E5DE5DC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工作表1!$C$1</c15:sqref>
                        </c15:formulaRef>
                      </c:ext>
                    </c:extLst>
                    <c:strCache>
                      <c:ptCount val="1"/>
                      <c:pt idx="0">
                        <c:v>9月4日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工作表1!$C$2:$C$25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3497</c:v>
                      </c:pt>
                      <c:pt idx="1">
                        <c:v>2473</c:v>
                      </c:pt>
                      <c:pt idx="2">
                        <c:v>1843</c:v>
                      </c:pt>
                      <c:pt idx="3">
                        <c:v>1774</c:v>
                      </c:pt>
                      <c:pt idx="4">
                        <c:v>2088</c:v>
                      </c:pt>
                      <c:pt idx="5">
                        <c:v>3456</c:v>
                      </c:pt>
                      <c:pt idx="6">
                        <c:v>6350</c:v>
                      </c:pt>
                      <c:pt idx="7">
                        <c:v>9599</c:v>
                      </c:pt>
                      <c:pt idx="8">
                        <c:v>11742</c:v>
                      </c:pt>
                      <c:pt idx="9">
                        <c:v>13605</c:v>
                      </c:pt>
                      <c:pt idx="10">
                        <c:v>15670</c:v>
                      </c:pt>
                      <c:pt idx="11">
                        <c:v>16236</c:v>
                      </c:pt>
                      <c:pt idx="12">
                        <c:v>15656</c:v>
                      </c:pt>
                      <c:pt idx="13">
                        <c:v>17515</c:v>
                      </c:pt>
                      <c:pt idx="14">
                        <c:v>19161</c:v>
                      </c:pt>
                      <c:pt idx="15">
                        <c:v>19069</c:v>
                      </c:pt>
                      <c:pt idx="16">
                        <c:v>18700</c:v>
                      </c:pt>
                      <c:pt idx="17">
                        <c:v>17327</c:v>
                      </c:pt>
                      <c:pt idx="18">
                        <c:v>15017</c:v>
                      </c:pt>
                      <c:pt idx="19">
                        <c:v>15226</c:v>
                      </c:pt>
                      <c:pt idx="20">
                        <c:v>15347</c:v>
                      </c:pt>
                      <c:pt idx="21">
                        <c:v>12421</c:v>
                      </c:pt>
                      <c:pt idx="22">
                        <c:v>8336</c:v>
                      </c:pt>
                      <c:pt idx="23">
                        <c:v>4786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43E6-4E1C-9519-715B1E5DE5DC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工作表1!$D$1</c15:sqref>
                        </c15:formulaRef>
                      </c:ext>
                    </c:extLst>
                    <c:strCache>
                      <c:ptCount val="1"/>
                      <c:pt idx="0">
                        <c:v>9月7日</c:v>
                      </c:pt>
                    </c:strCache>
                  </c:strRef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工作表1!$D$2:$D$25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3237</c:v>
                      </c:pt>
                      <c:pt idx="1">
                        <c:v>2160</c:v>
                      </c:pt>
                      <c:pt idx="2">
                        <c:v>1980</c:v>
                      </c:pt>
                      <c:pt idx="3">
                        <c:v>1871</c:v>
                      </c:pt>
                      <c:pt idx="4">
                        <c:v>2850</c:v>
                      </c:pt>
                      <c:pt idx="5">
                        <c:v>6620</c:v>
                      </c:pt>
                      <c:pt idx="6">
                        <c:v>21908</c:v>
                      </c:pt>
                      <c:pt idx="7">
                        <c:v>35108</c:v>
                      </c:pt>
                      <c:pt idx="8">
                        <c:v>29505</c:v>
                      </c:pt>
                      <c:pt idx="9">
                        <c:v>25181</c:v>
                      </c:pt>
                      <c:pt idx="10">
                        <c:v>23204</c:v>
                      </c:pt>
                      <c:pt idx="11">
                        <c:v>22594</c:v>
                      </c:pt>
                      <c:pt idx="12">
                        <c:v>21539</c:v>
                      </c:pt>
                      <c:pt idx="13">
                        <c:v>23283</c:v>
                      </c:pt>
                      <c:pt idx="14">
                        <c:v>23642</c:v>
                      </c:pt>
                      <c:pt idx="15">
                        <c:v>23815</c:v>
                      </c:pt>
                      <c:pt idx="16">
                        <c:v>26400</c:v>
                      </c:pt>
                      <c:pt idx="17">
                        <c:v>27114</c:v>
                      </c:pt>
                      <c:pt idx="18">
                        <c:v>23900</c:v>
                      </c:pt>
                      <c:pt idx="19">
                        <c:v>18432</c:v>
                      </c:pt>
                      <c:pt idx="20">
                        <c:v>15069</c:v>
                      </c:pt>
                      <c:pt idx="21">
                        <c:v>12097</c:v>
                      </c:pt>
                      <c:pt idx="22">
                        <c:v>8063</c:v>
                      </c:pt>
                      <c:pt idx="23">
                        <c:v>5001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3E6-4E1C-9519-715B1E5DE5DC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工作表1!$E$1</c15:sqref>
                        </c15:formulaRef>
                      </c:ext>
                    </c:extLst>
                    <c:strCache>
                      <c:ptCount val="1"/>
                      <c:pt idx="0">
                        <c:v>9月8日</c:v>
                      </c:pt>
                    </c:strCache>
                  </c:strRef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工作表1!$E$2:$E$25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3603</c:v>
                      </c:pt>
                      <c:pt idx="1">
                        <c:v>2399</c:v>
                      </c:pt>
                      <c:pt idx="2">
                        <c:v>2012</c:v>
                      </c:pt>
                      <c:pt idx="3">
                        <c:v>2134</c:v>
                      </c:pt>
                      <c:pt idx="4">
                        <c:v>3109</c:v>
                      </c:pt>
                      <c:pt idx="5">
                        <c:v>6974</c:v>
                      </c:pt>
                      <c:pt idx="6">
                        <c:v>21783</c:v>
                      </c:pt>
                      <c:pt idx="7">
                        <c:v>33547</c:v>
                      </c:pt>
                      <c:pt idx="8">
                        <c:v>29121</c:v>
                      </c:pt>
                      <c:pt idx="9">
                        <c:v>25090</c:v>
                      </c:pt>
                      <c:pt idx="10">
                        <c:v>24452</c:v>
                      </c:pt>
                      <c:pt idx="11">
                        <c:v>23165</c:v>
                      </c:pt>
                      <c:pt idx="12">
                        <c:v>23009</c:v>
                      </c:pt>
                      <c:pt idx="13">
                        <c:v>24899</c:v>
                      </c:pt>
                      <c:pt idx="14">
                        <c:v>24958</c:v>
                      </c:pt>
                      <c:pt idx="15">
                        <c:v>25450</c:v>
                      </c:pt>
                      <c:pt idx="16">
                        <c:v>26910</c:v>
                      </c:pt>
                      <c:pt idx="17">
                        <c:v>26596</c:v>
                      </c:pt>
                      <c:pt idx="18">
                        <c:v>23399</c:v>
                      </c:pt>
                      <c:pt idx="19">
                        <c:v>20228</c:v>
                      </c:pt>
                      <c:pt idx="20">
                        <c:v>18611</c:v>
                      </c:pt>
                      <c:pt idx="21">
                        <c:v>16558</c:v>
                      </c:pt>
                      <c:pt idx="22">
                        <c:v>13194</c:v>
                      </c:pt>
                      <c:pt idx="23">
                        <c:v>9027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43E6-4E1C-9519-715B1E5DE5DC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工作表1!$I$1</c15:sqref>
                        </c15:formulaRef>
                      </c:ext>
                    </c:extLst>
                    <c:strCache>
                      <c:ptCount val="1"/>
                      <c:pt idx="0">
                        <c:v>9月12日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工作表1!$I$2:$I$25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3314</c:v>
                      </c:pt>
                      <c:pt idx="1">
                        <c:v>2058</c:v>
                      </c:pt>
                      <c:pt idx="2">
                        <c:v>1441</c:v>
                      </c:pt>
                      <c:pt idx="3">
                        <c:v>1446</c:v>
                      </c:pt>
                      <c:pt idx="4">
                        <c:v>2052</c:v>
                      </c:pt>
                      <c:pt idx="5">
                        <c:v>5697</c:v>
                      </c:pt>
                      <c:pt idx="6">
                        <c:v>20884</c:v>
                      </c:pt>
                      <c:pt idx="7">
                        <c:v>32568</c:v>
                      </c:pt>
                      <c:pt idx="8">
                        <c:v>27668</c:v>
                      </c:pt>
                      <c:pt idx="9">
                        <c:v>22723</c:v>
                      </c:pt>
                      <c:pt idx="10">
                        <c:v>20845</c:v>
                      </c:pt>
                      <c:pt idx="11">
                        <c:v>19059</c:v>
                      </c:pt>
                      <c:pt idx="12">
                        <c:v>17852</c:v>
                      </c:pt>
                      <c:pt idx="13">
                        <c:v>19054</c:v>
                      </c:pt>
                      <c:pt idx="14">
                        <c:v>19703</c:v>
                      </c:pt>
                      <c:pt idx="15">
                        <c:v>19896</c:v>
                      </c:pt>
                      <c:pt idx="16">
                        <c:v>22498</c:v>
                      </c:pt>
                      <c:pt idx="17">
                        <c:v>25527</c:v>
                      </c:pt>
                      <c:pt idx="18">
                        <c:v>21054</c:v>
                      </c:pt>
                      <c:pt idx="19">
                        <c:v>15679</c:v>
                      </c:pt>
                      <c:pt idx="20">
                        <c:v>12562</c:v>
                      </c:pt>
                      <c:pt idx="21">
                        <c:v>9855</c:v>
                      </c:pt>
                      <c:pt idx="22">
                        <c:v>6616</c:v>
                      </c:pt>
                      <c:pt idx="23">
                        <c:v>3889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43E6-4E1C-9519-715B1E5DE5DC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工作表1!$J$1</c15:sqref>
                        </c15:formulaRef>
                      </c:ext>
                    </c:extLst>
                    <c:strCache>
                      <c:ptCount val="1"/>
                      <c:pt idx="0">
                        <c:v>9月13日</c:v>
                      </c:pt>
                    </c:strCache>
                  </c:strRef>
                </c:tx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工作表1!$J$2:$J$25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2697</c:v>
                      </c:pt>
                      <c:pt idx="1">
                        <c:v>1883</c:v>
                      </c:pt>
                      <c:pt idx="2">
                        <c:v>1522</c:v>
                      </c:pt>
                      <c:pt idx="3">
                        <c:v>1580</c:v>
                      </c:pt>
                      <c:pt idx="4">
                        <c:v>2271</c:v>
                      </c:pt>
                      <c:pt idx="5">
                        <c:v>5449</c:v>
                      </c:pt>
                      <c:pt idx="6">
                        <c:v>20277</c:v>
                      </c:pt>
                      <c:pt idx="7">
                        <c:v>33063</c:v>
                      </c:pt>
                      <c:pt idx="8">
                        <c:v>28145</c:v>
                      </c:pt>
                      <c:pt idx="9">
                        <c:v>23405</c:v>
                      </c:pt>
                      <c:pt idx="10">
                        <c:v>20442</c:v>
                      </c:pt>
                      <c:pt idx="11">
                        <c:v>19465</c:v>
                      </c:pt>
                      <c:pt idx="12">
                        <c:v>18347</c:v>
                      </c:pt>
                      <c:pt idx="13">
                        <c:v>20035</c:v>
                      </c:pt>
                      <c:pt idx="14">
                        <c:v>20541</c:v>
                      </c:pt>
                      <c:pt idx="15">
                        <c:v>20718</c:v>
                      </c:pt>
                      <c:pt idx="16">
                        <c:v>23553</c:v>
                      </c:pt>
                      <c:pt idx="17">
                        <c:v>25921</c:v>
                      </c:pt>
                      <c:pt idx="18">
                        <c:v>21769</c:v>
                      </c:pt>
                      <c:pt idx="19">
                        <c:v>16352</c:v>
                      </c:pt>
                      <c:pt idx="20">
                        <c:v>12955</c:v>
                      </c:pt>
                      <c:pt idx="21">
                        <c:v>10512</c:v>
                      </c:pt>
                      <c:pt idx="22">
                        <c:v>6925</c:v>
                      </c:pt>
                      <c:pt idx="23">
                        <c:v>4337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43E6-4E1C-9519-715B1E5DE5DC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工作表1!$K$1</c15:sqref>
                        </c15:formulaRef>
                      </c:ext>
                    </c:extLst>
                    <c:strCache>
                      <c:ptCount val="1"/>
                      <c:pt idx="0">
                        <c:v>9月17日</c:v>
                      </c:pt>
                    </c:strCache>
                  </c:strRef>
                </c:tx>
                <c:spPr>
                  <a:ln w="19050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工作表1!$K$2:$K$25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4399</c:v>
                      </c:pt>
                      <c:pt idx="1">
                        <c:v>3125</c:v>
                      </c:pt>
                      <c:pt idx="2">
                        <c:v>2533</c:v>
                      </c:pt>
                      <c:pt idx="3">
                        <c:v>2478</c:v>
                      </c:pt>
                      <c:pt idx="4">
                        <c:v>3804</c:v>
                      </c:pt>
                      <c:pt idx="5">
                        <c:v>7624</c:v>
                      </c:pt>
                      <c:pt idx="6">
                        <c:v>15190</c:v>
                      </c:pt>
                      <c:pt idx="7">
                        <c:v>21584</c:v>
                      </c:pt>
                      <c:pt idx="8">
                        <c:v>22136</c:v>
                      </c:pt>
                      <c:pt idx="9">
                        <c:v>22112</c:v>
                      </c:pt>
                      <c:pt idx="10">
                        <c:v>22580</c:v>
                      </c:pt>
                      <c:pt idx="11">
                        <c:v>21955</c:v>
                      </c:pt>
                      <c:pt idx="12">
                        <c:v>21738</c:v>
                      </c:pt>
                      <c:pt idx="13">
                        <c:v>21919</c:v>
                      </c:pt>
                      <c:pt idx="14">
                        <c:v>22017</c:v>
                      </c:pt>
                      <c:pt idx="15">
                        <c:v>22181</c:v>
                      </c:pt>
                      <c:pt idx="16">
                        <c:v>23410</c:v>
                      </c:pt>
                      <c:pt idx="17">
                        <c:v>23611</c:v>
                      </c:pt>
                      <c:pt idx="18">
                        <c:v>19177</c:v>
                      </c:pt>
                      <c:pt idx="19">
                        <c:v>15603</c:v>
                      </c:pt>
                      <c:pt idx="20">
                        <c:v>14583</c:v>
                      </c:pt>
                      <c:pt idx="21">
                        <c:v>13552</c:v>
                      </c:pt>
                      <c:pt idx="22">
                        <c:v>10368</c:v>
                      </c:pt>
                      <c:pt idx="23">
                        <c:v>6899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3E6-4E1C-9519-715B1E5DE5DC}"/>
                  </c:ext>
                </c:extLst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工作表1!$L$1</c15:sqref>
                        </c15:formulaRef>
                      </c:ext>
                    </c:extLst>
                    <c:strCache>
                      <c:ptCount val="1"/>
                      <c:pt idx="0">
                        <c:v>9月18日</c:v>
                      </c:pt>
                    </c:strCache>
                  </c:strRef>
                </c:tx>
                <c:spPr>
                  <a:ln w="19050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工作表1!$L$2:$L$25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4617</c:v>
                      </c:pt>
                      <c:pt idx="1">
                        <c:v>3104</c:v>
                      </c:pt>
                      <c:pt idx="2">
                        <c:v>2540</c:v>
                      </c:pt>
                      <c:pt idx="3">
                        <c:v>2260</c:v>
                      </c:pt>
                      <c:pt idx="4">
                        <c:v>3088</c:v>
                      </c:pt>
                      <c:pt idx="5">
                        <c:v>5506</c:v>
                      </c:pt>
                      <c:pt idx="6">
                        <c:v>9549</c:v>
                      </c:pt>
                      <c:pt idx="7">
                        <c:v>13122</c:v>
                      </c:pt>
                      <c:pt idx="8">
                        <c:v>15540</c:v>
                      </c:pt>
                      <c:pt idx="9">
                        <c:v>18165</c:v>
                      </c:pt>
                      <c:pt idx="10">
                        <c:v>20144</c:v>
                      </c:pt>
                      <c:pt idx="11">
                        <c:v>19400</c:v>
                      </c:pt>
                      <c:pt idx="12">
                        <c:v>18523</c:v>
                      </c:pt>
                      <c:pt idx="13">
                        <c:v>20225</c:v>
                      </c:pt>
                      <c:pt idx="14">
                        <c:v>21026</c:v>
                      </c:pt>
                      <c:pt idx="15">
                        <c:v>21203</c:v>
                      </c:pt>
                      <c:pt idx="16">
                        <c:v>21100</c:v>
                      </c:pt>
                      <c:pt idx="17">
                        <c:v>20359</c:v>
                      </c:pt>
                      <c:pt idx="18">
                        <c:v>17699</c:v>
                      </c:pt>
                      <c:pt idx="19">
                        <c:v>17329</c:v>
                      </c:pt>
                      <c:pt idx="20">
                        <c:v>16691</c:v>
                      </c:pt>
                      <c:pt idx="21">
                        <c:v>13782</c:v>
                      </c:pt>
                      <c:pt idx="22">
                        <c:v>9128</c:v>
                      </c:pt>
                      <c:pt idx="23">
                        <c:v>5175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43E6-4E1C-9519-715B1E5DE5DC}"/>
                  </c:ext>
                </c:extLst>
              </c15:ser>
            </c15:filteredScatterSeries>
          </c:ext>
        </c:extLst>
      </c:scatterChart>
      <c:valAx>
        <c:axId val="-1338270320"/>
        <c:scaling>
          <c:orientation val="minMax"/>
          <c:max val="2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defRPr>
                </a:pPr>
                <a:r>
                  <a:rPr lang="zh-TW"/>
                  <a:t>時間</a:t>
                </a:r>
                <a:r>
                  <a:rPr lang="en-US"/>
                  <a:t>(hr)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endParaRPr lang="zh-TW"/>
          </a:p>
        </c:txPr>
        <c:crossAx val="-1338270864"/>
        <c:crosses val="autoZero"/>
        <c:crossBetween val="midCat"/>
        <c:majorUnit val="2"/>
      </c:valAx>
      <c:valAx>
        <c:axId val="-133827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defRPr>
                </a:pPr>
                <a:r>
                  <a:rPr lang="zh-TW"/>
                  <a:t>車次</a:t>
                </a:r>
                <a:r>
                  <a:rPr lang="en-US"/>
                  <a:t>(</a:t>
                </a:r>
                <a:r>
                  <a:rPr lang="zh-TW"/>
                  <a:t>輛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endParaRPr lang="zh-TW"/>
          </a:p>
        </c:txPr>
        <c:crossAx val="-1338270320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9月7日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工作表1!$D$2:$D$25</c:f>
              <c:numCache>
                <c:formatCode>General</c:formatCode>
                <c:ptCount val="24"/>
                <c:pt idx="0">
                  <c:v>3237</c:v>
                </c:pt>
                <c:pt idx="1">
                  <c:v>2160</c:v>
                </c:pt>
                <c:pt idx="2">
                  <c:v>1980</c:v>
                </c:pt>
                <c:pt idx="3">
                  <c:v>1871</c:v>
                </c:pt>
                <c:pt idx="4">
                  <c:v>2850</c:v>
                </c:pt>
                <c:pt idx="5">
                  <c:v>6620</c:v>
                </c:pt>
                <c:pt idx="6">
                  <c:v>21908</c:v>
                </c:pt>
                <c:pt idx="7">
                  <c:v>35108</c:v>
                </c:pt>
                <c:pt idx="8">
                  <c:v>29505</c:v>
                </c:pt>
                <c:pt idx="9">
                  <c:v>25181</c:v>
                </c:pt>
                <c:pt idx="10">
                  <c:v>23204</c:v>
                </c:pt>
                <c:pt idx="11">
                  <c:v>22594</c:v>
                </c:pt>
                <c:pt idx="12">
                  <c:v>21539</c:v>
                </c:pt>
                <c:pt idx="13">
                  <c:v>23283</c:v>
                </c:pt>
                <c:pt idx="14">
                  <c:v>23642</c:v>
                </c:pt>
                <c:pt idx="15">
                  <c:v>23815</c:v>
                </c:pt>
                <c:pt idx="16">
                  <c:v>26400</c:v>
                </c:pt>
                <c:pt idx="17">
                  <c:v>27114</c:v>
                </c:pt>
                <c:pt idx="18">
                  <c:v>23900</c:v>
                </c:pt>
                <c:pt idx="19">
                  <c:v>18432</c:v>
                </c:pt>
                <c:pt idx="20">
                  <c:v>15069</c:v>
                </c:pt>
                <c:pt idx="21">
                  <c:v>12097</c:v>
                </c:pt>
                <c:pt idx="22">
                  <c:v>8063</c:v>
                </c:pt>
                <c:pt idx="23">
                  <c:v>5001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01-4DFB-8433-D717879BB5D7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9月8日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工作表1!$A$2:$A$25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工作表1!$E$2:$E$25</c:f>
              <c:numCache>
                <c:formatCode>General</c:formatCode>
                <c:ptCount val="24"/>
                <c:pt idx="0">
                  <c:v>3603</c:v>
                </c:pt>
                <c:pt idx="1">
                  <c:v>2399</c:v>
                </c:pt>
                <c:pt idx="2">
                  <c:v>2012</c:v>
                </c:pt>
                <c:pt idx="3">
                  <c:v>2134</c:v>
                </c:pt>
                <c:pt idx="4">
                  <c:v>3109</c:v>
                </c:pt>
                <c:pt idx="5">
                  <c:v>6974</c:v>
                </c:pt>
                <c:pt idx="6">
                  <c:v>21783</c:v>
                </c:pt>
                <c:pt idx="7">
                  <c:v>33547</c:v>
                </c:pt>
                <c:pt idx="8">
                  <c:v>29121</c:v>
                </c:pt>
                <c:pt idx="9">
                  <c:v>25090</c:v>
                </c:pt>
                <c:pt idx="10">
                  <c:v>24452</c:v>
                </c:pt>
                <c:pt idx="11">
                  <c:v>23165</c:v>
                </c:pt>
                <c:pt idx="12">
                  <c:v>23009</c:v>
                </c:pt>
                <c:pt idx="13">
                  <c:v>24899</c:v>
                </c:pt>
                <c:pt idx="14">
                  <c:v>24958</c:v>
                </c:pt>
                <c:pt idx="15">
                  <c:v>25450</c:v>
                </c:pt>
                <c:pt idx="16">
                  <c:v>26910</c:v>
                </c:pt>
                <c:pt idx="17">
                  <c:v>26596</c:v>
                </c:pt>
                <c:pt idx="18">
                  <c:v>23399</c:v>
                </c:pt>
                <c:pt idx="19">
                  <c:v>20228</c:v>
                </c:pt>
                <c:pt idx="20">
                  <c:v>18611</c:v>
                </c:pt>
                <c:pt idx="21">
                  <c:v>16558</c:v>
                </c:pt>
                <c:pt idx="22">
                  <c:v>13194</c:v>
                </c:pt>
                <c:pt idx="23">
                  <c:v>9027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101-4DFB-8433-D717879BB5D7}"/>
            </c:ext>
          </c:extLst>
        </c:ser>
        <c:ser>
          <c:idx val="7"/>
          <c:order val="7"/>
          <c:tx>
            <c:strRef>
              <c:f>工作表1!$I$1</c:f>
              <c:strCache>
                <c:ptCount val="1"/>
                <c:pt idx="0">
                  <c:v>9月12日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工作表1!$A$2:$A$25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工作表1!$I$2:$I$25</c:f>
              <c:numCache>
                <c:formatCode>General</c:formatCode>
                <c:ptCount val="24"/>
                <c:pt idx="0">
                  <c:v>3314</c:v>
                </c:pt>
                <c:pt idx="1">
                  <c:v>2058</c:v>
                </c:pt>
                <c:pt idx="2">
                  <c:v>1441</c:v>
                </c:pt>
                <c:pt idx="3">
                  <c:v>1446</c:v>
                </c:pt>
                <c:pt idx="4">
                  <c:v>2052</c:v>
                </c:pt>
                <c:pt idx="5">
                  <c:v>5697</c:v>
                </c:pt>
                <c:pt idx="6">
                  <c:v>20884</c:v>
                </c:pt>
                <c:pt idx="7">
                  <c:v>32568</c:v>
                </c:pt>
                <c:pt idx="8">
                  <c:v>27668</c:v>
                </c:pt>
                <c:pt idx="9">
                  <c:v>22723</c:v>
                </c:pt>
                <c:pt idx="10">
                  <c:v>20845</c:v>
                </c:pt>
                <c:pt idx="11">
                  <c:v>19059</c:v>
                </c:pt>
                <c:pt idx="12">
                  <c:v>17852</c:v>
                </c:pt>
                <c:pt idx="13">
                  <c:v>19054</c:v>
                </c:pt>
                <c:pt idx="14">
                  <c:v>19703</c:v>
                </c:pt>
                <c:pt idx="15">
                  <c:v>19896</c:v>
                </c:pt>
                <c:pt idx="16">
                  <c:v>22498</c:v>
                </c:pt>
                <c:pt idx="17">
                  <c:v>25527</c:v>
                </c:pt>
                <c:pt idx="18">
                  <c:v>21054</c:v>
                </c:pt>
                <c:pt idx="19">
                  <c:v>15679</c:v>
                </c:pt>
                <c:pt idx="20">
                  <c:v>12562</c:v>
                </c:pt>
                <c:pt idx="21">
                  <c:v>9855</c:v>
                </c:pt>
                <c:pt idx="22">
                  <c:v>6616</c:v>
                </c:pt>
                <c:pt idx="23">
                  <c:v>3889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101-4DFB-8433-D717879BB5D7}"/>
            </c:ext>
          </c:extLst>
        </c:ser>
        <c:ser>
          <c:idx val="8"/>
          <c:order val="8"/>
          <c:tx>
            <c:strRef>
              <c:f>工作表1!$J$1</c:f>
              <c:strCache>
                <c:ptCount val="1"/>
                <c:pt idx="0">
                  <c:v>9月13日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工作表1!$A$2:$A$25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工作表1!$J$2:$J$25</c:f>
              <c:numCache>
                <c:formatCode>General</c:formatCode>
                <c:ptCount val="24"/>
                <c:pt idx="0">
                  <c:v>2697</c:v>
                </c:pt>
                <c:pt idx="1">
                  <c:v>1883</c:v>
                </c:pt>
                <c:pt idx="2">
                  <c:v>1522</c:v>
                </c:pt>
                <c:pt idx="3">
                  <c:v>1580</c:v>
                </c:pt>
                <c:pt idx="4">
                  <c:v>2271</c:v>
                </c:pt>
                <c:pt idx="5">
                  <c:v>5449</c:v>
                </c:pt>
                <c:pt idx="6">
                  <c:v>20277</c:v>
                </c:pt>
                <c:pt idx="7">
                  <c:v>33063</c:v>
                </c:pt>
                <c:pt idx="8">
                  <c:v>28145</c:v>
                </c:pt>
                <c:pt idx="9">
                  <c:v>23405</c:v>
                </c:pt>
                <c:pt idx="10">
                  <c:v>20442</c:v>
                </c:pt>
                <c:pt idx="11">
                  <c:v>19465</c:v>
                </c:pt>
                <c:pt idx="12">
                  <c:v>18347</c:v>
                </c:pt>
                <c:pt idx="13">
                  <c:v>20035</c:v>
                </c:pt>
                <c:pt idx="14">
                  <c:v>20541</c:v>
                </c:pt>
                <c:pt idx="15">
                  <c:v>20718</c:v>
                </c:pt>
                <c:pt idx="16">
                  <c:v>23553</c:v>
                </c:pt>
                <c:pt idx="17">
                  <c:v>25921</c:v>
                </c:pt>
                <c:pt idx="18">
                  <c:v>21769</c:v>
                </c:pt>
                <c:pt idx="19">
                  <c:v>16352</c:v>
                </c:pt>
                <c:pt idx="20">
                  <c:v>12955</c:v>
                </c:pt>
                <c:pt idx="21">
                  <c:v>10512</c:v>
                </c:pt>
                <c:pt idx="22">
                  <c:v>6925</c:v>
                </c:pt>
                <c:pt idx="23">
                  <c:v>4337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101-4DFB-8433-D717879BB5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38270320"/>
        <c:axId val="-133827086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工作表1!$B$1</c15:sqref>
                        </c15:formulaRef>
                      </c:ext>
                    </c:extLst>
                    <c:strCache>
                      <c:ptCount val="1"/>
                      <c:pt idx="0">
                        <c:v>9月3日</c:v>
                      </c:pt>
                    </c:strCache>
                  </c:strRef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工作表1!$B$2:$B$25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3844</c:v>
                      </c:pt>
                      <c:pt idx="1">
                        <c:v>2492</c:v>
                      </c:pt>
                      <c:pt idx="2">
                        <c:v>2015</c:v>
                      </c:pt>
                      <c:pt idx="3">
                        <c:v>2053</c:v>
                      </c:pt>
                      <c:pt idx="4">
                        <c:v>2876</c:v>
                      </c:pt>
                      <c:pt idx="5">
                        <c:v>4812</c:v>
                      </c:pt>
                      <c:pt idx="6">
                        <c:v>10814</c:v>
                      </c:pt>
                      <c:pt idx="7">
                        <c:v>16009</c:v>
                      </c:pt>
                      <c:pt idx="8">
                        <c:v>17647</c:v>
                      </c:pt>
                      <c:pt idx="9">
                        <c:v>19366</c:v>
                      </c:pt>
                      <c:pt idx="10">
                        <c:v>20163</c:v>
                      </c:pt>
                      <c:pt idx="11">
                        <c:v>18594</c:v>
                      </c:pt>
                      <c:pt idx="12">
                        <c:v>17539</c:v>
                      </c:pt>
                      <c:pt idx="13">
                        <c:v>17699</c:v>
                      </c:pt>
                      <c:pt idx="14">
                        <c:v>17903</c:v>
                      </c:pt>
                      <c:pt idx="15">
                        <c:v>18067</c:v>
                      </c:pt>
                      <c:pt idx="16">
                        <c:v>18396</c:v>
                      </c:pt>
                      <c:pt idx="17">
                        <c:v>18116</c:v>
                      </c:pt>
                      <c:pt idx="18">
                        <c:v>13547</c:v>
                      </c:pt>
                      <c:pt idx="19">
                        <c:v>12000</c:v>
                      </c:pt>
                      <c:pt idx="20">
                        <c:v>10902</c:v>
                      </c:pt>
                      <c:pt idx="21">
                        <c:v>10076</c:v>
                      </c:pt>
                      <c:pt idx="22">
                        <c:v>7803</c:v>
                      </c:pt>
                      <c:pt idx="23">
                        <c:v>5012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2101-4DFB-8433-D717879BB5D7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工作表1!$C$1</c15:sqref>
                        </c15:formulaRef>
                      </c:ext>
                    </c:extLst>
                    <c:strCache>
                      <c:ptCount val="1"/>
                      <c:pt idx="0">
                        <c:v>9月4日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工作表1!$C$2:$C$25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3497</c:v>
                      </c:pt>
                      <c:pt idx="1">
                        <c:v>2473</c:v>
                      </c:pt>
                      <c:pt idx="2">
                        <c:v>1843</c:v>
                      </c:pt>
                      <c:pt idx="3">
                        <c:v>1774</c:v>
                      </c:pt>
                      <c:pt idx="4">
                        <c:v>2088</c:v>
                      </c:pt>
                      <c:pt idx="5">
                        <c:v>3456</c:v>
                      </c:pt>
                      <c:pt idx="6">
                        <c:v>6350</c:v>
                      </c:pt>
                      <c:pt idx="7">
                        <c:v>9599</c:v>
                      </c:pt>
                      <c:pt idx="8">
                        <c:v>11742</c:v>
                      </c:pt>
                      <c:pt idx="9">
                        <c:v>13605</c:v>
                      </c:pt>
                      <c:pt idx="10">
                        <c:v>15670</c:v>
                      </c:pt>
                      <c:pt idx="11">
                        <c:v>16236</c:v>
                      </c:pt>
                      <c:pt idx="12">
                        <c:v>15656</c:v>
                      </c:pt>
                      <c:pt idx="13">
                        <c:v>17515</c:v>
                      </c:pt>
                      <c:pt idx="14">
                        <c:v>19161</c:v>
                      </c:pt>
                      <c:pt idx="15">
                        <c:v>19069</c:v>
                      </c:pt>
                      <c:pt idx="16">
                        <c:v>18700</c:v>
                      </c:pt>
                      <c:pt idx="17">
                        <c:v>17327</c:v>
                      </c:pt>
                      <c:pt idx="18">
                        <c:v>15017</c:v>
                      </c:pt>
                      <c:pt idx="19">
                        <c:v>15226</c:v>
                      </c:pt>
                      <c:pt idx="20">
                        <c:v>15347</c:v>
                      </c:pt>
                      <c:pt idx="21">
                        <c:v>12421</c:v>
                      </c:pt>
                      <c:pt idx="22">
                        <c:v>8336</c:v>
                      </c:pt>
                      <c:pt idx="23">
                        <c:v>4786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5-2101-4DFB-8433-D717879BB5D7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工作表1!$F$1</c15:sqref>
                        </c15:formulaRef>
                      </c:ext>
                    </c:extLst>
                    <c:strCache>
                      <c:ptCount val="1"/>
                      <c:pt idx="0">
                        <c:v>9月9日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工作表1!$F$2:$F$25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7835</c:v>
                      </c:pt>
                      <c:pt idx="1">
                        <c:v>5087</c:v>
                      </c:pt>
                      <c:pt idx="2">
                        <c:v>3922</c:v>
                      </c:pt>
                      <c:pt idx="3">
                        <c:v>4658</c:v>
                      </c:pt>
                      <c:pt idx="4">
                        <c:v>7223</c:v>
                      </c:pt>
                      <c:pt idx="5">
                        <c:v>10920</c:v>
                      </c:pt>
                      <c:pt idx="6">
                        <c:v>15203</c:v>
                      </c:pt>
                      <c:pt idx="7">
                        <c:v>16322</c:v>
                      </c:pt>
                      <c:pt idx="8">
                        <c:v>16420</c:v>
                      </c:pt>
                      <c:pt idx="9">
                        <c:v>17488</c:v>
                      </c:pt>
                      <c:pt idx="10">
                        <c:v>19068</c:v>
                      </c:pt>
                      <c:pt idx="11">
                        <c:v>18627</c:v>
                      </c:pt>
                      <c:pt idx="12">
                        <c:v>18003</c:v>
                      </c:pt>
                      <c:pt idx="13">
                        <c:v>19073</c:v>
                      </c:pt>
                      <c:pt idx="14">
                        <c:v>20592</c:v>
                      </c:pt>
                      <c:pt idx="15">
                        <c:v>21611</c:v>
                      </c:pt>
                      <c:pt idx="16">
                        <c:v>22309</c:v>
                      </c:pt>
                      <c:pt idx="17">
                        <c:v>21991</c:v>
                      </c:pt>
                      <c:pt idx="18">
                        <c:v>17245</c:v>
                      </c:pt>
                      <c:pt idx="19">
                        <c:v>14857</c:v>
                      </c:pt>
                      <c:pt idx="20">
                        <c:v>14566</c:v>
                      </c:pt>
                      <c:pt idx="21">
                        <c:v>14529</c:v>
                      </c:pt>
                      <c:pt idx="22">
                        <c:v>12037</c:v>
                      </c:pt>
                      <c:pt idx="23">
                        <c:v>8439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6-2101-4DFB-8433-D717879BB5D7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工作表1!$G$1</c15:sqref>
                        </c15:formulaRef>
                      </c:ext>
                    </c:extLst>
                    <c:strCache>
                      <c:ptCount val="1"/>
                      <c:pt idx="0">
                        <c:v>9月10日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工作表1!$G$2:$G$25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6954</c:v>
                      </c:pt>
                      <c:pt idx="1">
                        <c:v>4404</c:v>
                      </c:pt>
                      <c:pt idx="2">
                        <c:v>3285</c:v>
                      </c:pt>
                      <c:pt idx="3">
                        <c:v>3128</c:v>
                      </c:pt>
                      <c:pt idx="4">
                        <c:v>4007</c:v>
                      </c:pt>
                      <c:pt idx="5">
                        <c:v>5953</c:v>
                      </c:pt>
                      <c:pt idx="6">
                        <c:v>9789</c:v>
                      </c:pt>
                      <c:pt idx="7">
                        <c:v>12221</c:v>
                      </c:pt>
                      <c:pt idx="8">
                        <c:v>14998</c:v>
                      </c:pt>
                      <c:pt idx="9">
                        <c:v>19048</c:v>
                      </c:pt>
                      <c:pt idx="10">
                        <c:v>21694</c:v>
                      </c:pt>
                      <c:pt idx="11">
                        <c:v>20851</c:v>
                      </c:pt>
                      <c:pt idx="12">
                        <c:v>18653</c:v>
                      </c:pt>
                      <c:pt idx="13">
                        <c:v>20232</c:v>
                      </c:pt>
                      <c:pt idx="14">
                        <c:v>21606</c:v>
                      </c:pt>
                      <c:pt idx="15">
                        <c:v>21471</c:v>
                      </c:pt>
                      <c:pt idx="16">
                        <c:v>21128</c:v>
                      </c:pt>
                      <c:pt idx="17">
                        <c:v>19481</c:v>
                      </c:pt>
                      <c:pt idx="18">
                        <c:v>15821</c:v>
                      </c:pt>
                      <c:pt idx="19">
                        <c:v>14624</c:v>
                      </c:pt>
                      <c:pt idx="20">
                        <c:v>14978</c:v>
                      </c:pt>
                      <c:pt idx="21">
                        <c:v>15098</c:v>
                      </c:pt>
                      <c:pt idx="22">
                        <c:v>12758</c:v>
                      </c:pt>
                      <c:pt idx="23">
                        <c:v>8785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2101-4DFB-8433-D717879BB5D7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工作表1!$H$1</c15:sqref>
                        </c15:formulaRef>
                      </c:ext>
                    </c:extLst>
                    <c:strCache>
                      <c:ptCount val="1"/>
                      <c:pt idx="0">
                        <c:v>9月11日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工作表1!$H$2:$H$25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7460</c:v>
                      </c:pt>
                      <c:pt idx="1">
                        <c:v>4527</c:v>
                      </c:pt>
                      <c:pt idx="2">
                        <c:v>3222</c:v>
                      </c:pt>
                      <c:pt idx="3">
                        <c:v>2661</c:v>
                      </c:pt>
                      <c:pt idx="4">
                        <c:v>3019</c:v>
                      </c:pt>
                      <c:pt idx="5">
                        <c:v>4239</c:v>
                      </c:pt>
                      <c:pt idx="6">
                        <c:v>6663</c:v>
                      </c:pt>
                      <c:pt idx="7">
                        <c:v>8590</c:v>
                      </c:pt>
                      <c:pt idx="8">
                        <c:v>10764</c:v>
                      </c:pt>
                      <c:pt idx="9">
                        <c:v>13948</c:v>
                      </c:pt>
                      <c:pt idx="10">
                        <c:v>17338</c:v>
                      </c:pt>
                      <c:pt idx="11">
                        <c:v>17599</c:v>
                      </c:pt>
                      <c:pt idx="12">
                        <c:v>16269</c:v>
                      </c:pt>
                      <c:pt idx="13">
                        <c:v>18534</c:v>
                      </c:pt>
                      <c:pt idx="14">
                        <c:v>18213</c:v>
                      </c:pt>
                      <c:pt idx="15">
                        <c:v>17648</c:v>
                      </c:pt>
                      <c:pt idx="16">
                        <c:v>16986</c:v>
                      </c:pt>
                      <c:pt idx="17">
                        <c:v>15637</c:v>
                      </c:pt>
                      <c:pt idx="18">
                        <c:v>13825</c:v>
                      </c:pt>
                      <c:pt idx="19">
                        <c:v>15135</c:v>
                      </c:pt>
                      <c:pt idx="20">
                        <c:v>15254</c:v>
                      </c:pt>
                      <c:pt idx="21">
                        <c:v>12816</c:v>
                      </c:pt>
                      <c:pt idx="22">
                        <c:v>8911</c:v>
                      </c:pt>
                      <c:pt idx="23">
                        <c:v>5389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2101-4DFB-8433-D717879BB5D7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工作表1!$K$1</c15:sqref>
                        </c15:formulaRef>
                      </c:ext>
                    </c:extLst>
                    <c:strCache>
                      <c:ptCount val="1"/>
                      <c:pt idx="0">
                        <c:v>9月17日</c:v>
                      </c:pt>
                    </c:strCache>
                  </c:strRef>
                </c:tx>
                <c:spPr>
                  <a:ln w="19050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工作表1!$K$2:$K$25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4399</c:v>
                      </c:pt>
                      <c:pt idx="1">
                        <c:v>3125</c:v>
                      </c:pt>
                      <c:pt idx="2">
                        <c:v>2533</c:v>
                      </c:pt>
                      <c:pt idx="3">
                        <c:v>2478</c:v>
                      </c:pt>
                      <c:pt idx="4">
                        <c:v>3804</c:v>
                      </c:pt>
                      <c:pt idx="5">
                        <c:v>7624</c:v>
                      </c:pt>
                      <c:pt idx="6">
                        <c:v>15190</c:v>
                      </c:pt>
                      <c:pt idx="7">
                        <c:v>21584</c:v>
                      </c:pt>
                      <c:pt idx="8">
                        <c:v>22136</c:v>
                      </c:pt>
                      <c:pt idx="9">
                        <c:v>22112</c:v>
                      </c:pt>
                      <c:pt idx="10">
                        <c:v>22580</c:v>
                      </c:pt>
                      <c:pt idx="11">
                        <c:v>21955</c:v>
                      </c:pt>
                      <c:pt idx="12">
                        <c:v>21738</c:v>
                      </c:pt>
                      <c:pt idx="13">
                        <c:v>21919</c:v>
                      </c:pt>
                      <c:pt idx="14">
                        <c:v>22017</c:v>
                      </c:pt>
                      <c:pt idx="15">
                        <c:v>22181</c:v>
                      </c:pt>
                      <c:pt idx="16">
                        <c:v>23410</c:v>
                      </c:pt>
                      <c:pt idx="17">
                        <c:v>23611</c:v>
                      </c:pt>
                      <c:pt idx="18">
                        <c:v>19177</c:v>
                      </c:pt>
                      <c:pt idx="19">
                        <c:v>15603</c:v>
                      </c:pt>
                      <c:pt idx="20">
                        <c:v>14583</c:v>
                      </c:pt>
                      <c:pt idx="21">
                        <c:v>13552</c:v>
                      </c:pt>
                      <c:pt idx="22">
                        <c:v>10368</c:v>
                      </c:pt>
                      <c:pt idx="23">
                        <c:v>6899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9-2101-4DFB-8433-D717879BB5D7}"/>
                  </c:ext>
                </c:extLst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工作表1!$L$1</c15:sqref>
                        </c15:formulaRef>
                      </c:ext>
                    </c:extLst>
                    <c:strCache>
                      <c:ptCount val="1"/>
                      <c:pt idx="0">
                        <c:v>9月18日</c:v>
                      </c:pt>
                    </c:strCache>
                  </c:strRef>
                </c:tx>
                <c:spPr>
                  <a:ln w="19050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工作表1!$A$2:$A$25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工作表1!$L$2:$L$25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4617</c:v>
                      </c:pt>
                      <c:pt idx="1">
                        <c:v>3104</c:v>
                      </c:pt>
                      <c:pt idx="2">
                        <c:v>2540</c:v>
                      </c:pt>
                      <c:pt idx="3">
                        <c:v>2260</c:v>
                      </c:pt>
                      <c:pt idx="4">
                        <c:v>3088</c:v>
                      </c:pt>
                      <c:pt idx="5">
                        <c:v>5506</c:v>
                      </c:pt>
                      <c:pt idx="6">
                        <c:v>9549</c:v>
                      </c:pt>
                      <c:pt idx="7">
                        <c:v>13122</c:v>
                      </c:pt>
                      <c:pt idx="8">
                        <c:v>15540</c:v>
                      </c:pt>
                      <c:pt idx="9">
                        <c:v>18165</c:v>
                      </c:pt>
                      <c:pt idx="10">
                        <c:v>20144</c:v>
                      </c:pt>
                      <c:pt idx="11">
                        <c:v>19400</c:v>
                      </c:pt>
                      <c:pt idx="12">
                        <c:v>18523</c:v>
                      </c:pt>
                      <c:pt idx="13">
                        <c:v>20225</c:v>
                      </c:pt>
                      <c:pt idx="14">
                        <c:v>21026</c:v>
                      </c:pt>
                      <c:pt idx="15">
                        <c:v>21203</c:v>
                      </c:pt>
                      <c:pt idx="16">
                        <c:v>21100</c:v>
                      </c:pt>
                      <c:pt idx="17">
                        <c:v>20359</c:v>
                      </c:pt>
                      <c:pt idx="18">
                        <c:v>17699</c:v>
                      </c:pt>
                      <c:pt idx="19">
                        <c:v>17329</c:v>
                      </c:pt>
                      <c:pt idx="20">
                        <c:v>16691</c:v>
                      </c:pt>
                      <c:pt idx="21">
                        <c:v>13782</c:v>
                      </c:pt>
                      <c:pt idx="22">
                        <c:v>9128</c:v>
                      </c:pt>
                      <c:pt idx="23">
                        <c:v>5175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A-2101-4DFB-8433-D717879BB5D7}"/>
                  </c:ext>
                </c:extLst>
              </c15:ser>
            </c15:filteredScatterSeries>
          </c:ext>
        </c:extLst>
      </c:scatterChart>
      <c:valAx>
        <c:axId val="-1338270320"/>
        <c:scaling>
          <c:orientation val="minMax"/>
          <c:max val="2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defRPr>
                </a:pPr>
                <a:r>
                  <a:rPr lang="zh-TW"/>
                  <a:t>時間</a:t>
                </a:r>
                <a:r>
                  <a:rPr lang="en-US"/>
                  <a:t>(hr)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endParaRPr lang="zh-TW"/>
          </a:p>
        </c:txPr>
        <c:crossAx val="-1338270864"/>
        <c:crosses val="autoZero"/>
        <c:crossBetween val="midCat"/>
        <c:majorUnit val="2"/>
      </c:valAx>
      <c:valAx>
        <c:axId val="-133827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defRPr>
                </a:pPr>
                <a:r>
                  <a:rPr lang="zh-TW"/>
                  <a:t>車次</a:t>
                </a:r>
                <a:r>
                  <a:rPr lang="en-US"/>
                  <a:t>(</a:t>
                </a:r>
                <a:r>
                  <a:rPr lang="zh-TW"/>
                  <a:t>輛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endParaRPr lang="zh-TW"/>
          </a:p>
        </c:txPr>
        <c:crossAx val="-1338270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0.60987</cdr:x>
      <cdr:y>0.1763</cdr:y>
    </cdr:from>
    <cdr:to>
      <cdr:x>0.723</cdr:x>
      <cdr:y>0.26978</cdr:y>
    </cdr:to>
    <cdr:sp macro="" textlink="">
      <cdr:nvSpPr>
        <cdr:cNvPr id="5" name="文字方塊 1"/>
        <cdr:cNvSpPr txBox="1"/>
      </cdr:nvSpPr>
      <cdr:spPr>
        <a:xfrm xmlns:a="http://schemas.openxmlformats.org/drawingml/2006/main">
          <a:off x="3327400" y="546100"/>
          <a:ext cx="617220" cy="2895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TW" altLang="en-US" sz="110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0.34218</cdr:x>
      <cdr:y>0.06273</cdr:y>
    </cdr:from>
    <cdr:to>
      <cdr:x>0.45531</cdr:x>
      <cdr:y>0.15621</cdr:y>
    </cdr:to>
    <cdr:sp macro="" textlink="">
      <cdr:nvSpPr>
        <cdr:cNvPr id="3" name="文字方塊 2"/>
        <cdr:cNvSpPr txBox="1"/>
      </cdr:nvSpPr>
      <cdr:spPr>
        <a:xfrm xmlns:a="http://schemas.openxmlformats.org/drawingml/2006/main">
          <a:off x="1866900" y="194310"/>
          <a:ext cx="617220" cy="2895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TW" altLang="en-US" sz="110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0.60987</cdr:x>
      <cdr:y>0.1763</cdr:y>
    </cdr:from>
    <cdr:to>
      <cdr:x>0.723</cdr:x>
      <cdr:y>0.26978</cdr:y>
    </cdr:to>
    <cdr:sp macro="" textlink="">
      <cdr:nvSpPr>
        <cdr:cNvPr id="5" name="文字方塊 1"/>
        <cdr:cNvSpPr txBox="1"/>
      </cdr:nvSpPr>
      <cdr:spPr>
        <a:xfrm xmlns:a="http://schemas.openxmlformats.org/drawingml/2006/main">
          <a:off x="3327400" y="546100"/>
          <a:ext cx="617220" cy="2895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TW" altLang="en-US" sz="110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905D-8855-4DD3-BB3A-FCA39D174CF5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FDC-1BF6-4937-AA8C-0DA0A60CB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19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905D-8855-4DD3-BB3A-FCA39D174CF5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FDC-1BF6-4937-AA8C-0DA0A60CB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52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905D-8855-4DD3-BB3A-FCA39D174CF5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FDC-1BF6-4937-AA8C-0DA0A60CB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89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905D-8855-4DD3-BB3A-FCA39D174CF5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FDC-1BF6-4937-AA8C-0DA0A60CB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26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905D-8855-4DD3-BB3A-FCA39D174CF5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FDC-1BF6-4937-AA8C-0DA0A60CB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2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905D-8855-4DD3-BB3A-FCA39D174CF5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FDC-1BF6-4937-AA8C-0DA0A60CB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91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905D-8855-4DD3-BB3A-FCA39D174CF5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FDC-1BF6-4937-AA8C-0DA0A60CB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45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905D-8855-4DD3-BB3A-FCA39D174CF5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FDC-1BF6-4937-AA8C-0DA0A60CB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30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905D-8855-4DD3-BB3A-FCA39D174CF5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FDC-1BF6-4937-AA8C-0DA0A60CB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5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905D-8855-4DD3-BB3A-FCA39D174CF5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FDC-1BF6-4937-AA8C-0DA0A60CB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75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905D-8855-4DD3-BB3A-FCA39D174CF5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FDC-1BF6-4937-AA8C-0DA0A60CB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49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7905D-8855-4DD3-BB3A-FCA39D174CF5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0FDC-1BF6-4937-AA8C-0DA0A60CB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71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504177"/>
            <a:ext cx="9144000" cy="1041287"/>
          </a:xfrm>
        </p:spPr>
        <p:txBody>
          <a:bodyPr anchor="ctr"/>
          <a:lstStyle/>
          <a:p>
            <a:r>
              <a:rPr lang="zh-TW" altLang="en-US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資料庫應用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2111630"/>
            <a:ext cx="9144000" cy="4288665"/>
          </a:xfrm>
        </p:spPr>
        <p:txBody>
          <a:bodyPr anchor="ctr">
            <a:normAutofit/>
          </a:bodyPr>
          <a:lstStyle/>
          <a:p>
            <a:r>
              <a:rPr lang="zh-TW" altLang="en-US" sz="44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第九組</a:t>
            </a:r>
            <a:endParaRPr lang="en-US" altLang="zh-TW" sz="4400" dirty="0">
              <a:solidFill>
                <a:srgbClr val="603F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連假對高速公路車流量的影響</a:t>
            </a:r>
            <a:endParaRPr lang="en-US" altLang="zh-TW" sz="4400" dirty="0">
              <a:solidFill>
                <a:srgbClr val="603F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000" dirty="0">
              <a:solidFill>
                <a:srgbClr val="603F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000" dirty="0">
              <a:solidFill>
                <a:srgbClr val="603F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10822225</a:t>
            </a:r>
            <a:r>
              <a:rPr lang="zh-TW" altLang="en-US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土木四乙 曾雨晴</a:t>
            </a:r>
            <a:endParaRPr lang="en-US" altLang="zh-TW" dirty="0">
              <a:solidFill>
                <a:srgbClr val="603F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10822344</a:t>
            </a:r>
            <a:r>
              <a:rPr lang="zh-TW" altLang="en-US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土木四丙 劉映彤</a:t>
            </a:r>
          </a:p>
        </p:txBody>
      </p:sp>
    </p:spTree>
    <p:extLst>
      <p:ext uri="{BB962C8B-B14F-4D97-AF65-F5344CB8AC3E}">
        <p14:creationId xmlns:p14="http://schemas.microsoft.com/office/powerpoint/2010/main" val="75905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6472"/>
            <a:ext cx="9144000" cy="1041287"/>
          </a:xfrm>
        </p:spPr>
        <p:txBody>
          <a:bodyPr anchor="ctr"/>
          <a:lstStyle/>
          <a:p>
            <a:r>
              <a:rPr lang="zh-TW" altLang="en-US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步驟方法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1087759"/>
            <a:ext cx="9144000" cy="4854831"/>
          </a:xfrm>
        </p:spPr>
        <p:txBody>
          <a:bodyPr anchor="t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匯出結果到 </a:t>
            </a:r>
            <a:r>
              <a:rPr lang="en-US" altLang="zh-TW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Excel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TW" sz="3600" dirty="0">
              <a:solidFill>
                <a:srgbClr val="603F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AC05F3-A4C7-48A1-A504-6B806512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1735327"/>
            <a:ext cx="56483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1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6472"/>
            <a:ext cx="9144000" cy="1041287"/>
          </a:xfrm>
        </p:spPr>
        <p:txBody>
          <a:bodyPr anchor="ctr"/>
          <a:lstStyle/>
          <a:p>
            <a:r>
              <a:rPr lang="zh-TW" altLang="en-US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步驟方法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1087759"/>
            <a:ext cx="9144000" cy="4854831"/>
          </a:xfrm>
        </p:spPr>
        <p:txBody>
          <a:bodyPr anchor="t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製成圖表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TW" sz="3600" dirty="0">
              <a:solidFill>
                <a:srgbClr val="603F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0A10EB-3DA6-429A-A3F4-F2D6867FB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803255"/>
            <a:ext cx="80200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6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745" y="752895"/>
            <a:ext cx="972000" cy="5352209"/>
          </a:xfrm>
        </p:spPr>
        <p:txBody>
          <a:bodyPr vert="eaVert" anchor="ctr">
            <a:normAutofit fontScale="90000"/>
          </a:bodyPr>
          <a:lstStyle/>
          <a:p>
            <a:r>
              <a:rPr lang="zh-TW" altLang="en-US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數據結果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228" y="4229651"/>
            <a:ext cx="3787772" cy="228795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000" y="4229651"/>
            <a:ext cx="3787772" cy="228795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230" y="1141047"/>
            <a:ext cx="3787770" cy="228795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000" y="1141048"/>
            <a:ext cx="3787770" cy="228795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78FC4AA-388B-4EC8-B433-3BA0B1B6CF7F}"/>
              </a:ext>
            </a:extLst>
          </p:cNvPr>
          <p:cNvSpPr txBox="1"/>
          <p:nvPr/>
        </p:nvSpPr>
        <p:spPr>
          <a:xfrm>
            <a:off x="4443831" y="299148"/>
            <a:ext cx="442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連假前一周末車流量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E71C9E-125E-45EA-A3E5-3F39BA96D121}"/>
              </a:ext>
            </a:extLst>
          </p:cNvPr>
          <p:cNvSpPr txBox="1"/>
          <p:nvPr/>
        </p:nvSpPr>
        <p:spPr>
          <a:xfrm>
            <a:off x="4443831" y="3443593"/>
            <a:ext cx="4421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連假後一周末車流量</a:t>
            </a: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29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422D84-0914-49BB-A5AD-E3251191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230" y="4393501"/>
            <a:ext cx="3875271" cy="633165"/>
          </a:xfrm>
        </p:spPr>
        <p:txBody>
          <a:bodyPr>
            <a:normAutofit fontScale="90000"/>
          </a:bodyPr>
          <a:lstStyle/>
          <a:p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中秋連假三天車流量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8715E6C-E652-40EE-8157-722AA444B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565" y="752895"/>
            <a:ext cx="4106845" cy="248058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6CC2FA4-F138-427A-B0F2-050EAC6C7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749" y="752895"/>
            <a:ext cx="4106687" cy="248058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7166468-4779-44FE-96D4-E1C9C8405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565" y="3367329"/>
            <a:ext cx="4106845" cy="2480684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FE080BFF-C690-46CF-AEED-DE5DD88C71EF}"/>
              </a:ext>
            </a:extLst>
          </p:cNvPr>
          <p:cNvSpPr txBox="1">
            <a:spLocks/>
          </p:cNvSpPr>
          <p:nvPr/>
        </p:nvSpPr>
        <p:spPr>
          <a:xfrm>
            <a:off x="520745" y="752895"/>
            <a:ext cx="972000" cy="5352209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數據結果</a:t>
            </a:r>
            <a:endParaRPr lang="zh-TW" altLang="en-US" sz="5400" dirty="0">
              <a:solidFill>
                <a:srgbClr val="43281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951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1087759"/>
            <a:ext cx="9144000" cy="4854831"/>
          </a:xfrm>
        </p:spPr>
        <p:txBody>
          <a:bodyPr anchor="t">
            <a:normAutofit/>
          </a:bodyPr>
          <a:lstStyle/>
          <a:p>
            <a:pPr algn="l"/>
            <a:endParaRPr lang="zh-TW" altLang="en-US" sz="3600" dirty="0">
              <a:solidFill>
                <a:srgbClr val="603F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TW" sz="3600" dirty="0">
              <a:solidFill>
                <a:srgbClr val="603F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99" y="962144"/>
            <a:ext cx="3787200" cy="228760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37" y="962144"/>
            <a:ext cx="3787201" cy="228760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799" y="3965158"/>
            <a:ext cx="3793039" cy="2291135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838" y="3965158"/>
            <a:ext cx="3793040" cy="229113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133C087-877D-4D2B-928B-74352EC28EB7}"/>
              </a:ext>
            </a:extLst>
          </p:cNvPr>
          <p:cNvSpPr txBox="1"/>
          <p:nvPr/>
        </p:nvSpPr>
        <p:spPr>
          <a:xfrm>
            <a:off x="4692846" y="266225"/>
            <a:ext cx="394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連假前兩天車流量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C82EFB4-3FAD-41D8-A643-33F874F55966}"/>
              </a:ext>
            </a:extLst>
          </p:cNvPr>
          <p:cNvSpPr txBox="1"/>
          <p:nvPr/>
        </p:nvSpPr>
        <p:spPr>
          <a:xfrm>
            <a:off x="4602028" y="3249752"/>
            <a:ext cx="3948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連假後兩天車流量</a:t>
            </a:r>
          </a:p>
          <a:p>
            <a:endParaRPr lang="zh-TW" altLang="en-US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0C53438-4327-4FFB-8DFD-FC99DB344A01}"/>
              </a:ext>
            </a:extLst>
          </p:cNvPr>
          <p:cNvSpPr txBox="1">
            <a:spLocks/>
          </p:cNvSpPr>
          <p:nvPr/>
        </p:nvSpPr>
        <p:spPr>
          <a:xfrm>
            <a:off x="520745" y="752895"/>
            <a:ext cx="972000" cy="5352209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數據結果</a:t>
            </a:r>
          </a:p>
        </p:txBody>
      </p:sp>
    </p:spTree>
    <p:extLst>
      <p:ext uri="{BB962C8B-B14F-4D97-AF65-F5344CB8AC3E}">
        <p14:creationId xmlns:p14="http://schemas.microsoft.com/office/powerpoint/2010/main" val="182345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DC16C-298D-4A55-B54F-0738D629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484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6000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數據結果</a:t>
            </a:r>
            <a:br>
              <a:rPr lang="en-US" altLang="zh-TW" sz="6000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6000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6000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連假前後一周末</a:t>
            </a:r>
            <a:r>
              <a:rPr lang="en-US" altLang="zh-TW" sz="6000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696637E-ABFD-44C0-AEAC-74D8210EF5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2152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661EF-085B-4744-B71A-F59C855E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數據結果</a:t>
            </a:r>
            <a:r>
              <a:rPr lang="en-US" altLang="zh-TW" sz="5400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5400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連假期間</a:t>
            </a:r>
            <a:r>
              <a:rPr lang="en-US" altLang="zh-TW" sz="5400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5400" dirty="0">
              <a:solidFill>
                <a:srgbClr val="43281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9CDC84C-EDF3-4711-AA7A-3E4C4E3947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809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E9195-EBF8-497B-9111-19A39D18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數據結果</a:t>
            </a:r>
            <a:r>
              <a:rPr lang="en-US" altLang="zh-TW" sz="5400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5400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連假前後兩日</a:t>
            </a:r>
            <a:r>
              <a:rPr lang="en-US" altLang="zh-TW" sz="5400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5400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588BF8F-C7B9-45CE-B2E4-027357A69F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214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6472"/>
            <a:ext cx="9144000" cy="1041287"/>
          </a:xfrm>
        </p:spPr>
        <p:txBody>
          <a:bodyPr anchor="ctr">
            <a:normAutofit/>
          </a:bodyPr>
          <a:lstStyle/>
          <a:p>
            <a:r>
              <a:rPr lang="zh-TW" altLang="en-US" sz="5400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數據結果</a:t>
            </a:r>
            <a:endParaRPr lang="zh-TW" altLang="en-US" dirty="0">
              <a:solidFill>
                <a:srgbClr val="43281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1087759"/>
            <a:ext cx="9144000" cy="4854831"/>
          </a:xfrm>
        </p:spPr>
        <p:txBody>
          <a:bodyPr anchor="t">
            <a:normAutofit/>
          </a:bodyPr>
          <a:lstStyle/>
          <a:p>
            <a:pPr algn="l"/>
            <a:endParaRPr lang="zh-TW" altLang="en-US" sz="3600" dirty="0">
              <a:solidFill>
                <a:srgbClr val="603F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TW" sz="3600" dirty="0">
              <a:solidFill>
                <a:srgbClr val="603F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09" y="1273199"/>
            <a:ext cx="8897382" cy="505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43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DAD5B-C56E-4DAB-8513-AA8F1119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6000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C89B01-FF46-4F19-B3F4-70642002E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由圖表可見連假中車流量與連假前後一周末車流量差異不大</a:t>
            </a:r>
            <a:endParaRPr lang="en-US" altLang="zh-TW" sz="3600" dirty="0">
              <a:solidFill>
                <a:srgbClr val="603F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多數人選擇在前後兩天上路車流量較大</a:t>
            </a:r>
            <a:endParaRPr lang="en-US" altLang="zh-TW" sz="3600" dirty="0">
              <a:solidFill>
                <a:srgbClr val="603F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連假前後兩天的尖峰時間車流量最多</a:t>
            </a:r>
          </a:p>
        </p:txBody>
      </p:sp>
    </p:spTree>
    <p:extLst>
      <p:ext uri="{BB962C8B-B14F-4D97-AF65-F5344CB8AC3E}">
        <p14:creationId xmlns:p14="http://schemas.microsoft.com/office/powerpoint/2010/main" val="84500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504177"/>
            <a:ext cx="9144000" cy="1041287"/>
          </a:xfrm>
        </p:spPr>
        <p:txBody>
          <a:bodyPr anchor="ctr"/>
          <a:lstStyle/>
          <a:p>
            <a:r>
              <a:rPr lang="zh-TW" altLang="en-US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2111632"/>
            <a:ext cx="9144000" cy="3477800"/>
          </a:xfrm>
        </p:spPr>
        <p:txBody>
          <a:bodyPr anchor="ctr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endParaRPr lang="en-US" altLang="zh-TW" sz="3600" dirty="0">
              <a:solidFill>
                <a:srgbClr val="603F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研究範圍</a:t>
            </a:r>
            <a:endParaRPr lang="en-US" altLang="zh-TW" sz="3600" dirty="0">
              <a:solidFill>
                <a:srgbClr val="603F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步驟方法</a:t>
            </a:r>
            <a:endParaRPr lang="en-US" altLang="zh-TW" sz="3600" dirty="0">
              <a:solidFill>
                <a:srgbClr val="603F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數據結果</a:t>
            </a:r>
            <a:endParaRPr lang="en-US" altLang="zh-TW" sz="3600" dirty="0">
              <a:solidFill>
                <a:srgbClr val="603F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應用資料</a:t>
            </a:r>
            <a:endParaRPr lang="en-US" altLang="zh-TW" sz="3600" dirty="0">
              <a:solidFill>
                <a:srgbClr val="603F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7583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504177"/>
            <a:ext cx="9144000" cy="1041287"/>
          </a:xfrm>
        </p:spPr>
        <p:txBody>
          <a:bodyPr anchor="ctr"/>
          <a:lstStyle/>
          <a:p>
            <a:r>
              <a:rPr lang="zh-TW" altLang="en-US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應用資料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1661376"/>
            <a:ext cx="9144000" cy="4738920"/>
          </a:xfrm>
        </p:spPr>
        <p:txBody>
          <a:bodyPr anchor="t">
            <a:normAutofit/>
          </a:bodyPr>
          <a:lstStyle/>
          <a:p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旅次資料：交通部高速公路局交通資料庫</a:t>
            </a:r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209" y="3112953"/>
            <a:ext cx="6037818" cy="3287343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3" y="2560915"/>
            <a:ext cx="6267718" cy="348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8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504177"/>
            <a:ext cx="9144000" cy="1041287"/>
          </a:xfrm>
        </p:spPr>
        <p:txBody>
          <a:bodyPr anchor="ctr"/>
          <a:lstStyle/>
          <a:p>
            <a:r>
              <a:rPr lang="zh-TW" altLang="en-US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2111632"/>
            <a:ext cx="9144000" cy="2300978"/>
          </a:xfrm>
        </p:spPr>
        <p:txBody>
          <a:bodyPr anchor="ctr">
            <a:normAutofit/>
          </a:bodyPr>
          <a:lstStyle/>
          <a:p>
            <a:pPr algn="l"/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　藉由交通部高速公路局的開放資料，取得國道一號與三號</a:t>
            </a:r>
            <a:r>
              <a:rPr lang="en-US" altLang="zh-TW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台北汐止－桃園龍潭</a:t>
            </a:r>
            <a:r>
              <a:rPr lang="en-US" altLang="zh-TW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的車流量統計，比較連假與平日時各國道的運輸量的差別。</a:t>
            </a:r>
            <a:endParaRPr lang="en-US" altLang="zh-TW" sz="3600" dirty="0">
              <a:solidFill>
                <a:srgbClr val="603F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390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504177"/>
            <a:ext cx="9144000" cy="1041287"/>
          </a:xfrm>
        </p:spPr>
        <p:txBody>
          <a:bodyPr anchor="ctr"/>
          <a:lstStyle/>
          <a:p>
            <a:r>
              <a:rPr lang="zh-TW" altLang="en-US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研究範圍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2176530"/>
            <a:ext cx="9144000" cy="4223765"/>
          </a:xfrm>
        </p:spPr>
        <p:txBody>
          <a:bodyPr anchor="t">
            <a:normAutofit/>
          </a:bodyPr>
          <a:lstStyle/>
          <a:p>
            <a:pPr algn="l"/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時間：中秋連假</a:t>
            </a:r>
            <a:r>
              <a:rPr lang="en-US" altLang="zh-TW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111/9/9-111/9/11</a:t>
            </a:r>
          </a:p>
          <a:p>
            <a:pPr algn="l"/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　　前後</a:t>
            </a:r>
            <a:r>
              <a:rPr lang="en-US" altLang="zh-TW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天與前後一週休</a:t>
            </a:r>
            <a:r>
              <a:rPr lang="en-US" altLang="zh-TW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</a:t>
            </a:r>
            <a:endParaRPr lang="en-US" altLang="zh-TW" sz="3600" dirty="0">
              <a:solidFill>
                <a:srgbClr val="603F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區間：台北汐止－桃園龍潭</a:t>
            </a:r>
          </a:p>
        </p:txBody>
      </p:sp>
    </p:spTree>
    <p:extLst>
      <p:ext uri="{BB962C8B-B14F-4D97-AF65-F5344CB8AC3E}">
        <p14:creationId xmlns:p14="http://schemas.microsoft.com/office/powerpoint/2010/main" val="370026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F7AAAA3-33E7-42CF-8634-44F3B7436E7A}"/>
              </a:ext>
            </a:extLst>
          </p:cNvPr>
          <p:cNvCxnSpPr>
            <a:cxnSpLocks/>
          </p:cNvCxnSpPr>
          <p:nvPr/>
        </p:nvCxnSpPr>
        <p:spPr>
          <a:xfrm>
            <a:off x="6090783" y="4032018"/>
            <a:ext cx="1" cy="1426502"/>
          </a:xfrm>
          <a:prstGeom prst="line">
            <a:avLst/>
          </a:prstGeom>
          <a:ln w="57150">
            <a:solidFill>
              <a:srgbClr val="603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標題 1">
            <a:extLst>
              <a:ext uri="{FF2B5EF4-FFF2-40B4-BE49-F238E27FC236}">
                <a16:creationId xmlns:a16="http://schemas.microsoft.com/office/drawing/2014/main" id="{7A3DFE7F-B752-45D2-A98A-6FF4A9260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0038" y="144446"/>
            <a:ext cx="3971921" cy="1041287"/>
          </a:xfrm>
        </p:spPr>
        <p:txBody>
          <a:bodyPr anchor="ctr"/>
          <a:lstStyle/>
          <a:p>
            <a:r>
              <a:rPr lang="en-US" altLang="zh-TW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E-R</a:t>
            </a:r>
            <a:r>
              <a:rPr lang="zh-TW" altLang="en-US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MODEL</a:t>
            </a:r>
            <a:endParaRPr lang="zh-TW" altLang="en-US" dirty="0">
              <a:solidFill>
                <a:srgbClr val="43281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E6E9AA68-4476-4B29-9B0F-F0CC828163F5}"/>
              </a:ext>
            </a:extLst>
          </p:cNvPr>
          <p:cNvSpPr/>
          <p:nvPr/>
        </p:nvSpPr>
        <p:spPr>
          <a:xfrm>
            <a:off x="5239635" y="4867933"/>
            <a:ext cx="1702296" cy="1312684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車次分布</a:t>
            </a:r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AD0629CD-8B49-4C2A-969F-2F4ECDCA31F8}"/>
              </a:ext>
            </a:extLst>
          </p:cNvPr>
          <p:cNvCxnSpPr>
            <a:cxnSpLocks/>
          </p:cNvCxnSpPr>
          <p:nvPr/>
        </p:nvCxnSpPr>
        <p:spPr>
          <a:xfrm>
            <a:off x="2356137" y="1049173"/>
            <a:ext cx="1162166" cy="1124950"/>
          </a:xfrm>
          <a:prstGeom prst="line">
            <a:avLst/>
          </a:prstGeom>
          <a:ln w="57150">
            <a:solidFill>
              <a:srgbClr val="603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7EE0B28-4FE6-4FB9-A46B-62FA88CD655F}"/>
              </a:ext>
            </a:extLst>
          </p:cNvPr>
          <p:cNvCxnSpPr>
            <a:cxnSpLocks/>
          </p:cNvCxnSpPr>
          <p:nvPr/>
        </p:nvCxnSpPr>
        <p:spPr>
          <a:xfrm flipH="1">
            <a:off x="2954364" y="2591792"/>
            <a:ext cx="836895" cy="1433545"/>
          </a:xfrm>
          <a:prstGeom prst="line">
            <a:avLst/>
          </a:prstGeom>
          <a:ln w="57150">
            <a:solidFill>
              <a:srgbClr val="603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B250D7C6-260F-4C02-9D81-07EB8CF56157}"/>
              </a:ext>
            </a:extLst>
          </p:cNvPr>
          <p:cNvCxnSpPr>
            <a:cxnSpLocks/>
          </p:cNvCxnSpPr>
          <p:nvPr/>
        </p:nvCxnSpPr>
        <p:spPr>
          <a:xfrm flipH="1">
            <a:off x="1411241" y="2330099"/>
            <a:ext cx="2022210" cy="486458"/>
          </a:xfrm>
          <a:prstGeom prst="line">
            <a:avLst/>
          </a:prstGeom>
          <a:ln w="57150">
            <a:solidFill>
              <a:srgbClr val="603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D60B0D7-1A8F-4FCE-B1E0-A2E310BB3411}"/>
              </a:ext>
            </a:extLst>
          </p:cNvPr>
          <p:cNvCxnSpPr>
            <a:cxnSpLocks/>
          </p:cNvCxnSpPr>
          <p:nvPr/>
        </p:nvCxnSpPr>
        <p:spPr>
          <a:xfrm flipH="1">
            <a:off x="8620948" y="1132829"/>
            <a:ext cx="1450957" cy="949917"/>
          </a:xfrm>
          <a:prstGeom prst="line">
            <a:avLst/>
          </a:prstGeom>
          <a:ln w="57150">
            <a:solidFill>
              <a:srgbClr val="603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F2B77F0F-896B-4B8F-888B-83115D23ED94}"/>
              </a:ext>
            </a:extLst>
          </p:cNvPr>
          <p:cNvCxnSpPr>
            <a:cxnSpLocks/>
          </p:cNvCxnSpPr>
          <p:nvPr/>
        </p:nvCxnSpPr>
        <p:spPr>
          <a:xfrm>
            <a:off x="8415115" y="2591792"/>
            <a:ext cx="556725" cy="1458116"/>
          </a:xfrm>
          <a:prstGeom prst="line">
            <a:avLst/>
          </a:prstGeom>
          <a:ln w="57150">
            <a:solidFill>
              <a:srgbClr val="603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21951E22-2F48-41E3-85A4-72148CAB0FB2}"/>
              </a:ext>
            </a:extLst>
          </p:cNvPr>
          <p:cNvCxnSpPr>
            <a:cxnSpLocks/>
          </p:cNvCxnSpPr>
          <p:nvPr/>
        </p:nvCxnSpPr>
        <p:spPr>
          <a:xfrm>
            <a:off x="8620948" y="2330099"/>
            <a:ext cx="1938637" cy="395301"/>
          </a:xfrm>
          <a:prstGeom prst="line">
            <a:avLst/>
          </a:prstGeom>
          <a:ln w="57150">
            <a:solidFill>
              <a:srgbClr val="603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2EF51DEC-2906-4B05-9B17-401140AC6016}"/>
              </a:ext>
            </a:extLst>
          </p:cNvPr>
          <p:cNvCxnSpPr>
            <a:cxnSpLocks/>
          </p:cNvCxnSpPr>
          <p:nvPr/>
        </p:nvCxnSpPr>
        <p:spPr>
          <a:xfrm>
            <a:off x="4992587" y="2591792"/>
            <a:ext cx="1123004" cy="942273"/>
          </a:xfrm>
          <a:prstGeom prst="line">
            <a:avLst/>
          </a:prstGeom>
          <a:ln w="57150">
            <a:solidFill>
              <a:srgbClr val="603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2DC7F7F1-04D5-4942-B8CA-C5E6E807F3C0}"/>
              </a:ext>
            </a:extLst>
          </p:cNvPr>
          <p:cNvCxnSpPr>
            <a:cxnSpLocks/>
          </p:cNvCxnSpPr>
          <p:nvPr/>
        </p:nvCxnSpPr>
        <p:spPr>
          <a:xfrm flipH="1">
            <a:off x="6115590" y="2428875"/>
            <a:ext cx="1268516" cy="1116218"/>
          </a:xfrm>
          <a:prstGeom prst="line">
            <a:avLst/>
          </a:prstGeom>
          <a:ln w="57150">
            <a:solidFill>
              <a:srgbClr val="603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8EA1585B-D527-456F-BCED-BBF116CF690C}"/>
              </a:ext>
            </a:extLst>
          </p:cNvPr>
          <p:cNvGrpSpPr/>
          <p:nvPr/>
        </p:nvGrpSpPr>
        <p:grpSpPr>
          <a:xfrm>
            <a:off x="4992588" y="2765710"/>
            <a:ext cx="2206824" cy="1536710"/>
            <a:chOff x="4698511" y="1892291"/>
            <a:chExt cx="2206824" cy="1536710"/>
          </a:xfrm>
        </p:grpSpPr>
        <p:sp>
          <p:nvSpPr>
            <p:cNvPr id="51" name="菱形 50">
              <a:extLst>
                <a:ext uri="{FF2B5EF4-FFF2-40B4-BE49-F238E27FC236}">
                  <a16:creationId xmlns:a16="http://schemas.microsoft.com/office/drawing/2014/main" id="{658A921A-B2EE-4028-9223-25AA81A939DB}"/>
                </a:ext>
              </a:extLst>
            </p:cNvPr>
            <p:cNvSpPr/>
            <p:nvPr/>
          </p:nvSpPr>
          <p:spPr>
            <a:xfrm>
              <a:off x="4698511" y="1892291"/>
              <a:ext cx="2206824" cy="153671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EC192635-376E-4952-81F3-04BD50D968E2}"/>
                </a:ext>
              </a:extLst>
            </p:cNvPr>
            <p:cNvSpPr txBox="1"/>
            <p:nvPr/>
          </p:nvSpPr>
          <p:spPr>
            <a:xfrm>
              <a:off x="5067900" y="2283886"/>
              <a:ext cx="1468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尖峰流量</a:t>
              </a:r>
              <a:endPara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影響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ED41C27F-2C0D-47C5-8FA8-688A9E3A99D6}"/>
              </a:ext>
            </a:extLst>
          </p:cNvPr>
          <p:cNvSpPr/>
          <p:nvPr/>
        </p:nvSpPr>
        <p:spPr>
          <a:xfrm>
            <a:off x="6973770" y="1846080"/>
            <a:ext cx="2107406" cy="9196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中秋連假</a:t>
            </a: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392C392D-B6C3-4736-91C1-F75119308F0E}"/>
              </a:ext>
            </a:extLst>
          </p:cNvPr>
          <p:cNvSpPr/>
          <p:nvPr/>
        </p:nvSpPr>
        <p:spPr>
          <a:xfrm>
            <a:off x="1439077" y="513990"/>
            <a:ext cx="1710928" cy="1102554"/>
          </a:xfrm>
          <a:prstGeom prst="ellipse">
            <a:avLst/>
          </a:prstGeom>
          <a:solidFill>
            <a:srgbClr val="603F28"/>
          </a:solidFill>
          <a:ln>
            <a:solidFill>
              <a:srgbClr val="4328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ETC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門架</a:t>
            </a: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4AC8082C-FCDE-48E8-A937-CA2D39256118}"/>
              </a:ext>
            </a:extLst>
          </p:cNvPr>
          <p:cNvSpPr/>
          <p:nvPr/>
        </p:nvSpPr>
        <p:spPr>
          <a:xfrm>
            <a:off x="1731719" y="3347494"/>
            <a:ext cx="2339578" cy="1312684"/>
          </a:xfrm>
          <a:prstGeom prst="ellipse">
            <a:avLst/>
          </a:prstGeom>
          <a:solidFill>
            <a:srgbClr val="603F28"/>
          </a:solidFill>
          <a:ln>
            <a:solidFill>
              <a:srgbClr val="4328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每小時交通量</a:t>
            </a: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06693E0A-3F7E-4B32-A6FE-BD5C992BB59B}"/>
              </a:ext>
            </a:extLst>
          </p:cNvPr>
          <p:cNvSpPr/>
          <p:nvPr/>
        </p:nvSpPr>
        <p:spPr>
          <a:xfrm>
            <a:off x="560358" y="2174123"/>
            <a:ext cx="1710928" cy="1102554"/>
          </a:xfrm>
          <a:prstGeom prst="ellipse">
            <a:avLst/>
          </a:prstGeom>
          <a:solidFill>
            <a:srgbClr val="603F28"/>
          </a:solidFill>
          <a:ln>
            <a:solidFill>
              <a:srgbClr val="4328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國道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80AF86E-8BF3-41C6-8B99-50037A3F1627}"/>
              </a:ext>
            </a:extLst>
          </p:cNvPr>
          <p:cNvSpPr/>
          <p:nvPr/>
        </p:nvSpPr>
        <p:spPr>
          <a:xfrm>
            <a:off x="3150005" y="1870283"/>
            <a:ext cx="2107406" cy="9196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車流量</a:t>
            </a: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107C0B2B-3B83-4374-8D00-C8C807BA26E7}"/>
              </a:ext>
            </a:extLst>
          </p:cNvPr>
          <p:cNvSpPr/>
          <p:nvPr/>
        </p:nvSpPr>
        <p:spPr>
          <a:xfrm>
            <a:off x="8120703" y="3375676"/>
            <a:ext cx="1702296" cy="1312684"/>
          </a:xfrm>
          <a:prstGeom prst="ellipse">
            <a:avLst/>
          </a:prstGeom>
          <a:solidFill>
            <a:srgbClr val="603F28"/>
          </a:solidFill>
          <a:ln>
            <a:solidFill>
              <a:srgbClr val="4328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假期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前後</a:t>
            </a: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25D0E794-15BF-4F96-A001-F77F7F6D81B6}"/>
              </a:ext>
            </a:extLst>
          </p:cNvPr>
          <p:cNvSpPr/>
          <p:nvPr/>
        </p:nvSpPr>
        <p:spPr>
          <a:xfrm>
            <a:off x="9708437" y="2082746"/>
            <a:ext cx="1702296" cy="1312684"/>
          </a:xfrm>
          <a:prstGeom prst="ellipse">
            <a:avLst/>
          </a:prstGeom>
          <a:solidFill>
            <a:srgbClr val="603F28"/>
          </a:solidFill>
          <a:ln>
            <a:solidFill>
              <a:srgbClr val="4328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假期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CB9A945B-0CE7-49B0-B6D3-67F049679493}"/>
              </a:ext>
            </a:extLst>
          </p:cNvPr>
          <p:cNvSpPr/>
          <p:nvPr/>
        </p:nvSpPr>
        <p:spPr>
          <a:xfrm>
            <a:off x="9159938" y="408925"/>
            <a:ext cx="1702296" cy="1312684"/>
          </a:xfrm>
          <a:prstGeom prst="ellipse">
            <a:avLst/>
          </a:prstGeom>
          <a:solidFill>
            <a:srgbClr val="603F28"/>
          </a:solidFill>
          <a:ln>
            <a:solidFill>
              <a:srgbClr val="4328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前後週末</a:t>
            </a:r>
          </a:p>
        </p:txBody>
      </p:sp>
    </p:spTree>
    <p:extLst>
      <p:ext uri="{BB962C8B-B14F-4D97-AF65-F5344CB8AC3E}">
        <p14:creationId xmlns:p14="http://schemas.microsoft.com/office/powerpoint/2010/main" val="363397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6472"/>
            <a:ext cx="9144000" cy="1041287"/>
          </a:xfrm>
        </p:spPr>
        <p:txBody>
          <a:bodyPr anchor="ctr"/>
          <a:lstStyle/>
          <a:p>
            <a:r>
              <a:rPr lang="zh-TW" altLang="en-US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步驟方法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1087759"/>
            <a:ext cx="9144000" cy="4854831"/>
          </a:xfrm>
        </p:spPr>
        <p:txBody>
          <a:bodyPr anchor="t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收集高速公路 </a:t>
            </a:r>
            <a:r>
              <a:rPr lang="en-US" altLang="zh-TW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ETC </a:t>
            </a:r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匯入每小時的資料進 </a:t>
            </a:r>
            <a:r>
              <a:rPr lang="en-US" altLang="zh-TW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SQLite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651A06-B566-4B7B-8EDB-D4932DC5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094" y="2290979"/>
            <a:ext cx="7823811" cy="43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9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6472"/>
            <a:ext cx="9144000" cy="1041287"/>
          </a:xfrm>
        </p:spPr>
        <p:txBody>
          <a:bodyPr anchor="ctr"/>
          <a:lstStyle/>
          <a:p>
            <a:r>
              <a:rPr lang="zh-TW" altLang="en-US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步驟方法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1087759"/>
            <a:ext cx="9144000" cy="4854831"/>
          </a:xfrm>
        </p:spPr>
        <p:txBody>
          <a:bodyPr anchor="t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將非汐止至龍潭區的門架刪除</a:t>
            </a:r>
            <a:endParaRPr lang="en-US" altLang="zh-TW" sz="3600" dirty="0">
              <a:solidFill>
                <a:srgbClr val="603F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29" y="1811526"/>
            <a:ext cx="9881342" cy="504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7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6472"/>
            <a:ext cx="9144000" cy="1041287"/>
          </a:xfrm>
        </p:spPr>
        <p:txBody>
          <a:bodyPr anchor="ctr"/>
          <a:lstStyle/>
          <a:p>
            <a:r>
              <a:rPr lang="zh-TW" altLang="en-US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步驟方法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1087759"/>
            <a:ext cx="9144000" cy="4854831"/>
          </a:xfrm>
        </p:spPr>
        <p:txBody>
          <a:bodyPr anchor="t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計算出每小時的車次與里程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583FE7-8EB3-4888-B1F8-441B3596B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64" y="1749464"/>
            <a:ext cx="7438871" cy="485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6472"/>
            <a:ext cx="9144000" cy="1041287"/>
          </a:xfrm>
        </p:spPr>
        <p:txBody>
          <a:bodyPr anchor="ctr"/>
          <a:lstStyle/>
          <a:p>
            <a:r>
              <a:rPr lang="zh-TW" altLang="en-US" dirty="0">
                <a:solidFill>
                  <a:srgbClr val="43281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步驟方法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1087759"/>
            <a:ext cx="9144000" cy="4854831"/>
          </a:xfrm>
        </p:spPr>
        <p:txBody>
          <a:bodyPr anchor="t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603F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將每一天的資料做成視圖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7387C1-22D4-4B2C-A575-6E01FD1D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79" y="1749894"/>
            <a:ext cx="7971241" cy="491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4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323</Words>
  <Application>Microsoft Office PowerPoint</Application>
  <PresentationFormat>寬螢幕</PresentationFormat>
  <Paragraphs>70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資料庫應用</vt:lpstr>
      <vt:lpstr>目錄</vt:lpstr>
      <vt:lpstr>目的</vt:lpstr>
      <vt:lpstr>研究範圍</vt:lpstr>
      <vt:lpstr>E-R MODEL</vt:lpstr>
      <vt:lpstr>步驟方法</vt:lpstr>
      <vt:lpstr>步驟方法</vt:lpstr>
      <vt:lpstr>步驟方法</vt:lpstr>
      <vt:lpstr>步驟方法</vt:lpstr>
      <vt:lpstr>步驟方法</vt:lpstr>
      <vt:lpstr>步驟方法</vt:lpstr>
      <vt:lpstr>數據結果</vt:lpstr>
      <vt:lpstr>中秋連假三天車流量</vt:lpstr>
      <vt:lpstr>PowerPoint 簡報</vt:lpstr>
      <vt:lpstr>數據結果 (連假前後一周末) </vt:lpstr>
      <vt:lpstr>數據結果(連假期間)</vt:lpstr>
      <vt:lpstr>數據結果(連假前後兩日)</vt:lpstr>
      <vt:lpstr>數據結果</vt:lpstr>
      <vt:lpstr>結論</vt:lpstr>
      <vt:lpstr>應用資料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資料庫應用</dc:title>
  <dc:creator>user</dc:creator>
  <cp:lastModifiedBy>user</cp:lastModifiedBy>
  <cp:revision>22</cp:revision>
  <dcterms:created xsi:type="dcterms:W3CDTF">2022-12-05T17:57:18Z</dcterms:created>
  <dcterms:modified xsi:type="dcterms:W3CDTF">2022-12-27T03:17:34Z</dcterms:modified>
</cp:coreProperties>
</file>