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43" d="100"/>
          <a:sy n="143" d="100"/>
        </p:scale>
        <p:origin x="7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f2015c13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f2015c13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f2015c13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f2015c13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fcfa6433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fcfa6433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fcfa6433c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fcfa6433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2015c13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2015c13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fcfa6433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fcfa6433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fcfa6433c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fcfa6433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f2015c13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f2015c13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fcfa6433c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fcfa6433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fcfa6433c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fcfa6433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ff465223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ff46522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fcfa6433c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fcfa6433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150">
                <a:solidFill>
                  <a:srgbClr val="222222"/>
                </a:solidFill>
                <a:highlight>
                  <a:srgbClr val="FFFFFF"/>
                </a:highlight>
              </a:rPr>
              <a:t>二进制字母表，它确定输入是否包含偶数个0或偶数个1</a:t>
            </a:r>
            <a:endParaRPr sz="1150">
              <a:solidFill>
                <a:srgbClr val="222222"/>
              </a:solidFill>
              <a:highlight>
                <a:srgbClr val="FFFFFF"/>
              </a:highlight>
            </a:endParaRPr>
          </a:p>
          <a:p>
            <a:pPr marL="0" lvl="0" indent="0" algn="l" rtl="0">
              <a:spcBef>
                <a:spcPts val="0"/>
              </a:spcBef>
              <a:spcAft>
                <a:spcPts val="0"/>
              </a:spcAft>
              <a:buNone/>
            </a:pPr>
            <a:r>
              <a:rPr lang="zh-CN" sz="1150">
                <a:solidFill>
                  <a:srgbClr val="222222"/>
                </a:solidFill>
                <a:highlight>
                  <a:srgbClr val="FFFFFF"/>
                </a:highlight>
              </a:rPr>
              <a:t>上面一个分支检测是否有偶数个0</a:t>
            </a:r>
            <a:endParaRPr sz="1150">
              <a:solidFill>
                <a:srgbClr val="222222"/>
              </a:solidFill>
              <a:highlight>
                <a:srgbClr val="FFFFFF"/>
              </a:highlight>
            </a:endParaRPr>
          </a:p>
          <a:p>
            <a:pPr marL="0" lvl="0" indent="0" algn="l" rtl="0">
              <a:spcBef>
                <a:spcPts val="0"/>
              </a:spcBef>
              <a:spcAft>
                <a:spcPts val="0"/>
              </a:spcAft>
              <a:buNone/>
            </a:pPr>
            <a:r>
              <a:rPr lang="zh-CN" sz="1150">
                <a:solidFill>
                  <a:srgbClr val="222222"/>
                </a:solidFill>
                <a:highlight>
                  <a:srgbClr val="FFFFFF"/>
                </a:highlight>
              </a:rPr>
              <a:t>下面一个分支检测是否有偶数个1</a:t>
            </a:r>
            <a:endParaRPr sz="1150">
              <a:solidFill>
                <a:srgbClr val="222222"/>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fcfa6433c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fcfa6433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f2015c13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f2015c13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fcfa6433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fcfa6433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fcfa6433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fcfa6433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fcfa6433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fcfa6433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fcfa6433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fcfa6433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fcfa6433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fcfa6433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fcfa6433c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fcfa6433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ff465223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ff465223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e3c62196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e3c6219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ff465223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ff465223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ff465223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ff465223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ff465223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ff465223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ff465223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ff465223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ff465223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ff465223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ff465223b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ff465223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ff465223b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ff465223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ff465223b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ff465223b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ff465223b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ff465223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ff465223b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ff465223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e3c62196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e3c62196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ff465223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ff465223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ff465223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ff465223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ff465223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ff465223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ff465223b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ff465223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fcfa6433c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fcfa6433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fcfa6433c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fcfa6433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fcfa6433c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fcfa6433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fcfa6433c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fcfa6433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fcfa6433c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fcfa6433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5fcfa6433c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5fcfa6433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e34531a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e34531a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zh-CN" sz="1800">
                <a:solidFill>
                  <a:schemeClr val="dk2"/>
                </a:solidFill>
              </a:rPr>
              <a:t>选择</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zh-CN" sz="1800">
                <a:solidFill>
                  <a:schemeClr val="dk2"/>
                </a:solidFill>
              </a:rPr>
              <a:t>数量限定</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zh-CN" sz="1800">
                <a:solidFill>
                  <a:schemeClr val="dk2"/>
                </a:solidFill>
              </a:rPr>
              <a:t>匹配</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fcfa6433c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fcfa6433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fcfa6433c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fcfa6433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e34531a9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e34531a9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34531a9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34531a9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e34531a9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e34531a9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e34531a9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e34531a9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zh.wikipedia.org/wiki/%E8%AE%A1%E7%AE%97%E7%90%86%E8%AE%BA"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zh.wikipedia.org/wiki/%E7%A1%AE%E5%AE%9A%E6%9C%89%E9%99%90%E7%8A%B6%E6%80%81%E8%87%AA%E5%8A%A8%E6%9C%BA" TargetMode="External"/><Relationship Id="rId4" Type="http://schemas.openxmlformats.org/officeDocument/2006/relationships/hyperlink" Target="https://zh.wikipedia.org/wiki/%E6%9C%89%E9%99%90%E7%8A%B6%E6%80%81%E8%87%AA%E5%8A%A8%E6%9C%B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zh.wikipedia.org/wiki/%E8%AE%A1%E7%AE%97%E7%90%86%E8%AE%BA"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zh.wikipedia.org/wiki/%E5%86%AA%E9%9B%86" TargetMode="External"/><Relationship Id="rId5" Type="http://schemas.openxmlformats.org/officeDocument/2006/relationships/hyperlink" Target="https://zh.wikipedia.org/wiki/%E7%A1%AE%E5%AE%9A%E6%9C%89%E9%99%90%E7%8A%B6%E6%80%81%E8%87%AA%E5%8A%A8%E6%9C%BA" TargetMode="External"/><Relationship Id="rId4" Type="http://schemas.openxmlformats.org/officeDocument/2006/relationships/hyperlink" Target="https://zh.wikipedia.org/wiki/%E6%9C%89%E9%99%90%E7%8A%B6%E6%80%81%E8%87%AA%E5%8A%A8%E6%9C%B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zh.wikipedia.org/wiki/B%E8%AF%AD%E8%A8%80" TargetMode="External"/><Relationship Id="rId13" Type="http://schemas.openxmlformats.org/officeDocument/2006/relationships/hyperlink" Target="https://zh.wikipedia.org/wiki/%E4%B8%B9%E5%B0%BC%E6%96%AF%C2%B7%E9%87%8C%E5%A5%87" TargetMode="External"/><Relationship Id="rId18" Type="http://schemas.openxmlformats.org/officeDocument/2006/relationships/hyperlink" Target="https://zh.wikipedia.org/wiki/Ed_(%E6%96%87%E6%9C%AC%E7%BC%96%E8%BE%91%E5%99%A8)" TargetMode="External"/><Relationship Id="rId3" Type="http://schemas.openxmlformats.org/officeDocument/2006/relationships/hyperlink" Target="https://zh.wikipedia.org/wiki/%E8%AE%A1%E7%AE%97%E6%9C%BA%E7%A7%91%E5%AD%A6" TargetMode="External"/><Relationship Id="rId21" Type="http://schemas.openxmlformats.org/officeDocument/2006/relationships/hyperlink" Target="https://zh.wikipedia.org/w/index.php?title=%E6%AE%8B%E5%B1%80%E6%95%B0%E6%8D%AE%E5%BA%93&amp;action=edit&amp;redlink=1" TargetMode="External"/><Relationship Id="rId7" Type="http://schemas.openxmlformats.org/officeDocument/2006/relationships/hyperlink" Target="https://zh.wikipedia.org/wiki/Unix" TargetMode="External"/><Relationship Id="rId12" Type="http://schemas.openxmlformats.org/officeDocument/2006/relationships/hyperlink" Target="https://zh.wikipedia.org/wiki/Go" TargetMode="External"/><Relationship Id="rId17" Type="http://schemas.openxmlformats.org/officeDocument/2006/relationships/hyperlink" Target="https://zh.wikipedia.org/w/index.php?title=QED_(%E6%96%87%E6%9C%AC%E7%BC%96%E8%BE%91%E5%99%A8)&amp;action=edit&amp;redlink=1" TargetMode="External"/><Relationship Id="rId2" Type="http://schemas.openxmlformats.org/officeDocument/2006/relationships/notesSlide" Target="../notesSlides/notesSlide22.xml"/><Relationship Id="rId16" Type="http://schemas.openxmlformats.org/officeDocument/2006/relationships/hyperlink" Target="https://zh.wikipedia.org/wiki/UTF-8" TargetMode="External"/><Relationship Id="rId20" Type="http://schemas.openxmlformats.org/officeDocument/2006/relationships/hyperlink" Target="https://zh.wikipedia.org/w/index.php?title=Belle_(%E6%9C%BA%E5%99%A8)&amp;action=edit&amp;redlink=1" TargetMode="External"/><Relationship Id="rId1" Type="http://schemas.openxmlformats.org/officeDocument/2006/relationships/slideLayout" Target="../slideLayouts/slideLayout3.xml"/><Relationship Id="rId6" Type="http://schemas.openxmlformats.org/officeDocument/2006/relationships/hyperlink" Target="https://zh.wikipedia.org/wiki/%E8%B4%9D%E5%B0%94%E5%AE%9E%E9%AA%8C%E5%AE%A4" TargetMode="External"/><Relationship Id="rId11" Type="http://schemas.openxmlformats.org/officeDocument/2006/relationships/hyperlink" Target="https://zh.wikipedia.org/wiki/Google" TargetMode="External"/><Relationship Id="rId5" Type="http://schemas.openxmlformats.org/officeDocument/2006/relationships/hyperlink" Target="https://zh.wikipedia.org/wiki/%E8%82%AF%C2%B7%E6%B1%A4%E6%99%AE%E9%80%8A#cite_note-1" TargetMode="External"/><Relationship Id="rId15" Type="http://schemas.openxmlformats.org/officeDocument/2006/relationships/hyperlink" Target="https://zh.wikipedia.org/wiki/%E6%AD%A3%E5%88%99%E8%A1%A8%E8%BE%BE%E5%BC%8F" TargetMode="External"/><Relationship Id="rId10" Type="http://schemas.openxmlformats.org/officeDocument/2006/relationships/hyperlink" Target="https://zh.wikipedia.org/wiki/%E8%B2%9D%E7%88%BE%E5%AF%A6%E9%A9%97%E5%AE%A4%E4%B9%9D%E8%99%9F%E8%A8%88%E7%95%AB" TargetMode="External"/><Relationship Id="rId19" Type="http://schemas.openxmlformats.org/officeDocument/2006/relationships/hyperlink" Target="https://zh.wikipedia.org/wiki/%E5%9B%BD%E9%99%85%E8%B1%A1%E6%A3%8B" TargetMode="External"/><Relationship Id="rId4" Type="http://schemas.openxmlformats.org/officeDocument/2006/relationships/hyperlink" Target="https://zh.wikipedia.org/wiki/%E9%A7%AD%E5%AE%A2%E6%96%87%E5%8C%96" TargetMode="External"/><Relationship Id="rId9" Type="http://schemas.openxmlformats.org/officeDocument/2006/relationships/hyperlink" Target="https://zh.wikipedia.org/wiki/C%E8%AF%AD%E8%A8%80" TargetMode="External"/><Relationship Id="rId14" Type="http://schemas.openxmlformats.org/officeDocument/2006/relationships/hyperlink" Target="https://zh.wikipedia.org/wiki/%E5%9B%BE%E7%81%B5%E5%A5%96"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zh.wikipedia.org/wiki/%E6%B3%A2%E5%85%B0" TargetMode="External"/><Relationship Id="rId7" Type="http://schemas.openxmlformats.org/officeDocument/2006/relationships/hyperlink" Target="https://zh.wikipedia.org/wiki/%E6%93%8D%E4%BD%9C%E6%95%B0"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zh.wikipedia.org/w/index.php?title=%E6%93%8D%E4%BD%9C%E7%AC%A6&amp;action=edit&amp;redlink=1" TargetMode="External"/><Relationship Id="rId5" Type="http://schemas.openxmlformats.org/officeDocument/2006/relationships/hyperlink" Target="https://zh.wikipedia.org/wiki/%E6%89%AC%C2%B7%E6%AD%A6%E5%8D%A1%E8%B0%A2%E7%BB%B4%E5%A5%87" TargetMode="External"/><Relationship Id="rId4" Type="http://schemas.openxmlformats.org/officeDocument/2006/relationships/hyperlink" Target="https://zh.wikipedia.org/wiki/%E6%95%B0%E5%AD%A6%E5%AE%B6"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zh.wikipedia.org/wiki/%E8%A7%A3%E9%87%8A%E5%99%A8"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hyperlink" Target="https://zh.wikipedia.org/wiki/%E5%A0%86%E6%A0%88"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dirty="0"/>
              <a:t>正则表达式引擎</a:t>
            </a:r>
            <a:endParaRPr dirty="0"/>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有穷状态机</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理论 VS 现实</a:t>
            </a:r>
            <a:endParaRPr/>
          </a:p>
        </p:txBody>
      </p:sp>
      <p:sp>
        <p:nvSpPr>
          <p:cNvPr id="118" name="Google Shape;11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计算机理论中的正则表达式和现实我们实际使用的正则表达式其实是两个不一样的事物。</a:t>
            </a:r>
            <a:endParaRPr/>
          </a:p>
          <a:p>
            <a:pPr marL="0" lvl="0" indent="0" algn="l" rtl="0">
              <a:spcBef>
                <a:spcPts val="1600"/>
              </a:spcBef>
              <a:spcAft>
                <a:spcPts val="0"/>
              </a:spcAft>
              <a:buNone/>
            </a:pPr>
            <a:r>
              <a:rPr lang="zh-CN"/>
              <a:t>计算机理论中的正则表达式，只有一个功能就是判断某个字符串是否符合某个正则表达式所代表的模式。返回值只有 True 或者 False。</a:t>
            </a:r>
            <a:endParaRPr/>
          </a:p>
          <a:p>
            <a:pPr marL="0" lvl="0" indent="0" algn="l" rtl="0">
              <a:spcBef>
                <a:spcPts val="1600"/>
              </a:spcBef>
              <a:spcAft>
                <a:spcPts val="0"/>
              </a:spcAft>
              <a:buNone/>
            </a:pPr>
            <a:r>
              <a:rPr lang="zh-CN"/>
              <a:t>现实中使用的正则表达式引擎的功能大大超出了计算机理论中的正则表达式的功能范围，不仅仅可以匹配（match）还可以做到：查找，替换，分割等功能。</a:t>
            </a:r>
            <a:endParaRPr/>
          </a:p>
          <a:p>
            <a:pPr marL="0" lvl="0" indent="0" algn="l" rtl="0">
              <a:spcBef>
                <a:spcPts val="1600"/>
              </a:spcBef>
              <a:spcAft>
                <a:spcPts val="1600"/>
              </a:spcAft>
              <a:buNone/>
            </a:pPr>
            <a:r>
              <a:rPr lang="zh-CN"/>
              <a:t>幸运的是现实中使用的正则表达式引擎的基本运作原理和计算机理论中的正则表达式的原理是一样的。</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确定性有穷状态机</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确定性有穷状态机</a:t>
            </a:r>
            <a:endParaRPr/>
          </a:p>
        </p:txBody>
      </p:sp>
      <p:sp>
        <p:nvSpPr>
          <p:cNvPr id="129" name="Google Shape;12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0" name="Google Shape;130;p26"/>
          <p:cNvPicPr preferRelativeResize="0"/>
          <p:nvPr/>
        </p:nvPicPr>
        <p:blipFill>
          <a:blip r:embed="rId3">
            <a:alphaModFix/>
          </a:blip>
          <a:stretch>
            <a:fillRect/>
          </a:stretch>
        </p:blipFill>
        <p:spPr>
          <a:xfrm>
            <a:off x="466725" y="1276350"/>
            <a:ext cx="8210550" cy="259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确定性有穷状态机</a:t>
            </a:r>
            <a:endParaRPr/>
          </a:p>
        </p:txBody>
      </p:sp>
      <p:sp>
        <p:nvSpPr>
          <p:cNvPr id="136" name="Google Shape;13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7" name="Google Shape;137;p27"/>
          <p:cNvPicPr preferRelativeResize="0"/>
          <p:nvPr/>
        </p:nvPicPr>
        <p:blipFill>
          <a:blip r:embed="rId3">
            <a:alphaModFix/>
          </a:blip>
          <a:stretch>
            <a:fillRect/>
          </a:stretch>
        </p:blipFill>
        <p:spPr>
          <a:xfrm>
            <a:off x="0" y="1223818"/>
            <a:ext cx="9144001" cy="34353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确定性有穷状态机</a:t>
            </a:r>
            <a:endParaRPr/>
          </a:p>
        </p:txBody>
      </p:sp>
      <p:sp>
        <p:nvSpPr>
          <p:cNvPr id="143" name="Google Shape;14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4" name="Google Shape;144;p28"/>
          <p:cNvPicPr preferRelativeResize="0"/>
          <p:nvPr/>
        </p:nvPicPr>
        <p:blipFill>
          <a:blip r:embed="rId3">
            <a:alphaModFix/>
          </a:blip>
          <a:stretch>
            <a:fillRect/>
          </a:stretch>
        </p:blipFill>
        <p:spPr>
          <a:xfrm>
            <a:off x="1607200" y="1298600"/>
            <a:ext cx="5588026" cy="312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非确定性有穷状态机</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非确定性有穷状态机</a:t>
            </a:r>
            <a:endParaRPr/>
          </a:p>
        </p:txBody>
      </p:sp>
      <p:sp>
        <p:nvSpPr>
          <p:cNvPr id="155" name="Google Shape;15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solidFill>
                  <a:srgbClr val="222222"/>
                </a:solidFill>
                <a:highlight>
                  <a:srgbClr val="FFFFFF"/>
                </a:highlight>
              </a:rPr>
              <a:t>在</a:t>
            </a:r>
            <a:r>
              <a:rPr lang="zh-CN">
                <a:solidFill>
                  <a:srgbClr val="0B0080"/>
                </a:solidFill>
                <a:highlight>
                  <a:srgbClr val="FFFFFF"/>
                </a:highlight>
                <a:uFill>
                  <a:noFill/>
                </a:uFill>
                <a:hlinkClick r:id="rId3"/>
              </a:rPr>
              <a:t>计算理论</a:t>
            </a:r>
            <a:r>
              <a:rPr lang="zh-CN">
                <a:solidFill>
                  <a:srgbClr val="222222"/>
                </a:solidFill>
                <a:highlight>
                  <a:srgbClr val="FFFFFF"/>
                </a:highlight>
              </a:rPr>
              <a:t>中，</a:t>
            </a:r>
            <a:r>
              <a:rPr lang="zh-CN" b="1">
                <a:solidFill>
                  <a:srgbClr val="222222"/>
                </a:solidFill>
                <a:highlight>
                  <a:srgbClr val="FFFFFF"/>
                </a:highlight>
              </a:rPr>
              <a:t>非确定有限状态自动机</a:t>
            </a:r>
            <a:r>
              <a:rPr lang="zh-CN">
                <a:solidFill>
                  <a:srgbClr val="222222"/>
                </a:solidFill>
                <a:highlight>
                  <a:srgbClr val="FFFFFF"/>
                </a:highlight>
              </a:rPr>
              <a:t>或</a:t>
            </a:r>
            <a:r>
              <a:rPr lang="zh-CN" b="1">
                <a:solidFill>
                  <a:srgbClr val="222222"/>
                </a:solidFill>
                <a:highlight>
                  <a:srgbClr val="FFFFFF"/>
                </a:highlight>
              </a:rPr>
              <a:t>非确定有限自动机（NFA）</a:t>
            </a:r>
            <a:r>
              <a:rPr lang="zh-CN">
                <a:solidFill>
                  <a:srgbClr val="222222"/>
                </a:solidFill>
                <a:highlight>
                  <a:srgbClr val="FFFFFF"/>
                </a:highlight>
              </a:rPr>
              <a:t>是对每个状态和输入符号对可以有多个可能的下一个状态的</a:t>
            </a:r>
            <a:r>
              <a:rPr lang="zh-CN">
                <a:solidFill>
                  <a:srgbClr val="0B0080"/>
                </a:solidFill>
                <a:highlight>
                  <a:srgbClr val="FFFFFF"/>
                </a:highlight>
                <a:uFill>
                  <a:noFill/>
                </a:uFill>
                <a:hlinkClick r:id="rId4"/>
              </a:rPr>
              <a:t>有限状态自动机</a:t>
            </a:r>
            <a:r>
              <a:rPr lang="zh-CN">
                <a:solidFill>
                  <a:srgbClr val="222222"/>
                </a:solidFill>
                <a:highlight>
                  <a:srgbClr val="FFFFFF"/>
                </a:highlight>
              </a:rPr>
              <a:t>。这区别于</a:t>
            </a:r>
            <a:r>
              <a:rPr lang="zh-CN">
                <a:solidFill>
                  <a:srgbClr val="0B0080"/>
                </a:solidFill>
                <a:highlight>
                  <a:srgbClr val="FFFFFF"/>
                </a:highlight>
                <a:uFill>
                  <a:noFill/>
                </a:uFill>
                <a:hlinkClick r:id="rId5"/>
              </a:rPr>
              <a:t>确定有限状态自动机</a:t>
            </a:r>
            <a:r>
              <a:rPr lang="zh-CN">
                <a:solidFill>
                  <a:srgbClr val="222222"/>
                </a:solidFill>
                <a:highlight>
                  <a:srgbClr val="FFFFFF"/>
                </a:highlight>
              </a:rPr>
              <a:t>（DFA），它的下一个可能状态是唯一确定的。尽管DFA和NFA有不同的定义，在形式理论中可以证明它们是等价的；就是说，对于任何给定NFA，都可以构造一个等价的DFA，反之亦然：</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非确定性有穷状态机</a:t>
            </a:r>
            <a:endParaRPr/>
          </a:p>
        </p:txBody>
      </p:sp>
      <p:sp>
        <p:nvSpPr>
          <p:cNvPr id="161" name="Google Shape;161;p31"/>
          <p:cNvSpPr txBox="1">
            <a:spLocks noGrp="1"/>
          </p:cNvSpPr>
          <p:nvPr>
            <p:ph type="body" idx="1"/>
          </p:nvPr>
        </p:nvSpPr>
        <p:spPr>
          <a:xfrm>
            <a:off x="225525" y="1152475"/>
            <a:ext cx="8777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400">
                <a:solidFill>
                  <a:srgbClr val="222222"/>
                </a:solidFill>
                <a:highlight>
                  <a:srgbClr val="FFFFFF"/>
                </a:highlight>
              </a:rPr>
              <a:t>在</a:t>
            </a:r>
            <a:r>
              <a:rPr lang="zh-CN" sz="1400">
                <a:solidFill>
                  <a:srgbClr val="0B0080"/>
                </a:solidFill>
                <a:highlight>
                  <a:srgbClr val="FFFFFF"/>
                </a:highlight>
                <a:uFill>
                  <a:noFill/>
                </a:uFill>
                <a:hlinkClick r:id="rId3"/>
              </a:rPr>
              <a:t>计算理论</a:t>
            </a:r>
            <a:r>
              <a:rPr lang="zh-CN" sz="1400">
                <a:solidFill>
                  <a:srgbClr val="222222"/>
                </a:solidFill>
                <a:highlight>
                  <a:srgbClr val="FFFFFF"/>
                </a:highlight>
              </a:rPr>
              <a:t>中，</a:t>
            </a:r>
            <a:r>
              <a:rPr lang="zh-CN" sz="1400" b="1">
                <a:solidFill>
                  <a:srgbClr val="222222"/>
                </a:solidFill>
                <a:highlight>
                  <a:srgbClr val="FFFFFF"/>
                </a:highlight>
              </a:rPr>
              <a:t>非确定有限状态自动机</a:t>
            </a:r>
            <a:r>
              <a:rPr lang="zh-CN" sz="1400">
                <a:solidFill>
                  <a:srgbClr val="222222"/>
                </a:solidFill>
                <a:highlight>
                  <a:srgbClr val="FFFFFF"/>
                </a:highlight>
              </a:rPr>
              <a:t>或</a:t>
            </a:r>
            <a:r>
              <a:rPr lang="zh-CN" sz="1400" b="1">
                <a:solidFill>
                  <a:srgbClr val="222222"/>
                </a:solidFill>
                <a:highlight>
                  <a:srgbClr val="FFFFFF"/>
                </a:highlight>
              </a:rPr>
              <a:t>非确定有限自动机（NFA）</a:t>
            </a:r>
            <a:r>
              <a:rPr lang="zh-CN" sz="1400">
                <a:solidFill>
                  <a:srgbClr val="222222"/>
                </a:solidFill>
                <a:highlight>
                  <a:srgbClr val="FFFFFF"/>
                </a:highlight>
              </a:rPr>
              <a:t>是对每个状态和输入符号对可以有多个可能的下一个状态的</a:t>
            </a:r>
            <a:r>
              <a:rPr lang="zh-CN" sz="1400">
                <a:solidFill>
                  <a:srgbClr val="0B0080"/>
                </a:solidFill>
                <a:highlight>
                  <a:srgbClr val="FFFFFF"/>
                </a:highlight>
                <a:uFill>
                  <a:noFill/>
                </a:uFill>
                <a:hlinkClick r:id="rId4"/>
              </a:rPr>
              <a:t>有限状态自动机</a:t>
            </a:r>
            <a:r>
              <a:rPr lang="zh-CN" sz="1400">
                <a:solidFill>
                  <a:srgbClr val="222222"/>
                </a:solidFill>
                <a:highlight>
                  <a:srgbClr val="FFFFFF"/>
                </a:highlight>
              </a:rPr>
              <a:t>。这区别于</a:t>
            </a:r>
            <a:r>
              <a:rPr lang="zh-CN" sz="1400">
                <a:solidFill>
                  <a:srgbClr val="0B0080"/>
                </a:solidFill>
                <a:highlight>
                  <a:srgbClr val="FFFFFF"/>
                </a:highlight>
                <a:uFill>
                  <a:noFill/>
                </a:uFill>
                <a:hlinkClick r:id="rId5"/>
              </a:rPr>
              <a:t>确定有限状态自动机</a:t>
            </a:r>
            <a:r>
              <a:rPr lang="zh-CN" sz="1400">
                <a:solidFill>
                  <a:srgbClr val="222222"/>
                </a:solidFill>
                <a:highlight>
                  <a:srgbClr val="FFFFFF"/>
                </a:highlight>
              </a:rPr>
              <a:t>（DFA），它的下一个可能状态是唯一确定的。尽管DFA和NFA有不同的定义，在形式理论中可以证明它们是等价的；就是说，对于任何给定NFA，都可以构造一个等价的DFA，反之亦然。</a:t>
            </a:r>
            <a:endParaRPr sz="1400">
              <a:solidFill>
                <a:srgbClr val="222222"/>
              </a:solidFill>
              <a:highlight>
                <a:srgbClr val="FFFFFF"/>
              </a:highlight>
            </a:endParaRPr>
          </a:p>
          <a:p>
            <a:pPr marL="0" lvl="0" indent="0" algn="l" rtl="0">
              <a:spcBef>
                <a:spcPts val="1600"/>
              </a:spcBef>
              <a:spcAft>
                <a:spcPts val="0"/>
              </a:spcAft>
              <a:buClr>
                <a:schemeClr val="dk1"/>
              </a:buClr>
              <a:buSzPts val="1100"/>
              <a:buFont typeface="Arial"/>
              <a:buNone/>
            </a:pPr>
            <a:r>
              <a:rPr lang="zh-CN" sz="1400">
                <a:solidFill>
                  <a:srgbClr val="222222"/>
                </a:solidFill>
                <a:highlight>
                  <a:srgbClr val="FFFFFF"/>
                </a:highlight>
              </a:rPr>
              <a:t>NFA同DFA一样，消耗输入符号的字符串。对每个输入符号它变换到一个新状态直到所有输入符号到被耗尽。</a:t>
            </a:r>
            <a:endParaRPr sz="1400">
              <a:solidFill>
                <a:srgbClr val="222222"/>
              </a:solidFill>
              <a:highlight>
                <a:srgbClr val="FFFFFF"/>
              </a:highlight>
            </a:endParaRPr>
          </a:p>
          <a:p>
            <a:pPr marL="0" lvl="0" indent="0" algn="l" rtl="0">
              <a:spcBef>
                <a:spcPts val="600"/>
              </a:spcBef>
              <a:spcAft>
                <a:spcPts val="0"/>
              </a:spcAft>
              <a:buClr>
                <a:schemeClr val="dk1"/>
              </a:buClr>
              <a:buSzPts val="1100"/>
              <a:buFont typeface="Arial"/>
              <a:buNone/>
            </a:pPr>
            <a:r>
              <a:rPr lang="zh-CN" sz="1400">
                <a:solidFill>
                  <a:srgbClr val="222222"/>
                </a:solidFill>
                <a:highlight>
                  <a:srgbClr val="FFFFFF"/>
                </a:highlight>
              </a:rPr>
              <a:t>不像DFA，非确定意味着对于任何输入符号，它的下一个状态不是唯一确定的，可以是多个可能状态中的任何一个。因此在形式定义中，一般都谈论状态</a:t>
            </a:r>
            <a:r>
              <a:rPr lang="zh-CN" sz="1400">
                <a:solidFill>
                  <a:srgbClr val="0B0080"/>
                </a:solidFill>
                <a:highlight>
                  <a:srgbClr val="FFFFFF"/>
                </a:highlight>
                <a:uFill>
                  <a:noFill/>
                </a:uFill>
                <a:hlinkClick r:id="rId6"/>
              </a:rPr>
              <a:t>幂集</a:t>
            </a:r>
            <a:r>
              <a:rPr lang="zh-CN" sz="1400">
                <a:solidFill>
                  <a:srgbClr val="222222"/>
                </a:solidFill>
                <a:highlight>
                  <a:srgbClr val="FFFFFF"/>
                </a:highlight>
              </a:rPr>
              <a:t>的子集：转移函数不提供一个单一状态，而是提供所有可能状态的某个子集。</a:t>
            </a:r>
            <a:endParaRPr sz="1400">
              <a:solidFill>
                <a:srgbClr val="222222"/>
              </a:solidFill>
              <a:highlight>
                <a:srgbClr val="FFFFFF"/>
              </a:highlight>
            </a:endParaRPr>
          </a:p>
          <a:p>
            <a:pPr marL="0" lvl="0" indent="0" algn="l" rtl="0">
              <a:spcBef>
                <a:spcPts val="600"/>
              </a:spcBef>
              <a:spcAft>
                <a:spcPts val="600"/>
              </a:spcAft>
              <a:buNone/>
            </a:pPr>
            <a:r>
              <a:rPr lang="zh-CN" sz="1400">
                <a:solidFill>
                  <a:srgbClr val="222222"/>
                </a:solidFill>
                <a:highlight>
                  <a:srgbClr val="FFFFFF"/>
                </a:highlight>
              </a:rPr>
              <a:t>一种扩展的NFA是</a:t>
            </a:r>
            <a:r>
              <a:rPr lang="zh-CN" sz="1400" b="1">
                <a:solidFill>
                  <a:srgbClr val="222222"/>
                </a:solidFill>
                <a:highlight>
                  <a:srgbClr val="FFFFFF"/>
                </a:highlight>
              </a:rPr>
              <a:t>NFA-λ</a:t>
            </a:r>
            <a:r>
              <a:rPr lang="zh-CN" sz="1400">
                <a:solidFill>
                  <a:srgbClr val="222222"/>
                </a:solidFill>
                <a:highlight>
                  <a:srgbClr val="FFFFFF"/>
                </a:highlight>
              </a:rPr>
              <a:t>（也叫做</a:t>
            </a:r>
            <a:r>
              <a:rPr lang="zh-CN" sz="1400" b="1">
                <a:solidFill>
                  <a:srgbClr val="222222"/>
                </a:solidFill>
                <a:highlight>
                  <a:srgbClr val="FFFFFF"/>
                </a:highlight>
              </a:rPr>
              <a:t>NFA-ε</a:t>
            </a:r>
            <a:r>
              <a:rPr lang="zh-CN" sz="1400">
                <a:solidFill>
                  <a:srgbClr val="222222"/>
                </a:solidFill>
                <a:highlight>
                  <a:srgbClr val="FFFFFF"/>
                </a:highlight>
              </a:rPr>
              <a:t>或</a:t>
            </a:r>
            <a:r>
              <a:rPr lang="zh-CN" sz="1400" b="1">
                <a:solidFill>
                  <a:srgbClr val="222222"/>
                </a:solidFill>
                <a:highlight>
                  <a:srgbClr val="FFFFFF"/>
                </a:highlight>
              </a:rPr>
              <a:t>有ε移动的NFA</a:t>
            </a:r>
            <a:r>
              <a:rPr lang="zh-CN" sz="1400">
                <a:solidFill>
                  <a:srgbClr val="222222"/>
                </a:solidFill>
                <a:highlight>
                  <a:srgbClr val="FFFFFF"/>
                </a:highlight>
              </a:rPr>
              <a:t>），它允许到新状态的变换不消耗任何输入符号。</a:t>
            </a:r>
            <a:endParaRPr sz="1400">
              <a:solidFill>
                <a:srgbClr val="222222"/>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非确定性有穷状态机</a:t>
            </a:r>
            <a:endParaRPr/>
          </a:p>
        </p:txBody>
      </p:sp>
      <p:pic>
        <p:nvPicPr>
          <p:cNvPr id="167" name="Google Shape;167;p32"/>
          <p:cNvPicPr preferRelativeResize="0"/>
          <p:nvPr/>
        </p:nvPicPr>
        <p:blipFill>
          <a:blip r:embed="rId3">
            <a:alphaModFix/>
          </a:blip>
          <a:stretch>
            <a:fillRect/>
          </a:stretch>
        </p:blipFill>
        <p:spPr>
          <a:xfrm>
            <a:off x="1843775" y="1647175"/>
            <a:ext cx="4724400" cy="260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754600"/>
            <a:ext cx="8520600" cy="381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1. 基本的正则表达式</a:t>
            </a:r>
            <a:endParaRPr/>
          </a:p>
          <a:p>
            <a:pPr marL="0" lvl="0" indent="0" algn="l" rtl="0">
              <a:spcBef>
                <a:spcPts val="1600"/>
              </a:spcBef>
              <a:spcAft>
                <a:spcPts val="0"/>
              </a:spcAft>
              <a:buClr>
                <a:schemeClr val="dk1"/>
              </a:buClr>
              <a:buSzPts val="1100"/>
              <a:buFont typeface="Arial"/>
              <a:buNone/>
            </a:pPr>
            <a:r>
              <a:rPr lang="zh-CN"/>
              <a:t>2. 有穷状态机</a:t>
            </a:r>
            <a:endParaRPr/>
          </a:p>
          <a:p>
            <a:pPr marL="0" lvl="0" indent="0" algn="l" rtl="0">
              <a:spcBef>
                <a:spcPts val="1600"/>
              </a:spcBef>
              <a:spcAft>
                <a:spcPts val="0"/>
              </a:spcAft>
              <a:buClr>
                <a:schemeClr val="dk1"/>
              </a:buClr>
              <a:buSzPts val="1100"/>
              <a:buFont typeface="Arial"/>
              <a:buNone/>
            </a:pPr>
            <a:r>
              <a:rPr lang="zh-CN"/>
              <a:t>3. 正则表达式转换成状态机</a:t>
            </a:r>
            <a:endParaRPr/>
          </a:p>
          <a:p>
            <a:pPr marL="0" lvl="0" indent="0" algn="l" rtl="0">
              <a:spcBef>
                <a:spcPts val="1600"/>
              </a:spcBef>
              <a:spcAft>
                <a:spcPts val="0"/>
              </a:spcAft>
              <a:buClr>
                <a:schemeClr val="dk1"/>
              </a:buClr>
              <a:buSzPts val="1100"/>
              <a:buFont typeface="Arial"/>
              <a:buNone/>
            </a:pPr>
            <a:r>
              <a:rPr lang="zh-CN"/>
              <a:t>4. 词法分析</a:t>
            </a:r>
            <a:endParaRPr/>
          </a:p>
          <a:p>
            <a:pPr marL="0" lvl="0" indent="0" algn="l" rtl="0">
              <a:spcBef>
                <a:spcPts val="1600"/>
              </a:spcBef>
              <a:spcAft>
                <a:spcPts val="0"/>
              </a:spcAft>
              <a:buClr>
                <a:schemeClr val="dk1"/>
              </a:buClr>
              <a:buSzPts val="1100"/>
              <a:buFont typeface="Arial"/>
              <a:buNone/>
            </a:pPr>
            <a:r>
              <a:rPr lang="zh-CN"/>
              <a:t>5. 语法分析</a:t>
            </a:r>
            <a:endParaRPr/>
          </a:p>
          <a:p>
            <a:pPr marL="0" lvl="0" indent="0" algn="l" rtl="0">
              <a:spcBef>
                <a:spcPts val="1600"/>
              </a:spcBef>
              <a:spcAft>
                <a:spcPts val="0"/>
              </a:spcAft>
              <a:buClr>
                <a:schemeClr val="dk1"/>
              </a:buClr>
              <a:buSzPts val="1100"/>
              <a:buFont typeface="Arial"/>
              <a:buNone/>
            </a:pPr>
            <a:r>
              <a:rPr lang="zh-CN"/>
              <a:t>6. 状态机构建</a:t>
            </a:r>
            <a:endParaRPr/>
          </a:p>
          <a:p>
            <a:pPr marL="0" lvl="0" indent="0" algn="l" rtl="0">
              <a:spcBef>
                <a:spcPts val="1600"/>
              </a:spcBef>
              <a:spcAft>
                <a:spcPts val="1600"/>
              </a:spcAft>
              <a:buNone/>
            </a:pPr>
            <a:r>
              <a:rPr lang="zh-CN"/>
              <a:t>7. 代码演示</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非确定性有穷状态机</a:t>
            </a:r>
            <a:endParaRPr/>
          </a:p>
        </p:txBody>
      </p:sp>
      <p:pic>
        <p:nvPicPr>
          <p:cNvPr id="173" name="Google Shape;173;p33"/>
          <p:cNvPicPr preferRelativeResize="0"/>
          <p:nvPr/>
        </p:nvPicPr>
        <p:blipFill rotWithShape="1">
          <a:blip r:embed="rId3">
            <a:alphaModFix/>
          </a:blip>
          <a:srcRect r="1594"/>
          <a:stretch/>
        </p:blipFill>
        <p:spPr>
          <a:xfrm>
            <a:off x="2476350" y="1178800"/>
            <a:ext cx="4124325"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正则表达式转换成状态机</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Thompson构造法</a:t>
            </a:r>
            <a:endParaRPr/>
          </a:p>
        </p:txBody>
      </p:sp>
      <p:sp>
        <p:nvSpPr>
          <p:cNvPr id="184" name="Google Shape;18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zh-CN" b="1">
                <a:solidFill>
                  <a:srgbClr val="222222"/>
                </a:solidFill>
                <a:highlight>
                  <a:srgbClr val="FFFFFF"/>
                </a:highlight>
              </a:rPr>
              <a:t>肯尼斯·蓝·汤普逊</a:t>
            </a:r>
            <a:r>
              <a:rPr lang="zh-CN">
                <a:solidFill>
                  <a:srgbClr val="222222"/>
                </a:solidFill>
                <a:highlight>
                  <a:srgbClr val="FFFFFF"/>
                </a:highlight>
              </a:rPr>
              <a:t>（英语：</a:t>
            </a:r>
            <a:r>
              <a:rPr lang="zh-CN" b="1">
                <a:solidFill>
                  <a:srgbClr val="222222"/>
                </a:solidFill>
                <a:highlight>
                  <a:srgbClr val="FFFFFF"/>
                </a:highlight>
              </a:rPr>
              <a:t>Kenneth Lane Thompson</a:t>
            </a:r>
            <a:r>
              <a:rPr lang="zh-CN">
                <a:solidFill>
                  <a:srgbClr val="222222"/>
                </a:solidFill>
                <a:highlight>
                  <a:srgbClr val="FFFFFF"/>
                </a:highlight>
              </a:rPr>
              <a:t>，1943年2月4日－）小名</a:t>
            </a:r>
            <a:r>
              <a:rPr lang="zh-CN" b="1">
                <a:solidFill>
                  <a:srgbClr val="222222"/>
                </a:solidFill>
                <a:highlight>
                  <a:srgbClr val="FFFFFF"/>
                </a:highlight>
              </a:rPr>
              <a:t>肯·汤普逊</a:t>
            </a:r>
            <a:r>
              <a:rPr lang="zh-CN">
                <a:solidFill>
                  <a:srgbClr val="222222"/>
                </a:solidFill>
                <a:highlight>
                  <a:srgbClr val="FFFFFF"/>
                </a:highlight>
              </a:rPr>
              <a:t>（英语：</a:t>
            </a:r>
            <a:r>
              <a:rPr lang="zh-CN" b="1">
                <a:solidFill>
                  <a:srgbClr val="222222"/>
                </a:solidFill>
                <a:highlight>
                  <a:srgbClr val="FFFFFF"/>
                </a:highlight>
              </a:rPr>
              <a:t>Ken Thompson</a:t>
            </a:r>
            <a:r>
              <a:rPr lang="zh-CN">
                <a:solidFill>
                  <a:srgbClr val="222222"/>
                </a:solidFill>
                <a:highlight>
                  <a:srgbClr val="FFFFFF"/>
                </a:highlight>
              </a:rPr>
              <a:t>），美国</a:t>
            </a:r>
            <a:r>
              <a:rPr lang="zh-CN">
                <a:solidFill>
                  <a:srgbClr val="0B0080"/>
                </a:solidFill>
                <a:highlight>
                  <a:srgbClr val="FFFFFF"/>
                </a:highlight>
                <a:uFill>
                  <a:noFill/>
                </a:uFill>
                <a:hlinkClick r:id="rId3"/>
              </a:rPr>
              <a:t>计算机科学</a:t>
            </a:r>
            <a:r>
              <a:rPr lang="zh-CN">
                <a:solidFill>
                  <a:srgbClr val="222222"/>
                </a:solidFill>
                <a:highlight>
                  <a:srgbClr val="FFFFFF"/>
                </a:highlight>
              </a:rPr>
              <a:t>学者和工程师。</a:t>
            </a:r>
            <a:r>
              <a:rPr lang="zh-CN">
                <a:solidFill>
                  <a:srgbClr val="0B0080"/>
                </a:solidFill>
                <a:highlight>
                  <a:srgbClr val="FFFFFF"/>
                </a:highlight>
                <a:uFill>
                  <a:noFill/>
                </a:uFill>
                <a:hlinkClick r:id="rId4"/>
              </a:rPr>
              <a:t>駭客文化</a:t>
            </a:r>
            <a:r>
              <a:rPr lang="zh-CN">
                <a:solidFill>
                  <a:srgbClr val="222222"/>
                </a:solidFill>
                <a:highlight>
                  <a:srgbClr val="FFFFFF"/>
                </a:highlight>
              </a:rPr>
              <a:t>圈子通常称他为“ken”</a:t>
            </a:r>
            <a:r>
              <a:rPr lang="zh-CN" baseline="30000">
                <a:solidFill>
                  <a:srgbClr val="0B0080"/>
                </a:solidFill>
                <a:highlight>
                  <a:srgbClr val="FFFFFF"/>
                </a:highlight>
                <a:uFill>
                  <a:noFill/>
                </a:uFill>
                <a:hlinkClick r:id="rId5"/>
              </a:rPr>
              <a:t>[1]</a:t>
            </a:r>
            <a:r>
              <a:rPr lang="zh-CN">
                <a:solidFill>
                  <a:srgbClr val="222222"/>
                </a:solidFill>
                <a:highlight>
                  <a:srgbClr val="FFFFFF"/>
                </a:highlight>
              </a:rPr>
              <a:t>。在</a:t>
            </a:r>
            <a:r>
              <a:rPr lang="zh-CN">
                <a:solidFill>
                  <a:srgbClr val="0B0080"/>
                </a:solidFill>
                <a:highlight>
                  <a:srgbClr val="FFFFFF"/>
                </a:highlight>
                <a:uFill>
                  <a:noFill/>
                </a:uFill>
                <a:hlinkClick r:id="rId6"/>
              </a:rPr>
              <a:t>贝尔实验室</a:t>
            </a:r>
            <a:r>
              <a:rPr lang="zh-CN">
                <a:solidFill>
                  <a:srgbClr val="222222"/>
                </a:solidFill>
                <a:highlight>
                  <a:srgbClr val="FFFFFF"/>
                </a:highlight>
              </a:rPr>
              <a:t>工作期间，汤普逊设计和实现了</a:t>
            </a:r>
            <a:r>
              <a:rPr lang="zh-CN">
                <a:solidFill>
                  <a:srgbClr val="0B0080"/>
                </a:solidFill>
                <a:highlight>
                  <a:srgbClr val="FFFFFF"/>
                </a:highlight>
                <a:uFill>
                  <a:noFill/>
                </a:uFill>
                <a:hlinkClick r:id="rId7"/>
              </a:rPr>
              <a:t>Unix</a:t>
            </a:r>
            <a:r>
              <a:rPr lang="zh-CN">
                <a:solidFill>
                  <a:srgbClr val="222222"/>
                </a:solidFill>
                <a:highlight>
                  <a:srgbClr val="FFFFFF"/>
                </a:highlight>
              </a:rPr>
              <a:t>操作系统。他创造了</a:t>
            </a:r>
            <a:r>
              <a:rPr lang="zh-CN">
                <a:solidFill>
                  <a:srgbClr val="0B0080"/>
                </a:solidFill>
                <a:highlight>
                  <a:srgbClr val="FFFFFF"/>
                </a:highlight>
                <a:uFill>
                  <a:noFill/>
                </a:uFill>
                <a:hlinkClick r:id="rId8"/>
              </a:rPr>
              <a:t>B语言</a:t>
            </a:r>
            <a:r>
              <a:rPr lang="zh-CN">
                <a:solidFill>
                  <a:srgbClr val="222222"/>
                </a:solidFill>
                <a:highlight>
                  <a:srgbClr val="FFFFFF"/>
                </a:highlight>
              </a:rPr>
              <a:t>——</a:t>
            </a:r>
            <a:r>
              <a:rPr lang="zh-CN">
                <a:solidFill>
                  <a:srgbClr val="0B0080"/>
                </a:solidFill>
                <a:highlight>
                  <a:srgbClr val="FFFFFF"/>
                </a:highlight>
                <a:uFill>
                  <a:noFill/>
                </a:uFill>
                <a:hlinkClick r:id="rId9"/>
              </a:rPr>
              <a:t>C语言</a:t>
            </a:r>
            <a:r>
              <a:rPr lang="zh-CN">
                <a:solidFill>
                  <a:srgbClr val="222222"/>
                </a:solidFill>
                <a:highlight>
                  <a:srgbClr val="FFFFFF"/>
                </a:highlight>
              </a:rPr>
              <a:t>的前身，而且他是</a:t>
            </a:r>
            <a:r>
              <a:rPr lang="zh-CN">
                <a:solidFill>
                  <a:srgbClr val="0B0080"/>
                </a:solidFill>
                <a:highlight>
                  <a:srgbClr val="FFFFFF"/>
                </a:highlight>
                <a:uFill>
                  <a:noFill/>
                </a:uFill>
                <a:hlinkClick r:id="rId10"/>
              </a:rPr>
              <a:t>Plan 9</a:t>
            </a:r>
            <a:r>
              <a:rPr lang="zh-CN">
                <a:solidFill>
                  <a:srgbClr val="222222"/>
                </a:solidFill>
                <a:highlight>
                  <a:srgbClr val="FFFFFF"/>
                </a:highlight>
              </a:rPr>
              <a:t>操作系统的创造者和开发者之一。2006年，汤普逊进入</a:t>
            </a:r>
            <a:r>
              <a:rPr lang="zh-CN">
                <a:solidFill>
                  <a:srgbClr val="0B0080"/>
                </a:solidFill>
                <a:highlight>
                  <a:srgbClr val="FFFFFF"/>
                </a:highlight>
                <a:uFill>
                  <a:noFill/>
                </a:uFill>
                <a:hlinkClick r:id="rId11"/>
              </a:rPr>
              <a:t>Google</a:t>
            </a:r>
            <a:r>
              <a:rPr lang="zh-CN">
                <a:solidFill>
                  <a:srgbClr val="222222"/>
                </a:solidFill>
                <a:highlight>
                  <a:srgbClr val="FFFFFF"/>
                </a:highlight>
              </a:rPr>
              <a:t>公司工作，与他人共同设计了</a:t>
            </a:r>
            <a:r>
              <a:rPr lang="zh-CN">
                <a:solidFill>
                  <a:srgbClr val="0B0080"/>
                </a:solidFill>
                <a:highlight>
                  <a:srgbClr val="FFFFFF"/>
                </a:highlight>
                <a:uFill>
                  <a:noFill/>
                </a:uFill>
                <a:hlinkClick r:id="rId12"/>
              </a:rPr>
              <a:t>Go语言</a:t>
            </a:r>
            <a:r>
              <a:rPr lang="zh-CN">
                <a:solidFill>
                  <a:srgbClr val="222222"/>
                </a:solidFill>
                <a:highlight>
                  <a:srgbClr val="FFFFFF"/>
                </a:highlight>
              </a:rPr>
              <a:t>。他與</a:t>
            </a:r>
            <a:r>
              <a:rPr lang="zh-CN">
                <a:solidFill>
                  <a:srgbClr val="0B0080"/>
                </a:solidFill>
                <a:highlight>
                  <a:srgbClr val="FFFFFF"/>
                </a:highlight>
                <a:uFill>
                  <a:noFill/>
                </a:uFill>
                <a:hlinkClick r:id="rId13"/>
              </a:rPr>
              <a:t>丹尼斯·里奇</a:t>
            </a:r>
            <a:r>
              <a:rPr lang="zh-CN">
                <a:solidFill>
                  <a:srgbClr val="222222"/>
                </a:solidFill>
                <a:highlight>
                  <a:srgbClr val="FFFFFF"/>
                </a:highlight>
              </a:rPr>
              <a:t>同為1983年</a:t>
            </a:r>
            <a:r>
              <a:rPr lang="zh-CN">
                <a:solidFill>
                  <a:srgbClr val="0B0080"/>
                </a:solidFill>
                <a:highlight>
                  <a:srgbClr val="FFFFFF"/>
                </a:highlight>
                <a:uFill>
                  <a:noFill/>
                </a:uFill>
                <a:hlinkClick r:id="rId14"/>
              </a:rPr>
              <a:t>圖靈獎</a:t>
            </a:r>
            <a:r>
              <a:rPr lang="zh-CN">
                <a:solidFill>
                  <a:srgbClr val="222222"/>
                </a:solidFill>
                <a:highlight>
                  <a:srgbClr val="FFFFFF"/>
                </a:highlight>
              </a:rPr>
              <a:t>得主。</a:t>
            </a:r>
            <a:endParaRPr>
              <a:solidFill>
                <a:srgbClr val="222222"/>
              </a:solidFill>
              <a:highlight>
                <a:srgbClr val="FFFFFF"/>
              </a:highlight>
            </a:endParaRPr>
          </a:p>
          <a:p>
            <a:pPr marL="0" lvl="0" indent="0" algn="l" rtl="0">
              <a:spcBef>
                <a:spcPts val="600"/>
              </a:spcBef>
              <a:spcAft>
                <a:spcPts val="0"/>
              </a:spcAft>
              <a:buClr>
                <a:schemeClr val="dk1"/>
              </a:buClr>
              <a:buSzPts val="1100"/>
              <a:buFont typeface="Arial"/>
              <a:buNone/>
            </a:pPr>
            <a:r>
              <a:rPr lang="zh-CN">
                <a:solidFill>
                  <a:srgbClr val="222222"/>
                </a:solidFill>
                <a:highlight>
                  <a:srgbClr val="FFFFFF"/>
                </a:highlight>
              </a:rPr>
              <a:t>此外，肯·汤普逊还参与过</a:t>
            </a:r>
            <a:r>
              <a:rPr lang="zh-CN">
                <a:solidFill>
                  <a:srgbClr val="0B0080"/>
                </a:solidFill>
                <a:highlight>
                  <a:srgbClr val="FFFFFF"/>
                </a:highlight>
                <a:uFill>
                  <a:noFill/>
                </a:uFill>
                <a:hlinkClick r:id="rId15"/>
              </a:rPr>
              <a:t>正则表达式</a:t>
            </a:r>
            <a:r>
              <a:rPr lang="zh-CN">
                <a:solidFill>
                  <a:srgbClr val="222222"/>
                </a:solidFill>
                <a:highlight>
                  <a:srgbClr val="FFFFFF"/>
                </a:highlight>
              </a:rPr>
              <a:t>和</a:t>
            </a:r>
            <a:r>
              <a:rPr lang="zh-CN">
                <a:solidFill>
                  <a:srgbClr val="0B0080"/>
                </a:solidFill>
                <a:highlight>
                  <a:srgbClr val="FFFFFF"/>
                </a:highlight>
                <a:uFill>
                  <a:noFill/>
                </a:uFill>
                <a:hlinkClick r:id="rId16"/>
              </a:rPr>
              <a:t>UTF-8</a:t>
            </a:r>
            <a:r>
              <a:rPr lang="zh-CN">
                <a:solidFill>
                  <a:srgbClr val="222222"/>
                </a:solidFill>
                <a:highlight>
                  <a:srgbClr val="FFFFFF"/>
                </a:highlight>
              </a:rPr>
              <a:t>编码的设计，改进了文本编辑器</a:t>
            </a:r>
            <a:r>
              <a:rPr lang="zh-CN">
                <a:solidFill>
                  <a:srgbClr val="00AF89"/>
                </a:solidFill>
                <a:highlight>
                  <a:srgbClr val="FFFFFF"/>
                </a:highlight>
                <a:uFill>
                  <a:noFill/>
                </a:uFill>
                <a:hlinkClick r:id="rId17"/>
              </a:rPr>
              <a:t>QED</a:t>
            </a:r>
            <a:r>
              <a:rPr lang="zh-CN">
                <a:solidFill>
                  <a:srgbClr val="222222"/>
                </a:solidFill>
                <a:highlight>
                  <a:srgbClr val="FFFFFF"/>
                </a:highlight>
              </a:rPr>
              <a:t>，创造了</a:t>
            </a:r>
            <a:r>
              <a:rPr lang="zh-CN">
                <a:solidFill>
                  <a:srgbClr val="0B0080"/>
                </a:solidFill>
                <a:highlight>
                  <a:srgbClr val="FFFFFF"/>
                </a:highlight>
                <a:uFill>
                  <a:noFill/>
                </a:uFill>
                <a:hlinkClick r:id="rId18"/>
              </a:rPr>
              <a:t>ed</a:t>
            </a:r>
            <a:r>
              <a:rPr lang="zh-CN">
                <a:solidFill>
                  <a:srgbClr val="222222"/>
                </a:solidFill>
                <a:highlight>
                  <a:srgbClr val="FFFFFF"/>
                </a:highlight>
              </a:rPr>
              <a:t>编辑器。他曾制造过专门用于下</a:t>
            </a:r>
            <a:r>
              <a:rPr lang="zh-CN">
                <a:solidFill>
                  <a:srgbClr val="0B0080"/>
                </a:solidFill>
                <a:highlight>
                  <a:srgbClr val="FFFFFF"/>
                </a:highlight>
                <a:uFill>
                  <a:noFill/>
                </a:uFill>
                <a:hlinkClick r:id="rId19"/>
              </a:rPr>
              <a:t>国际象棋</a:t>
            </a:r>
            <a:r>
              <a:rPr lang="zh-CN">
                <a:solidFill>
                  <a:srgbClr val="222222"/>
                </a:solidFill>
                <a:highlight>
                  <a:srgbClr val="FFFFFF"/>
                </a:highlight>
              </a:rPr>
              <a:t>的电脑“</a:t>
            </a:r>
            <a:r>
              <a:rPr lang="zh-CN">
                <a:solidFill>
                  <a:srgbClr val="00AF89"/>
                </a:solidFill>
                <a:highlight>
                  <a:srgbClr val="FFFFFF"/>
                </a:highlight>
                <a:uFill>
                  <a:noFill/>
                </a:uFill>
                <a:hlinkClick r:id="rId20"/>
              </a:rPr>
              <a:t>Belle</a:t>
            </a:r>
            <a:r>
              <a:rPr lang="zh-CN">
                <a:solidFill>
                  <a:srgbClr val="222222"/>
                </a:solidFill>
                <a:highlight>
                  <a:srgbClr val="FFFFFF"/>
                </a:highlight>
              </a:rPr>
              <a:t>”，并建立了</a:t>
            </a:r>
            <a:r>
              <a:rPr lang="zh-CN">
                <a:solidFill>
                  <a:srgbClr val="00AF89"/>
                </a:solidFill>
                <a:highlight>
                  <a:srgbClr val="FFFFFF"/>
                </a:highlight>
                <a:uFill>
                  <a:noFill/>
                </a:uFill>
                <a:hlinkClick r:id="rId21"/>
              </a:rPr>
              <a:t>残局数据库</a:t>
            </a:r>
            <a:r>
              <a:rPr lang="zh-CN">
                <a:solidFill>
                  <a:srgbClr val="222222"/>
                </a:solidFill>
                <a:highlight>
                  <a:srgbClr val="FFFFFF"/>
                </a:highlight>
              </a:rPr>
              <a:t>。</a:t>
            </a:r>
            <a:endParaRPr>
              <a:solidFill>
                <a:srgbClr val="222222"/>
              </a:solidFill>
              <a:highlight>
                <a:srgbClr val="FFFFFF"/>
              </a:highlight>
            </a:endParaRPr>
          </a:p>
          <a:p>
            <a:pPr marL="0" lvl="0" indent="0" algn="l" rtl="0">
              <a:spcBef>
                <a:spcPts val="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Thompson构造法</a:t>
            </a:r>
            <a:endParaRPr/>
          </a:p>
        </p:txBody>
      </p:sp>
      <p:sp>
        <p:nvSpPr>
          <p:cNvPr id="190" name="Google Shape;19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空表达式 </a:t>
            </a:r>
            <a:r>
              <a:rPr lang="zh-CN" b="1"/>
              <a:t>ε</a:t>
            </a:r>
            <a:endParaRPr b="1"/>
          </a:p>
        </p:txBody>
      </p:sp>
      <p:pic>
        <p:nvPicPr>
          <p:cNvPr id="191" name="Google Shape;191;p36"/>
          <p:cNvPicPr preferRelativeResize="0"/>
          <p:nvPr/>
        </p:nvPicPr>
        <p:blipFill>
          <a:blip r:embed="rId3">
            <a:alphaModFix/>
          </a:blip>
          <a:stretch>
            <a:fillRect/>
          </a:stretch>
        </p:blipFill>
        <p:spPr>
          <a:xfrm>
            <a:off x="1924050" y="2057400"/>
            <a:ext cx="5295900" cy="102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Thompson构造法</a:t>
            </a:r>
            <a:endParaRPr/>
          </a:p>
        </p:txBody>
      </p:sp>
      <p:sp>
        <p:nvSpPr>
          <p:cNvPr id="197" name="Google Shape;19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solidFill>
                  <a:srgbClr val="222222"/>
                </a:solidFill>
                <a:highlight>
                  <a:srgbClr val="FFFFFF"/>
                </a:highlight>
              </a:rPr>
              <a:t>字母表中的单个符号 </a:t>
            </a:r>
            <a:r>
              <a:rPr lang="zh-CN" i="1">
                <a:solidFill>
                  <a:srgbClr val="222222"/>
                </a:solidFill>
                <a:highlight>
                  <a:srgbClr val="FFFFFF"/>
                </a:highlight>
              </a:rPr>
              <a:t>a</a:t>
            </a:r>
            <a:endParaRPr/>
          </a:p>
        </p:txBody>
      </p:sp>
      <p:pic>
        <p:nvPicPr>
          <p:cNvPr id="198" name="Google Shape;198;p37"/>
          <p:cNvPicPr preferRelativeResize="0"/>
          <p:nvPr/>
        </p:nvPicPr>
        <p:blipFill>
          <a:blip r:embed="rId3">
            <a:alphaModFix/>
          </a:blip>
          <a:stretch>
            <a:fillRect/>
          </a:stretch>
        </p:blipFill>
        <p:spPr>
          <a:xfrm>
            <a:off x="1924050" y="2057400"/>
            <a:ext cx="5295900" cy="102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Thompson构造法</a:t>
            </a:r>
            <a:endParaRPr/>
          </a:p>
        </p:txBody>
      </p:sp>
      <p:sp>
        <p:nvSpPr>
          <p:cNvPr id="204" name="Google Shape;20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两个正则表达式的并 </a:t>
            </a:r>
            <a:r>
              <a:rPr lang="zh-CN">
                <a:highlight>
                  <a:srgbClr val="FFFF00"/>
                </a:highlight>
              </a:rPr>
              <a:t>s|t</a:t>
            </a:r>
            <a:endParaRPr>
              <a:highlight>
                <a:srgbClr val="FFFF00"/>
              </a:highlight>
            </a:endParaRPr>
          </a:p>
        </p:txBody>
      </p:sp>
      <p:pic>
        <p:nvPicPr>
          <p:cNvPr id="205" name="Google Shape;205;p38"/>
          <p:cNvPicPr preferRelativeResize="0"/>
          <p:nvPr/>
        </p:nvPicPr>
        <p:blipFill>
          <a:blip r:embed="rId3">
            <a:alphaModFix/>
          </a:blip>
          <a:stretch>
            <a:fillRect/>
          </a:stretch>
        </p:blipFill>
        <p:spPr>
          <a:xfrm>
            <a:off x="3603777" y="1152463"/>
            <a:ext cx="4857551" cy="324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Thompson构造法</a:t>
            </a:r>
            <a:endParaRPr/>
          </a:p>
        </p:txBody>
      </p:sp>
      <p:sp>
        <p:nvSpPr>
          <p:cNvPr id="211" name="Google Shape;21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b="1">
                <a:solidFill>
                  <a:srgbClr val="222222"/>
                </a:solidFill>
                <a:highlight>
                  <a:srgbClr val="FFFFFF"/>
                </a:highlight>
              </a:rPr>
              <a:t>连接表达式 </a:t>
            </a:r>
            <a:r>
              <a:rPr lang="zh-CN" i="1">
                <a:solidFill>
                  <a:srgbClr val="800000"/>
                </a:solidFill>
                <a:highlight>
                  <a:srgbClr val="FFFF00"/>
                </a:highlight>
              </a:rPr>
              <a:t>s</a:t>
            </a:r>
            <a:r>
              <a:rPr lang="zh-CN" i="1">
                <a:solidFill>
                  <a:srgbClr val="008000"/>
                </a:solidFill>
                <a:highlight>
                  <a:srgbClr val="FFFF00"/>
                </a:highlight>
              </a:rPr>
              <a:t>t</a:t>
            </a:r>
            <a:endParaRPr>
              <a:highlight>
                <a:srgbClr val="FFFF00"/>
              </a:highlight>
            </a:endParaRPr>
          </a:p>
        </p:txBody>
      </p:sp>
      <p:pic>
        <p:nvPicPr>
          <p:cNvPr id="212" name="Google Shape;212;p39"/>
          <p:cNvPicPr preferRelativeResize="0"/>
          <p:nvPr/>
        </p:nvPicPr>
        <p:blipFill>
          <a:blip r:embed="rId3">
            <a:alphaModFix/>
          </a:blip>
          <a:stretch>
            <a:fillRect/>
          </a:stretch>
        </p:blipFill>
        <p:spPr>
          <a:xfrm>
            <a:off x="781050" y="2130475"/>
            <a:ext cx="7581900" cy="2438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Thompson构造法</a:t>
            </a:r>
            <a:endParaRPr/>
          </a:p>
        </p:txBody>
      </p:sp>
      <p:sp>
        <p:nvSpPr>
          <p:cNvPr id="218" name="Google Shape;21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b="1">
                <a:solidFill>
                  <a:srgbClr val="222222"/>
                </a:solidFill>
                <a:highlight>
                  <a:srgbClr val="FFFFFF"/>
                </a:highlight>
              </a:rPr>
              <a:t>Kleene*闭包 </a:t>
            </a:r>
            <a:r>
              <a:rPr lang="zh-CN" i="1">
                <a:solidFill>
                  <a:srgbClr val="800000"/>
                </a:solidFill>
                <a:highlight>
                  <a:srgbClr val="FFFF00"/>
                </a:highlight>
              </a:rPr>
              <a:t>s</a:t>
            </a:r>
            <a:r>
              <a:rPr lang="zh-CN" baseline="30000">
                <a:solidFill>
                  <a:srgbClr val="222222"/>
                </a:solidFill>
                <a:highlight>
                  <a:srgbClr val="FFFF00"/>
                </a:highlight>
              </a:rPr>
              <a:t>*</a:t>
            </a:r>
            <a:endParaRPr>
              <a:highlight>
                <a:srgbClr val="FFFF00"/>
              </a:highlight>
            </a:endParaRPr>
          </a:p>
        </p:txBody>
      </p:sp>
      <p:pic>
        <p:nvPicPr>
          <p:cNvPr id="219" name="Google Shape;219;p40"/>
          <p:cNvPicPr preferRelativeResize="0"/>
          <p:nvPr/>
        </p:nvPicPr>
        <p:blipFill>
          <a:blip r:embed="rId3">
            <a:alphaModFix/>
          </a:blip>
          <a:stretch>
            <a:fillRect/>
          </a:stretch>
        </p:blipFill>
        <p:spPr>
          <a:xfrm>
            <a:off x="2074575" y="1420925"/>
            <a:ext cx="6757725" cy="3372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Thompson构造法</a:t>
            </a:r>
            <a:endParaRPr/>
          </a:p>
        </p:txBody>
      </p:sp>
      <p:sp>
        <p:nvSpPr>
          <p:cNvPr id="225" name="Google Shape;225;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b="1">
                <a:solidFill>
                  <a:srgbClr val="222222"/>
                </a:solidFill>
                <a:highlight>
                  <a:srgbClr val="FFFFFF"/>
                </a:highlight>
              </a:rPr>
              <a:t>Kleene*闭包 </a:t>
            </a:r>
            <a:r>
              <a:rPr lang="zh-CN" i="1">
                <a:solidFill>
                  <a:srgbClr val="800000"/>
                </a:solidFill>
                <a:highlight>
                  <a:srgbClr val="FFFF00"/>
                </a:highlight>
              </a:rPr>
              <a:t>s</a:t>
            </a:r>
            <a:r>
              <a:rPr lang="zh-CN" baseline="30000">
                <a:solidFill>
                  <a:srgbClr val="222222"/>
                </a:solidFill>
                <a:highlight>
                  <a:srgbClr val="FFFF00"/>
                </a:highlight>
              </a:rPr>
              <a:t>*</a:t>
            </a:r>
            <a:endParaRPr>
              <a:highlight>
                <a:srgbClr val="FFFF00"/>
              </a:highlight>
            </a:endParaRPr>
          </a:p>
        </p:txBody>
      </p:sp>
      <p:pic>
        <p:nvPicPr>
          <p:cNvPr id="226" name="Google Shape;226;p41"/>
          <p:cNvPicPr preferRelativeResize="0"/>
          <p:nvPr/>
        </p:nvPicPr>
        <p:blipFill>
          <a:blip r:embed="rId3">
            <a:alphaModFix/>
          </a:blip>
          <a:stretch>
            <a:fillRect/>
          </a:stretch>
        </p:blipFill>
        <p:spPr>
          <a:xfrm>
            <a:off x="2074575" y="1420925"/>
            <a:ext cx="6757725" cy="3372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词法分析</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正则表达式</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正则表达式（Regular Expression，在代码中常简写为regex、regexp或RE）。</a:t>
            </a:r>
            <a:endParaRPr/>
          </a:p>
          <a:p>
            <a:pPr marL="0" lvl="0" indent="0" algn="l" rtl="0">
              <a:spcBef>
                <a:spcPts val="1600"/>
              </a:spcBef>
              <a:spcAft>
                <a:spcPts val="0"/>
              </a:spcAft>
              <a:buNone/>
            </a:pPr>
            <a:r>
              <a:rPr lang="zh-CN"/>
              <a:t>正则表达式使用单个字符串来描述、匹配一系列符合某个句法规则的字符串。</a:t>
            </a:r>
            <a:endParaRPr/>
          </a:p>
          <a:p>
            <a:pPr marL="0" lvl="0" indent="0" algn="l" rtl="0">
              <a:spcBef>
                <a:spcPts val="1600"/>
              </a:spcBef>
              <a:spcAft>
                <a:spcPts val="0"/>
              </a:spcAft>
              <a:buNone/>
            </a:pPr>
            <a:endParaRPr/>
          </a:p>
          <a:p>
            <a:pPr marL="0" lvl="0" indent="0" algn="l" rtl="0">
              <a:spcBef>
                <a:spcPts val="1600"/>
              </a:spcBef>
              <a:spcAft>
                <a:spcPts val="0"/>
              </a:spcAft>
              <a:buNone/>
            </a:pPr>
            <a:r>
              <a:rPr lang="zh-CN"/>
              <a:t>正则表达式是：</a:t>
            </a:r>
            <a:endParaRPr/>
          </a:p>
          <a:p>
            <a:pPr marL="457200" lvl="0" indent="-342900" algn="l" rtl="0">
              <a:spcBef>
                <a:spcPts val="1600"/>
              </a:spcBef>
              <a:spcAft>
                <a:spcPts val="0"/>
              </a:spcAft>
              <a:buSzPts val="1800"/>
              <a:buChar char="●"/>
            </a:pPr>
            <a:r>
              <a:rPr lang="zh-CN"/>
              <a:t>一个字符串：</a:t>
            </a:r>
            <a:r>
              <a:rPr lang="zh-CN">
                <a:highlight>
                  <a:srgbClr val="00FFFF"/>
                </a:highlight>
              </a:rPr>
              <a:t>abc</a:t>
            </a:r>
            <a:r>
              <a:rPr lang="zh-CN"/>
              <a:t> / </a:t>
            </a:r>
            <a:r>
              <a:rPr lang="zh-CN">
                <a:highlight>
                  <a:srgbClr val="00FFFF"/>
                </a:highlight>
              </a:rPr>
              <a:t>ab*c</a:t>
            </a:r>
            <a:r>
              <a:rPr lang="zh-CN"/>
              <a:t> / </a:t>
            </a:r>
            <a:r>
              <a:rPr lang="zh-CN">
                <a:highlight>
                  <a:srgbClr val="00FFFF"/>
                </a:highlight>
              </a:rPr>
              <a:t>ab\nc</a:t>
            </a:r>
            <a:endParaRPr>
              <a:highlight>
                <a:srgbClr val="00FFFF"/>
              </a:highlight>
            </a:endParaRPr>
          </a:p>
          <a:p>
            <a:pPr marL="457200" lvl="0" indent="-342900" algn="l" rtl="0">
              <a:spcBef>
                <a:spcPts val="0"/>
              </a:spcBef>
              <a:spcAft>
                <a:spcPts val="0"/>
              </a:spcAft>
              <a:buSzPts val="1800"/>
              <a:buChar char="●"/>
            </a:pPr>
            <a:r>
              <a:rPr lang="zh-CN"/>
              <a:t>用于描述某种规则：电话号码、身份证号码</a:t>
            </a:r>
            <a:endParaRPr/>
          </a:p>
          <a:p>
            <a:pPr marL="457200" lvl="0" indent="-342900" algn="l" rtl="0">
              <a:spcBef>
                <a:spcPts val="0"/>
              </a:spcBef>
              <a:spcAft>
                <a:spcPts val="0"/>
              </a:spcAft>
              <a:buSzPts val="1800"/>
              <a:buChar char="●"/>
            </a:pPr>
            <a:r>
              <a:rPr lang="zh-CN"/>
              <a:t>用于描述和匹配一系列字符串</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zh-CN" sz="1800">
                <a:solidFill>
                  <a:schemeClr val="dk2"/>
                </a:solidFill>
              </a:rPr>
              <a:t>词法分析</a:t>
            </a:r>
            <a:endParaRPr/>
          </a:p>
        </p:txBody>
      </p:sp>
      <p:sp>
        <p:nvSpPr>
          <p:cNvPr id="237" name="Google Shape;237;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词法分析（英語：lexical analysis）是计算机科学中将字符序列转换为标记（token）序列的过程。进行词法分析的程序或者函数叫作词法分析器（lexical analyzer，简称lexer），也叫扫描器（scanner）。词法分析器一般以函数的形式存在，供语法分析器调用。</a:t>
            </a:r>
            <a:endParaRPr/>
          </a:p>
          <a:p>
            <a:pPr marL="0" lvl="0" indent="0" algn="l" rtl="0">
              <a:spcBef>
                <a:spcPts val="16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CN">
                <a:solidFill>
                  <a:srgbClr val="222222"/>
                </a:solidFill>
                <a:highlight>
                  <a:srgbClr val="FFFFFF"/>
                </a:highlight>
              </a:rPr>
              <a:t>这里的标记（token）是一个字符串，是构成源代码的最小单位。从输入字符流中生成标记的过程叫作标记化（tokenization），在这个过程中，词法分析器还会对标记进行分类。</a:t>
            </a:r>
            <a:endParaRPr>
              <a:solidFill>
                <a:srgbClr val="222222"/>
              </a:solidFill>
              <a:highlight>
                <a:srgbClr val="FFFFFF"/>
              </a:highlight>
            </a:endParaRPr>
          </a:p>
          <a:p>
            <a:pPr marL="0" lvl="0" indent="0" algn="l" rtl="0">
              <a:spcBef>
                <a:spcPts val="600"/>
              </a:spcBef>
              <a:spcAft>
                <a:spcPts val="0"/>
              </a:spcAft>
              <a:buNone/>
            </a:pPr>
            <a:endParaRPr>
              <a:solidFill>
                <a:srgbClr val="222222"/>
              </a:solidFill>
              <a:highlight>
                <a:srgbClr val="FFFFFF"/>
              </a:highlight>
            </a:endParaRPr>
          </a:p>
          <a:p>
            <a:pPr marL="0" lvl="0" indent="0" algn="l" rtl="0">
              <a:spcBef>
                <a:spcPts val="600"/>
              </a:spcBef>
              <a:spcAft>
                <a:spcPts val="0"/>
              </a:spcAft>
              <a:buClr>
                <a:schemeClr val="dk1"/>
              </a:buClr>
              <a:buSzPts val="1100"/>
              <a:buFont typeface="Arial"/>
              <a:buNone/>
            </a:pPr>
            <a:r>
              <a:rPr lang="zh-CN">
                <a:solidFill>
                  <a:srgbClr val="222222"/>
                </a:solidFill>
                <a:highlight>
                  <a:srgbClr val="FFFFFF"/>
                </a:highlight>
              </a:rPr>
              <a:t>词法分析器通常不会关心标记之间的关系（属于语法分析的范畴），举例来说：词法分析器能够将括号识别为标记，但并不保证括号是否匹配。</a:t>
            </a:r>
            <a:endParaRPr>
              <a:solidFill>
                <a:srgbClr val="222222"/>
              </a:solidFill>
              <a:highlight>
                <a:srgbClr val="FFFFFF"/>
              </a:highlight>
            </a:endParaRPr>
          </a:p>
          <a:p>
            <a:pPr marL="0" lvl="0" indent="0" algn="l" rtl="0">
              <a:spcBef>
                <a:spcPts val="6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5"/>
          <p:cNvPicPr preferRelativeResize="0"/>
          <p:nvPr/>
        </p:nvPicPr>
        <p:blipFill>
          <a:blip r:embed="rId3">
            <a:alphaModFix/>
          </a:blip>
          <a:stretch>
            <a:fillRect/>
          </a:stretch>
        </p:blipFill>
        <p:spPr>
          <a:xfrm>
            <a:off x="2050125" y="687900"/>
            <a:ext cx="4455150" cy="4292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语法分析</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zh-CN"/>
              <a:t>语法分析</a:t>
            </a:r>
            <a:endParaRPr b="1">
              <a:solidFill>
                <a:schemeClr val="dk2"/>
              </a:solidFill>
            </a:endParaRPr>
          </a:p>
        </p:txBody>
      </p:sp>
      <p:sp>
        <p:nvSpPr>
          <p:cNvPr id="259" name="Google Shape;25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在计算机科学和语言学中，语法分析（英語：syntactic analysis，也叫 parsing）是根据某种给定的形式文法对由单词序列（如英语单词序列）构成的输入文本进行分析并确定其语法结构的一种过程。</a:t>
            </a:r>
            <a:endParaRPr/>
          </a:p>
          <a:p>
            <a:pPr marL="0" lvl="0" indent="0" algn="l" rtl="0">
              <a:spcBef>
                <a:spcPts val="1600"/>
              </a:spcBef>
              <a:spcAft>
                <a:spcPts val="0"/>
              </a:spcAft>
              <a:buNone/>
            </a:pPr>
            <a:endParaRPr/>
          </a:p>
          <a:p>
            <a:pPr marL="0" lvl="0" indent="0" algn="l" rtl="0">
              <a:spcBef>
                <a:spcPts val="1600"/>
              </a:spcBef>
              <a:spcAft>
                <a:spcPts val="1600"/>
              </a:spcAft>
              <a:buNone/>
            </a:pPr>
            <a:r>
              <a:rPr lang="zh-CN"/>
              <a:t>语法分析器（parser）通常是作为编译器或解释器的组件出现的，它的作用是进行语法检查、并构建由输入的单词组成的数据结构（一般是语法分析树、抽象语法树等层次化的数据结构）。语法分析器通常使用一个独立的词法分析器从输入字符流中分离出一个个的“单词”，并将单词流作为其输入。实际开发中，语法分析器可以手工编写，也可以使用工具（半）自动生成。</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后缀表达式</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后缀表示法</a:t>
            </a:r>
            <a:endParaRPr/>
          </a:p>
        </p:txBody>
      </p:sp>
      <p:sp>
        <p:nvSpPr>
          <p:cNvPr id="270" name="Google Shape;270;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逆波兰表示法（Reverse Polish notation，RPN，或逆波兰记法），是一种是由</a:t>
            </a:r>
            <a:r>
              <a:rPr lang="zh-CN">
                <a:uFill>
                  <a:noFill/>
                </a:uFill>
                <a:hlinkClick r:id="rId3"/>
              </a:rPr>
              <a:t>波兰</a:t>
            </a:r>
            <a:r>
              <a:rPr lang="zh-CN">
                <a:uFill>
                  <a:noFill/>
                </a:uFill>
                <a:hlinkClick r:id="rId4"/>
              </a:rPr>
              <a:t>数学家</a:t>
            </a:r>
            <a:r>
              <a:rPr lang="zh-CN">
                <a:uFill>
                  <a:noFill/>
                </a:uFill>
                <a:hlinkClick r:id="rId5"/>
              </a:rPr>
              <a:t>扬·武卡谢维奇</a:t>
            </a:r>
            <a:r>
              <a:rPr lang="zh-CN"/>
              <a:t>1920年引入的数学表达式方式，在逆波兰记法中，所有</a:t>
            </a:r>
            <a:r>
              <a:rPr lang="zh-CN">
                <a:uFill>
                  <a:noFill/>
                </a:uFill>
                <a:hlinkClick r:id="rId6"/>
              </a:rPr>
              <a:t>操作符</a:t>
            </a:r>
            <a:r>
              <a:rPr lang="zh-CN"/>
              <a:t>置于</a:t>
            </a:r>
            <a:r>
              <a:rPr lang="zh-CN">
                <a:uFill>
                  <a:noFill/>
                </a:uFill>
                <a:hlinkClick r:id="rId7"/>
              </a:rPr>
              <a:t>操作数</a:t>
            </a:r>
            <a:r>
              <a:rPr lang="zh-CN"/>
              <a:t>的后面，因此也被称为后缀表示法。逆波兰记法不需要括号来标识操作符的优先级。</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CN"/>
              <a:t>逆波兰记法中，操作符置于操作数的后面。例如表达“三加四”时，写作“3 4 +”，而不是“3 + 4”。如果有多个操作符，操作符置于第二个操作数的后面，所以常规中缀记法的“3 - 4 + 5”在逆波兰记法中写作“3 4 - 5 +”：先3减去4，再加上5。</a:t>
            </a:r>
            <a:endParaRPr/>
          </a:p>
          <a:p>
            <a:pPr marL="0" lvl="0" indent="0" algn="l" rtl="0">
              <a:spcBef>
                <a:spcPts val="600"/>
              </a:spcBef>
              <a:spcAft>
                <a:spcPts val="0"/>
              </a:spcAft>
              <a:buClr>
                <a:schemeClr val="dk1"/>
              </a:buClr>
              <a:buSzPts val="1100"/>
              <a:buFont typeface="Arial"/>
              <a:buNone/>
            </a:pPr>
            <a:r>
              <a:rPr lang="zh-CN"/>
              <a:t>使用逆波兰记法的一个好处是不需要使用括号。例如中缀记法中“3 - 4 * 5”与“（3 - 4）*5”不相同，但后缀记法中前者写做“3 4 5 * -”，无歧义地表示“3 (4 5 *) -”；后者写做“3 4 - 5 *”。</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600"/>
              </a:spcBef>
              <a:spcAft>
                <a:spcPts val="600"/>
              </a:spcAft>
              <a:buNone/>
            </a:pPr>
            <a:r>
              <a:rPr lang="zh-CN"/>
              <a:t>逆波兰表达式的</a:t>
            </a:r>
            <a:r>
              <a:rPr lang="zh-CN">
                <a:uFill>
                  <a:noFill/>
                </a:uFill>
                <a:hlinkClick r:id="rId3"/>
              </a:rPr>
              <a:t>解释器</a:t>
            </a:r>
            <a:r>
              <a:rPr lang="zh-CN"/>
              <a:t>一般是基于</a:t>
            </a:r>
            <a:r>
              <a:rPr lang="zh-CN">
                <a:uFill>
                  <a:noFill/>
                </a:uFill>
                <a:hlinkClick r:id="rId4"/>
              </a:rPr>
              <a:t>堆栈</a:t>
            </a:r>
            <a:r>
              <a:rPr lang="zh-CN"/>
              <a:t>的。解释过程一般是：操作数入栈；遇到操作符时，操作数出栈，求值，将结果入栈；当一遍后，栈顶就是表达式的值。因此逆波兰表达式的求值使用堆栈结构很容易实现，并且能很快求值。</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9" name="Google Shape;289;p52"/>
          <p:cNvPicPr preferRelativeResize="0"/>
          <p:nvPr/>
        </p:nvPicPr>
        <p:blipFill>
          <a:blip r:embed="rId3">
            <a:alphaModFix/>
          </a:blip>
          <a:stretch>
            <a:fillRect/>
          </a:stretch>
        </p:blipFill>
        <p:spPr>
          <a:xfrm>
            <a:off x="1568050" y="445025"/>
            <a:ext cx="6007901" cy="4368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正则表达式引擎</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正则表达式需要通过正则表达式引擎的解释才能实际运行起来。</a:t>
            </a:r>
            <a:endParaRPr/>
          </a:p>
          <a:p>
            <a:pPr marL="0" lvl="0" indent="0" algn="l" rtl="0">
              <a:spcBef>
                <a:spcPts val="1600"/>
              </a:spcBef>
              <a:spcAft>
                <a:spcPts val="0"/>
              </a:spcAft>
              <a:buNone/>
            </a:pPr>
            <a:endParaRPr/>
          </a:p>
          <a:p>
            <a:pPr marL="0" lvl="0" indent="0" algn="l" rtl="0">
              <a:spcBef>
                <a:spcPts val="1600"/>
              </a:spcBef>
              <a:spcAft>
                <a:spcPts val="1600"/>
              </a:spcAft>
              <a:buClr>
                <a:schemeClr val="dk1"/>
              </a:buClr>
              <a:buSzPts val="1100"/>
              <a:buFont typeface="Arial"/>
              <a:buNone/>
            </a:pPr>
            <a:r>
              <a:rPr lang="zh-CN"/>
              <a:t>实际情况中，每个正则表达式引擎的实现不同，导致对正则表达式的支持不同，所用的符号体系也不尽相同。</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状态机构建</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流程</a:t>
            </a:r>
            <a:endParaRPr/>
          </a:p>
        </p:txBody>
      </p:sp>
      <p:sp>
        <p:nvSpPr>
          <p:cNvPr id="300" name="Google Shape;30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301" name="Google Shape;301;p54"/>
          <p:cNvSpPr/>
          <p:nvPr/>
        </p:nvSpPr>
        <p:spPr>
          <a:xfrm>
            <a:off x="1632275" y="2015650"/>
            <a:ext cx="955800" cy="6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词法分析</a:t>
            </a:r>
            <a:endParaRPr/>
          </a:p>
        </p:txBody>
      </p:sp>
      <p:sp>
        <p:nvSpPr>
          <p:cNvPr id="302" name="Google Shape;302;p54"/>
          <p:cNvSpPr/>
          <p:nvPr/>
        </p:nvSpPr>
        <p:spPr>
          <a:xfrm>
            <a:off x="4094100" y="2015650"/>
            <a:ext cx="955800" cy="6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语法分析</a:t>
            </a:r>
            <a:endParaRPr/>
          </a:p>
        </p:txBody>
      </p:sp>
      <p:sp>
        <p:nvSpPr>
          <p:cNvPr id="303" name="Google Shape;303;p54"/>
          <p:cNvSpPr/>
          <p:nvPr/>
        </p:nvSpPr>
        <p:spPr>
          <a:xfrm>
            <a:off x="6555925" y="1998250"/>
            <a:ext cx="1692000" cy="6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Thompson构造法</a:t>
            </a:r>
            <a:endParaRPr/>
          </a:p>
        </p:txBody>
      </p:sp>
      <p:cxnSp>
        <p:nvCxnSpPr>
          <p:cNvPr id="304" name="Google Shape;304;p54"/>
          <p:cNvCxnSpPr>
            <a:stCxn id="301" idx="3"/>
            <a:endCxn id="302" idx="1"/>
          </p:cNvCxnSpPr>
          <p:nvPr/>
        </p:nvCxnSpPr>
        <p:spPr>
          <a:xfrm>
            <a:off x="2588075" y="2341450"/>
            <a:ext cx="1506000" cy="0"/>
          </a:xfrm>
          <a:prstGeom prst="straightConnector1">
            <a:avLst/>
          </a:prstGeom>
          <a:noFill/>
          <a:ln w="9525" cap="flat" cmpd="sng">
            <a:solidFill>
              <a:schemeClr val="dk2"/>
            </a:solidFill>
            <a:prstDash val="solid"/>
            <a:round/>
            <a:headEnd type="none" w="med" len="med"/>
            <a:tailEnd type="triangle" w="med" len="med"/>
          </a:ln>
        </p:spPr>
      </p:cxnSp>
      <p:sp>
        <p:nvSpPr>
          <p:cNvPr id="305" name="Google Shape;305;p54"/>
          <p:cNvSpPr txBox="1"/>
          <p:nvPr/>
        </p:nvSpPr>
        <p:spPr>
          <a:xfrm>
            <a:off x="2955138" y="1980950"/>
            <a:ext cx="771900" cy="32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t>token</a:t>
            </a:r>
            <a:endParaRPr/>
          </a:p>
        </p:txBody>
      </p:sp>
      <p:cxnSp>
        <p:nvCxnSpPr>
          <p:cNvPr id="306" name="Google Shape;306;p54"/>
          <p:cNvCxnSpPr>
            <a:stCxn id="302" idx="3"/>
            <a:endCxn id="303" idx="1"/>
          </p:cNvCxnSpPr>
          <p:nvPr/>
        </p:nvCxnSpPr>
        <p:spPr>
          <a:xfrm rot="10800000" flipH="1">
            <a:off x="5049900" y="2324050"/>
            <a:ext cx="1506000" cy="17400"/>
          </a:xfrm>
          <a:prstGeom prst="straightConnector1">
            <a:avLst/>
          </a:prstGeom>
          <a:noFill/>
          <a:ln w="9525" cap="flat" cmpd="sng">
            <a:solidFill>
              <a:schemeClr val="dk2"/>
            </a:solidFill>
            <a:prstDash val="solid"/>
            <a:round/>
            <a:headEnd type="none" w="med" len="med"/>
            <a:tailEnd type="triangle" w="med" len="med"/>
          </a:ln>
        </p:spPr>
      </p:cxnSp>
      <p:sp>
        <p:nvSpPr>
          <p:cNvPr id="307" name="Google Shape;307;p54"/>
          <p:cNvSpPr txBox="1"/>
          <p:nvPr/>
        </p:nvSpPr>
        <p:spPr>
          <a:xfrm>
            <a:off x="5262925" y="1928900"/>
            <a:ext cx="1080000" cy="32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后缀表达式</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zh-CN"/>
              <a:t>词法分析器</a:t>
            </a:r>
            <a:endParaRPr/>
          </a:p>
        </p:txBody>
      </p:sp>
      <p:sp>
        <p:nvSpPr>
          <p:cNvPr id="313" name="Google Shape;313;p55"/>
          <p:cNvSpPr txBox="1">
            <a:spLocks noGrp="1"/>
          </p:cNvSpPr>
          <p:nvPr>
            <p:ph type="body" idx="1"/>
          </p:nvPr>
        </p:nvSpPr>
        <p:spPr>
          <a:xfrm>
            <a:off x="311700" y="1152475"/>
            <a:ext cx="2663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TEXT: </a:t>
            </a:r>
            <a:r>
              <a:rPr lang="zh-CN" b="1"/>
              <a:t>(a|b)cd*e?</a:t>
            </a:r>
            <a:endParaRPr b="1"/>
          </a:p>
          <a:p>
            <a:pPr marL="0" lvl="0" indent="0" algn="l" rtl="0">
              <a:spcBef>
                <a:spcPts val="1600"/>
              </a:spcBef>
              <a:spcAft>
                <a:spcPts val="1600"/>
              </a:spcAft>
              <a:buNone/>
            </a:pPr>
            <a:r>
              <a:rPr lang="zh-CN"/>
              <a:t>&gt; 词法分析器:</a:t>
            </a:r>
            <a:endParaRPr/>
          </a:p>
        </p:txBody>
      </p:sp>
      <p:sp>
        <p:nvSpPr>
          <p:cNvPr id="314" name="Google Shape;314;p55"/>
          <p:cNvSpPr txBox="1"/>
          <p:nvPr/>
        </p:nvSpPr>
        <p:spPr>
          <a:xfrm>
            <a:off x="2281200" y="1682700"/>
            <a:ext cx="6342900" cy="3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solidFill>
                  <a:schemeClr val="dk1"/>
                </a:solidFill>
                <a:highlight>
                  <a:srgbClr val="FFFFFF"/>
                </a:highlight>
              </a:rPr>
              <a:t>[Token(OPEN_PARENTHESIS, value=None),</a:t>
            </a:r>
            <a:endParaRPr sz="1800">
              <a:solidFill>
                <a:schemeClr val="dk1"/>
              </a:solidFill>
              <a:highlight>
                <a:srgbClr val="FFFFFF"/>
              </a:highlight>
            </a:endParaRPr>
          </a:p>
          <a:p>
            <a:pPr marL="0" lvl="0" indent="0" algn="l" rtl="0">
              <a:spcBef>
                <a:spcPts val="0"/>
              </a:spcBef>
              <a:spcAft>
                <a:spcPts val="0"/>
              </a:spcAft>
              <a:buNone/>
            </a:pPr>
            <a:r>
              <a:rPr lang="zh-CN" sz="1800">
                <a:solidFill>
                  <a:schemeClr val="dk1"/>
                </a:solidFill>
                <a:highlight>
                  <a:srgbClr val="FFFFFF"/>
                </a:highlight>
              </a:rPr>
              <a:t> Token(CHARACTER, value=a),</a:t>
            </a:r>
            <a:endParaRPr sz="1800">
              <a:solidFill>
                <a:schemeClr val="dk1"/>
              </a:solidFill>
              <a:highlight>
                <a:srgbClr val="FFFFFF"/>
              </a:highlight>
            </a:endParaRPr>
          </a:p>
          <a:p>
            <a:pPr marL="0" lvl="0" indent="0" algn="l" rtl="0">
              <a:spcBef>
                <a:spcPts val="0"/>
              </a:spcBef>
              <a:spcAft>
                <a:spcPts val="0"/>
              </a:spcAft>
              <a:buNone/>
            </a:pPr>
            <a:r>
              <a:rPr lang="zh-CN" sz="1800">
                <a:solidFill>
                  <a:schemeClr val="dk1"/>
                </a:solidFill>
                <a:highlight>
                  <a:srgbClr val="FFFFFF"/>
                </a:highlight>
              </a:rPr>
              <a:t> Token(BAR, value=None),</a:t>
            </a:r>
            <a:endParaRPr sz="1800">
              <a:solidFill>
                <a:schemeClr val="dk1"/>
              </a:solidFill>
              <a:highlight>
                <a:srgbClr val="FFFFFF"/>
              </a:highlight>
            </a:endParaRPr>
          </a:p>
          <a:p>
            <a:pPr marL="0" lvl="0" indent="0" algn="l" rtl="0">
              <a:spcBef>
                <a:spcPts val="0"/>
              </a:spcBef>
              <a:spcAft>
                <a:spcPts val="0"/>
              </a:spcAft>
              <a:buNone/>
            </a:pPr>
            <a:r>
              <a:rPr lang="zh-CN" sz="1800">
                <a:solidFill>
                  <a:schemeClr val="dk1"/>
                </a:solidFill>
                <a:highlight>
                  <a:srgbClr val="FFFFFF"/>
                </a:highlight>
              </a:rPr>
              <a:t> Token(CHARACTER, value=b),</a:t>
            </a:r>
            <a:endParaRPr sz="1800">
              <a:solidFill>
                <a:schemeClr val="dk1"/>
              </a:solidFill>
              <a:highlight>
                <a:srgbClr val="FFFFFF"/>
              </a:highlight>
            </a:endParaRPr>
          </a:p>
          <a:p>
            <a:pPr marL="0" lvl="0" indent="0" algn="l" rtl="0">
              <a:spcBef>
                <a:spcPts val="0"/>
              </a:spcBef>
              <a:spcAft>
                <a:spcPts val="0"/>
              </a:spcAft>
              <a:buNone/>
            </a:pPr>
            <a:r>
              <a:rPr lang="zh-CN" sz="1800">
                <a:solidFill>
                  <a:schemeClr val="dk1"/>
                </a:solidFill>
                <a:highlight>
                  <a:srgbClr val="FFFFFF"/>
                </a:highlight>
              </a:rPr>
              <a:t> Token(CLOSE_PARENTHESIS, value=None),</a:t>
            </a:r>
            <a:endParaRPr sz="1800">
              <a:solidFill>
                <a:schemeClr val="dk1"/>
              </a:solidFill>
              <a:highlight>
                <a:srgbClr val="FFFFFF"/>
              </a:highlight>
            </a:endParaRPr>
          </a:p>
          <a:p>
            <a:pPr marL="0" lvl="0" indent="0" algn="l" rtl="0">
              <a:spcBef>
                <a:spcPts val="0"/>
              </a:spcBef>
              <a:spcAft>
                <a:spcPts val="0"/>
              </a:spcAft>
              <a:buNone/>
            </a:pPr>
            <a:r>
              <a:rPr lang="zh-CN" sz="1800">
                <a:solidFill>
                  <a:schemeClr val="dk1"/>
                </a:solidFill>
                <a:highlight>
                  <a:srgbClr val="FFFFFF"/>
                </a:highlight>
              </a:rPr>
              <a:t> Token(CHARACTER, value=c),</a:t>
            </a:r>
            <a:endParaRPr sz="1800">
              <a:solidFill>
                <a:schemeClr val="dk1"/>
              </a:solidFill>
              <a:highlight>
                <a:srgbClr val="FFFFFF"/>
              </a:highlight>
            </a:endParaRPr>
          </a:p>
          <a:p>
            <a:pPr marL="0" lvl="0" indent="0" algn="l" rtl="0">
              <a:spcBef>
                <a:spcPts val="0"/>
              </a:spcBef>
              <a:spcAft>
                <a:spcPts val="0"/>
              </a:spcAft>
              <a:buNone/>
            </a:pPr>
            <a:r>
              <a:rPr lang="zh-CN" sz="1800">
                <a:solidFill>
                  <a:schemeClr val="dk1"/>
                </a:solidFill>
                <a:highlight>
                  <a:srgbClr val="FFFFFF"/>
                </a:highlight>
              </a:rPr>
              <a:t> Token(CHARACTER, value=d),</a:t>
            </a:r>
            <a:endParaRPr sz="1800">
              <a:solidFill>
                <a:schemeClr val="dk1"/>
              </a:solidFill>
              <a:highlight>
                <a:srgbClr val="FFFFFF"/>
              </a:highlight>
            </a:endParaRPr>
          </a:p>
          <a:p>
            <a:pPr marL="0" lvl="0" indent="0" algn="l" rtl="0">
              <a:spcBef>
                <a:spcPts val="0"/>
              </a:spcBef>
              <a:spcAft>
                <a:spcPts val="0"/>
              </a:spcAft>
              <a:buNone/>
            </a:pPr>
            <a:r>
              <a:rPr lang="zh-CN" sz="1800">
                <a:solidFill>
                  <a:schemeClr val="dk1"/>
                </a:solidFill>
                <a:highlight>
                  <a:srgbClr val="FFFFFF"/>
                </a:highlight>
              </a:rPr>
              <a:t> Token(ASTERISK, value=None),</a:t>
            </a:r>
            <a:endParaRPr sz="1800">
              <a:solidFill>
                <a:schemeClr val="dk1"/>
              </a:solidFill>
              <a:highlight>
                <a:srgbClr val="FFFFFF"/>
              </a:highlight>
            </a:endParaRPr>
          </a:p>
          <a:p>
            <a:pPr marL="0" lvl="0" indent="0" algn="l" rtl="0">
              <a:spcBef>
                <a:spcPts val="0"/>
              </a:spcBef>
              <a:spcAft>
                <a:spcPts val="0"/>
              </a:spcAft>
              <a:buNone/>
            </a:pPr>
            <a:r>
              <a:rPr lang="zh-CN" sz="1800">
                <a:solidFill>
                  <a:schemeClr val="dk1"/>
                </a:solidFill>
                <a:highlight>
                  <a:srgbClr val="FFFFFF"/>
                </a:highlight>
              </a:rPr>
              <a:t> Token(CHARACTER, value=e),</a:t>
            </a:r>
            <a:endParaRPr sz="18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zh-CN" sz="1800">
                <a:solidFill>
                  <a:schemeClr val="dk1"/>
                </a:solidFill>
                <a:highlight>
                  <a:srgbClr val="FFFFFF"/>
                </a:highlight>
              </a:rPr>
              <a:t> Token(QUESTION, value=None)]</a:t>
            </a:r>
            <a:endParaRPr sz="1800">
              <a:solidFill>
                <a:schemeClr val="dk1"/>
              </a:solidFill>
              <a:highlight>
                <a:srgbClr val="FFFFFF"/>
              </a:highlight>
            </a:endParaRPr>
          </a:p>
          <a:p>
            <a:pPr marL="0" lvl="0" indent="0" algn="l" rtl="0">
              <a:spcBef>
                <a:spcPts val="0"/>
              </a:spcBef>
              <a:spcAft>
                <a:spcPts val="0"/>
              </a:spcAft>
              <a:buNone/>
            </a:pP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语法分析</a:t>
            </a:r>
            <a:endParaRPr/>
          </a:p>
        </p:txBody>
      </p:sp>
      <p:sp>
        <p:nvSpPr>
          <p:cNvPr id="320" name="Google Shape;320;p56"/>
          <p:cNvSpPr txBox="1">
            <a:spLocks noGrp="1"/>
          </p:cNvSpPr>
          <p:nvPr>
            <p:ph type="body" idx="1"/>
          </p:nvPr>
        </p:nvSpPr>
        <p:spPr>
          <a:xfrm>
            <a:off x="2853475" y="1637075"/>
            <a:ext cx="4557900" cy="3345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zh-CN">
                <a:solidFill>
                  <a:schemeClr val="dk1"/>
                </a:solidFill>
                <a:highlight>
                  <a:srgbClr val="FFFFFF"/>
                </a:highlight>
              </a:rPr>
              <a:t>[Token(CHARACTER, value=a),</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Token(CHARACTER, value=b),</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Token(BAR, value=None),</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Token(CHARACTER, value=c),</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Token(CHARACTER, value=d),</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Token(ASTERISK, value=None),</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Token(CHARACTER, value=e),</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Token(QUESTION, value=None),</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Token(concatenate, value=None),</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Token(concatenate, value=None),</a:t>
            </a:r>
            <a:endParaRPr>
              <a:solidFill>
                <a:schemeClr val="dk1"/>
              </a:solidFill>
              <a:highlight>
                <a:srgbClr val="FFFFFF"/>
              </a:highlight>
            </a:endParaRPr>
          </a:p>
          <a:p>
            <a:pPr marL="0" marR="0" lvl="0" indent="0" algn="l" rtl="0">
              <a:lnSpc>
                <a:spcPct val="100000"/>
              </a:lnSpc>
              <a:spcBef>
                <a:spcPts val="0"/>
              </a:spcBef>
              <a:spcAft>
                <a:spcPts val="0"/>
              </a:spcAft>
              <a:buNone/>
            </a:pPr>
            <a:r>
              <a:rPr lang="zh-CN">
                <a:solidFill>
                  <a:schemeClr val="dk1"/>
                </a:solidFill>
                <a:highlight>
                  <a:srgbClr val="FFFFFF"/>
                </a:highlight>
              </a:rPr>
              <a:t> Token(concatenate, value=None)]</a:t>
            </a:r>
            <a:endParaRPr>
              <a:solidFill>
                <a:schemeClr val="dk1"/>
              </a:solidFill>
              <a:highlight>
                <a:srgbClr val="FFFFFF"/>
              </a:highlight>
            </a:endParaRPr>
          </a:p>
          <a:p>
            <a:pPr marL="0" marR="0" lvl="0" indent="0" algn="l" rtl="0">
              <a:lnSpc>
                <a:spcPct val="100000"/>
              </a:lnSpc>
              <a:spcBef>
                <a:spcPts val="0"/>
              </a:spcBef>
              <a:spcAft>
                <a:spcPts val="0"/>
              </a:spcAft>
              <a:buNone/>
            </a:pPr>
            <a:endParaRPr>
              <a:solidFill>
                <a:schemeClr val="dk1"/>
              </a:solidFill>
              <a:highlight>
                <a:srgbClr val="FFFFFF"/>
              </a:highlight>
            </a:endParaRPr>
          </a:p>
        </p:txBody>
      </p:sp>
      <p:sp>
        <p:nvSpPr>
          <p:cNvPr id="321" name="Google Shape;321;p56"/>
          <p:cNvSpPr txBox="1">
            <a:spLocks noGrp="1"/>
          </p:cNvSpPr>
          <p:nvPr>
            <p:ph type="body" idx="1"/>
          </p:nvPr>
        </p:nvSpPr>
        <p:spPr>
          <a:xfrm>
            <a:off x="311700" y="1152475"/>
            <a:ext cx="2663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TEXT: </a:t>
            </a:r>
            <a:r>
              <a:rPr lang="zh-CN" b="1"/>
              <a:t>(a|b)cd*e?</a:t>
            </a:r>
            <a:endParaRPr b="1"/>
          </a:p>
          <a:p>
            <a:pPr marL="0" lvl="0" indent="0" algn="l" rtl="0">
              <a:spcBef>
                <a:spcPts val="1600"/>
              </a:spcBef>
              <a:spcAft>
                <a:spcPts val="1600"/>
              </a:spcAft>
              <a:buNone/>
            </a:pPr>
            <a:r>
              <a:rPr lang="zh-CN"/>
              <a:t>&gt; 语法分析器:</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Playground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一个微型的正则表达式引擎 &gt; MicroRegEx</a:t>
            </a:r>
            <a:endParaRPr/>
          </a:p>
        </p:txBody>
      </p:sp>
      <p:sp>
        <p:nvSpPr>
          <p:cNvPr id="332" name="Google Shape;332;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33" name="Google Shape;333;p58"/>
          <p:cNvPicPr preferRelativeResize="0"/>
          <p:nvPr/>
        </p:nvPicPr>
        <p:blipFill>
          <a:blip r:embed="rId3">
            <a:alphaModFix/>
          </a:blip>
          <a:stretch>
            <a:fillRect/>
          </a:stretch>
        </p:blipFill>
        <p:spPr>
          <a:xfrm>
            <a:off x="311699" y="1152475"/>
            <a:ext cx="3793905" cy="3416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像python内建的regex一样使用</a:t>
            </a:r>
            <a:endParaRPr/>
          </a:p>
        </p:txBody>
      </p:sp>
      <p:sp>
        <p:nvSpPr>
          <p:cNvPr id="339" name="Google Shape;339;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0" name="Google Shape;340;p59"/>
          <p:cNvPicPr preferRelativeResize="0"/>
          <p:nvPr/>
        </p:nvPicPr>
        <p:blipFill>
          <a:blip r:embed="rId3">
            <a:alphaModFix/>
          </a:blip>
          <a:stretch>
            <a:fillRect/>
          </a:stretch>
        </p:blipFill>
        <p:spPr>
          <a:xfrm>
            <a:off x="311700" y="1310188"/>
            <a:ext cx="8520598" cy="310097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NFA</a:t>
            </a:r>
            <a:endParaRPr/>
          </a:p>
        </p:txBody>
      </p:sp>
      <p:sp>
        <p:nvSpPr>
          <p:cNvPr id="346" name="Google Shape;346;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7" name="Google Shape;347;p60"/>
          <p:cNvPicPr preferRelativeResize="0"/>
          <p:nvPr/>
        </p:nvPicPr>
        <p:blipFill>
          <a:blip r:embed="rId3">
            <a:alphaModFix/>
          </a:blip>
          <a:stretch>
            <a:fillRect/>
          </a:stretch>
        </p:blipFill>
        <p:spPr>
          <a:xfrm>
            <a:off x="311700" y="1152484"/>
            <a:ext cx="8520599" cy="375279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DFA</a:t>
            </a:r>
            <a:endParaRPr/>
          </a:p>
        </p:txBody>
      </p:sp>
      <p:sp>
        <p:nvSpPr>
          <p:cNvPr id="353" name="Google Shape;353;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54" name="Google Shape;354;p61"/>
          <p:cNvPicPr preferRelativeResize="0"/>
          <p:nvPr/>
        </p:nvPicPr>
        <p:blipFill>
          <a:blip r:embed="rId3">
            <a:alphaModFix/>
          </a:blip>
          <a:stretch>
            <a:fillRect/>
          </a:stretch>
        </p:blipFill>
        <p:spPr>
          <a:xfrm>
            <a:off x="2865902" y="0"/>
            <a:ext cx="6278094" cy="51434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DFA 最小化</a:t>
            </a:r>
            <a:endParaRPr/>
          </a:p>
        </p:txBody>
      </p:sp>
      <p:sp>
        <p:nvSpPr>
          <p:cNvPr id="360" name="Google Shape;360;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1" name="Google Shape;361;p62"/>
          <p:cNvPicPr preferRelativeResize="0"/>
          <p:nvPr/>
        </p:nvPicPr>
        <p:blipFill>
          <a:blip r:embed="rId3">
            <a:alphaModFix/>
          </a:blip>
          <a:stretch>
            <a:fillRect/>
          </a:stretch>
        </p:blipFill>
        <p:spPr>
          <a:xfrm>
            <a:off x="1097510" y="1152475"/>
            <a:ext cx="6948990" cy="3991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基本的正则表达式</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项目地址</a:t>
            </a:r>
            <a:endParaRPr/>
          </a:p>
        </p:txBody>
      </p:sp>
      <p:sp>
        <p:nvSpPr>
          <p:cNvPr id="367" name="Google Shape;367;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sz="2400"/>
              <a:t>https://github.com/howl-anderson/MicroRegEx</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t>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基本的正则表达式 &gt; 选择</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CN">
                <a:solidFill>
                  <a:srgbClr val="000000"/>
                </a:solidFill>
                <a:highlight>
                  <a:srgbClr val="FFFFFF"/>
                </a:highlight>
              </a:rPr>
              <a:t>竖线 </a:t>
            </a:r>
            <a:r>
              <a:rPr lang="zh-CN">
                <a:solidFill>
                  <a:schemeClr val="dk1"/>
                </a:solidFill>
                <a:highlight>
                  <a:schemeClr val="accent6"/>
                </a:highlight>
                <a:latin typeface="Courier New"/>
                <a:ea typeface="Courier New"/>
                <a:cs typeface="Courier New"/>
                <a:sym typeface="Courier New"/>
              </a:rPr>
              <a:t>|</a:t>
            </a:r>
            <a:r>
              <a:rPr lang="zh-CN" b="1">
                <a:solidFill>
                  <a:schemeClr val="dk1"/>
                </a:solidFill>
                <a:highlight>
                  <a:srgbClr val="FFFFFF"/>
                </a:highlight>
                <a:latin typeface="Courier New"/>
                <a:ea typeface="Courier New"/>
                <a:cs typeface="Courier New"/>
                <a:sym typeface="Courier New"/>
              </a:rPr>
              <a:t> </a:t>
            </a:r>
            <a:r>
              <a:rPr lang="zh-CN">
                <a:solidFill>
                  <a:srgbClr val="222222"/>
                </a:solidFill>
                <a:highlight>
                  <a:srgbClr val="FFFFFF"/>
                </a:highlight>
              </a:rPr>
              <a:t>代表选择（即或集），具有最低优先级。</a:t>
            </a:r>
            <a:endParaRPr>
              <a:solidFill>
                <a:srgbClr val="222222"/>
              </a:solidFill>
              <a:highlight>
                <a:srgbClr val="FFFFFF"/>
              </a:highlight>
            </a:endParaRPr>
          </a:p>
          <a:p>
            <a:pPr marL="0" lvl="0" indent="0" algn="l" rtl="0">
              <a:spcBef>
                <a:spcPts val="600"/>
              </a:spcBef>
              <a:spcAft>
                <a:spcPts val="0"/>
              </a:spcAft>
              <a:buNone/>
            </a:pPr>
            <a:endParaRPr>
              <a:solidFill>
                <a:srgbClr val="222222"/>
              </a:solidFill>
              <a:highlight>
                <a:srgbClr val="FFFFFF"/>
              </a:highlight>
            </a:endParaRPr>
          </a:p>
          <a:p>
            <a:pPr marL="0" lvl="0" indent="0" algn="l" rtl="0">
              <a:spcBef>
                <a:spcPts val="600"/>
              </a:spcBef>
              <a:spcAft>
                <a:spcPts val="0"/>
              </a:spcAft>
              <a:buNone/>
            </a:pPr>
            <a:r>
              <a:rPr lang="zh-CN">
                <a:solidFill>
                  <a:srgbClr val="222222"/>
                </a:solidFill>
                <a:highlight>
                  <a:srgbClr val="FFFFFF"/>
                </a:highlight>
              </a:rPr>
              <a:t>例如 </a:t>
            </a:r>
            <a:r>
              <a:rPr lang="zh-CN">
                <a:solidFill>
                  <a:schemeClr val="dk1"/>
                </a:solidFill>
                <a:highlight>
                  <a:schemeClr val="accent6"/>
                </a:highlight>
                <a:latin typeface="Courier New"/>
                <a:ea typeface="Courier New"/>
                <a:cs typeface="Courier New"/>
                <a:sym typeface="Courier New"/>
              </a:rPr>
              <a:t>hello|hi</a:t>
            </a:r>
            <a:r>
              <a:rPr lang="zh-CN">
                <a:solidFill>
                  <a:schemeClr val="dk1"/>
                </a:solidFill>
                <a:highlight>
                  <a:srgbClr val="F8F9FA"/>
                </a:highlight>
                <a:latin typeface="Courier New"/>
                <a:ea typeface="Courier New"/>
                <a:cs typeface="Courier New"/>
                <a:sym typeface="Courier New"/>
              </a:rPr>
              <a:t> </a:t>
            </a:r>
            <a:r>
              <a:rPr lang="zh-CN">
                <a:solidFill>
                  <a:srgbClr val="222222"/>
                </a:solidFill>
                <a:highlight>
                  <a:srgbClr val="FFFFFF"/>
                </a:highlight>
              </a:rPr>
              <a:t>可以匹配 </a:t>
            </a:r>
            <a:r>
              <a:rPr lang="zh-CN">
                <a:solidFill>
                  <a:srgbClr val="222222"/>
                </a:solidFill>
                <a:highlight>
                  <a:schemeClr val="accent6"/>
                </a:highlight>
              </a:rPr>
              <a:t>hello</a:t>
            </a:r>
            <a:r>
              <a:rPr lang="zh-CN">
                <a:solidFill>
                  <a:srgbClr val="222222"/>
                </a:solidFill>
                <a:highlight>
                  <a:srgbClr val="FFFFFF"/>
                </a:highlight>
              </a:rPr>
              <a:t> 或 </a:t>
            </a:r>
            <a:r>
              <a:rPr lang="zh-CN">
                <a:solidFill>
                  <a:srgbClr val="222222"/>
                </a:solidFill>
                <a:highlight>
                  <a:schemeClr val="accent6"/>
                </a:highlight>
              </a:rPr>
              <a:t>hi</a:t>
            </a:r>
            <a:r>
              <a:rPr lang="zh-CN">
                <a:solidFill>
                  <a:srgbClr val="222222"/>
                </a:solidFill>
                <a:highlight>
                  <a:srgbClr val="FFFFFF"/>
                </a:highlight>
              </a:rPr>
              <a:t> 。</a:t>
            </a:r>
            <a:endParaRPr>
              <a:solidFill>
                <a:srgbClr val="222222"/>
              </a:solidFill>
              <a:highlight>
                <a:srgbClr val="FFFFFF"/>
              </a:highlight>
            </a:endParaRPr>
          </a:p>
          <a:p>
            <a:pPr marL="0" lvl="0" indent="0" algn="l" rtl="0">
              <a:spcBef>
                <a:spcPts val="600"/>
              </a:spcBef>
              <a:spcAft>
                <a:spcPts val="0"/>
              </a:spcAft>
              <a:buNone/>
            </a:pPr>
            <a:endParaRPr>
              <a:solidFill>
                <a:srgbClr val="222222"/>
              </a:solidFill>
              <a:highlight>
                <a:srgbClr val="FFFFFF"/>
              </a:highlight>
            </a:endParaRPr>
          </a:p>
          <a:p>
            <a:pPr marL="0" lvl="0" indent="0" algn="l" rtl="0">
              <a:spcBef>
                <a:spcPts val="600"/>
              </a:spcBef>
              <a:spcAft>
                <a:spcPts val="0"/>
              </a:spcAft>
              <a:buNone/>
            </a:pPr>
            <a:r>
              <a:rPr lang="zh-CN">
                <a:solidFill>
                  <a:srgbClr val="222222"/>
                </a:solidFill>
                <a:highlight>
                  <a:srgbClr val="FFFFFF"/>
                </a:highlight>
              </a:rPr>
              <a:t>注意：由于 </a:t>
            </a:r>
            <a:r>
              <a:rPr lang="zh-CN">
                <a:solidFill>
                  <a:schemeClr val="dk1"/>
                </a:solidFill>
                <a:highlight>
                  <a:schemeClr val="accent6"/>
                </a:highlight>
                <a:latin typeface="Courier New"/>
                <a:ea typeface="Courier New"/>
                <a:cs typeface="Courier New"/>
                <a:sym typeface="Courier New"/>
              </a:rPr>
              <a:t>|</a:t>
            </a:r>
            <a:r>
              <a:rPr lang="zh-CN">
                <a:solidFill>
                  <a:schemeClr val="dk1"/>
                </a:solidFill>
                <a:latin typeface="Courier New"/>
                <a:ea typeface="Courier New"/>
                <a:cs typeface="Courier New"/>
                <a:sym typeface="Courier New"/>
              </a:rPr>
              <a:t> </a:t>
            </a:r>
            <a:r>
              <a:rPr lang="zh-CN">
                <a:solidFill>
                  <a:srgbClr val="222222"/>
                </a:solidFill>
                <a:highlight>
                  <a:srgbClr val="FFFFFF"/>
                </a:highlight>
              </a:rPr>
              <a:t>优先级低,</a:t>
            </a:r>
            <a:endParaRPr>
              <a:solidFill>
                <a:srgbClr val="222222"/>
              </a:solidFill>
              <a:highlight>
                <a:srgbClr val="FFFFFF"/>
              </a:highlight>
            </a:endParaRPr>
          </a:p>
          <a:p>
            <a:pPr marL="457200" lvl="0" indent="0" algn="l" rtl="0">
              <a:spcBef>
                <a:spcPts val="600"/>
              </a:spcBef>
              <a:spcAft>
                <a:spcPts val="0"/>
              </a:spcAft>
              <a:buNone/>
            </a:pPr>
            <a:r>
              <a:rPr lang="zh-CN">
                <a:solidFill>
                  <a:srgbClr val="222222"/>
                </a:solidFill>
                <a:highlight>
                  <a:srgbClr val="FFFFFF"/>
                </a:highlight>
              </a:rPr>
              <a:t>所以， </a:t>
            </a:r>
            <a:r>
              <a:rPr lang="zh-CN">
                <a:solidFill>
                  <a:schemeClr val="dk1"/>
                </a:solidFill>
                <a:highlight>
                  <a:schemeClr val="accent6"/>
                </a:highlight>
                <a:latin typeface="Courier New"/>
                <a:ea typeface="Courier New"/>
                <a:cs typeface="Courier New"/>
                <a:sym typeface="Courier New"/>
              </a:rPr>
              <a:t>你|您好</a:t>
            </a:r>
            <a:r>
              <a:rPr lang="zh-CN">
                <a:solidFill>
                  <a:schemeClr val="dk1"/>
                </a:solidFill>
                <a:highlight>
                  <a:srgbClr val="FFFFFF"/>
                </a:highlight>
                <a:latin typeface="Courier New"/>
                <a:ea typeface="Courier New"/>
                <a:cs typeface="Courier New"/>
                <a:sym typeface="Courier New"/>
              </a:rPr>
              <a:t> </a:t>
            </a:r>
            <a:r>
              <a:rPr lang="zh-CN">
                <a:solidFill>
                  <a:srgbClr val="222222"/>
                </a:solidFill>
                <a:highlight>
                  <a:srgbClr val="FFFFFF"/>
                </a:highlight>
              </a:rPr>
              <a:t>不是用于匹配 </a:t>
            </a:r>
            <a:r>
              <a:rPr lang="zh-CN">
                <a:solidFill>
                  <a:srgbClr val="222222"/>
                </a:solidFill>
                <a:highlight>
                  <a:schemeClr val="accent6"/>
                </a:highlight>
              </a:rPr>
              <a:t>你好</a:t>
            </a:r>
            <a:r>
              <a:rPr lang="zh-CN">
                <a:solidFill>
                  <a:srgbClr val="222222"/>
                </a:solidFill>
                <a:highlight>
                  <a:srgbClr val="FFFFFF"/>
                </a:highlight>
              </a:rPr>
              <a:t> 和 </a:t>
            </a:r>
            <a:r>
              <a:rPr lang="zh-CN">
                <a:solidFill>
                  <a:srgbClr val="222222"/>
                </a:solidFill>
                <a:highlight>
                  <a:schemeClr val="accent6"/>
                </a:highlight>
              </a:rPr>
              <a:t>您好</a:t>
            </a:r>
            <a:r>
              <a:rPr lang="zh-CN">
                <a:solidFill>
                  <a:srgbClr val="222222"/>
                </a:solidFill>
                <a:highlight>
                  <a:srgbClr val="FFFFFF"/>
                </a:highlight>
              </a:rPr>
              <a:t> 的，它只能匹配 </a:t>
            </a:r>
            <a:r>
              <a:rPr lang="zh-CN">
                <a:solidFill>
                  <a:srgbClr val="222222"/>
                </a:solidFill>
                <a:highlight>
                  <a:schemeClr val="accent6"/>
                </a:highlight>
              </a:rPr>
              <a:t>你</a:t>
            </a:r>
            <a:r>
              <a:rPr lang="zh-CN">
                <a:solidFill>
                  <a:srgbClr val="222222"/>
                </a:solidFill>
                <a:highlight>
                  <a:srgbClr val="FFFFFF"/>
                </a:highlight>
              </a:rPr>
              <a:t> 或者 </a:t>
            </a:r>
            <a:r>
              <a:rPr lang="zh-CN">
                <a:solidFill>
                  <a:srgbClr val="222222"/>
                </a:solidFill>
                <a:highlight>
                  <a:schemeClr val="accent6"/>
                </a:highlight>
              </a:rPr>
              <a:t>您好</a:t>
            </a:r>
            <a:r>
              <a:rPr lang="zh-CN">
                <a:solidFill>
                  <a:srgbClr val="222222"/>
                </a:solidFill>
                <a:highlight>
                  <a:srgbClr val="FFFFFF"/>
                </a:highlight>
              </a:rPr>
              <a:t>。</a:t>
            </a:r>
            <a:endParaRPr>
              <a:solidFill>
                <a:srgbClr val="222222"/>
              </a:solidFill>
              <a:highlight>
                <a:srgbClr val="FFFFFF"/>
              </a:highlight>
            </a:endParaRPr>
          </a:p>
          <a:p>
            <a:pPr marL="457200" lvl="0" indent="0" algn="l" rtl="0">
              <a:spcBef>
                <a:spcPts val="600"/>
              </a:spcBef>
              <a:spcAft>
                <a:spcPts val="0"/>
              </a:spcAft>
              <a:buNone/>
            </a:pPr>
            <a:r>
              <a:rPr lang="zh-CN">
                <a:solidFill>
                  <a:srgbClr val="222222"/>
                </a:solidFill>
                <a:highlight>
                  <a:srgbClr val="FFFFFF"/>
                </a:highlight>
              </a:rPr>
              <a:t>解决方案：</a:t>
            </a:r>
            <a:endParaRPr>
              <a:solidFill>
                <a:srgbClr val="222222"/>
              </a:solidFill>
              <a:highlight>
                <a:srgbClr val="FFFFFF"/>
              </a:highlight>
            </a:endParaRPr>
          </a:p>
          <a:p>
            <a:pPr marL="1371600" lvl="0" indent="-342900" algn="l" rtl="0">
              <a:spcBef>
                <a:spcPts val="600"/>
              </a:spcBef>
              <a:spcAft>
                <a:spcPts val="0"/>
              </a:spcAft>
              <a:buSzPts val="1800"/>
              <a:buAutoNum type="arabicPeriod"/>
            </a:pPr>
            <a:r>
              <a:rPr lang="zh-CN">
                <a:solidFill>
                  <a:srgbClr val="222222"/>
                </a:solidFill>
                <a:highlight>
                  <a:srgbClr val="FFFFFF"/>
                </a:highlight>
              </a:rPr>
              <a:t>改写成 </a:t>
            </a:r>
            <a:r>
              <a:rPr lang="zh-CN">
                <a:solidFill>
                  <a:schemeClr val="dk1"/>
                </a:solidFill>
                <a:highlight>
                  <a:schemeClr val="accent6"/>
                </a:highlight>
                <a:latin typeface="Courier New"/>
                <a:ea typeface="Courier New"/>
                <a:cs typeface="Courier New"/>
                <a:sym typeface="Courier New"/>
              </a:rPr>
              <a:t>你好|您好</a:t>
            </a:r>
            <a:endParaRPr>
              <a:solidFill>
                <a:schemeClr val="dk1"/>
              </a:solidFill>
              <a:highlight>
                <a:schemeClr val="accent6"/>
              </a:highlight>
              <a:latin typeface="Courier New"/>
              <a:ea typeface="Courier New"/>
              <a:cs typeface="Courier New"/>
              <a:sym typeface="Courier New"/>
            </a:endParaRPr>
          </a:p>
          <a:p>
            <a:pPr marL="1371600" lvl="0" indent="-342900" algn="l" rtl="0">
              <a:spcBef>
                <a:spcPts val="0"/>
              </a:spcBef>
              <a:spcAft>
                <a:spcPts val="0"/>
              </a:spcAft>
              <a:buClr>
                <a:schemeClr val="dk1"/>
              </a:buClr>
              <a:buSzPts val="1800"/>
              <a:buFont typeface="Courier New"/>
              <a:buAutoNum type="arabicPeriod"/>
            </a:pPr>
            <a:r>
              <a:rPr lang="zh-CN">
                <a:solidFill>
                  <a:schemeClr val="dk1"/>
                </a:solidFill>
                <a:highlight>
                  <a:srgbClr val="FFFFFF"/>
                </a:highlight>
                <a:latin typeface="Courier New"/>
                <a:ea typeface="Courier New"/>
                <a:cs typeface="Courier New"/>
                <a:sym typeface="Courier New"/>
              </a:rPr>
              <a:t>后面将介绍其他方案</a:t>
            </a:r>
            <a:endParaRPr>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基本的正则表达式 &gt; 数量限定</a:t>
            </a:r>
            <a:endParaRPr/>
          </a:p>
        </p:txBody>
      </p:sp>
      <p:sp>
        <p:nvSpPr>
          <p:cNvPr id="95" name="Google Shape;95;p20"/>
          <p:cNvSpPr txBox="1">
            <a:spLocks noGrp="1"/>
          </p:cNvSpPr>
          <p:nvPr>
            <p:ph type="body" idx="1"/>
          </p:nvPr>
        </p:nvSpPr>
        <p:spPr>
          <a:xfrm>
            <a:off x="311700" y="1152475"/>
            <a:ext cx="8520600" cy="3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某个语义单元后的数量限定符用来限定前面这个语义单元允许出现的个数。</a:t>
            </a:r>
            <a:endParaRPr/>
          </a:p>
          <a:p>
            <a:pPr marL="0" lvl="0" indent="0" algn="l" rtl="0">
              <a:spcBef>
                <a:spcPts val="1600"/>
              </a:spcBef>
              <a:spcAft>
                <a:spcPts val="0"/>
              </a:spcAft>
              <a:buNone/>
            </a:pPr>
            <a:r>
              <a:rPr lang="zh-CN"/>
              <a:t>最常见的数量限定符包括 </a:t>
            </a:r>
            <a:r>
              <a:rPr lang="zh-CN">
                <a:highlight>
                  <a:schemeClr val="accent6"/>
                </a:highlight>
              </a:rPr>
              <a:t>+</a:t>
            </a:r>
            <a:r>
              <a:rPr lang="zh-CN"/>
              <a:t>、</a:t>
            </a:r>
            <a:r>
              <a:rPr lang="zh-CN">
                <a:highlight>
                  <a:schemeClr val="accent6"/>
                </a:highlight>
              </a:rPr>
              <a:t>?</a:t>
            </a:r>
            <a:r>
              <a:rPr lang="zh-CN"/>
              <a:t> 和 </a:t>
            </a:r>
            <a:r>
              <a:rPr lang="zh-CN">
                <a:highlight>
                  <a:schemeClr val="accent6"/>
                </a:highlight>
              </a:rPr>
              <a:t>*</a:t>
            </a:r>
            <a:r>
              <a:rPr lang="zh-CN"/>
              <a:t> (不加数量限定则代表出现一次且仅出现一次):</a:t>
            </a:r>
            <a:endParaRPr/>
          </a:p>
          <a:p>
            <a:pPr marL="457200" lvl="0" indent="-342900" algn="l" rtl="0">
              <a:spcBef>
                <a:spcPts val="1600"/>
              </a:spcBef>
              <a:spcAft>
                <a:spcPts val="0"/>
              </a:spcAft>
              <a:buSzPts val="1800"/>
              <a:buChar char="●"/>
            </a:pPr>
            <a:r>
              <a:rPr lang="zh-CN"/>
              <a:t>加号 </a:t>
            </a:r>
            <a:r>
              <a:rPr lang="zh-CN">
                <a:highlight>
                  <a:schemeClr val="accent6"/>
                </a:highlight>
              </a:rPr>
              <a:t>+</a:t>
            </a:r>
            <a:r>
              <a:rPr lang="zh-CN"/>
              <a:t> 代表前面的字符必须至少出现一次。（1次或多次）。</a:t>
            </a:r>
            <a:endParaRPr/>
          </a:p>
          <a:p>
            <a:pPr marL="914400" lvl="1" indent="-342900" algn="l" rtl="0">
              <a:spcBef>
                <a:spcPts val="0"/>
              </a:spcBef>
              <a:spcAft>
                <a:spcPts val="0"/>
              </a:spcAft>
              <a:buSzPts val="1800"/>
              <a:buChar char="○"/>
            </a:pPr>
            <a:r>
              <a:rPr lang="zh-CN" sz="1800"/>
              <a:t>例如，</a:t>
            </a:r>
            <a:r>
              <a:rPr lang="zh-CN" sz="1800">
                <a:highlight>
                  <a:schemeClr val="accent6"/>
                </a:highlight>
              </a:rPr>
              <a:t>你们+好</a:t>
            </a:r>
            <a:r>
              <a:rPr lang="zh-CN" sz="1800"/>
              <a:t> 可以匹配 </a:t>
            </a:r>
            <a:r>
              <a:rPr lang="zh-CN" sz="1800">
                <a:highlight>
                  <a:schemeClr val="accent6"/>
                </a:highlight>
              </a:rPr>
              <a:t>你们好</a:t>
            </a:r>
            <a:r>
              <a:rPr lang="zh-CN" sz="1800"/>
              <a:t>、</a:t>
            </a:r>
            <a:r>
              <a:rPr lang="zh-CN" sz="1800">
                <a:highlight>
                  <a:schemeClr val="accent6"/>
                </a:highlight>
              </a:rPr>
              <a:t>你们们好</a:t>
            </a:r>
            <a:r>
              <a:rPr lang="zh-CN" sz="1800"/>
              <a:t>、</a:t>
            </a:r>
            <a:r>
              <a:rPr lang="zh-CN" sz="1800">
                <a:highlight>
                  <a:schemeClr val="accent6"/>
                </a:highlight>
              </a:rPr>
              <a:t>你们们们好</a:t>
            </a:r>
            <a:r>
              <a:rPr lang="zh-CN" sz="1800"/>
              <a:t> 等;</a:t>
            </a:r>
            <a:endParaRPr sz="1800"/>
          </a:p>
          <a:p>
            <a:pPr marL="457200" lvl="0" indent="-342900" algn="l" rtl="0">
              <a:spcBef>
                <a:spcPts val="0"/>
              </a:spcBef>
              <a:spcAft>
                <a:spcPts val="0"/>
              </a:spcAft>
              <a:buSzPts val="1800"/>
              <a:buChar char="●"/>
            </a:pPr>
            <a:r>
              <a:rPr lang="zh-CN"/>
              <a:t>问号 </a:t>
            </a:r>
            <a:r>
              <a:rPr lang="zh-CN">
                <a:highlight>
                  <a:schemeClr val="accent6"/>
                </a:highlight>
              </a:rPr>
              <a:t>?</a:t>
            </a:r>
            <a:r>
              <a:rPr lang="zh-CN"/>
              <a:t> 代表前面的字符最多只可以出现一次。（0次或1次）。</a:t>
            </a:r>
            <a:endParaRPr/>
          </a:p>
          <a:p>
            <a:pPr marL="914400" lvl="1" indent="-342900" algn="l" rtl="0">
              <a:spcBef>
                <a:spcPts val="0"/>
              </a:spcBef>
              <a:spcAft>
                <a:spcPts val="0"/>
              </a:spcAft>
              <a:buSzPts val="1800"/>
              <a:buChar char="○"/>
            </a:pPr>
            <a:r>
              <a:rPr lang="zh-CN" sz="1800"/>
              <a:t>例如，</a:t>
            </a:r>
            <a:r>
              <a:rPr lang="zh-CN" sz="1800">
                <a:highlight>
                  <a:schemeClr val="accent6"/>
                </a:highlight>
              </a:rPr>
              <a:t>你们?好</a:t>
            </a:r>
            <a:r>
              <a:rPr lang="zh-CN" sz="1800"/>
              <a:t> 可以匹配 </a:t>
            </a:r>
            <a:r>
              <a:rPr lang="zh-CN" sz="1800">
                <a:highlight>
                  <a:schemeClr val="accent6"/>
                </a:highlight>
              </a:rPr>
              <a:t>你好</a:t>
            </a:r>
            <a:r>
              <a:rPr lang="zh-CN" sz="1800"/>
              <a:t> 或者 </a:t>
            </a:r>
            <a:r>
              <a:rPr lang="zh-CN" sz="1800">
                <a:highlight>
                  <a:schemeClr val="accent6"/>
                </a:highlight>
              </a:rPr>
              <a:t>你们好</a:t>
            </a:r>
            <a:r>
              <a:rPr lang="zh-CN" sz="1800"/>
              <a:t> ;</a:t>
            </a:r>
            <a:endParaRPr sz="1800"/>
          </a:p>
          <a:p>
            <a:pPr marL="457200" lvl="0" indent="-342900" algn="l" rtl="0">
              <a:spcBef>
                <a:spcPts val="0"/>
              </a:spcBef>
              <a:spcAft>
                <a:spcPts val="0"/>
              </a:spcAft>
              <a:buSzPts val="1800"/>
              <a:buChar char="●"/>
            </a:pPr>
            <a:r>
              <a:rPr lang="zh-CN"/>
              <a:t>星号 </a:t>
            </a:r>
            <a:r>
              <a:rPr lang="zh-CN">
                <a:highlight>
                  <a:schemeClr val="accent6"/>
                </a:highlight>
              </a:rPr>
              <a:t>*</a:t>
            </a:r>
            <a:r>
              <a:rPr lang="zh-CN"/>
              <a:t> 代表前面的字符可以不出现，也可以出现一次或者多次。（0次、1次或多次）。</a:t>
            </a:r>
            <a:endParaRPr/>
          </a:p>
          <a:p>
            <a:pPr marL="914400" lvl="1" indent="-342900" algn="l" rtl="0">
              <a:spcBef>
                <a:spcPts val="0"/>
              </a:spcBef>
              <a:spcAft>
                <a:spcPts val="0"/>
              </a:spcAft>
              <a:buSzPts val="1800"/>
              <a:buChar char="○"/>
            </a:pPr>
            <a:r>
              <a:rPr lang="zh-CN" sz="1800"/>
              <a:t>例如，</a:t>
            </a:r>
            <a:r>
              <a:rPr lang="zh-CN" sz="1800">
                <a:highlight>
                  <a:schemeClr val="accent6"/>
                </a:highlight>
              </a:rPr>
              <a:t>你们*好</a:t>
            </a:r>
            <a:r>
              <a:rPr lang="zh-CN" sz="1800"/>
              <a:t> 可以匹配 </a:t>
            </a:r>
            <a:r>
              <a:rPr lang="zh-CN" sz="1800">
                <a:highlight>
                  <a:schemeClr val="accent6"/>
                </a:highlight>
              </a:rPr>
              <a:t>你好</a:t>
            </a:r>
            <a:r>
              <a:rPr lang="zh-CN" sz="1800"/>
              <a:t> 、</a:t>
            </a:r>
            <a:r>
              <a:rPr lang="zh-CN" sz="1800">
                <a:highlight>
                  <a:schemeClr val="accent6"/>
                </a:highlight>
              </a:rPr>
              <a:t>你们好</a:t>
            </a:r>
            <a:r>
              <a:rPr lang="zh-CN" sz="1800"/>
              <a:t> 、</a:t>
            </a:r>
            <a:r>
              <a:rPr lang="zh-CN" sz="1800">
                <a:highlight>
                  <a:schemeClr val="accent6"/>
                </a:highlight>
              </a:rPr>
              <a:t>你们们好</a:t>
            </a:r>
            <a:r>
              <a:rPr lang="zh-CN" sz="1800"/>
              <a:t>、</a:t>
            </a:r>
            <a:r>
              <a:rPr lang="zh-CN" sz="1800">
                <a:highlight>
                  <a:schemeClr val="accent6"/>
                </a:highlight>
              </a:rPr>
              <a:t>你们们们好</a:t>
            </a:r>
            <a:r>
              <a:rPr lang="zh-CN" sz="1800"/>
              <a:t> 等。</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基本的正则表达式 &gt; 匹配</a:t>
            </a:r>
            <a:endParaRPr/>
          </a:p>
        </p:txBody>
      </p:sp>
      <p:sp>
        <p:nvSpPr>
          <p:cNvPr id="101" name="Google Shape;10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圆括号 </a:t>
            </a:r>
            <a:r>
              <a:rPr lang="zh-CN">
                <a:highlight>
                  <a:schemeClr val="accent6"/>
                </a:highlight>
              </a:rPr>
              <a:t>()</a:t>
            </a:r>
            <a:r>
              <a:rPr lang="zh-CN"/>
              <a:t> 可以用来定义操作符的范围和优先度。</a:t>
            </a:r>
            <a:endParaRPr/>
          </a:p>
          <a:p>
            <a:pPr marL="0" lvl="0" indent="0" algn="l" rtl="0">
              <a:spcBef>
                <a:spcPts val="1600"/>
              </a:spcBef>
              <a:spcAft>
                <a:spcPts val="0"/>
              </a:spcAft>
              <a:buNone/>
            </a:pPr>
            <a:r>
              <a:rPr lang="zh-CN"/>
              <a:t>例如</a:t>
            </a:r>
            <a:endParaRPr/>
          </a:p>
          <a:p>
            <a:pPr marL="457200" lvl="0" indent="-342900" algn="l" rtl="0">
              <a:spcBef>
                <a:spcPts val="1600"/>
              </a:spcBef>
              <a:spcAft>
                <a:spcPts val="0"/>
              </a:spcAft>
              <a:buSzPts val="1800"/>
              <a:buChar char="●"/>
            </a:pPr>
            <a:r>
              <a:rPr lang="zh-CN">
                <a:highlight>
                  <a:schemeClr val="accent6"/>
                </a:highlight>
              </a:rPr>
              <a:t>(你|您)好</a:t>
            </a:r>
            <a:r>
              <a:rPr lang="zh-CN"/>
              <a:t> 等价于 </a:t>
            </a:r>
            <a:r>
              <a:rPr lang="zh-CN">
                <a:highlight>
                  <a:schemeClr val="accent6"/>
                </a:highlight>
              </a:rPr>
              <a:t>你好|您好</a:t>
            </a:r>
            <a:r>
              <a:rPr lang="zh-CN"/>
              <a:t>，能匹配 </a:t>
            </a:r>
            <a:r>
              <a:rPr lang="zh-CN">
                <a:highlight>
                  <a:schemeClr val="accent6"/>
                </a:highlight>
              </a:rPr>
              <a:t>你好</a:t>
            </a:r>
            <a:r>
              <a:rPr lang="zh-CN"/>
              <a:t> 和 </a:t>
            </a:r>
            <a:r>
              <a:rPr lang="zh-CN">
                <a:highlight>
                  <a:schemeClr val="accent6"/>
                </a:highlight>
              </a:rPr>
              <a:t>您好</a:t>
            </a:r>
            <a:endParaRPr>
              <a:highlight>
                <a:schemeClr val="accent6"/>
              </a:highlight>
            </a:endParaRPr>
          </a:p>
          <a:p>
            <a:pPr marL="914400" lvl="1" indent="-317500" algn="l" rtl="0">
              <a:spcBef>
                <a:spcPts val="0"/>
              </a:spcBef>
              <a:spcAft>
                <a:spcPts val="0"/>
              </a:spcAft>
              <a:buSzPts val="1400"/>
              <a:buChar char="○"/>
            </a:pPr>
            <a:r>
              <a:rPr lang="zh-CN"/>
              <a:t>如果没有使用 </a:t>
            </a:r>
            <a:r>
              <a:rPr lang="zh-CN">
                <a:highlight>
                  <a:srgbClr val="FFFF00"/>
                </a:highlight>
              </a:rPr>
              <a:t>()</a:t>
            </a:r>
            <a:r>
              <a:rPr lang="zh-CN"/>
              <a:t> 来提高优先级的话，</a:t>
            </a:r>
            <a:r>
              <a:rPr lang="zh-CN">
                <a:highlight>
                  <a:srgbClr val="FFFF00"/>
                </a:highlight>
              </a:rPr>
              <a:t>你|您好</a:t>
            </a:r>
            <a:r>
              <a:rPr lang="zh-CN"/>
              <a:t> 匹配 </a:t>
            </a:r>
            <a:r>
              <a:rPr lang="zh-CN">
                <a:highlight>
                  <a:srgbClr val="FFFF00"/>
                </a:highlight>
              </a:rPr>
              <a:t>你</a:t>
            </a:r>
            <a:r>
              <a:rPr lang="zh-CN"/>
              <a:t> 和 </a:t>
            </a:r>
            <a:r>
              <a:rPr lang="zh-CN">
                <a:highlight>
                  <a:srgbClr val="FFFF00"/>
                </a:highlight>
              </a:rPr>
              <a:t>您好</a:t>
            </a:r>
            <a:r>
              <a:rPr lang="zh-CN"/>
              <a:t>。</a:t>
            </a:r>
            <a:endParaRPr/>
          </a:p>
          <a:p>
            <a:pPr marL="457200" lvl="0" indent="-342900" algn="l" rtl="0">
              <a:spcBef>
                <a:spcPts val="0"/>
              </a:spcBef>
              <a:spcAft>
                <a:spcPts val="0"/>
              </a:spcAft>
              <a:buSzPts val="1800"/>
              <a:buChar char="●"/>
            </a:pPr>
            <a:r>
              <a:rPr lang="zh-CN">
                <a:highlight>
                  <a:schemeClr val="accent6"/>
                </a:highlight>
              </a:rPr>
              <a:t>(大家)?早上好</a:t>
            </a:r>
            <a:r>
              <a:rPr lang="zh-CN"/>
              <a:t> 匹配 </a:t>
            </a:r>
            <a:r>
              <a:rPr lang="zh-CN">
                <a:highlight>
                  <a:schemeClr val="accent6"/>
                </a:highlight>
              </a:rPr>
              <a:t>早上好</a:t>
            </a:r>
            <a:r>
              <a:rPr lang="zh-CN"/>
              <a:t> 和 </a:t>
            </a:r>
            <a:r>
              <a:rPr lang="zh-CN">
                <a:highlight>
                  <a:schemeClr val="accent6"/>
                </a:highlight>
              </a:rPr>
              <a:t>大家早上好</a:t>
            </a:r>
            <a:r>
              <a:rPr lang="zh-CN"/>
              <a:t>。</a:t>
            </a:r>
            <a:endParaRPr/>
          </a:p>
          <a:p>
            <a:pPr marL="914400" lvl="1" indent="-317500" algn="l" rtl="0">
              <a:spcBef>
                <a:spcPts val="0"/>
              </a:spcBef>
              <a:spcAft>
                <a:spcPts val="0"/>
              </a:spcAft>
              <a:buSzPts val="1400"/>
              <a:buChar char="○"/>
            </a:pPr>
            <a:r>
              <a:rPr lang="zh-CN"/>
              <a:t>如果没有使用 </a:t>
            </a:r>
            <a:r>
              <a:rPr lang="zh-CN">
                <a:highlight>
                  <a:srgbClr val="FFFF00"/>
                </a:highlight>
              </a:rPr>
              <a:t>()</a:t>
            </a:r>
            <a:r>
              <a:rPr lang="zh-CN"/>
              <a:t> 来定义范围的话，</a:t>
            </a:r>
            <a:r>
              <a:rPr lang="zh-CN">
                <a:highlight>
                  <a:srgbClr val="FFFF00"/>
                </a:highlight>
              </a:rPr>
              <a:t>大家?早上好</a:t>
            </a:r>
            <a:r>
              <a:rPr lang="zh-CN"/>
              <a:t> 匹配 </a:t>
            </a:r>
            <a:r>
              <a:rPr lang="zh-CN">
                <a:highlight>
                  <a:srgbClr val="FFFF00"/>
                </a:highlight>
              </a:rPr>
              <a:t>大早上好</a:t>
            </a:r>
            <a:r>
              <a:rPr lang="zh-CN"/>
              <a:t> 和 </a:t>
            </a:r>
            <a:r>
              <a:rPr lang="zh-CN">
                <a:highlight>
                  <a:srgbClr val="FFFF00"/>
                </a:highlight>
              </a:rPr>
              <a:t>大家早上好</a:t>
            </a:r>
            <a:r>
              <a:rPr lang="zh-C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基本的正则表达式 &gt; 转义</a:t>
            </a:r>
            <a:endParaRPr/>
          </a:p>
        </p:txBody>
      </p:sp>
      <p:sp>
        <p:nvSpPr>
          <p:cNvPr id="107" name="Google Shape;10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转义字符是 </a:t>
            </a:r>
            <a:r>
              <a:rPr lang="zh-CN">
                <a:highlight>
                  <a:schemeClr val="accent6"/>
                </a:highlight>
              </a:rPr>
              <a:t>\</a:t>
            </a:r>
            <a:r>
              <a:rPr lang="zh-CN"/>
              <a:t> ，其使用方法是 </a:t>
            </a:r>
            <a:r>
              <a:rPr lang="zh-CN">
                <a:highlight>
                  <a:schemeClr val="accent6"/>
                </a:highlight>
              </a:rPr>
              <a:t>\</a:t>
            </a:r>
            <a:r>
              <a:rPr lang="zh-CN"/>
              <a:t> 后面跟着</a:t>
            </a:r>
            <a:r>
              <a:rPr lang="zh-CN" b="1"/>
              <a:t>若干个字符</a:t>
            </a:r>
            <a:r>
              <a:rPr lang="zh-CN"/>
              <a:t>，这些字符将不再表示原来的意义，有了新的含义。</a:t>
            </a:r>
            <a:endParaRPr/>
          </a:p>
          <a:p>
            <a:pPr marL="0" lvl="0" indent="0" algn="l" rtl="0">
              <a:spcBef>
                <a:spcPts val="1600"/>
              </a:spcBef>
              <a:spcAft>
                <a:spcPts val="0"/>
              </a:spcAft>
              <a:buNone/>
            </a:pPr>
            <a:r>
              <a:rPr lang="zh-CN"/>
              <a:t>有两类场景需要用到转义字符：</a:t>
            </a:r>
            <a:endParaRPr/>
          </a:p>
          <a:p>
            <a:pPr marL="457200" lvl="0" indent="-342900" algn="l" rtl="0">
              <a:spcBef>
                <a:spcPts val="1600"/>
              </a:spcBef>
              <a:spcAft>
                <a:spcPts val="0"/>
              </a:spcAft>
              <a:buSzPts val="1800"/>
              <a:buChar char="●"/>
            </a:pPr>
            <a:r>
              <a:rPr lang="zh-CN"/>
              <a:t>所匹配的字符很特殊（不可见或者有特殊含义），无法直接写出</a:t>
            </a:r>
            <a:endParaRPr/>
          </a:p>
          <a:p>
            <a:pPr marL="914400" lvl="1" indent="-317500" algn="l" rtl="0">
              <a:spcBef>
                <a:spcPts val="0"/>
              </a:spcBef>
              <a:spcAft>
                <a:spcPts val="0"/>
              </a:spcAft>
              <a:buSzPts val="1400"/>
              <a:buChar char="○"/>
            </a:pPr>
            <a:r>
              <a:rPr lang="zh-CN"/>
              <a:t>比如换行符就可以用 </a:t>
            </a:r>
            <a:r>
              <a:rPr lang="zh-CN">
                <a:highlight>
                  <a:schemeClr val="accent6"/>
                </a:highlight>
              </a:rPr>
              <a:t>\n</a:t>
            </a:r>
            <a:r>
              <a:rPr lang="zh-CN"/>
              <a:t> 来表示，</a:t>
            </a:r>
            <a:r>
              <a:rPr lang="zh-CN">
                <a:highlight>
                  <a:schemeClr val="accent6"/>
                </a:highlight>
              </a:rPr>
              <a:t>\t</a:t>
            </a:r>
            <a:r>
              <a:rPr lang="zh-CN"/>
              <a:t> 就代表 </a:t>
            </a:r>
            <a:r>
              <a:rPr lang="zh-CN">
                <a:highlight>
                  <a:schemeClr val="accent6"/>
                </a:highlight>
              </a:rPr>
              <a:t>tab</a:t>
            </a:r>
            <a:r>
              <a:rPr lang="zh-CN"/>
              <a:t> 符</a:t>
            </a:r>
            <a:endParaRPr/>
          </a:p>
          <a:p>
            <a:pPr marL="457200" lvl="0" indent="-342900" algn="l" rtl="0">
              <a:spcBef>
                <a:spcPts val="0"/>
              </a:spcBef>
              <a:spcAft>
                <a:spcPts val="0"/>
              </a:spcAft>
              <a:buSzPts val="1800"/>
              <a:buChar char="●"/>
            </a:pPr>
            <a:r>
              <a:rPr lang="zh-CN"/>
              <a:t>需要匹配的字符正好是正则表达式的特殊符号（比如 </a:t>
            </a:r>
            <a:r>
              <a:rPr lang="zh-CN">
                <a:highlight>
                  <a:schemeClr val="accent6"/>
                </a:highlight>
              </a:rPr>
              <a:t>* + ? |</a:t>
            </a:r>
            <a:r>
              <a:rPr lang="zh-CN"/>
              <a:t> )</a:t>
            </a:r>
            <a:endParaRPr/>
          </a:p>
          <a:p>
            <a:pPr marL="914400" lvl="1" indent="-317500" algn="l" rtl="0">
              <a:spcBef>
                <a:spcPts val="0"/>
              </a:spcBef>
              <a:spcAft>
                <a:spcPts val="0"/>
              </a:spcAft>
              <a:buSzPts val="1400"/>
              <a:buChar char="○"/>
            </a:pPr>
            <a:r>
              <a:rPr lang="zh-CN"/>
              <a:t>如果你想匹配 </a:t>
            </a:r>
            <a:r>
              <a:rPr lang="zh-CN">
                <a:highlight>
                  <a:schemeClr val="accent6"/>
                </a:highlight>
              </a:rPr>
              <a:t>*</a:t>
            </a:r>
            <a:r>
              <a:rPr lang="zh-CN"/>
              <a:t> 字符，因为 </a:t>
            </a:r>
            <a:r>
              <a:rPr lang="zh-CN">
                <a:highlight>
                  <a:schemeClr val="accent6"/>
                </a:highlight>
              </a:rPr>
              <a:t>*</a:t>
            </a:r>
            <a:r>
              <a:rPr lang="zh-CN"/>
              <a:t> 在正则表达式里面有特殊含义，所以会被当做前面的字符无限次重复，因此这里使用 </a:t>
            </a:r>
            <a:r>
              <a:rPr lang="zh-CN">
                <a:highlight>
                  <a:schemeClr val="accent6"/>
                </a:highlight>
              </a:rPr>
              <a:t>\*</a:t>
            </a:r>
            <a:r>
              <a:rPr lang="zh-CN"/>
              <a:t> 表示，</a:t>
            </a:r>
            <a:r>
              <a:rPr lang="zh-CN">
                <a:highlight>
                  <a:schemeClr val="accent6"/>
                </a:highlight>
              </a:rPr>
              <a:t>\</a:t>
            </a:r>
            <a:r>
              <a:rPr lang="zh-CN"/>
              <a:t> 后面的特殊字符都会被当做字面意思的字符处理，不再具有特殊含义。</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2458</Words>
  <Application>Microsoft Macintosh PowerPoint</Application>
  <PresentationFormat>On-screen Show (16:9)</PresentationFormat>
  <Paragraphs>156</Paragraphs>
  <Slides>51</Slides>
  <Notes>51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Courier New</vt:lpstr>
      <vt:lpstr>Simple Light</vt:lpstr>
      <vt:lpstr>正则表达式引擎</vt:lpstr>
      <vt:lpstr>PowerPoint Presentation</vt:lpstr>
      <vt:lpstr>正则表达式</vt:lpstr>
      <vt:lpstr>正则表达式引擎</vt:lpstr>
      <vt:lpstr>基本的正则表达式</vt:lpstr>
      <vt:lpstr>基本的正则表达式 &gt; 选择</vt:lpstr>
      <vt:lpstr>基本的正则表达式 &gt; 数量限定</vt:lpstr>
      <vt:lpstr>基本的正则表达式 &gt; 匹配</vt:lpstr>
      <vt:lpstr>基本的正则表达式 &gt; 转义</vt:lpstr>
      <vt:lpstr>有穷状态机</vt:lpstr>
      <vt:lpstr>理论 VS 现实</vt:lpstr>
      <vt:lpstr>确定性有穷状态机</vt:lpstr>
      <vt:lpstr>确定性有穷状态机</vt:lpstr>
      <vt:lpstr>确定性有穷状态机</vt:lpstr>
      <vt:lpstr>确定性有穷状态机</vt:lpstr>
      <vt:lpstr>非确定性有穷状态机</vt:lpstr>
      <vt:lpstr>非确定性有穷状态机</vt:lpstr>
      <vt:lpstr>非确定性有穷状态机</vt:lpstr>
      <vt:lpstr>非确定性有穷状态机</vt:lpstr>
      <vt:lpstr>非确定性有穷状态机</vt:lpstr>
      <vt:lpstr>正则表达式转换成状态机</vt:lpstr>
      <vt:lpstr>Thompson构造法</vt:lpstr>
      <vt:lpstr>Thompson构造法</vt:lpstr>
      <vt:lpstr>Thompson构造法</vt:lpstr>
      <vt:lpstr>Thompson构造法</vt:lpstr>
      <vt:lpstr>Thompson构造法</vt:lpstr>
      <vt:lpstr>Thompson构造法</vt:lpstr>
      <vt:lpstr>Thompson构造法</vt:lpstr>
      <vt:lpstr>词法分析</vt:lpstr>
      <vt:lpstr>词法分析</vt:lpstr>
      <vt:lpstr>PowerPoint Presentation</vt:lpstr>
      <vt:lpstr>PowerPoint Presentation</vt:lpstr>
      <vt:lpstr>语法分析</vt:lpstr>
      <vt:lpstr>语法分析</vt:lpstr>
      <vt:lpstr>后缀表达式</vt:lpstr>
      <vt:lpstr>后缀表示法</vt:lpstr>
      <vt:lpstr>PowerPoint Presentation</vt:lpstr>
      <vt:lpstr>PowerPoint Presentation</vt:lpstr>
      <vt:lpstr>PowerPoint Presentation</vt:lpstr>
      <vt:lpstr>状态机构建</vt:lpstr>
      <vt:lpstr>流程</vt:lpstr>
      <vt:lpstr>词法分析器</vt:lpstr>
      <vt:lpstr>语法分析</vt:lpstr>
      <vt:lpstr>Playground</vt:lpstr>
      <vt:lpstr>一个微型的正则表达式引擎 &gt; MicroRegEx</vt:lpstr>
      <vt:lpstr>像python内建的regex一样使用</vt:lpstr>
      <vt:lpstr>NFA</vt:lpstr>
      <vt:lpstr>DFA</vt:lpstr>
      <vt:lpstr>DFA 最小化</vt:lpstr>
      <vt:lpstr>项目地址</vt:lpstr>
      <vt:lpstr>END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正则表达式引擎</dc:title>
  <dc:subject/>
  <dc:creator>Xiaoquan Kong</dc:creator>
  <cp:keywords/>
  <dc:description/>
  <cp:lastModifiedBy>Xiaoquan Kong</cp:lastModifiedBy>
  <cp:revision>2</cp:revision>
  <dcterms:modified xsi:type="dcterms:W3CDTF">2019-09-12T16:08:02Z</dcterms:modified>
  <cp:category/>
</cp:coreProperties>
</file>