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250"/>
  </p:normalViewPr>
  <p:slideViewPr>
    <p:cSldViewPr snapToGrid="0" snapToObjects="1">
      <p:cViewPr varScale="1">
        <p:scale>
          <a:sx n="68" d="100"/>
          <a:sy n="68" d="100"/>
        </p:scale>
        <p:origin x="2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c:style val="18"/>
  <c:chart>
    <c:autoTitleDeleted val="1"/>
    <c:plotArea>
      <c:layout>
        <c:manualLayout>
          <c:layoutTarget val="inner"/>
          <c:xMode val="edge"/>
          <c:yMode val="edge"/>
          <c:x val="0.188514"/>
          <c:y val="0.194597"/>
          <c:w val="0.622973"/>
          <c:h val="0.792903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gradFill flip="none" rotWithShape="1">
              <a:gsLst>
                <a:gs pos="0">
                  <a:srgbClr val="00C1FB"/>
                </a:gs>
                <a:gs pos="100000">
                  <a:srgbClr val="0073CF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dPt>
            <c:idx val="0"/>
            <c:bubble3D val="0"/>
          </c:dPt>
          <c:dPt>
            <c:idx val="1"/>
            <c:bubble3D val="0"/>
            <c:spPr>
              <a:gradFill flip="none" rotWithShape="1">
                <a:gsLst>
                  <a:gs pos="0">
                    <a:srgbClr val="50D655"/>
                  </a:gs>
                  <a:gs pos="100000">
                    <a:srgbClr val="16931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Pt>
            <c:idx val="2"/>
            <c:bubble3D val="0"/>
            <c:spPr>
              <a:gradFill flip="none" rotWithShape="1">
                <a:gsLst>
                  <a:gs pos="0">
                    <a:srgbClr val="FCE12B"/>
                  </a:gs>
                  <a:gs pos="100000">
                    <a:srgbClr val="BE9A1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Pt>
            <c:idx val="3"/>
            <c:bubble3D val="0"/>
            <c:spPr>
              <a:gradFill flip="none" rotWithShape="1">
                <a:gsLst>
                  <a:gs pos="0">
                    <a:srgbClr val="F0951A"/>
                  </a:gs>
                  <a:gs pos="100000">
                    <a:srgbClr val="DF6B1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Pt>
            <c:idx val="4"/>
            <c:bubble3D val="0"/>
            <c:spPr>
              <a:gradFill flip="none" rotWithShape="1">
                <a:gsLst>
                  <a:gs pos="0">
                    <a:srgbClr val="FC4912"/>
                  </a:gs>
                  <a:gs pos="100000">
                    <a:srgbClr val="C92605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Pt>
            <c:idx val="5"/>
            <c:bubble3D val="0"/>
            <c:spPr>
              <a:gradFill flip="none" rotWithShape="1">
                <a:gsLst>
                  <a:gs pos="0">
                    <a:srgbClr val="5C5BB2"/>
                  </a:gs>
                  <a:gs pos="100000">
                    <a:srgbClr val="433E9C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Pt>
            <c:idx val="6"/>
            <c:bubble3D val="0"/>
          </c:dPt>
          <c:dPt>
            <c:idx val="7"/>
            <c:bubble3D val="0"/>
            <c:spPr>
              <a:gradFill flip="none" rotWithShape="1">
                <a:gsLst>
                  <a:gs pos="0">
                    <a:srgbClr val="50D655"/>
                  </a:gs>
                  <a:gs pos="100000">
                    <a:srgbClr val="16931F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50800" dist="25400" dir="5400000" algn="tl">
                  <a:srgbClr val="000000">
                    <a:alpha val="50000"/>
                  </a:srgbClr>
                </a:outerShdw>
              </a:effectLst>
            </c:spPr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0243243217360798"/>
                  <c:y val="0.0"/>
                </c:manualLayout>
              </c:layout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6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7"/>
              <c:numFmt formatCode="#,##0%" sourceLinked="0"/>
              <c:spPr/>
              <c:txPr>
                <a:bodyPr/>
                <a:lstStyle/>
                <a:p>
                  <a:pPr>
                    <a:defRPr sz="2800" b="0" i="0" u="none" strike="noStrike">
                      <a:solidFill>
                        <a:srgbClr val="FFFFFF"/>
                      </a:solidFill>
                      <a:latin typeface="Helvetica Light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 b="0" i="0" u="none" strike="noStrike">
                    <a:solidFill>
                      <a:srgbClr val="FFFFFF"/>
                    </a:solidFill>
                    <a:latin typeface="Helvetica Light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Sheet1!$B$1:$I$1</c:f>
              <c:strCache>
                <c:ptCount val="8"/>
                <c:pt idx="0">
                  <c:v>clickset2news.ip</c:v>
                </c:pt>
                <c:pt idx="1">
                  <c:v>user2user</c:v>
                </c:pt>
                <c:pt idx="2">
                  <c:v>user2uservideo</c:v>
                </c:pt>
                <c:pt idx="3">
                  <c:v>ffm-recall-rckvideo</c:v>
                </c:pt>
                <c:pt idx="4">
                  <c:v>ffm-recall-video</c:v>
                </c:pt>
                <c:pt idx="5">
                  <c:v>ffm-recall-allonenf</c:v>
                </c:pt>
                <c:pt idx="6">
                  <c:v>ffm-recall-allone</c:v>
                </c:pt>
                <c:pt idx="7">
                  <c:v>others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15800.0</c:v>
                </c:pt>
                <c:pt idx="1">
                  <c:v>9100.0</c:v>
                </c:pt>
                <c:pt idx="2">
                  <c:v>6300.0</c:v>
                </c:pt>
                <c:pt idx="3">
                  <c:v>5100.0</c:v>
                </c:pt>
                <c:pt idx="4">
                  <c:v>4900.0</c:v>
                </c:pt>
                <c:pt idx="5">
                  <c:v>4400.0</c:v>
                </c:pt>
                <c:pt idx="6">
                  <c:v>1300.0</c:v>
                </c:pt>
                <c:pt idx="7">
                  <c:v>5600.0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"/>
          <c:y val="0.0"/>
          <c:w val="1.0"/>
          <c:h val="0.18223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500" b="0" i="0" u="none" strike="noStrike">
              <a:solidFill>
                <a:srgbClr val="FFFFFF"/>
              </a:solidFill>
              <a:latin typeface="Helvetica Light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109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t>KNN服务：响应对应业务查询请求， 并对knn底层服务的响应数据进行merge（包括实时库服务响应数据, 分库数据合并）, 并且会将查询结果进行序列化及压缩后插入缓存（morphues）</a:t>
            </a:r>
          </a:p>
        </p:txBody>
      </p:sp>
    </p:spTree>
    <p:extLst>
      <p:ext uri="{BB962C8B-B14F-4D97-AF65-F5344CB8AC3E}">
        <p14:creationId xmlns:p14="http://schemas.microsoft.com/office/powerpoint/2010/main" val="92819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包括对一些过期的日志和数据文件的清理，会从业务方提供的机器和路径远程拷贝数据文件到本地目录中，同时检查数据的正确性，包括数据文件是否存在、是否为空文件、内容是否正确等</a:t>
            </a:r>
          </a:p>
          <a:p>
            <a:pPr>
              <a:defRPr sz="1600"/>
            </a:pPr>
            <a:r>
              <a:t>	2、建索引</a:t>
            </a:r>
          </a:p>
          <a:p>
            <a:pPr>
              <a:defRPr sz="1600"/>
            </a:pPr>
            <a:r>
              <a:t>用C++生成的可执行文件query_server创建nmslib索引，创建索引的参数由各个业务的配置文件提供；faiss因为创建索引与加载索引的时间相差无几，所以只进行数据文件的分发，而不提前创建索引</a:t>
            </a:r>
          </a:p>
          <a:p>
            <a:pPr>
              <a:defRPr sz="1600"/>
            </a:pPr>
            <a:r>
              <a:t>	3、索引数据分发到warmup机器</a:t>
            </a:r>
          </a:p>
          <a:p>
            <a:pPr>
              <a:defRPr sz="1600"/>
            </a:pPr>
            <a:r>
              <a:t>将索引或数据文件分发到warm up机器，同时重启warm up机器上的query_server程序</a:t>
            </a:r>
          </a:p>
        </p:txBody>
      </p:sp>
    </p:spTree>
    <p:extLst>
      <p:ext uri="{BB962C8B-B14F-4D97-AF65-F5344CB8AC3E}">
        <p14:creationId xmlns:p14="http://schemas.microsoft.com/office/powerpoint/2010/main" val="77519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去morphues取vector要检查req与其中的version，取vector涉及解压缩，取完以后会与其他的参数一起算key在params中。</a:t>
            </a:r>
          </a:p>
          <a:p>
            <a:r>
              <a:t>去cache中查询的时候需要params中的key，还有column，缓存查出来的是字节数组，需要解压缩然后反序列化</a:t>
            </a:r>
          </a:p>
        </p:txBody>
      </p:sp>
    </p:spTree>
    <p:extLst>
      <p:ext uri="{BB962C8B-B14F-4D97-AF65-F5344CB8AC3E}">
        <p14:creationId xmlns:p14="http://schemas.microsoft.com/office/powerpoint/2010/main" val="204873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ThriftClientType 业务类型</a:t>
            </a:r>
          </a:p>
        </p:txBody>
      </p:sp>
    </p:spTree>
    <p:extLst>
      <p:ext uri="{BB962C8B-B14F-4D97-AF65-F5344CB8AC3E}">
        <p14:creationId xmlns:p14="http://schemas.microsoft.com/office/powerpoint/2010/main" val="25350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id全空，版本号全错，morphues里全查不到会false。</a:t>
            </a:r>
          </a:p>
          <a:p>
            <a:r>
              <a:t>批量查询本来是为了warm up时使用的，所以没设计先查缓存</a:t>
            </a:r>
          </a:p>
        </p:txBody>
      </p:sp>
    </p:spTree>
    <p:extLst>
      <p:ext uri="{BB962C8B-B14F-4D97-AF65-F5344CB8AC3E}">
        <p14:creationId xmlns:p14="http://schemas.microsoft.com/office/powerpoint/2010/main" val="75602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一共21种业务，展示了1k以上的七种业务。有一种一直是0，ffm-recall-exp。7种业务占了90%的qps。</a:t>
            </a:r>
          </a:p>
        </p:txBody>
      </p:sp>
    </p:spTree>
    <p:extLst>
      <p:ext uri="{BB962C8B-B14F-4D97-AF65-F5344CB8AC3E}">
        <p14:creationId xmlns:p14="http://schemas.microsoft.com/office/powerpoint/2010/main" val="196982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NN相似检索系统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KNN相似检索系统</a:t>
            </a:r>
          </a:p>
        </p:txBody>
      </p:sp>
      <p:sp>
        <p:nvSpPr>
          <p:cNvPr id="120" name="王晨戈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王晨戈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KNN系统架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KNN系统架构</a:t>
            </a:r>
          </a:p>
          <a:p>
            <a:r>
              <a:t>KNN-Builder</a:t>
            </a:r>
          </a:p>
          <a:p>
            <a:r>
              <a:t>SimilarServlet</a:t>
            </a:r>
          </a:p>
          <a:p>
            <a:r>
              <a:t>BatchSimilarServlet</a:t>
            </a:r>
          </a:p>
          <a:p>
            <a:r>
              <a:t>上层业务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KNN系统架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KNN系统架构</a:t>
            </a:r>
          </a:p>
        </p:txBody>
      </p:sp>
      <p:sp>
        <p:nvSpPr>
          <p:cNvPr id="126" name="KNN-service"/>
          <p:cNvSpPr/>
          <p:nvPr/>
        </p:nvSpPr>
        <p:spPr>
          <a:xfrm>
            <a:off x="5649380" y="3323208"/>
            <a:ext cx="3691633" cy="8255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KNN-service</a:t>
            </a:r>
          </a:p>
        </p:txBody>
      </p:sp>
      <p:sp>
        <p:nvSpPr>
          <p:cNvPr id="127" name="KNN-operators"/>
          <p:cNvSpPr/>
          <p:nvPr/>
        </p:nvSpPr>
        <p:spPr>
          <a:xfrm>
            <a:off x="5649380" y="6344605"/>
            <a:ext cx="3691633" cy="181298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KNN-operators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8" name="ZK"/>
          <p:cNvSpPr/>
          <p:nvPr/>
        </p:nvSpPr>
        <p:spPr>
          <a:xfrm>
            <a:off x="5649380" y="4793506"/>
            <a:ext cx="3691633" cy="8255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ZK</a:t>
            </a:r>
          </a:p>
        </p:txBody>
      </p:sp>
      <p:sp>
        <p:nvSpPr>
          <p:cNvPr id="129" name="KNN-builder"/>
          <p:cNvSpPr/>
          <p:nvPr/>
        </p:nvSpPr>
        <p:spPr>
          <a:xfrm>
            <a:off x="1921958" y="7293056"/>
            <a:ext cx="2250977" cy="8255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KNN-builder</a:t>
            </a:r>
          </a:p>
        </p:txBody>
      </p:sp>
      <p:sp>
        <p:nvSpPr>
          <p:cNvPr id="130" name="Apollo"/>
          <p:cNvSpPr/>
          <p:nvPr/>
        </p:nvSpPr>
        <p:spPr>
          <a:xfrm>
            <a:off x="2496832" y="4635968"/>
            <a:ext cx="1101229" cy="1098104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rPr sz="1800" dirty="0"/>
              <a:t>Apollo</a:t>
            </a:r>
          </a:p>
        </p:txBody>
      </p:sp>
      <p:sp>
        <p:nvSpPr>
          <p:cNvPr id="131" name="线条"/>
          <p:cNvSpPr/>
          <p:nvPr/>
        </p:nvSpPr>
        <p:spPr>
          <a:xfrm flipV="1">
            <a:off x="7487546" y="5619056"/>
            <a:ext cx="4238" cy="6447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2" name="线条"/>
          <p:cNvSpPr/>
          <p:nvPr/>
        </p:nvSpPr>
        <p:spPr>
          <a:xfrm flipH="1" flipV="1">
            <a:off x="7510724" y="4145668"/>
            <a:ext cx="3365" cy="64783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3" name="线条"/>
          <p:cNvSpPr/>
          <p:nvPr/>
        </p:nvSpPr>
        <p:spPr>
          <a:xfrm flipV="1">
            <a:off x="3099625" y="3723641"/>
            <a:ext cx="2528238" cy="921738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4" name="线条"/>
          <p:cNvSpPr/>
          <p:nvPr/>
        </p:nvSpPr>
        <p:spPr>
          <a:xfrm>
            <a:off x="3491221" y="5401816"/>
            <a:ext cx="2159001" cy="215900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5" name="大库"/>
          <p:cNvSpPr/>
          <p:nvPr/>
        </p:nvSpPr>
        <p:spPr>
          <a:xfrm>
            <a:off x="5675574" y="7294760"/>
            <a:ext cx="763588" cy="37107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大库</a:t>
            </a:r>
          </a:p>
        </p:txBody>
      </p:sp>
      <p:sp>
        <p:nvSpPr>
          <p:cNvPr id="136" name="备份"/>
          <p:cNvSpPr/>
          <p:nvPr/>
        </p:nvSpPr>
        <p:spPr>
          <a:xfrm>
            <a:off x="5675574" y="7726560"/>
            <a:ext cx="763588" cy="37107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备份</a:t>
            </a:r>
          </a:p>
        </p:txBody>
      </p:sp>
      <p:sp>
        <p:nvSpPr>
          <p:cNvPr id="137" name="矩形"/>
          <p:cNvSpPr/>
          <p:nvPr/>
        </p:nvSpPr>
        <p:spPr>
          <a:xfrm>
            <a:off x="6541383" y="7294760"/>
            <a:ext cx="763589" cy="37107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8" name="小库"/>
          <p:cNvSpPr/>
          <p:nvPr/>
        </p:nvSpPr>
        <p:spPr>
          <a:xfrm>
            <a:off x="8467100" y="7294760"/>
            <a:ext cx="763588" cy="37107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小库</a:t>
            </a:r>
          </a:p>
        </p:txBody>
      </p:sp>
      <p:sp>
        <p:nvSpPr>
          <p:cNvPr id="139" name="大库"/>
          <p:cNvSpPr txBox="1"/>
          <p:nvPr/>
        </p:nvSpPr>
        <p:spPr>
          <a:xfrm>
            <a:off x="6624727" y="7264399"/>
            <a:ext cx="5969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大库</a:t>
            </a:r>
          </a:p>
        </p:txBody>
      </p:sp>
      <p:sp>
        <p:nvSpPr>
          <p:cNvPr id="140" name="备份"/>
          <p:cNvSpPr/>
          <p:nvPr/>
        </p:nvSpPr>
        <p:spPr>
          <a:xfrm>
            <a:off x="6541383" y="7726560"/>
            <a:ext cx="763589" cy="37107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备份</a:t>
            </a:r>
          </a:p>
        </p:txBody>
      </p:sp>
      <p:sp>
        <p:nvSpPr>
          <p:cNvPr id="141" name="备份"/>
          <p:cNvSpPr/>
          <p:nvPr/>
        </p:nvSpPr>
        <p:spPr>
          <a:xfrm>
            <a:off x="8467100" y="7726560"/>
            <a:ext cx="763588" cy="371079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9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备份</a:t>
            </a:r>
          </a:p>
        </p:txBody>
      </p:sp>
      <p:sp>
        <p:nvSpPr>
          <p:cNvPr id="142" name="圆形"/>
          <p:cNvSpPr/>
          <p:nvPr/>
        </p:nvSpPr>
        <p:spPr>
          <a:xfrm>
            <a:off x="7429042" y="74176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3" name="圆形"/>
          <p:cNvSpPr/>
          <p:nvPr/>
        </p:nvSpPr>
        <p:spPr>
          <a:xfrm>
            <a:off x="7685422" y="74176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4" name="圆形"/>
          <p:cNvSpPr/>
          <p:nvPr/>
        </p:nvSpPr>
        <p:spPr>
          <a:xfrm>
            <a:off x="7941802" y="74176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5" name="圆形"/>
          <p:cNvSpPr/>
          <p:nvPr/>
        </p:nvSpPr>
        <p:spPr>
          <a:xfrm>
            <a:off x="8204451" y="74176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6" name="圆形"/>
          <p:cNvSpPr/>
          <p:nvPr/>
        </p:nvSpPr>
        <p:spPr>
          <a:xfrm>
            <a:off x="7429042" y="78621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7" name="圆形"/>
          <p:cNvSpPr/>
          <p:nvPr/>
        </p:nvSpPr>
        <p:spPr>
          <a:xfrm>
            <a:off x="7685422" y="78621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8" name="圆形"/>
          <p:cNvSpPr/>
          <p:nvPr/>
        </p:nvSpPr>
        <p:spPr>
          <a:xfrm>
            <a:off x="7941802" y="78621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9" name="圆形"/>
          <p:cNvSpPr/>
          <p:nvPr/>
        </p:nvSpPr>
        <p:spPr>
          <a:xfrm>
            <a:off x="8204451" y="7862143"/>
            <a:ext cx="106909" cy="99914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4" name="连接线"/>
          <p:cNvSpPr/>
          <p:nvPr/>
        </p:nvSpPr>
        <p:spPr>
          <a:xfrm>
            <a:off x="4806030" y="3847820"/>
            <a:ext cx="824334" cy="3443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6200" y="21600"/>
                </a:moveTo>
                <a:cubicBezTo>
                  <a:pt x="-5305" y="14423"/>
                  <a:pt x="-5400" y="7223"/>
                  <a:pt x="15914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连接线"/>
          <p:cNvSpPr/>
          <p:nvPr/>
        </p:nvSpPr>
        <p:spPr>
          <a:xfrm>
            <a:off x="9351412" y="3764169"/>
            <a:ext cx="833958" cy="376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0" y="0"/>
                </a:moveTo>
                <a:cubicBezTo>
                  <a:pt x="21539" y="7592"/>
                  <a:pt x="21600" y="14792"/>
                  <a:pt x="183" y="2160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2" name="线条"/>
          <p:cNvSpPr/>
          <p:nvPr/>
        </p:nvSpPr>
        <p:spPr>
          <a:xfrm flipH="1">
            <a:off x="3047446" y="5677912"/>
            <a:ext cx="1" cy="1606809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3" name="线条"/>
          <p:cNvSpPr/>
          <p:nvPr/>
        </p:nvSpPr>
        <p:spPr>
          <a:xfrm>
            <a:off x="4198287" y="7705831"/>
            <a:ext cx="145193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NN-buil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KNN-builder</a:t>
            </a:r>
          </a:p>
        </p:txBody>
      </p:sp>
      <p:sp>
        <p:nvSpPr>
          <p:cNvPr id="160" name="数据准备"/>
          <p:cNvSpPr/>
          <p:nvPr/>
        </p:nvSpPr>
        <p:spPr>
          <a:xfrm>
            <a:off x="1729290" y="3834238"/>
            <a:ext cx="2301799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数据准备</a:t>
            </a:r>
          </a:p>
        </p:txBody>
      </p:sp>
      <p:sp>
        <p:nvSpPr>
          <p:cNvPr id="161" name="建索引"/>
          <p:cNvSpPr/>
          <p:nvPr/>
        </p:nvSpPr>
        <p:spPr>
          <a:xfrm>
            <a:off x="4802071" y="3834238"/>
            <a:ext cx="2301798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建索引</a:t>
            </a:r>
          </a:p>
        </p:txBody>
      </p:sp>
      <p:sp>
        <p:nvSpPr>
          <p:cNvPr id="162" name="分发索引到warm up机器"/>
          <p:cNvSpPr/>
          <p:nvPr/>
        </p:nvSpPr>
        <p:spPr>
          <a:xfrm>
            <a:off x="7874851" y="3834238"/>
            <a:ext cx="3799238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分发索引到warm up机器</a:t>
            </a:r>
          </a:p>
        </p:txBody>
      </p:sp>
      <p:sp>
        <p:nvSpPr>
          <p:cNvPr id="163" name="模型检查"/>
          <p:cNvSpPr/>
          <p:nvPr/>
        </p:nvSpPr>
        <p:spPr>
          <a:xfrm>
            <a:off x="9290380" y="5519311"/>
            <a:ext cx="2301798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模型检查</a:t>
            </a:r>
          </a:p>
        </p:txBody>
      </p:sp>
      <p:sp>
        <p:nvSpPr>
          <p:cNvPr id="164" name="分发索引到线上机器"/>
          <p:cNvSpPr/>
          <p:nvPr/>
        </p:nvSpPr>
        <p:spPr>
          <a:xfrm>
            <a:off x="4602781" y="5519311"/>
            <a:ext cx="3799238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分发索引到线上机器</a:t>
            </a:r>
          </a:p>
        </p:txBody>
      </p:sp>
      <p:sp>
        <p:nvSpPr>
          <p:cNvPr id="165" name="warm up"/>
          <p:cNvSpPr/>
          <p:nvPr/>
        </p:nvSpPr>
        <p:spPr>
          <a:xfrm>
            <a:off x="1729290" y="5519311"/>
            <a:ext cx="2301799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warm up</a:t>
            </a:r>
          </a:p>
        </p:txBody>
      </p:sp>
      <p:sp>
        <p:nvSpPr>
          <p:cNvPr id="166" name="notify业务方切流量"/>
          <p:cNvSpPr/>
          <p:nvPr/>
        </p:nvSpPr>
        <p:spPr>
          <a:xfrm>
            <a:off x="1734075" y="7204385"/>
            <a:ext cx="3799238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notify业务方切流量</a:t>
            </a:r>
          </a:p>
        </p:txBody>
      </p:sp>
      <p:sp>
        <p:nvSpPr>
          <p:cNvPr id="167" name="清缓存"/>
          <p:cNvSpPr/>
          <p:nvPr/>
        </p:nvSpPr>
        <p:spPr>
          <a:xfrm>
            <a:off x="6319220" y="7204385"/>
            <a:ext cx="2301798" cy="7520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清缓存</a:t>
            </a:r>
          </a:p>
        </p:txBody>
      </p:sp>
      <p:sp>
        <p:nvSpPr>
          <p:cNvPr id="168" name="线条"/>
          <p:cNvSpPr/>
          <p:nvPr/>
        </p:nvSpPr>
        <p:spPr>
          <a:xfrm>
            <a:off x="4034780" y="4210243"/>
            <a:ext cx="8077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9" name="线条"/>
          <p:cNvSpPr/>
          <p:nvPr/>
        </p:nvSpPr>
        <p:spPr>
          <a:xfrm>
            <a:off x="7066255" y="4210243"/>
            <a:ext cx="8077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0" name="线条"/>
          <p:cNvSpPr/>
          <p:nvPr/>
        </p:nvSpPr>
        <p:spPr>
          <a:xfrm>
            <a:off x="5549106" y="7580390"/>
            <a:ext cx="80772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1" name="线条"/>
          <p:cNvSpPr/>
          <p:nvPr/>
        </p:nvSpPr>
        <p:spPr>
          <a:xfrm>
            <a:off x="10441278" y="4587525"/>
            <a:ext cx="1" cy="98675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2" name="线条"/>
          <p:cNvSpPr/>
          <p:nvPr/>
        </p:nvSpPr>
        <p:spPr>
          <a:xfrm flipH="1">
            <a:off x="2880189" y="6226786"/>
            <a:ext cx="1" cy="98675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3" name="线条"/>
          <p:cNvSpPr/>
          <p:nvPr/>
        </p:nvSpPr>
        <p:spPr>
          <a:xfrm flipH="1">
            <a:off x="8339304" y="5895316"/>
            <a:ext cx="98751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4" name="线条"/>
          <p:cNvSpPr/>
          <p:nvPr/>
        </p:nvSpPr>
        <p:spPr>
          <a:xfrm flipH="1">
            <a:off x="3985871" y="5895316"/>
            <a:ext cx="62548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arser"/>
          <p:cNvSpPr/>
          <p:nvPr/>
        </p:nvSpPr>
        <p:spPr>
          <a:xfrm>
            <a:off x="3194595" y="4146847"/>
            <a:ext cx="1460501" cy="146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Parser</a:t>
            </a:r>
          </a:p>
        </p:txBody>
      </p:sp>
      <p:sp>
        <p:nvSpPr>
          <p:cNvPr id="179" name="Req"/>
          <p:cNvSpPr/>
          <p:nvPr/>
        </p:nvSpPr>
        <p:spPr>
          <a:xfrm>
            <a:off x="3418532" y="2419350"/>
            <a:ext cx="1012627" cy="101585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Req</a:t>
            </a:r>
          </a:p>
        </p:txBody>
      </p:sp>
      <p:sp>
        <p:nvSpPr>
          <p:cNvPr id="180" name="sync/async…"/>
          <p:cNvSpPr/>
          <p:nvPr/>
        </p:nvSpPr>
        <p:spPr>
          <a:xfrm>
            <a:off x="7692504" y="6562104"/>
            <a:ext cx="1651993" cy="84336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sync/async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knnQuery</a:t>
            </a:r>
          </a:p>
        </p:txBody>
      </p:sp>
      <p:sp>
        <p:nvSpPr>
          <p:cNvPr id="181" name="Return"/>
          <p:cNvSpPr/>
          <p:nvPr/>
        </p:nvSpPr>
        <p:spPr>
          <a:xfrm>
            <a:off x="1170632" y="4279974"/>
            <a:ext cx="1270001" cy="119424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rPr sz="2000"/>
              <a:t>Return</a:t>
            </a:r>
          </a:p>
        </p:txBody>
      </p:sp>
      <p:sp>
        <p:nvSpPr>
          <p:cNvPr id="182" name="Params"/>
          <p:cNvSpPr/>
          <p:nvPr/>
        </p:nvSpPr>
        <p:spPr>
          <a:xfrm>
            <a:off x="3289845" y="6318994"/>
            <a:ext cx="1270001" cy="1329581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Params</a:t>
            </a:r>
          </a:p>
        </p:txBody>
      </p:sp>
      <p:sp>
        <p:nvSpPr>
          <p:cNvPr id="183" name="Cache"/>
          <p:cNvSpPr/>
          <p:nvPr/>
        </p:nvSpPr>
        <p:spPr>
          <a:xfrm>
            <a:off x="5492750" y="6253534"/>
            <a:ext cx="1460500" cy="146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Cache</a:t>
            </a:r>
          </a:p>
        </p:txBody>
      </p:sp>
      <p:sp>
        <p:nvSpPr>
          <p:cNvPr id="184" name="realKnnQuery"/>
          <p:cNvSpPr/>
          <p:nvPr/>
        </p:nvSpPr>
        <p:spPr>
          <a:xfrm>
            <a:off x="5286568" y="4583360"/>
            <a:ext cx="2029283" cy="5874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realKnnQuery</a:t>
            </a:r>
          </a:p>
        </p:txBody>
      </p:sp>
      <p:sp>
        <p:nvSpPr>
          <p:cNvPr id="185" name="MergeCache"/>
          <p:cNvSpPr/>
          <p:nvPr/>
        </p:nvSpPr>
        <p:spPr>
          <a:xfrm>
            <a:off x="8204150" y="4496246"/>
            <a:ext cx="1772147" cy="76170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rPr sz="2000" dirty="0"/>
              <a:t>MergeCache</a:t>
            </a:r>
          </a:p>
        </p:txBody>
      </p:sp>
      <p:sp>
        <p:nvSpPr>
          <p:cNvPr id="186" name="putCache"/>
          <p:cNvSpPr/>
          <p:nvPr/>
        </p:nvSpPr>
        <p:spPr>
          <a:xfrm>
            <a:off x="9969450" y="6602933"/>
            <a:ext cx="1772147" cy="6710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putCache</a:t>
            </a:r>
          </a:p>
        </p:txBody>
      </p:sp>
      <p:sp>
        <p:nvSpPr>
          <p:cNvPr id="187" name="线条"/>
          <p:cNvSpPr/>
          <p:nvPr/>
        </p:nvSpPr>
        <p:spPr>
          <a:xfrm>
            <a:off x="3924845" y="3416300"/>
            <a:ext cx="1" cy="76170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8" name="线条"/>
          <p:cNvSpPr/>
          <p:nvPr/>
        </p:nvSpPr>
        <p:spPr>
          <a:xfrm>
            <a:off x="3924845" y="5562600"/>
            <a:ext cx="1" cy="76170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9" name="线条"/>
          <p:cNvSpPr/>
          <p:nvPr/>
        </p:nvSpPr>
        <p:spPr>
          <a:xfrm flipH="1">
            <a:off x="2427570" y="4886289"/>
            <a:ext cx="782780" cy="29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0" name="线条"/>
          <p:cNvSpPr/>
          <p:nvPr/>
        </p:nvSpPr>
        <p:spPr>
          <a:xfrm>
            <a:off x="7329324" y="4886289"/>
            <a:ext cx="90986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1" name="线条"/>
          <p:cNvSpPr/>
          <p:nvPr/>
        </p:nvSpPr>
        <p:spPr>
          <a:xfrm flipV="1">
            <a:off x="6223000" y="5201666"/>
            <a:ext cx="0" cy="102103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2" name="线条"/>
          <p:cNvSpPr/>
          <p:nvPr/>
        </p:nvSpPr>
        <p:spPr>
          <a:xfrm>
            <a:off x="4559781" y="6983784"/>
            <a:ext cx="90986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3" name="线条"/>
          <p:cNvSpPr/>
          <p:nvPr/>
        </p:nvSpPr>
        <p:spPr>
          <a:xfrm>
            <a:off x="6976354" y="6983784"/>
            <a:ext cx="7432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4" name="线条"/>
          <p:cNvSpPr/>
          <p:nvPr/>
        </p:nvSpPr>
        <p:spPr>
          <a:xfrm>
            <a:off x="9344431" y="6983784"/>
            <a:ext cx="62508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5" name="Return"/>
          <p:cNvSpPr/>
          <p:nvPr/>
        </p:nvSpPr>
        <p:spPr>
          <a:xfrm>
            <a:off x="10530532" y="4291644"/>
            <a:ext cx="1270001" cy="119424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rPr sz="2000"/>
              <a:t>Return</a:t>
            </a:r>
          </a:p>
        </p:txBody>
      </p:sp>
      <p:sp>
        <p:nvSpPr>
          <p:cNvPr id="196" name="线条"/>
          <p:cNvSpPr/>
          <p:nvPr/>
        </p:nvSpPr>
        <p:spPr>
          <a:xfrm flipV="1">
            <a:off x="11165532" y="5460999"/>
            <a:ext cx="1" cy="11942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7" name="线条"/>
          <p:cNvSpPr/>
          <p:nvPr/>
        </p:nvSpPr>
        <p:spPr>
          <a:xfrm>
            <a:off x="9958224" y="4888767"/>
            <a:ext cx="59038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8" name="False"/>
          <p:cNvSpPr txBox="1"/>
          <p:nvPr/>
        </p:nvSpPr>
        <p:spPr>
          <a:xfrm>
            <a:off x="2519499" y="4406899"/>
            <a:ext cx="7820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False</a:t>
            </a:r>
          </a:p>
        </p:txBody>
      </p:sp>
      <p:sp>
        <p:nvSpPr>
          <p:cNvPr id="199" name="True"/>
          <p:cNvSpPr txBox="1"/>
          <p:nvPr/>
        </p:nvSpPr>
        <p:spPr>
          <a:xfrm>
            <a:off x="3922001" y="5677123"/>
            <a:ext cx="83149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True</a:t>
            </a:r>
          </a:p>
        </p:txBody>
      </p:sp>
      <p:sp>
        <p:nvSpPr>
          <p:cNvPr id="200" name="False"/>
          <p:cNvSpPr txBox="1"/>
          <p:nvPr/>
        </p:nvSpPr>
        <p:spPr>
          <a:xfrm>
            <a:off x="6873615" y="6502399"/>
            <a:ext cx="7820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False</a:t>
            </a:r>
          </a:p>
        </p:txBody>
      </p:sp>
      <p:sp>
        <p:nvSpPr>
          <p:cNvPr id="201" name="True"/>
          <p:cNvSpPr txBox="1"/>
          <p:nvPr/>
        </p:nvSpPr>
        <p:spPr>
          <a:xfrm>
            <a:off x="6258801" y="5562451"/>
            <a:ext cx="83149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True</a:t>
            </a:r>
          </a:p>
        </p:txBody>
      </p:sp>
      <p:sp>
        <p:nvSpPr>
          <p:cNvPr id="202" name="SimilarServl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SimilarServlet</a:t>
            </a:r>
          </a:p>
        </p:txBody>
      </p:sp>
      <p:sp>
        <p:nvSpPr>
          <p:cNvPr id="203" name="BypassCache"/>
          <p:cNvSpPr/>
          <p:nvPr/>
        </p:nvSpPr>
        <p:spPr>
          <a:xfrm>
            <a:off x="5088428" y="7922666"/>
            <a:ext cx="2269144" cy="540892"/>
          </a:xfrm>
          <a:prstGeom prst="roundRect">
            <a:avLst>
              <a:gd name="adj" fmla="val 3322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BypassCache</a:t>
            </a:r>
          </a:p>
        </p:txBody>
      </p:sp>
      <p:sp>
        <p:nvSpPr>
          <p:cNvPr id="204" name="NoVector"/>
          <p:cNvSpPr/>
          <p:nvPr/>
        </p:nvSpPr>
        <p:spPr>
          <a:xfrm>
            <a:off x="671061" y="3416300"/>
            <a:ext cx="2269143" cy="540892"/>
          </a:xfrm>
          <a:prstGeom prst="roundRect">
            <a:avLst>
              <a:gd name="adj" fmla="val 3322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NoVector</a:t>
            </a:r>
          </a:p>
        </p:txBody>
      </p:sp>
      <p:sp>
        <p:nvSpPr>
          <p:cNvPr id="205" name="isUpGrade"/>
          <p:cNvSpPr/>
          <p:nvPr/>
        </p:nvSpPr>
        <p:spPr>
          <a:xfrm>
            <a:off x="7383929" y="5673005"/>
            <a:ext cx="2269143" cy="540892"/>
          </a:xfrm>
          <a:prstGeom prst="roundRect">
            <a:avLst>
              <a:gd name="adj" fmla="val 3322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isUpGrade</a:t>
            </a:r>
          </a:p>
        </p:txBody>
      </p:sp>
      <p:pic>
        <p:nvPicPr>
          <p:cNvPr id="206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598036" y="4081096"/>
            <a:ext cx="415193" cy="63501"/>
          </a:xfrm>
          <a:prstGeom prst="rect">
            <a:avLst/>
          </a:prstGeom>
        </p:spPr>
      </p:pic>
      <p:pic>
        <p:nvPicPr>
          <p:cNvPr id="208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6015403" y="7738696"/>
            <a:ext cx="415194" cy="63501"/>
          </a:xfrm>
          <a:prstGeom prst="rect">
            <a:avLst/>
          </a:prstGeom>
        </p:spPr>
      </p:pic>
      <p:pic>
        <p:nvPicPr>
          <p:cNvPr id="210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8310903" y="6303596"/>
            <a:ext cx="415194" cy="63501"/>
          </a:xfrm>
          <a:prstGeom prst="rect">
            <a:avLst/>
          </a:prstGeom>
        </p:spPr>
      </p:pic>
      <p:sp>
        <p:nvSpPr>
          <p:cNvPr id="212" name="Morphues"/>
          <p:cNvSpPr/>
          <p:nvPr/>
        </p:nvSpPr>
        <p:spPr>
          <a:xfrm>
            <a:off x="1492250" y="7327900"/>
            <a:ext cx="1270000" cy="127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Morphues</a:t>
            </a:r>
          </a:p>
        </p:txBody>
      </p:sp>
      <p:sp>
        <p:nvSpPr>
          <p:cNvPr id="213" name="线条"/>
          <p:cNvSpPr/>
          <p:nvPr/>
        </p:nvSpPr>
        <p:spPr>
          <a:xfrm flipV="1">
            <a:off x="2860385" y="7338916"/>
            <a:ext cx="2954727" cy="75462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4" name="线条"/>
          <p:cNvSpPr/>
          <p:nvPr/>
        </p:nvSpPr>
        <p:spPr>
          <a:xfrm flipH="1">
            <a:off x="2478734" y="5294080"/>
            <a:ext cx="1012071" cy="2082533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5" name="Merge"/>
          <p:cNvSpPr/>
          <p:nvPr/>
        </p:nvSpPr>
        <p:spPr>
          <a:xfrm>
            <a:off x="8635950" y="8026995"/>
            <a:ext cx="1772147" cy="76170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Merge</a:t>
            </a:r>
          </a:p>
        </p:txBody>
      </p:sp>
      <p:pic>
        <p:nvPicPr>
          <p:cNvPr id="216" name="线条" descr="线条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8842190" y="7684479"/>
            <a:ext cx="645888" cy="63501"/>
          </a:xfrm>
          <a:prstGeom prst="rect">
            <a:avLst/>
          </a:prstGeom>
        </p:spPr>
      </p:pic>
      <p:sp>
        <p:nvSpPr>
          <p:cNvPr id="219" name="连接线"/>
          <p:cNvSpPr/>
          <p:nvPr/>
        </p:nvSpPr>
        <p:spPr>
          <a:xfrm>
            <a:off x="2641633" y="7273999"/>
            <a:ext cx="8479748" cy="1907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7" h="16758" extrusionOk="0">
                <a:moveTo>
                  <a:pt x="0" y="10003"/>
                </a:moveTo>
                <a:cubicBezTo>
                  <a:pt x="14996" y="21600"/>
                  <a:pt x="21600" y="18266"/>
                  <a:pt x="19811" y="0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knnQuery(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knnQuery()</a:t>
            </a:r>
          </a:p>
        </p:txBody>
      </p:sp>
      <p:sp>
        <p:nvSpPr>
          <p:cNvPr id="224" name="PoolsMap"/>
          <p:cNvSpPr/>
          <p:nvPr/>
        </p:nvSpPr>
        <p:spPr>
          <a:xfrm>
            <a:off x="1284220" y="3039078"/>
            <a:ext cx="2044679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PoolsMap</a:t>
            </a:r>
          </a:p>
        </p:txBody>
      </p:sp>
      <p:sp>
        <p:nvSpPr>
          <p:cNvPr id="225" name="knnClientPools"/>
          <p:cNvSpPr/>
          <p:nvPr/>
        </p:nvSpPr>
        <p:spPr>
          <a:xfrm>
            <a:off x="5906135" y="3039078"/>
            <a:ext cx="2450902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knnClientPools</a:t>
            </a:r>
          </a:p>
        </p:txBody>
      </p:sp>
      <p:sp>
        <p:nvSpPr>
          <p:cNvPr id="226" name="线条"/>
          <p:cNvSpPr/>
          <p:nvPr/>
        </p:nvSpPr>
        <p:spPr>
          <a:xfrm>
            <a:off x="3340293" y="3578407"/>
            <a:ext cx="25544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7" name="ThriftClientType"/>
          <p:cNvSpPr txBox="1"/>
          <p:nvPr/>
        </p:nvSpPr>
        <p:spPr>
          <a:xfrm>
            <a:off x="3506063" y="3082288"/>
            <a:ext cx="22229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ThriftClientType</a:t>
            </a:r>
          </a:p>
        </p:txBody>
      </p:sp>
      <p:sp>
        <p:nvSpPr>
          <p:cNvPr id="228" name="knnQuery(params)"/>
          <p:cNvSpPr txBox="1"/>
          <p:nvPr/>
        </p:nvSpPr>
        <p:spPr>
          <a:xfrm>
            <a:off x="8375094" y="3082288"/>
            <a:ext cx="26770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knnQuery(params)</a:t>
            </a:r>
          </a:p>
        </p:txBody>
      </p:sp>
      <p:sp>
        <p:nvSpPr>
          <p:cNvPr id="229" name="knnTask(KnnClient, params)"/>
          <p:cNvSpPr/>
          <p:nvPr/>
        </p:nvSpPr>
        <p:spPr>
          <a:xfrm>
            <a:off x="9396856" y="4949327"/>
            <a:ext cx="2450902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knnTask(KnnClient, params)</a:t>
            </a:r>
          </a:p>
        </p:txBody>
      </p:sp>
      <p:sp>
        <p:nvSpPr>
          <p:cNvPr id="230" name="线条"/>
          <p:cNvSpPr/>
          <p:nvPr/>
        </p:nvSpPr>
        <p:spPr>
          <a:xfrm flipH="1">
            <a:off x="7549924" y="5410587"/>
            <a:ext cx="178172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1" name="knnClient"/>
          <p:cNvSpPr/>
          <p:nvPr/>
        </p:nvSpPr>
        <p:spPr>
          <a:xfrm>
            <a:off x="5702992" y="4949327"/>
            <a:ext cx="1781722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knnClient</a:t>
            </a:r>
          </a:p>
        </p:txBody>
      </p:sp>
      <p:sp>
        <p:nvSpPr>
          <p:cNvPr id="232" name="call()"/>
          <p:cNvSpPr txBox="1"/>
          <p:nvPr/>
        </p:nvSpPr>
        <p:spPr>
          <a:xfrm>
            <a:off x="8045001" y="4949327"/>
            <a:ext cx="79156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call()</a:t>
            </a:r>
          </a:p>
        </p:txBody>
      </p:sp>
      <p:sp>
        <p:nvSpPr>
          <p:cNvPr id="233" name="线条"/>
          <p:cNvSpPr/>
          <p:nvPr/>
        </p:nvSpPr>
        <p:spPr>
          <a:xfrm flipH="1">
            <a:off x="3186880" y="5376485"/>
            <a:ext cx="24509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4" name="knnQuery(Params)"/>
          <p:cNvSpPr txBox="1"/>
          <p:nvPr/>
        </p:nvSpPr>
        <p:spPr>
          <a:xfrm>
            <a:off x="2960723" y="4949327"/>
            <a:ext cx="267705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knnQuery(Params)</a:t>
            </a:r>
          </a:p>
        </p:txBody>
      </p:sp>
      <p:sp>
        <p:nvSpPr>
          <p:cNvPr id="235" name="ThriftClient"/>
          <p:cNvSpPr/>
          <p:nvPr/>
        </p:nvSpPr>
        <p:spPr>
          <a:xfrm>
            <a:off x="792207" y="6779707"/>
            <a:ext cx="1781723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ThriftClient</a:t>
            </a:r>
          </a:p>
        </p:txBody>
      </p:sp>
      <p:sp>
        <p:nvSpPr>
          <p:cNvPr id="236" name="loadBalancer"/>
          <p:cNvSpPr/>
          <p:nvPr/>
        </p:nvSpPr>
        <p:spPr>
          <a:xfrm>
            <a:off x="444611" y="4915225"/>
            <a:ext cx="2450902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loadBalancer</a:t>
            </a:r>
          </a:p>
        </p:txBody>
      </p:sp>
      <p:sp>
        <p:nvSpPr>
          <p:cNvPr id="237" name="线条"/>
          <p:cNvSpPr/>
          <p:nvPr/>
        </p:nvSpPr>
        <p:spPr>
          <a:xfrm>
            <a:off x="2745434" y="7240967"/>
            <a:ext cx="310763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8" name="getThriftClient()"/>
          <p:cNvSpPr txBox="1"/>
          <p:nvPr/>
        </p:nvSpPr>
        <p:spPr>
          <a:xfrm>
            <a:off x="3192066" y="6692528"/>
            <a:ext cx="2214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getThriftClient()</a:t>
            </a:r>
          </a:p>
        </p:txBody>
      </p:sp>
      <p:sp>
        <p:nvSpPr>
          <p:cNvPr id="239" name="QueryService.Client"/>
          <p:cNvSpPr/>
          <p:nvPr/>
        </p:nvSpPr>
        <p:spPr>
          <a:xfrm>
            <a:off x="6024576" y="6760732"/>
            <a:ext cx="2981075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QueryService.Client</a:t>
            </a:r>
          </a:p>
        </p:txBody>
      </p:sp>
      <p:sp>
        <p:nvSpPr>
          <p:cNvPr id="240" name="nmslib"/>
          <p:cNvSpPr/>
          <p:nvPr/>
        </p:nvSpPr>
        <p:spPr>
          <a:xfrm>
            <a:off x="10732723" y="6760732"/>
            <a:ext cx="1781723" cy="92252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nmslib</a:t>
            </a:r>
          </a:p>
        </p:txBody>
      </p:sp>
      <p:sp>
        <p:nvSpPr>
          <p:cNvPr id="241" name="knnQuery()"/>
          <p:cNvSpPr txBox="1"/>
          <p:nvPr/>
        </p:nvSpPr>
        <p:spPr>
          <a:xfrm>
            <a:off x="9047141" y="6760732"/>
            <a:ext cx="16440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knnQuery()</a:t>
            </a:r>
          </a:p>
        </p:txBody>
      </p:sp>
      <p:sp>
        <p:nvSpPr>
          <p:cNvPr id="242" name="线条"/>
          <p:cNvSpPr/>
          <p:nvPr/>
        </p:nvSpPr>
        <p:spPr>
          <a:xfrm>
            <a:off x="9085429" y="7240967"/>
            <a:ext cx="164409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cxnSp>
        <p:nvCxnSpPr>
          <p:cNvPr id="243" name="连接线"/>
          <p:cNvCxnSpPr>
            <a:endCxn id="229" idx="0"/>
          </p:cNvCxnSpPr>
          <p:nvPr/>
        </p:nvCxnSpPr>
        <p:spPr>
          <a:xfrm>
            <a:off x="8357036" y="3578407"/>
            <a:ext cx="2265271" cy="1370920"/>
          </a:xfrm>
          <a:prstGeom prst="straightConnector1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</p:cxnSp>
      <p:sp>
        <p:nvSpPr>
          <p:cNvPr id="244" name="线条"/>
          <p:cNvSpPr/>
          <p:nvPr/>
        </p:nvSpPr>
        <p:spPr>
          <a:xfrm>
            <a:off x="1657175" y="5856055"/>
            <a:ext cx="14855" cy="92067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5" name="getClient(“”)"/>
          <p:cNvSpPr txBox="1"/>
          <p:nvPr/>
        </p:nvSpPr>
        <p:spPr>
          <a:xfrm>
            <a:off x="1865982" y="5985881"/>
            <a:ext cx="1773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getClient(“”)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atch…"/>
          <p:cNvSpPr/>
          <p:nvPr/>
        </p:nvSpPr>
        <p:spPr>
          <a:xfrm>
            <a:off x="2566863" y="4407712"/>
            <a:ext cx="1651993" cy="1603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Batch</a:t>
            </a:r>
          </a:p>
          <a:p>
            <a: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Parser</a:t>
            </a:r>
          </a:p>
        </p:txBody>
      </p:sp>
      <p:sp>
        <p:nvSpPr>
          <p:cNvPr id="250" name="Req"/>
          <p:cNvSpPr/>
          <p:nvPr/>
        </p:nvSpPr>
        <p:spPr>
          <a:xfrm>
            <a:off x="2883892" y="2688759"/>
            <a:ext cx="1012628" cy="101585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Req</a:t>
            </a:r>
          </a:p>
        </p:txBody>
      </p:sp>
      <p:sp>
        <p:nvSpPr>
          <p:cNvPr id="251" name="sync/async…"/>
          <p:cNvSpPr/>
          <p:nvPr/>
        </p:nvSpPr>
        <p:spPr>
          <a:xfrm>
            <a:off x="6996358" y="4787695"/>
            <a:ext cx="2329401" cy="84336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sync/async</a:t>
            </a:r>
          </a:p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knnBatchQuery</a:t>
            </a:r>
          </a:p>
        </p:txBody>
      </p:sp>
      <p:sp>
        <p:nvSpPr>
          <p:cNvPr id="252" name="Return"/>
          <p:cNvSpPr/>
          <p:nvPr/>
        </p:nvSpPr>
        <p:spPr>
          <a:xfrm>
            <a:off x="534392" y="4612251"/>
            <a:ext cx="1270001" cy="1194248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rPr sz="2000"/>
              <a:t>Return</a:t>
            </a:r>
          </a:p>
        </p:txBody>
      </p:sp>
      <p:sp>
        <p:nvSpPr>
          <p:cNvPr id="253" name="Params"/>
          <p:cNvSpPr/>
          <p:nvPr/>
        </p:nvSpPr>
        <p:spPr>
          <a:xfrm>
            <a:off x="4879726" y="4544584"/>
            <a:ext cx="1270001" cy="132958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rPr sz="1800" dirty="0"/>
              <a:t>Params</a:t>
            </a:r>
          </a:p>
        </p:txBody>
      </p:sp>
      <p:sp>
        <p:nvSpPr>
          <p:cNvPr id="254" name="putCache"/>
          <p:cNvSpPr/>
          <p:nvPr/>
        </p:nvSpPr>
        <p:spPr>
          <a:xfrm>
            <a:off x="10016456" y="4868167"/>
            <a:ext cx="1772147" cy="6710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putCache</a:t>
            </a:r>
          </a:p>
        </p:txBody>
      </p:sp>
      <p:sp>
        <p:nvSpPr>
          <p:cNvPr id="255" name="线条"/>
          <p:cNvSpPr/>
          <p:nvPr/>
        </p:nvSpPr>
        <p:spPr>
          <a:xfrm>
            <a:off x="3390205" y="3685709"/>
            <a:ext cx="1" cy="76170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6" name="线条"/>
          <p:cNvSpPr/>
          <p:nvPr/>
        </p:nvSpPr>
        <p:spPr>
          <a:xfrm flipH="1">
            <a:off x="1753230" y="5206897"/>
            <a:ext cx="782780" cy="293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7" name="线条"/>
          <p:cNvSpPr/>
          <p:nvPr/>
        </p:nvSpPr>
        <p:spPr>
          <a:xfrm>
            <a:off x="4202941" y="5209375"/>
            <a:ext cx="62508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8" name="线条"/>
          <p:cNvSpPr/>
          <p:nvPr/>
        </p:nvSpPr>
        <p:spPr>
          <a:xfrm>
            <a:off x="6201429" y="5209375"/>
            <a:ext cx="74322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9" name="线条"/>
          <p:cNvSpPr/>
          <p:nvPr/>
        </p:nvSpPr>
        <p:spPr>
          <a:xfrm>
            <a:off x="9377460" y="5203700"/>
            <a:ext cx="62508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0" name="Return"/>
          <p:cNvSpPr/>
          <p:nvPr/>
        </p:nvSpPr>
        <p:spPr>
          <a:xfrm>
            <a:off x="10267529" y="2593888"/>
            <a:ext cx="1270001" cy="119424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rPr sz="2000"/>
              <a:t>Return</a:t>
            </a:r>
          </a:p>
        </p:txBody>
      </p:sp>
      <p:sp>
        <p:nvSpPr>
          <p:cNvPr id="261" name="线条"/>
          <p:cNvSpPr/>
          <p:nvPr/>
        </p:nvSpPr>
        <p:spPr>
          <a:xfrm flipV="1">
            <a:off x="10902529" y="3768935"/>
            <a:ext cx="1" cy="111843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2" name="False"/>
          <p:cNvSpPr txBox="1"/>
          <p:nvPr/>
        </p:nvSpPr>
        <p:spPr>
          <a:xfrm>
            <a:off x="1984859" y="4676309"/>
            <a:ext cx="7820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False</a:t>
            </a:r>
          </a:p>
        </p:txBody>
      </p:sp>
      <p:sp>
        <p:nvSpPr>
          <p:cNvPr id="263" name="True"/>
          <p:cNvSpPr txBox="1"/>
          <p:nvPr/>
        </p:nvSpPr>
        <p:spPr>
          <a:xfrm>
            <a:off x="4099735" y="4752509"/>
            <a:ext cx="83149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True</a:t>
            </a:r>
          </a:p>
        </p:txBody>
      </p:sp>
      <p:sp>
        <p:nvSpPr>
          <p:cNvPr id="264" name="BatchSimilarServl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BatchSimilarServlet</a:t>
            </a:r>
          </a:p>
        </p:txBody>
      </p:sp>
      <p:sp>
        <p:nvSpPr>
          <p:cNvPr id="265" name="Morphues"/>
          <p:cNvSpPr/>
          <p:nvPr/>
        </p:nvSpPr>
        <p:spPr>
          <a:xfrm>
            <a:off x="2757859" y="7747000"/>
            <a:ext cx="1270001" cy="1270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Morphues</a:t>
            </a:r>
          </a:p>
        </p:txBody>
      </p:sp>
      <p:sp>
        <p:nvSpPr>
          <p:cNvPr id="266" name="getVectors"/>
          <p:cNvSpPr/>
          <p:nvPr/>
        </p:nvSpPr>
        <p:spPr>
          <a:xfrm>
            <a:off x="2228160" y="6561739"/>
            <a:ext cx="2329400" cy="5453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getVectors</a:t>
            </a:r>
          </a:p>
        </p:txBody>
      </p:sp>
      <p:sp>
        <p:nvSpPr>
          <p:cNvPr id="267" name="线条"/>
          <p:cNvSpPr/>
          <p:nvPr/>
        </p:nvSpPr>
        <p:spPr>
          <a:xfrm>
            <a:off x="3392859" y="6028009"/>
            <a:ext cx="1" cy="54535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8" name="线条"/>
          <p:cNvSpPr/>
          <p:nvPr/>
        </p:nvSpPr>
        <p:spPr>
          <a:xfrm>
            <a:off x="3392859" y="7154369"/>
            <a:ext cx="1" cy="545357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9" name="线条"/>
          <p:cNvSpPr/>
          <p:nvPr/>
        </p:nvSpPr>
        <p:spPr>
          <a:xfrm flipH="1">
            <a:off x="4101045" y="5767164"/>
            <a:ext cx="4057466" cy="2640291"/>
          </a:xfrm>
          <a:prstGeom prst="line">
            <a:avLst/>
          </a:prstGeom>
          <a:ln w="254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0" name="MergeReal"/>
          <p:cNvSpPr/>
          <p:nvPr/>
        </p:nvSpPr>
        <p:spPr>
          <a:xfrm>
            <a:off x="6996358" y="6751776"/>
            <a:ext cx="2329401" cy="6710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r>
              <a:t>MergeReal</a:t>
            </a:r>
          </a:p>
        </p:txBody>
      </p:sp>
      <p:pic>
        <p:nvPicPr>
          <p:cNvPr id="271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703417" y="6159665"/>
            <a:ext cx="1118781" cy="63501"/>
          </a:xfrm>
          <a:prstGeom prst="rect">
            <a:avLst/>
          </a:prstGeom>
        </p:spPr>
      </p:pic>
      <p:sp>
        <p:nvSpPr>
          <p:cNvPr id="274" name="连接线"/>
          <p:cNvSpPr/>
          <p:nvPr/>
        </p:nvSpPr>
        <p:spPr>
          <a:xfrm>
            <a:off x="4035417" y="5539382"/>
            <a:ext cx="6748487" cy="3362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852" extrusionOk="0">
                <a:moveTo>
                  <a:pt x="21600" y="0"/>
                </a:moveTo>
                <a:cubicBezTo>
                  <a:pt x="18205" y="15708"/>
                  <a:pt x="11005" y="21600"/>
                  <a:pt x="0" y="17676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上层业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上层业务</a:t>
            </a:r>
          </a:p>
        </p:txBody>
      </p:sp>
      <p:graphicFrame>
        <p:nvGraphicFramePr>
          <p:cNvPr id="284" name="二维饼图"/>
          <p:cNvGraphicFramePr/>
          <p:nvPr>
            <p:extLst>
              <p:ext uri="{D42A27DB-BD31-4B8C-83A1-F6EECF244321}">
                <p14:modId xmlns:p14="http://schemas.microsoft.com/office/powerpoint/2010/main" val="1624264167"/>
              </p:ext>
            </p:extLst>
          </p:nvPr>
        </p:nvGraphicFramePr>
        <p:xfrm>
          <a:off x="3713216" y="2099411"/>
          <a:ext cx="9398001" cy="7269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85" name="屏幕快照 2018-05-11 下午3.00.10.png" descr="屏幕快照 2018-05-11 下午3.00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3610773"/>
            <a:ext cx="4820899" cy="5266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202</Words>
  <Application>Microsoft Macintosh PowerPoint</Application>
  <PresentationFormat>自定义</PresentationFormat>
  <Paragraphs>102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Helvetica</vt:lpstr>
      <vt:lpstr>Helvetica Light</vt:lpstr>
      <vt:lpstr>Helvetica Neue</vt:lpstr>
      <vt:lpstr>Gradient</vt:lpstr>
      <vt:lpstr>KNN相似检索系统</vt:lpstr>
      <vt:lpstr>目录</vt:lpstr>
      <vt:lpstr>KNN系统架构</vt:lpstr>
      <vt:lpstr>KNN-builder</vt:lpstr>
      <vt:lpstr>SimilarServlet</vt:lpstr>
      <vt:lpstr>knnQuery()</vt:lpstr>
      <vt:lpstr>BatchSimilarServlet</vt:lpstr>
      <vt:lpstr>上层业务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KNN相似检索系统</dc:title>
  <cp:lastModifiedBy>Microsoft Office 用户</cp:lastModifiedBy>
  <cp:revision>7</cp:revision>
  <dcterms:modified xsi:type="dcterms:W3CDTF">2018-05-14T06:38:55Z</dcterms:modified>
</cp:coreProperties>
</file>