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66" r:id="rId2"/>
    <p:sldId id="265" r:id="rId3"/>
    <p:sldId id="272" r:id="rId4"/>
    <p:sldId id="293" r:id="rId5"/>
    <p:sldId id="268" r:id="rId6"/>
    <p:sldId id="279" r:id="rId7"/>
    <p:sldId id="271" r:id="rId8"/>
    <p:sldId id="281" r:id="rId9"/>
    <p:sldId id="269" r:id="rId10"/>
    <p:sldId id="288" r:id="rId11"/>
    <p:sldId id="273" r:id="rId12"/>
    <p:sldId id="276" r:id="rId13"/>
    <p:sldId id="270" r:id="rId14"/>
    <p:sldId id="275" r:id="rId15"/>
    <p:sldId id="290" r:id="rId16"/>
    <p:sldId id="284" r:id="rId17"/>
    <p:sldId id="289" r:id="rId18"/>
    <p:sldId id="291" r:id="rId19"/>
    <p:sldId id="277" r:id="rId20"/>
    <p:sldId id="278" r:id="rId21"/>
    <p:sldId id="274" r:id="rId22"/>
    <p:sldId id="294" r:id="rId23"/>
    <p:sldId id="286" r:id="rId24"/>
    <p:sldId id="287" r:id="rId25"/>
    <p:sldId id="285" r:id="rId26"/>
    <p:sldId id="280" r:id="rId27"/>
    <p:sldId id="282" r:id="rId28"/>
    <p:sldId id="283" r:id="rId29"/>
    <p:sldId id="29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B107D29-47AC-9943-A567-9CBEF9F705EA}">
          <p14:sldIdLst>
            <p14:sldId id="266"/>
            <p14:sldId id="265"/>
          </p14:sldIdLst>
        </p14:section>
        <p14:section name="需求" id="{C66902BC-58D6-804C-A023-1F49F86D08C1}">
          <p14:sldIdLst>
            <p14:sldId id="272"/>
          </p14:sldIdLst>
        </p14:section>
        <p14:section name="现有问题" id="{1E8F19C9-A7FE-8B43-B6A4-A62C534AB29E}">
          <p14:sldIdLst/>
        </p14:section>
        <p14:section name="big picture" id="{9AA7BEFA-D558-8F41-BF9C-FC95BE1D3531}">
          <p14:sldIdLst>
            <p14:sldId id="293"/>
            <p14:sldId id="268"/>
            <p14:sldId id="279"/>
            <p14:sldId id="271"/>
            <p14:sldId id="281"/>
            <p14:sldId id="269"/>
            <p14:sldId id="288"/>
            <p14:sldId id="273"/>
            <p14:sldId id="276"/>
            <p14:sldId id="270"/>
            <p14:sldId id="275"/>
            <p14:sldId id="290"/>
            <p14:sldId id="284"/>
            <p14:sldId id="289"/>
            <p14:sldId id="291"/>
            <p14:sldId id="277"/>
            <p14:sldId id="278"/>
            <p14:sldId id="274"/>
            <p14:sldId id="294"/>
            <p14:sldId id="286"/>
            <p14:sldId id="287"/>
            <p14:sldId id="285"/>
            <p14:sldId id="280"/>
          </p14:sldIdLst>
        </p14:section>
        <p14:section name="backup" id="{FA0FAA43-44C4-D54E-8431-A124DE7D535D}">
          <p14:sldIdLst>
            <p14:sldId id="282"/>
            <p14:sldId id="283"/>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9"/>
    <p:restoredTop sz="94737" autoAdjust="0"/>
  </p:normalViewPr>
  <p:slideViewPr>
    <p:cSldViewPr snapToGrid="0">
      <p:cViewPr varScale="1">
        <p:scale>
          <a:sx n="119" d="100"/>
          <a:sy n="119" d="100"/>
        </p:scale>
        <p:origin x="7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EDCF0-856C-4D95-9DBD-DAED25EEBDE7}" type="datetimeFigureOut">
              <a:rPr lang="zh-CN" altLang="en-US" smtClean="0"/>
              <a:t>2022/10/18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90ED6-EC05-486C-B55C-9E24635B1F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大部分区域：不处于异常处理流程及自修改代码相关流程内</a:t>
            </a:r>
          </a:p>
        </p:txBody>
      </p:sp>
      <p:sp>
        <p:nvSpPr>
          <p:cNvPr id="4" name="灯片编号占位符 3"/>
          <p:cNvSpPr>
            <a:spLocks noGrp="1"/>
          </p:cNvSpPr>
          <p:nvPr>
            <p:ph type="sldNum" sz="quarter" idx="5"/>
          </p:nvPr>
        </p:nvSpPr>
        <p:spPr/>
        <p:txBody>
          <a:bodyPr/>
          <a:lstStyle/>
          <a:p>
            <a:fld id="{8DB20E41-A0D9-0648-9140-C48B1D620CF6}" type="slidenum">
              <a:rPr kumimoji="1" lang="zh-CN" altLang="en-US" smtClean="0"/>
              <a:t>2</a:t>
            </a:fld>
            <a:endParaRPr kumimoji="1" lang="zh-CN" altLang="en-US"/>
          </a:p>
        </p:txBody>
      </p:sp>
    </p:spTree>
    <p:extLst>
      <p:ext uri="{BB962C8B-B14F-4D97-AF65-F5344CB8AC3E}">
        <p14:creationId xmlns:p14="http://schemas.microsoft.com/office/powerpoint/2010/main" val="185726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4_标题幻灯片">
    <p:spTree>
      <p:nvGrpSpPr>
        <p:cNvPr id="1" name=""/>
        <p:cNvGrpSpPr/>
        <p:nvPr/>
      </p:nvGrpSpPr>
      <p:grpSpPr>
        <a:xfrm>
          <a:off x="0" y="0"/>
          <a:ext cx="0" cy="0"/>
          <a:chOff x="0" y="0"/>
          <a:chExt cx="0" cy="0"/>
        </a:xfrm>
      </p:grpSpPr>
      <p:sp>
        <p:nvSpPr>
          <p:cNvPr id="15" name="Rectangle 44"/>
          <p:cNvSpPr/>
          <p:nvPr/>
        </p:nvSpPr>
        <p:spPr>
          <a:xfrm>
            <a:off x="334434" y="4076700"/>
            <a:ext cx="11523135" cy="71439"/>
          </a:xfrm>
          <a:prstGeom prst="rect">
            <a:avLst/>
          </a:prstGeom>
          <a:solidFill>
            <a:srgbClr val="C00000"/>
          </a:solidFill>
          <a:ln w="12700">
            <a:miter lim="400000"/>
          </a:ln>
        </p:spPr>
        <p:txBody>
          <a:bodyPr lIns="0" tIns="0" rIns="0" bIns="0" anchor="ctr"/>
          <a:lstStyle/>
          <a:p>
            <a:pPr>
              <a:defRPr sz="1300">
                <a:latin typeface="+mj-lt"/>
                <a:ea typeface="+mj-ea"/>
                <a:cs typeface="+mj-cs"/>
                <a:sym typeface="Arial" panose="020B0604020202020204"/>
              </a:defRPr>
            </a:pPr>
            <a:endParaRPr sz="1300"/>
          </a:p>
        </p:txBody>
      </p:sp>
      <p:sp>
        <p:nvSpPr>
          <p:cNvPr id="16" name="标题文本"/>
          <p:cNvSpPr txBox="1">
            <a:spLocks noGrp="1"/>
          </p:cNvSpPr>
          <p:nvPr>
            <p:ph type="title" hasCustomPrompt="1"/>
          </p:nvPr>
        </p:nvSpPr>
        <p:spPr>
          <a:xfrm>
            <a:off x="1390650" y="1839277"/>
            <a:ext cx="9410701" cy="2062164"/>
          </a:xfrm>
          <a:prstGeom prst="rect">
            <a:avLst/>
          </a:prstGeom>
        </p:spPr>
        <p:txBody>
          <a:bodyPr/>
          <a:lstStyle>
            <a:lvl1pPr algn="ctr">
              <a:defRPr sz="3300">
                <a:solidFill>
                  <a:srgbClr val="000000"/>
                </a:solidFill>
              </a:defRPr>
            </a:lvl1pPr>
          </a:lstStyle>
          <a:p>
            <a:r>
              <a:t>标题文本</a:t>
            </a:r>
          </a:p>
        </p:txBody>
      </p:sp>
      <p:sp>
        <p:nvSpPr>
          <p:cNvPr id="17" name="正文级别 1…"/>
          <p:cNvSpPr txBox="1">
            <a:spLocks noGrp="1"/>
          </p:cNvSpPr>
          <p:nvPr>
            <p:ph type="body" sz="quarter" idx="1" hasCustomPrompt="1"/>
          </p:nvPr>
        </p:nvSpPr>
        <p:spPr>
          <a:xfrm>
            <a:off x="1930400" y="4437698"/>
            <a:ext cx="8331200" cy="1641476"/>
          </a:xfrm>
          <a:prstGeom prst="rect">
            <a:avLst/>
          </a:prstGeom>
        </p:spPr>
        <p:txBody>
          <a:bodyPr/>
          <a:lstStyle>
            <a:lvl1pPr marL="0" indent="0" algn="ctr">
              <a:buSzTx/>
              <a:buFontTx/>
              <a:buNone/>
            </a:lvl1pPr>
            <a:lvl2pPr algn="ctr">
              <a:buFontTx/>
            </a:lvl2pPr>
            <a:lvl3pPr algn="ctr">
              <a:buFontTx/>
            </a:lvl3pPr>
            <a:lvl4pPr algn="ctr">
              <a:buFontTx/>
            </a:lvl4pPr>
            <a:lvl5pPr algn="ctr">
              <a:buFontTx/>
            </a:lvl5pPr>
          </a:lstStyle>
          <a:p>
            <a:r>
              <a:t>正文级别 1</a:t>
            </a:r>
          </a:p>
          <a:p>
            <a:pPr lvl="1"/>
            <a:r>
              <a:t>正文级别 2</a:t>
            </a:r>
          </a:p>
          <a:p>
            <a:pPr lvl="2"/>
            <a:r>
              <a:t>正文级别 3</a:t>
            </a:r>
          </a:p>
          <a:p>
            <a:pPr lvl="3"/>
            <a:r>
              <a:t>正文级别 4</a:t>
            </a:r>
          </a:p>
          <a:p>
            <a:pPr lvl="4"/>
            <a:r>
              <a:t>正文级别 5</a:t>
            </a:r>
          </a:p>
        </p:txBody>
      </p:sp>
      <p:pic>
        <p:nvPicPr>
          <p:cNvPr id="18" name="Picture 2" descr="Picture 2"/>
          <p:cNvPicPr>
            <a:picLocks noChangeAspect="1"/>
          </p:cNvPicPr>
          <p:nvPr/>
        </p:nvPicPr>
        <p:blipFill>
          <a:blip r:embed="rId2"/>
          <a:srcRect b="8768"/>
          <a:stretch>
            <a:fillRect/>
          </a:stretch>
        </p:blipFill>
        <p:spPr>
          <a:xfrm>
            <a:off x="4399006" y="209226"/>
            <a:ext cx="3393987" cy="468000"/>
          </a:xfrm>
          <a:prstGeom prst="rect">
            <a:avLst/>
          </a:prstGeom>
          <a:ln w="12700">
            <a:miter lim="400000"/>
            <a:headEnd/>
            <a:tailEnd/>
          </a:ln>
        </p:spPr>
      </p:pic>
      <p:sp>
        <p:nvSpPr>
          <p:cNvPr id="23" name="幻灯片编号"/>
          <p:cNvSpPr txBox="1">
            <a:spLocks noGrp="1"/>
          </p:cNvSpPr>
          <p:nvPr>
            <p:ph type="sldNum" sz="quarter" idx="2"/>
          </p:nvPr>
        </p:nvSpPr>
        <p:spPr>
          <a:xfrm>
            <a:off x="8504205" y="6240936"/>
            <a:ext cx="233395" cy="230830"/>
          </a:xfrm>
          <a:prstGeom prst="rect">
            <a:avLst/>
          </a:prstGeom>
        </p:spPr>
        <p:txBody>
          <a:bodyPr lIns="45719" tIns="45719" rIns="45719" bIns="45719"/>
          <a:lstStyle>
            <a:lvl1pPr>
              <a:defRPr>
                <a:solidFill>
                  <a:srgbClr val="888888"/>
                </a:solidFill>
                <a:latin typeface="+mj-lt"/>
                <a:ea typeface="+mj-ea"/>
                <a:cs typeface="+mj-cs"/>
                <a:sym typeface="Arial" panose="020B0604020202020204"/>
              </a:defRPr>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_标题和内容">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lvl1pPr algn="ctr"/>
          </a:lstStyle>
          <a:p>
            <a:r>
              <a:t>标题文本</a:t>
            </a:r>
          </a:p>
        </p:txBody>
      </p:sp>
      <p:sp>
        <p:nvSpPr>
          <p:cNvPr id="49"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0" name="页脚占位符 4"/>
          <p:cNvSpPr txBox="1"/>
          <p:nvPr/>
        </p:nvSpPr>
        <p:spPr>
          <a:xfrm>
            <a:off x="4084319" y="6444171"/>
            <a:ext cx="4023363" cy="207749"/>
          </a:xfrm>
          <a:prstGeom prst="rect">
            <a:avLst/>
          </a:prstGeom>
          <a:ln w="12700">
            <a:miter lim="400000"/>
          </a:ln>
        </p:spPr>
        <p:txBody>
          <a:bodyPr lIns="34290" tIns="34290" rIns="34290" bIns="34290" anchor="ctr">
            <a:spAutoFit/>
          </a:bodyPr>
          <a:lstStyle/>
          <a:p>
            <a:pPr algn="ctr">
              <a:defRPr sz="900">
                <a:solidFill>
                  <a:srgbClr val="808080"/>
                </a:solidFill>
                <a:latin typeface="+mn-lt"/>
                <a:ea typeface="+mn-ea"/>
                <a:cs typeface="+mn-cs"/>
                <a:sym typeface="Helvetica"/>
              </a:defRPr>
            </a:pPr>
            <a:r>
              <a:rPr sz="900"/>
              <a:t>中国科学院计算技术研究所 (ICT, CAS)</a:t>
            </a: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4_标题和内容">
    <p:spTree>
      <p:nvGrpSpPr>
        <p:cNvPr id="1" name=""/>
        <p:cNvGrpSpPr/>
        <p:nvPr/>
      </p:nvGrpSpPr>
      <p:grpSpPr>
        <a:xfrm>
          <a:off x="0" y="0"/>
          <a:ext cx="0" cy="0"/>
          <a:chOff x="0" y="0"/>
          <a:chExt cx="0" cy="0"/>
        </a:xfrm>
      </p:grpSpPr>
      <p:sp>
        <p:nvSpPr>
          <p:cNvPr id="58" name="标题文本"/>
          <p:cNvSpPr txBox="1">
            <a:spLocks noGrp="1"/>
          </p:cNvSpPr>
          <p:nvPr>
            <p:ph type="title" hasCustomPrompt="1"/>
          </p:nvPr>
        </p:nvSpPr>
        <p:spPr>
          <a:prstGeom prst="rect">
            <a:avLst/>
          </a:prstGeom>
        </p:spPr>
        <p:txBody>
          <a:bodyPr/>
          <a:lstStyle>
            <a:lvl1pPr algn="ctr"/>
          </a:lstStyle>
          <a:p>
            <a:r>
              <a:t>标题文本</a:t>
            </a:r>
          </a:p>
        </p:txBody>
      </p:sp>
      <p:sp>
        <p:nvSpPr>
          <p:cNvPr id="59" name="正文级别 1…"/>
          <p:cNvSpPr txBox="1">
            <a:spLocks noGrp="1"/>
          </p:cNvSpPr>
          <p:nvPr>
            <p:ph type="body" sz="half" idx="1" hasCustomPrompt="1"/>
          </p:nvPr>
        </p:nvSpPr>
        <p:spPr>
          <a:xfrm>
            <a:off x="609601" y="1143001"/>
            <a:ext cx="5220001" cy="5033963"/>
          </a:xfrm>
          <a:prstGeom prst="rect">
            <a:avLst/>
          </a:prstGeom>
        </p:spPr>
        <p:txBody>
          <a:bodyPr/>
          <a:lstStyle>
            <a:lvl1pPr>
              <a:defRPr sz="1800"/>
            </a:lvl1pPr>
            <a:lvl2pPr marL="548640" indent="-205740">
              <a:defRPr sz="1800"/>
            </a:lvl2pPr>
            <a:lvl3pPr marL="923290" indent="-237490">
              <a:defRPr sz="1800"/>
            </a:lvl3pPr>
            <a:lvl4pPr marL="1285875" indent="-257175">
              <a:defRPr sz="1800"/>
            </a:lvl4pPr>
            <a:lvl5pPr marL="1628775" indent="-257175">
              <a:defRPr sz="1800"/>
            </a:lvl5pPr>
          </a:lstStyle>
          <a:p>
            <a:r>
              <a:t>正文级别 1</a:t>
            </a:r>
          </a:p>
          <a:p>
            <a:pPr lvl="1"/>
            <a:r>
              <a:t>正文级别 2</a:t>
            </a:r>
          </a:p>
          <a:p>
            <a:pPr lvl="2"/>
            <a:r>
              <a:t>正文级别 3</a:t>
            </a:r>
          </a:p>
          <a:p>
            <a:pPr lvl="3"/>
            <a:r>
              <a:t>正文级别 4</a:t>
            </a:r>
          </a:p>
          <a:p>
            <a:pPr lvl="4"/>
            <a:r>
              <a:t>正文级别 5</a:t>
            </a:r>
          </a:p>
        </p:txBody>
      </p:sp>
      <p:sp>
        <p:nvSpPr>
          <p:cNvPr id="60" name="页脚占位符 4"/>
          <p:cNvSpPr txBox="1"/>
          <p:nvPr/>
        </p:nvSpPr>
        <p:spPr>
          <a:xfrm>
            <a:off x="4084319" y="6444171"/>
            <a:ext cx="4023363" cy="207749"/>
          </a:xfrm>
          <a:prstGeom prst="rect">
            <a:avLst/>
          </a:prstGeom>
          <a:ln w="12700">
            <a:miter lim="400000"/>
          </a:ln>
        </p:spPr>
        <p:txBody>
          <a:bodyPr lIns="34290" tIns="34290" rIns="34290" bIns="34290" anchor="ctr">
            <a:spAutoFit/>
          </a:bodyPr>
          <a:lstStyle/>
          <a:p>
            <a:pPr algn="ctr">
              <a:defRPr sz="900">
                <a:solidFill>
                  <a:srgbClr val="808080"/>
                </a:solidFill>
                <a:latin typeface="+mn-lt"/>
                <a:ea typeface="+mn-ea"/>
                <a:cs typeface="+mn-cs"/>
                <a:sym typeface="Helvetica"/>
              </a:defRPr>
            </a:pPr>
            <a:r>
              <a:rPr sz="900"/>
              <a:t>中国科学院计算技术研究所 (ICT, CAS)</a:t>
            </a:r>
          </a:p>
        </p:txBody>
      </p:sp>
      <p:sp>
        <p:nvSpPr>
          <p:cNvPr id="6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62" name="页脚占位符 4"/>
          <p:cNvSpPr txBox="1"/>
          <p:nvPr/>
        </p:nvSpPr>
        <p:spPr>
          <a:xfrm>
            <a:off x="4084319" y="6444171"/>
            <a:ext cx="4023363" cy="207749"/>
          </a:xfrm>
          <a:prstGeom prst="rect">
            <a:avLst/>
          </a:prstGeom>
          <a:ln w="12700">
            <a:miter lim="400000"/>
          </a:ln>
        </p:spPr>
        <p:txBody>
          <a:bodyPr lIns="34290" tIns="34290" rIns="34290" bIns="34290" anchor="ctr">
            <a:spAutoFit/>
          </a:bodyPr>
          <a:lstStyle/>
          <a:p>
            <a:pPr algn="ctr">
              <a:defRPr sz="900">
                <a:solidFill>
                  <a:srgbClr val="808080"/>
                </a:solidFill>
                <a:latin typeface="+mn-lt"/>
                <a:ea typeface="+mn-ea"/>
                <a:cs typeface="+mn-cs"/>
                <a:sym typeface="Helvetica"/>
              </a:defRPr>
            </a:pPr>
            <a:r>
              <a:rPr sz="900"/>
              <a:t>中国科学院计算技术研究所 (ICT, CAS)</a:t>
            </a:r>
          </a:p>
        </p:txBody>
      </p:sp>
      <p:sp>
        <p:nvSpPr>
          <p:cNvPr id="63" name="灯片编号占位符 5"/>
          <p:cNvSpPr txBox="1"/>
          <p:nvPr/>
        </p:nvSpPr>
        <p:spPr>
          <a:xfrm>
            <a:off x="8656321" y="6435037"/>
            <a:ext cx="2651761" cy="207749"/>
          </a:xfrm>
          <a:prstGeom prst="rect">
            <a:avLst/>
          </a:prstGeom>
          <a:ln w="12700">
            <a:miter lim="400000"/>
          </a:ln>
        </p:spPr>
        <p:txBody>
          <a:bodyPr lIns="34290" tIns="34290" rIns="34290" bIns="34290" anchor="ctr">
            <a:spAutoFit/>
          </a:bodyPr>
          <a:lstStyle/>
          <a:p>
            <a:pPr algn="r">
              <a:defRPr sz="900">
                <a:solidFill>
                  <a:srgbClr val="808080"/>
                </a:solidFill>
                <a:latin typeface="+mn-lt"/>
                <a:ea typeface="+mn-ea"/>
                <a:cs typeface="+mn-cs"/>
                <a:sym typeface="Helvetica"/>
              </a:defRPr>
            </a:pPr>
            <a:endParaRPr sz="90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标题和内容">
    <p:spTree>
      <p:nvGrpSpPr>
        <p:cNvPr id="1" name=""/>
        <p:cNvGrpSpPr/>
        <p:nvPr/>
      </p:nvGrpSpPr>
      <p:grpSpPr>
        <a:xfrm>
          <a:off x="0" y="0"/>
          <a:ext cx="0" cy="0"/>
          <a:chOff x="0" y="0"/>
          <a:chExt cx="0" cy="0"/>
        </a:xfrm>
      </p:grpSpPr>
      <p:sp>
        <p:nvSpPr>
          <p:cNvPr id="70" name="正文级别 1…"/>
          <p:cNvSpPr txBox="1">
            <a:spLocks noGrp="1"/>
          </p:cNvSpPr>
          <p:nvPr>
            <p:ph type="body" sz="quarter" idx="1" hasCustomPrompt="1"/>
          </p:nvPr>
        </p:nvSpPr>
        <p:spPr>
          <a:xfrm>
            <a:off x="2052635" y="2727268"/>
            <a:ext cx="8086728" cy="701732"/>
          </a:xfrm>
          <a:prstGeom prst="rect">
            <a:avLst/>
          </a:prstGeom>
        </p:spPr>
        <p:txBody>
          <a:bodyPr/>
          <a:lstStyle>
            <a:lvl1pPr marL="0" indent="0" algn="ctr">
              <a:buSzTx/>
              <a:buFontTx/>
              <a:buNone/>
              <a:defRPr sz="3300" b="1">
                <a:solidFill>
                  <a:srgbClr val="C00000"/>
                </a:solidFill>
                <a:latin typeface="+mj-lt"/>
                <a:ea typeface="+mj-ea"/>
                <a:cs typeface="+mj-cs"/>
                <a:sym typeface="Arial" panose="020B0604020202020204"/>
              </a:defRPr>
            </a:lvl1pPr>
            <a:lvl2pPr marL="657225" indent="-314325" algn="ctr">
              <a:buFontTx/>
              <a:defRPr sz="3300" b="1">
                <a:solidFill>
                  <a:srgbClr val="C00000"/>
                </a:solidFill>
                <a:latin typeface="+mj-lt"/>
                <a:ea typeface="+mj-ea"/>
                <a:cs typeface="+mj-cs"/>
                <a:sym typeface="Arial" panose="020B0604020202020204"/>
              </a:defRPr>
            </a:lvl2pPr>
            <a:lvl3pPr marL="1062990" indent="-377190" algn="ctr">
              <a:buFontTx/>
              <a:defRPr sz="3300" b="1">
                <a:solidFill>
                  <a:srgbClr val="C00000"/>
                </a:solidFill>
                <a:latin typeface="+mj-lt"/>
                <a:ea typeface="+mj-ea"/>
                <a:cs typeface="+mj-cs"/>
                <a:sym typeface="Arial" panose="020B0604020202020204"/>
              </a:defRPr>
            </a:lvl3pPr>
            <a:lvl4pPr marL="1463675" indent="-434975" algn="ctr">
              <a:buFontTx/>
              <a:defRPr sz="3300" b="1">
                <a:solidFill>
                  <a:srgbClr val="C00000"/>
                </a:solidFill>
                <a:latin typeface="+mj-lt"/>
                <a:ea typeface="+mj-ea"/>
                <a:cs typeface="+mj-cs"/>
                <a:sym typeface="Arial" panose="020B0604020202020204"/>
              </a:defRPr>
            </a:lvl4pPr>
            <a:lvl5pPr marL="1806575" indent="-434975" algn="ctr">
              <a:buFontTx/>
              <a:defRPr sz="3300" b="1">
                <a:solidFill>
                  <a:srgbClr val="C00000"/>
                </a:solidFill>
                <a:latin typeface="+mj-lt"/>
                <a:ea typeface="+mj-ea"/>
                <a:cs typeface="+mj-cs"/>
                <a:sym typeface="Arial" panose="020B0604020202020204"/>
              </a:defRPr>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xfrm>
            <a:off x="8504205" y="6240936"/>
            <a:ext cx="233395" cy="230830"/>
          </a:xfrm>
          <a:prstGeom prst="rect">
            <a:avLst/>
          </a:prstGeom>
        </p:spPr>
        <p:txBody>
          <a:bodyPr lIns="45719" tIns="45719" rIns="45719" bIns="45719"/>
          <a:lstStyle>
            <a:lvl1pPr>
              <a:defRPr>
                <a:solidFill>
                  <a:srgbClr val="888888"/>
                </a:solidFill>
                <a:latin typeface="+mj-lt"/>
                <a:ea typeface="+mj-ea"/>
                <a:cs typeface="+mj-cs"/>
                <a:sym typeface="Arial" panose="020B0604020202020204"/>
              </a:defRPr>
            </a:lvl1p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83" name="幻灯片编号"/>
          <p:cNvSpPr txBox="1">
            <a:spLocks noGrp="1"/>
          </p:cNvSpPr>
          <p:nvPr>
            <p:ph type="sldNum" sz="quarter" idx="2"/>
          </p:nvPr>
        </p:nvSpPr>
        <p:spPr>
          <a:xfrm>
            <a:off x="11120407" y="6423499"/>
            <a:ext cx="233395" cy="230830"/>
          </a:xfrm>
          <a:prstGeom prst="rect">
            <a:avLst/>
          </a:prstGeom>
        </p:spPr>
        <p:txBody>
          <a:bodyPr lIns="45719" tIns="45719" rIns="45719" bIns="45719"/>
          <a:lstStyle>
            <a:lvl1pPr>
              <a:defRPr>
                <a:solidFill>
                  <a:srgbClr val="888888"/>
                </a:solidFill>
                <a:latin typeface="+mj-lt"/>
                <a:ea typeface="+mj-ea"/>
                <a:cs typeface="+mj-cs"/>
                <a:sym typeface="Arial" panose="020B0604020202020204"/>
              </a:defRPr>
            </a:lvl1p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71"/>
            <a:ext cx="11089640" cy="671673"/>
          </a:xfrm>
        </p:spPr>
        <p:txBody>
          <a:bodyPr>
            <a:normAutofit/>
          </a:bodyPr>
          <a:lstStyle>
            <a:lvl1pPr>
              <a:defRPr sz="2700" b="1">
                <a:solidFill>
                  <a:srgbClr val="C00000"/>
                </a:solidFill>
                <a:latin typeface="+mj-ea"/>
                <a:ea typeface="+mj-ea"/>
              </a:defRPr>
            </a:lvl1pPr>
          </a:lstStyle>
          <a:p>
            <a:r>
              <a:rPr lang="zh-CN" altLang="en-US"/>
              <a:t>单击此处编辑母版标题样式</a:t>
            </a:r>
          </a:p>
        </p:txBody>
      </p:sp>
      <p:sp>
        <p:nvSpPr>
          <p:cNvPr id="3" name="内容占位符 2"/>
          <p:cNvSpPr>
            <a:spLocks noGrp="1"/>
          </p:cNvSpPr>
          <p:nvPr>
            <p:ph idx="1"/>
          </p:nvPr>
        </p:nvSpPr>
        <p:spPr>
          <a:xfrm>
            <a:off x="609600" y="1178562"/>
            <a:ext cx="11089640" cy="4998403"/>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矩形 6"/>
          <p:cNvSpPr/>
          <p:nvPr/>
        </p:nvSpPr>
        <p:spPr>
          <a:xfrm>
            <a:off x="278765" y="519270"/>
            <a:ext cx="269875" cy="269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8" name="灯片编号占位符 5"/>
          <p:cNvSpPr txBox="1"/>
          <p:nvPr/>
        </p:nvSpPr>
        <p:spPr>
          <a:xfrm>
            <a:off x="8610600" y="6356352"/>
            <a:ext cx="2743200" cy="365125"/>
          </a:xfrm>
          <a:prstGeom prst="rect">
            <a:avLst/>
          </a:prstGeom>
        </p:spPr>
        <p:txBody>
          <a:bodyPr vert="horz" lIns="68580" tIns="34291" rIns="68580" bIns="34291"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z="975" smtClean="0"/>
              <a:t>‹#›</a:t>
            </a:fld>
            <a:endParaRPr lang="zh-CN" altLang="en-US" sz="975"/>
          </a:p>
        </p:txBody>
      </p:sp>
      <p:sp>
        <p:nvSpPr>
          <p:cNvPr id="9" name="灯片编号占位符 5"/>
          <p:cNvSpPr txBox="1"/>
          <p:nvPr userDrawn="1"/>
        </p:nvSpPr>
        <p:spPr>
          <a:xfrm>
            <a:off x="8610600" y="6356352"/>
            <a:ext cx="2743200" cy="365125"/>
          </a:xfrm>
          <a:prstGeom prst="rect">
            <a:avLst/>
          </a:prstGeom>
        </p:spPr>
        <p:txBody>
          <a:bodyPr vert="horz" lIns="68580" tIns="34291" rIns="68580" bIns="34291"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z="975" smtClean="0"/>
              <a:t>‹#›</a:t>
            </a:fld>
            <a:endParaRPr lang="zh-CN" altLang="en-US" sz="975"/>
          </a:p>
        </p:txBody>
      </p:sp>
    </p:spTree>
    <p:extLst>
      <p:ext uri="{BB962C8B-B14F-4D97-AF65-F5344CB8AC3E}">
        <p14:creationId xmlns:p14="http://schemas.microsoft.com/office/powerpoint/2010/main" val="302548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2052636" y="2727272"/>
            <a:ext cx="8086725" cy="549381"/>
          </a:xfrm>
          <a:noFill/>
        </p:spPr>
        <p:txBody>
          <a:bodyPr wrap="square" rtlCol="0">
            <a:spAutoFit/>
          </a:bodyPr>
          <a:lstStyle>
            <a:lvl1pPr marL="0" indent="0" algn="ctr">
              <a:buNone/>
              <a:defRPr lang="zh-CN" altLang="en-US" sz="3300" b="1" dirty="0" smtClean="0">
                <a:solidFill>
                  <a:srgbClr val="C00000"/>
                </a:solidFill>
                <a:latin typeface="Arial" panose="020B0604020202020204" pitchFamily="34" charset="0"/>
                <a:cs typeface="Arial" panose="020B0604020202020204" pitchFamily="34" charset="0"/>
              </a:defRPr>
            </a:lvl1pPr>
          </a:lstStyle>
          <a:p>
            <a:pPr marL="0" lvl="0" algn="ctr"/>
            <a:r>
              <a:rPr lang="zh-CN" altLang="en-US"/>
              <a:t>单击此处编辑母版文本样式</a:t>
            </a:r>
          </a:p>
        </p:txBody>
      </p:sp>
    </p:spTree>
    <p:extLst>
      <p:ext uri="{BB962C8B-B14F-4D97-AF65-F5344CB8AC3E}">
        <p14:creationId xmlns:p14="http://schemas.microsoft.com/office/powerpoint/2010/main" val="104385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1" y="318367"/>
            <a:ext cx="11089641" cy="671674"/>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609601" y="1178560"/>
            <a:ext cx="11089641" cy="4998404"/>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矩形 6"/>
          <p:cNvSpPr/>
          <p:nvPr/>
        </p:nvSpPr>
        <p:spPr>
          <a:xfrm>
            <a:off x="278766" y="519268"/>
            <a:ext cx="269876" cy="269876"/>
          </a:xfrm>
          <a:prstGeom prst="rect">
            <a:avLst/>
          </a:prstGeom>
          <a:solidFill>
            <a:srgbClr val="C00000"/>
          </a:solidFill>
          <a:ln w="12700">
            <a:solidFill>
              <a:srgbClr val="C00000"/>
            </a:solidFill>
            <a:miter/>
          </a:ln>
        </p:spPr>
        <p:txBody>
          <a:bodyPr lIns="0" tIns="0" rIns="0" bIns="0" anchor="ctr"/>
          <a:lstStyle/>
          <a:p>
            <a:pPr algn="ctr">
              <a:defRPr sz="1300">
                <a:solidFill>
                  <a:srgbClr val="FFFFFF"/>
                </a:solidFill>
              </a:defRPr>
            </a:pPr>
            <a:endParaRPr sz="1300"/>
          </a:p>
        </p:txBody>
      </p:sp>
      <p:sp>
        <p:nvSpPr>
          <p:cNvPr id="5" name="页脚占位符 4"/>
          <p:cNvSpPr txBox="1"/>
          <p:nvPr/>
        </p:nvSpPr>
        <p:spPr>
          <a:xfrm>
            <a:off x="4084319" y="6444171"/>
            <a:ext cx="4023363" cy="207749"/>
          </a:xfrm>
          <a:prstGeom prst="rect">
            <a:avLst/>
          </a:prstGeom>
          <a:ln w="12700">
            <a:miter lim="400000"/>
          </a:ln>
        </p:spPr>
        <p:txBody>
          <a:bodyPr lIns="34290" tIns="34290" rIns="34290" bIns="34290" anchor="ctr">
            <a:spAutoFit/>
          </a:bodyPr>
          <a:lstStyle/>
          <a:p>
            <a:pPr algn="ctr">
              <a:defRPr sz="900">
                <a:solidFill>
                  <a:srgbClr val="808080"/>
                </a:solidFill>
                <a:latin typeface="+mn-lt"/>
                <a:ea typeface="+mn-ea"/>
                <a:cs typeface="+mn-cs"/>
                <a:sym typeface="Helvetica"/>
              </a:defRPr>
            </a:pPr>
            <a:r>
              <a:rPr sz="900"/>
              <a:t>中国科学院计算技术研究所 (ICT, CAS)</a:t>
            </a:r>
          </a:p>
        </p:txBody>
      </p:sp>
      <p:sp>
        <p:nvSpPr>
          <p:cNvPr id="6" name="幻灯片编号"/>
          <p:cNvSpPr txBox="1">
            <a:spLocks noGrp="1"/>
          </p:cNvSpPr>
          <p:nvPr>
            <p:ph type="sldNum" sz="quarter" idx="2"/>
          </p:nvPr>
        </p:nvSpPr>
        <p:spPr>
          <a:xfrm>
            <a:off x="11143487" y="6435037"/>
            <a:ext cx="210314" cy="207749"/>
          </a:xfrm>
          <a:prstGeom prst="rect">
            <a:avLst/>
          </a:prstGeom>
          <a:ln w="12700">
            <a:miter lim="400000"/>
          </a:ln>
        </p:spPr>
        <p:txBody>
          <a:bodyPr wrap="none" lIns="34290" tIns="34290" rIns="34290" bIns="34290" anchor="ctr">
            <a:spAutoFit/>
          </a:bodyPr>
          <a:lstStyle>
            <a:lvl1pPr algn="r">
              <a:defRPr sz="900">
                <a:solidFill>
                  <a:srgbClr val="808080"/>
                </a:solidFill>
                <a:latin typeface="+mn-lt"/>
                <a:ea typeface="+mn-ea"/>
                <a:cs typeface="+mn-cs"/>
                <a:sym typeface="Helvetica"/>
              </a:defRPr>
            </a:lvl1pPr>
          </a:lstStyle>
          <a:p>
            <a:fld id="{86CB4B4D-7CA3-9044-876B-883B54F8677D}" type="slidenum">
              <a:rPr/>
              <a:t>‹#›</a:t>
            </a:fld>
            <a:endParaRPr/>
          </a:p>
        </p:txBody>
      </p:sp>
      <p:sp>
        <p:nvSpPr>
          <p:cNvPr id="7" name="页脚占位符 4"/>
          <p:cNvSpPr txBox="1"/>
          <p:nvPr/>
        </p:nvSpPr>
        <p:spPr>
          <a:xfrm>
            <a:off x="4084319" y="6444171"/>
            <a:ext cx="4023363" cy="207749"/>
          </a:xfrm>
          <a:prstGeom prst="rect">
            <a:avLst/>
          </a:prstGeom>
          <a:ln w="12700">
            <a:miter lim="400000"/>
          </a:ln>
        </p:spPr>
        <p:txBody>
          <a:bodyPr lIns="34290" tIns="34290" rIns="34290" bIns="34290" anchor="ctr">
            <a:spAutoFit/>
          </a:bodyPr>
          <a:lstStyle/>
          <a:p>
            <a:pPr algn="ctr">
              <a:defRPr sz="900">
                <a:solidFill>
                  <a:srgbClr val="808080"/>
                </a:solidFill>
                <a:latin typeface="+mn-lt"/>
                <a:ea typeface="+mn-ea"/>
                <a:cs typeface="+mn-cs"/>
                <a:sym typeface="Helvetica"/>
              </a:defRPr>
            </a:pPr>
            <a:r>
              <a:rPr sz="900"/>
              <a:t>中国科学院计算技术研究所 (ICT, CAS)</a:t>
            </a:r>
          </a:p>
        </p:txBody>
      </p:sp>
      <p:sp>
        <p:nvSpPr>
          <p:cNvPr id="8" name="灯片编号占位符 5"/>
          <p:cNvSpPr txBox="1"/>
          <p:nvPr/>
        </p:nvSpPr>
        <p:spPr>
          <a:xfrm>
            <a:off x="8656321" y="6435037"/>
            <a:ext cx="2651761" cy="207749"/>
          </a:xfrm>
          <a:prstGeom prst="rect">
            <a:avLst/>
          </a:prstGeom>
          <a:ln w="12700">
            <a:miter lim="400000"/>
          </a:ln>
        </p:spPr>
        <p:txBody>
          <a:bodyPr lIns="34290" tIns="34290" rIns="34290" bIns="34290" anchor="ctr">
            <a:spAutoFit/>
          </a:bodyPr>
          <a:lstStyle/>
          <a:p>
            <a:pPr algn="r">
              <a:defRPr sz="900">
                <a:solidFill>
                  <a:srgbClr val="808080"/>
                </a:solidFill>
                <a:latin typeface="+mn-lt"/>
                <a:ea typeface="+mn-ea"/>
                <a:cs typeface="+mn-cs"/>
                <a:sym typeface="Helvetica"/>
              </a:defRPr>
            </a:pPr>
            <a:endParaRPr sz="90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Lst>
  <p:transition spd="med"/>
  <p:txStyles>
    <p:titleStyle>
      <a:lvl1pPr marL="0" marR="0" indent="0" algn="l" defTabSz="685800" rtl="0" latinLnBrk="0">
        <a:lnSpc>
          <a:spcPct val="90000"/>
        </a:lnSpc>
        <a:spcBef>
          <a:spcPts val="0"/>
        </a:spcBef>
        <a:spcAft>
          <a:spcPts val="0"/>
        </a:spcAft>
        <a:buClrTx/>
        <a:buSzTx/>
        <a:buFontTx/>
        <a:buNone/>
        <a:defRPr sz="2700" b="1" i="0" u="none" strike="noStrike" cap="none" spc="0" baseline="0">
          <a:solidFill>
            <a:srgbClr val="C00000"/>
          </a:solidFill>
          <a:uFillTx/>
          <a:latin typeface="+mn-lt"/>
          <a:ea typeface="+mn-ea"/>
          <a:cs typeface="+mn-cs"/>
          <a:sym typeface="Helvetica"/>
        </a:defRPr>
      </a:lvl1pPr>
      <a:lvl2pPr marL="0" marR="0" indent="0" algn="l" defTabSz="685800" rtl="0" latinLnBrk="0">
        <a:lnSpc>
          <a:spcPct val="90000"/>
        </a:lnSpc>
        <a:spcBef>
          <a:spcPts val="0"/>
        </a:spcBef>
        <a:spcAft>
          <a:spcPts val="0"/>
        </a:spcAft>
        <a:buClrTx/>
        <a:buSzTx/>
        <a:buFontTx/>
        <a:buNone/>
        <a:defRPr sz="2700" b="1" i="0" u="none" strike="noStrike" cap="none" spc="0" baseline="0">
          <a:solidFill>
            <a:srgbClr val="C00000"/>
          </a:solidFill>
          <a:uFillTx/>
          <a:latin typeface="+mn-lt"/>
          <a:ea typeface="+mn-ea"/>
          <a:cs typeface="+mn-cs"/>
          <a:sym typeface="Helvetica"/>
        </a:defRPr>
      </a:lvl2pPr>
      <a:lvl3pPr marL="0" marR="0" indent="0" algn="l" defTabSz="685800" rtl="0" latinLnBrk="0">
        <a:lnSpc>
          <a:spcPct val="90000"/>
        </a:lnSpc>
        <a:spcBef>
          <a:spcPts val="0"/>
        </a:spcBef>
        <a:spcAft>
          <a:spcPts val="0"/>
        </a:spcAft>
        <a:buClrTx/>
        <a:buSzTx/>
        <a:buFontTx/>
        <a:buNone/>
        <a:defRPr sz="2700" b="1" i="0" u="none" strike="noStrike" cap="none" spc="0" baseline="0">
          <a:solidFill>
            <a:srgbClr val="C00000"/>
          </a:solidFill>
          <a:uFillTx/>
          <a:latin typeface="+mn-lt"/>
          <a:ea typeface="+mn-ea"/>
          <a:cs typeface="+mn-cs"/>
          <a:sym typeface="Helvetica"/>
        </a:defRPr>
      </a:lvl3pPr>
      <a:lvl4pPr marL="0" marR="0" indent="0" algn="l" defTabSz="685800" rtl="0" latinLnBrk="0">
        <a:lnSpc>
          <a:spcPct val="90000"/>
        </a:lnSpc>
        <a:spcBef>
          <a:spcPts val="0"/>
        </a:spcBef>
        <a:spcAft>
          <a:spcPts val="0"/>
        </a:spcAft>
        <a:buClrTx/>
        <a:buSzTx/>
        <a:buFontTx/>
        <a:buNone/>
        <a:defRPr sz="2700" b="1" i="0" u="none" strike="noStrike" cap="none" spc="0" baseline="0">
          <a:solidFill>
            <a:srgbClr val="C00000"/>
          </a:solidFill>
          <a:uFillTx/>
          <a:latin typeface="+mn-lt"/>
          <a:ea typeface="+mn-ea"/>
          <a:cs typeface="+mn-cs"/>
          <a:sym typeface="Helvetica"/>
        </a:defRPr>
      </a:lvl4pPr>
      <a:lvl5pPr marL="0" marR="0" indent="0" algn="l" defTabSz="685800" rtl="0" latinLnBrk="0">
        <a:lnSpc>
          <a:spcPct val="90000"/>
        </a:lnSpc>
        <a:spcBef>
          <a:spcPts val="0"/>
        </a:spcBef>
        <a:spcAft>
          <a:spcPts val="0"/>
        </a:spcAft>
        <a:buClrTx/>
        <a:buSzTx/>
        <a:buFontTx/>
        <a:buNone/>
        <a:defRPr sz="2700" b="1" i="0" u="none" strike="noStrike" cap="none" spc="0" baseline="0">
          <a:solidFill>
            <a:srgbClr val="C00000"/>
          </a:solidFill>
          <a:uFillTx/>
          <a:latin typeface="+mn-lt"/>
          <a:ea typeface="+mn-ea"/>
          <a:cs typeface="+mn-cs"/>
          <a:sym typeface="Helvetica"/>
        </a:defRPr>
      </a:lvl5pPr>
      <a:lvl6pPr marL="0" marR="0" indent="0" algn="l" defTabSz="685800" rtl="0" latinLnBrk="0">
        <a:lnSpc>
          <a:spcPct val="90000"/>
        </a:lnSpc>
        <a:spcBef>
          <a:spcPts val="0"/>
        </a:spcBef>
        <a:spcAft>
          <a:spcPts val="0"/>
        </a:spcAft>
        <a:buClrTx/>
        <a:buSzTx/>
        <a:buFontTx/>
        <a:buNone/>
        <a:defRPr sz="2700" b="1" i="0" u="none" strike="noStrike" cap="none" spc="0" baseline="0">
          <a:solidFill>
            <a:srgbClr val="C00000"/>
          </a:solidFill>
          <a:uFillTx/>
          <a:latin typeface="+mn-lt"/>
          <a:ea typeface="+mn-ea"/>
          <a:cs typeface="+mn-cs"/>
          <a:sym typeface="Helvetica"/>
        </a:defRPr>
      </a:lvl6pPr>
      <a:lvl7pPr marL="0" marR="0" indent="0" algn="l" defTabSz="685800" rtl="0" latinLnBrk="0">
        <a:lnSpc>
          <a:spcPct val="90000"/>
        </a:lnSpc>
        <a:spcBef>
          <a:spcPts val="0"/>
        </a:spcBef>
        <a:spcAft>
          <a:spcPts val="0"/>
        </a:spcAft>
        <a:buClrTx/>
        <a:buSzTx/>
        <a:buFontTx/>
        <a:buNone/>
        <a:defRPr sz="2700" b="1" i="0" u="none" strike="noStrike" cap="none" spc="0" baseline="0">
          <a:solidFill>
            <a:srgbClr val="C00000"/>
          </a:solidFill>
          <a:uFillTx/>
          <a:latin typeface="+mn-lt"/>
          <a:ea typeface="+mn-ea"/>
          <a:cs typeface="+mn-cs"/>
          <a:sym typeface="Helvetica"/>
        </a:defRPr>
      </a:lvl7pPr>
      <a:lvl8pPr marL="0" marR="0" indent="0" algn="l" defTabSz="685800" rtl="0" latinLnBrk="0">
        <a:lnSpc>
          <a:spcPct val="90000"/>
        </a:lnSpc>
        <a:spcBef>
          <a:spcPts val="0"/>
        </a:spcBef>
        <a:spcAft>
          <a:spcPts val="0"/>
        </a:spcAft>
        <a:buClrTx/>
        <a:buSzTx/>
        <a:buFontTx/>
        <a:buNone/>
        <a:defRPr sz="2700" b="1" i="0" u="none" strike="noStrike" cap="none" spc="0" baseline="0">
          <a:solidFill>
            <a:srgbClr val="C00000"/>
          </a:solidFill>
          <a:uFillTx/>
          <a:latin typeface="+mn-lt"/>
          <a:ea typeface="+mn-ea"/>
          <a:cs typeface="+mn-cs"/>
          <a:sym typeface="Helvetica"/>
        </a:defRPr>
      </a:lvl8pPr>
      <a:lvl9pPr marL="0" marR="0" indent="0" algn="l" defTabSz="685800" rtl="0" latinLnBrk="0">
        <a:lnSpc>
          <a:spcPct val="90000"/>
        </a:lnSpc>
        <a:spcBef>
          <a:spcPts val="0"/>
        </a:spcBef>
        <a:spcAft>
          <a:spcPts val="0"/>
        </a:spcAft>
        <a:buClrTx/>
        <a:buSzTx/>
        <a:buFontTx/>
        <a:buNone/>
        <a:defRPr sz="2700" b="1" i="0" u="none" strike="noStrike" cap="none" spc="0" baseline="0">
          <a:solidFill>
            <a:srgbClr val="C00000"/>
          </a:solidFill>
          <a:uFillTx/>
          <a:latin typeface="+mn-lt"/>
          <a:ea typeface="+mn-ea"/>
          <a:cs typeface="+mn-cs"/>
          <a:sym typeface="Helvetica"/>
        </a:defRPr>
      </a:lvl9pPr>
    </p:titleStyle>
    <p:bodyStyle>
      <a:lvl1pPr marL="171450" marR="0" indent="-17145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mn-lt"/>
          <a:ea typeface="+mn-ea"/>
          <a:cs typeface="+mn-cs"/>
          <a:sym typeface="Helvetica"/>
        </a:defRPr>
      </a:lvl1pPr>
      <a:lvl2pPr marL="542925" marR="0" indent="-200025"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mn-lt"/>
          <a:ea typeface="+mn-ea"/>
          <a:cs typeface="+mn-cs"/>
          <a:sym typeface="Helvetica"/>
        </a:defRPr>
      </a:lvl2pPr>
      <a:lvl3pPr marL="925830" marR="0" indent="-24003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mn-lt"/>
          <a:ea typeface="+mn-ea"/>
          <a:cs typeface="+mn-cs"/>
          <a:sym typeface="Helvetica"/>
        </a:defRPr>
      </a:lvl3pPr>
      <a:lvl4pPr marL="13055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mn-lt"/>
          <a:ea typeface="+mn-ea"/>
          <a:cs typeface="+mn-cs"/>
          <a:sym typeface="Helvetica"/>
        </a:defRPr>
      </a:lvl4pPr>
      <a:lvl5pPr marL="16484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mn-lt"/>
          <a:ea typeface="+mn-ea"/>
          <a:cs typeface="+mn-cs"/>
          <a:sym typeface="Helvetica"/>
        </a:defRPr>
      </a:lvl5pPr>
      <a:lvl6pPr marL="19913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mn-lt"/>
          <a:ea typeface="+mn-ea"/>
          <a:cs typeface="+mn-cs"/>
          <a:sym typeface="Helvetica"/>
        </a:defRPr>
      </a:lvl6pPr>
      <a:lvl7pPr marL="23342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mn-lt"/>
          <a:ea typeface="+mn-ea"/>
          <a:cs typeface="+mn-cs"/>
          <a:sym typeface="Helvetica"/>
        </a:defRPr>
      </a:lvl7pPr>
      <a:lvl8pPr marL="26771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mn-lt"/>
          <a:ea typeface="+mn-ea"/>
          <a:cs typeface="+mn-cs"/>
          <a:sym typeface="Helvetica"/>
        </a:defRPr>
      </a:lvl8pPr>
      <a:lvl9pPr marL="3020060" marR="0" indent="-276860" algn="l" defTabSz="685800" rtl="0" latinLnBrk="0">
        <a:lnSpc>
          <a:spcPct val="90000"/>
        </a:lnSpc>
        <a:spcBef>
          <a:spcPts val="700"/>
        </a:spcBef>
        <a:spcAft>
          <a:spcPts val="0"/>
        </a:spcAft>
        <a:buClrTx/>
        <a:buSzPct val="100000"/>
        <a:buFont typeface="Arial" panose="020B0604020202020204"/>
        <a:buChar char="•"/>
        <a:defRPr sz="2100" b="0" i="0" u="none" strike="noStrike" cap="none" spc="0" baseline="0">
          <a:solidFill>
            <a:srgbClr val="000000"/>
          </a:solidFill>
          <a:uFillTx/>
          <a:latin typeface="+mn-lt"/>
          <a:ea typeface="+mn-ea"/>
          <a:cs typeface="+mn-cs"/>
          <a:sym typeface="Helvetica"/>
        </a:defRPr>
      </a:lvl9pPr>
    </p:bodyStyle>
    <p:otherStyle>
      <a:lvl1pPr marL="0" marR="0" indent="0" algn="r" defTabSz="9144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Helvetica"/>
        </a:defRPr>
      </a:lvl1pPr>
      <a:lvl2pPr marL="0" marR="0" indent="457200" algn="r" defTabSz="9144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Helvetica"/>
        </a:defRPr>
      </a:lvl2pPr>
      <a:lvl3pPr marL="0" marR="0" indent="914400" algn="r" defTabSz="9144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Helvetica"/>
        </a:defRPr>
      </a:lvl3pPr>
      <a:lvl4pPr marL="0" marR="0" indent="1371600" algn="r" defTabSz="9144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Helvetica"/>
        </a:defRPr>
      </a:lvl4pPr>
      <a:lvl5pPr marL="0" marR="0" indent="1828800" algn="r" defTabSz="9144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Helvetica"/>
        </a:defRPr>
      </a:lvl5pPr>
      <a:lvl6pPr marL="0" marR="0" indent="2286000" algn="r" defTabSz="9144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Helvetica"/>
        </a:defRPr>
      </a:lvl6pPr>
      <a:lvl7pPr marL="0" marR="0" indent="2743200" algn="r" defTabSz="9144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Helvetica"/>
        </a:defRPr>
      </a:lvl7pPr>
      <a:lvl8pPr marL="0" marR="0" indent="3200400" algn="r" defTabSz="9144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Helvetica"/>
        </a:defRPr>
      </a:lvl8pPr>
      <a:lvl9pPr marL="0" marR="0" indent="3657600" algn="r" defTabSz="914400" rtl="0" latinLnBrk="0">
        <a:lnSpc>
          <a:spcPct val="100000"/>
        </a:lnSpc>
        <a:spcBef>
          <a:spcPts val="0"/>
        </a:spcBef>
        <a:spcAft>
          <a:spcPts val="0"/>
        </a:spcAft>
        <a:buClrTx/>
        <a:buSzTx/>
        <a:buFontTx/>
        <a:buNone/>
        <a:defRPr sz="9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enguokai21s@ict.ac.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E3D8B-074A-FA44-4B57-00F2035066F6}"/>
              </a:ext>
            </a:extLst>
          </p:cNvPr>
          <p:cNvSpPr>
            <a:spLocks noGrp="1"/>
          </p:cNvSpPr>
          <p:nvPr>
            <p:ph type="ctrTitle"/>
          </p:nvPr>
        </p:nvSpPr>
        <p:spPr/>
        <p:txBody>
          <a:bodyPr/>
          <a:lstStyle/>
          <a:p>
            <a:r>
              <a:rPr lang="en" altLang="zh-CN" b="0" i="0" u="none" strike="noStrike" dirty="0">
                <a:solidFill>
                  <a:srgbClr val="000000"/>
                </a:solidFill>
                <a:effectLst/>
                <a:latin typeface="arial" panose="020B0604020202020204" pitchFamily="34" charset="0"/>
              </a:rPr>
              <a:t>A generic </a:t>
            </a:r>
            <a:r>
              <a:rPr lang="en" altLang="zh-CN" b="0" i="0" u="none" strike="noStrike" dirty="0" err="1">
                <a:solidFill>
                  <a:srgbClr val="000000"/>
                </a:solidFill>
                <a:effectLst/>
                <a:latin typeface="arial" panose="020B0604020202020204" pitchFamily="34" charset="0"/>
              </a:rPr>
              <a:t>Kprobe</a:t>
            </a:r>
            <a:r>
              <a:rPr lang="en" altLang="zh-CN" b="0" i="0" u="none" strike="noStrike" dirty="0">
                <a:solidFill>
                  <a:srgbClr val="000000"/>
                </a:solidFill>
                <a:effectLst/>
                <a:latin typeface="arial" panose="020B0604020202020204" pitchFamily="34" charset="0"/>
              </a:rPr>
              <a:t> optimization algorithm for RISC architectures</a:t>
            </a:r>
            <a:endParaRPr kumimoji="1" lang="zh-CN" altLang="en-US"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524DC49D-E872-BD03-FEA8-95E213F15838}"/>
              </a:ext>
            </a:extLst>
          </p:cNvPr>
          <p:cNvSpPr>
            <a:spLocks noGrp="1"/>
          </p:cNvSpPr>
          <p:nvPr>
            <p:ph type="subTitle" idx="1"/>
          </p:nvPr>
        </p:nvSpPr>
        <p:spPr/>
        <p:txBody>
          <a:bodyPr/>
          <a:lstStyle/>
          <a:p>
            <a:r>
              <a:rPr kumimoji="1" lang="zh-CN" altLang="en-US" dirty="0">
                <a:latin typeface="Microsoft YaHei" panose="020B0503020204020204" pitchFamily="34" charset="-122"/>
                <a:ea typeface="Microsoft YaHei" panose="020B0503020204020204" pitchFamily="34" charset="-122"/>
                <a:cs typeface="Arial" panose="020B0604020202020204" pitchFamily="34" charset="0"/>
              </a:rPr>
              <a:t>中科院计算所</a:t>
            </a:r>
            <a:endParaRPr kumimoji="1" lang="en-US" altLang="zh-CN" dirty="0">
              <a:latin typeface="Microsoft YaHei" panose="020B0503020204020204" pitchFamily="34" charset="-122"/>
              <a:ea typeface="Microsoft YaHei" panose="020B0503020204020204" pitchFamily="34" charset="-122"/>
              <a:cs typeface="Arial" panose="020B0604020202020204" pitchFamily="34" charset="0"/>
            </a:endParaRPr>
          </a:p>
          <a:p>
            <a:r>
              <a:rPr kumimoji="1" lang="zh-CN" altLang="en-US" dirty="0">
                <a:latin typeface="Microsoft YaHei" panose="020B0503020204020204" pitchFamily="34" charset="-122"/>
                <a:ea typeface="Microsoft YaHei" panose="020B0503020204020204" pitchFamily="34" charset="-122"/>
                <a:cs typeface="Arial" panose="020B0604020202020204" pitchFamily="34" charset="0"/>
              </a:rPr>
              <a:t>陈国凯</a:t>
            </a:r>
            <a:endParaRPr kumimoji="1" lang="en-US" altLang="zh-CN" dirty="0">
              <a:latin typeface="Microsoft YaHei" panose="020B0503020204020204" pitchFamily="34" charset="-122"/>
              <a:ea typeface="Microsoft YaHei" panose="020B0503020204020204" pitchFamily="34" charset="-122"/>
              <a:cs typeface="Arial" panose="020B0604020202020204" pitchFamily="34" charset="0"/>
            </a:endParaRPr>
          </a:p>
          <a:p>
            <a:r>
              <a:rPr kumimoji="1" lang="en-US" altLang="zh-CN" dirty="0">
                <a:latin typeface="Microsoft YaHei" panose="020B0503020204020204" pitchFamily="34" charset="-122"/>
                <a:ea typeface="Microsoft YaHei" panose="020B0503020204020204" pitchFamily="34" charset="-122"/>
                <a:cs typeface="Arial" panose="020B0604020202020204" pitchFamily="34" charset="0"/>
                <a:hlinkClick r:id="rId2"/>
              </a:rPr>
              <a:t>chenguokai21s@ict.ac.cn</a:t>
            </a:r>
            <a:endParaRPr kumimoji="1" lang="en-US" altLang="zh-CN" dirty="0">
              <a:latin typeface="Microsoft YaHei" panose="020B0503020204020204" pitchFamily="34" charset="-122"/>
              <a:ea typeface="Microsoft YaHei" panose="020B0503020204020204" pitchFamily="34" charset="-122"/>
              <a:cs typeface="Arial" panose="020B0604020202020204" pitchFamily="34" charset="0"/>
            </a:endParaRPr>
          </a:p>
          <a:p>
            <a:r>
              <a:rPr kumimoji="1" lang="en-US" altLang="zh-CN" dirty="0">
                <a:latin typeface="Microsoft YaHei" panose="020B0503020204020204" pitchFamily="34" charset="-122"/>
                <a:ea typeface="Microsoft YaHei" panose="020B0503020204020204" pitchFamily="34" charset="-122"/>
                <a:cs typeface="Arial" panose="020B0604020202020204" pitchFamily="34" charset="0"/>
              </a:rPr>
              <a:t>GitHub</a:t>
            </a:r>
            <a:r>
              <a:rPr kumimoji="1" lang="zh-CN" altLang="en-US" dirty="0">
                <a:latin typeface="Microsoft YaHei" panose="020B0503020204020204" pitchFamily="34" charset="-122"/>
                <a:ea typeface="Microsoft YaHei" panose="020B0503020204020204" pitchFamily="34" charset="-122"/>
                <a:cs typeface="Arial" panose="020B0604020202020204" pitchFamily="34" charset="0"/>
              </a:rPr>
              <a:t>：</a:t>
            </a:r>
            <a:r>
              <a:rPr kumimoji="1" lang="en-US" altLang="zh-CN" dirty="0" err="1">
                <a:latin typeface="Microsoft YaHei" panose="020B0503020204020204" pitchFamily="34" charset="-122"/>
                <a:ea typeface="Microsoft YaHei" panose="020B0503020204020204" pitchFamily="34" charset="-122"/>
                <a:cs typeface="Arial" panose="020B0604020202020204" pitchFamily="34" charset="0"/>
              </a:rPr>
              <a:t>chenguokai</a:t>
            </a:r>
            <a:endParaRPr kumimoji="1" lang="zh-CN" altLang="en-US" dirty="0">
              <a:latin typeface="Microsoft YaHei" panose="020B0503020204020204" pitchFamily="34" charset="-122"/>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910181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FA805-665B-BA9C-0C9F-100C8BE22A85}"/>
              </a:ext>
            </a:extLst>
          </p:cNvPr>
          <p:cNvSpPr>
            <a:spLocks noGrp="1"/>
          </p:cNvSpPr>
          <p:nvPr>
            <p:ph type="title"/>
          </p:nvPr>
        </p:nvSpPr>
        <p:spPr/>
        <p:txBody>
          <a:bodyPr/>
          <a:lstStyle/>
          <a:p>
            <a:r>
              <a:rPr kumimoji="1" lang="zh-CN" altLang="en-US" dirty="0"/>
              <a:t>提议方法</a:t>
            </a:r>
          </a:p>
        </p:txBody>
      </p:sp>
      <p:sp>
        <p:nvSpPr>
          <p:cNvPr id="3" name="内容占位符 2">
            <a:extLst>
              <a:ext uri="{FF2B5EF4-FFF2-40B4-BE49-F238E27FC236}">
                <a16:creationId xmlns:a16="http://schemas.microsoft.com/office/drawing/2014/main" id="{666DDD8E-0C51-DFDB-35E8-893358CFA406}"/>
              </a:ext>
            </a:extLst>
          </p:cNvPr>
          <p:cNvSpPr>
            <a:spLocks noGrp="1"/>
          </p:cNvSpPr>
          <p:nvPr>
            <p:ph idx="1"/>
          </p:nvPr>
        </p:nvSpPr>
        <p:spPr>
          <a:xfrm>
            <a:off x="609600" y="882127"/>
            <a:ext cx="11089640" cy="5819887"/>
          </a:xfrm>
        </p:spPr>
        <p:txBody>
          <a:bodyPr>
            <a:normAutofit fontScale="92500" lnSpcReduction="20000"/>
          </a:bodyPr>
          <a:lstStyle/>
          <a:p>
            <a:pPr marL="171446" lvl="1">
              <a:lnSpc>
                <a:spcPct val="150000"/>
              </a:lnSpc>
              <a:spcBef>
                <a:spcPts val="751"/>
              </a:spcBef>
            </a:pPr>
            <a:r>
              <a:rPr kumimoji="1" lang="zh-CN" altLang="en-US" sz="2400" dirty="0">
                <a:latin typeface="Microsoft YaHei" panose="020B0503020204020204" pitchFamily="34" charset="-122"/>
                <a:ea typeface="Microsoft YaHei" panose="020B0503020204020204" pitchFamily="34" charset="-122"/>
              </a:rPr>
              <a:t>问题转化：在任意指令流寻找空闲的临时寄存器</a:t>
            </a:r>
            <a:endParaRPr kumimoji="1" lang="en-US" altLang="zh-CN" sz="2400" dirty="0">
              <a:latin typeface="Microsoft YaHei" panose="020B0503020204020204" pitchFamily="34" charset="-122"/>
              <a:ea typeface="Microsoft YaHei" panose="020B0503020204020204" pitchFamily="34" charset="-122"/>
            </a:endParaRPr>
          </a:p>
          <a:p>
            <a:pPr marL="342891" lvl="1" indent="0">
              <a:lnSpc>
                <a:spcPct val="150000"/>
              </a:lnSpc>
              <a:buNone/>
            </a:pPr>
            <a:r>
              <a:rPr lang="en" altLang="zh-CN" sz="2300" dirty="0"/>
              <a:t>“In some cases it might be possible to use dead registers, that is not always the case. </a:t>
            </a:r>
            <a:r>
              <a:rPr lang="en" altLang="zh-CN" sz="2300" baseline="30000" dirty="0"/>
              <a:t>[1]</a:t>
            </a:r>
            <a:r>
              <a:rPr lang="en" altLang="zh-CN" sz="2300" dirty="0"/>
              <a:t> “</a:t>
            </a:r>
          </a:p>
          <a:p>
            <a:pPr marL="342891" lvl="1" indent="0">
              <a:lnSpc>
                <a:spcPct val="150000"/>
              </a:lnSpc>
              <a:buNone/>
            </a:pPr>
            <a:r>
              <a:rPr lang="en" altLang="zh-CN" sz="2300" b="1" dirty="0"/>
              <a:t>Proven to be non-trivial!</a:t>
            </a:r>
          </a:p>
          <a:p>
            <a:pPr marL="171446" lvl="1">
              <a:lnSpc>
                <a:spcPct val="150000"/>
              </a:lnSpc>
              <a:spcBef>
                <a:spcPts val="751"/>
              </a:spcBef>
            </a:pPr>
            <a:r>
              <a:rPr kumimoji="1" lang="zh-CN" altLang="en-US" sz="2400" dirty="0">
                <a:latin typeface="Microsoft YaHei" panose="020B0503020204020204" pitchFamily="34" charset="-122"/>
                <a:ea typeface="Microsoft YaHei" panose="020B0503020204020204" pitchFamily="34" charset="-122"/>
              </a:rPr>
              <a:t>假相关</a:t>
            </a:r>
            <a:endParaRPr kumimoji="1" lang="en-US" altLang="zh-CN" sz="2400" dirty="0">
              <a:latin typeface="Microsoft YaHei" panose="020B0503020204020204" pitchFamily="34" charset="-122"/>
              <a:ea typeface="Microsoft YaHei" panose="020B0503020204020204" pitchFamily="34" charset="-122"/>
            </a:endParaRPr>
          </a:p>
          <a:p>
            <a:pPr marL="554351" lvl="2">
              <a:lnSpc>
                <a:spcPct val="150000"/>
              </a:lnSpc>
              <a:spcBef>
                <a:spcPts val="751"/>
              </a:spcBef>
            </a:pPr>
            <a:r>
              <a:rPr kumimoji="1" lang="zh-CN" altLang="en-US" sz="2400" dirty="0">
                <a:latin typeface="Microsoft YaHei" panose="020B0503020204020204" pitchFamily="34" charset="-122"/>
                <a:ea typeface="Microsoft YaHei" panose="020B0503020204020204" pitchFamily="34" charset="-122"/>
              </a:rPr>
              <a:t>使用同一寄存器但操作数据间不存在依赖</a:t>
            </a:r>
            <a:endParaRPr kumimoji="1" lang="en-US" altLang="zh-CN" sz="2400" dirty="0">
              <a:latin typeface="Microsoft YaHei" panose="020B0503020204020204" pitchFamily="34" charset="-122"/>
              <a:ea typeface="Microsoft YaHei" panose="020B0503020204020204" pitchFamily="34" charset="-122"/>
            </a:endParaRPr>
          </a:p>
          <a:p>
            <a:pPr marL="554351" lvl="2">
              <a:lnSpc>
                <a:spcPct val="150000"/>
              </a:lnSpc>
              <a:spcBef>
                <a:spcPts val="751"/>
              </a:spcBef>
            </a:pPr>
            <a:r>
              <a:rPr kumimoji="1" lang="zh-CN" altLang="en-US" sz="2400" dirty="0">
                <a:latin typeface="Microsoft YaHei" panose="020B0503020204020204" pitchFamily="34" charset="-122"/>
                <a:ea typeface="Microsoft YaHei" panose="020B0503020204020204" pitchFamily="34" charset="-122"/>
              </a:rPr>
              <a:t>产生原因</a:t>
            </a:r>
            <a:endParaRPr kumimoji="1" lang="en-US" altLang="zh-CN" sz="2400" dirty="0">
              <a:latin typeface="Microsoft YaHei" panose="020B0503020204020204" pitchFamily="34" charset="-122"/>
              <a:ea typeface="Microsoft YaHei" panose="020B0503020204020204" pitchFamily="34" charset="-122"/>
            </a:endParaRPr>
          </a:p>
          <a:p>
            <a:pPr marL="934081" lvl="3">
              <a:lnSpc>
                <a:spcPct val="150000"/>
              </a:lnSpc>
              <a:spcBef>
                <a:spcPts val="751"/>
              </a:spcBef>
            </a:pPr>
            <a:r>
              <a:rPr kumimoji="1" lang="zh-CN" altLang="en-US" sz="2400" dirty="0">
                <a:latin typeface="Microsoft YaHei" panose="020B0503020204020204" pitchFamily="34" charset="-122"/>
                <a:ea typeface="Microsoft YaHei" panose="020B0503020204020204" pitchFamily="34" charset="-122"/>
              </a:rPr>
              <a:t>循环体结构</a:t>
            </a:r>
            <a:endParaRPr kumimoji="1" lang="en-US" altLang="zh-CN" sz="2400" dirty="0">
              <a:latin typeface="Microsoft YaHei" panose="020B0503020204020204" pitchFamily="34" charset="-122"/>
              <a:ea typeface="Microsoft YaHei" panose="020B0503020204020204" pitchFamily="34" charset="-122"/>
            </a:endParaRPr>
          </a:p>
          <a:p>
            <a:pPr marL="934081" lvl="3">
              <a:lnSpc>
                <a:spcPct val="150000"/>
              </a:lnSpc>
              <a:spcBef>
                <a:spcPts val="751"/>
              </a:spcBef>
            </a:pPr>
            <a:r>
              <a:rPr kumimoji="1" lang="zh-CN" altLang="en-US" sz="2400" dirty="0">
                <a:latin typeface="Microsoft YaHei" panose="020B0503020204020204" pitchFamily="34" charset="-122"/>
                <a:ea typeface="Microsoft YaHei" panose="020B0503020204020204" pitchFamily="34" charset="-122"/>
              </a:rPr>
              <a:t>变量数量多于可用寄存器数量</a:t>
            </a:r>
            <a:endParaRPr kumimoji="1" lang="en-US" altLang="zh-CN" sz="2400" dirty="0">
              <a:latin typeface="Microsoft YaHei" panose="020B0503020204020204" pitchFamily="34" charset="-122"/>
              <a:ea typeface="Microsoft YaHei" panose="020B0503020204020204" pitchFamily="34" charset="-122"/>
            </a:endParaRPr>
          </a:p>
          <a:p>
            <a:pPr marL="314321" lvl="2" indent="0">
              <a:lnSpc>
                <a:spcPct val="150000"/>
              </a:lnSpc>
              <a:spcBef>
                <a:spcPts val="751"/>
              </a:spcBef>
              <a:buNone/>
            </a:pPr>
            <a:endParaRPr kumimoji="1" lang="en" altLang="zh-CN" sz="2400" dirty="0">
              <a:latin typeface="Microsoft YaHei" panose="020B0503020204020204" pitchFamily="34" charset="-122"/>
              <a:ea typeface="Microsoft YaHei" panose="020B0503020204020204" pitchFamily="34" charset="-122"/>
            </a:endParaRPr>
          </a:p>
          <a:p>
            <a:pPr marL="342891" lvl="1" indent="0">
              <a:lnSpc>
                <a:spcPct val="150000"/>
              </a:lnSpc>
              <a:buNone/>
            </a:pPr>
            <a:endParaRPr kumimoji="1" lang="en-US" altLang="zh-CN" dirty="0"/>
          </a:p>
          <a:p>
            <a:pPr marL="0" indent="0">
              <a:lnSpc>
                <a:spcPct val="150000"/>
              </a:lnSpc>
              <a:buNone/>
            </a:pPr>
            <a:r>
              <a:rPr kumimoji="1" lang="en" altLang="zh-CN" sz="1300" dirty="0">
                <a:latin typeface="FangSong" panose="02010609060101010101" pitchFamily="49" charset="-122"/>
                <a:ea typeface="FangSong" panose="02010609060101010101" pitchFamily="49" charset="-122"/>
              </a:rPr>
              <a:t>1. </a:t>
            </a:r>
            <a:r>
              <a:rPr kumimoji="1" lang="en" altLang="zh-CN" sz="1300" dirty="0" err="1">
                <a:latin typeface="FangSong" panose="02010609060101010101" pitchFamily="49" charset="-122"/>
                <a:ea typeface="FangSong" panose="02010609060101010101" pitchFamily="49" charset="-122"/>
              </a:rPr>
              <a:t>Gorgovan</a:t>
            </a:r>
            <a:r>
              <a:rPr kumimoji="1" lang="en" altLang="zh-CN" sz="1300" dirty="0">
                <a:latin typeface="FangSong" panose="02010609060101010101" pitchFamily="49" charset="-122"/>
                <a:ea typeface="FangSong" panose="02010609060101010101" pitchFamily="49" charset="-122"/>
              </a:rPr>
              <a:t> C, </a:t>
            </a:r>
            <a:r>
              <a:rPr kumimoji="1" lang="en" altLang="zh-CN" sz="1300" dirty="0" err="1">
                <a:latin typeface="FangSong" panose="02010609060101010101" pitchFamily="49" charset="-122"/>
                <a:ea typeface="FangSong" panose="02010609060101010101" pitchFamily="49" charset="-122"/>
              </a:rPr>
              <a:t>d'Antras</a:t>
            </a:r>
            <a:r>
              <a:rPr kumimoji="1" lang="en" altLang="zh-CN" sz="1300" dirty="0">
                <a:latin typeface="FangSong" panose="02010609060101010101" pitchFamily="49" charset="-122"/>
                <a:ea typeface="FangSong" panose="02010609060101010101" pitchFamily="49" charset="-122"/>
              </a:rPr>
              <a:t> A, </a:t>
            </a:r>
            <a:r>
              <a:rPr kumimoji="1" lang="en" altLang="zh-CN" sz="1300" dirty="0" err="1">
                <a:latin typeface="FangSong" panose="02010609060101010101" pitchFamily="49" charset="-122"/>
                <a:ea typeface="FangSong" panose="02010609060101010101" pitchFamily="49" charset="-122"/>
              </a:rPr>
              <a:t>Luján</a:t>
            </a:r>
            <a:r>
              <a:rPr kumimoji="1" lang="en" altLang="zh-CN" sz="1300" dirty="0">
                <a:latin typeface="FangSong" panose="02010609060101010101" pitchFamily="49" charset="-122"/>
                <a:ea typeface="FangSong" panose="02010609060101010101" pitchFamily="49" charset="-122"/>
              </a:rPr>
              <a:t> M. MAMBO: A low-overhead dynamic binary modification tool for ARM[J]. ACM Transactions on Architecture and Code Optimization (TACO), 2016, 13(1): 1-26.</a:t>
            </a:r>
            <a:endParaRPr kumimoji="1" lang="zh-CN" altLang="en-US" sz="1300" dirty="0">
              <a:latin typeface="FangSong" panose="02010609060101010101" pitchFamily="49" charset="-122"/>
              <a:ea typeface="FangSong" panose="02010609060101010101" pitchFamily="49" charset="-122"/>
            </a:endParaRPr>
          </a:p>
          <a:p>
            <a:endParaRPr kumimoji="1" lang="zh-CN" altLang="en-US" dirty="0"/>
          </a:p>
        </p:txBody>
      </p:sp>
      <p:sp>
        <p:nvSpPr>
          <p:cNvPr id="4" name="文本框 3">
            <a:extLst>
              <a:ext uri="{FF2B5EF4-FFF2-40B4-BE49-F238E27FC236}">
                <a16:creationId xmlns:a16="http://schemas.microsoft.com/office/drawing/2014/main" id="{283C29CC-1D56-8832-AEAD-5642852C37D8}"/>
              </a:ext>
            </a:extLst>
          </p:cNvPr>
          <p:cNvSpPr txBox="1"/>
          <p:nvPr/>
        </p:nvSpPr>
        <p:spPr>
          <a:xfrm>
            <a:off x="7339556" y="3098044"/>
            <a:ext cx="1979408" cy="1477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err="1">
                <a:ln>
                  <a:noFill/>
                </a:ln>
                <a:solidFill>
                  <a:srgbClr val="000000"/>
                </a:solidFill>
                <a:effectLst/>
                <a:uFillTx/>
                <a:latin typeface="Calibri"/>
                <a:ea typeface="Calibri"/>
                <a:cs typeface="Calibri"/>
                <a:sym typeface="Calibri"/>
              </a:rPr>
              <a:t>addi</a:t>
            </a:r>
            <a:r>
              <a:rPr kumimoji="0" lang="en-US" altLang="zh-CN" sz="2400" b="0" i="0" u="none" strike="noStrike" cap="none" spc="0" normalizeH="0" baseline="0" dirty="0">
                <a:ln>
                  <a:noFill/>
                </a:ln>
                <a:solidFill>
                  <a:srgbClr val="000000"/>
                </a:solidFill>
                <a:effectLst/>
                <a:uFillTx/>
                <a:latin typeface="Calibri"/>
                <a:ea typeface="Calibri"/>
                <a:cs typeface="Calibri"/>
                <a:sym typeface="Calibri"/>
              </a:rPr>
              <a:t> </a:t>
            </a:r>
            <a:r>
              <a:rPr kumimoji="0" lang="en-US" altLang="zh-CN" sz="2400" b="0" i="0" u="none" strike="noStrike" cap="none" spc="0" normalizeH="0" baseline="0" dirty="0">
                <a:ln>
                  <a:noFill/>
                </a:ln>
                <a:solidFill>
                  <a:srgbClr val="0070C0"/>
                </a:solidFill>
                <a:effectLst/>
                <a:uFillTx/>
                <a:latin typeface="Calibri"/>
                <a:ea typeface="Calibri"/>
                <a:cs typeface="Calibri"/>
                <a:sym typeface="Calibri"/>
              </a:rPr>
              <a:t>a0</a:t>
            </a:r>
            <a:r>
              <a:rPr kumimoji="0" lang="en-US" altLang="zh-CN" sz="2400" b="0" i="0" u="none" strike="noStrike" cap="none" spc="0" normalizeH="0" baseline="0" dirty="0">
                <a:ln>
                  <a:noFill/>
                </a:ln>
                <a:solidFill>
                  <a:srgbClr val="000000"/>
                </a:solidFill>
                <a:effectLst/>
                <a:uFillTx/>
                <a:latin typeface="Calibri"/>
                <a:ea typeface="Calibri"/>
                <a:cs typeface="Calibri"/>
                <a:sym typeface="Calibri"/>
              </a:rPr>
              <a:t>, a1, a2</a:t>
            </a:r>
          </a:p>
          <a:p>
            <a:pPr marL="0" marR="0" indent="0" algn="l" defTabSz="914400" rtl="0" fontAlgn="auto" latinLnBrk="0" hangingPunct="0">
              <a:lnSpc>
                <a:spcPct val="100000"/>
              </a:lnSpc>
              <a:spcBef>
                <a:spcPts val="0"/>
              </a:spcBef>
              <a:spcAft>
                <a:spcPts val="0"/>
              </a:spcAft>
              <a:buClrTx/>
              <a:buSzTx/>
              <a:buFontTx/>
              <a:buNone/>
            </a:pPr>
            <a:r>
              <a:rPr lang="en-US" altLang="zh-CN" sz="2400" dirty="0" err="1">
                <a:solidFill>
                  <a:srgbClr val="000000"/>
                </a:solidFill>
                <a:latin typeface="Calibri"/>
                <a:ea typeface="Calibri"/>
                <a:cs typeface="Calibri"/>
                <a:sym typeface="Calibri"/>
              </a:rPr>
              <a:t>xor</a:t>
            </a:r>
            <a:r>
              <a:rPr lang="en-US" altLang="zh-CN" sz="2400" dirty="0">
                <a:solidFill>
                  <a:srgbClr val="000000"/>
                </a:solidFill>
                <a:latin typeface="Calibri"/>
                <a:ea typeface="Calibri"/>
                <a:cs typeface="Calibri"/>
                <a:sym typeface="Calibri"/>
              </a:rPr>
              <a:t> t0, t0, t0</a:t>
            </a:r>
          </a:p>
          <a:p>
            <a:pPr marL="0" marR="0" indent="0" algn="l" defTabSz="914400" rtl="0" fontAlgn="auto" latinLnBrk="0" hangingPunct="0">
              <a:lnSpc>
                <a:spcPct val="100000"/>
              </a:lnSpc>
              <a:spcBef>
                <a:spcPts val="0"/>
              </a:spcBef>
              <a:spcAft>
                <a:spcPts val="0"/>
              </a:spcAft>
              <a:buClrTx/>
              <a:buSzTx/>
              <a:buFontTx/>
              <a:buNone/>
            </a:pPr>
            <a:r>
              <a:rPr lang="en-US" altLang="zh-CN" sz="2400" dirty="0">
                <a:solidFill>
                  <a:srgbClr val="000000"/>
                </a:solidFill>
                <a:latin typeface="Calibri"/>
                <a:ea typeface="Calibri"/>
                <a:cs typeface="Calibri"/>
                <a:sym typeface="Calibri"/>
              </a:rPr>
              <a:t>sub t1, t1, t2</a:t>
            </a: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err="1">
                <a:ln>
                  <a:noFill/>
                </a:ln>
                <a:solidFill>
                  <a:srgbClr val="000000"/>
                </a:solidFill>
                <a:effectLst/>
                <a:uFillTx/>
                <a:latin typeface="Calibri"/>
                <a:ea typeface="Calibri"/>
                <a:cs typeface="Calibri"/>
                <a:sym typeface="Calibri"/>
              </a:rPr>
              <a:t>addi</a:t>
            </a:r>
            <a:r>
              <a:rPr kumimoji="0" lang="en-US" altLang="zh-CN" sz="2400" b="0" i="0" u="none" strike="noStrike" cap="none" spc="0" normalizeH="0" baseline="0" dirty="0">
                <a:ln>
                  <a:noFill/>
                </a:ln>
                <a:solidFill>
                  <a:srgbClr val="000000"/>
                </a:solidFill>
                <a:effectLst/>
                <a:uFillTx/>
                <a:latin typeface="Calibri"/>
                <a:ea typeface="Calibri"/>
                <a:cs typeface="Calibri"/>
                <a:sym typeface="Calibri"/>
              </a:rPr>
              <a:t> </a:t>
            </a:r>
            <a:r>
              <a:rPr kumimoji="0" lang="en-US" altLang="zh-CN" sz="2400" b="0" i="0" u="none" strike="noStrike" cap="none" spc="0" normalizeH="0" baseline="0" dirty="0">
                <a:ln>
                  <a:noFill/>
                </a:ln>
                <a:solidFill>
                  <a:srgbClr val="FF0000"/>
                </a:solidFill>
                <a:effectLst/>
                <a:uFillTx/>
                <a:latin typeface="Calibri"/>
                <a:ea typeface="Calibri"/>
                <a:cs typeface="Calibri"/>
                <a:sym typeface="Calibri"/>
              </a:rPr>
              <a:t>a0</a:t>
            </a:r>
            <a:r>
              <a:rPr kumimoji="0" lang="en-US" altLang="zh-CN" sz="2400" b="0" i="0" u="none" strike="noStrike" cap="none" spc="0" normalizeH="0" baseline="0" dirty="0">
                <a:ln>
                  <a:noFill/>
                </a:ln>
                <a:solidFill>
                  <a:srgbClr val="000000"/>
                </a:solidFill>
                <a:effectLst/>
                <a:uFillTx/>
                <a:latin typeface="Calibri"/>
                <a:ea typeface="Calibri"/>
                <a:cs typeface="Calibri"/>
                <a:sym typeface="Calibri"/>
              </a:rPr>
              <a:t>, a3, a4</a:t>
            </a:r>
            <a:endParaRPr kumimoji="0" lang="zh-CN" altLang="en-US" sz="2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文本框 5">
            <a:extLst>
              <a:ext uri="{FF2B5EF4-FFF2-40B4-BE49-F238E27FC236}">
                <a16:creationId xmlns:a16="http://schemas.microsoft.com/office/drawing/2014/main" id="{EB6129F5-7093-7E9F-614E-B1DB760AB48D}"/>
              </a:ext>
            </a:extLst>
          </p:cNvPr>
          <p:cNvSpPr txBox="1"/>
          <p:nvPr/>
        </p:nvSpPr>
        <p:spPr>
          <a:xfrm>
            <a:off x="9602992" y="2387786"/>
            <a:ext cx="1277081"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554351" lvl="2" indent="-240030" defTabSz="685800" hangingPunct="0">
              <a:lnSpc>
                <a:spcPct val="150000"/>
              </a:lnSpc>
              <a:spcBef>
                <a:spcPts val="751"/>
              </a:spcBef>
              <a:buSzPct val="100000"/>
              <a:buFont typeface="Arial" panose="020B0604020202020204"/>
              <a:buChar char="•"/>
            </a:pPr>
            <a:r>
              <a:rPr kumimoji="1" lang="en" altLang="zh-CN" sz="2400" dirty="0">
                <a:solidFill>
                  <a:srgbClr val="FF0000"/>
                </a:solidFill>
                <a:latin typeface="Microsoft YaHei" panose="020B0503020204020204" pitchFamily="34" charset="-122"/>
                <a:ea typeface="Microsoft YaHei" panose="020B0503020204020204" pitchFamily="34" charset="-122"/>
                <a:sym typeface="Helvetica"/>
              </a:rPr>
              <a:t>W</a:t>
            </a:r>
            <a:r>
              <a:rPr kumimoji="1" lang="en" altLang="zh-CN" sz="2400" dirty="0">
                <a:latin typeface="Microsoft YaHei" panose="020B0503020204020204" pitchFamily="34" charset="-122"/>
                <a:ea typeface="Microsoft YaHei" panose="020B0503020204020204" pitchFamily="34" charset="-122"/>
                <a:sym typeface="Helvetica"/>
              </a:rPr>
              <a:t>A</a:t>
            </a:r>
            <a:r>
              <a:rPr kumimoji="1" lang="en" altLang="zh-CN" sz="2400" dirty="0">
                <a:solidFill>
                  <a:srgbClr val="0070C0"/>
                </a:solidFill>
                <a:latin typeface="Microsoft YaHei" panose="020B0503020204020204" pitchFamily="34" charset="-122"/>
                <a:ea typeface="Microsoft YaHei" panose="020B0503020204020204" pitchFamily="34" charset="-122"/>
                <a:sym typeface="Helvetica"/>
              </a:rPr>
              <a:t>R</a:t>
            </a: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8" name="文本框 7">
            <a:extLst>
              <a:ext uri="{FF2B5EF4-FFF2-40B4-BE49-F238E27FC236}">
                <a16:creationId xmlns:a16="http://schemas.microsoft.com/office/drawing/2014/main" id="{F189BBD8-AB20-AC55-6B3F-C555494C65DA}"/>
              </a:ext>
            </a:extLst>
          </p:cNvPr>
          <p:cNvSpPr txBox="1"/>
          <p:nvPr/>
        </p:nvSpPr>
        <p:spPr>
          <a:xfrm>
            <a:off x="9602992" y="3107365"/>
            <a:ext cx="1811393" cy="1477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err="1">
                <a:ln>
                  <a:noFill/>
                </a:ln>
                <a:solidFill>
                  <a:srgbClr val="000000"/>
                </a:solidFill>
                <a:effectLst/>
                <a:uFillTx/>
                <a:latin typeface="Calibri"/>
                <a:ea typeface="Calibri"/>
                <a:cs typeface="Calibri"/>
                <a:sym typeface="Calibri"/>
              </a:rPr>
              <a:t>addi</a:t>
            </a:r>
            <a:r>
              <a:rPr kumimoji="0" lang="en-US" altLang="zh-CN" sz="2400" b="0" i="0" u="none" strike="noStrike" cap="none" spc="0" normalizeH="0" baseline="0" dirty="0">
                <a:ln>
                  <a:noFill/>
                </a:ln>
                <a:solidFill>
                  <a:srgbClr val="000000"/>
                </a:solidFill>
                <a:effectLst/>
                <a:uFillTx/>
                <a:latin typeface="Calibri"/>
                <a:ea typeface="Calibri"/>
                <a:cs typeface="Calibri"/>
                <a:sym typeface="Calibri"/>
              </a:rPr>
              <a:t> a1, </a:t>
            </a:r>
            <a:r>
              <a:rPr kumimoji="0" lang="en-US" altLang="zh-CN" sz="2400" b="0" i="0" u="none" strike="noStrike" cap="none" spc="0" normalizeH="0" baseline="0" dirty="0">
                <a:ln>
                  <a:noFill/>
                </a:ln>
                <a:solidFill>
                  <a:srgbClr val="0070C0"/>
                </a:solidFill>
                <a:effectLst/>
                <a:uFillTx/>
                <a:latin typeface="Calibri"/>
                <a:ea typeface="Calibri"/>
                <a:cs typeface="Calibri"/>
                <a:sym typeface="Calibri"/>
              </a:rPr>
              <a:t>a0</a:t>
            </a:r>
            <a:r>
              <a:rPr kumimoji="0" lang="en-US" altLang="zh-CN" sz="2400" b="0" i="0" u="none" strike="noStrike" cap="none" spc="0" normalizeH="0" baseline="0" dirty="0">
                <a:ln>
                  <a:noFill/>
                </a:ln>
                <a:solidFill>
                  <a:srgbClr val="000000"/>
                </a:solidFill>
                <a:effectLst/>
                <a:uFillTx/>
                <a:latin typeface="Calibri"/>
                <a:ea typeface="Calibri"/>
                <a:cs typeface="Calibri"/>
                <a:sym typeface="Calibri"/>
              </a:rPr>
              <a:t>, a2</a:t>
            </a:r>
          </a:p>
          <a:p>
            <a:pPr marL="0" marR="0" indent="0" algn="l" defTabSz="914400" rtl="0" fontAlgn="auto" latinLnBrk="0" hangingPunct="0">
              <a:lnSpc>
                <a:spcPct val="100000"/>
              </a:lnSpc>
              <a:spcBef>
                <a:spcPts val="0"/>
              </a:spcBef>
              <a:spcAft>
                <a:spcPts val="0"/>
              </a:spcAft>
              <a:buClrTx/>
              <a:buSzTx/>
              <a:buFontTx/>
              <a:buNone/>
            </a:pPr>
            <a:r>
              <a:rPr lang="en-US" altLang="zh-CN" sz="2400" dirty="0" err="1">
                <a:solidFill>
                  <a:srgbClr val="000000"/>
                </a:solidFill>
                <a:latin typeface="Calibri"/>
                <a:ea typeface="Calibri"/>
                <a:cs typeface="Calibri"/>
                <a:sym typeface="Calibri"/>
              </a:rPr>
              <a:t>xor</a:t>
            </a:r>
            <a:r>
              <a:rPr lang="en-US" altLang="zh-CN" sz="2400" dirty="0">
                <a:solidFill>
                  <a:srgbClr val="000000"/>
                </a:solidFill>
                <a:latin typeface="Calibri"/>
                <a:ea typeface="Calibri"/>
                <a:cs typeface="Calibri"/>
                <a:sym typeface="Calibri"/>
              </a:rPr>
              <a:t> t0, t0, t0</a:t>
            </a:r>
          </a:p>
          <a:p>
            <a:pPr marL="0" marR="0" indent="0" algn="l" defTabSz="914400" rtl="0" fontAlgn="auto" latinLnBrk="0" hangingPunct="0">
              <a:lnSpc>
                <a:spcPct val="100000"/>
              </a:lnSpc>
              <a:spcBef>
                <a:spcPts val="0"/>
              </a:spcBef>
              <a:spcAft>
                <a:spcPts val="0"/>
              </a:spcAft>
              <a:buClrTx/>
              <a:buSzTx/>
              <a:buFontTx/>
              <a:buNone/>
            </a:pPr>
            <a:r>
              <a:rPr lang="en-US" altLang="zh-CN" sz="2400" dirty="0">
                <a:solidFill>
                  <a:srgbClr val="000000"/>
                </a:solidFill>
                <a:latin typeface="Calibri"/>
                <a:ea typeface="Calibri"/>
                <a:cs typeface="Calibri"/>
                <a:sym typeface="Calibri"/>
              </a:rPr>
              <a:t>sub t1, t1, t2</a:t>
            </a: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err="1">
                <a:ln>
                  <a:noFill/>
                </a:ln>
                <a:solidFill>
                  <a:srgbClr val="000000"/>
                </a:solidFill>
                <a:effectLst/>
                <a:uFillTx/>
                <a:latin typeface="Calibri"/>
                <a:ea typeface="Calibri"/>
                <a:cs typeface="Calibri"/>
                <a:sym typeface="Calibri"/>
              </a:rPr>
              <a:t>add</a:t>
            </a:r>
            <a:r>
              <a:rPr lang="en-US" altLang="zh-CN" sz="2400" dirty="0" err="1">
                <a:solidFill>
                  <a:srgbClr val="000000"/>
                </a:solidFill>
                <a:latin typeface="Calibri"/>
                <a:ea typeface="Calibri"/>
                <a:cs typeface="Calibri"/>
                <a:sym typeface="Calibri"/>
              </a:rPr>
              <a:t>i</a:t>
            </a:r>
            <a:r>
              <a:rPr lang="en-US" altLang="zh-CN" sz="2400" dirty="0">
                <a:solidFill>
                  <a:srgbClr val="000000"/>
                </a:solidFill>
                <a:latin typeface="Calibri"/>
                <a:ea typeface="Calibri"/>
                <a:cs typeface="Calibri"/>
                <a:sym typeface="Calibri"/>
              </a:rPr>
              <a:t> </a:t>
            </a:r>
            <a:r>
              <a:rPr lang="en-US" altLang="zh-CN" sz="2400" dirty="0">
                <a:solidFill>
                  <a:srgbClr val="FF0000"/>
                </a:solidFill>
                <a:latin typeface="Calibri"/>
                <a:ea typeface="Calibri"/>
                <a:cs typeface="Calibri"/>
                <a:sym typeface="Calibri"/>
              </a:rPr>
              <a:t>a0</a:t>
            </a:r>
            <a:r>
              <a:rPr lang="en-US" altLang="zh-CN" sz="2400" dirty="0">
                <a:solidFill>
                  <a:srgbClr val="000000"/>
                </a:solidFill>
                <a:latin typeface="Calibri"/>
                <a:ea typeface="Calibri"/>
                <a:cs typeface="Calibri"/>
                <a:sym typeface="Calibri"/>
              </a:rPr>
              <a:t>, a3, a4</a:t>
            </a:r>
            <a:endParaRPr kumimoji="0" lang="zh-CN" altLang="en-US" sz="2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文本框 8">
            <a:extLst>
              <a:ext uri="{FF2B5EF4-FFF2-40B4-BE49-F238E27FC236}">
                <a16:creationId xmlns:a16="http://schemas.microsoft.com/office/drawing/2014/main" id="{91DC49F1-5316-EEE9-6BA7-655947705B57}"/>
              </a:ext>
            </a:extLst>
          </p:cNvPr>
          <p:cNvSpPr txBox="1"/>
          <p:nvPr/>
        </p:nvSpPr>
        <p:spPr>
          <a:xfrm>
            <a:off x="7425615" y="2651961"/>
            <a:ext cx="1106008" cy="73866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285750" indent="-285750" hangingPunct="0">
              <a:buFont typeface="Arial" panose="020B0604020202020204" pitchFamily="34" charset="0"/>
              <a:buChar char="•"/>
            </a:pPr>
            <a:r>
              <a:rPr kumimoji="1" lang="en-US" altLang="zh-CN" sz="2400" dirty="0">
                <a:solidFill>
                  <a:srgbClr val="FF0000"/>
                </a:solidFill>
                <a:latin typeface="Microsoft YaHei" panose="020B0503020204020204" pitchFamily="34" charset="-122"/>
                <a:ea typeface="Microsoft YaHei" panose="020B0503020204020204" pitchFamily="34" charset="-122"/>
              </a:rPr>
              <a:t>W</a:t>
            </a:r>
            <a:r>
              <a:rPr kumimoji="1" lang="en-US" altLang="zh-CN" sz="2400" dirty="0">
                <a:latin typeface="Microsoft YaHei" panose="020B0503020204020204" pitchFamily="34" charset="-122"/>
                <a:ea typeface="Microsoft YaHei" panose="020B0503020204020204" pitchFamily="34" charset="-122"/>
              </a:rPr>
              <a:t>A</a:t>
            </a:r>
            <a:r>
              <a:rPr kumimoji="1" lang="en-US" altLang="zh-CN" sz="2400" dirty="0">
                <a:solidFill>
                  <a:srgbClr val="0070C0"/>
                </a:solidFill>
                <a:latin typeface="Microsoft YaHei" panose="020B0503020204020204" pitchFamily="34" charset="-122"/>
                <a:ea typeface="Microsoft YaHei" panose="020B0503020204020204" pitchFamily="34" charset="-122"/>
              </a:rPr>
              <a:t>W</a:t>
            </a: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0" name="文本框 9">
            <a:extLst>
              <a:ext uri="{FF2B5EF4-FFF2-40B4-BE49-F238E27FC236}">
                <a16:creationId xmlns:a16="http://schemas.microsoft.com/office/drawing/2014/main" id="{2E72C00A-F047-C270-06BA-E427F8AE3533}"/>
              </a:ext>
            </a:extLst>
          </p:cNvPr>
          <p:cNvSpPr txBox="1"/>
          <p:nvPr/>
        </p:nvSpPr>
        <p:spPr>
          <a:xfrm>
            <a:off x="8875059" y="4882955"/>
            <a:ext cx="115416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Calibri"/>
                <a:ea typeface="Calibri"/>
                <a:cs typeface="Calibri"/>
                <a:sym typeface="Calibri"/>
              </a:rPr>
              <a:t>两种假相关</a:t>
            </a:r>
          </a:p>
        </p:txBody>
      </p:sp>
    </p:spTree>
    <p:extLst>
      <p:ext uri="{BB962C8B-B14F-4D97-AF65-F5344CB8AC3E}">
        <p14:creationId xmlns:p14="http://schemas.microsoft.com/office/powerpoint/2010/main" val="413679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B5830-BCD7-E9C4-5577-68ECC9083260}"/>
              </a:ext>
            </a:extLst>
          </p:cNvPr>
          <p:cNvSpPr>
            <a:spLocks noGrp="1"/>
          </p:cNvSpPr>
          <p:nvPr>
            <p:ph type="title"/>
          </p:nvPr>
        </p:nvSpPr>
        <p:spPr/>
        <p:txBody>
          <a:bodyPr/>
          <a:lstStyle/>
          <a:p>
            <a:r>
              <a:rPr kumimoji="1" lang="zh-CN" altLang="en-US" dirty="0"/>
              <a:t>提议方法 </a:t>
            </a:r>
            <a:r>
              <a:rPr kumimoji="1" lang="en-US" altLang="zh-CN" dirty="0"/>
              <a:t>cont.</a:t>
            </a:r>
            <a:endParaRPr kumimoji="1" lang="zh-CN" altLang="en-US" dirty="0"/>
          </a:p>
        </p:txBody>
      </p:sp>
      <p:sp>
        <p:nvSpPr>
          <p:cNvPr id="3" name="内容占位符 2">
            <a:extLst>
              <a:ext uri="{FF2B5EF4-FFF2-40B4-BE49-F238E27FC236}">
                <a16:creationId xmlns:a16="http://schemas.microsoft.com/office/drawing/2014/main" id="{FA9B8640-1FBD-51B1-41A5-C00E7D56B789}"/>
              </a:ext>
            </a:extLst>
          </p:cNvPr>
          <p:cNvSpPr>
            <a:spLocks noGrp="1"/>
          </p:cNvSpPr>
          <p:nvPr>
            <p:ph idx="1"/>
          </p:nvPr>
        </p:nvSpPr>
        <p:spPr>
          <a:xfrm>
            <a:off x="609599" y="1178562"/>
            <a:ext cx="11332029" cy="4998403"/>
          </a:xfrm>
        </p:spPr>
        <p:txBody>
          <a:bodyPr>
            <a:normAutofit fontScale="92500" lnSpcReduction="20000"/>
          </a:bodyPr>
          <a:lstStyle/>
          <a:p>
            <a:pPr>
              <a:lnSpc>
                <a:spcPct val="150000"/>
              </a:lnSpc>
            </a:pPr>
            <a:r>
              <a:rPr kumimoji="1" lang="zh-CN" altLang="en-US" sz="2600" dirty="0">
                <a:latin typeface="Microsoft YaHei" panose="020B0503020204020204" pitchFamily="34" charset="-122"/>
                <a:ea typeface="Microsoft YaHei" panose="020B0503020204020204" pitchFamily="34" charset="-122"/>
              </a:rPr>
              <a:t>基于假相关空闲寄存器寻找算法</a:t>
            </a:r>
            <a:endParaRPr kumimoji="1" lang="en-US" altLang="zh-CN" sz="2600" dirty="0">
              <a:latin typeface="Microsoft YaHei" panose="020B0503020204020204" pitchFamily="34" charset="-122"/>
              <a:ea typeface="Microsoft YaHei" panose="020B0503020204020204" pitchFamily="34" charset="-122"/>
            </a:endParaRPr>
          </a:p>
          <a:p>
            <a:pPr lvl="1">
              <a:lnSpc>
                <a:spcPct val="150000"/>
              </a:lnSpc>
            </a:pPr>
            <a:r>
              <a:rPr kumimoji="1" lang="zh-CN" altLang="en-US" sz="2300" dirty="0">
                <a:latin typeface="Microsoft YaHei" panose="020B0503020204020204" pitchFamily="34" charset="-122"/>
                <a:ea typeface="Microsoft YaHei" panose="020B0503020204020204" pitchFamily="34" charset="-122"/>
              </a:rPr>
              <a:t>思想：逻辑寄存器数目有限，存在大量 </a:t>
            </a:r>
            <a:r>
              <a:rPr kumimoji="1" lang="en-US" altLang="zh-CN" sz="2300" dirty="0">
                <a:solidFill>
                  <a:srgbClr val="FF0000"/>
                </a:solidFill>
                <a:latin typeface="Microsoft YaHei" panose="020B0503020204020204" pitchFamily="34" charset="-122"/>
                <a:ea typeface="Microsoft YaHei" panose="020B0503020204020204" pitchFamily="34" charset="-122"/>
              </a:rPr>
              <a:t>W</a:t>
            </a:r>
            <a:r>
              <a:rPr kumimoji="1" lang="en-US" altLang="zh-CN" sz="2300" dirty="0">
                <a:latin typeface="Microsoft YaHei" panose="020B0503020204020204" pitchFamily="34" charset="-122"/>
                <a:ea typeface="Microsoft YaHei" panose="020B0503020204020204" pitchFamily="34" charset="-122"/>
              </a:rPr>
              <a:t>A</a:t>
            </a:r>
            <a:r>
              <a:rPr kumimoji="1" lang="en-US" altLang="zh-CN" sz="2300" dirty="0">
                <a:solidFill>
                  <a:srgbClr val="0070C0"/>
                </a:solidFill>
                <a:latin typeface="Microsoft YaHei" panose="020B0503020204020204" pitchFamily="34" charset="-122"/>
                <a:ea typeface="Microsoft YaHei" panose="020B0503020204020204" pitchFamily="34" charset="-122"/>
              </a:rPr>
              <a:t>W</a:t>
            </a:r>
            <a:r>
              <a:rPr kumimoji="1" lang="zh-CN" altLang="en-US" sz="2300" dirty="0">
                <a:latin typeface="Microsoft YaHei" panose="020B0503020204020204" pitchFamily="34" charset="-122"/>
                <a:ea typeface="Microsoft YaHei" panose="020B0503020204020204" pitchFamily="34" charset="-122"/>
              </a:rPr>
              <a:t>、</a:t>
            </a:r>
            <a:r>
              <a:rPr kumimoji="1" lang="en-US" altLang="zh-CN" sz="2300" dirty="0">
                <a:solidFill>
                  <a:srgbClr val="FF0000"/>
                </a:solidFill>
                <a:latin typeface="Microsoft YaHei" panose="020B0503020204020204" pitchFamily="34" charset="-122"/>
                <a:ea typeface="Microsoft YaHei" panose="020B0503020204020204" pitchFamily="34" charset="-122"/>
              </a:rPr>
              <a:t>W</a:t>
            </a:r>
            <a:r>
              <a:rPr kumimoji="1" lang="en-US" altLang="zh-CN" sz="2300" dirty="0">
                <a:latin typeface="Microsoft YaHei" panose="020B0503020204020204" pitchFamily="34" charset="-122"/>
                <a:ea typeface="Microsoft YaHei" panose="020B0503020204020204" pitchFamily="34" charset="-122"/>
              </a:rPr>
              <a:t>A</a:t>
            </a:r>
            <a:r>
              <a:rPr kumimoji="1" lang="en-US" altLang="zh-CN" sz="2300" dirty="0">
                <a:solidFill>
                  <a:srgbClr val="0070C0"/>
                </a:solidFill>
                <a:latin typeface="Microsoft YaHei" panose="020B0503020204020204" pitchFamily="34" charset="-122"/>
                <a:ea typeface="Microsoft YaHei" panose="020B0503020204020204" pitchFamily="34" charset="-122"/>
              </a:rPr>
              <a:t>R</a:t>
            </a:r>
            <a:r>
              <a:rPr kumimoji="1" lang="en-US" altLang="zh-CN" sz="2300" dirty="0">
                <a:latin typeface="Microsoft YaHei" panose="020B0503020204020204" pitchFamily="34" charset="-122"/>
                <a:ea typeface="Microsoft YaHei" panose="020B0503020204020204" pitchFamily="34" charset="-122"/>
                <a:sym typeface="Wingdings" pitchFamily="2" charset="2"/>
              </a:rPr>
              <a:t></a:t>
            </a:r>
            <a:r>
              <a:rPr kumimoji="1" lang="zh-CN" altLang="en-US" sz="2300" dirty="0">
                <a:latin typeface="Microsoft YaHei" panose="020B0503020204020204" pitchFamily="34" charset="-122"/>
                <a:ea typeface="Microsoft YaHei" panose="020B0503020204020204" pitchFamily="34" charset="-122"/>
                <a:sym typeface="Wingdings" pitchFamily="2" charset="2"/>
              </a:rPr>
              <a:t>该类寄存器在 </a:t>
            </a:r>
            <a:r>
              <a:rPr kumimoji="1" lang="en-US" altLang="zh-CN" sz="2300" dirty="0">
                <a:solidFill>
                  <a:srgbClr val="0070C0"/>
                </a:solidFill>
                <a:latin typeface="Microsoft YaHei" panose="020B0503020204020204" pitchFamily="34" charset="-122"/>
                <a:ea typeface="Microsoft YaHei" panose="020B0503020204020204" pitchFamily="34" charset="-122"/>
                <a:sym typeface="Wingdings" pitchFamily="2" charset="2"/>
              </a:rPr>
              <a:t>W/R</a:t>
            </a:r>
            <a:r>
              <a:rPr kumimoji="1" lang="zh-CN" altLang="en-US" sz="2300" dirty="0">
                <a:solidFill>
                  <a:srgbClr val="0070C0"/>
                </a:solidFill>
                <a:latin typeface="Microsoft YaHei" panose="020B0503020204020204" pitchFamily="34" charset="-122"/>
                <a:ea typeface="Microsoft YaHei" panose="020B0503020204020204" pitchFamily="34" charset="-122"/>
                <a:sym typeface="Wingdings" pitchFamily="2" charset="2"/>
              </a:rPr>
              <a:t> </a:t>
            </a:r>
            <a:r>
              <a:rPr kumimoji="1" lang="zh-CN" altLang="en-US" sz="2300" dirty="0">
                <a:latin typeface="Microsoft YaHei" panose="020B0503020204020204" pitchFamily="34" charset="-122"/>
                <a:ea typeface="Microsoft YaHei" panose="020B0503020204020204" pitchFamily="34" charset="-122"/>
                <a:sym typeface="Wingdings" pitchFamily="2" charset="2"/>
              </a:rPr>
              <a:t>操作后、</a:t>
            </a:r>
            <a:r>
              <a:rPr kumimoji="1" lang="en-US" altLang="zh-CN" sz="2300" dirty="0">
                <a:solidFill>
                  <a:srgbClr val="FF0000"/>
                </a:solidFill>
                <a:latin typeface="Microsoft YaHei" panose="020B0503020204020204" pitchFamily="34" charset="-122"/>
                <a:ea typeface="Microsoft YaHei" panose="020B0503020204020204" pitchFamily="34" charset="-122"/>
                <a:sym typeface="Wingdings" pitchFamily="2" charset="2"/>
              </a:rPr>
              <a:t>W</a:t>
            </a:r>
            <a:r>
              <a:rPr kumimoji="1" lang="zh-CN" altLang="en-US" sz="2300" dirty="0">
                <a:solidFill>
                  <a:srgbClr val="FF0000"/>
                </a:solidFill>
                <a:latin typeface="Microsoft YaHei" panose="020B0503020204020204" pitchFamily="34" charset="-122"/>
                <a:ea typeface="Microsoft YaHei" panose="020B0503020204020204" pitchFamily="34" charset="-122"/>
                <a:sym typeface="Wingdings" pitchFamily="2" charset="2"/>
              </a:rPr>
              <a:t> </a:t>
            </a:r>
            <a:r>
              <a:rPr kumimoji="1" lang="zh-CN" altLang="en-US" sz="2300" dirty="0">
                <a:latin typeface="Microsoft YaHei" panose="020B0503020204020204" pitchFamily="34" charset="-122"/>
                <a:ea typeface="Microsoft YaHei" panose="020B0503020204020204" pitchFamily="34" charset="-122"/>
                <a:sym typeface="Wingdings" pitchFamily="2" charset="2"/>
              </a:rPr>
              <a:t>前的值不重要。</a:t>
            </a:r>
            <a:endParaRPr kumimoji="1" lang="en-US" altLang="zh-CN" sz="2300" dirty="0">
              <a:latin typeface="Microsoft YaHei" panose="020B0503020204020204" pitchFamily="34" charset="-122"/>
              <a:ea typeface="Microsoft YaHei" panose="020B0503020204020204" pitchFamily="34" charset="-122"/>
              <a:sym typeface="Wingdings" pitchFamily="2" charset="2"/>
            </a:endParaRPr>
          </a:p>
          <a:p>
            <a:pPr lvl="1">
              <a:lnSpc>
                <a:spcPct val="150000"/>
              </a:lnSpc>
            </a:pPr>
            <a:r>
              <a:rPr kumimoji="1" lang="zh-CN" altLang="en-US" sz="2300" dirty="0">
                <a:latin typeface="Microsoft YaHei" panose="020B0503020204020204" pitchFamily="34" charset="-122"/>
                <a:ea typeface="Microsoft YaHei" panose="020B0503020204020204" pitchFamily="34" charset="-122"/>
                <a:sym typeface="Wingdings" pitchFamily="2" charset="2"/>
              </a:rPr>
              <a:t>硬件视角：固有可利用的指令级并行</a:t>
            </a:r>
            <a:endParaRPr kumimoji="1" lang="en-US" altLang="zh-CN" sz="2300" dirty="0">
              <a:latin typeface="Microsoft YaHei" panose="020B0503020204020204" pitchFamily="34" charset="-122"/>
              <a:ea typeface="Microsoft YaHei" panose="020B0503020204020204" pitchFamily="34" charset="-122"/>
              <a:sym typeface="Wingdings" pitchFamily="2" charset="2"/>
            </a:endParaRPr>
          </a:p>
          <a:p>
            <a:pPr lvl="1">
              <a:lnSpc>
                <a:spcPct val="150000"/>
              </a:lnSpc>
            </a:pPr>
            <a:r>
              <a:rPr kumimoji="1" lang="zh-CN" altLang="en-US" sz="2300" dirty="0">
                <a:latin typeface="Microsoft YaHei" panose="020B0503020204020204" pitchFamily="34" charset="-122"/>
                <a:ea typeface="Microsoft YaHei" panose="020B0503020204020204" pitchFamily="34" charset="-122"/>
                <a:sym typeface="Wingdings" pitchFamily="2" charset="2"/>
              </a:rPr>
              <a:t>软件视角：可利用的空闲寄存器</a:t>
            </a:r>
            <a:endParaRPr kumimoji="1" lang="en-US" altLang="zh-CN" sz="2300" dirty="0">
              <a:latin typeface="Microsoft YaHei" panose="020B0503020204020204" pitchFamily="34" charset="-122"/>
              <a:ea typeface="Microsoft YaHei" panose="020B0503020204020204" pitchFamily="34" charset="-122"/>
              <a:sym typeface="Wingdings" pitchFamily="2" charset="2"/>
            </a:endParaRPr>
          </a:p>
          <a:p>
            <a:pPr marL="342891" lvl="1" indent="0">
              <a:lnSpc>
                <a:spcPct val="150000"/>
              </a:lnSpc>
              <a:buNone/>
            </a:pPr>
            <a:endParaRPr kumimoji="1" lang="en-US" altLang="zh-CN" dirty="0">
              <a:latin typeface="Microsoft YaHei" panose="020B0503020204020204" pitchFamily="34" charset="-122"/>
              <a:ea typeface="Microsoft YaHei" panose="020B0503020204020204" pitchFamily="34" charset="-122"/>
            </a:endParaRPr>
          </a:p>
          <a:p>
            <a:pPr marL="342891" lvl="1" indent="0">
              <a:lnSpc>
                <a:spcPct val="150000"/>
              </a:lnSpc>
              <a:buNone/>
            </a:pPr>
            <a:endParaRPr kumimoji="1" lang="en-US" altLang="zh-CN" dirty="0">
              <a:latin typeface="Microsoft YaHei" panose="020B0503020204020204" pitchFamily="34" charset="-122"/>
              <a:ea typeface="Microsoft YaHei" panose="020B0503020204020204" pitchFamily="34" charset="-122"/>
            </a:endParaRPr>
          </a:p>
          <a:p>
            <a:pPr marL="342891" lvl="1" indent="0">
              <a:lnSpc>
                <a:spcPct val="150000"/>
              </a:lnSpc>
              <a:buNone/>
            </a:pPr>
            <a:endParaRPr kumimoji="1" lang="en-US" altLang="zh-CN" dirty="0">
              <a:latin typeface="Microsoft YaHei" panose="020B0503020204020204" pitchFamily="34" charset="-122"/>
              <a:ea typeface="Microsoft YaHei" panose="020B0503020204020204" pitchFamily="34" charset="-122"/>
            </a:endParaRPr>
          </a:p>
          <a:p>
            <a:pPr lvl="1">
              <a:lnSpc>
                <a:spcPct val="150000"/>
              </a:lnSpc>
            </a:pPr>
            <a:endParaRPr kumimoji="1" lang="en-US" altLang="zh-CN" dirty="0">
              <a:latin typeface="Microsoft YaHei" panose="020B0503020204020204" pitchFamily="34" charset="-122"/>
              <a:ea typeface="Microsoft YaHei" panose="020B0503020204020204" pitchFamily="34" charset="-122"/>
            </a:endParaRPr>
          </a:p>
          <a:p>
            <a:pPr lvl="1">
              <a:lnSpc>
                <a:spcPct val="150000"/>
              </a:lnSpc>
            </a:pPr>
            <a:r>
              <a:rPr kumimoji="1" lang="zh-CN" altLang="en-US" sz="2300" dirty="0">
                <a:latin typeface="Microsoft YaHei" panose="020B0503020204020204" pitchFamily="34" charset="-122"/>
                <a:ea typeface="Microsoft YaHei" panose="020B0503020204020204" pitchFamily="34" charset="-122"/>
              </a:rPr>
              <a:t>从起始位置向后寻找不曾作为源寄存器的目的寄存器，则其为一</a:t>
            </a:r>
            <a:r>
              <a:rPr kumimoji="1" lang="zh-CN" altLang="en-US" sz="2300" dirty="0">
                <a:solidFill>
                  <a:srgbClr val="FF0000"/>
                </a:solidFill>
                <a:latin typeface="Microsoft YaHei" panose="020B0503020204020204" pitchFamily="34" charset="-122"/>
                <a:ea typeface="Microsoft YaHei" panose="020B0503020204020204" pitchFamily="34" charset="-122"/>
              </a:rPr>
              <a:t>空闲</a:t>
            </a:r>
            <a:r>
              <a:rPr kumimoji="1" lang="zh-CN" altLang="en-US" sz="2300" dirty="0">
                <a:latin typeface="Microsoft YaHei" panose="020B0503020204020204" pitchFamily="34" charset="-122"/>
                <a:ea typeface="Microsoft YaHei" panose="020B0503020204020204" pitchFamily="34" charset="-122"/>
              </a:rPr>
              <a:t>寄存器</a:t>
            </a:r>
          </a:p>
        </p:txBody>
      </p:sp>
      <p:pic>
        <p:nvPicPr>
          <p:cNvPr id="9" name="图片 8">
            <a:extLst>
              <a:ext uri="{FF2B5EF4-FFF2-40B4-BE49-F238E27FC236}">
                <a16:creationId xmlns:a16="http://schemas.microsoft.com/office/drawing/2014/main" id="{3AA1EBC2-396C-C941-EAEF-8CF51B54D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21" y="3670819"/>
            <a:ext cx="7184431" cy="1202680"/>
          </a:xfrm>
          <a:prstGeom prst="rect">
            <a:avLst/>
          </a:prstGeom>
        </p:spPr>
      </p:pic>
      <p:sp>
        <p:nvSpPr>
          <p:cNvPr id="4" name="文本框 3">
            <a:extLst>
              <a:ext uri="{FF2B5EF4-FFF2-40B4-BE49-F238E27FC236}">
                <a16:creationId xmlns:a16="http://schemas.microsoft.com/office/drawing/2014/main" id="{BF0AE88C-F0A9-7371-2411-9F1F13BDF28D}"/>
              </a:ext>
            </a:extLst>
          </p:cNvPr>
          <p:cNvSpPr txBox="1"/>
          <p:nvPr/>
        </p:nvSpPr>
        <p:spPr>
          <a:xfrm>
            <a:off x="3215685" y="4504167"/>
            <a:ext cx="633507" cy="369332"/>
          </a:xfrm>
          <a:prstGeom prst="rect">
            <a:avLst/>
          </a:prstGeom>
          <a:noFill/>
        </p:spPr>
        <p:txBody>
          <a:bodyPr wrap="none" rtlCol="0">
            <a:spAutoFit/>
          </a:bodyPr>
          <a:lstStyle/>
          <a:p>
            <a:r>
              <a:rPr kumimoji="1" lang="en-US" altLang="zh-CN" dirty="0">
                <a:solidFill>
                  <a:srgbClr val="0070C0"/>
                </a:solidFill>
              </a:rPr>
              <a:t>R/W</a:t>
            </a:r>
            <a:endParaRPr kumimoji="1" lang="zh-CN" altLang="en-US" dirty="0">
              <a:solidFill>
                <a:srgbClr val="0070C0"/>
              </a:solidFill>
            </a:endParaRPr>
          </a:p>
        </p:txBody>
      </p:sp>
    </p:spTree>
    <p:extLst>
      <p:ext uri="{BB962C8B-B14F-4D97-AF65-F5344CB8AC3E}">
        <p14:creationId xmlns:p14="http://schemas.microsoft.com/office/powerpoint/2010/main" val="370508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12E3D-4BC7-2D50-42FC-2994A5840ACF}"/>
              </a:ext>
            </a:extLst>
          </p:cNvPr>
          <p:cNvSpPr>
            <a:spLocks noGrp="1"/>
          </p:cNvSpPr>
          <p:nvPr>
            <p:ph type="title"/>
          </p:nvPr>
        </p:nvSpPr>
        <p:spPr/>
        <p:txBody>
          <a:bodyPr/>
          <a:lstStyle/>
          <a:p>
            <a:r>
              <a:rPr kumimoji="1" lang="zh-CN" altLang="en-US" dirty="0"/>
              <a:t>提议方法 </a:t>
            </a:r>
            <a:r>
              <a:rPr kumimoji="1" lang="en-US" altLang="zh-CN" dirty="0"/>
              <a:t>cont.</a:t>
            </a:r>
            <a:endParaRPr kumimoji="1" lang="zh-CN" altLang="en-US" dirty="0"/>
          </a:p>
        </p:txBody>
      </p:sp>
      <p:sp>
        <p:nvSpPr>
          <p:cNvPr id="3" name="内容占位符 2">
            <a:extLst>
              <a:ext uri="{FF2B5EF4-FFF2-40B4-BE49-F238E27FC236}">
                <a16:creationId xmlns:a16="http://schemas.microsoft.com/office/drawing/2014/main" id="{B6D8CBF3-0E79-967E-3E6A-5A535769C714}"/>
              </a:ext>
            </a:extLst>
          </p:cNvPr>
          <p:cNvSpPr>
            <a:spLocks noGrp="1"/>
          </p:cNvSpPr>
          <p:nvPr>
            <p:ph idx="1"/>
          </p:nvPr>
        </p:nvSpPr>
        <p:spPr/>
        <p:txBody>
          <a:bodyPr>
            <a:normAutofit fontScale="92500" lnSpcReduction="10000"/>
          </a:bodyPr>
          <a:lstStyle/>
          <a:p>
            <a:pPr>
              <a:lnSpc>
                <a:spcPct val="150000"/>
              </a:lnSpc>
            </a:pPr>
            <a:r>
              <a:rPr kumimoji="1" lang="zh-CN" altLang="en-US" sz="2600" dirty="0">
                <a:latin typeface="Microsoft YaHei" panose="020B0503020204020204" pitchFamily="34" charset="-122"/>
                <a:ea typeface="Microsoft YaHei" panose="020B0503020204020204" pitchFamily="34" charset="-122"/>
              </a:rPr>
              <a:t>算法技术细节</a:t>
            </a:r>
            <a:endParaRPr kumimoji="1" lang="en-US" altLang="zh-CN" sz="2600" dirty="0">
              <a:latin typeface="Microsoft YaHei" panose="020B0503020204020204" pitchFamily="34" charset="-122"/>
              <a:ea typeface="Microsoft YaHei" panose="020B0503020204020204" pitchFamily="34" charset="-122"/>
            </a:endParaRPr>
          </a:p>
          <a:p>
            <a:pPr lvl="1">
              <a:lnSpc>
                <a:spcPct val="150000"/>
              </a:lnSpc>
            </a:pPr>
            <a:r>
              <a:rPr kumimoji="1" lang="zh-CN" altLang="en-US" sz="2300" dirty="0">
                <a:latin typeface="Microsoft YaHei" panose="020B0503020204020204" pitchFamily="34" charset="-122"/>
                <a:ea typeface="Microsoft YaHei" panose="020B0503020204020204" pitchFamily="34" charset="-122"/>
              </a:rPr>
              <a:t>寄存器寻找终止条件</a:t>
            </a:r>
            <a:endParaRPr kumimoji="1" lang="en-US" altLang="zh-CN" sz="2300" dirty="0">
              <a:latin typeface="Microsoft YaHei" panose="020B0503020204020204" pitchFamily="34" charset="-122"/>
              <a:ea typeface="Microsoft YaHei" panose="020B0503020204020204" pitchFamily="34" charset="-122"/>
            </a:endParaRPr>
          </a:p>
          <a:p>
            <a:pPr marL="1028674" lvl="2" indent="-342891">
              <a:lnSpc>
                <a:spcPct val="150000"/>
              </a:lnSpc>
              <a:buFont typeface="+mj-lt"/>
              <a:buAutoNum type="arabicPeriod"/>
            </a:pPr>
            <a:r>
              <a:rPr kumimoji="1" lang="en-US" altLang="zh-CN" sz="1900" dirty="0">
                <a:latin typeface="Microsoft YaHei" panose="020B0503020204020204" pitchFamily="34" charset="-122"/>
                <a:ea typeface="Microsoft YaHei" panose="020B0503020204020204" pitchFamily="34" charset="-122"/>
              </a:rPr>
              <a:t>branch</a:t>
            </a:r>
            <a:r>
              <a:rPr kumimoji="1" lang="zh-CN" altLang="en-US" sz="1900" dirty="0">
                <a:latin typeface="Microsoft YaHei" panose="020B0503020204020204" pitchFamily="34" charset="-122"/>
                <a:ea typeface="Microsoft YaHei" panose="020B0503020204020204" pitchFamily="34" charset="-122"/>
              </a:rPr>
              <a:t>、</a:t>
            </a:r>
            <a:r>
              <a:rPr kumimoji="1" lang="en-US" altLang="zh-CN" sz="1900" dirty="0" err="1">
                <a:latin typeface="Microsoft YaHei" panose="020B0503020204020204" pitchFamily="34" charset="-122"/>
                <a:ea typeface="Microsoft YaHei" panose="020B0503020204020204" pitchFamily="34" charset="-122"/>
              </a:rPr>
              <a:t>jal</a:t>
            </a:r>
            <a:r>
              <a:rPr kumimoji="1" lang="zh-CN" altLang="en-US" sz="1900" dirty="0">
                <a:latin typeface="Microsoft YaHei" panose="020B0503020204020204" pitchFamily="34" charset="-122"/>
                <a:ea typeface="Microsoft YaHei" panose="020B0503020204020204" pitchFamily="34" charset="-122"/>
              </a:rPr>
              <a:t> 指令：理论上可以继续分析</a:t>
            </a:r>
            <a:r>
              <a:rPr kumimoji="1" lang="zh-CN" altLang="en-US" sz="1900" baseline="30000" dirty="0">
                <a:latin typeface="Microsoft YaHei" panose="020B0503020204020204" pitchFamily="34" charset="-122"/>
                <a:ea typeface="Microsoft YaHei" panose="020B0503020204020204" pitchFamily="34" charset="-122"/>
              </a:rPr>
              <a:t>*</a:t>
            </a:r>
            <a:r>
              <a:rPr kumimoji="1" lang="zh-CN" altLang="en-US" sz="1900" dirty="0">
                <a:latin typeface="Microsoft YaHei" panose="020B0503020204020204" pitchFamily="34" charset="-122"/>
                <a:ea typeface="Microsoft YaHei" panose="020B0503020204020204" pitchFamily="34" charset="-122"/>
              </a:rPr>
              <a:t>，实际收益不大</a:t>
            </a:r>
            <a:endParaRPr kumimoji="1" lang="en-US" altLang="zh-CN" sz="1900" dirty="0">
              <a:latin typeface="Microsoft YaHei" panose="020B0503020204020204" pitchFamily="34" charset="-122"/>
              <a:ea typeface="Microsoft YaHei" panose="020B0503020204020204" pitchFamily="34" charset="-122"/>
            </a:endParaRPr>
          </a:p>
          <a:p>
            <a:pPr marL="1028674" lvl="2" indent="-342891">
              <a:lnSpc>
                <a:spcPct val="150000"/>
              </a:lnSpc>
              <a:buFont typeface="+mj-lt"/>
              <a:buAutoNum type="arabicPeriod"/>
            </a:pPr>
            <a:r>
              <a:rPr kumimoji="1" lang="en-US" altLang="zh-CN" sz="1900" dirty="0" err="1">
                <a:latin typeface="Microsoft YaHei" panose="020B0503020204020204" pitchFamily="34" charset="-122"/>
                <a:ea typeface="Microsoft YaHei" panose="020B0503020204020204" pitchFamily="34" charset="-122"/>
              </a:rPr>
              <a:t>jalr</a:t>
            </a:r>
            <a:r>
              <a:rPr kumimoji="1" lang="zh-CN" altLang="en-US" sz="1900" dirty="0">
                <a:latin typeface="Microsoft YaHei" panose="020B0503020204020204" pitchFamily="34" charset="-122"/>
                <a:ea typeface="Microsoft YaHei" panose="020B0503020204020204" pitchFamily="34" charset="-122"/>
              </a:rPr>
              <a:t> 指令：目标不定，不可继续分析</a:t>
            </a:r>
            <a:endParaRPr kumimoji="1" lang="en-US" altLang="zh-CN" sz="1900" dirty="0">
              <a:latin typeface="Microsoft YaHei" panose="020B0503020204020204" pitchFamily="34" charset="-122"/>
              <a:ea typeface="Microsoft YaHei" panose="020B0503020204020204" pitchFamily="34" charset="-122"/>
            </a:endParaRPr>
          </a:p>
          <a:p>
            <a:pPr marL="1028674" lvl="2" indent="-342891">
              <a:lnSpc>
                <a:spcPct val="150000"/>
              </a:lnSpc>
              <a:buFont typeface="+mj-lt"/>
              <a:buAutoNum type="arabicPeriod"/>
            </a:pPr>
            <a:r>
              <a:rPr kumimoji="1" lang="zh-CN" altLang="en-US" sz="1900" dirty="0">
                <a:latin typeface="Microsoft YaHei" panose="020B0503020204020204" pitchFamily="34" charset="-122"/>
                <a:ea typeface="Microsoft YaHei" panose="020B0503020204020204" pitchFamily="34" charset="-122"/>
              </a:rPr>
              <a:t>特权类指令：不可继续分析（可能触发异常，本身也不应进入寄存器分析阶段）</a:t>
            </a:r>
            <a:endParaRPr kumimoji="1" lang="en-US" altLang="zh-CN" sz="1900" dirty="0">
              <a:latin typeface="Microsoft YaHei" panose="020B0503020204020204" pitchFamily="34" charset="-122"/>
              <a:ea typeface="Microsoft YaHei" panose="020B0503020204020204" pitchFamily="34" charset="-122"/>
            </a:endParaRPr>
          </a:p>
          <a:p>
            <a:pPr lvl="1">
              <a:lnSpc>
                <a:spcPct val="150000"/>
              </a:lnSpc>
            </a:pPr>
            <a:r>
              <a:rPr kumimoji="1" lang="en-US" altLang="zh-CN" sz="2300" dirty="0">
                <a:latin typeface="Microsoft YaHei" panose="020B0503020204020204" pitchFamily="34" charset="-122"/>
                <a:ea typeface="Microsoft YaHei" panose="020B0503020204020204" pitchFamily="34" charset="-122"/>
              </a:rPr>
              <a:t>RISC-V</a:t>
            </a:r>
            <a:r>
              <a:rPr kumimoji="1" lang="zh-CN" altLang="en-US" sz="2300" dirty="0">
                <a:latin typeface="Microsoft YaHei" panose="020B0503020204020204" pitchFamily="34" charset="-122"/>
                <a:ea typeface="Microsoft YaHei" panose="020B0503020204020204" pitchFamily="34" charset="-122"/>
              </a:rPr>
              <a:t> 的 </a:t>
            </a:r>
            <a:r>
              <a:rPr kumimoji="1" lang="en-US" altLang="zh-CN" sz="2300" dirty="0">
                <a:latin typeface="Microsoft YaHei" panose="020B0503020204020204" pitchFamily="34" charset="-122"/>
                <a:ea typeface="Microsoft YaHei" panose="020B0503020204020204" pitchFamily="34" charset="-122"/>
              </a:rPr>
              <a:t>0</a:t>
            </a:r>
            <a:r>
              <a:rPr kumimoji="1" lang="zh-CN" altLang="en-US" sz="2300" dirty="0">
                <a:latin typeface="Microsoft YaHei" panose="020B0503020204020204" pitchFamily="34" charset="-122"/>
                <a:ea typeface="Microsoft YaHei" panose="020B0503020204020204" pitchFamily="34" charset="-122"/>
              </a:rPr>
              <a:t> 号寄存器恒 </a:t>
            </a:r>
            <a:r>
              <a:rPr kumimoji="1" lang="en-US" altLang="zh-CN" sz="2300" dirty="0">
                <a:latin typeface="Microsoft YaHei" panose="020B0503020204020204" pitchFamily="34" charset="-122"/>
                <a:ea typeface="Microsoft YaHei" panose="020B0503020204020204" pitchFamily="34" charset="-122"/>
              </a:rPr>
              <a:t>0</a:t>
            </a:r>
            <a:r>
              <a:rPr kumimoji="1" lang="zh-CN" altLang="en-US" sz="2300" dirty="0">
                <a:latin typeface="Microsoft YaHei" panose="020B0503020204020204" pitchFamily="34" charset="-122"/>
                <a:ea typeface="Microsoft YaHei" panose="020B0503020204020204" pitchFamily="34" charset="-122"/>
              </a:rPr>
              <a:t>，不作为结果返回</a:t>
            </a:r>
            <a:endParaRPr kumimoji="1" lang="en-US" altLang="zh-CN" sz="2300" dirty="0">
              <a:latin typeface="Microsoft YaHei" panose="020B0503020204020204" pitchFamily="34" charset="-122"/>
              <a:ea typeface="Microsoft YaHei" panose="020B0503020204020204" pitchFamily="34" charset="-122"/>
            </a:endParaRPr>
          </a:p>
          <a:p>
            <a:pPr lvl="1">
              <a:lnSpc>
                <a:spcPct val="150000"/>
              </a:lnSpc>
            </a:pPr>
            <a:endParaRPr kumimoji="1" lang="en-US" altLang="zh-CN" dirty="0">
              <a:latin typeface="Microsoft YaHei" panose="020B0503020204020204" pitchFamily="34" charset="-122"/>
              <a:ea typeface="Microsoft YaHei" panose="020B0503020204020204" pitchFamily="34" charset="-122"/>
            </a:endParaRPr>
          </a:p>
          <a:p>
            <a:pPr marL="342900" lvl="1" indent="0">
              <a:lnSpc>
                <a:spcPct val="150000"/>
              </a:lnSpc>
              <a:buNone/>
            </a:pPr>
            <a:endParaRPr kumimoji="1" lang="en-US" altLang="zh-CN" dirty="0">
              <a:latin typeface="Microsoft YaHei" panose="020B0503020204020204" pitchFamily="34" charset="-122"/>
              <a:ea typeface="Microsoft YaHei" panose="020B0503020204020204" pitchFamily="34" charset="-122"/>
            </a:endParaRPr>
          </a:p>
          <a:p>
            <a:pPr lvl="1">
              <a:lnSpc>
                <a:spcPct val="150000"/>
              </a:lnSpc>
            </a:pPr>
            <a:endParaRPr kumimoji="1" lang="en-US" altLang="zh-CN" dirty="0">
              <a:latin typeface="Microsoft YaHei" panose="020B0503020204020204" pitchFamily="34" charset="-122"/>
              <a:ea typeface="Microsoft YaHei" panose="020B0503020204020204" pitchFamily="34" charset="-122"/>
            </a:endParaRPr>
          </a:p>
          <a:p>
            <a:pPr marL="0" indent="0">
              <a:lnSpc>
                <a:spcPct val="150000"/>
              </a:lnSpc>
              <a:buNone/>
            </a:pPr>
            <a:r>
              <a:rPr kumimoji="1" lang="zh-CN" altLang="en-US" sz="1400" dirty="0">
                <a:latin typeface="Microsoft YaHei" panose="020B0503020204020204" pitchFamily="34" charset="-122"/>
                <a:ea typeface="Microsoft YaHei" panose="020B0503020204020204" pitchFamily="34" charset="-122"/>
              </a:rPr>
              <a:t>*：</a:t>
            </a:r>
            <a:r>
              <a:rPr kumimoji="1" lang="en-US" altLang="zh-CN" sz="1400" dirty="0">
                <a:latin typeface="Microsoft YaHei" panose="020B0503020204020204" pitchFamily="34" charset="-122"/>
                <a:ea typeface="Microsoft YaHei" panose="020B0503020204020204" pitchFamily="34" charset="-122"/>
              </a:rPr>
              <a:t>branch</a:t>
            </a:r>
            <a:r>
              <a:rPr kumimoji="1" lang="zh-CN" altLang="en-US" sz="1400" dirty="0">
                <a:latin typeface="Microsoft YaHei" panose="020B0503020204020204" pitchFamily="34" charset="-122"/>
                <a:ea typeface="Microsoft YaHei" panose="020B0503020204020204" pitchFamily="34" charset="-122"/>
              </a:rPr>
              <a:t>需要分析其两条路径空闲寄存器取交集</a:t>
            </a:r>
          </a:p>
        </p:txBody>
      </p:sp>
    </p:spTree>
    <p:extLst>
      <p:ext uri="{BB962C8B-B14F-4D97-AF65-F5344CB8AC3E}">
        <p14:creationId xmlns:p14="http://schemas.microsoft.com/office/powerpoint/2010/main" val="261545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5ACE8-96F0-BF25-34F3-AC10A560C261}"/>
              </a:ext>
            </a:extLst>
          </p:cNvPr>
          <p:cNvSpPr>
            <a:spLocks noGrp="1"/>
          </p:cNvSpPr>
          <p:nvPr>
            <p:ph type="title"/>
          </p:nvPr>
        </p:nvSpPr>
        <p:spPr/>
        <p:txBody>
          <a:bodyPr/>
          <a:lstStyle/>
          <a:p>
            <a:r>
              <a:rPr kumimoji="1" lang="en-US" altLang="zh-CN" dirty="0" err="1"/>
              <a:t>Kprobe</a:t>
            </a:r>
            <a:r>
              <a:rPr kumimoji="1" lang="zh-CN" altLang="en-US" dirty="0"/>
              <a:t>优化实现细节</a:t>
            </a:r>
          </a:p>
        </p:txBody>
      </p:sp>
      <p:sp>
        <p:nvSpPr>
          <p:cNvPr id="3" name="内容占位符 2">
            <a:extLst>
              <a:ext uri="{FF2B5EF4-FFF2-40B4-BE49-F238E27FC236}">
                <a16:creationId xmlns:a16="http://schemas.microsoft.com/office/drawing/2014/main" id="{75EEEC15-E093-0A04-11D1-82FAA8765FBF}"/>
              </a:ext>
            </a:extLst>
          </p:cNvPr>
          <p:cNvSpPr>
            <a:spLocks noGrp="1"/>
          </p:cNvSpPr>
          <p:nvPr>
            <p:ph idx="1"/>
          </p:nvPr>
        </p:nvSpPr>
        <p:spPr>
          <a:xfrm>
            <a:off x="609600" y="1185335"/>
            <a:ext cx="11089640" cy="5896162"/>
          </a:xfrm>
        </p:spPr>
        <p:txBody>
          <a:bodyPr>
            <a:normAutofit/>
          </a:bodyPr>
          <a:lstStyle/>
          <a:p>
            <a:pPr>
              <a:lnSpc>
                <a:spcPct val="150000"/>
              </a:lnSpc>
            </a:pPr>
            <a:r>
              <a:rPr kumimoji="1" lang="zh-CN" altLang="en-US" sz="2400" dirty="0">
                <a:latin typeface="Microsoft YaHei" panose="020B0503020204020204" pitchFamily="34" charset="-122"/>
                <a:ea typeface="Microsoft YaHei" panose="020B0503020204020204" pitchFamily="34" charset="-122"/>
                <a:cs typeface="Arial" panose="020B0604020202020204" pitchFamily="34" charset="0"/>
              </a:rPr>
              <a:t>可优化点</a:t>
            </a:r>
            <a:endParaRPr kumimoji="1" lang="en-US" altLang="zh-CN" sz="2400" dirty="0">
              <a:latin typeface="Microsoft YaHei" panose="020B0503020204020204" pitchFamily="34" charset="-122"/>
              <a:ea typeface="Microsoft YaHei" panose="020B0503020204020204" pitchFamily="34" charset="-122"/>
              <a:cs typeface="Arial" panose="020B0604020202020204" pitchFamily="34" charset="0"/>
            </a:endParaRPr>
          </a:p>
          <a:p>
            <a:pPr lvl="1">
              <a:lnSpc>
                <a:spcPct val="150000"/>
              </a:lnSpc>
            </a:pPr>
            <a:r>
              <a:rPr kumimoji="1" lang="zh-CN" altLang="en-US" dirty="0">
                <a:latin typeface="Microsoft YaHei" panose="020B0503020204020204" pitchFamily="34" charset="-122"/>
                <a:ea typeface="Microsoft YaHei" panose="020B0503020204020204" pitchFamily="34" charset="-122"/>
                <a:cs typeface="Arial" panose="020B0604020202020204" pitchFamily="34" charset="0"/>
              </a:rPr>
              <a:t>通用要求</a:t>
            </a:r>
            <a:r>
              <a:rPr kumimoji="1" lang="en-US" altLang="zh-CN" baseline="30000" dirty="0">
                <a:latin typeface="Microsoft YaHei" panose="020B0503020204020204" pitchFamily="34" charset="-122"/>
                <a:ea typeface="Microsoft YaHei" panose="020B0503020204020204" pitchFamily="34" charset="-122"/>
                <a:cs typeface="Arial" panose="020B0604020202020204" pitchFamily="34" charset="0"/>
              </a:rPr>
              <a:t>[1]</a:t>
            </a:r>
          </a:p>
          <a:p>
            <a:pPr lvl="2">
              <a:lnSpc>
                <a:spcPct val="150000"/>
              </a:lnSpc>
            </a:pPr>
            <a:r>
              <a:rPr lang="zh-CN" altLang="en" sz="1800" dirty="0">
                <a:latin typeface="Microsoft YaHei" panose="020B0503020204020204" pitchFamily="34" charset="-122"/>
                <a:ea typeface="Microsoft YaHei" panose="020B0503020204020204" pitchFamily="34" charset="-122"/>
                <a:cs typeface="Arial" panose="020B0604020202020204" pitchFamily="34" charset="0"/>
              </a:rPr>
              <a:t>被</a:t>
            </a:r>
            <a:r>
              <a:rPr lang="zh-CN" altLang="en-US" sz="1800" dirty="0">
                <a:latin typeface="Microsoft YaHei" panose="020B0503020204020204" pitchFamily="34" charset="-122"/>
                <a:ea typeface="Microsoft YaHei" panose="020B0503020204020204" pitchFamily="34" charset="-122"/>
                <a:cs typeface="Arial" panose="020B0604020202020204" pitchFamily="34" charset="0"/>
              </a:rPr>
              <a:t>跳转指令替换的区域（被优化区域）完全位于一个函数内（跨越函数边界则很可能干扰正常执行流）</a:t>
            </a:r>
            <a:endParaRPr lang="en" altLang="zh-CN" sz="1800" dirty="0">
              <a:latin typeface="Microsoft YaHei" panose="020B0503020204020204" pitchFamily="34" charset="-122"/>
              <a:ea typeface="Microsoft YaHei" panose="020B0503020204020204" pitchFamily="34" charset="-122"/>
              <a:cs typeface="Arial" panose="020B0604020202020204" pitchFamily="34" charset="0"/>
            </a:endParaRPr>
          </a:p>
          <a:p>
            <a:pPr lvl="2">
              <a:lnSpc>
                <a:spcPct val="150000"/>
              </a:lnSpc>
            </a:pPr>
            <a:r>
              <a:rPr lang="zh-CN" altLang="en" sz="1800" dirty="0">
                <a:latin typeface="Microsoft YaHei" panose="020B0503020204020204" pitchFamily="34" charset="-122"/>
                <a:ea typeface="Microsoft YaHei" panose="020B0503020204020204" pitchFamily="34" charset="-122"/>
                <a:cs typeface="Arial" panose="020B0604020202020204" pitchFamily="34" charset="0"/>
              </a:rPr>
              <a:t>函数</a:t>
            </a:r>
            <a:r>
              <a:rPr lang="zh-CN" altLang="en-US" sz="1800" dirty="0">
                <a:latin typeface="Microsoft YaHei" panose="020B0503020204020204" pitchFamily="34" charset="-122"/>
                <a:ea typeface="Microsoft YaHei" panose="020B0503020204020204" pitchFamily="34" charset="-122"/>
                <a:cs typeface="Arial" panose="020B0604020202020204" pitchFamily="34" charset="0"/>
              </a:rPr>
              <a:t>不能含有间接跳转（不含跳转地址不定的指令）</a:t>
            </a:r>
            <a:endParaRPr lang="en" altLang="zh-CN" sz="1800" dirty="0">
              <a:latin typeface="Microsoft YaHei" panose="020B0503020204020204" pitchFamily="34" charset="-122"/>
              <a:ea typeface="Microsoft YaHei" panose="020B0503020204020204" pitchFamily="34" charset="-122"/>
              <a:cs typeface="Arial" panose="020B0604020202020204" pitchFamily="34" charset="0"/>
            </a:endParaRPr>
          </a:p>
          <a:p>
            <a:pPr lvl="2">
              <a:lnSpc>
                <a:spcPct val="150000"/>
              </a:lnSpc>
            </a:pPr>
            <a:r>
              <a:rPr lang="zh-CN" altLang="en" sz="1800" dirty="0">
                <a:latin typeface="Microsoft YaHei" panose="020B0503020204020204" pitchFamily="34" charset="-122"/>
                <a:ea typeface="Microsoft YaHei" panose="020B0503020204020204" pitchFamily="34" charset="-122"/>
                <a:cs typeface="Arial" panose="020B0604020202020204" pitchFamily="34" charset="0"/>
              </a:rPr>
              <a:t>函数</a:t>
            </a:r>
            <a:r>
              <a:rPr lang="zh-CN" altLang="en-US" sz="1800" dirty="0">
                <a:latin typeface="Microsoft YaHei" panose="020B0503020204020204" pitchFamily="34" charset="-122"/>
                <a:ea typeface="Microsoft YaHei" panose="020B0503020204020204" pitchFamily="34" charset="-122"/>
                <a:cs typeface="Arial" panose="020B0604020202020204" pitchFamily="34" charset="0"/>
              </a:rPr>
              <a:t>不能含有会触发异常的指令（处理代码可能跳转到优化区域内部）</a:t>
            </a:r>
            <a:endParaRPr lang="en" altLang="zh-CN" sz="1800" dirty="0">
              <a:latin typeface="Microsoft YaHei" panose="020B0503020204020204" pitchFamily="34" charset="-122"/>
              <a:ea typeface="Microsoft YaHei" panose="020B0503020204020204" pitchFamily="34" charset="-122"/>
              <a:cs typeface="Arial" panose="020B0604020202020204" pitchFamily="34" charset="0"/>
            </a:endParaRPr>
          </a:p>
          <a:p>
            <a:pPr lvl="2">
              <a:lnSpc>
                <a:spcPct val="150000"/>
              </a:lnSpc>
            </a:pPr>
            <a:r>
              <a:rPr lang="zh-CN" altLang="en-US" sz="1800" dirty="0">
                <a:latin typeface="Microsoft YaHei" panose="020B0503020204020204" pitchFamily="34" charset="-122"/>
                <a:ea typeface="Microsoft YaHei" panose="020B0503020204020204" pitchFamily="34" charset="-122"/>
                <a:cs typeface="Arial" panose="020B0604020202020204" pitchFamily="34" charset="0"/>
              </a:rPr>
              <a:t>函数内不允许</a:t>
            </a:r>
            <a:r>
              <a:rPr lang="zh-CN" altLang="en" sz="1800" dirty="0">
                <a:latin typeface="Microsoft YaHei" panose="020B0503020204020204" pitchFamily="34" charset="-122"/>
                <a:ea typeface="Microsoft YaHei" panose="020B0503020204020204" pitchFamily="34" charset="-122"/>
                <a:cs typeface="Arial" panose="020B0604020202020204" pitchFamily="34" charset="0"/>
              </a:rPr>
              <a:t>跳转</a:t>
            </a:r>
            <a:r>
              <a:rPr lang="zh-CN" altLang="en-US" sz="1800" dirty="0">
                <a:latin typeface="Microsoft YaHei" panose="020B0503020204020204" pitchFamily="34" charset="-122"/>
                <a:ea typeface="Microsoft YaHei" panose="020B0503020204020204" pitchFamily="34" charset="-122"/>
                <a:cs typeface="Arial" panose="020B0604020202020204" pitchFamily="34" charset="0"/>
              </a:rPr>
              <a:t>到被优化区域非开头位置（不能从桩点内部执行，会破坏正常执行流）</a:t>
            </a:r>
            <a:endParaRPr lang="en" altLang="zh-CN" sz="1800" dirty="0">
              <a:latin typeface="Microsoft YaHei" panose="020B0503020204020204" pitchFamily="34" charset="-122"/>
              <a:ea typeface="Microsoft YaHei" panose="020B0503020204020204" pitchFamily="34" charset="-122"/>
              <a:cs typeface="Arial" panose="020B0604020202020204" pitchFamily="34" charset="0"/>
            </a:endParaRPr>
          </a:p>
          <a:p>
            <a:pPr lvl="1">
              <a:lnSpc>
                <a:spcPct val="150000"/>
              </a:lnSpc>
            </a:pPr>
            <a:r>
              <a:rPr kumimoji="1" lang="zh-CN" altLang="en-US" dirty="0">
                <a:latin typeface="Microsoft YaHei" panose="020B0503020204020204" pitchFamily="34" charset="-122"/>
                <a:ea typeface="Microsoft YaHei" panose="020B0503020204020204" pitchFamily="34" charset="-122"/>
                <a:cs typeface="Arial" panose="020B0604020202020204" pitchFamily="34" charset="0"/>
              </a:rPr>
              <a:t>提议方案额外要求</a:t>
            </a:r>
            <a:endParaRPr kumimoji="1" lang="en-US" altLang="zh-CN" dirty="0">
              <a:latin typeface="Microsoft YaHei" panose="020B0503020204020204" pitchFamily="34" charset="-122"/>
              <a:ea typeface="Microsoft YaHei" panose="020B0503020204020204" pitchFamily="34" charset="-122"/>
              <a:cs typeface="Arial" panose="020B0604020202020204" pitchFamily="34" charset="0"/>
            </a:endParaRPr>
          </a:p>
          <a:p>
            <a:pPr lvl="2">
              <a:lnSpc>
                <a:spcPct val="150000"/>
              </a:lnSpc>
            </a:pPr>
            <a:r>
              <a:rPr kumimoji="1" lang="zh-CN" altLang="en-US" sz="1800" dirty="0">
                <a:latin typeface="Microsoft YaHei" panose="020B0503020204020204" pitchFamily="34" charset="-122"/>
                <a:ea typeface="Microsoft YaHei" panose="020B0503020204020204" pitchFamily="34" charset="-122"/>
                <a:cs typeface="Arial" panose="020B0604020202020204" pitchFamily="34" charset="0"/>
              </a:rPr>
              <a:t>为简化逻辑，要求指令必须可以直接异位执行</a:t>
            </a:r>
            <a:endParaRPr kumimoji="1" lang="en-US" altLang="zh-CN" sz="1800" dirty="0">
              <a:latin typeface="Microsoft YaHei" panose="020B0503020204020204" pitchFamily="34" charset="-122"/>
              <a:ea typeface="Microsoft YaHei" panose="020B0503020204020204" pitchFamily="34" charset="-122"/>
              <a:cs typeface="Arial" panose="020B0604020202020204" pitchFamily="34" charset="0"/>
            </a:endParaRPr>
          </a:p>
          <a:p>
            <a:pPr lvl="2">
              <a:lnSpc>
                <a:spcPct val="150000"/>
              </a:lnSpc>
            </a:pPr>
            <a:endParaRPr kumimoji="1" lang="en" altLang="zh-CN" sz="1800" dirty="0">
              <a:solidFill>
                <a:prstClr val="black"/>
              </a:solidFill>
              <a:latin typeface="Arial" panose="020B0604020202020204" pitchFamily="34" charset="0"/>
              <a:ea typeface="FangSong" panose="02010609060101010101" pitchFamily="49" charset="-122"/>
              <a:cs typeface="Arial" panose="020B0604020202020204" pitchFamily="34" charset="0"/>
            </a:endParaRPr>
          </a:p>
          <a:p>
            <a:pPr marL="0" indent="0" fontAlgn="base">
              <a:lnSpc>
                <a:spcPct val="100000"/>
              </a:lnSpc>
              <a:spcAft>
                <a:spcPct val="0"/>
              </a:spcAft>
              <a:buNone/>
              <a:defRPr/>
            </a:pPr>
            <a:r>
              <a:rPr kumimoji="1" lang="en" altLang="zh-CN" sz="1200" dirty="0">
                <a:solidFill>
                  <a:prstClr val="black"/>
                </a:solidFill>
                <a:latin typeface="FangSong" panose="02010609060101010101" pitchFamily="49" charset="-122"/>
                <a:ea typeface="FangSong" panose="02010609060101010101" pitchFamily="49" charset="-122"/>
              </a:rPr>
              <a:t>[1] JIM KENISTON P S P, MASAMI HIRAMATSU. Kernel Probes (</a:t>
            </a:r>
            <a:r>
              <a:rPr kumimoji="1" lang="en" altLang="zh-CN" sz="1200" dirty="0" err="1">
                <a:solidFill>
                  <a:prstClr val="black"/>
                </a:solidFill>
                <a:latin typeface="FangSong" panose="02010609060101010101" pitchFamily="49" charset="-122"/>
                <a:ea typeface="FangSong" panose="02010609060101010101" pitchFamily="49" charset="-122"/>
              </a:rPr>
              <a:t>Kprobes</a:t>
            </a:r>
            <a:r>
              <a:rPr kumimoji="1" lang="en" altLang="zh-CN" sz="1200" dirty="0">
                <a:solidFill>
                  <a:prstClr val="black"/>
                </a:solidFill>
                <a:latin typeface="FangSong" panose="02010609060101010101" pitchFamily="49" charset="-122"/>
                <a:ea typeface="FangSong" panose="02010609060101010101" pitchFamily="49" charset="-122"/>
              </a:rPr>
              <a:t>) [Z]. </a:t>
            </a:r>
          </a:p>
          <a:p>
            <a:pPr marL="0" indent="0">
              <a:lnSpc>
                <a:spcPct val="150000"/>
              </a:lnSpc>
              <a:buNone/>
            </a:pPr>
            <a:endParaRPr kumimoji="1" lang="zh-CN" altLang="en-US" dirty="0"/>
          </a:p>
        </p:txBody>
      </p:sp>
    </p:spTree>
    <p:extLst>
      <p:ext uri="{BB962C8B-B14F-4D97-AF65-F5344CB8AC3E}">
        <p14:creationId xmlns:p14="http://schemas.microsoft.com/office/powerpoint/2010/main" val="342352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FE2FE-3742-14DF-FE5D-4D8B362E3F23}"/>
              </a:ext>
            </a:extLst>
          </p:cNvPr>
          <p:cNvSpPr>
            <a:spLocks noGrp="1"/>
          </p:cNvSpPr>
          <p:nvPr>
            <p:ph type="title"/>
          </p:nvPr>
        </p:nvSpPr>
        <p:spPr/>
        <p:txBody>
          <a:bodyPr/>
          <a:lstStyle/>
          <a:p>
            <a:r>
              <a:rPr kumimoji="1" lang="en-US" altLang="zh-CN" dirty="0" err="1"/>
              <a:t>Kprobe</a:t>
            </a:r>
            <a:r>
              <a:rPr kumimoji="1" lang="zh-CN" altLang="en-US" dirty="0"/>
              <a:t>优化实现细节</a:t>
            </a:r>
            <a:r>
              <a:rPr kumimoji="1" lang="en-US" altLang="zh-CN" dirty="0"/>
              <a:t> cont.</a:t>
            </a:r>
            <a:endParaRPr kumimoji="1" lang="zh-CN" altLang="en-US" dirty="0"/>
          </a:p>
        </p:txBody>
      </p:sp>
      <p:sp>
        <p:nvSpPr>
          <p:cNvPr id="3" name="内容占位符 2">
            <a:extLst>
              <a:ext uri="{FF2B5EF4-FFF2-40B4-BE49-F238E27FC236}">
                <a16:creationId xmlns:a16="http://schemas.microsoft.com/office/drawing/2014/main" id="{0B7CE0AE-9574-4046-0112-A80470FAAF06}"/>
              </a:ext>
            </a:extLst>
          </p:cNvPr>
          <p:cNvSpPr>
            <a:spLocks noGrp="1"/>
          </p:cNvSpPr>
          <p:nvPr>
            <p:ph idx="1"/>
          </p:nvPr>
        </p:nvSpPr>
        <p:spPr>
          <a:xfrm>
            <a:off x="609600" y="990044"/>
            <a:ext cx="11089640" cy="5376889"/>
          </a:xfrm>
        </p:spPr>
        <p:txBody>
          <a:bodyPr>
            <a:normAutofit/>
          </a:bodyPr>
          <a:lstStyle/>
          <a:p>
            <a:r>
              <a:rPr kumimoji="1" lang="zh-CN" altLang="en-US" sz="2400" dirty="0">
                <a:latin typeface="Microsoft YaHei" panose="020B0503020204020204" pitchFamily="34" charset="-122"/>
                <a:ea typeface="Microsoft YaHei" panose="020B0503020204020204" pitchFamily="34" charset="-122"/>
              </a:rPr>
              <a:t>指令流劫持实现细节</a:t>
            </a:r>
            <a:endParaRPr kumimoji="1" lang="en-US" altLang="zh-CN" sz="24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进入 </a:t>
            </a:r>
            <a:r>
              <a:rPr kumimoji="1" lang="en-US" altLang="zh-CN" dirty="0">
                <a:latin typeface="Microsoft YaHei" panose="020B0503020204020204" pitchFamily="34" charset="-122"/>
                <a:ea typeface="Microsoft YaHei" panose="020B0503020204020204" pitchFamily="34" charset="-122"/>
              </a:rPr>
              <a:t>detour</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buffer</a:t>
            </a:r>
            <a:r>
              <a:rPr kumimoji="1" lang="zh-CN" altLang="en-US" dirty="0">
                <a:latin typeface="Microsoft YaHei" panose="020B0503020204020204" pitchFamily="34" charset="-122"/>
                <a:ea typeface="Microsoft YaHei" panose="020B0503020204020204" pitchFamily="34" charset="-122"/>
              </a:rPr>
              <a:t>：利用</a:t>
            </a:r>
            <a:r>
              <a:rPr kumimoji="1" lang="zh-CN" altLang="en-US" b="1" dirty="0">
                <a:latin typeface="Microsoft YaHei" panose="020B0503020204020204" pitchFamily="34" charset="-122"/>
                <a:ea typeface="Microsoft YaHei" panose="020B0503020204020204" pitchFamily="34" charset="-122"/>
              </a:rPr>
              <a:t>桩点处</a:t>
            </a:r>
            <a:r>
              <a:rPr kumimoji="1" lang="zh-CN" altLang="en-US" dirty="0">
                <a:latin typeface="Microsoft YaHei" panose="020B0503020204020204" pitchFamily="34" charset="-122"/>
                <a:ea typeface="Microsoft YaHei" panose="020B0503020204020204" pitchFamily="34" charset="-122"/>
              </a:rPr>
              <a:t>空闲寄存器作为临时寄存器利用</a:t>
            </a:r>
            <a:r>
              <a:rPr kumimoji="1" lang="en-US" altLang="zh-CN" dirty="0" err="1">
                <a:latin typeface="Microsoft YaHei" panose="020B0503020204020204" pitchFamily="34" charset="-122"/>
                <a:ea typeface="Microsoft YaHei" panose="020B0503020204020204" pitchFamily="34" charset="-122"/>
              </a:rPr>
              <a:t>auipc+jalr</a:t>
            </a:r>
            <a:r>
              <a:rPr kumimoji="1" lang="zh-CN" altLang="en-US" dirty="0">
                <a:latin typeface="Microsoft YaHei" panose="020B0503020204020204" pitchFamily="34" charset="-122"/>
                <a:ea typeface="Microsoft YaHei" panose="020B0503020204020204" pitchFamily="34" charset="-122"/>
              </a:rPr>
              <a:t>加载当前桩点到 </a:t>
            </a:r>
            <a:r>
              <a:rPr kumimoji="1" lang="en-US" altLang="zh-CN" dirty="0">
                <a:latin typeface="Microsoft YaHei" panose="020B0503020204020204" pitchFamily="34" charset="-122"/>
                <a:ea typeface="Microsoft YaHei" panose="020B0503020204020204" pitchFamily="34" charset="-122"/>
              </a:rPr>
              <a:t>detour</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buffer</a:t>
            </a:r>
            <a:r>
              <a:rPr kumimoji="1" lang="zh-CN" altLang="en-US" dirty="0">
                <a:latin typeface="Microsoft YaHei" panose="020B0503020204020204" pitchFamily="34" charset="-122"/>
                <a:ea typeface="Microsoft YaHei" panose="020B0503020204020204" pitchFamily="34" charset="-122"/>
              </a:rPr>
              <a:t> 起始地址的偏移量</a:t>
            </a:r>
            <a:endParaRPr kumimoji="1" lang="en-US" altLang="zh-CN" dirty="0">
              <a:latin typeface="Microsoft YaHei" panose="020B0503020204020204" pitchFamily="34" charset="-122"/>
              <a:ea typeface="Microsoft YaHei" panose="020B0503020204020204" pitchFamily="34" charset="-122"/>
            </a:endParaRPr>
          </a:p>
          <a:p>
            <a:pPr lvl="1"/>
            <a:r>
              <a:rPr kumimoji="1" lang="en-US" altLang="zh-CN" dirty="0">
                <a:latin typeface="Microsoft YaHei" panose="020B0503020204020204" pitchFamily="34" charset="-122"/>
                <a:ea typeface="Microsoft YaHei" panose="020B0503020204020204" pitchFamily="34" charset="-122"/>
              </a:rPr>
              <a:t>detour</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buffer</a:t>
            </a:r>
            <a:r>
              <a:rPr kumimoji="1" lang="zh-CN" altLang="en-US" dirty="0">
                <a:latin typeface="Microsoft YaHei" panose="020B0503020204020204" pitchFamily="34" charset="-122"/>
                <a:ea typeface="Microsoft YaHei" panose="020B0503020204020204" pitchFamily="34" charset="-122"/>
              </a:rPr>
              <a:t> 内：</a:t>
            </a:r>
            <a:endParaRPr kumimoji="1" lang="en-US" altLang="zh-CN" dirty="0">
              <a:latin typeface="Microsoft YaHei" panose="020B0503020204020204" pitchFamily="34" charset="-122"/>
              <a:ea typeface="Microsoft YaHei" panose="020B0503020204020204" pitchFamily="34" charset="-122"/>
            </a:endParaRPr>
          </a:p>
          <a:p>
            <a:pPr lvl="2"/>
            <a:r>
              <a:rPr kumimoji="1" lang="zh-CN" altLang="en-US" sz="1800" dirty="0">
                <a:latin typeface="Microsoft YaHei" panose="020B0503020204020204" pitchFamily="34" charset="-122"/>
                <a:ea typeface="Microsoft YaHei" panose="020B0503020204020204" pitchFamily="34" charset="-122"/>
              </a:rPr>
              <a:t>通用寄存器与 </a:t>
            </a:r>
            <a:r>
              <a:rPr kumimoji="1" lang="en-US" altLang="zh-CN" sz="1800" dirty="0">
                <a:latin typeface="Microsoft YaHei" panose="020B0503020204020204" pitchFamily="34" charset="-122"/>
                <a:ea typeface="Microsoft YaHei" panose="020B0503020204020204" pitchFamily="34" charset="-122"/>
              </a:rPr>
              <a:t>supervisor</a:t>
            </a:r>
            <a:r>
              <a:rPr kumimoji="1" lang="zh-CN" altLang="en-US" sz="1800" dirty="0">
                <a:latin typeface="Microsoft YaHei" panose="020B0503020204020204" pitchFamily="34" charset="-122"/>
                <a:ea typeface="Microsoft YaHei" panose="020B0503020204020204" pitchFamily="34" charset="-122"/>
              </a:rPr>
              <a:t> 态 </a:t>
            </a:r>
            <a:r>
              <a:rPr kumimoji="1" lang="en-US" altLang="zh-CN" sz="1800" dirty="0">
                <a:latin typeface="Microsoft YaHei" panose="020B0503020204020204" pitchFamily="34" charset="-122"/>
                <a:ea typeface="Microsoft YaHei" panose="020B0503020204020204" pitchFamily="34" charset="-122"/>
              </a:rPr>
              <a:t>CSR </a:t>
            </a:r>
            <a:r>
              <a:rPr kumimoji="1" lang="zh-CN" altLang="en-US" sz="1800" dirty="0">
                <a:latin typeface="Microsoft YaHei" panose="020B0503020204020204" pitchFamily="34" charset="-122"/>
                <a:ea typeface="Microsoft YaHei" panose="020B0503020204020204" pitchFamily="34" charset="-122"/>
              </a:rPr>
              <a:t>压栈保存现场</a:t>
            </a:r>
            <a:endParaRPr kumimoji="1" lang="en-US" altLang="zh-CN" sz="1800" dirty="0">
              <a:latin typeface="Microsoft YaHei" panose="020B0503020204020204" pitchFamily="34" charset="-122"/>
              <a:ea typeface="Microsoft YaHei" panose="020B0503020204020204" pitchFamily="34" charset="-122"/>
            </a:endParaRPr>
          </a:p>
          <a:p>
            <a:pPr lvl="2"/>
            <a:r>
              <a:rPr kumimoji="1" lang="zh-CN" altLang="en-US" sz="1800" dirty="0">
                <a:latin typeface="Microsoft YaHei" panose="020B0503020204020204" pitchFamily="34" charset="-122"/>
                <a:ea typeface="Microsoft YaHei" panose="020B0503020204020204" pitchFamily="34" charset="-122"/>
              </a:rPr>
              <a:t>调用</a:t>
            </a:r>
            <a:r>
              <a:rPr kumimoji="1" lang="en-US" altLang="zh-CN" sz="1800" dirty="0">
                <a:latin typeface="Microsoft YaHei" panose="020B0503020204020204" pitchFamily="34" charset="-122"/>
                <a:ea typeface="Microsoft YaHei" panose="020B0503020204020204" pitchFamily="34" charset="-122"/>
              </a:rPr>
              <a:t> </a:t>
            </a:r>
            <a:r>
              <a:rPr kumimoji="1" lang="en-US" altLang="zh-CN" sz="1800" dirty="0" err="1">
                <a:latin typeface="Microsoft YaHei" panose="020B0503020204020204" pitchFamily="34" charset="-122"/>
                <a:ea typeface="Microsoft YaHei" panose="020B0503020204020204" pitchFamily="34" charset="-122"/>
              </a:rPr>
              <a:t>kprobe</a:t>
            </a:r>
            <a:r>
              <a:rPr kumimoji="1" lang="zh-CN" altLang="en-US" sz="1800" dirty="0">
                <a:latin typeface="Microsoft YaHei" panose="020B0503020204020204" pitchFamily="34" charset="-122"/>
                <a:ea typeface="Microsoft YaHei" panose="020B0503020204020204" pitchFamily="34" charset="-122"/>
              </a:rPr>
              <a:t> </a:t>
            </a:r>
            <a:r>
              <a:rPr kumimoji="1" lang="en-US" altLang="zh-CN" sz="1800" dirty="0">
                <a:latin typeface="Microsoft YaHei" panose="020B0503020204020204" pitchFamily="34" charset="-122"/>
                <a:ea typeface="Microsoft YaHei" panose="020B0503020204020204" pitchFamily="34" charset="-122"/>
              </a:rPr>
              <a:t>handler</a:t>
            </a:r>
          </a:p>
          <a:p>
            <a:pPr lvl="2"/>
            <a:r>
              <a:rPr kumimoji="1" lang="zh-CN" altLang="en-US" sz="1800" dirty="0">
                <a:latin typeface="Microsoft YaHei" panose="020B0503020204020204" pitchFamily="34" charset="-122"/>
                <a:ea typeface="Microsoft YaHei" panose="020B0503020204020204" pitchFamily="34" charset="-122"/>
              </a:rPr>
              <a:t>恢复各寄存器值，还原现场</a:t>
            </a:r>
            <a:endParaRPr kumimoji="1" lang="en-US" altLang="zh-CN" sz="1800" dirty="0">
              <a:latin typeface="Microsoft YaHei" panose="020B0503020204020204" pitchFamily="34" charset="-122"/>
              <a:ea typeface="Microsoft YaHei" panose="020B0503020204020204" pitchFamily="34" charset="-122"/>
            </a:endParaRPr>
          </a:p>
          <a:p>
            <a:pPr lvl="2"/>
            <a:r>
              <a:rPr kumimoji="1" lang="zh-CN" altLang="en-US" sz="1800" dirty="0">
                <a:latin typeface="Microsoft YaHei" panose="020B0503020204020204" pitchFamily="34" charset="-122"/>
                <a:ea typeface="Microsoft YaHei" panose="020B0503020204020204" pitchFamily="34" charset="-122"/>
              </a:rPr>
              <a:t>执行桩点处原本两指令</a:t>
            </a:r>
            <a:endParaRPr kumimoji="1" lang="en-US" altLang="zh-CN" sz="1800" dirty="0">
              <a:latin typeface="Microsoft YaHei" panose="020B0503020204020204" pitchFamily="34" charset="-122"/>
              <a:ea typeface="Microsoft YaHei" panose="020B0503020204020204" pitchFamily="34" charset="-122"/>
            </a:endParaRPr>
          </a:p>
          <a:p>
            <a:pPr lvl="2"/>
            <a:r>
              <a:rPr kumimoji="1" lang="zh-CN" altLang="en-US" sz="1800" dirty="0">
                <a:latin typeface="Microsoft YaHei" panose="020B0503020204020204" pitchFamily="34" charset="-122"/>
                <a:ea typeface="Microsoft YaHei" panose="020B0503020204020204" pitchFamily="34" charset="-122"/>
              </a:rPr>
              <a:t>回到桩点后继续执行</a:t>
            </a:r>
            <a:endParaRPr kumimoji="1" lang="en-US" altLang="zh-CN" sz="18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返回桩点之后：需利用</a:t>
            </a:r>
            <a:r>
              <a:rPr kumimoji="1" lang="zh-CN" altLang="en-US" b="1" dirty="0">
                <a:latin typeface="Microsoft YaHei" panose="020B0503020204020204" pitchFamily="34" charset="-122"/>
                <a:ea typeface="Microsoft YaHei" panose="020B0503020204020204" pitchFamily="34" charset="-122"/>
              </a:rPr>
              <a:t>桩点后</a:t>
            </a:r>
            <a:r>
              <a:rPr kumimoji="1" lang="zh-CN" altLang="en-US" dirty="0">
                <a:latin typeface="Microsoft YaHei" panose="020B0503020204020204" pitchFamily="34" charset="-122"/>
                <a:ea typeface="Microsoft YaHei" panose="020B0503020204020204" pitchFamily="34" charset="-122"/>
              </a:rPr>
              <a:t>位置的空闲寄存器作为临时寄存器加载</a:t>
            </a:r>
            <a:r>
              <a:rPr kumimoji="1" lang="en-US" altLang="zh-CN" dirty="0">
                <a:latin typeface="Microsoft YaHei" panose="020B0503020204020204" pitchFamily="34" charset="-122"/>
                <a:ea typeface="Microsoft YaHei" panose="020B0503020204020204" pitchFamily="34" charset="-122"/>
              </a:rPr>
              <a:t> detour</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buffer </a:t>
            </a:r>
            <a:r>
              <a:rPr kumimoji="1" lang="zh-CN" altLang="en-US" dirty="0">
                <a:latin typeface="Microsoft YaHei" panose="020B0503020204020204" pitchFamily="34" charset="-122"/>
                <a:ea typeface="Microsoft YaHei" panose="020B0503020204020204" pitchFamily="34" charset="-122"/>
              </a:rPr>
              <a:t>末尾到桩点后的偏移量</a:t>
            </a:r>
            <a:endParaRPr kumimoji="1" lang="en-US" altLang="zh-CN"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指令热修改</a:t>
            </a:r>
            <a:endParaRPr kumimoji="1" lang="en-US" altLang="zh-CN" sz="24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内核内原有接口一次仅能替换一条指令（至多</a:t>
            </a:r>
            <a:r>
              <a:rPr kumimoji="1" lang="en-US" altLang="zh-CN" dirty="0">
                <a:latin typeface="Microsoft YaHei" panose="020B0503020204020204" pitchFamily="34" charset="-122"/>
                <a:ea typeface="Microsoft YaHei" panose="020B0503020204020204" pitchFamily="34" charset="-122"/>
              </a:rPr>
              <a:t> 4</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byte</a:t>
            </a:r>
            <a:r>
              <a:rPr kumimoji="1" lang="zh-CN" altLang="en-US" dirty="0">
                <a:latin typeface="Microsoft YaHei" panose="020B0503020204020204" pitchFamily="34" charset="-122"/>
                <a:ea typeface="Microsoft YaHei" panose="020B0503020204020204" pitchFamily="34" charset="-122"/>
              </a:rPr>
              <a:t>）</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使用</a:t>
            </a:r>
            <a:r>
              <a:rPr kumimoji="1" lang="en-US" altLang="zh-CN" dirty="0">
                <a:latin typeface="Microsoft YaHei" panose="020B0503020204020204" pitchFamily="34" charset="-122"/>
                <a:ea typeface="Microsoft YaHei" panose="020B0503020204020204" pitchFamily="34" charset="-122"/>
              </a:rPr>
              <a:t> </a:t>
            </a:r>
            <a:r>
              <a:rPr kumimoji="1" lang="en-US" altLang="zh-CN" dirty="0" err="1">
                <a:latin typeface="Microsoft YaHei" panose="020B0503020204020204" pitchFamily="34" charset="-122"/>
                <a:ea typeface="Microsoft YaHei" panose="020B0503020204020204" pitchFamily="34" charset="-122"/>
              </a:rPr>
              <a:t>stop_machine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机制实现替换</a:t>
            </a:r>
            <a:r>
              <a:rPr kumimoji="1" lang="en-US" altLang="zh-CN" dirty="0">
                <a:latin typeface="Microsoft YaHei" panose="020B0503020204020204" pitchFamily="34" charset="-122"/>
                <a:ea typeface="Microsoft YaHei" panose="020B0503020204020204" pitchFamily="34" charset="-122"/>
              </a:rPr>
              <a:t>8</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byte</a:t>
            </a:r>
            <a:r>
              <a:rPr kumimoji="1" lang="zh-CN" altLang="en-US" dirty="0">
                <a:latin typeface="Microsoft YaHei" panose="020B0503020204020204" pitchFamily="34" charset="-122"/>
                <a:ea typeface="Microsoft YaHei" panose="020B0503020204020204" pitchFamily="34" charset="-122"/>
              </a:rPr>
              <a:t>功能来确保两条指令替换原子性</a:t>
            </a:r>
            <a:endParaRPr kumimoji="1" lang="en-US" altLang="zh-CN" dirty="0">
              <a:latin typeface="Microsoft YaHei" panose="020B0503020204020204" pitchFamily="34" charset="-122"/>
              <a:ea typeface="Microsoft YaHei" panose="020B0503020204020204" pitchFamily="34" charset="-122"/>
            </a:endParaRPr>
          </a:p>
          <a:p>
            <a:pPr lvl="1"/>
            <a:endParaRPr kumimoji="1" lang="zh-CN" altLang="en-US" dirty="0"/>
          </a:p>
        </p:txBody>
      </p:sp>
    </p:spTree>
    <p:extLst>
      <p:ext uri="{BB962C8B-B14F-4D97-AF65-F5344CB8AC3E}">
        <p14:creationId xmlns:p14="http://schemas.microsoft.com/office/powerpoint/2010/main" val="275266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37734-1AB9-3108-50F4-BA28E049C600}"/>
              </a:ext>
            </a:extLst>
          </p:cNvPr>
          <p:cNvSpPr>
            <a:spLocks noGrp="1"/>
          </p:cNvSpPr>
          <p:nvPr>
            <p:ph type="title"/>
          </p:nvPr>
        </p:nvSpPr>
        <p:spPr/>
        <p:txBody>
          <a:bodyPr/>
          <a:lstStyle/>
          <a:p>
            <a:r>
              <a:rPr kumimoji="1" lang="en-US" altLang="zh-CN" dirty="0" err="1"/>
              <a:t>Kprobe</a:t>
            </a:r>
            <a:r>
              <a:rPr kumimoji="1" lang="zh-CN" altLang="en-US" dirty="0"/>
              <a:t>优化实现细节</a:t>
            </a:r>
          </a:p>
        </p:txBody>
      </p:sp>
      <p:sp>
        <p:nvSpPr>
          <p:cNvPr id="3" name="内容占位符 2">
            <a:extLst>
              <a:ext uri="{FF2B5EF4-FFF2-40B4-BE49-F238E27FC236}">
                <a16:creationId xmlns:a16="http://schemas.microsoft.com/office/drawing/2014/main" id="{C8529A47-36C6-09BE-6B4C-3442150A700C}"/>
              </a:ext>
            </a:extLst>
          </p:cNvPr>
          <p:cNvSpPr>
            <a:spLocks noGrp="1"/>
          </p:cNvSpPr>
          <p:nvPr>
            <p:ph idx="1"/>
          </p:nvPr>
        </p:nvSpPr>
        <p:spPr/>
        <p:txBody>
          <a:bodyPr/>
          <a:lstStyle/>
          <a:p>
            <a:r>
              <a:rPr kumimoji="1" lang="en-US" altLang="zh-CN" sz="2400" dirty="0">
                <a:latin typeface="Microsoft YaHei" panose="020B0503020204020204" pitchFamily="34" charset="-122"/>
                <a:ea typeface="Microsoft YaHei" panose="020B0503020204020204" pitchFamily="34" charset="-122"/>
              </a:rPr>
              <a:t>detour buffer </a:t>
            </a:r>
            <a:r>
              <a:rPr kumimoji="1" lang="zh-CN" altLang="en-US" sz="2400" dirty="0">
                <a:latin typeface="Microsoft YaHei" panose="020B0503020204020204" pitchFamily="34" charset="-122"/>
                <a:ea typeface="Microsoft YaHei" panose="020B0503020204020204" pitchFamily="34" charset="-122"/>
              </a:rPr>
              <a:t>构建</a:t>
            </a:r>
            <a:endParaRPr kumimoji="1" lang="en-US" altLang="zh-CN" sz="24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预先实现保存、恢复现场代码</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留空部分在注册</a:t>
            </a:r>
            <a:r>
              <a:rPr kumimoji="1" lang="en-US" altLang="zh-CN" dirty="0">
                <a:latin typeface="Microsoft YaHei" panose="020B0503020204020204" pitchFamily="34" charset="-122"/>
                <a:ea typeface="Microsoft YaHei" panose="020B0503020204020204" pitchFamily="34" charset="-122"/>
              </a:rPr>
              <a:t> </a:t>
            </a:r>
            <a:r>
              <a:rPr kumimoji="1" lang="en-US" altLang="zh-CN" dirty="0" err="1">
                <a:latin typeface="Microsoft YaHei" panose="020B0503020204020204" pitchFamily="34" charset="-122"/>
                <a:ea typeface="Microsoft YaHei" panose="020B0503020204020204" pitchFamily="34" charset="-122"/>
              </a:rPr>
              <a:t>kprobe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时动态填充</a:t>
            </a:r>
            <a:endParaRPr kumimoji="1" lang="en-US" altLang="zh-CN" dirty="0">
              <a:latin typeface="Microsoft YaHei" panose="020B0503020204020204" pitchFamily="34" charset="-122"/>
              <a:ea typeface="Microsoft YaHei" panose="020B0503020204020204" pitchFamily="34" charset="-122"/>
            </a:endParaRPr>
          </a:p>
          <a:p>
            <a:pPr lvl="2"/>
            <a:r>
              <a:rPr kumimoji="1" lang="zh-CN" altLang="en-US" sz="1800" dirty="0">
                <a:latin typeface="Microsoft YaHei" panose="020B0503020204020204" pitchFamily="34" charset="-122"/>
                <a:ea typeface="Microsoft YaHei" panose="020B0503020204020204" pitchFamily="34" charset="-122"/>
              </a:rPr>
              <a:t>桩点位置指令留空</a:t>
            </a:r>
            <a:endParaRPr kumimoji="1" lang="en-US" altLang="zh-CN" sz="1800" dirty="0">
              <a:latin typeface="Microsoft YaHei" panose="020B0503020204020204" pitchFamily="34" charset="-122"/>
              <a:ea typeface="Microsoft YaHei" panose="020B0503020204020204" pitchFamily="34" charset="-122"/>
            </a:endParaRPr>
          </a:p>
          <a:p>
            <a:pPr lvl="2"/>
            <a:r>
              <a:rPr kumimoji="1" lang="en-US" altLang="zh-CN" sz="1800" dirty="0" err="1">
                <a:latin typeface="Microsoft YaHei" panose="020B0503020204020204" pitchFamily="34" charset="-122"/>
                <a:ea typeface="Microsoft YaHei" panose="020B0503020204020204" pitchFamily="34" charset="-122"/>
              </a:rPr>
              <a:t>kprobe</a:t>
            </a:r>
            <a:r>
              <a:rPr kumimoji="1" lang="en-US" altLang="zh-CN" sz="1800" dirty="0">
                <a:latin typeface="Microsoft YaHei" panose="020B0503020204020204" pitchFamily="34" charset="-122"/>
                <a:ea typeface="Microsoft YaHei" panose="020B0503020204020204" pitchFamily="34" charset="-122"/>
              </a:rPr>
              <a:t> </a:t>
            </a:r>
            <a:r>
              <a:rPr kumimoji="1" lang="zh-CN" altLang="en-US" sz="1800" dirty="0">
                <a:latin typeface="Microsoft YaHei" panose="020B0503020204020204" pitchFamily="34" charset="-122"/>
                <a:ea typeface="Microsoft YaHei" panose="020B0503020204020204" pitchFamily="34" charset="-122"/>
              </a:rPr>
              <a:t>结构体地址留空</a:t>
            </a:r>
            <a:endParaRPr kumimoji="1" lang="en-US" altLang="zh-CN" sz="1800" dirty="0">
              <a:latin typeface="Microsoft YaHei" panose="020B0503020204020204" pitchFamily="34" charset="-122"/>
              <a:ea typeface="Microsoft YaHei" panose="020B0503020204020204" pitchFamily="34" charset="-122"/>
            </a:endParaRPr>
          </a:p>
          <a:p>
            <a:pPr lvl="2"/>
            <a:r>
              <a:rPr kumimoji="1" lang="en-US" altLang="zh-CN" sz="1800" dirty="0" err="1">
                <a:latin typeface="Microsoft YaHei" panose="020B0503020204020204" pitchFamily="34" charset="-122"/>
                <a:ea typeface="Microsoft YaHei" panose="020B0503020204020204" pitchFamily="34" charset="-122"/>
              </a:rPr>
              <a:t>kprobe</a:t>
            </a:r>
            <a:r>
              <a:rPr kumimoji="1" lang="en-US" altLang="zh-CN" sz="1800" dirty="0">
                <a:latin typeface="Microsoft YaHei" panose="020B0503020204020204" pitchFamily="34" charset="-122"/>
                <a:ea typeface="Microsoft YaHei" panose="020B0503020204020204" pitchFamily="34" charset="-122"/>
              </a:rPr>
              <a:t> </a:t>
            </a:r>
            <a:r>
              <a:rPr kumimoji="1" lang="zh-CN" altLang="en-US" sz="1800" dirty="0">
                <a:latin typeface="Microsoft YaHei" panose="020B0503020204020204" pitchFamily="34" charset="-122"/>
                <a:ea typeface="Microsoft YaHei" panose="020B0503020204020204" pitchFamily="34" charset="-122"/>
              </a:rPr>
              <a:t>处理函数地址留空</a:t>
            </a:r>
            <a:endParaRPr kumimoji="1" lang="en-US" altLang="zh-CN" sz="1800" dirty="0">
              <a:latin typeface="Microsoft YaHei" panose="020B0503020204020204" pitchFamily="34" charset="-122"/>
              <a:ea typeface="Microsoft YaHei" panose="020B0503020204020204" pitchFamily="34" charset="-122"/>
            </a:endParaRPr>
          </a:p>
          <a:p>
            <a:pPr lvl="2"/>
            <a:r>
              <a:rPr kumimoji="1" lang="zh-CN" altLang="en-US" sz="1800" dirty="0">
                <a:latin typeface="Microsoft YaHei" panose="020B0503020204020204" pitchFamily="34" charset="-122"/>
                <a:ea typeface="Microsoft YaHei" panose="020B0503020204020204" pitchFamily="34" charset="-122"/>
              </a:rPr>
              <a:t>从</a:t>
            </a:r>
            <a:r>
              <a:rPr kumimoji="1" lang="en-US" altLang="zh-CN" sz="1800" dirty="0">
                <a:latin typeface="Microsoft YaHei" panose="020B0503020204020204" pitchFamily="34" charset="-122"/>
                <a:ea typeface="Microsoft YaHei" panose="020B0503020204020204" pitchFamily="34" charset="-122"/>
              </a:rPr>
              <a:t>detour</a:t>
            </a:r>
            <a:r>
              <a:rPr kumimoji="1" lang="zh-CN" altLang="en-US" sz="1800" dirty="0">
                <a:latin typeface="Microsoft YaHei" panose="020B0503020204020204" pitchFamily="34" charset="-122"/>
                <a:ea typeface="Microsoft YaHei" panose="020B0503020204020204" pitchFamily="34" charset="-122"/>
              </a:rPr>
              <a:t> </a:t>
            </a:r>
            <a:r>
              <a:rPr kumimoji="1" lang="en-US" altLang="zh-CN" sz="1800" dirty="0">
                <a:latin typeface="Microsoft YaHei" panose="020B0503020204020204" pitchFamily="34" charset="-122"/>
                <a:ea typeface="Microsoft YaHei" panose="020B0503020204020204" pitchFamily="34" charset="-122"/>
              </a:rPr>
              <a:t>buffer </a:t>
            </a:r>
            <a:r>
              <a:rPr kumimoji="1" lang="zh-CN" altLang="en-US" sz="1800" dirty="0">
                <a:latin typeface="Microsoft YaHei" panose="020B0503020204020204" pitchFamily="34" charset="-122"/>
                <a:ea typeface="Microsoft YaHei" panose="020B0503020204020204" pitchFamily="34" charset="-122"/>
              </a:rPr>
              <a:t>返回</a:t>
            </a:r>
            <a:r>
              <a:rPr kumimoji="1" lang="en-US" altLang="zh-CN" sz="1800" dirty="0">
                <a:latin typeface="Microsoft YaHei" panose="020B0503020204020204" pitchFamily="34" charset="-122"/>
                <a:ea typeface="Microsoft YaHei" panose="020B0503020204020204" pitchFamily="34" charset="-122"/>
              </a:rPr>
              <a:t> </a:t>
            </a:r>
            <a:r>
              <a:rPr kumimoji="1" lang="en-US" altLang="zh-CN" sz="1800" dirty="0" err="1">
                <a:latin typeface="Microsoft YaHei" panose="020B0503020204020204" pitchFamily="34" charset="-122"/>
                <a:ea typeface="Microsoft YaHei" panose="020B0503020204020204" pitchFamily="34" charset="-122"/>
              </a:rPr>
              <a:t>auipc+jalr</a:t>
            </a:r>
            <a:r>
              <a:rPr kumimoji="1" lang="en-US" altLang="zh-CN" sz="1800" dirty="0">
                <a:latin typeface="Microsoft YaHei" panose="020B0503020204020204" pitchFamily="34" charset="-122"/>
                <a:ea typeface="Microsoft YaHei" panose="020B0503020204020204" pitchFamily="34" charset="-122"/>
              </a:rPr>
              <a:t> </a:t>
            </a:r>
            <a:r>
              <a:rPr kumimoji="1" lang="zh-CN" altLang="en-US" sz="1800" dirty="0">
                <a:latin typeface="Microsoft YaHei" panose="020B0503020204020204" pitchFamily="34" charset="-122"/>
                <a:ea typeface="Microsoft YaHei" panose="020B0503020204020204" pitchFamily="34" charset="-122"/>
              </a:rPr>
              <a:t>寄存器号留空</a:t>
            </a:r>
            <a:endParaRPr kumimoji="1" lang="en-US" altLang="zh-CN" sz="1800" dirty="0">
              <a:latin typeface="Microsoft YaHei" panose="020B0503020204020204" pitchFamily="34" charset="-122"/>
              <a:ea typeface="Microsoft YaHei" panose="020B0503020204020204" pitchFamily="34" charset="-122"/>
            </a:endParaRPr>
          </a:p>
          <a:p>
            <a:pPr lvl="2"/>
            <a:endParaRPr kumimoji="1"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9032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E3E2F-EF35-DFC7-9C04-9EA13F5B2CA1}"/>
              </a:ext>
            </a:extLst>
          </p:cNvPr>
          <p:cNvSpPr>
            <a:spLocks noGrp="1"/>
          </p:cNvSpPr>
          <p:nvPr>
            <p:ph type="title"/>
          </p:nvPr>
        </p:nvSpPr>
        <p:spPr/>
        <p:txBody>
          <a:bodyPr/>
          <a:lstStyle/>
          <a:p>
            <a:r>
              <a:rPr kumimoji="1" lang="en-US" altLang="zh-CN" dirty="0" err="1"/>
              <a:t>Kprobe</a:t>
            </a:r>
            <a:r>
              <a:rPr kumimoji="1" lang="zh-CN" altLang="en-US" dirty="0"/>
              <a:t>优化实现细节 </a:t>
            </a:r>
            <a:r>
              <a:rPr kumimoji="1" lang="en-US" altLang="zh-CN" dirty="0"/>
              <a:t>cont.</a:t>
            </a:r>
            <a:endParaRPr kumimoji="1" lang="zh-CN" altLang="en-US" dirty="0"/>
          </a:p>
        </p:txBody>
      </p:sp>
      <p:sp>
        <p:nvSpPr>
          <p:cNvPr id="3" name="内容占位符 2">
            <a:extLst>
              <a:ext uri="{FF2B5EF4-FFF2-40B4-BE49-F238E27FC236}">
                <a16:creationId xmlns:a16="http://schemas.microsoft.com/office/drawing/2014/main" id="{45D0B3C2-E482-342F-0C39-8EB75C518DB8}"/>
              </a:ext>
            </a:extLst>
          </p:cNvPr>
          <p:cNvSpPr>
            <a:spLocks noGrp="1"/>
          </p:cNvSpPr>
          <p:nvPr>
            <p:ph idx="1"/>
          </p:nvPr>
        </p:nvSpPr>
        <p:spPr>
          <a:xfrm>
            <a:off x="609600" y="1178562"/>
            <a:ext cx="11089640" cy="5276667"/>
          </a:xfrm>
        </p:spPr>
        <p:txBody>
          <a:bodyPr>
            <a:normAutofit/>
          </a:bodyPr>
          <a:lstStyle/>
          <a:p>
            <a:r>
              <a:rPr kumimoji="1" lang="en-US" altLang="zh-CN" sz="2400" dirty="0" err="1">
                <a:latin typeface="Microsoft YaHei" panose="020B0503020204020204" pitchFamily="34" charset="-122"/>
                <a:ea typeface="Microsoft YaHei" panose="020B0503020204020204" pitchFamily="34" charset="-122"/>
              </a:rPr>
              <a:t>Kprobe</a:t>
            </a:r>
            <a:r>
              <a:rPr kumimoji="1" lang="zh-CN" altLang="en-US" sz="2400" dirty="0">
                <a:latin typeface="Microsoft YaHei" panose="020B0503020204020204" pitchFamily="34" charset="-122"/>
                <a:ea typeface="Microsoft YaHei" panose="020B0503020204020204" pitchFamily="34" charset="-122"/>
              </a:rPr>
              <a:t>指令分类</a:t>
            </a:r>
            <a:endParaRPr kumimoji="1" lang="en-US" altLang="zh-CN" sz="2400"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原始</a:t>
            </a:r>
            <a:r>
              <a:rPr kumimoji="1" lang="en-US" altLang="zh-CN" dirty="0">
                <a:latin typeface="Microsoft YaHei" panose="020B0503020204020204" pitchFamily="34" charset="-122"/>
                <a:ea typeface="Microsoft YaHei" panose="020B0503020204020204" pitchFamily="34" charset="-122"/>
              </a:rPr>
              <a:t> </a:t>
            </a:r>
            <a:r>
              <a:rPr kumimoji="1" lang="en-US" altLang="zh-CN" dirty="0" err="1">
                <a:latin typeface="Microsoft YaHei" panose="020B0503020204020204" pitchFamily="34" charset="-122"/>
                <a:ea typeface="Microsoft YaHei" panose="020B0503020204020204" pitchFamily="34" charset="-122"/>
              </a:rPr>
              <a:t>Kprobe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实现</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sz="1800" dirty="0">
                <a:latin typeface="Microsoft YaHei" panose="020B0503020204020204" pitchFamily="34" charset="-122"/>
                <a:ea typeface="Microsoft YaHei" panose="020B0503020204020204" pitchFamily="34" charset="-122"/>
              </a:rPr>
              <a:t>只替换</a:t>
            </a:r>
            <a:r>
              <a:rPr kumimoji="1" lang="en-US" altLang="zh-CN" sz="1800" dirty="0">
                <a:latin typeface="Microsoft YaHei" panose="020B0503020204020204" pitchFamily="34" charset="-122"/>
                <a:ea typeface="Microsoft YaHei" panose="020B0503020204020204" pitchFamily="34" charset="-122"/>
              </a:rPr>
              <a:t> 1 </a:t>
            </a:r>
            <a:r>
              <a:rPr kumimoji="1" lang="zh-CN" altLang="en-US" sz="1800" dirty="0">
                <a:latin typeface="Microsoft YaHei" panose="020B0503020204020204" pitchFamily="34" charset="-122"/>
                <a:ea typeface="Microsoft YaHei" panose="020B0503020204020204" pitchFamily="34" charset="-122"/>
              </a:rPr>
              <a:t>条指令，指令种类有限，允许替换可直接执行指令及需模拟执行指令</a:t>
            </a:r>
            <a:endParaRPr kumimoji="1" lang="en-US" altLang="zh-CN" sz="1800"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优化</a:t>
            </a:r>
            <a:r>
              <a:rPr kumimoji="1" lang="en-US" altLang="zh-CN" dirty="0">
                <a:latin typeface="Microsoft YaHei" panose="020B0503020204020204" pitchFamily="34" charset="-122"/>
                <a:ea typeface="Microsoft YaHei" panose="020B0503020204020204" pitchFamily="34" charset="-122"/>
              </a:rPr>
              <a:t> </a:t>
            </a:r>
            <a:r>
              <a:rPr kumimoji="1" lang="en-US" altLang="zh-CN" dirty="0" err="1">
                <a:latin typeface="Microsoft YaHei" panose="020B0503020204020204" pitchFamily="34" charset="-122"/>
                <a:ea typeface="Microsoft YaHei" panose="020B0503020204020204" pitchFamily="34" charset="-122"/>
              </a:rPr>
              <a:t>Kprobe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实现</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sz="1800" dirty="0">
                <a:latin typeface="Microsoft YaHei" panose="020B0503020204020204" pitchFamily="34" charset="-122"/>
                <a:ea typeface="Microsoft YaHei" panose="020B0503020204020204" pitchFamily="34" charset="-122"/>
              </a:rPr>
              <a:t>需替换</a:t>
            </a:r>
            <a:r>
              <a:rPr kumimoji="1" lang="en-US" altLang="zh-CN" sz="1800" dirty="0">
                <a:latin typeface="Microsoft YaHei" panose="020B0503020204020204" pitchFamily="34" charset="-122"/>
                <a:ea typeface="Microsoft YaHei" panose="020B0503020204020204" pitchFamily="34" charset="-122"/>
              </a:rPr>
              <a:t> 2 </a:t>
            </a:r>
            <a:r>
              <a:rPr kumimoji="1" lang="zh-CN" altLang="en-US" sz="1800" dirty="0">
                <a:latin typeface="Microsoft YaHei" panose="020B0503020204020204" pitchFamily="34" charset="-122"/>
                <a:ea typeface="Microsoft YaHei" panose="020B0503020204020204" pitchFamily="34" charset="-122"/>
              </a:rPr>
              <a:t>条指令，指令间存在较复杂关系组合，仅允许替换</a:t>
            </a:r>
            <a:r>
              <a:rPr kumimoji="1" lang="en-US" altLang="zh-CN" sz="1800" dirty="0">
                <a:latin typeface="Microsoft YaHei" panose="020B0503020204020204" pitchFamily="34" charset="-122"/>
                <a:ea typeface="Microsoft YaHei" panose="020B0503020204020204" pitchFamily="34" charset="-122"/>
              </a:rPr>
              <a:t> 2 </a:t>
            </a:r>
            <a:r>
              <a:rPr kumimoji="1" lang="zh-CN" altLang="en-US" sz="1800" dirty="0">
                <a:latin typeface="Microsoft YaHei" panose="020B0503020204020204" pitchFamily="34" charset="-122"/>
                <a:ea typeface="Microsoft YaHei" panose="020B0503020204020204" pitchFamily="34" charset="-122"/>
              </a:rPr>
              <a:t>条可直接执行指令可避免复杂关系分析</a:t>
            </a:r>
          </a:p>
        </p:txBody>
      </p:sp>
      <p:graphicFrame>
        <p:nvGraphicFramePr>
          <p:cNvPr id="4" name="表格 4">
            <a:extLst>
              <a:ext uri="{FF2B5EF4-FFF2-40B4-BE49-F238E27FC236}">
                <a16:creationId xmlns:a16="http://schemas.microsoft.com/office/drawing/2014/main" id="{B9D8F4FA-08DE-097A-4F97-6F953AE9D7C0}"/>
              </a:ext>
            </a:extLst>
          </p:cNvPr>
          <p:cNvGraphicFramePr>
            <a:graphicFrameLocks noGrp="1"/>
          </p:cNvGraphicFramePr>
          <p:nvPr>
            <p:extLst>
              <p:ext uri="{D42A27DB-BD31-4B8C-83A1-F6EECF244321}">
                <p14:modId xmlns:p14="http://schemas.microsoft.com/office/powerpoint/2010/main" val="2856457559"/>
              </p:ext>
            </p:extLst>
          </p:nvPr>
        </p:nvGraphicFramePr>
        <p:xfrm>
          <a:off x="2090420" y="1837488"/>
          <a:ext cx="8127999" cy="2565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13486801"/>
                    </a:ext>
                  </a:extLst>
                </a:gridCol>
                <a:gridCol w="2709333">
                  <a:extLst>
                    <a:ext uri="{9D8B030D-6E8A-4147-A177-3AD203B41FA5}">
                      <a16:colId xmlns:a16="http://schemas.microsoft.com/office/drawing/2014/main" val="3081956613"/>
                    </a:ext>
                  </a:extLst>
                </a:gridCol>
                <a:gridCol w="2709333">
                  <a:extLst>
                    <a:ext uri="{9D8B030D-6E8A-4147-A177-3AD203B41FA5}">
                      <a16:colId xmlns:a16="http://schemas.microsoft.com/office/drawing/2014/main" val="3052875734"/>
                    </a:ext>
                  </a:extLst>
                </a:gridCol>
              </a:tblGrid>
              <a:tr h="370840">
                <a:tc>
                  <a:txBody>
                    <a:bodyPr/>
                    <a:lstStyle/>
                    <a:p>
                      <a:pPr algn="ctr"/>
                      <a:r>
                        <a:rPr lang="zh-CN" altLang="en-US" sz="1800" dirty="0">
                          <a:latin typeface="Microsoft YaHei" panose="020B0503020204020204" pitchFamily="34" charset="-122"/>
                          <a:ea typeface="Microsoft YaHei" panose="020B0503020204020204" pitchFamily="34" charset="-122"/>
                        </a:rPr>
                        <a:t>指令分类</a:t>
                      </a:r>
                    </a:p>
                  </a:txBody>
                  <a:tcPr/>
                </a:tc>
                <a:tc>
                  <a:txBody>
                    <a:bodyPr/>
                    <a:lstStyle/>
                    <a:p>
                      <a:pPr algn="ctr"/>
                      <a:r>
                        <a:rPr lang="zh-CN" altLang="en-US" sz="1800" dirty="0">
                          <a:latin typeface="Microsoft YaHei" panose="020B0503020204020204" pitchFamily="34" charset="-122"/>
                          <a:ea typeface="Microsoft YaHei" panose="020B0503020204020204" pitchFamily="34" charset="-122"/>
                        </a:rPr>
                        <a:t>特性</a:t>
                      </a:r>
                    </a:p>
                  </a:txBody>
                  <a:tcPr/>
                </a:tc>
                <a:tc>
                  <a:txBody>
                    <a:bodyPr/>
                    <a:lstStyle/>
                    <a:p>
                      <a:pPr algn="ctr"/>
                      <a:r>
                        <a:rPr lang="zh-CN" altLang="en-US" sz="1800" dirty="0">
                          <a:latin typeface="Microsoft YaHei" panose="020B0503020204020204" pitchFamily="34" charset="-122"/>
                          <a:ea typeface="Microsoft YaHei" panose="020B0503020204020204" pitchFamily="34" charset="-122"/>
                        </a:rPr>
                        <a:t>举例</a:t>
                      </a:r>
                    </a:p>
                  </a:txBody>
                  <a:tcPr/>
                </a:tc>
                <a:extLst>
                  <a:ext uri="{0D108BD9-81ED-4DB2-BD59-A6C34878D82A}">
                    <a16:rowId xmlns:a16="http://schemas.microsoft.com/office/drawing/2014/main" val="6499852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可直接执行指令</a:t>
                      </a:r>
                      <a:endParaRPr kumimoji="1" lang="en-US" altLang="zh-CN" sz="18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指令所在</a:t>
                      </a:r>
                      <a:r>
                        <a:rPr kumimoji="1" lang="en-US" altLang="zh-CN" sz="1800" dirty="0">
                          <a:latin typeface="Microsoft YaHei" panose="020B0503020204020204" pitchFamily="34" charset="-122"/>
                          <a:ea typeface="Microsoft YaHei" panose="020B0503020204020204" pitchFamily="34" charset="-122"/>
                        </a:rPr>
                        <a:t>PC</a:t>
                      </a:r>
                      <a:r>
                        <a:rPr kumimoji="1" lang="zh-CN" altLang="en-US" sz="1800" dirty="0">
                          <a:latin typeface="Microsoft YaHei" panose="020B0503020204020204" pitchFamily="34" charset="-122"/>
                          <a:ea typeface="Microsoft YaHei" panose="020B0503020204020204" pitchFamily="34" charset="-122"/>
                        </a:rPr>
                        <a:t>地址与执行效果无关，可直接放置于</a:t>
                      </a:r>
                      <a:r>
                        <a:rPr kumimoji="1" lang="en-US" altLang="zh-CN" sz="1800" dirty="0" err="1">
                          <a:latin typeface="Microsoft YaHei" panose="020B0503020204020204" pitchFamily="34" charset="-122"/>
                          <a:ea typeface="Microsoft YaHei" panose="020B0503020204020204" pitchFamily="34" charset="-122"/>
                        </a:rPr>
                        <a:t>detour_buffer</a:t>
                      </a:r>
                      <a:endParaRPr kumimoji="1" lang="en-US" altLang="zh-CN" sz="18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运算类指令、访存类指令</a:t>
                      </a:r>
                      <a:endParaRPr kumimoji="1" lang="en-US" altLang="zh-CN" sz="1800"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3653971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需要模拟执行指令</a:t>
                      </a:r>
                      <a:endParaRPr kumimoji="1" lang="en-US" altLang="zh-CN" sz="1800" dirty="0">
                        <a:latin typeface="Microsoft YaHei" panose="020B0503020204020204" pitchFamily="34" charset="-122"/>
                        <a:ea typeface="Microsoft YaHei" panose="020B0503020204020204" pitchFamily="34" charset="-122"/>
                      </a:endParaRPr>
                    </a:p>
                    <a:p>
                      <a:pPr algn="ctr"/>
                      <a:endParaRPr lang="zh-CN" altLang="en-US" sz="18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指令执行效果与所在</a:t>
                      </a:r>
                      <a:r>
                        <a:rPr kumimoji="1" lang="en-US" altLang="zh-CN" sz="1800" dirty="0">
                          <a:latin typeface="Microsoft YaHei" panose="020B0503020204020204" pitchFamily="34" charset="-122"/>
                          <a:ea typeface="Microsoft YaHei" panose="020B0503020204020204" pitchFamily="34" charset="-122"/>
                        </a:rPr>
                        <a:t> PC </a:t>
                      </a:r>
                      <a:r>
                        <a:rPr kumimoji="1" lang="zh-CN" altLang="en-US" sz="1800" dirty="0">
                          <a:latin typeface="Microsoft YaHei" panose="020B0503020204020204" pitchFamily="34" charset="-122"/>
                          <a:ea typeface="Microsoft YaHei" panose="020B0503020204020204" pitchFamily="34" charset="-122"/>
                        </a:rPr>
                        <a:t>有关，但可模拟执行</a:t>
                      </a:r>
                      <a:endParaRPr kumimoji="1" lang="en-US" altLang="zh-CN" sz="18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分支指令、</a:t>
                      </a:r>
                      <a:r>
                        <a:rPr kumimoji="1" lang="en-US" altLang="zh-CN" sz="1800" dirty="0" err="1">
                          <a:latin typeface="Microsoft YaHei" panose="020B0503020204020204" pitchFamily="34" charset="-122"/>
                          <a:ea typeface="Microsoft YaHei" panose="020B0503020204020204" pitchFamily="34" charset="-122"/>
                        </a:rPr>
                        <a:t>auipc</a:t>
                      </a:r>
                      <a:r>
                        <a:rPr kumimoji="1" lang="en-US" altLang="zh-CN" sz="1800" dirty="0">
                          <a:latin typeface="Microsoft YaHei" panose="020B0503020204020204" pitchFamily="34" charset="-122"/>
                          <a:ea typeface="Microsoft YaHei" panose="020B0503020204020204" pitchFamily="34" charset="-122"/>
                        </a:rPr>
                        <a:t> </a:t>
                      </a:r>
                      <a:r>
                        <a:rPr kumimoji="1" lang="zh-CN" altLang="en-US" sz="1800" dirty="0">
                          <a:latin typeface="Microsoft YaHei" panose="020B0503020204020204" pitchFamily="34" charset="-122"/>
                          <a:ea typeface="Microsoft YaHei" panose="020B0503020204020204" pitchFamily="34" charset="-122"/>
                        </a:rPr>
                        <a:t>指令</a:t>
                      </a:r>
                      <a:endParaRPr kumimoji="1" lang="en-US" altLang="zh-CN" sz="1800"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1919334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不可出现在</a:t>
                      </a:r>
                      <a:r>
                        <a:rPr kumimoji="1" lang="en-US" altLang="zh-CN" sz="1800" dirty="0">
                          <a:latin typeface="Microsoft YaHei" panose="020B0503020204020204" pitchFamily="34" charset="-122"/>
                          <a:ea typeface="Microsoft YaHei" panose="020B0503020204020204" pitchFamily="34" charset="-122"/>
                        </a:rPr>
                        <a:t> </a:t>
                      </a:r>
                      <a:r>
                        <a:rPr kumimoji="1" lang="en-US" altLang="zh-CN" sz="1800" dirty="0" err="1">
                          <a:latin typeface="Microsoft YaHei" panose="020B0503020204020204" pitchFamily="34" charset="-122"/>
                          <a:ea typeface="Microsoft YaHei" panose="020B0503020204020204" pitchFamily="34" charset="-122"/>
                        </a:rPr>
                        <a:t>Kprobe</a:t>
                      </a:r>
                      <a:r>
                        <a:rPr kumimoji="1" lang="en-US" altLang="zh-CN" sz="1800" dirty="0">
                          <a:latin typeface="Microsoft YaHei" panose="020B0503020204020204" pitchFamily="34" charset="-122"/>
                          <a:ea typeface="Microsoft YaHei" panose="020B0503020204020204" pitchFamily="34" charset="-122"/>
                        </a:rPr>
                        <a:t> </a:t>
                      </a:r>
                      <a:r>
                        <a:rPr kumimoji="1" lang="zh-CN" altLang="en-US" sz="1800" dirty="0">
                          <a:latin typeface="Microsoft YaHei" panose="020B0503020204020204" pitchFamily="34" charset="-122"/>
                          <a:ea typeface="Microsoft YaHei" panose="020B0503020204020204" pitchFamily="34" charset="-122"/>
                        </a:rPr>
                        <a:t>点指令</a:t>
                      </a:r>
                      <a:endParaRPr kumimoji="1" lang="en-US" altLang="zh-CN" sz="18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指令执行效果与所在</a:t>
                      </a:r>
                      <a:r>
                        <a:rPr kumimoji="1" lang="en-US" altLang="zh-CN" sz="1800" dirty="0">
                          <a:latin typeface="Microsoft YaHei" panose="020B0503020204020204" pitchFamily="34" charset="-122"/>
                          <a:ea typeface="Microsoft YaHei" panose="020B0503020204020204" pitchFamily="34" charset="-122"/>
                        </a:rPr>
                        <a:t> PC </a:t>
                      </a:r>
                      <a:r>
                        <a:rPr kumimoji="1" lang="zh-CN" altLang="en-US" sz="1800" dirty="0">
                          <a:latin typeface="Microsoft YaHei" panose="020B0503020204020204" pitchFamily="34" charset="-122"/>
                          <a:ea typeface="Microsoft YaHei" panose="020B0503020204020204" pitchFamily="34" charset="-122"/>
                        </a:rPr>
                        <a:t>有关且无法模拟</a:t>
                      </a:r>
                      <a:endParaRPr kumimoji="1" lang="en-US" altLang="zh-CN" sz="1800"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特权类指令</a:t>
                      </a:r>
                      <a:endParaRPr kumimoji="1" lang="en-US" altLang="zh-CN" sz="1800"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665596637"/>
                  </a:ext>
                </a:extLst>
              </a:tr>
            </a:tbl>
          </a:graphicData>
        </a:graphic>
      </p:graphicFrame>
    </p:spTree>
    <p:extLst>
      <p:ext uri="{BB962C8B-B14F-4D97-AF65-F5344CB8AC3E}">
        <p14:creationId xmlns:p14="http://schemas.microsoft.com/office/powerpoint/2010/main" val="286015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3E2EE-D9C8-B749-807F-DE1A389587FF}"/>
              </a:ext>
            </a:extLst>
          </p:cNvPr>
          <p:cNvSpPr>
            <a:spLocks noGrp="1"/>
          </p:cNvSpPr>
          <p:nvPr>
            <p:ph type="title"/>
          </p:nvPr>
        </p:nvSpPr>
        <p:spPr/>
        <p:txBody>
          <a:bodyPr/>
          <a:lstStyle/>
          <a:p>
            <a:r>
              <a:rPr kumimoji="1" lang="en-US" altLang="zh-CN" dirty="0" err="1"/>
              <a:t>Kprobe</a:t>
            </a:r>
            <a:r>
              <a:rPr kumimoji="1" lang="zh-CN" altLang="en-US" dirty="0"/>
              <a:t>优化实现细节 </a:t>
            </a:r>
            <a:r>
              <a:rPr kumimoji="1" lang="en-US" altLang="zh-CN" dirty="0"/>
              <a:t>cont.</a:t>
            </a:r>
            <a:endParaRPr kumimoji="1" lang="zh-CN" altLang="en-US" dirty="0"/>
          </a:p>
        </p:txBody>
      </p:sp>
      <p:sp>
        <p:nvSpPr>
          <p:cNvPr id="3" name="内容占位符 2">
            <a:extLst>
              <a:ext uri="{FF2B5EF4-FFF2-40B4-BE49-F238E27FC236}">
                <a16:creationId xmlns:a16="http://schemas.microsoft.com/office/drawing/2014/main" id="{F73ACFA5-5357-7B66-2142-C68724681B2C}"/>
              </a:ext>
            </a:extLst>
          </p:cNvPr>
          <p:cNvSpPr>
            <a:spLocks noGrp="1"/>
          </p:cNvSpPr>
          <p:nvPr>
            <p:ph idx="1"/>
          </p:nvPr>
        </p:nvSpPr>
        <p:spPr/>
        <p:txBody>
          <a:bodyPr>
            <a:normAutofit/>
          </a:bodyPr>
          <a:lstStyle/>
          <a:p>
            <a:r>
              <a:rPr kumimoji="1" lang="zh-CN" altLang="en-US" dirty="0">
                <a:latin typeface="Microsoft YaHei" panose="020B0503020204020204" pitchFamily="34" charset="-122"/>
                <a:ea typeface="Microsoft YaHei" panose="020B0503020204020204" pitchFamily="34" charset="-122"/>
              </a:rPr>
              <a:t>可能出现的指令组合</a:t>
            </a:r>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marL="0" indent="0">
              <a:buNone/>
            </a:pPr>
            <a:r>
              <a:rPr kumimoji="1" lang="zh-CN" altLang="en-US" sz="1500" dirty="0">
                <a:latin typeface="Microsoft YaHei" panose="020B0503020204020204" pitchFamily="34" charset="-122"/>
                <a:ea typeface="Microsoft YaHei" panose="020B0503020204020204" pitchFamily="34" charset="-122"/>
              </a:rPr>
              <a:t>*：现有机制不允许直接执行指令（需要已经恢复现场）后再次进行模拟操作</a:t>
            </a:r>
            <a:endParaRPr kumimoji="1" lang="en-US" altLang="zh-CN" sz="1500" dirty="0">
              <a:latin typeface="Microsoft YaHei" panose="020B0503020204020204" pitchFamily="34" charset="-122"/>
              <a:ea typeface="Microsoft YaHei" panose="020B0503020204020204" pitchFamily="34" charset="-122"/>
            </a:endParaRPr>
          </a:p>
          <a:p>
            <a:pPr marL="0" indent="0">
              <a:buNone/>
            </a:pPr>
            <a:r>
              <a:rPr kumimoji="1" lang="zh-CN" altLang="en-US" sz="1500" dirty="0">
                <a:latin typeface="Microsoft YaHei" panose="020B0503020204020204" pitchFamily="34" charset="-122"/>
                <a:ea typeface="Microsoft YaHei" panose="020B0503020204020204" pitchFamily="34" charset="-122"/>
              </a:rPr>
              <a:t>**：</a:t>
            </a:r>
            <a:r>
              <a:rPr kumimoji="1" lang="en-US" altLang="zh-CN" sz="1500" dirty="0" err="1">
                <a:latin typeface="Microsoft YaHei" panose="020B0503020204020204" pitchFamily="34" charset="-122"/>
                <a:ea typeface="Microsoft YaHei" panose="020B0503020204020204" pitchFamily="34" charset="-122"/>
              </a:rPr>
              <a:t>inst</a:t>
            </a:r>
            <a:r>
              <a:rPr kumimoji="1" lang="zh-CN" altLang="en-US" sz="1500" dirty="0">
                <a:latin typeface="Microsoft YaHei" panose="020B0503020204020204" pitchFamily="34" charset="-122"/>
                <a:ea typeface="Microsoft YaHei" panose="020B0503020204020204" pitchFamily="34" charset="-122"/>
              </a:rPr>
              <a:t> </a:t>
            </a:r>
            <a:r>
              <a:rPr kumimoji="1" lang="en-US" altLang="zh-CN" sz="1500" dirty="0">
                <a:latin typeface="Microsoft YaHei" panose="020B0503020204020204" pitchFamily="34" charset="-122"/>
                <a:ea typeface="Microsoft YaHei" panose="020B0503020204020204" pitchFamily="34" charset="-122"/>
              </a:rPr>
              <a:t>slot </a:t>
            </a:r>
            <a:r>
              <a:rPr kumimoji="1" lang="zh-CN" altLang="en-US" sz="1500" dirty="0">
                <a:latin typeface="Microsoft YaHei" panose="020B0503020204020204" pitchFamily="34" charset="-122"/>
                <a:ea typeface="Microsoft YaHei" panose="020B0503020204020204" pitchFamily="34" charset="-122"/>
              </a:rPr>
              <a:t>本身使用</a:t>
            </a:r>
            <a:r>
              <a:rPr kumimoji="1" lang="en-US" altLang="zh-CN" sz="1500" dirty="0">
                <a:latin typeface="Microsoft YaHei" panose="020B0503020204020204" pitchFamily="34" charset="-122"/>
                <a:ea typeface="Microsoft YaHei" panose="020B0503020204020204" pitchFamily="34" charset="-122"/>
              </a:rPr>
              <a:t> </a:t>
            </a:r>
            <a:r>
              <a:rPr kumimoji="1" lang="en-US" altLang="zh-CN" sz="1500" dirty="0" err="1">
                <a:latin typeface="Microsoft YaHei" panose="020B0503020204020204" pitchFamily="34" charset="-122"/>
                <a:ea typeface="Microsoft YaHei" panose="020B0503020204020204" pitchFamily="34" charset="-122"/>
              </a:rPr>
              <a:t>ebreak</a:t>
            </a:r>
            <a:r>
              <a:rPr kumimoji="1" lang="en-US" altLang="zh-CN" sz="1500" dirty="0">
                <a:latin typeface="Microsoft YaHei" panose="020B0503020204020204" pitchFamily="34" charset="-122"/>
                <a:ea typeface="Microsoft YaHei" panose="020B0503020204020204" pitchFamily="34" charset="-122"/>
              </a:rPr>
              <a:t> </a:t>
            </a:r>
            <a:r>
              <a:rPr kumimoji="1" lang="zh-CN" altLang="en-US" sz="1500" dirty="0">
                <a:latin typeface="Microsoft YaHei" panose="020B0503020204020204" pitchFamily="34" charset="-122"/>
                <a:ea typeface="Microsoft YaHei" panose="020B0503020204020204" pitchFamily="34" charset="-122"/>
              </a:rPr>
              <a:t>标记指令结束，会拉低执行效率</a:t>
            </a:r>
          </a:p>
        </p:txBody>
      </p:sp>
      <p:graphicFrame>
        <p:nvGraphicFramePr>
          <p:cNvPr id="5" name="表格 5">
            <a:extLst>
              <a:ext uri="{FF2B5EF4-FFF2-40B4-BE49-F238E27FC236}">
                <a16:creationId xmlns:a16="http://schemas.microsoft.com/office/drawing/2014/main" id="{C8CBF61A-0BF5-D93A-B20F-98DE8EAFD1DD}"/>
              </a:ext>
            </a:extLst>
          </p:cNvPr>
          <p:cNvGraphicFramePr>
            <a:graphicFrameLocks noGrp="1"/>
          </p:cNvGraphicFramePr>
          <p:nvPr>
            <p:extLst>
              <p:ext uri="{D42A27DB-BD31-4B8C-83A1-F6EECF244321}">
                <p14:modId xmlns:p14="http://schemas.microsoft.com/office/powerpoint/2010/main" val="2326071602"/>
              </p:ext>
            </p:extLst>
          </p:nvPr>
        </p:nvGraphicFramePr>
        <p:xfrm>
          <a:off x="2602354" y="1828800"/>
          <a:ext cx="6987292" cy="3200400"/>
        </p:xfrm>
        <a:graphic>
          <a:graphicData uri="http://schemas.openxmlformats.org/drawingml/2006/table">
            <a:tbl>
              <a:tblPr firstRow="1" bandRow="1">
                <a:tableStyleId>{5C22544A-7EE6-4342-B048-85BDC9FD1C3A}</a:tableStyleId>
              </a:tblPr>
              <a:tblGrid>
                <a:gridCol w="3493646">
                  <a:extLst>
                    <a:ext uri="{9D8B030D-6E8A-4147-A177-3AD203B41FA5}">
                      <a16:colId xmlns:a16="http://schemas.microsoft.com/office/drawing/2014/main" val="2620089308"/>
                    </a:ext>
                  </a:extLst>
                </a:gridCol>
                <a:gridCol w="3493646">
                  <a:extLst>
                    <a:ext uri="{9D8B030D-6E8A-4147-A177-3AD203B41FA5}">
                      <a16:colId xmlns:a16="http://schemas.microsoft.com/office/drawing/2014/main" val="2630191024"/>
                    </a:ext>
                  </a:extLst>
                </a:gridCol>
              </a:tblGrid>
              <a:tr h="370840">
                <a:tc>
                  <a:txBody>
                    <a:bodyPr/>
                    <a:lstStyle/>
                    <a:p>
                      <a:r>
                        <a:rPr lang="zh-CN" altLang="en-US" sz="2000" dirty="0">
                          <a:latin typeface="Microsoft YaHei" panose="020B0503020204020204" pitchFamily="34" charset="-122"/>
                          <a:ea typeface="Microsoft YaHei" panose="020B0503020204020204" pitchFamily="34" charset="-122"/>
                        </a:rPr>
                        <a:t>指令组合</a:t>
                      </a:r>
                    </a:p>
                  </a:txBody>
                  <a:tcPr/>
                </a:tc>
                <a:tc>
                  <a:txBody>
                    <a:bodyPr/>
                    <a:lstStyle/>
                    <a:p>
                      <a:r>
                        <a:rPr lang="zh-CN" altLang="en-US" sz="2000" dirty="0">
                          <a:latin typeface="Microsoft YaHei" panose="020B0503020204020204" pitchFamily="34" charset="-122"/>
                          <a:ea typeface="Microsoft YaHei" panose="020B0503020204020204" pitchFamily="34" charset="-122"/>
                        </a:rPr>
                        <a:t>特性</a:t>
                      </a:r>
                    </a:p>
                  </a:txBody>
                  <a:tcPr/>
                </a:tc>
                <a:extLst>
                  <a:ext uri="{0D108BD9-81ED-4DB2-BD59-A6C34878D82A}">
                    <a16:rowId xmlns:a16="http://schemas.microsoft.com/office/drawing/2014/main" val="1826177937"/>
                  </a:ext>
                </a:extLst>
              </a:tr>
              <a:tr h="370840">
                <a:tc>
                  <a:txBody>
                    <a:bodyPr/>
                    <a:lstStyle/>
                    <a:p>
                      <a:r>
                        <a:rPr kumimoji="1" lang="en-US" altLang="zh-CN" sz="2000" dirty="0">
                          <a:latin typeface="Microsoft YaHei" panose="020B0503020204020204" pitchFamily="34" charset="-122"/>
                          <a:ea typeface="Microsoft YaHei" panose="020B0503020204020204" pitchFamily="34" charset="-122"/>
                        </a:rPr>
                        <a:t>2 </a:t>
                      </a:r>
                      <a:r>
                        <a:rPr kumimoji="1" lang="zh-CN" altLang="en-US" sz="2000" dirty="0">
                          <a:latin typeface="Microsoft YaHei" panose="020B0503020204020204" pitchFamily="34" charset="-122"/>
                          <a:ea typeface="Microsoft YaHei" panose="020B0503020204020204" pitchFamily="34" charset="-122"/>
                        </a:rPr>
                        <a:t>条指令均可直接执行</a:t>
                      </a:r>
                      <a:endParaRPr lang="zh-CN" altLang="en-US" sz="2000" dirty="0">
                        <a:latin typeface="Microsoft YaHei" panose="020B0503020204020204" pitchFamily="34" charset="-122"/>
                        <a:ea typeface="Microsoft YaHei" panose="020B0503020204020204" pitchFamily="34" charset="-122"/>
                      </a:endParaRPr>
                    </a:p>
                  </a:txBody>
                  <a:tcPr/>
                </a:tc>
                <a:tc>
                  <a:txBody>
                    <a:bodyPr/>
                    <a:lstStyle/>
                    <a:p>
                      <a:r>
                        <a:rPr kumimoji="1" lang="zh-CN" altLang="en-US" sz="2000" dirty="0">
                          <a:latin typeface="Microsoft YaHei" panose="020B0503020204020204" pitchFamily="34" charset="-122"/>
                          <a:ea typeface="Microsoft YaHei" panose="020B0503020204020204" pitchFamily="34" charset="-122"/>
                        </a:rPr>
                        <a:t>与当前实现一致</a:t>
                      </a:r>
                      <a:endParaRPr lang="zh-CN" altLang="en-US" sz="2000"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274271153"/>
                  </a:ext>
                </a:extLst>
              </a:tr>
              <a:tr h="370840">
                <a:tc>
                  <a:txBody>
                    <a:bodyPr/>
                    <a:lstStyle/>
                    <a:p>
                      <a:r>
                        <a:rPr kumimoji="1" lang="zh-CN" altLang="en-US" sz="2000" dirty="0">
                          <a:latin typeface="Microsoft YaHei" panose="020B0503020204020204" pitchFamily="34" charset="-122"/>
                          <a:ea typeface="Microsoft YaHei" panose="020B0503020204020204" pitchFamily="34" charset="-122"/>
                        </a:rPr>
                        <a:t>第</a:t>
                      </a:r>
                      <a:r>
                        <a:rPr kumimoji="1" lang="en-US" altLang="zh-CN" sz="2000" dirty="0">
                          <a:latin typeface="Microsoft YaHei" panose="020B0503020204020204" pitchFamily="34" charset="-122"/>
                          <a:ea typeface="Microsoft YaHei" panose="020B0503020204020204" pitchFamily="34" charset="-122"/>
                        </a:rPr>
                        <a:t> 1 </a:t>
                      </a:r>
                      <a:r>
                        <a:rPr kumimoji="1" lang="zh-CN" altLang="en-US" sz="2000" dirty="0">
                          <a:latin typeface="Microsoft YaHei" panose="020B0503020204020204" pitchFamily="34" charset="-122"/>
                          <a:ea typeface="Microsoft YaHei" panose="020B0503020204020204" pitchFamily="34" charset="-122"/>
                        </a:rPr>
                        <a:t>条指令可直接执行，第</a:t>
                      </a:r>
                      <a:r>
                        <a:rPr kumimoji="1" lang="en-US" altLang="zh-CN" sz="2000" dirty="0">
                          <a:latin typeface="Microsoft YaHei" panose="020B0503020204020204" pitchFamily="34" charset="-122"/>
                          <a:ea typeface="Microsoft YaHei" panose="020B0503020204020204" pitchFamily="34" charset="-122"/>
                        </a:rPr>
                        <a:t> 2 </a:t>
                      </a:r>
                      <a:r>
                        <a:rPr kumimoji="1" lang="zh-CN" altLang="en-US" sz="2000" dirty="0">
                          <a:latin typeface="Microsoft YaHei" panose="020B0503020204020204" pitchFamily="34" charset="-122"/>
                          <a:ea typeface="Microsoft YaHei" panose="020B0503020204020204" pitchFamily="34" charset="-122"/>
                        </a:rPr>
                        <a:t>条指令为跳转指令</a:t>
                      </a:r>
                      <a:endParaRPr lang="zh-CN" altLang="en-US" sz="2000" dirty="0">
                        <a:latin typeface="Microsoft YaHei" panose="020B0503020204020204" pitchFamily="34" charset="-122"/>
                        <a:ea typeface="Microsoft YaHei" panose="020B0503020204020204" pitchFamily="34" charset="-122"/>
                      </a:endParaRPr>
                    </a:p>
                  </a:txBody>
                  <a:tcPr/>
                </a:tc>
                <a:tc>
                  <a:txBody>
                    <a:bodyPr/>
                    <a:lstStyle/>
                    <a:p>
                      <a:r>
                        <a:rPr kumimoji="1" lang="zh-CN" altLang="en-US" sz="2000" dirty="0">
                          <a:latin typeface="Microsoft YaHei" panose="020B0503020204020204" pitchFamily="34" charset="-122"/>
                          <a:ea typeface="Microsoft YaHei" panose="020B0503020204020204" pitchFamily="34" charset="-122"/>
                        </a:rPr>
                        <a:t>第</a:t>
                      </a:r>
                      <a:r>
                        <a:rPr kumimoji="1" lang="en-US" altLang="zh-CN" sz="2000" dirty="0">
                          <a:latin typeface="Microsoft YaHei" panose="020B0503020204020204" pitchFamily="34" charset="-122"/>
                          <a:ea typeface="Microsoft YaHei" panose="020B0503020204020204" pitchFamily="34" charset="-122"/>
                        </a:rPr>
                        <a:t> 1 </a:t>
                      </a:r>
                      <a:r>
                        <a:rPr kumimoji="1" lang="zh-CN" altLang="en-US" sz="2000" dirty="0">
                          <a:latin typeface="Microsoft YaHei" panose="020B0503020204020204" pitchFamily="34" charset="-122"/>
                          <a:ea typeface="Microsoft YaHei" panose="020B0503020204020204" pitchFamily="34" charset="-122"/>
                        </a:rPr>
                        <a:t>条指令也需要模拟执行</a:t>
                      </a:r>
                      <a:r>
                        <a:rPr kumimoji="1" lang="zh-CN" altLang="en-US" sz="2000" baseline="30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2115075286"/>
                  </a:ext>
                </a:extLst>
              </a:tr>
              <a:tr h="370840">
                <a:tc>
                  <a:txBody>
                    <a:bodyPr/>
                    <a:lstStyle/>
                    <a:p>
                      <a:r>
                        <a:rPr kumimoji="1" lang="zh-CN" altLang="en-US" sz="2000" dirty="0">
                          <a:latin typeface="Microsoft YaHei" panose="020B0503020204020204" pitchFamily="34" charset="-122"/>
                          <a:ea typeface="Microsoft YaHei" panose="020B0503020204020204" pitchFamily="34" charset="-122"/>
                        </a:rPr>
                        <a:t>第</a:t>
                      </a:r>
                      <a:r>
                        <a:rPr kumimoji="1" lang="en-US" altLang="zh-CN" sz="2000" dirty="0">
                          <a:latin typeface="Microsoft YaHei" panose="020B0503020204020204" pitchFamily="34" charset="-122"/>
                          <a:ea typeface="Microsoft YaHei" panose="020B0503020204020204" pitchFamily="34" charset="-122"/>
                        </a:rPr>
                        <a:t> 1 </a:t>
                      </a:r>
                      <a:r>
                        <a:rPr kumimoji="1" lang="zh-CN" altLang="en-US" sz="2000" dirty="0">
                          <a:latin typeface="Microsoft YaHei" panose="020B0503020204020204" pitchFamily="34" charset="-122"/>
                          <a:ea typeface="Microsoft YaHei" panose="020B0503020204020204" pitchFamily="34" charset="-122"/>
                        </a:rPr>
                        <a:t>条指令为跳转指令，第</a:t>
                      </a:r>
                      <a:r>
                        <a:rPr kumimoji="1" lang="en-US" altLang="zh-CN" sz="2000" dirty="0">
                          <a:latin typeface="Microsoft YaHei" panose="020B0503020204020204" pitchFamily="34" charset="-122"/>
                          <a:ea typeface="Microsoft YaHei" panose="020B0503020204020204" pitchFamily="34" charset="-122"/>
                        </a:rPr>
                        <a:t> 2 </a:t>
                      </a:r>
                      <a:r>
                        <a:rPr kumimoji="1" lang="zh-CN" altLang="en-US" sz="2000" dirty="0">
                          <a:latin typeface="Microsoft YaHei" panose="020B0503020204020204" pitchFamily="34" charset="-122"/>
                          <a:ea typeface="Microsoft YaHei" panose="020B0503020204020204" pitchFamily="34" charset="-122"/>
                        </a:rPr>
                        <a:t>条指令可直接执行</a:t>
                      </a:r>
                      <a:endParaRPr lang="zh-CN" altLang="en-US" sz="2000" dirty="0">
                        <a:latin typeface="Microsoft YaHei" panose="020B0503020204020204" pitchFamily="34" charset="-122"/>
                        <a:ea typeface="Microsoft YaHei" panose="020B0503020204020204" pitchFamily="34" charset="-122"/>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dirty="0">
                          <a:latin typeface="Microsoft YaHei" panose="020B0503020204020204" pitchFamily="34" charset="-122"/>
                          <a:ea typeface="Microsoft YaHei" panose="020B0503020204020204" pitchFamily="34" charset="-122"/>
                        </a:rPr>
                        <a:t>第</a:t>
                      </a:r>
                      <a:r>
                        <a:rPr kumimoji="1" lang="en-US" altLang="zh-CN" sz="2000" dirty="0">
                          <a:latin typeface="Microsoft YaHei" panose="020B0503020204020204" pitchFamily="34" charset="-122"/>
                          <a:ea typeface="Microsoft YaHei" panose="020B0503020204020204" pitchFamily="34" charset="-122"/>
                        </a:rPr>
                        <a:t> 2 </a:t>
                      </a:r>
                      <a:r>
                        <a:rPr kumimoji="1" lang="zh-CN" altLang="en-US" sz="2000" dirty="0">
                          <a:latin typeface="Microsoft YaHei" panose="020B0503020204020204" pitchFamily="34" charset="-122"/>
                          <a:ea typeface="Microsoft YaHei" panose="020B0503020204020204" pitchFamily="34" charset="-122"/>
                        </a:rPr>
                        <a:t>条指令需要存放于</a:t>
                      </a:r>
                      <a:r>
                        <a:rPr kumimoji="1" lang="en-US" altLang="zh-CN" sz="2000" dirty="0">
                          <a:latin typeface="Microsoft YaHei" panose="020B0503020204020204" pitchFamily="34" charset="-122"/>
                          <a:ea typeface="Microsoft YaHei" panose="020B0503020204020204" pitchFamily="34" charset="-122"/>
                        </a:rPr>
                        <a:t> </a:t>
                      </a:r>
                      <a:r>
                        <a:rPr kumimoji="1" lang="en-US" altLang="zh-CN" sz="2000" dirty="0" err="1">
                          <a:latin typeface="Microsoft YaHei" panose="020B0503020204020204" pitchFamily="34" charset="-122"/>
                          <a:ea typeface="Microsoft YaHei" panose="020B0503020204020204" pitchFamily="34" charset="-122"/>
                        </a:rPr>
                        <a:t>inst_slot</a:t>
                      </a:r>
                      <a:r>
                        <a:rPr kumimoji="1" lang="zh-CN" altLang="en-US" sz="2000" dirty="0">
                          <a:latin typeface="Microsoft YaHei" panose="020B0503020204020204" pitchFamily="34" charset="-122"/>
                          <a:ea typeface="Microsoft YaHei" panose="020B0503020204020204" pitchFamily="34" charset="-122"/>
                        </a:rPr>
                        <a:t>，根据第一条指令执行结果选择性执行</a:t>
                      </a:r>
                      <a:r>
                        <a:rPr kumimoji="1" lang="zh-CN" altLang="en-US" sz="2000" baseline="30000" dirty="0">
                          <a:latin typeface="Microsoft YaHei" panose="020B0503020204020204" pitchFamily="34" charset="-122"/>
                          <a:ea typeface="Microsoft YaHei" panose="020B0503020204020204" pitchFamily="34" charset="-122"/>
                        </a:rPr>
                        <a:t>**</a:t>
                      </a:r>
                      <a:endParaRPr kumimoji="1" lang="en-US" altLang="zh-CN" sz="2000" baseline="30000" dirty="0">
                        <a:latin typeface="Microsoft YaHei" panose="020B0503020204020204" pitchFamily="34" charset="-122"/>
                        <a:ea typeface="Microsoft YaHei" panose="020B0503020204020204" pitchFamily="34" charset="-122"/>
                      </a:endParaRPr>
                    </a:p>
                    <a:p>
                      <a:endParaRPr lang="zh-CN" altLang="en-US" sz="2000"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3467200449"/>
                  </a:ext>
                </a:extLst>
              </a:tr>
              <a:tr h="370840">
                <a:tc>
                  <a:txBody>
                    <a:bodyPr/>
                    <a:lstStyle/>
                    <a:p>
                      <a:r>
                        <a:rPr kumimoji="1" lang="en-US" altLang="zh-CN" sz="2000" dirty="0">
                          <a:latin typeface="Microsoft YaHei" panose="020B0503020204020204" pitchFamily="34" charset="-122"/>
                          <a:ea typeface="Microsoft YaHei" panose="020B0503020204020204" pitchFamily="34" charset="-122"/>
                        </a:rPr>
                        <a:t>2 </a:t>
                      </a:r>
                      <a:r>
                        <a:rPr kumimoji="1" lang="zh-CN" altLang="en-US" sz="2000" dirty="0">
                          <a:latin typeface="Microsoft YaHei" panose="020B0503020204020204" pitchFamily="34" charset="-122"/>
                          <a:ea typeface="Microsoft YaHei" panose="020B0503020204020204" pitchFamily="34" charset="-122"/>
                        </a:rPr>
                        <a:t>条指令都为跳转指令</a:t>
                      </a:r>
                      <a:endParaRPr lang="zh-CN" altLang="en-US" sz="2000" dirty="0">
                        <a:latin typeface="Microsoft YaHei" panose="020B0503020204020204" pitchFamily="34" charset="-122"/>
                        <a:ea typeface="Microsoft YaHei" panose="020B0503020204020204" pitchFamily="34" charset="-122"/>
                      </a:endParaRPr>
                    </a:p>
                  </a:txBody>
                  <a:tcPr/>
                </a:tc>
                <a:tc>
                  <a:txBody>
                    <a:bodyPr/>
                    <a:lstStyle/>
                    <a:p>
                      <a:r>
                        <a:rPr kumimoji="1" lang="zh-CN" altLang="en-US" sz="2000" dirty="0">
                          <a:latin typeface="Microsoft YaHei" panose="020B0503020204020204" pitchFamily="34" charset="-122"/>
                          <a:ea typeface="Microsoft YaHei" panose="020B0503020204020204" pitchFamily="34" charset="-122"/>
                        </a:rPr>
                        <a:t>均需要模拟执行</a:t>
                      </a:r>
                      <a:endParaRPr lang="zh-CN" altLang="en-US" sz="2000"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725911036"/>
                  </a:ext>
                </a:extLst>
              </a:tr>
            </a:tbl>
          </a:graphicData>
        </a:graphic>
      </p:graphicFrame>
    </p:spTree>
    <p:extLst>
      <p:ext uri="{BB962C8B-B14F-4D97-AF65-F5344CB8AC3E}">
        <p14:creationId xmlns:p14="http://schemas.microsoft.com/office/powerpoint/2010/main" val="380539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DA3AB-1628-055A-BAFE-DCA69E52DDBA}"/>
              </a:ext>
            </a:extLst>
          </p:cNvPr>
          <p:cNvSpPr>
            <a:spLocks noGrp="1"/>
          </p:cNvSpPr>
          <p:nvPr>
            <p:ph type="title"/>
          </p:nvPr>
        </p:nvSpPr>
        <p:spPr/>
        <p:txBody>
          <a:bodyPr/>
          <a:lstStyle/>
          <a:p>
            <a:r>
              <a:rPr kumimoji="1" lang="en-US" altLang="zh-CN" dirty="0"/>
              <a:t>RISC-V</a:t>
            </a:r>
            <a:r>
              <a:rPr kumimoji="1" lang="zh-CN" altLang="en-US" dirty="0"/>
              <a:t> </a:t>
            </a:r>
            <a:r>
              <a:rPr kumimoji="1" lang="en-US" altLang="zh-CN" dirty="0"/>
              <a:t>64</a:t>
            </a:r>
            <a:r>
              <a:rPr kumimoji="1" lang="zh-CN" altLang="en-US" dirty="0"/>
              <a:t>上技术问题</a:t>
            </a:r>
          </a:p>
        </p:txBody>
      </p:sp>
      <p:sp>
        <p:nvSpPr>
          <p:cNvPr id="3" name="内容占位符 2">
            <a:extLst>
              <a:ext uri="{FF2B5EF4-FFF2-40B4-BE49-F238E27FC236}">
                <a16:creationId xmlns:a16="http://schemas.microsoft.com/office/drawing/2014/main" id="{F762999E-7428-1755-B617-C21E34C5114F}"/>
              </a:ext>
            </a:extLst>
          </p:cNvPr>
          <p:cNvSpPr>
            <a:spLocks noGrp="1"/>
          </p:cNvSpPr>
          <p:nvPr>
            <p:ph idx="1"/>
          </p:nvPr>
        </p:nvSpPr>
        <p:spPr/>
        <p:txBody>
          <a:bodyPr/>
          <a:lstStyle/>
          <a:p>
            <a:r>
              <a:rPr kumimoji="1" lang="en-US" altLang="zh-CN" dirty="0">
                <a:latin typeface="Microsoft YaHei" panose="020B0503020204020204" pitchFamily="34" charset="-122"/>
                <a:ea typeface="Microsoft YaHei" panose="020B0503020204020204" pitchFamily="34" charset="-122"/>
              </a:rPr>
              <a:t>RV32 </a:t>
            </a:r>
            <a:r>
              <a:rPr kumimoji="1" lang="zh-CN" altLang="en-US" dirty="0">
                <a:latin typeface="Microsoft YaHei" panose="020B0503020204020204" pitchFamily="34" charset="-122"/>
                <a:ea typeface="Microsoft YaHei" panose="020B0503020204020204" pitchFamily="34" charset="-122"/>
              </a:rPr>
              <a:t>总地址空间</a:t>
            </a:r>
            <a:r>
              <a:rPr kumimoji="1" lang="en-US" altLang="zh-CN" dirty="0">
                <a:latin typeface="Microsoft YaHei" panose="020B0503020204020204" pitchFamily="34" charset="-122"/>
                <a:ea typeface="Microsoft YaHei" panose="020B0503020204020204" pitchFamily="34" charset="-122"/>
              </a:rPr>
              <a:t> 4GB</a:t>
            </a:r>
          </a:p>
          <a:p>
            <a:pPr lvl="1"/>
            <a:r>
              <a:rPr kumimoji="1" lang="zh-CN" altLang="en-US" dirty="0">
                <a:latin typeface="Microsoft YaHei" panose="020B0503020204020204" pitchFamily="34" charset="-122"/>
                <a:ea typeface="Microsoft YaHei" panose="020B0503020204020204" pitchFamily="34" charset="-122"/>
              </a:rPr>
              <a:t>任何情况下</a:t>
            </a:r>
            <a:r>
              <a:rPr kumimoji="1" lang="en-US" altLang="zh-CN" dirty="0">
                <a:latin typeface="Microsoft YaHei" panose="020B0503020204020204" pitchFamily="34" charset="-122"/>
                <a:ea typeface="Microsoft YaHei" panose="020B0503020204020204" pitchFamily="34" charset="-122"/>
              </a:rPr>
              <a:t>detour</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buffer</a:t>
            </a:r>
            <a:r>
              <a:rPr kumimoji="1" lang="zh-CN" altLang="en-US" dirty="0">
                <a:latin typeface="Microsoft YaHei" panose="020B0503020204020204" pitchFamily="34" charset="-122"/>
                <a:ea typeface="Microsoft YaHei" panose="020B0503020204020204" pitchFamily="34" charset="-122"/>
              </a:rPr>
              <a:t>地址均位于</a:t>
            </a:r>
            <a:r>
              <a:rPr kumimoji="1" lang="en-US" altLang="zh-CN" dirty="0">
                <a:latin typeface="Microsoft YaHei" panose="020B0503020204020204" pitchFamily="34" charset="-122"/>
                <a:ea typeface="Microsoft YaHei" panose="020B0503020204020204" pitchFamily="34" charset="-122"/>
              </a:rPr>
              <a:t>4GB</a:t>
            </a:r>
            <a:r>
              <a:rPr kumimoji="1" lang="zh-CN" altLang="en-US" dirty="0">
                <a:latin typeface="Microsoft YaHei" panose="020B0503020204020204" pitchFamily="34" charset="-122"/>
                <a:ea typeface="Microsoft YaHei" panose="020B0503020204020204" pitchFamily="34" charset="-122"/>
              </a:rPr>
              <a:t>范围内</a:t>
            </a:r>
            <a:endParaRPr kumimoji="1" lang="en-US" altLang="zh-CN" dirty="0">
              <a:latin typeface="Microsoft YaHei" panose="020B0503020204020204" pitchFamily="34" charset="-122"/>
              <a:ea typeface="Microsoft YaHei" panose="020B0503020204020204" pitchFamily="34" charset="-122"/>
            </a:endParaRPr>
          </a:p>
          <a:p>
            <a:r>
              <a:rPr kumimoji="1" lang="en-US" altLang="zh-CN" dirty="0">
                <a:latin typeface="Microsoft YaHei" panose="020B0503020204020204" pitchFamily="34" charset="-122"/>
                <a:ea typeface="Microsoft YaHei" panose="020B0503020204020204" pitchFamily="34" charset="-122"/>
              </a:rPr>
              <a:t>RV64 </a:t>
            </a:r>
            <a:r>
              <a:rPr kumimoji="1" lang="zh-CN" altLang="en-US" dirty="0">
                <a:latin typeface="Microsoft YaHei" panose="020B0503020204020204" pitchFamily="34" charset="-122"/>
                <a:ea typeface="Microsoft YaHei" panose="020B0503020204020204" pitchFamily="34" charset="-122"/>
              </a:rPr>
              <a:t>总地址空间大于</a:t>
            </a:r>
            <a:r>
              <a:rPr kumimoji="1" lang="en-US" altLang="zh-CN" dirty="0">
                <a:latin typeface="Microsoft YaHei" panose="020B0503020204020204" pitchFamily="34" charset="-122"/>
                <a:ea typeface="Microsoft YaHei" panose="020B0503020204020204" pitchFamily="34" charset="-122"/>
              </a:rPr>
              <a:t> 4GB</a:t>
            </a:r>
          </a:p>
          <a:p>
            <a:pPr lvl="1"/>
            <a:r>
              <a:rPr kumimoji="1" lang="en-US" altLang="zh-CN" dirty="0">
                <a:latin typeface="Microsoft YaHei" panose="020B0503020204020204" pitchFamily="34" charset="-122"/>
                <a:ea typeface="Microsoft YaHei" panose="020B0503020204020204" pitchFamily="34" charset="-122"/>
              </a:rPr>
              <a:t>Linux </a:t>
            </a:r>
            <a:r>
              <a:rPr kumimoji="1" lang="zh-CN" altLang="en-US" dirty="0">
                <a:latin typeface="Microsoft YaHei" panose="020B0503020204020204" pitchFamily="34" charset="-122"/>
                <a:ea typeface="Microsoft YaHei" panose="020B0503020204020204" pitchFamily="34" charset="-122"/>
              </a:rPr>
              <a:t>当前分配到的地址距离</a:t>
            </a:r>
            <a:r>
              <a:rPr kumimoji="1" lang="en-US" altLang="zh-CN" dirty="0">
                <a:latin typeface="Microsoft YaHei" panose="020B0503020204020204" pitchFamily="34" charset="-122"/>
                <a:ea typeface="Microsoft YaHei" panose="020B0503020204020204" pitchFamily="34" charset="-122"/>
              </a:rPr>
              <a:t> kernel</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text </a:t>
            </a:r>
            <a:r>
              <a:rPr kumimoji="1" lang="zh-CN" altLang="en-US" dirty="0">
                <a:latin typeface="Microsoft YaHei" panose="020B0503020204020204" pitchFamily="34" charset="-122"/>
                <a:ea typeface="Microsoft YaHei" panose="020B0503020204020204" pitchFamily="34" charset="-122"/>
              </a:rPr>
              <a:t>段范围超过</a:t>
            </a:r>
            <a:r>
              <a:rPr kumimoji="1" lang="en-US" altLang="zh-CN" dirty="0">
                <a:latin typeface="Microsoft YaHei" panose="020B0503020204020204" pitchFamily="34" charset="-122"/>
                <a:ea typeface="Microsoft YaHei" panose="020B0503020204020204" pitchFamily="34" charset="-122"/>
              </a:rPr>
              <a:t> 4GB</a:t>
            </a:r>
            <a:r>
              <a:rPr kumimoji="1" lang="en-US" altLang="zh-CN" dirty="0">
                <a:latin typeface="Microsoft YaHei" panose="020B0503020204020204" pitchFamily="34" charset="-122"/>
                <a:ea typeface="Microsoft YaHei" panose="020B0503020204020204" pitchFamily="34" charset="-122"/>
                <a:sym typeface="Wingdings" pitchFamily="2" charset="2"/>
              </a:rPr>
              <a:t></a:t>
            </a:r>
            <a:r>
              <a:rPr kumimoji="1" lang="zh-CN" altLang="en-US" dirty="0">
                <a:latin typeface="Microsoft YaHei" panose="020B0503020204020204" pitchFamily="34" charset="-122"/>
                <a:ea typeface="Microsoft YaHei" panose="020B0503020204020204" pitchFamily="34" charset="-122"/>
                <a:sym typeface="Wingdings" pitchFamily="2" charset="2"/>
              </a:rPr>
              <a:t>无法直接跳转</a:t>
            </a:r>
            <a:endParaRPr kumimoji="1" lang="en-US" altLang="zh-CN" dirty="0">
              <a:latin typeface="Microsoft YaHei" panose="020B0503020204020204" pitchFamily="34" charset="-122"/>
              <a:ea typeface="Microsoft YaHei" panose="020B0503020204020204" pitchFamily="34" charset="-122"/>
              <a:sym typeface="Wingdings" pitchFamily="2" charset="2"/>
            </a:endParaRPr>
          </a:p>
          <a:p>
            <a:pPr lvl="1"/>
            <a:r>
              <a:rPr kumimoji="1" lang="en-US" altLang="zh-CN" dirty="0">
                <a:latin typeface="Microsoft YaHei" panose="020B0503020204020204" pitchFamily="34" charset="-122"/>
                <a:ea typeface="Microsoft YaHei" panose="020B0503020204020204" pitchFamily="34" charset="-122"/>
                <a:sym typeface="Wingdings" pitchFamily="2" charset="2"/>
              </a:rPr>
              <a:t>patch</a:t>
            </a:r>
            <a:r>
              <a:rPr kumimoji="1" lang="zh-CN" altLang="en-US" dirty="0">
                <a:latin typeface="Microsoft YaHei" panose="020B0503020204020204" pitchFamily="34" charset="-122"/>
                <a:ea typeface="Microsoft YaHei" panose="020B0503020204020204" pitchFamily="34" charset="-122"/>
                <a:sym typeface="Wingdings" pitchFamily="2" charset="2"/>
              </a:rPr>
              <a:t> </a:t>
            </a:r>
            <a:r>
              <a:rPr kumimoji="1" lang="en-US" altLang="zh-CN" dirty="0" err="1">
                <a:latin typeface="Microsoft YaHei" panose="020B0503020204020204" pitchFamily="34" charset="-122"/>
                <a:ea typeface="Microsoft YaHei" panose="020B0503020204020204" pitchFamily="34" charset="-122"/>
                <a:sym typeface="Wingdings" pitchFamily="2" charset="2"/>
              </a:rPr>
              <a:t>alloc_insn_page</a:t>
            </a:r>
            <a:r>
              <a:rPr kumimoji="1" lang="en-US" altLang="zh-CN" dirty="0">
                <a:latin typeface="Microsoft YaHei" panose="020B0503020204020204" pitchFamily="34" charset="-122"/>
                <a:ea typeface="Microsoft YaHei" panose="020B0503020204020204" pitchFamily="34" charset="-122"/>
                <a:sym typeface="Wingdings" pitchFamily="2" charset="2"/>
              </a:rPr>
              <a:t>() </a:t>
            </a:r>
            <a:r>
              <a:rPr kumimoji="1" lang="zh-CN" altLang="en-US" dirty="0">
                <a:latin typeface="Microsoft YaHei" panose="020B0503020204020204" pitchFamily="34" charset="-122"/>
                <a:ea typeface="Microsoft YaHei" panose="020B0503020204020204" pitchFamily="34" charset="-122"/>
                <a:sym typeface="Wingdings" pitchFamily="2" charset="2"/>
              </a:rPr>
              <a:t>确保获取到的内存地址在</a:t>
            </a:r>
            <a:r>
              <a:rPr kumimoji="1" lang="en-US" altLang="zh-CN" dirty="0">
                <a:latin typeface="Microsoft YaHei" panose="020B0503020204020204" pitchFamily="34" charset="-122"/>
                <a:ea typeface="Microsoft YaHei" panose="020B0503020204020204" pitchFamily="34" charset="-122"/>
                <a:sym typeface="Wingdings" pitchFamily="2" charset="2"/>
              </a:rPr>
              <a:t> 4GB </a:t>
            </a:r>
            <a:r>
              <a:rPr kumimoji="1" lang="zh-CN" altLang="en-US" dirty="0">
                <a:latin typeface="Microsoft YaHei" panose="020B0503020204020204" pitchFamily="34" charset="-122"/>
                <a:ea typeface="Microsoft YaHei" panose="020B0503020204020204" pitchFamily="34" charset="-122"/>
                <a:sym typeface="Wingdings" pitchFamily="2" charset="2"/>
              </a:rPr>
              <a:t>范围内</a:t>
            </a:r>
            <a:r>
              <a:rPr kumimoji="1" lang="en-US" altLang="zh-CN" baseline="30000" dirty="0">
                <a:latin typeface="Microsoft YaHei" panose="020B0503020204020204" pitchFamily="34" charset="-122"/>
                <a:ea typeface="Microsoft YaHei" panose="020B0503020204020204" pitchFamily="34" charset="-122"/>
                <a:sym typeface="Wingdings" pitchFamily="2" charset="2"/>
              </a:rPr>
              <a:t>[1]</a:t>
            </a:r>
          </a:p>
          <a:p>
            <a:pPr lvl="1"/>
            <a:endParaRPr kumimoji="1" lang="en-US" altLang="zh-CN" dirty="0">
              <a:latin typeface="Microsoft YaHei" panose="020B0503020204020204" pitchFamily="34" charset="-122"/>
              <a:ea typeface="Microsoft YaHei" panose="020B0503020204020204" pitchFamily="34" charset="-122"/>
              <a:sym typeface="Wingdings" pitchFamily="2" charset="2"/>
            </a:endParaRPr>
          </a:p>
          <a:p>
            <a:pPr lvl="1"/>
            <a:endParaRPr kumimoji="1" lang="en-US" altLang="zh-CN" dirty="0">
              <a:sym typeface="Wingdings" pitchFamily="2" charset="2"/>
            </a:endParaRPr>
          </a:p>
          <a:p>
            <a:pPr lvl="1"/>
            <a:endParaRPr kumimoji="1" lang="en-US" altLang="zh-CN" dirty="0">
              <a:sym typeface="Wingdings" pitchFamily="2" charset="2"/>
            </a:endParaRPr>
          </a:p>
          <a:p>
            <a:pPr lvl="1"/>
            <a:endParaRPr kumimoji="1" lang="en-US" altLang="zh-CN" dirty="0">
              <a:sym typeface="Wingdings" pitchFamily="2" charset="2"/>
            </a:endParaRPr>
          </a:p>
          <a:p>
            <a:pPr lvl="1"/>
            <a:endParaRPr kumimoji="1" lang="en-US" altLang="zh-CN" dirty="0">
              <a:sym typeface="Wingdings" pitchFamily="2" charset="2"/>
            </a:endParaRPr>
          </a:p>
          <a:p>
            <a:pPr lvl="1"/>
            <a:endParaRPr kumimoji="1" lang="en-US" altLang="zh-CN" sz="1300" dirty="0">
              <a:latin typeface="FangSong" panose="02010609060101010101" pitchFamily="49" charset="-122"/>
              <a:ea typeface="FangSong" panose="02010609060101010101" pitchFamily="49" charset="-122"/>
              <a:sym typeface="Wingdings" pitchFamily="2" charset="2"/>
            </a:endParaRPr>
          </a:p>
          <a:p>
            <a:pPr lvl="1"/>
            <a:endParaRPr kumimoji="1" lang="en-US" altLang="zh-CN" sz="1300" dirty="0">
              <a:latin typeface="FangSong" panose="02010609060101010101" pitchFamily="49" charset="-122"/>
              <a:ea typeface="FangSong" panose="02010609060101010101" pitchFamily="49" charset="-122"/>
              <a:sym typeface="Wingdings" pitchFamily="2" charset="2"/>
            </a:endParaRPr>
          </a:p>
          <a:p>
            <a:pPr lvl="1"/>
            <a:endParaRPr kumimoji="1" lang="en-US" altLang="zh-CN" sz="1300" dirty="0">
              <a:latin typeface="FangSong" panose="02010609060101010101" pitchFamily="49" charset="-122"/>
              <a:ea typeface="FangSong" panose="02010609060101010101" pitchFamily="49" charset="-122"/>
              <a:sym typeface="Wingdings" pitchFamily="2" charset="2"/>
            </a:endParaRPr>
          </a:p>
          <a:p>
            <a:pPr marL="0" indent="-28575">
              <a:buNone/>
            </a:pPr>
            <a:r>
              <a:rPr kumimoji="1" lang="en-US" altLang="zh-CN" sz="1300" dirty="0">
                <a:latin typeface="FangSong" panose="02010609060101010101" pitchFamily="49" charset="-122"/>
                <a:ea typeface="FangSong" panose="02010609060101010101" pitchFamily="49" charset="-122"/>
                <a:sym typeface="Wingdings" pitchFamily="2" charset="2"/>
              </a:rPr>
              <a:t>[1] https://</a:t>
            </a:r>
            <a:r>
              <a:rPr kumimoji="1" lang="en-US" altLang="zh-CN" sz="1300" dirty="0" err="1">
                <a:latin typeface="FangSong" panose="02010609060101010101" pitchFamily="49" charset="-122"/>
                <a:ea typeface="FangSong" panose="02010609060101010101" pitchFamily="49" charset="-122"/>
                <a:sym typeface="Wingdings" pitchFamily="2" charset="2"/>
              </a:rPr>
              <a:t>lore.kernel.org</a:t>
            </a:r>
            <a:r>
              <a:rPr kumimoji="1" lang="en-US" altLang="zh-CN" sz="1300" dirty="0">
                <a:latin typeface="FangSong" panose="02010609060101010101" pitchFamily="49" charset="-122"/>
                <a:ea typeface="FangSong" panose="02010609060101010101" pitchFamily="49" charset="-122"/>
                <a:sym typeface="Wingdings" pitchFamily="2" charset="2"/>
              </a:rPr>
              <a:t>/</a:t>
            </a:r>
            <a:r>
              <a:rPr kumimoji="1" lang="en-US" altLang="zh-CN" sz="1300" dirty="0" err="1">
                <a:latin typeface="FangSong" panose="02010609060101010101" pitchFamily="49" charset="-122"/>
                <a:ea typeface="FangSong" panose="02010609060101010101" pitchFamily="49" charset="-122"/>
                <a:sym typeface="Wingdings" pitchFamily="2" charset="2"/>
              </a:rPr>
              <a:t>lkml</a:t>
            </a:r>
            <a:r>
              <a:rPr kumimoji="1" lang="en-US" altLang="zh-CN" sz="1300" dirty="0">
                <a:latin typeface="FangSong" panose="02010609060101010101" pitchFamily="49" charset="-122"/>
                <a:ea typeface="FangSong" panose="02010609060101010101" pitchFamily="49" charset="-122"/>
                <a:sym typeface="Wingdings" pitchFamily="2" charset="2"/>
              </a:rPr>
              <a:t>/mhng-0e2f7f49-2680-4341-83dc-0e7cd042a3fa@palmer-mbp2014/T/</a:t>
            </a:r>
            <a:endParaRPr kumimoji="1" lang="zh-CN" altLang="en-US" sz="1300" dirty="0">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390599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7C13E-7363-8534-7849-B337852EF0D1}"/>
              </a:ext>
            </a:extLst>
          </p:cNvPr>
          <p:cNvSpPr>
            <a:spLocks noGrp="1"/>
          </p:cNvSpPr>
          <p:nvPr>
            <p:ph type="title"/>
          </p:nvPr>
        </p:nvSpPr>
        <p:spPr/>
        <p:txBody>
          <a:bodyPr/>
          <a:lstStyle/>
          <a:p>
            <a:r>
              <a:rPr kumimoji="1" lang="zh-CN" altLang="en-US" dirty="0"/>
              <a:t>通用性</a:t>
            </a:r>
          </a:p>
        </p:txBody>
      </p:sp>
      <p:sp>
        <p:nvSpPr>
          <p:cNvPr id="3" name="内容占位符 2">
            <a:extLst>
              <a:ext uri="{FF2B5EF4-FFF2-40B4-BE49-F238E27FC236}">
                <a16:creationId xmlns:a16="http://schemas.microsoft.com/office/drawing/2014/main" id="{6D86CDD8-1CAA-F1F8-4FF0-C6DF7DFD9F29}"/>
              </a:ext>
            </a:extLst>
          </p:cNvPr>
          <p:cNvSpPr>
            <a:spLocks noGrp="1"/>
          </p:cNvSpPr>
          <p:nvPr>
            <p:ph idx="1"/>
          </p:nvPr>
        </p:nvSpPr>
        <p:spPr>
          <a:xfrm>
            <a:off x="551179" y="982849"/>
            <a:ext cx="11089640" cy="4998403"/>
          </a:xfrm>
        </p:spPr>
        <p:txBody>
          <a:bodyPr>
            <a:normAutofit/>
          </a:bodyPr>
          <a:lstStyle/>
          <a:p>
            <a:pPr>
              <a:lnSpc>
                <a:spcPct val="150000"/>
              </a:lnSpc>
            </a:pPr>
            <a:r>
              <a:rPr kumimoji="1" lang="zh-CN" altLang="en-US" sz="2400" dirty="0">
                <a:latin typeface="Microsoft YaHei" panose="020B0503020204020204" pitchFamily="34" charset="-122"/>
                <a:ea typeface="Microsoft YaHei" panose="020B0503020204020204" pitchFamily="34" charset="-122"/>
              </a:rPr>
              <a:t>普遍适用于</a:t>
            </a:r>
            <a:r>
              <a:rPr kumimoji="1" lang="en-US" altLang="zh-CN" sz="2400" dirty="0">
                <a:latin typeface="Microsoft YaHei" panose="020B0503020204020204" pitchFamily="34" charset="-122"/>
                <a:ea typeface="Microsoft YaHei" panose="020B0503020204020204" pitchFamily="34" charset="-122"/>
              </a:rPr>
              <a:t> RISC </a:t>
            </a:r>
            <a:r>
              <a:rPr kumimoji="1" lang="zh-CN" altLang="en-US" sz="2400" dirty="0">
                <a:latin typeface="Microsoft YaHei" panose="020B0503020204020204" pitchFamily="34" charset="-122"/>
                <a:ea typeface="Microsoft YaHei" panose="020B0503020204020204" pitchFamily="34" charset="-122"/>
              </a:rPr>
              <a:t>指令集</a:t>
            </a:r>
            <a:endParaRPr kumimoji="1" lang="en-US" altLang="zh-CN" sz="2400" dirty="0">
              <a:latin typeface="Microsoft YaHei" panose="020B0503020204020204" pitchFamily="34" charset="-122"/>
              <a:ea typeface="Microsoft YaHei" panose="020B0503020204020204" pitchFamily="34" charset="-122"/>
            </a:endParaRPr>
          </a:p>
        </p:txBody>
      </p:sp>
      <p:graphicFrame>
        <p:nvGraphicFramePr>
          <p:cNvPr id="4" name="表格 3">
            <a:extLst>
              <a:ext uri="{FF2B5EF4-FFF2-40B4-BE49-F238E27FC236}">
                <a16:creationId xmlns:a16="http://schemas.microsoft.com/office/drawing/2014/main" id="{E2D53A48-5CC2-F668-3120-D9E9CA850EFA}"/>
              </a:ext>
            </a:extLst>
          </p:cNvPr>
          <p:cNvGraphicFramePr>
            <a:graphicFrameLocks noGrp="1"/>
          </p:cNvGraphicFramePr>
          <p:nvPr>
            <p:extLst>
              <p:ext uri="{D42A27DB-BD31-4B8C-83A1-F6EECF244321}">
                <p14:modId xmlns:p14="http://schemas.microsoft.com/office/powerpoint/2010/main" val="3363506461"/>
              </p:ext>
            </p:extLst>
          </p:nvPr>
        </p:nvGraphicFramePr>
        <p:xfrm>
          <a:off x="1879172" y="1768699"/>
          <a:ext cx="7974834" cy="4212553"/>
        </p:xfrm>
        <a:graphic>
          <a:graphicData uri="http://schemas.openxmlformats.org/drawingml/2006/table">
            <a:tbl>
              <a:tblPr firstRow="1" bandRow="1">
                <a:tableStyleId>{5C22544A-7EE6-4342-B048-85BDC9FD1C3A}</a:tableStyleId>
              </a:tblPr>
              <a:tblGrid>
                <a:gridCol w="2658278">
                  <a:extLst>
                    <a:ext uri="{9D8B030D-6E8A-4147-A177-3AD203B41FA5}">
                      <a16:colId xmlns:a16="http://schemas.microsoft.com/office/drawing/2014/main" val="1094469543"/>
                    </a:ext>
                  </a:extLst>
                </a:gridCol>
                <a:gridCol w="2658278">
                  <a:extLst>
                    <a:ext uri="{9D8B030D-6E8A-4147-A177-3AD203B41FA5}">
                      <a16:colId xmlns:a16="http://schemas.microsoft.com/office/drawing/2014/main" val="1810065159"/>
                    </a:ext>
                  </a:extLst>
                </a:gridCol>
                <a:gridCol w="2658278">
                  <a:extLst>
                    <a:ext uri="{9D8B030D-6E8A-4147-A177-3AD203B41FA5}">
                      <a16:colId xmlns:a16="http://schemas.microsoft.com/office/drawing/2014/main" val="945750731"/>
                    </a:ext>
                  </a:extLst>
                </a:gridCol>
              </a:tblGrid>
              <a:tr h="615681">
                <a:tc>
                  <a:txBody>
                    <a:bodyPr/>
                    <a:lstStyle/>
                    <a:p>
                      <a:r>
                        <a:rPr lang="en-US" altLang="zh-CN" sz="2400" dirty="0"/>
                        <a:t>ISA</a:t>
                      </a:r>
                      <a:endParaRPr lang="zh-CN" altLang="en-US" sz="2400" dirty="0"/>
                    </a:p>
                  </a:txBody>
                  <a:tcPr/>
                </a:tc>
                <a:tc>
                  <a:txBody>
                    <a:bodyPr/>
                    <a:lstStyle/>
                    <a:p>
                      <a:r>
                        <a:rPr lang="en-US" altLang="zh-CN" sz="2400" dirty="0"/>
                        <a:t>Absolute</a:t>
                      </a:r>
                      <a:endParaRPr lang="zh-CN" altLang="en-US" sz="2400" dirty="0"/>
                    </a:p>
                  </a:txBody>
                  <a:tcPr/>
                </a:tc>
                <a:tc>
                  <a:txBody>
                    <a:bodyPr/>
                    <a:lstStyle/>
                    <a:p>
                      <a:r>
                        <a:rPr lang="en-US" altLang="zh-CN" sz="2400" dirty="0"/>
                        <a:t>PC-relative</a:t>
                      </a:r>
                      <a:endParaRPr lang="zh-CN" altLang="en-US" sz="2400" dirty="0"/>
                    </a:p>
                  </a:txBody>
                  <a:tcPr/>
                </a:tc>
                <a:extLst>
                  <a:ext uri="{0D108BD9-81ED-4DB2-BD59-A6C34878D82A}">
                    <a16:rowId xmlns:a16="http://schemas.microsoft.com/office/drawing/2014/main" val="497506060"/>
                  </a:ext>
                </a:extLst>
              </a:tr>
              <a:tr h="1134148">
                <a:tc>
                  <a:txBody>
                    <a:bodyPr/>
                    <a:lstStyle/>
                    <a:p>
                      <a:r>
                        <a:rPr lang="en-US" altLang="zh-CN" sz="2400" dirty="0"/>
                        <a:t>MIPS</a:t>
                      </a:r>
                      <a:endParaRPr lang="zh-CN" altLang="en-US" sz="2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dk1"/>
                          </a:solidFill>
                          <a:effectLst/>
                          <a:latin typeface="+mn-lt"/>
                          <a:ea typeface="+mn-ea"/>
                          <a:cs typeface="+mn-cs"/>
                        </a:rPr>
                        <a:t>lui+jalr</a:t>
                      </a:r>
                      <a:endParaRPr lang="en-US" altLang="zh-CN" sz="24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dk1"/>
                          </a:solidFill>
                          <a:effectLst/>
                          <a:latin typeface="+mn-lt"/>
                          <a:ea typeface="+mn-ea"/>
                          <a:cs typeface="+mn-cs"/>
                        </a:rPr>
                        <a:t>auipc+jalr</a:t>
                      </a:r>
                      <a:endParaRPr lang="en-US" altLang="zh-CN" sz="2400" kern="1200" dirty="0">
                        <a:solidFill>
                          <a:schemeClr val="dk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a:solidFill>
                            <a:schemeClr val="dk1"/>
                          </a:solidFill>
                          <a:effectLst/>
                          <a:latin typeface="+mn-lt"/>
                          <a:ea typeface="+mn-ea"/>
                          <a:cs typeface="+mn-cs"/>
                        </a:rPr>
                        <a:t>(R6 only)</a:t>
                      </a:r>
                    </a:p>
                  </a:txBody>
                  <a:tcPr/>
                </a:tc>
                <a:extLst>
                  <a:ext uri="{0D108BD9-81ED-4DB2-BD59-A6C34878D82A}">
                    <a16:rowId xmlns:a16="http://schemas.microsoft.com/office/drawing/2014/main" val="2472511844"/>
                  </a:ext>
                </a:extLst>
              </a:tr>
              <a:tr h="615681">
                <a:tc>
                  <a:txBody>
                    <a:bodyPr/>
                    <a:lstStyle/>
                    <a:p>
                      <a:r>
                        <a:rPr lang="en-US" altLang="zh-CN" sz="2400" dirty="0"/>
                        <a:t>ARM32</a:t>
                      </a:r>
                      <a:endParaRPr lang="zh-CN" altLang="en-US" sz="2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dk1"/>
                          </a:solidFill>
                          <a:effectLst/>
                          <a:latin typeface="+mn-lt"/>
                          <a:ea typeface="+mn-ea"/>
                          <a:cs typeface="+mn-cs"/>
                        </a:rPr>
                        <a:t>mov+movt</a:t>
                      </a:r>
                      <a:endParaRPr lang="en-US" altLang="zh-CN" sz="24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dk1"/>
                          </a:solidFill>
                          <a:effectLst/>
                          <a:latin typeface="+mn-lt"/>
                          <a:ea typeface="+mn-ea"/>
                          <a:cs typeface="+mn-cs"/>
                        </a:rPr>
                        <a:t>ldr+bx</a:t>
                      </a:r>
                      <a:endParaRPr lang="en-US" altLang="zh-CN" sz="2400" kern="1200" dirty="0">
                        <a:solidFill>
                          <a:schemeClr val="dk1"/>
                        </a:solidFill>
                        <a:effectLst/>
                        <a:latin typeface="+mn-lt"/>
                        <a:ea typeface="+mn-ea"/>
                        <a:cs typeface="+mn-cs"/>
                      </a:endParaRPr>
                    </a:p>
                  </a:txBody>
                  <a:tcPr/>
                </a:tc>
                <a:extLst>
                  <a:ext uri="{0D108BD9-81ED-4DB2-BD59-A6C34878D82A}">
                    <a16:rowId xmlns:a16="http://schemas.microsoft.com/office/drawing/2014/main" val="2005429440"/>
                  </a:ext>
                </a:extLst>
              </a:tr>
              <a:tr h="615681">
                <a:tc>
                  <a:txBody>
                    <a:bodyPr/>
                    <a:lstStyle/>
                    <a:p>
                      <a:r>
                        <a:rPr lang="en-US" altLang="zh-CN" sz="2400" dirty="0"/>
                        <a:t>ARM64</a:t>
                      </a:r>
                      <a:endParaRPr lang="zh-CN" altLang="en-US" sz="2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dk1"/>
                          </a:solidFill>
                          <a:effectLst/>
                          <a:latin typeface="+mn-lt"/>
                          <a:ea typeface="+mn-ea"/>
                          <a:cs typeface="+mn-cs"/>
                        </a:rPr>
                        <a:t>mov+movk+br</a:t>
                      </a:r>
                      <a:endParaRPr lang="en-US" altLang="zh-CN" sz="24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dk1"/>
                          </a:solidFill>
                          <a:effectLst/>
                          <a:latin typeface="+mn-lt"/>
                          <a:ea typeface="+mn-ea"/>
                          <a:cs typeface="+mn-cs"/>
                        </a:rPr>
                        <a:t>ldr+br</a:t>
                      </a:r>
                      <a:endParaRPr lang="en-US" altLang="zh-CN" sz="2400" kern="1200" dirty="0">
                        <a:solidFill>
                          <a:schemeClr val="dk1"/>
                        </a:solidFill>
                        <a:effectLst/>
                        <a:latin typeface="+mn-lt"/>
                        <a:ea typeface="+mn-ea"/>
                        <a:cs typeface="+mn-cs"/>
                      </a:endParaRPr>
                    </a:p>
                  </a:txBody>
                  <a:tcPr/>
                </a:tc>
                <a:extLst>
                  <a:ext uri="{0D108BD9-81ED-4DB2-BD59-A6C34878D82A}">
                    <a16:rowId xmlns:a16="http://schemas.microsoft.com/office/drawing/2014/main" val="3002277345"/>
                  </a:ext>
                </a:extLst>
              </a:tr>
              <a:tr h="615681">
                <a:tc>
                  <a:txBody>
                    <a:bodyPr/>
                    <a:lstStyle/>
                    <a:p>
                      <a:r>
                        <a:rPr lang="en-US" altLang="zh-CN" sz="2400" dirty="0" err="1"/>
                        <a:t>LoongArch</a:t>
                      </a:r>
                      <a:endParaRPr lang="zh-CN" altLang="en-US" sz="2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a:solidFill>
                            <a:schemeClr val="dk1"/>
                          </a:solidFill>
                          <a:effectLst/>
                          <a:latin typeface="+mn-lt"/>
                          <a:ea typeface="+mn-ea"/>
                          <a:cs typeface="+mn-cs"/>
                        </a:rPr>
                        <a:t>lui12i.w+jirl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a:solidFill>
                            <a:schemeClr val="dk1"/>
                          </a:solidFill>
                          <a:effectLst/>
                          <a:latin typeface="+mn-lt"/>
                          <a:ea typeface="+mn-ea"/>
                          <a:cs typeface="+mn-cs"/>
                        </a:rPr>
                        <a:t>pcaddu12i+jirl</a:t>
                      </a:r>
                    </a:p>
                  </a:txBody>
                  <a:tcPr/>
                </a:tc>
                <a:extLst>
                  <a:ext uri="{0D108BD9-81ED-4DB2-BD59-A6C34878D82A}">
                    <a16:rowId xmlns:a16="http://schemas.microsoft.com/office/drawing/2014/main" val="3407363299"/>
                  </a:ext>
                </a:extLst>
              </a:tr>
              <a:tr h="615681">
                <a:tc>
                  <a:txBody>
                    <a:bodyPr/>
                    <a:lstStyle/>
                    <a:p>
                      <a:r>
                        <a:rPr lang="en-US" altLang="zh-CN" sz="2400" dirty="0"/>
                        <a:t>RISC-V</a:t>
                      </a:r>
                      <a:endParaRPr lang="zh-CN" altLang="en-US" sz="2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dk1"/>
                          </a:solidFill>
                          <a:effectLst/>
                          <a:latin typeface="+mn-lt"/>
                          <a:ea typeface="+mn-ea"/>
                          <a:cs typeface="+mn-cs"/>
                        </a:rPr>
                        <a:t>lui+jalr</a:t>
                      </a:r>
                      <a:endParaRPr lang="en-US" altLang="zh-CN" sz="24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dk1"/>
                          </a:solidFill>
                          <a:effectLst/>
                          <a:latin typeface="+mn-lt"/>
                          <a:ea typeface="+mn-ea"/>
                          <a:cs typeface="+mn-cs"/>
                        </a:rPr>
                        <a:t>auipc+jalr</a:t>
                      </a:r>
                      <a:endParaRPr lang="en-US" altLang="zh-CN" sz="2400" kern="1200" dirty="0">
                        <a:solidFill>
                          <a:schemeClr val="dk1"/>
                        </a:solidFill>
                        <a:effectLst/>
                        <a:latin typeface="+mn-lt"/>
                        <a:ea typeface="+mn-ea"/>
                        <a:cs typeface="+mn-cs"/>
                      </a:endParaRPr>
                    </a:p>
                  </a:txBody>
                  <a:tcPr/>
                </a:tc>
                <a:extLst>
                  <a:ext uri="{0D108BD9-81ED-4DB2-BD59-A6C34878D82A}">
                    <a16:rowId xmlns:a16="http://schemas.microsoft.com/office/drawing/2014/main" val="3797453048"/>
                  </a:ext>
                </a:extLst>
              </a:tr>
            </a:tbl>
          </a:graphicData>
        </a:graphic>
      </p:graphicFrame>
      <p:sp>
        <p:nvSpPr>
          <p:cNvPr id="5" name="文本框 4">
            <a:extLst>
              <a:ext uri="{FF2B5EF4-FFF2-40B4-BE49-F238E27FC236}">
                <a16:creationId xmlns:a16="http://schemas.microsoft.com/office/drawing/2014/main" id="{32FBB0EC-BB6E-1812-78B8-ADE990C02AC0}"/>
              </a:ext>
            </a:extLst>
          </p:cNvPr>
          <p:cNvSpPr txBox="1"/>
          <p:nvPr/>
        </p:nvSpPr>
        <p:spPr>
          <a:xfrm>
            <a:off x="4806159" y="6136322"/>
            <a:ext cx="257968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dirty="0">
                <a:solidFill>
                  <a:srgbClr val="000000"/>
                </a:solidFill>
                <a:latin typeface="Calibri"/>
                <a:ea typeface="Calibri"/>
                <a:cs typeface="Calibri"/>
                <a:sym typeface="Calibri"/>
              </a:rPr>
              <a:t>加载跳转地址的指令组合</a:t>
            </a:r>
            <a:endParaRPr kumimoji="0" lang="zh-CN" alt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97029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3DDA0-6BDC-EECA-ECF4-668434DFF681}"/>
              </a:ext>
            </a:extLst>
          </p:cNvPr>
          <p:cNvSpPr>
            <a:spLocks noGrp="1"/>
          </p:cNvSpPr>
          <p:nvPr>
            <p:ph type="title"/>
          </p:nvPr>
        </p:nvSpPr>
        <p:spPr/>
        <p:txBody>
          <a:bodyPr/>
          <a:lstStyle/>
          <a:p>
            <a:r>
              <a:rPr kumimoji="1" lang="zh-CN" altLang="en-US" dirty="0"/>
              <a:t>背景</a:t>
            </a:r>
          </a:p>
        </p:txBody>
      </p:sp>
      <p:sp>
        <p:nvSpPr>
          <p:cNvPr id="3" name="内容占位符 2">
            <a:extLst>
              <a:ext uri="{FF2B5EF4-FFF2-40B4-BE49-F238E27FC236}">
                <a16:creationId xmlns:a16="http://schemas.microsoft.com/office/drawing/2014/main" id="{7E91C551-B1A1-D9DB-FFB0-7DDFA8D8CE03}"/>
              </a:ext>
            </a:extLst>
          </p:cNvPr>
          <p:cNvSpPr>
            <a:spLocks noGrp="1"/>
          </p:cNvSpPr>
          <p:nvPr>
            <p:ph idx="1"/>
          </p:nvPr>
        </p:nvSpPr>
        <p:spPr>
          <a:xfrm>
            <a:off x="492760" y="990041"/>
            <a:ext cx="11206480" cy="5562808"/>
          </a:xfrm>
        </p:spPr>
        <p:txBody>
          <a:bodyPr>
            <a:normAutofit/>
          </a:bodyPr>
          <a:lstStyle/>
          <a:p>
            <a:pPr>
              <a:lnSpc>
                <a:spcPct val="150000"/>
              </a:lnSpc>
            </a:pPr>
            <a:r>
              <a:rPr kumimoji="1" lang="en-US" altLang="zh-CN" sz="2400" dirty="0" err="1">
                <a:latin typeface="Microsoft YaHei" panose="020B0503020204020204" pitchFamily="34" charset="-122"/>
                <a:ea typeface="Microsoft YaHei" panose="020B0503020204020204" pitchFamily="34" charset="-122"/>
                <a:sym typeface="Wingdings" pitchFamily="2" charset="2"/>
              </a:rPr>
              <a:t>Kprobe</a:t>
            </a:r>
            <a:endParaRPr kumimoji="1" lang="en-US" altLang="zh-CN" sz="2400" dirty="0">
              <a:latin typeface="Microsoft YaHei" panose="020B0503020204020204" pitchFamily="34" charset="-122"/>
              <a:ea typeface="Microsoft YaHei" panose="020B0503020204020204" pitchFamily="34" charset="-122"/>
              <a:sym typeface="Wingdings" pitchFamily="2" charset="2"/>
            </a:endParaRPr>
          </a:p>
          <a:p>
            <a:pPr lvl="1">
              <a:lnSpc>
                <a:spcPct val="150000"/>
              </a:lnSpc>
            </a:pPr>
            <a:r>
              <a:rPr kumimoji="1" lang="en-US" altLang="zh-CN" dirty="0">
                <a:latin typeface="Microsoft YaHei" panose="020B0503020204020204" pitchFamily="34" charset="-122"/>
                <a:ea typeface="Microsoft YaHei" panose="020B0503020204020204" pitchFamily="34" charset="-122"/>
                <a:sym typeface="Wingdings" pitchFamily="2" charset="2"/>
              </a:rPr>
              <a:t>Linux</a:t>
            </a:r>
            <a:r>
              <a:rPr kumimoji="1" lang="zh-CN" altLang="en-US" dirty="0">
                <a:latin typeface="Microsoft YaHei" panose="020B0503020204020204" pitchFamily="34" charset="-122"/>
                <a:ea typeface="Microsoft YaHei" panose="020B0503020204020204" pitchFamily="34" charset="-122"/>
                <a:sym typeface="Wingdings" pitchFamily="2" charset="2"/>
              </a:rPr>
              <a:t> </a:t>
            </a:r>
            <a:r>
              <a:rPr kumimoji="1" lang="en-US" altLang="zh-CN" dirty="0">
                <a:latin typeface="Microsoft YaHei" panose="020B0503020204020204" pitchFamily="34" charset="-122"/>
                <a:ea typeface="Microsoft YaHei" panose="020B0503020204020204" pitchFamily="34" charset="-122"/>
                <a:sym typeface="Wingdings" pitchFamily="2" charset="2"/>
              </a:rPr>
              <a:t>Kernel</a:t>
            </a:r>
            <a:r>
              <a:rPr kumimoji="1" lang="zh-CN" altLang="en-US" dirty="0">
                <a:latin typeface="Microsoft YaHei" panose="020B0503020204020204" pitchFamily="34" charset="-122"/>
                <a:ea typeface="Microsoft YaHei" panose="020B0503020204020204" pitchFamily="34" charset="-122"/>
                <a:sym typeface="Wingdings" pitchFamily="2" charset="2"/>
              </a:rPr>
              <a:t> 提供的插桩机制</a:t>
            </a:r>
            <a:endParaRPr kumimoji="1" lang="en-US" altLang="zh-CN" dirty="0">
              <a:latin typeface="Microsoft YaHei" panose="020B0503020204020204" pitchFamily="34" charset="-122"/>
              <a:ea typeface="Microsoft YaHei" panose="020B0503020204020204" pitchFamily="34" charset="-122"/>
              <a:sym typeface="Wingdings" pitchFamily="2" charset="2"/>
            </a:endParaRPr>
          </a:p>
          <a:p>
            <a:pPr lvl="1">
              <a:lnSpc>
                <a:spcPct val="150000"/>
              </a:lnSpc>
            </a:pPr>
            <a:r>
              <a:rPr kumimoji="1" lang="zh-CN" altLang="en-US" dirty="0">
                <a:latin typeface="Microsoft YaHei" panose="020B0503020204020204" pitchFamily="34" charset="-122"/>
                <a:ea typeface="Microsoft YaHei" panose="020B0503020204020204" pitchFamily="34" charset="-122"/>
                <a:sym typeface="Wingdings" pitchFamily="2" charset="2"/>
              </a:rPr>
              <a:t>允许在内核大部分区域设置桩点并注册该点运行前后</a:t>
            </a:r>
            <a:r>
              <a:rPr kumimoji="1" lang="en-US" altLang="zh-CN" dirty="0">
                <a:latin typeface="Microsoft YaHei" panose="020B0503020204020204" pitchFamily="34" charset="-122"/>
                <a:ea typeface="Microsoft YaHei" panose="020B0503020204020204" pitchFamily="34" charset="-122"/>
                <a:sym typeface="Wingdings" pitchFamily="2" charset="2"/>
              </a:rPr>
              <a:t>handler</a:t>
            </a:r>
            <a:r>
              <a:rPr kumimoji="1" lang="zh-CN" altLang="en-US" dirty="0">
                <a:latin typeface="Microsoft YaHei" panose="020B0503020204020204" pitchFamily="34" charset="-122"/>
                <a:ea typeface="Microsoft YaHei" panose="020B0503020204020204" pitchFamily="34" charset="-122"/>
                <a:sym typeface="Wingdings" pitchFamily="2" charset="2"/>
              </a:rPr>
              <a:t>函数</a:t>
            </a:r>
            <a:endParaRPr kumimoji="1" lang="en-US" altLang="zh-CN" dirty="0">
              <a:latin typeface="Microsoft YaHei" panose="020B0503020204020204" pitchFamily="34" charset="-122"/>
              <a:ea typeface="Microsoft YaHei" panose="020B0503020204020204" pitchFamily="34" charset="-122"/>
              <a:sym typeface="Wingdings" pitchFamily="2" charset="2"/>
            </a:endParaRPr>
          </a:p>
          <a:p>
            <a:pPr lvl="1">
              <a:lnSpc>
                <a:spcPct val="150000"/>
              </a:lnSpc>
            </a:pPr>
            <a:r>
              <a:rPr kumimoji="1" lang="zh-CN" altLang="en-US" dirty="0">
                <a:solidFill>
                  <a:schemeClr val="tx1"/>
                </a:solidFill>
                <a:latin typeface="Microsoft YaHei" panose="020B0503020204020204" pitchFamily="34" charset="-122"/>
                <a:ea typeface="Microsoft YaHei" panose="020B0503020204020204" pitchFamily="34" charset="-122"/>
                <a:sym typeface="Wingdings" pitchFamily="2" charset="2"/>
              </a:rPr>
              <a:t>可用于收集性能和调试信息</a:t>
            </a:r>
            <a:endParaRPr kumimoji="1" lang="en-US" altLang="zh-CN" dirty="0">
              <a:solidFill>
                <a:schemeClr val="tx1"/>
              </a:solidFill>
              <a:latin typeface="Microsoft YaHei" panose="020B0503020204020204" pitchFamily="34" charset="-122"/>
              <a:ea typeface="Microsoft YaHei" panose="020B0503020204020204" pitchFamily="34" charset="-122"/>
              <a:sym typeface="Wingdings" pitchFamily="2" charset="2"/>
            </a:endParaRPr>
          </a:p>
          <a:p>
            <a:pPr lvl="2">
              <a:lnSpc>
                <a:spcPct val="150000"/>
              </a:lnSpc>
            </a:pPr>
            <a:r>
              <a:rPr kumimoji="1" lang="zh-CN" altLang="en-US" sz="1800" dirty="0">
                <a:solidFill>
                  <a:schemeClr val="tx1"/>
                </a:solidFill>
                <a:latin typeface="Microsoft YaHei" panose="020B0503020204020204" pitchFamily="34" charset="-122"/>
                <a:ea typeface="Microsoft YaHei" panose="020B0503020204020204" pitchFamily="34" charset="-122"/>
                <a:sym typeface="Wingdings" pitchFamily="2" charset="2"/>
              </a:rPr>
              <a:t>函数调用次数、调用时间分布</a:t>
            </a:r>
            <a:endParaRPr kumimoji="1" lang="en-US" altLang="zh-CN" sz="1800" dirty="0">
              <a:solidFill>
                <a:schemeClr val="tx1"/>
              </a:solidFill>
              <a:latin typeface="Microsoft YaHei" panose="020B0503020204020204" pitchFamily="34" charset="-122"/>
              <a:ea typeface="Microsoft YaHei" panose="020B0503020204020204" pitchFamily="34" charset="-122"/>
              <a:sym typeface="Wingdings" pitchFamily="2" charset="2"/>
            </a:endParaRPr>
          </a:p>
          <a:p>
            <a:pPr lvl="2">
              <a:lnSpc>
                <a:spcPct val="150000"/>
              </a:lnSpc>
            </a:pPr>
            <a:r>
              <a:rPr kumimoji="1" lang="zh-CN" altLang="en-US" sz="1800" dirty="0">
                <a:solidFill>
                  <a:schemeClr val="tx1"/>
                </a:solidFill>
                <a:latin typeface="Microsoft YaHei" panose="020B0503020204020204" pitchFamily="34" charset="-122"/>
                <a:ea typeface="Microsoft YaHei" panose="020B0503020204020204" pitchFamily="34" charset="-122"/>
                <a:sym typeface="Wingdings" pitchFamily="2" charset="2"/>
              </a:rPr>
              <a:t>打印桩点寄存器值</a:t>
            </a:r>
            <a:endParaRPr kumimoji="1" lang="en-US" altLang="zh-CN" sz="1800" dirty="0">
              <a:solidFill>
                <a:schemeClr val="tx1"/>
              </a:solidFill>
              <a:latin typeface="Microsoft YaHei" panose="020B0503020204020204" pitchFamily="34" charset="-122"/>
              <a:ea typeface="Microsoft YaHei" panose="020B0503020204020204" pitchFamily="34" charset="-122"/>
              <a:sym typeface="Wingdings" pitchFamily="2" charset="2"/>
            </a:endParaRPr>
          </a:p>
          <a:p>
            <a:pPr lvl="1">
              <a:lnSpc>
                <a:spcPct val="150000"/>
              </a:lnSpc>
            </a:pPr>
            <a:r>
              <a:rPr kumimoji="1" lang="zh-CN" altLang="en-US" dirty="0">
                <a:solidFill>
                  <a:schemeClr val="tx1"/>
                </a:solidFill>
                <a:latin typeface="Microsoft YaHei" panose="020B0503020204020204" pitchFamily="34" charset="-122"/>
                <a:ea typeface="Microsoft YaHei" panose="020B0503020204020204" pitchFamily="34" charset="-122"/>
                <a:sym typeface="Wingdings" pitchFamily="2" charset="2"/>
              </a:rPr>
              <a:t>实现</a:t>
            </a:r>
            <a:endParaRPr kumimoji="1" lang="en-US" altLang="zh-CN" dirty="0">
              <a:solidFill>
                <a:schemeClr val="tx1"/>
              </a:solidFill>
              <a:latin typeface="Microsoft YaHei" panose="020B0503020204020204" pitchFamily="34" charset="-122"/>
              <a:ea typeface="Microsoft YaHei" panose="020B0503020204020204" pitchFamily="34" charset="-122"/>
              <a:sym typeface="Wingdings" pitchFamily="2" charset="2"/>
            </a:endParaRPr>
          </a:p>
          <a:p>
            <a:pPr lvl="2">
              <a:lnSpc>
                <a:spcPct val="150000"/>
              </a:lnSpc>
            </a:pPr>
            <a:r>
              <a:rPr kumimoji="1" lang="zh-CN" altLang="en-US" sz="1800" dirty="0">
                <a:latin typeface="Microsoft YaHei" panose="020B0503020204020204" pitchFamily="34" charset="-122"/>
                <a:ea typeface="Microsoft YaHei" panose="020B0503020204020204" pitchFamily="34" charset="-122"/>
                <a:sym typeface="Wingdings" pitchFamily="2" charset="2"/>
              </a:rPr>
              <a:t>基础：在桩点插入断点指令，复用内核已有异常处理通路保存现场，</a:t>
            </a:r>
            <a:r>
              <a:rPr kumimoji="1" lang="en-US" altLang="zh-CN" sz="1800" dirty="0" err="1">
                <a:latin typeface="Microsoft YaHei" panose="020B0503020204020204" pitchFamily="34" charset="-122"/>
                <a:ea typeface="Microsoft YaHei" panose="020B0503020204020204" pitchFamily="34" charset="-122"/>
                <a:sym typeface="Wingdings" pitchFamily="2" charset="2"/>
              </a:rPr>
              <a:t>kprobe</a:t>
            </a:r>
            <a:r>
              <a:rPr kumimoji="1" lang="zh-CN" altLang="en-US" sz="1800" dirty="0">
                <a:latin typeface="Microsoft YaHei" panose="020B0503020204020204" pitchFamily="34" charset="-122"/>
                <a:ea typeface="Microsoft YaHei" panose="020B0503020204020204" pitchFamily="34" charset="-122"/>
                <a:sym typeface="Wingdings" pitchFamily="2" charset="2"/>
              </a:rPr>
              <a:t> 主要负责调用 </a:t>
            </a:r>
            <a:r>
              <a:rPr kumimoji="1" lang="en-US" altLang="zh-CN" sz="1800" dirty="0">
                <a:latin typeface="Microsoft YaHei" panose="020B0503020204020204" pitchFamily="34" charset="-122"/>
                <a:ea typeface="Microsoft YaHei" panose="020B0503020204020204" pitchFamily="34" charset="-122"/>
                <a:sym typeface="Wingdings" pitchFamily="2" charset="2"/>
              </a:rPr>
              <a:t>handler</a:t>
            </a:r>
          </a:p>
          <a:p>
            <a:pPr lvl="2">
              <a:lnSpc>
                <a:spcPct val="150000"/>
              </a:lnSpc>
            </a:pPr>
            <a:r>
              <a:rPr kumimoji="1" lang="zh-CN" altLang="en-US" sz="1800" b="1" dirty="0">
                <a:latin typeface="Microsoft YaHei" panose="020B0503020204020204" pitchFamily="34" charset="-122"/>
                <a:ea typeface="Microsoft YaHei" panose="020B0503020204020204" pitchFamily="34" charset="-122"/>
                <a:sym typeface="Wingdings" pitchFamily="2" charset="2"/>
              </a:rPr>
              <a:t>优化</a:t>
            </a:r>
            <a:r>
              <a:rPr kumimoji="1" lang="zh-CN" altLang="en-US" sz="1800" dirty="0">
                <a:latin typeface="Microsoft YaHei" panose="020B0503020204020204" pitchFamily="34" charset="-122"/>
                <a:ea typeface="Microsoft YaHei" panose="020B0503020204020204" pitchFamily="34" charset="-122"/>
                <a:sym typeface="Wingdings" pitchFamily="2" charset="2"/>
              </a:rPr>
              <a:t>：构造 </a:t>
            </a:r>
            <a:r>
              <a:rPr kumimoji="1" lang="en" altLang="zh-CN" sz="1800" dirty="0">
                <a:latin typeface="Microsoft YaHei" panose="020B0503020204020204" pitchFamily="34" charset="-122"/>
                <a:ea typeface="Microsoft YaHei" panose="020B0503020204020204" pitchFamily="34" charset="-122"/>
                <a:sym typeface="Wingdings" pitchFamily="2" charset="2"/>
              </a:rPr>
              <a:t>detour buffer</a:t>
            </a:r>
            <a:r>
              <a:rPr kumimoji="1" lang="zh-CN" altLang="en-US" sz="1800" dirty="0">
                <a:latin typeface="Microsoft YaHei" panose="020B0503020204020204" pitchFamily="34" charset="-122"/>
                <a:ea typeface="Microsoft YaHei" panose="020B0503020204020204" pitchFamily="34" charset="-122"/>
                <a:sym typeface="Wingdings" pitchFamily="2" charset="2"/>
              </a:rPr>
              <a:t>，其内代码负责保存现场、调用 </a:t>
            </a:r>
            <a:r>
              <a:rPr kumimoji="1" lang="en-US" altLang="zh-CN" sz="1800" dirty="0">
                <a:latin typeface="Microsoft YaHei" panose="020B0503020204020204" pitchFamily="34" charset="-122"/>
                <a:ea typeface="Microsoft YaHei" panose="020B0503020204020204" pitchFamily="34" charset="-122"/>
                <a:sym typeface="Wingdings" pitchFamily="2" charset="2"/>
              </a:rPr>
              <a:t>handler</a:t>
            </a:r>
            <a:r>
              <a:rPr kumimoji="1" lang="zh-CN" altLang="en-US" sz="1800" dirty="0">
                <a:latin typeface="Microsoft YaHei" panose="020B0503020204020204" pitchFamily="34" charset="-122"/>
                <a:ea typeface="Microsoft YaHei" panose="020B0503020204020204" pitchFamily="34" charset="-122"/>
                <a:sym typeface="Wingdings" pitchFamily="2" charset="2"/>
              </a:rPr>
              <a:t>、恢复现场；桩点断点指令替换为跳转到 </a:t>
            </a:r>
            <a:r>
              <a:rPr kumimoji="1" lang="en-US" altLang="zh-CN" sz="1800" dirty="0">
                <a:latin typeface="Microsoft YaHei" panose="020B0503020204020204" pitchFamily="34" charset="-122"/>
                <a:ea typeface="Microsoft YaHei" panose="020B0503020204020204" pitchFamily="34" charset="-122"/>
                <a:sym typeface="Wingdings" pitchFamily="2" charset="2"/>
              </a:rPr>
              <a:t>detour</a:t>
            </a:r>
            <a:r>
              <a:rPr kumimoji="1" lang="zh-CN" altLang="en-US" sz="1800" dirty="0">
                <a:latin typeface="Microsoft YaHei" panose="020B0503020204020204" pitchFamily="34" charset="-122"/>
                <a:ea typeface="Microsoft YaHei" panose="020B0503020204020204" pitchFamily="34" charset="-122"/>
                <a:sym typeface="Wingdings" pitchFamily="2" charset="2"/>
              </a:rPr>
              <a:t> </a:t>
            </a:r>
            <a:r>
              <a:rPr kumimoji="1" lang="en-US" altLang="zh-CN" sz="1800" dirty="0">
                <a:latin typeface="Microsoft YaHei" panose="020B0503020204020204" pitchFamily="34" charset="-122"/>
                <a:ea typeface="Microsoft YaHei" panose="020B0503020204020204" pitchFamily="34" charset="-122"/>
                <a:sym typeface="Wingdings" pitchFamily="2" charset="2"/>
              </a:rPr>
              <a:t>buffer</a:t>
            </a:r>
            <a:r>
              <a:rPr kumimoji="1" lang="zh-CN" altLang="en-US" sz="1800" dirty="0">
                <a:latin typeface="Microsoft YaHei" panose="020B0503020204020204" pitchFamily="34" charset="-122"/>
                <a:ea typeface="Microsoft YaHei" panose="020B0503020204020204" pitchFamily="34" charset="-122"/>
                <a:sym typeface="Wingdings" pitchFamily="2" charset="2"/>
              </a:rPr>
              <a:t> 的跳转指令</a:t>
            </a:r>
            <a:endParaRPr kumimoji="1" lang="en-US" altLang="zh-CN" sz="1800" dirty="0">
              <a:latin typeface="Microsoft YaHei" panose="020B0503020204020204" pitchFamily="34" charset="-122"/>
              <a:ea typeface="Microsoft YaHei" panose="020B0503020204020204" pitchFamily="34" charset="-122"/>
              <a:sym typeface="Wingdings" pitchFamily="2" charset="2"/>
            </a:endParaRPr>
          </a:p>
          <a:p>
            <a:pPr lvl="2">
              <a:lnSpc>
                <a:spcPct val="150000"/>
              </a:lnSpc>
            </a:pPr>
            <a:endParaRPr kumimoji="1" lang="en-US" altLang="zh-CN" dirty="0">
              <a:latin typeface="Microsoft YaHei" panose="020B0503020204020204" pitchFamily="34" charset="-122"/>
              <a:ea typeface="Microsoft YaHei" panose="020B0503020204020204" pitchFamily="34" charset="-122"/>
              <a:sym typeface="Wingdings" pitchFamily="2" charset="2"/>
            </a:endParaRPr>
          </a:p>
        </p:txBody>
      </p:sp>
    </p:spTree>
    <p:extLst>
      <p:ext uri="{BB962C8B-B14F-4D97-AF65-F5344CB8AC3E}">
        <p14:creationId xmlns:p14="http://schemas.microsoft.com/office/powerpoint/2010/main" val="75307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87CF9-0B33-B42F-4969-8F8326A1208D}"/>
              </a:ext>
            </a:extLst>
          </p:cNvPr>
          <p:cNvSpPr>
            <a:spLocks noGrp="1"/>
          </p:cNvSpPr>
          <p:nvPr>
            <p:ph type="title"/>
          </p:nvPr>
        </p:nvSpPr>
        <p:spPr/>
        <p:txBody>
          <a:bodyPr/>
          <a:lstStyle/>
          <a:p>
            <a:r>
              <a:rPr kumimoji="1" lang="zh-CN" altLang="en-US" dirty="0"/>
              <a:t>优势分析</a:t>
            </a:r>
          </a:p>
        </p:txBody>
      </p:sp>
      <p:sp>
        <p:nvSpPr>
          <p:cNvPr id="3" name="内容占位符 2">
            <a:extLst>
              <a:ext uri="{FF2B5EF4-FFF2-40B4-BE49-F238E27FC236}">
                <a16:creationId xmlns:a16="http://schemas.microsoft.com/office/drawing/2014/main" id="{6B123848-B8B2-F93C-BDA8-55CB6C03C860}"/>
              </a:ext>
            </a:extLst>
          </p:cNvPr>
          <p:cNvSpPr>
            <a:spLocks noGrp="1"/>
          </p:cNvSpPr>
          <p:nvPr>
            <p:ph idx="1"/>
          </p:nvPr>
        </p:nvSpPr>
        <p:spPr/>
        <p:txBody>
          <a:bodyPr/>
          <a:lstStyle/>
          <a:p>
            <a:r>
              <a:rPr kumimoji="1" lang="zh-CN" altLang="en-US" sz="2400" dirty="0">
                <a:latin typeface="Microsoft YaHei" panose="020B0503020204020204" pitchFamily="34" charset="-122"/>
                <a:ea typeface="Microsoft YaHei" panose="020B0503020204020204" pitchFamily="34" charset="-122"/>
              </a:rPr>
              <a:t>相对直接替换分支指令</a:t>
            </a:r>
            <a:endParaRPr kumimoji="1" lang="en-US" altLang="zh-CN" sz="24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有效增加了可能的跳转范围（</a:t>
            </a:r>
            <a:r>
              <a:rPr kumimoji="1" lang="en-US" altLang="zh-CN" dirty="0">
                <a:latin typeface="Microsoft YaHei" panose="020B0503020204020204" pitchFamily="34" charset="-122"/>
                <a:ea typeface="Microsoft YaHei" panose="020B0503020204020204" pitchFamily="34" charset="-122"/>
              </a:rPr>
              <a:t>2/32M-&gt;4G</a:t>
            </a:r>
            <a:r>
              <a:rPr kumimoji="1" lang="zh-CN" altLang="en-US" dirty="0">
                <a:latin typeface="Microsoft YaHei" panose="020B0503020204020204" pitchFamily="34" charset="-122"/>
                <a:ea typeface="Microsoft YaHei" panose="020B0503020204020204" pitchFamily="34" charset="-122"/>
              </a:rPr>
              <a:t>），令这一优化算法实用性更强</a:t>
            </a:r>
            <a:endParaRPr kumimoji="1" lang="en-US" altLang="zh-CN"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相对二进制翻译技术</a:t>
            </a:r>
            <a:endParaRPr kumimoji="1" lang="en-US" altLang="zh-CN" sz="24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实现简单，对原始二进制修改少且局部性强</a:t>
            </a:r>
          </a:p>
        </p:txBody>
      </p:sp>
    </p:spTree>
    <p:extLst>
      <p:ext uri="{BB962C8B-B14F-4D97-AF65-F5344CB8AC3E}">
        <p14:creationId xmlns:p14="http://schemas.microsoft.com/office/powerpoint/2010/main" val="2217985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A5189-FC90-07A9-2512-F01DB7CCBA25}"/>
              </a:ext>
            </a:extLst>
          </p:cNvPr>
          <p:cNvSpPr>
            <a:spLocks noGrp="1"/>
          </p:cNvSpPr>
          <p:nvPr>
            <p:ph type="title"/>
          </p:nvPr>
        </p:nvSpPr>
        <p:spPr/>
        <p:txBody>
          <a:bodyPr/>
          <a:lstStyle/>
          <a:p>
            <a:r>
              <a:rPr kumimoji="1" lang="zh-CN" altLang="en-US" dirty="0"/>
              <a:t>评估</a:t>
            </a:r>
          </a:p>
        </p:txBody>
      </p:sp>
      <p:sp>
        <p:nvSpPr>
          <p:cNvPr id="3" name="内容占位符 2">
            <a:extLst>
              <a:ext uri="{FF2B5EF4-FFF2-40B4-BE49-F238E27FC236}">
                <a16:creationId xmlns:a16="http://schemas.microsoft.com/office/drawing/2014/main" id="{00922AC7-6F21-2CD7-AC37-CFCC8F2B7262}"/>
              </a:ext>
            </a:extLst>
          </p:cNvPr>
          <p:cNvSpPr>
            <a:spLocks noGrp="1"/>
          </p:cNvSpPr>
          <p:nvPr>
            <p:ph idx="1"/>
          </p:nvPr>
        </p:nvSpPr>
        <p:spPr>
          <a:xfrm>
            <a:off x="492760" y="990044"/>
            <a:ext cx="10835042" cy="5186921"/>
          </a:xfrm>
        </p:spPr>
        <p:txBody>
          <a:bodyPr/>
          <a:lstStyle/>
          <a:p>
            <a:r>
              <a:rPr kumimoji="1" lang="zh-CN" altLang="en-US" sz="2400" dirty="0">
                <a:latin typeface="Microsoft YaHei" panose="020B0503020204020204" pitchFamily="34" charset="-122"/>
                <a:ea typeface="Microsoft YaHei" panose="020B0503020204020204" pitchFamily="34" charset="-122"/>
              </a:rPr>
              <a:t>可行性</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空闲寄存器存在比例</a:t>
            </a:r>
            <a:endParaRPr kumimoji="1" lang="en-US" altLang="zh-CN" sz="24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对</a:t>
            </a:r>
            <a:r>
              <a:rPr kumimoji="1" lang="en-US" altLang="zh-CN" dirty="0">
                <a:latin typeface="Microsoft YaHei" panose="020B0503020204020204" pitchFamily="34" charset="-122"/>
                <a:ea typeface="Microsoft YaHei" panose="020B0503020204020204" pitchFamily="34" charset="-122"/>
              </a:rPr>
              <a:t> Linux</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Kernel</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64</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bit</a:t>
            </a:r>
            <a:r>
              <a:rPr kumimoji="1" lang="zh-CN" altLang="en-US" dirty="0">
                <a:latin typeface="Microsoft YaHei" panose="020B0503020204020204" pitchFamily="34" charset="-122"/>
                <a:ea typeface="Microsoft YaHei" panose="020B0503020204020204" pitchFamily="34" charset="-122"/>
              </a:rPr>
              <a:t> </a:t>
            </a:r>
            <a:r>
              <a:rPr kumimoji="1" lang="en-US" altLang="zh-CN" dirty="0" err="1">
                <a:latin typeface="Microsoft YaHei" panose="020B0503020204020204" pitchFamily="34" charset="-122"/>
                <a:ea typeface="Microsoft YaHei" panose="020B0503020204020204" pitchFamily="34" charset="-122"/>
              </a:rPr>
              <a:t>defconfig</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做静态分析，单点存在概率约 </a:t>
            </a:r>
            <a:r>
              <a:rPr kumimoji="1" lang="en-US" altLang="zh-CN" dirty="0">
                <a:latin typeface="Microsoft YaHei" panose="020B0503020204020204" pitchFamily="34" charset="-122"/>
                <a:ea typeface="Microsoft YaHei" panose="020B0503020204020204" pitchFamily="34" charset="-122"/>
              </a:rPr>
              <a:t>68.3%</a:t>
            </a:r>
            <a:r>
              <a:rPr kumimoji="1" lang="zh-CN" altLang="en-US" dirty="0">
                <a:latin typeface="Microsoft YaHei" panose="020B0503020204020204" pitchFamily="34" charset="-122"/>
                <a:ea typeface="Microsoft YaHei" panose="020B0503020204020204" pitchFamily="34" charset="-122"/>
              </a:rPr>
              <a:t>，</a:t>
            </a:r>
            <a:r>
              <a:rPr kumimoji="1" lang="en-US" altLang="zh-CN" dirty="0" err="1">
                <a:latin typeface="Microsoft YaHei" panose="020B0503020204020204" pitchFamily="34" charset="-122"/>
                <a:ea typeface="Microsoft YaHei" panose="020B0503020204020204" pitchFamily="34" charset="-122"/>
              </a:rPr>
              <a:t>auipc+jalr</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返回需要间隔 </a:t>
            </a:r>
            <a:r>
              <a:rPr kumimoji="1" lang="en-US" altLang="zh-CN" dirty="0">
                <a:latin typeface="Microsoft YaHei" panose="020B0503020204020204" pitchFamily="34" charset="-122"/>
                <a:ea typeface="Microsoft YaHei" panose="020B0503020204020204" pitchFamily="34" charset="-122"/>
              </a:rPr>
              <a:t>8</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byte</a:t>
            </a:r>
            <a:r>
              <a:rPr kumimoji="1" lang="zh-CN" altLang="en-US" dirty="0">
                <a:latin typeface="Microsoft YaHei" panose="020B0503020204020204" pitchFamily="34" charset="-122"/>
                <a:ea typeface="Microsoft YaHei" panose="020B0503020204020204" pitchFamily="34" charset="-122"/>
              </a:rPr>
              <a:t> 双点，总体成功率约 </a:t>
            </a:r>
            <a:r>
              <a:rPr kumimoji="1" lang="en-US" altLang="zh-CN" dirty="0">
                <a:latin typeface="Microsoft YaHei" panose="020B0503020204020204" pitchFamily="34" charset="-122"/>
                <a:ea typeface="Microsoft YaHei" panose="020B0503020204020204" pitchFamily="34" charset="-122"/>
              </a:rPr>
              <a:t>51%</a:t>
            </a:r>
          </a:p>
          <a:p>
            <a:pPr lvl="1"/>
            <a:r>
              <a:rPr kumimoji="1" lang="zh-CN" altLang="en-US" dirty="0">
                <a:latin typeface="Microsoft YaHei" panose="020B0503020204020204" pitchFamily="34" charset="-122"/>
                <a:ea typeface="Microsoft YaHei" panose="020B0503020204020204" pitchFamily="34" charset="-122"/>
              </a:rPr>
              <a:t>实践中函数起始一般能够找到</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实践策略分析</a:t>
            </a:r>
            <a:endParaRPr kumimoji="1" lang="en-US" altLang="zh-CN" dirty="0">
              <a:latin typeface="Microsoft YaHei" panose="020B0503020204020204" pitchFamily="34" charset="-122"/>
              <a:ea typeface="Microsoft YaHei" panose="020B0503020204020204" pitchFamily="34" charset="-122"/>
            </a:endParaRPr>
          </a:p>
          <a:p>
            <a:pPr lvl="2"/>
            <a:r>
              <a:rPr kumimoji="1" lang="zh-CN" altLang="en-US" dirty="0">
                <a:latin typeface="Microsoft YaHei" panose="020B0503020204020204" pitchFamily="34" charset="-122"/>
                <a:ea typeface="Microsoft YaHei" panose="020B0503020204020204" pitchFamily="34" charset="-122"/>
              </a:rPr>
              <a:t>使用统一寄存器完成进入</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返回 </a:t>
            </a:r>
            <a:r>
              <a:rPr kumimoji="1" lang="en-US" altLang="zh-CN" dirty="0">
                <a:latin typeface="Microsoft YaHei" panose="020B0503020204020204" pitchFamily="34" charset="-122"/>
                <a:ea typeface="Microsoft YaHei" panose="020B0503020204020204" pitchFamily="34" charset="-122"/>
              </a:rPr>
              <a:t>detour</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buffer</a:t>
            </a:r>
          </a:p>
          <a:p>
            <a:pPr lvl="3"/>
            <a:r>
              <a:rPr kumimoji="1" lang="zh-CN" altLang="en-US" dirty="0">
                <a:latin typeface="Microsoft YaHei" panose="020B0503020204020204" pitchFamily="34" charset="-122"/>
                <a:ea typeface="Microsoft YaHei" panose="020B0503020204020204" pitchFamily="34" charset="-122"/>
              </a:rPr>
              <a:t>总体成功率将降低到 </a:t>
            </a:r>
            <a:r>
              <a:rPr kumimoji="1" lang="en-US" altLang="zh-CN" dirty="0">
                <a:latin typeface="Microsoft YaHei" panose="020B0503020204020204" pitchFamily="34" charset="-122"/>
                <a:ea typeface="Microsoft YaHei" panose="020B0503020204020204" pitchFamily="34" charset="-122"/>
              </a:rPr>
              <a:t>30%</a:t>
            </a:r>
          </a:p>
          <a:p>
            <a:pPr lvl="2"/>
            <a:r>
              <a:rPr kumimoji="1" lang="zh-CN" altLang="en-US" dirty="0">
                <a:latin typeface="Microsoft YaHei" panose="020B0503020204020204" pitchFamily="34" charset="-122"/>
                <a:ea typeface="Microsoft YaHei" panose="020B0503020204020204" pitchFamily="34" charset="-122"/>
              </a:rPr>
              <a:t>遇到 </a:t>
            </a:r>
            <a:r>
              <a:rPr kumimoji="1" lang="en-US" altLang="zh-CN" dirty="0">
                <a:latin typeface="Microsoft YaHei" panose="020B0503020204020204" pitchFamily="34" charset="-122"/>
                <a:ea typeface="Microsoft YaHei" panose="020B0503020204020204" pitchFamily="34" charset="-122"/>
              </a:rPr>
              <a:t>branch</a:t>
            </a:r>
            <a:r>
              <a:rPr kumimoji="1" lang="zh-CN" altLang="en-US" dirty="0">
                <a:latin typeface="Microsoft YaHei" panose="020B0503020204020204" pitchFamily="34" charset="-122"/>
                <a:ea typeface="Microsoft YaHei" panose="020B0503020204020204" pitchFamily="34" charset="-122"/>
              </a:rPr>
              <a:t>、</a:t>
            </a:r>
            <a:r>
              <a:rPr kumimoji="1" lang="en-US" altLang="zh-CN" dirty="0" err="1">
                <a:latin typeface="Microsoft YaHei" panose="020B0503020204020204" pitchFamily="34" charset="-122"/>
                <a:ea typeface="Microsoft YaHei" panose="020B0503020204020204" pitchFamily="34" charset="-122"/>
              </a:rPr>
              <a:t>jal</a:t>
            </a:r>
            <a:r>
              <a:rPr kumimoji="1" lang="zh-CN" altLang="en-US" dirty="0">
                <a:latin typeface="Microsoft YaHei" panose="020B0503020204020204" pitchFamily="34" charset="-122"/>
                <a:ea typeface="Microsoft YaHei" panose="020B0503020204020204" pitchFamily="34" charset="-122"/>
              </a:rPr>
              <a:t> 指令沿指令流继续分析</a:t>
            </a:r>
            <a:endParaRPr kumimoji="1" lang="en-US" altLang="zh-CN" dirty="0">
              <a:latin typeface="Microsoft YaHei" panose="020B0503020204020204" pitchFamily="34" charset="-122"/>
              <a:ea typeface="Microsoft YaHei" panose="020B0503020204020204" pitchFamily="34" charset="-122"/>
            </a:endParaRPr>
          </a:p>
          <a:p>
            <a:pPr lvl="3"/>
            <a:r>
              <a:rPr kumimoji="1" lang="zh-CN" altLang="en-US" dirty="0">
                <a:latin typeface="Microsoft YaHei" panose="020B0503020204020204" pitchFamily="34" charset="-122"/>
                <a:ea typeface="Microsoft YaHei" panose="020B0503020204020204" pitchFamily="34" charset="-122"/>
              </a:rPr>
              <a:t>成功率提升上限 </a:t>
            </a:r>
            <a:r>
              <a:rPr kumimoji="1" lang="en-US" altLang="zh-CN" dirty="0">
                <a:latin typeface="Microsoft YaHei" panose="020B0503020204020204" pitchFamily="34" charset="-122"/>
                <a:ea typeface="Microsoft YaHei" panose="020B0503020204020204" pitchFamily="34" charset="-122"/>
              </a:rPr>
              <a:t>4%</a:t>
            </a:r>
          </a:p>
        </p:txBody>
      </p:sp>
    </p:spTree>
    <p:extLst>
      <p:ext uri="{BB962C8B-B14F-4D97-AF65-F5344CB8AC3E}">
        <p14:creationId xmlns:p14="http://schemas.microsoft.com/office/powerpoint/2010/main" val="1926858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6C1E2-D15A-4995-FE2B-54275F563163}"/>
              </a:ext>
            </a:extLst>
          </p:cNvPr>
          <p:cNvSpPr>
            <a:spLocks noGrp="1"/>
          </p:cNvSpPr>
          <p:nvPr>
            <p:ph type="title"/>
          </p:nvPr>
        </p:nvSpPr>
        <p:spPr/>
        <p:txBody>
          <a:bodyPr/>
          <a:lstStyle/>
          <a:p>
            <a:r>
              <a:rPr kumimoji="1" lang="zh-CN" altLang="en-US" dirty="0"/>
              <a:t>评估</a:t>
            </a:r>
          </a:p>
        </p:txBody>
      </p:sp>
      <p:sp>
        <p:nvSpPr>
          <p:cNvPr id="3" name="内容占位符 2">
            <a:extLst>
              <a:ext uri="{FF2B5EF4-FFF2-40B4-BE49-F238E27FC236}">
                <a16:creationId xmlns:a16="http://schemas.microsoft.com/office/drawing/2014/main" id="{988A0DBE-0E60-7906-C756-95180A1330A2}"/>
              </a:ext>
            </a:extLst>
          </p:cNvPr>
          <p:cNvSpPr>
            <a:spLocks noGrp="1"/>
          </p:cNvSpPr>
          <p:nvPr>
            <p:ph idx="1"/>
          </p:nvPr>
        </p:nvSpPr>
        <p:spPr/>
        <p:txBody>
          <a:bodyPr/>
          <a:lstStyle/>
          <a:p>
            <a:r>
              <a:rPr kumimoji="1" lang="zh-CN" altLang="en-US" sz="2400" dirty="0">
                <a:latin typeface="Microsoft YaHei" panose="020B0503020204020204" pitchFamily="34" charset="-122"/>
                <a:ea typeface="Microsoft YaHei" panose="020B0503020204020204" pitchFamily="34" charset="-122"/>
              </a:rPr>
              <a:t>效率提升</a:t>
            </a:r>
            <a:endParaRPr kumimoji="1" lang="en-US" altLang="zh-CN" sz="2400" dirty="0">
              <a:latin typeface="Microsoft YaHei" panose="020B0503020204020204" pitchFamily="34" charset="-122"/>
              <a:ea typeface="Microsoft YaHei" panose="020B0503020204020204" pitchFamily="34" charset="-122"/>
            </a:endParaRPr>
          </a:p>
          <a:p>
            <a:pPr lvl="1"/>
            <a:r>
              <a:rPr kumimoji="1" lang="en-US" altLang="zh-CN" dirty="0" err="1">
                <a:latin typeface="Microsoft YaHei" panose="020B0503020204020204" pitchFamily="34" charset="-122"/>
                <a:ea typeface="Microsoft YaHei" panose="020B0503020204020204" pitchFamily="34" charset="-122"/>
              </a:rPr>
              <a:t>XiangShan</a:t>
            </a:r>
            <a:r>
              <a:rPr kumimoji="1" lang="en-US" altLang="zh-CN" dirty="0">
                <a:latin typeface="Microsoft YaHei" panose="020B0503020204020204" pitchFamily="34" charset="-122"/>
                <a:ea typeface="Microsoft YaHei" panose="020B0503020204020204" pitchFamily="34" charset="-122"/>
              </a:rPr>
              <a:t> Nexus-AM </a:t>
            </a:r>
            <a:r>
              <a:rPr kumimoji="1" lang="zh-CN" altLang="en-US" dirty="0">
                <a:latin typeface="Microsoft YaHei" panose="020B0503020204020204" pitchFamily="34" charset="-122"/>
                <a:ea typeface="Microsoft YaHei" panose="020B0503020204020204" pitchFamily="34" charset="-122"/>
              </a:rPr>
              <a:t>裸机环境进行的定性测试</a:t>
            </a:r>
            <a:endParaRPr kumimoji="1" lang="en-US" altLang="zh-CN" dirty="0">
              <a:latin typeface="Microsoft YaHei" panose="020B0503020204020204" pitchFamily="34" charset="-122"/>
              <a:ea typeface="Microsoft YaHei" panose="020B0503020204020204" pitchFamily="34" charset="-122"/>
            </a:endParaRPr>
          </a:p>
          <a:p>
            <a:pPr lvl="2"/>
            <a:r>
              <a:rPr kumimoji="1" lang="en-US" altLang="zh-CN" sz="1800" dirty="0">
                <a:latin typeface="Microsoft YaHei" panose="020B0503020204020204" pitchFamily="34" charset="-122"/>
                <a:ea typeface="Microsoft YaHei" panose="020B0503020204020204" pitchFamily="34" charset="-122"/>
              </a:rPr>
              <a:t>1000 iterations (</a:t>
            </a:r>
            <a:r>
              <a:rPr kumimoji="1" lang="zh-CN" altLang="en-US" sz="1800" dirty="0">
                <a:latin typeface="Microsoft YaHei" panose="020B0503020204020204" pitchFamily="34" charset="-122"/>
                <a:ea typeface="Microsoft YaHei" panose="020B0503020204020204" pitchFamily="34" charset="-122"/>
              </a:rPr>
              <a:t>近似</a:t>
            </a:r>
            <a:r>
              <a:rPr kumimoji="1" lang="en-US" altLang="zh-CN" sz="1800" dirty="0">
                <a:latin typeface="Microsoft YaHei" panose="020B0503020204020204" pitchFamily="34" charset="-122"/>
                <a:ea typeface="Microsoft YaHei" panose="020B0503020204020204" pitchFamily="34" charset="-122"/>
              </a:rPr>
              <a:t>1000 probes)</a:t>
            </a:r>
          </a:p>
          <a:p>
            <a:pPr lvl="1"/>
            <a:r>
              <a:rPr kumimoji="1" lang="zh-CN" altLang="en-US" dirty="0">
                <a:latin typeface="Microsoft YaHei" panose="020B0503020204020204" pitchFamily="34" charset="-122"/>
                <a:ea typeface="Microsoft YaHei" panose="020B0503020204020204" pitchFamily="34" charset="-122"/>
              </a:rPr>
              <a:t>测试方法</a:t>
            </a:r>
            <a:endParaRPr kumimoji="1" lang="en-US" altLang="zh-CN" dirty="0">
              <a:latin typeface="Microsoft YaHei" panose="020B0503020204020204" pitchFamily="34" charset="-122"/>
              <a:ea typeface="Microsoft YaHei" panose="020B0503020204020204" pitchFamily="34" charset="-122"/>
            </a:endParaRPr>
          </a:p>
          <a:p>
            <a:pPr lvl="2"/>
            <a:r>
              <a:rPr lang="zh-CN" altLang="en-US" sz="1800" dirty="0">
                <a:latin typeface="Microsoft YaHei" panose="020B0503020204020204" pitchFamily="34" charset="-122"/>
                <a:ea typeface="Microsoft YaHei" panose="020B0503020204020204" pitchFamily="34" charset="-122"/>
              </a:rPr>
              <a:t>在正常的</a:t>
            </a:r>
            <a:r>
              <a:rPr lang="en-US" altLang="zh-CN" sz="1800" dirty="0">
                <a:latin typeface="Microsoft YaHei" panose="020B0503020204020204" pitchFamily="34" charset="-122"/>
                <a:ea typeface="Microsoft YaHei" panose="020B0503020204020204" pitchFamily="34" charset="-122"/>
              </a:rPr>
              <a:t>workload</a:t>
            </a:r>
            <a:r>
              <a:rPr lang="zh-CN" altLang="en-US" sz="1800" dirty="0">
                <a:latin typeface="Microsoft YaHei" panose="020B0503020204020204" pitchFamily="34" charset="-122"/>
                <a:ea typeface="Microsoft YaHei" panose="020B0503020204020204" pitchFamily="34" charset="-122"/>
              </a:rPr>
              <a:t>中插入 </a:t>
            </a:r>
            <a:r>
              <a:rPr lang="en-US" altLang="zh-CN" sz="1800" dirty="0" err="1">
                <a:latin typeface="Microsoft YaHei" panose="020B0503020204020204" pitchFamily="34" charset="-122"/>
                <a:ea typeface="Microsoft YaHei" panose="020B0503020204020204" pitchFamily="34" charset="-122"/>
              </a:rPr>
              <a:t>ecall</a:t>
            </a:r>
            <a:r>
              <a:rPr lang="zh-CN" altLang="en-US" sz="1800" dirty="0">
                <a:latin typeface="Microsoft YaHei" panose="020B0503020204020204" pitchFamily="34" charset="-122"/>
                <a:ea typeface="Microsoft YaHei" panose="020B0503020204020204" pitchFamily="34" charset="-122"/>
              </a:rPr>
              <a:t> 或 </a:t>
            </a:r>
            <a:r>
              <a:rPr lang="en-US" altLang="zh-CN" sz="1800" dirty="0" err="1">
                <a:latin typeface="Microsoft YaHei" panose="020B0503020204020204" pitchFamily="34" charset="-122"/>
                <a:ea typeface="Microsoft YaHei" panose="020B0503020204020204" pitchFamily="34" charset="-122"/>
              </a:rPr>
              <a:t>jalr</a:t>
            </a:r>
            <a:r>
              <a:rPr lang="zh-CN" altLang="en-US" sz="1800" dirty="0">
                <a:latin typeface="Microsoft YaHei" panose="020B0503020204020204" pitchFamily="34" charset="-122"/>
                <a:ea typeface="Microsoft YaHei" panose="020B0503020204020204" pitchFamily="34" charset="-122"/>
              </a:rPr>
              <a:t> 指令分别模拟正常与优化版 </a:t>
            </a:r>
            <a:r>
              <a:rPr lang="en-US" altLang="zh-CN" sz="1800" dirty="0" err="1">
                <a:latin typeface="Microsoft YaHei" panose="020B0503020204020204" pitchFamily="34" charset="-122"/>
                <a:ea typeface="Microsoft YaHei" panose="020B0503020204020204" pitchFamily="34" charset="-122"/>
              </a:rPr>
              <a:t>Kprobe</a:t>
            </a:r>
            <a:endParaRPr lang="en-US" altLang="zh-CN" sz="1800" dirty="0">
              <a:latin typeface="Microsoft YaHei" panose="020B0503020204020204" pitchFamily="34" charset="-122"/>
              <a:ea typeface="Microsoft YaHei" panose="020B0503020204020204" pitchFamily="34" charset="-122"/>
            </a:endParaRPr>
          </a:p>
          <a:p>
            <a:pPr lvl="2"/>
            <a:r>
              <a:rPr lang="en-US" altLang="zh-CN" sz="1800" dirty="0" err="1">
                <a:latin typeface="Microsoft YaHei" panose="020B0503020204020204" pitchFamily="34" charset="-122"/>
                <a:ea typeface="Microsoft YaHei" panose="020B0503020204020204" pitchFamily="34" charset="-122"/>
              </a:rPr>
              <a:t>ecall</a:t>
            </a:r>
            <a:r>
              <a:rPr lang="zh-CN" altLang="en-US" sz="1800" dirty="0">
                <a:latin typeface="Microsoft YaHei" panose="020B0503020204020204" pitchFamily="34" charset="-122"/>
                <a:ea typeface="Microsoft YaHei" panose="020B0503020204020204" pitchFamily="34" charset="-122"/>
              </a:rPr>
              <a:t> 使用 </a:t>
            </a:r>
            <a:r>
              <a:rPr lang="en-US" altLang="zh-CN" sz="1800" dirty="0">
                <a:latin typeface="Microsoft YaHei" panose="020B0503020204020204" pitchFamily="34" charset="-122"/>
                <a:ea typeface="Microsoft YaHei" panose="020B0503020204020204" pitchFamily="34" charset="-122"/>
              </a:rPr>
              <a:t>Nexus-AM</a:t>
            </a:r>
            <a:r>
              <a:rPr lang="zh-CN" altLang="en-US" sz="1800" dirty="0">
                <a:latin typeface="Microsoft YaHei" panose="020B0503020204020204" pitchFamily="34" charset="-122"/>
                <a:ea typeface="Microsoft YaHei" panose="020B0503020204020204" pitchFamily="34" charset="-122"/>
              </a:rPr>
              <a:t> 的标准异常处理路径</a:t>
            </a:r>
            <a:endParaRPr lang="en-US" altLang="zh-CN" sz="1800" dirty="0">
              <a:latin typeface="Microsoft YaHei" panose="020B0503020204020204" pitchFamily="34" charset="-122"/>
              <a:ea typeface="Microsoft YaHei" panose="020B0503020204020204" pitchFamily="34" charset="-122"/>
            </a:endParaRPr>
          </a:p>
          <a:p>
            <a:pPr lvl="2"/>
            <a:r>
              <a:rPr lang="en-US" altLang="zh-CN" sz="1800" dirty="0" err="1">
                <a:latin typeface="Microsoft YaHei" panose="020B0503020204020204" pitchFamily="34" charset="-122"/>
                <a:ea typeface="Microsoft YaHei" panose="020B0503020204020204" pitchFamily="34" charset="-122"/>
              </a:rPr>
              <a:t>jalr</a:t>
            </a:r>
            <a:r>
              <a:rPr lang="zh-CN" altLang="en-US" sz="1800" dirty="0">
                <a:latin typeface="Microsoft YaHei" panose="020B0503020204020204" pitchFamily="34" charset="-122"/>
                <a:ea typeface="Microsoft YaHei" panose="020B0503020204020204" pitchFamily="34" charset="-122"/>
              </a:rPr>
              <a:t> 指令跳转到模拟 </a:t>
            </a:r>
            <a:r>
              <a:rPr lang="en-US" altLang="zh-CN" sz="1800" dirty="0">
                <a:latin typeface="Microsoft YaHei" panose="020B0503020204020204" pitchFamily="34" charset="-122"/>
                <a:ea typeface="Microsoft YaHei" panose="020B0503020204020204" pitchFamily="34" charset="-122"/>
              </a:rPr>
              <a:t>detour</a:t>
            </a:r>
            <a:r>
              <a:rPr lang="zh-CN" altLang="en-US" sz="1800" dirty="0">
                <a:latin typeface="Microsoft YaHei" panose="020B0503020204020204" pitchFamily="34" charset="-122"/>
                <a:ea typeface="Microsoft YaHei" panose="020B0503020204020204" pitchFamily="34" charset="-122"/>
              </a:rPr>
              <a:t> </a:t>
            </a:r>
            <a:r>
              <a:rPr lang="en-US" altLang="zh-CN" sz="1800" dirty="0">
                <a:latin typeface="Microsoft YaHei" panose="020B0503020204020204" pitchFamily="34" charset="-122"/>
                <a:ea typeface="Microsoft YaHei" panose="020B0503020204020204" pitchFamily="34" charset="-122"/>
              </a:rPr>
              <a:t>buffer</a:t>
            </a:r>
            <a:r>
              <a:rPr lang="zh-CN" altLang="en-US" sz="1800" dirty="0">
                <a:latin typeface="Microsoft YaHei" panose="020B0503020204020204" pitchFamily="34" charset="-122"/>
                <a:ea typeface="Microsoft YaHei" panose="020B0503020204020204" pitchFamily="34" charset="-122"/>
              </a:rPr>
              <a:t>，模拟保存恢复上下文等操作</a:t>
            </a:r>
            <a:endParaRPr lang="en-US" altLang="zh-CN" sz="1800" dirty="0">
              <a:latin typeface="Microsoft YaHei" panose="020B0503020204020204" pitchFamily="34" charset="-122"/>
              <a:ea typeface="Microsoft YaHei" panose="020B0503020204020204" pitchFamily="34" charset="-122"/>
            </a:endParaRPr>
          </a:p>
        </p:txBody>
      </p:sp>
      <p:graphicFrame>
        <p:nvGraphicFramePr>
          <p:cNvPr id="4" name="表格 6">
            <a:extLst>
              <a:ext uri="{FF2B5EF4-FFF2-40B4-BE49-F238E27FC236}">
                <a16:creationId xmlns:a16="http://schemas.microsoft.com/office/drawing/2014/main" id="{9FC027BA-82BE-A4C5-D4C5-C19DE3CB7476}"/>
              </a:ext>
            </a:extLst>
          </p:cNvPr>
          <p:cNvGraphicFramePr>
            <a:graphicFrameLocks noGrp="1"/>
          </p:cNvGraphicFramePr>
          <p:nvPr>
            <p:extLst>
              <p:ext uri="{D42A27DB-BD31-4B8C-83A1-F6EECF244321}">
                <p14:modId xmlns:p14="http://schemas.microsoft.com/office/powerpoint/2010/main" val="163894762"/>
              </p:ext>
            </p:extLst>
          </p:nvPr>
        </p:nvGraphicFramePr>
        <p:xfrm>
          <a:off x="1827562" y="4023359"/>
          <a:ext cx="8536875" cy="2239305"/>
        </p:xfrm>
        <a:graphic>
          <a:graphicData uri="http://schemas.openxmlformats.org/drawingml/2006/table">
            <a:tbl>
              <a:tblPr firstRow="1" bandRow="1">
                <a:tableStyleId>{5C22544A-7EE6-4342-B048-85BDC9FD1C3A}</a:tableStyleId>
              </a:tblPr>
              <a:tblGrid>
                <a:gridCol w="1707375">
                  <a:extLst>
                    <a:ext uri="{9D8B030D-6E8A-4147-A177-3AD203B41FA5}">
                      <a16:colId xmlns:a16="http://schemas.microsoft.com/office/drawing/2014/main" val="3465398373"/>
                    </a:ext>
                  </a:extLst>
                </a:gridCol>
                <a:gridCol w="1707375">
                  <a:extLst>
                    <a:ext uri="{9D8B030D-6E8A-4147-A177-3AD203B41FA5}">
                      <a16:colId xmlns:a16="http://schemas.microsoft.com/office/drawing/2014/main" val="914031408"/>
                    </a:ext>
                  </a:extLst>
                </a:gridCol>
                <a:gridCol w="1707375">
                  <a:extLst>
                    <a:ext uri="{9D8B030D-6E8A-4147-A177-3AD203B41FA5}">
                      <a16:colId xmlns:a16="http://schemas.microsoft.com/office/drawing/2014/main" val="2371994993"/>
                    </a:ext>
                  </a:extLst>
                </a:gridCol>
                <a:gridCol w="1177159">
                  <a:extLst>
                    <a:ext uri="{9D8B030D-6E8A-4147-A177-3AD203B41FA5}">
                      <a16:colId xmlns:a16="http://schemas.microsoft.com/office/drawing/2014/main" val="2265112607"/>
                    </a:ext>
                  </a:extLst>
                </a:gridCol>
                <a:gridCol w="2237591">
                  <a:extLst>
                    <a:ext uri="{9D8B030D-6E8A-4147-A177-3AD203B41FA5}">
                      <a16:colId xmlns:a16="http://schemas.microsoft.com/office/drawing/2014/main" val="732112082"/>
                    </a:ext>
                  </a:extLst>
                </a:gridCol>
              </a:tblGrid>
              <a:tr h="444654">
                <a:tc>
                  <a:txBody>
                    <a:bodyPr/>
                    <a:lstStyle/>
                    <a:p>
                      <a:endParaRPr lang="zh-CN" altLang="en-US" sz="1800" dirty="0">
                        <a:latin typeface="Microsoft YaHei" panose="020B0503020204020204" pitchFamily="34" charset="-122"/>
                        <a:ea typeface="Microsoft YaHei" panose="020B0503020204020204" pitchFamily="34" charset="-122"/>
                      </a:endParaRPr>
                    </a:p>
                  </a:txBody>
                  <a:tcPr marL="101088" marR="101088" marT="50544" marB="50544"/>
                </a:tc>
                <a:tc>
                  <a:txBody>
                    <a:bodyPr/>
                    <a:lstStyle/>
                    <a:p>
                      <a:r>
                        <a:rPr lang="en-US" altLang="zh-CN" sz="1800" dirty="0">
                          <a:latin typeface="Microsoft YaHei" panose="020B0503020204020204" pitchFamily="34" charset="-122"/>
                          <a:ea typeface="Microsoft YaHei" panose="020B0503020204020204" pitchFamily="34" charset="-122"/>
                        </a:rPr>
                        <a:t>Inst</a:t>
                      </a:r>
                      <a:endParaRPr lang="zh-CN" altLang="en-US" sz="1800" dirty="0">
                        <a:latin typeface="Microsoft YaHei" panose="020B0503020204020204" pitchFamily="34" charset="-122"/>
                        <a:ea typeface="Microsoft YaHei" panose="020B0503020204020204" pitchFamily="34" charset="-122"/>
                      </a:endParaRPr>
                    </a:p>
                  </a:txBody>
                  <a:tcPr marL="101088" marR="101088" marT="50544" marB="50544"/>
                </a:tc>
                <a:tc>
                  <a:txBody>
                    <a:bodyPr/>
                    <a:lstStyle/>
                    <a:p>
                      <a:r>
                        <a:rPr lang="en-US" altLang="zh-CN" sz="1800" dirty="0">
                          <a:latin typeface="Microsoft YaHei" panose="020B0503020204020204" pitchFamily="34" charset="-122"/>
                          <a:ea typeface="Microsoft YaHei" panose="020B0503020204020204" pitchFamily="34" charset="-122"/>
                        </a:rPr>
                        <a:t>Cycle</a:t>
                      </a:r>
                      <a:endParaRPr lang="zh-CN" altLang="en-US" sz="1800" dirty="0">
                        <a:latin typeface="Microsoft YaHei" panose="020B0503020204020204" pitchFamily="34" charset="-122"/>
                        <a:ea typeface="Microsoft YaHei" panose="020B0503020204020204" pitchFamily="34" charset="-122"/>
                      </a:endParaRPr>
                    </a:p>
                  </a:txBody>
                  <a:tcPr marL="101088" marR="101088" marT="50544" marB="50544"/>
                </a:tc>
                <a:tc>
                  <a:txBody>
                    <a:bodyPr/>
                    <a:lstStyle/>
                    <a:p>
                      <a:r>
                        <a:rPr lang="en-US" altLang="zh-CN" sz="1800" dirty="0">
                          <a:latin typeface="Microsoft YaHei" panose="020B0503020204020204" pitchFamily="34" charset="-122"/>
                          <a:ea typeface="Microsoft YaHei" panose="020B0503020204020204" pitchFamily="34" charset="-122"/>
                        </a:rPr>
                        <a:t>IPC</a:t>
                      </a:r>
                      <a:endParaRPr lang="zh-CN" altLang="en-US" sz="1800" dirty="0">
                        <a:latin typeface="Microsoft YaHei" panose="020B0503020204020204" pitchFamily="34" charset="-122"/>
                        <a:ea typeface="Microsoft YaHei" panose="020B0503020204020204" pitchFamily="34" charset="-122"/>
                      </a:endParaRPr>
                    </a:p>
                  </a:txBody>
                  <a:tcPr marL="101088" marR="101088" marT="50544" marB="50544"/>
                </a:tc>
                <a:tc>
                  <a:txBody>
                    <a:bodyPr/>
                    <a:lstStyle/>
                    <a:p>
                      <a:r>
                        <a:rPr lang="en-US" altLang="zh-CN" sz="1800" dirty="0">
                          <a:latin typeface="Microsoft YaHei" panose="020B0503020204020204" pitchFamily="34" charset="-122"/>
                          <a:ea typeface="Microsoft YaHei" panose="020B0503020204020204" pitchFamily="34" charset="-122"/>
                        </a:rPr>
                        <a:t>Cycle Diff</a:t>
                      </a:r>
                    </a:p>
                    <a:p>
                      <a:r>
                        <a:rPr lang="en-US" altLang="zh-CN" sz="1800" dirty="0">
                          <a:latin typeface="Microsoft YaHei" panose="020B0503020204020204" pitchFamily="34" charset="-122"/>
                          <a:ea typeface="Microsoft YaHei" panose="020B0503020204020204" pitchFamily="34" charset="-122"/>
                        </a:rPr>
                        <a:t>(Inst - base Inst)</a:t>
                      </a:r>
                      <a:endParaRPr lang="zh-CN" altLang="en-US" sz="1800" dirty="0">
                        <a:latin typeface="Microsoft YaHei" panose="020B0503020204020204" pitchFamily="34" charset="-122"/>
                        <a:ea typeface="Microsoft YaHei" panose="020B0503020204020204" pitchFamily="34" charset="-122"/>
                      </a:endParaRPr>
                    </a:p>
                  </a:txBody>
                  <a:tcPr marL="101088" marR="101088" marT="50544" marB="50544"/>
                </a:tc>
                <a:extLst>
                  <a:ext uri="{0D108BD9-81ED-4DB2-BD59-A6C34878D82A}">
                    <a16:rowId xmlns:a16="http://schemas.microsoft.com/office/drawing/2014/main" val="290204292"/>
                  </a:ext>
                </a:extLst>
              </a:tr>
              <a:tr h="440227">
                <a:tc>
                  <a:txBody>
                    <a:bodyPr/>
                    <a:lstStyle/>
                    <a:p>
                      <a:r>
                        <a:rPr lang="en-US" altLang="zh-CN" sz="1800" dirty="0">
                          <a:latin typeface="Microsoft YaHei" panose="020B0503020204020204" pitchFamily="34" charset="-122"/>
                          <a:ea typeface="Microsoft YaHei" panose="020B0503020204020204" pitchFamily="34" charset="-122"/>
                        </a:rPr>
                        <a:t>base</a:t>
                      </a:r>
                      <a:endParaRPr lang="zh-CN" altLang="en-US" sz="1800" dirty="0">
                        <a:latin typeface="Microsoft YaHei" panose="020B0503020204020204" pitchFamily="34" charset="-122"/>
                        <a:ea typeface="Microsoft YaHei" panose="020B0503020204020204" pitchFamily="34" charset="-122"/>
                      </a:endParaRPr>
                    </a:p>
                  </a:txBody>
                  <a:tcPr marL="101088" marR="101088" marT="50544" marB="5054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3,109,157</a:t>
                      </a:r>
                    </a:p>
                  </a:txBody>
                  <a:tcPr marL="101088" marR="101088" marT="50544" marB="5054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2,596,590</a:t>
                      </a:r>
                    </a:p>
                  </a:txBody>
                  <a:tcPr marL="101088" marR="101088" marT="50544" marB="5054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1.197</a:t>
                      </a:r>
                    </a:p>
                  </a:txBody>
                  <a:tcPr marL="101088" marR="101088" marT="50544" marB="50544"/>
                </a:tc>
                <a:tc>
                  <a:txBody>
                    <a:bodyPr/>
                    <a:lstStyle/>
                    <a:p>
                      <a:r>
                        <a:rPr lang="en-US" altLang="zh-CN" sz="1800" dirty="0">
                          <a:latin typeface="Microsoft YaHei" panose="020B0503020204020204" pitchFamily="34" charset="-122"/>
                          <a:ea typeface="Microsoft YaHei" panose="020B0503020204020204" pitchFamily="34" charset="-122"/>
                        </a:rPr>
                        <a:t>N/A</a:t>
                      </a:r>
                      <a:endParaRPr lang="zh-CN" altLang="en-US" sz="1800" dirty="0">
                        <a:latin typeface="Microsoft YaHei" panose="020B0503020204020204" pitchFamily="34" charset="-122"/>
                        <a:ea typeface="Microsoft YaHei" panose="020B0503020204020204" pitchFamily="34" charset="-122"/>
                      </a:endParaRPr>
                    </a:p>
                  </a:txBody>
                  <a:tcPr marL="101088" marR="101088" marT="50544" marB="50544"/>
                </a:tc>
                <a:extLst>
                  <a:ext uri="{0D108BD9-81ED-4DB2-BD59-A6C34878D82A}">
                    <a16:rowId xmlns:a16="http://schemas.microsoft.com/office/drawing/2014/main" val="993310817"/>
                  </a:ext>
                </a:extLst>
              </a:tr>
              <a:tr h="704696">
                <a:tc>
                  <a:txBody>
                    <a:bodyPr/>
                    <a:lstStyle/>
                    <a:p>
                      <a:r>
                        <a:rPr lang="en-US" altLang="zh-CN" sz="1800" dirty="0" err="1">
                          <a:latin typeface="Microsoft YaHei" panose="020B0503020204020204" pitchFamily="34" charset="-122"/>
                          <a:ea typeface="Microsoft YaHei" panose="020B0503020204020204" pitchFamily="34" charset="-122"/>
                        </a:rPr>
                        <a:t>ecall</a:t>
                      </a:r>
                      <a:endParaRPr lang="en-US" altLang="zh-CN" sz="1800" dirty="0">
                        <a:latin typeface="Microsoft YaHei" panose="020B0503020204020204" pitchFamily="34" charset="-122"/>
                        <a:ea typeface="Microsoft YaHei" panose="020B0503020204020204" pitchFamily="34" charset="-122"/>
                      </a:endParaRPr>
                    </a:p>
                    <a:p>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近似</a:t>
                      </a:r>
                      <a:r>
                        <a:rPr lang="en-US" altLang="zh-CN" sz="1800" dirty="0" err="1">
                          <a:latin typeface="Microsoft YaHei" panose="020B0503020204020204" pitchFamily="34" charset="-122"/>
                          <a:ea typeface="Microsoft YaHei" panose="020B0503020204020204" pitchFamily="34" charset="-122"/>
                        </a:rPr>
                        <a:t>ebreak</a:t>
                      </a:r>
                      <a:r>
                        <a:rPr lang="en-US" altLang="zh-CN" sz="1800" dirty="0">
                          <a:latin typeface="Microsoft YaHei" panose="020B0503020204020204" pitchFamily="34" charset="-122"/>
                          <a:ea typeface="Microsoft YaHei" panose="020B0503020204020204" pitchFamily="34" charset="-122"/>
                        </a:rPr>
                        <a:t>)</a:t>
                      </a:r>
                      <a:endParaRPr lang="zh-CN" altLang="en-US" sz="1800" dirty="0">
                        <a:latin typeface="Microsoft YaHei" panose="020B0503020204020204" pitchFamily="34" charset="-122"/>
                        <a:ea typeface="Microsoft YaHei" panose="020B0503020204020204" pitchFamily="34" charset="-122"/>
                      </a:endParaRPr>
                    </a:p>
                  </a:txBody>
                  <a:tcPr marL="101088" marR="101088" marT="50544" marB="5054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3,388,160</a:t>
                      </a:r>
                    </a:p>
                  </a:txBody>
                  <a:tcPr marL="101088" marR="101088" marT="50544" marB="5054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2,807,023</a:t>
                      </a:r>
                    </a:p>
                  </a:txBody>
                  <a:tcPr marL="101088" marR="101088" marT="50544" marB="5054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1.207</a:t>
                      </a:r>
                    </a:p>
                  </a:txBody>
                  <a:tcPr marL="101088" marR="101088" marT="50544" marB="50544"/>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210433</a:t>
                      </a:r>
                    </a:p>
                  </a:txBody>
                  <a:tcPr marL="101088" marR="101088" marT="50544" marB="50544"/>
                </a:tc>
                <a:extLst>
                  <a:ext uri="{0D108BD9-81ED-4DB2-BD59-A6C34878D82A}">
                    <a16:rowId xmlns:a16="http://schemas.microsoft.com/office/drawing/2014/main" val="2980109533"/>
                  </a:ext>
                </a:extLst>
              </a:tr>
              <a:tr h="444654">
                <a:tc>
                  <a:txBody>
                    <a:bodyPr/>
                    <a:lstStyle/>
                    <a:p>
                      <a:r>
                        <a:rPr lang="en-US" altLang="zh-CN" sz="1800" dirty="0" err="1">
                          <a:latin typeface="Microsoft YaHei" panose="020B0503020204020204" pitchFamily="34" charset="-122"/>
                          <a:ea typeface="Microsoft YaHei" panose="020B0503020204020204" pitchFamily="34" charset="-122"/>
                        </a:rPr>
                        <a:t>jr</a:t>
                      </a:r>
                      <a:endParaRPr lang="zh-CN" altLang="en-US" sz="1800" dirty="0">
                        <a:latin typeface="Microsoft YaHei" panose="020B0503020204020204" pitchFamily="34" charset="-122"/>
                        <a:ea typeface="Microsoft YaHei" panose="020B0503020204020204" pitchFamily="34" charset="-122"/>
                      </a:endParaRPr>
                    </a:p>
                  </a:txBody>
                  <a:tcPr marL="101088" marR="101088" marT="50544" marB="5054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3,288,160</a:t>
                      </a:r>
                    </a:p>
                  </a:txBody>
                  <a:tcPr marL="101088" marR="101088" marT="50544" marB="5054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2,699,749</a:t>
                      </a:r>
                    </a:p>
                  </a:txBody>
                  <a:tcPr marL="101088" marR="101088" marT="50544" marB="5054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kern="1200" dirty="0">
                          <a:solidFill>
                            <a:schemeClr val="dk1"/>
                          </a:solidFill>
                          <a:effectLst/>
                          <a:latin typeface="Microsoft YaHei" panose="020B0503020204020204" pitchFamily="34" charset="-122"/>
                          <a:ea typeface="Microsoft YaHei" panose="020B0503020204020204" pitchFamily="34" charset="-122"/>
                          <a:cs typeface="+mn-cs"/>
                        </a:rPr>
                        <a:t>1.218</a:t>
                      </a:r>
                    </a:p>
                  </a:txBody>
                  <a:tcPr marL="101088" marR="101088" marT="50544" marB="50544"/>
                </a:tc>
                <a:tc>
                  <a:txBody>
                    <a:bodyPr/>
                    <a:lstStyle/>
                    <a:p>
                      <a:r>
                        <a:rPr lang="en-US" altLang="zh-CN" sz="2000" dirty="0">
                          <a:latin typeface="Microsoft YaHei" panose="020B0503020204020204" pitchFamily="34" charset="-122"/>
                          <a:ea typeface="Microsoft YaHei" panose="020B0503020204020204" pitchFamily="34" charset="-122"/>
                        </a:rPr>
                        <a:t>103159</a:t>
                      </a:r>
                      <a:endParaRPr lang="zh-CN" altLang="en-US" sz="2000" dirty="0">
                        <a:latin typeface="Microsoft YaHei" panose="020B0503020204020204" pitchFamily="34" charset="-122"/>
                        <a:ea typeface="Microsoft YaHei" panose="020B0503020204020204" pitchFamily="34" charset="-122"/>
                      </a:endParaRPr>
                    </a:p>
                  </a:txBody>
                  <a:tcPr marL="101088" marR="101088" marT="50544" marB="50544"/>
                </a:tc>
                <a:extLst>
                  <a:ext uri="{0D108BD9-81ED-4DB2-BD59-A6C34878D82A}">
                    <a16:rowId xmlns:a16="http://schemas.microsoft.com/office/drawing/2014/main" val="3405498707"/>
                  </a:ext>
                </a:extLst>
              </a:tr>
            </a:tbl>
          </a:graphicData>
        </a:graphic>
      </p:graphicFrame>
    </p:spTree>
    <p:extLst>
      <p:ext uri="{BB962C8B-B14F-4D97-AF65-F5344CB8AC3E}">
        <p14:creationId xmlns:p14="http://schemas.microsoft.com/office/powerpoint/2010/main" val="2689671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00D5D-D684-904C-5E67-EED186C45BEA}"/>
              </a:ext>
            </a:extLst>
          </p:cNvPr>
          <p:cNvSpPr>
            <a:spLocks noGrp="1"/>
          </p:cNvSpPr>
          <p:nvPr>
            <p:ph type="title"/>
          </p:nvPr>
        </p:nvSpPr>
        <p:spPr/>
        <p:txBody>
          <a:bodyPr/>
          <a:lstStyle/>
          <a:p>
            <a:r>
              <a:rPr kumimoji="1" lang="zh-CN" altLang="en-US" dirty="0"/>
              <a:t>主线进展</a:t>
            </a:r>
          </a:p>
        </p:txBody>
      </p:sp>
      <p:sp>
        <p:nvSpPr>
          <p:cNvPr id="3" name="内容占位符 2">
            <a:extLst>
              <a:ext uri="{FF2B5EF4-FFF2-40B4-BE49-F238E27FC236}">
                <a16:creationId xmlns:a16="http://schemas.microsoft.com/office/drawing/2014/main" id="{F9E7E7A9-13E2-BFD0-C3DC-0A2283E0FDB6}"/>
              </a:ext>
            </a:extLst>
          </p:cNvPr>
          <p:cNvSpPr>
            <a:spLocks noGrp="1"/>
          </p:cNvSpPr>
          <p:nvPr>
            <p:ph idx="1"/>
          </p:nvPr>
        </p:nvSpPr>
        <p:spPr/>
        <p:txBody>
          <a:bodyPr/>
          <a:lstStyle/>
          <a:p>
            <a:r>
              <a:rPr kumimoji="1" lang="en-US" altLang="zh-CN" sz="2400" dirty="0">
                <a:latin typeface="Microsoft YaHei" panose="020B0503020204020204" pitchFamily="34" charset="-122"/>
                <a:ea typeface="Microsoft YaHei" panose="020B0503020204020204" pitchFamily="34" charset="-122"/>
                <a:cs typeface="Arial" panose="020B0604020202020204" pitchFamily="34" charset="0"/>
              </a:rPr>
              <a:t>v2 </a:t>
            </a:r>
            <a:r>
              <a:rPr kumimoji="1" lang="zh-CN" altLang="en-US" sz="2400" dirty="0">
                <a:latin typeface="Microsoft YaHei" panose="020B0503020204020204" pitchFamily="34" charset="-122"/>
                <a:ea typeface="Microsoft YaHei" panose="020B0503020204020204" pitchFamily="34" charset="-122"/>
                <a:cs typeface="Arial" panose="020B0604020202020204" pitchFamily="34" charset="0"/>
              </a:rPr>
              <a:t>版本补丁</a:t>
            </a:r>
            <a:endParaRPr kumimoji="1" lang="en-US" altLang="zh-CN" sz="2400" dirty="0">
              <a:latin typeface="Microsoft YaHei" panose="020B0503020204020204" pitchFamily="34" charset="-122"/>
              <a:ea typeface="Microsoft YaHei" panose="020B0503020204020204" pitchFamily="34" charset="-122"/>
              <a:cs typeface="Arial" panose="020B0604020202020204" pitchFamily="34" charset="0"/>
            </a:endParaRPr>
          </a:p>
          <a:p>
            <a:pPr lvl="1"/>
            <a:r>
              <a:rPr kumimoji="1" lang="en-US" altLang="zh-CN" dirty="0">
                <a:latin typeface="Microsoft YaHei" panose="020B0503020204020204" pitchFamily="34" charset="-122"/>
                <a:ea typeface="Microsoft YaHei" panose="020B0503020204020204" pitchFamily="34" charset="-122"/>
                <a:cs typeface="Arial" panose="020B0604020202020204" pitchFamily="34" charset="0"/>
              </a:rPr>
              <a:t>http://</a:t>
            </a:r>
            <a:r>
              <a:rPr kumimoji="1" lang="en-US" altLang="zh-CN" dirty="0" err="1">
                <a:latin typeface="Microsoft YaHei" panose="020B0503020204020204" pitchFamily="34" charset="-122"/>
                <a:ea typeface="Microsoft YaHei" panose="020B0503020204020204" pitchFamily="34" charset="-122"/>
                <a:cs typeface="Arial" panose="020B0604020202020204" pitchFamily="34" charset="0"/>
              </a:rPr>
              <a:t>lists.infradead.org</a:t>
            </a:r>
            <a:r>
              <a:rPr kumimoji="1" lang="en-US" altLang="zh-CN" dirty="0">
                <a:latin typeface="Microsoft YaHei" panose="020B0503020204020204" pitchFamily="34" charset="-122"/>
                <a:ea typeface="Microsoft YaHei" panose="020B0503020204020204" pitchFamily="34" charset="-122"/>
                <a:cs typeface="Arial" panose="020B0604020202020204" pitchFamily="34" charset="0"/>
              </a:rPr>
              <a:t>/</a:t>
            </a:r>
            <a:r>
              <a:rPr kumimoji="1" lang="en-US" altLang="zh-CN" dirty="0" err="1">
                <a:latin typeface="Microsoft YaHei" panose="020B0503020204020204" pitchFamily="34" charset="-122"/>
                <a:ea typeface="Microsoft YaHei" panose="020B0503020204020204" pitchFamily="34" charset="-122"/>
                <a:cs typeface="Arial" panose="020B0604020202020204" pitchFamily="34" charset="0"/>
              </a:rPr>
              <a:t>pipermail</a:t>
            </a:r>
            <a:r>
              <a:rPr kumimoji="1" lang="en-US" altLang="zh-CN" dirty="0">
                <a:latin typeface="Microsoft YaHei" panose="020B0503020204020204" pitchFamily="34" charset="-122"/>
                <a:ea typeface="Microsoft YaHei" panose="020B0503020204020204" pitchFamily="34" charset="-122"/>
                <a:cs typeface="Arial" panose="020B0604020202020204" pitchFamily="34" charset="0"/>
              </a:rPr>
              <a:t>/</a:t>
            </a:r>
            <a:r>
              <a:rPr kumimoji="1" lang="en-US" altLang="zh-CN" dirty="0" err="1">
                <a:latin typeface="Microsoft YaHei" panose="020B0503020204020204" pitchFamily="34" charset="-122"/>
                <a:ea typeface="Microsoft YaHei" panose="020B0503020204020204" pitchFamily="34" charset="-122"/>
                <a:cs typeface="Arial" panose="020B0604020202020204" pitchFamily="34" charset="0"/>
              </a:rPr>
              <a:t>linux-riscv</a:t>
            </a:r>
            <a:r>
              <a:rPr kumimoji="1" lang="en-US" altLang="zh-CN" dirty="0">
                <a:latin typeface="Microsoft YaHei" panose="020B0503020204020204" pitchFamily="34" charset="-122"/>
                <a:ea typeface="Microsoft YaHei" panose="020B0503020204020204" pitchFamily="34" charset="-122"/>
                <a:cs typeface="Arial" panose="020B0604020202020204" pitchFamily="34" charset="0"/>
              </a:rPr>
              <a:t>/2022-September/019398.html</a:t>
            </a:r>
          </a:p>
          <a:p>
            <a:pPr lvl="1"/>
            <a:endParaRPr kumimoji="1" lang="zh-CN" altLang="en-US" dirty="0"/>
          </a:p>
        </p:txBody>
      </p:sp>
      <p:pic>
        <p:nvPicPr>
          <p:cNvPr id="1026" name="Picture 2">
            <a:extLst>
              <a:ext uri="{FF2B5EF4-FFF2-40B4-BE49-F238E27FC236}">
                <a16:creationId xmlns:a16="http://schemas.microsoft.com/office/drawing/2014/main" id="{41D12FA1-C9C2-AE7D-6B85-275D1788A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557" y="2366552"/>
            <a:ext cx="3312886" cy="331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27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20619-C196-9764-E340-64C339028940}"/>
              </a:ext>
            </a:extLst>
          </p:cNvPr>
          <p:cNvSpPr>
            <a:spLocks noGrp="1"/>
          </p:cNvSpPr>
          <p:nvPr>
            <p:ph type="title"/>
          </p:nvPr>
        </p:nvSpPr>
        <p:spPr/>
        <p:txBody>
          <a:bodyPr/>
          <a:lstStyle/>
          <a:p>
            <a:r>
              <a:rPr kumimoji="1" lang="zh-CN" altLang="en-US" dirty="0"/>
              <a:t>可能改进点</a:t>
            </a:r>
          </a:p>
        </p:txBody>
      </p:sp>
      <p:sp>
        <p:nvSpPr>
          <p:cNvPr id="3" name="内容占位符 2">
            <a:extLst>
              <a:ext uri="{FF2B5EF4-FFF2-40B4-BE49-F238E27FC236}">
                <a16:creationId xmlns:a16="http://schemas.microsoft.com/office/drawing/2014/main" id="{1C8352A7-CF8E-D7BD-A94A-5D1EDE57AF74}"/>
              </a:ext>
            </a:extLst>
          </p:cNvPr>
          <p:cNvSpPr>
            <a:spLocks noGrp="1"/>
          </p:cNvSpPr>
          <p:nvPr>
            <p:ph idx="1"/>
          </p:nvPr>
        </p:nvSpPr>
        <p:spPr/>
        <p:txBody>
          <a:bodyPr/>
          <a:lstStyle/>
          <a:p>
            <a:r>
              <a:rPr kumimoji="1" lang="zh-CN" altLang="en-US" sz="2400" dirty="0">
                <a:latin typeface="Microsoft YaHei" panose="020B0503020204020204" pitchFamily="34" charset="-122"/>
                <a:ea typeface="Microsoft YaHei" panose="020B0503020204020204" pitchFamily="34" charset="-122"/>
              </a:rPr>
              <a:t>评估处理</a:t>
            </a:r>
            <a:r>
              <a:rPr kumimoji="1" lang="en-US" altLang="zh-CN" sz="2400" dirty="0">
                <a:latin typeface="Microsoft YaHei" panose="020B0503020204020204" pitchFamily="34" charset="-122"/>
                <a:ea typeface="Microsoft YaHei" panose="020B0503020204020204" pitchFamily="34" charset="-122"/>
              </a:rPr>
              <a:t> RVC </a:t>
            </a:r>
            <a:r>
              <a:rPr kumimoji="1" lang="zh-CN" altLang="en-US" sz="2400" dirty="0">
                <a:latin typeface="Microsoft YaHei" panose="020B0503020204020204" pitchFamily="34" charset="-122"/>
                <a:ea typeface="Microsoft YaHei" panose="020B0503020204020204" pitchFamily="34" charset="-122"/>
              </a:rPr>
              <a:t>扩展</a:t>
            </a:r>
            <a:endParaRPr kumimoji="1" lang="en-US" altLang="zh-CN" sz="2400" dirty="0">
              <a:latin typeface="Microsoft YaHei" panose="020B0503020204020204" pitchFamily="34" charset="-122"/>
              <a:ea typeface="Microsoft YaHei" panose="020B0503020204020204" pitchFamily="34" charset="-122"/>
            </a:endParaRPr>
          </a:p>
          <a:p>
            <a:pPr lvl="1"/>
            <a:r>
              <a:rPr kumimoji="1" lang="en-US" altLang="zh-CN" dirty="0">
                <a:latin typeface="Microsoft YaHei" panose="020B0503020204020204" pitchFamily="34" charset="-122"/>
                <a:ea typeface="Microsoft YaHei" panose="020B0503020204020204" pitchFamily="34" charset="-122"/>
              </a:rPr>
              <a:t>2</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byte/4 byte </a:t>
            </a:r>
            <a:r>
              <a:rPr kumimoji="1" lang="zh-CN" altLang="en-US" dirty="0">
                <a:latin typeface="Microsoft YaHei" panose="020B0503020204020204" pitchFamily="34" charset="-122"/>
                <a:ea typeface="Microsoft YaHei" panose="020B0503020204020204" pitchFamily="34" charset="-122"/>
              </a:rPr>
              <a:t>指令替换边界问题相对复杂</a:t>
            </a:r>
            <a:endParaRPr kumimoji="1" lang="en-US" altLang="zh-CN"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允许模拟执行分支指令</a:t>
            </a:r>
          </a:p>
        </p:txBody>
      </p:sp>
    </p:spTree>
    <p:extLst>
      <p:ext uri="{BB962C8B-B14F-4D97-AF65-F5344CB8AC3E}">
        <p14:creationId xmlns:p14="http://schemas.microsoft.com/office/powerpoint/2010/main" val="2621970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F583A-DA18-BC78-9288-A9004816E297}"/>
              </a:ext>
            </a:extLst>
          </p:cNvPr>
          <p:cNvSpPr>
            <a:spLocks noGrp="1"/>
          </p:cNvSpPr>
          <p:nvPr>
            <p:ph type="title"/>
          </p:nvPr>
        </p:nvSpPr>
        <p:spPr/>
        <p:txBody>
          <a:bodyPr/>
          <a:lstStyle/>
          <a:p>
            <a:r>
              <a:rPr kumimoji="1" lang="zh-CN" altLang="en-US" dirty="0"/>
              <a:t>致谢</a:t>
            </a:r>
          </a:p>
        </p:txBody>
      </p:sp>
      <p:sp>
        <p:nvSpPr>
          <p:cNvPr id="3" name="内容占位符 2">
            <a:extLst>
              <a:ext uri="{FF2B5EF4-FFF2-40B4-BE49-F238E27FC236}">
                <a16:creationId xmlns:a16="http://schemas.microsoft.com/office/drawing/2014/main" id="{E383C9BA-071E-D2F6-82ED-3F8A6B32A793}"/>
              </a:ext>
            </a:extLst>
          </p:cNvPr>
          <p:cNvSpPr>
            <a:spLocks noGrp="1"/>
          </p:cNvSpPr>
          <p:nvPr>
            <p:ph idx="1"/>
          </p:nvPr>
        </p:nvSpPr>
        <p:spPr/>
        <p:txBody>
          <a:bodyPr>
            <a:normAutofit/>
          </a:bodyPr>
          <a:lstStyle/>
          <a:p>
            <a:r>
              <a:rPr kumimoji="1" lang="zh-CN" altLang="en-US" sz="2400" dirty="0">
                <a:latin typeface="Microsoft YaHei" panose="020B0503020204020204" pitchFamily="34" charset="-122"/>
                <a:ea typeface="Microsoft YaHei" panose="020B0503020204020204" pitchFamily="34" charset="-122"/>
              </a:rPr>
              <a:t>感谢开源软件供应链点亮计划对本项目的支持</a:t>
            </a:r>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感谢</a:t>
            </a:r>
            <a:r>
              <a:rPr kumimoji="1" lang="en-US" altLang="zh-CN" sz="2400" dirty="0">
                <a:latin typeface="Microsoft YaHei" panose="020B0503020204020204" pitchFamily="34" charset="-122"/>
                <a:ea typeface="Microsoft YaHei" panose="020B0503020204020204" pitchFamily="34" charset="-122"/>
              </a:rPr>
              <a:t> </a:t>
            </a:r>
            <a:r>
              <a:rPr kumimoji="1" lang="en-US" altLang="zh-CN" sz="2400" dirty="0" err="1">
                <a:latin typeface="Microsoft YaHei" panose="020B0503020204020204" pitchFamily="34" charset="-122"/>
                <a:ea typeface="Microsoft YaHei" panose="020B0503020204020204" pitchFamily="34" charset="-122"/>
              </a:rPr>
              <a:t>OpenEuler</a:t>
            </a:r>
            <a:r>
              <a:rPr kumimoji="1" lang="en-US" altLang="zh-CN" sz="2400" dirty="0">
                <a:latin typeface="Microsoft YaHei" panose="020B0503020204020204" pitchFamily="34" charset="-122"/>
                <a:ea typeface="Microsoft YaHei" panose="020B0503020204020204" pitchFamily="34" charset="-122"/>
              </a:rPr>
              <a:t> </a:t>
            </a:r>
            <a:r>
              <a:rPr kumimoji="1" lang="zh-CN" altLang="en-US" sz="2400" dirty="0">
                <a:latin typeface="Microsoft YaHei" panose="020B0503020204020204" pitchFamily="34" charset="-122"/>
                <a:ea typeface="Microsoft YaHei" panose="020B0503020204020204" pitchFamily="34" charset="-122"/>
              </a:rPr>
              <a:t>社区特别是廖畅老师对方案设计细节的指导</a:t>
            </a:r>
          </a:p>
        </p:txBody>
      </p:sp>
      <p:pic>
        <p:nvPicPr>
          <p:cNvPr id="1026" name="Picture 2">
            <a:extLst>
              <a:ext uri="{FF2B5EF4-FFF2-40B4-BE49-F238E27FC236}">
                <a16:creationId xmlns:a16="http://schemas.microsoft.com/office/drawing/2014/main" id="{B99696F3-975C-AF87-9100-C98BD94E7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431503"/>
            <a:ext cx="2717800" cy="8255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68725777-C75E-2AF4-E8D5-BC65D6953349}"/>
              </a:ext>
            </a:extLst>
          </p:cNvPr>
          <p:cNvPicPr>
            <a:picLocks noChangeAspect="1"/>
          </p:cNvPicPr>
          <p:nvPr/>
        </p:nvPicPr>
        <p:blipFill rotWithShape="1">
          <a:blip r:embed="rId3"/>
          <a:srcRect l="21810" r="20878"/>
          <a:stretch/>
        </p:blipFill>
        <p:spPr>
          <a:xfrm>
            <a:off x="5735960" y="3304261"/>
            <a:ext cx="4176464" cy="1079989"/>
          </a:xfrm>
          <a:prstGeom prst="rect">
            <a:avLst/>
          </a:prstGeom>
        </p:spPr>
      </p:pic>
    </p:spTree>
    <p:extLst>
      <p:ext uri="{BB962C8B-B14F-4D97-AF65-F5344CB8AC3E}">
        <p14:creationId xmlns:p14="http://schemas.microsoft.com/office/powerpoint/2010/main" val="1994694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4E62CD33-EDAF-5BCE-9E93-50845B440165}"/>
              </a:ext>
            </a:extLst>
          </p:cNvPr>
          <p:cNvSpPr>
            <a:spLocks noGrp="1"/>
          </p:cNvSpPr>
          <p:nvPr>
            <p:ph type="body" sz="quarter" idx="1"/>
          </p:nvPr>
        </p:nvSpPr>
        <p:spPr>
          <a:xfrm>
            <a:off x="2052635" y="2727268"/>
            <a:ext cx="8086728" cy="3017316"/>
          </a:xfrm>
        </p:spPr>
        <p:txBody>
          <a:bodyPr>
            <a:normAutofit/>
          </a:bodyPr>
          <a:lstStyle/>
          <a:p>
            <a:r>
              <a:rPr lang="en-US" altLang="zh-CN" dirty="0"/>
              <a:t>Q &amp; A</a:t>
            </a:r>
          </a:p>
          <a:p>
            <a:endParaRPr lang="en-US" altLang="zh-CN" dirty="0"/>
          </a:p>
          <a:p>
            <a:endParaRPr lang="en-US" altLang="zh-CN" dirty="0"/>
          </a:p>
          <a:p>
            <a:r>
              <a:rPr lang="en-US" altLang="zh-CN" dirty="0" err="1"/>
              <a:t>Wechat</a:t>
            </a:r>
            <a:r>
              <a:rPr lang="zh-CN" altLang="en-US" dirty="0"/>
              <a:t>：</a:t>
            </a:r>
            <a:r>
              <a:rPr lang="en-US" altLang="zh-CN" dirty="0"/>
              <a:t>Xim-1999</a:t>
            </a:r>
            <a:endParaRPr lang="zh-CN" altLang="en-US" dirty="0"/>
          </a:p>
        </p:txBody>
      </p:sp>
    </p:spTree>
    <p:extLst>
      <p:ext uri="{BB962C8B-B14F-4D97-AF65-F5344CB8AC3E}">
        <p14:creationId xmlns:p14="http://schemas.microsoft.com/office/powerpoint/2010/main" val="415669399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71A8C-272F-4D70-3078-2D87BDE514CE}"/>
              </a:ext>
            </a:extLst>
          </p:cNvPr>
          <p:cNvSpPr>
            <a:spLocks noGrp="1"/>
          </p:cNvSpPr>
          <p:nvPr>
            <p:ph type="title"/>
          </p:nvPr>
        </p:nvSpPr>
        <p:spPr/>
        <p:txBody>
          <a:bodyPr/>
          <a:lstStyle/>
          <a:p>
            <a:r>
              <a:rPr kumimoji="1" lang="zh-CN" altLang="en-US" dirty="0"/>
              <a:t>硬件背景</a:t>
            </a:r>
            <a:r>
              <a:rPr kumimoji="1" lang="en-US" altLang="zh-CN" baseline="30000" dirty="0"/>
              <a:t>[1]</a:t>
            </a:r>
            <a:endParaRPr kumimoji="1" lang="zh-CN" altLang="en-US" baseline="30000" dirty="0"/>
          </a:p>
        </p:txBody>
      </p:sp>
      <p:sp>
        <p:nvSpPr>
          <p:cNvPr id="3" name="内容占位符 2">
            <a:extLst>
              <a:ext uri="{FF2B5EF4-FFF2-40B4-BE49-F238E27FC236}">
                <a16:creationId xmlns:a16="http://schemas.microsoft.com/office/drawing/2014/main" id="{88B26585-4380-FEFB-2A0D-9781AAF23C5D}"/>
              </a:ext>
            </a:extLst>
          </p:cNvPr>
          <p:cNvSpPr>
            <a:spLocks noGrp="1"/>
          </p:cNvSpPr>
          <p:nvPr>
            <p:ph idx="1"/>
          </p:nvPr>
        </p:nvSpPr>
        <p:spPr>
          <a:xfrm>
            <a:off x="474133" y="1178560"/>
            <a:ext cx="10193867" cy="5562808"/>
          </a:xfrm>
        </p:spPr>
        <p:txBody>
          <a:bodyPr>
            <a:normAutofit/>
          </a:bodyPr>
          <a:lstStyle/>
          <a:p>
            <a:r>
              <a:rPr kumimoji="1" lang="zh-CN" altLang="en-US" sz="2600" dirty="0">
                <a:latin typeface="Microsoft YaHei" panose="020B0503020204020204" pitchFamily="34" charset="-122"/>
                <a:ea typeface="Microsoft YaHei" panose="020B0503020204020204" pitchFamily="34" charset="-122"/>
              </a:rPr>
              <a:t>数据相关性</a:t>
            </a:r>
            <a:endParaRPr kumimoji="1" lang="en-US" altLang="zh-CN" sz="2600" dirty="0">
              <a:latin typeface="Microsoft YaHei" panose="020B0503020204020204" pitchFamily="34" charset="-122"/>
              <a:ea typeface="Microsoft YaHei" panose="020B0503020204020204" pitchFamily="34" charset="-122"/>
            </a:endParaRPr>
          </a:p>
          <a:p>
            <a:pPr lvl="1"/>
            <a:r>
              <a:rPr kumimoji="1" lang="en-US" altLang="zh-CN" dirty="0">
                <a:solidFill>
                  <a:srgbClr val="FF0000"/>
                </a:solidFill>
                <a:latin typeface="Microsoft YaHei" panose="020B0503020204020204" pitchFamily="34" charset="-122"/>
                <a:ea typeface="Microsoft YaHei" panose="020B0503020204020204" pitchFamily="34" charset="-122"/>
              </a:rPr>
              <a:t>WAW</a:t>
            </a:r>
            <a:r>
              <a:rPr kumimoji="1" lang="zh-CN" altLang="en-US" dirty="0">
                <a:latin typeface="Microsoft YaHei" panose="020B0503020204020204" pitchFamily="34" charset="-122"/>
                <a:ea typeface="Microsoft YaHei" panose="020B0503020204020204" pitchFamily="34" charset="-122"/>
              </a:rPr>
              <a:t> （假）相关性：两条指令都将结果写到同一个目的寄存器中</a:t>
            </a:r>
            <a:endParaRPr kumimoji="1" lang="en-US" altLang="zh-CN" dirty="0">
              <a:latin typeface="Microsoft YaHei" panose="020B0503020204020204" pitchFamily="34" charset="-122"/>
              <a:ea typeface="Microsoft YaHei" panose="020B0503020204020204" pitchFamily="34" charset="-122"/>
            </a:endParaRPr>
          </a:p>
          <a:p>
            <a:pPr lvl="1"/>
            <a:r>
              <a:rPr kumimoji="1" lang="en-US" altLang="zh-CN" dirty="0">
                <a:solidFill>
                  <a:srgbClr val="FF0000"/>
                </a:solidFill>
                <a:latin typeface="Microsoft YaHei" panose="020B0503020204020204" pitchFamily="34" charset="-122"/>
                <a:ea typeface="Microsoft YaHei" panose="020B0503020204020204" pitchFamily="34" charset="-122"/>
              </a:rPr>
              <a:t>WAR</a:t>
            </a:r>
            <a:r>
              <a:rPr kumimoji="1" lang="zh-CN" altLang="en-US" dirty="0">
                <a:latin typeface="Microsoft YaHei" panose="020B0503020204020204" pitchFamily="34" charset="-122"/>
                <a:ea typeface="Microsoft YaHei" panose="020B0503020204020204" pitchFamily="34" charset="-122"/>
              </a:rPr>
              <a:t> （假）相关性：一条指令的目的寄存器和它前边某条指令源寄存器一样</a:t>
            </a:r>
            <a:endParaRPr kumimoji="1" lang="en-US" altLang="zh-CN" dirty="0">
              <a:latin typeface="Microsoft YaHei" panose="020B0503020204020204" pitchFamily="34" charset="-122"/>
              <a:ea typeface="Microsoft YaHei" panose="020B0503020204020204" pitchFamily="34" charset="-122"/>
            </a:endParaRPr>
          </a:p>
          <a:p>
            <a:pPr lvl="1"/>
            <a:r>
              <a:rPr kumimoji="1" lang="en-US" altLang="zh-CN" dirty="0">
                <a:latin typeface="Microsoft YaHei" panose="020B0503020204020204" pitchFamily="34" charset="-122"/>
                <a:ea typeface="Microsoft YaHei" panose="020B0503020204020204" pitchFamily="34" charset="-122"/>
              </a:rPr>
              <a:t>RAW</a:t>
            </a:r>
            <a:r>
              <a:rPr kumimoji="1" lang="zh-CN" altLang="en-US" dirty="0">
                <a:latin typeface="Microsoft YaHei" panose="020B0503020204020204" pitchFamily="34" charset="-122"/>
                <a:ea typeface="Microsoft YaHei" panose="020B0503020204020204" pitchFamily="34" charset="-122"/>
              </a:rPr>
              <a:t> （真）相关性：一条指令的源寄存器来自它前面某条指令计算的结果</a:t>
            </a:r>
            <a:endParaRPr kumimoji="1" lang="en-US" altLang="zh-CN" dirty="0">
              <a:latin typeface="Microsoft YaHei" panose="020B0503020204020204" pitchFamily="34" charset="-122"/>
              <a:ea typeface="Microsoft YaHei" panose="020B0503020204020204" pitchFamily="34" charset="-122"/>
            </a:endParaRPr>
          </a:p>
          <a:p>
            <a:r>
              <a:rPr kumimoji="1" lang="zh-CN" altLang="en-US" sz="2600" dirty="0">
                <a:latin typeface="Microsoft YaHei" panose="020B0503020204020204" pitchFamily="34" charset="-122"/>
                <a:ea typeface="Microsoft YaHei" panose="020B0503020204020204" pitchFamily="34" charset="-122"/>
              </a:rPr>
              <a:t>假相关的硬件视角</a:t>
            </a:r>
            <a:endParaRPr kumimoji="1" lang="en-US" altLang="zh-CN" sz="26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现代超标量乱序处理器中有超过指令集所定义数量的物理寄存器可用</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在硬件内部更换所用寄存器号即可解决 </a:t>
            </a:r>
            <a:r>
              <a:rPr kumimoji="1" lang="en-US" altLang="zh-CN" dirty="0">
                <a:latin typeface="Microsoft YaHei" panose="020B0503020204020204" pitchFamily="34" charset="-122"/>
                <a:ea typeface="Microsoft YaHei" panose="020B0503020204020204" pitchFamily="34" charset="-122"/>
              </a:rPr>
              <a:t>WAW</a:t>
            </a:r>
            <a:r>
              <a:rPr kumimoji="1" lang="zh-CN" altLang="en-US" dirty="0">
                <a:latin typeface="Microsoft YaHei" panose="020B0503020204020204" pitchFamily="34" charset="-122"/>
                <a:ea typeface="Microsoft YaHei" panose="020B0503020204020204" pitchFamily="34" charset="-122"/>
              </a:rPr>
              <a:t>、</a:t>
            </a:r>
            <a:r>
              <a:rPr kumimoji="1" lang="en-US" altLang="zh-CN" dirty="0">
                <a:latin typeface="Microsoft YaHei" panose="020B0503020204020204" pitchFamily="34" charset="-122"/>
                <a:ea typeface="Microsoft YaHei" panose="020B0503020204020204" pitchFamily="34" charset="-122"/>
              </a:rPr>
              <a:t>WAR</a:t>
            </a:r>
            <a:r>
              <a:rPr kumimoji="1" lang="zh-CN" altLang="en-US" dirty="0">
                <a:latin typeface="Microsoft YaHei" panose="020B0503020204020204" pitchFamily="34" charset="-122"/>
                <a:ea typeface="Microsoft YaHei" panose="020B0503020204020204" pitchFamily="34" charset="-122"/>
              </a:rPr>
              <a:t> 相关</a:t>
            </a:r>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latin typeface="Microsoft YaHei" panose="020B0503020204020204" pitchFamily="34" charset="-122"/>
              <a:ea typeface="Microsoft YaHei" panose="020B0503020204020204" pitchFamily="34" charset="-122"/>
            </a:endParaRPr>
          </a:p>
          <a:p>
            <a:pPr lvl="1"/>
            <a:endParaRPr kumimoji="1" lang="en-US" altLang="zh-CN" dirty="0"/>
          </a:p>
          <a:p>
            <a:pPr lvl="1"/>
            <a:endParaRPr kumimoji="1" lang="en-US" altLang="zh-CN" dirty="0"/>
          </a:p>
          <a:p>
            <a:pPr marL="342900" lvl="1" indent="0">
              <a:buNone/>
            </a:pPr>
            <a:endParaRPr kumimoji="1" lang="en-US" altLang="zh-CN" dirty="0"/>
          </a:p>
          <a:p>
            <a:pPr lvl="1"/>
            <a:endParaRPr kumimoji="1" lang="en-US" altLang="zh-CN" dirty="0"/>
          </a:p>
          <a:p>
            <a:pPr lvl="1"/>
            <a:endParaRPr kumimoji="1" lang="en-US" altLang="zh-CN" dirty="0"/>
          </a:p>
          <a:p>
            <a:pPr marL="0" indent="0">
              <a:lnSpc>
                <a:spcPct val="150000"/>
              </a:lnSpc>
              <a:buNone/>
            </a:pPr>
            <a:r>
              <a:rPr kumimoji="1" lang="en-US" altLang="zh-CN" sz="1300" dirty="0">
                <a:latin typeface="FangSong" panose="02010609060101010101" pitchFamily="49" charset="-122"/>
                <a:ea typeface="FangSong" panose="02010609060101010101" pitchFamily="49" charset="-122"/>
              </a:rPr>
              <a:t>[1] </a:t>
            </a:r>
            <a:r>
              <a:rPr kumimoji="1" lang="zh-CN" altLang="en-US" sz="1300" dirty="0">
                <a:latin typeface="FangSong" panose="02010609060101010101" pitchFamily="49" charset="-122"/>
                <a:ea typeface="FangSong" panose="02010609060101010101" pitchFamily="49" charset="-122"/>
              </a:rPr>
              <a:t>姚永斌</a:t>
            </a:r>
            <a:r>
              <a:rPr kumimoji="1" lang="en-US" altLang="zh-CN" sz="1300" dirty="0">
                <a:latin typeface="FangSong" panose="02010609060101010101" pitchFamily="49" charset="-122"/>
                <a:ea typeface="FangSong" panose="02010609060101010101" pitchFamily="49" charset="-122"/>
              </a:rPr>
              <a:t>.</a:t>
            </a:r>
            <a:r>
              <a:rPr kumimoji="1" lang="en" altLang="zh-CN" sz="1300" dirty="0">
                <a:latin typeface="FangSong" panose="02010609060101010101" pitchFamily="49" charset="-122"/>
                <a:ea typeface="FangSong" panose="02010609060101010101" pitchFamily="49" charset="-122"/>
              </a:rPr>
              <a:t> </a:t>
            </a:r>
            <a:r>
              <a:rPr kumimoji="1" lang="zh-CN" altLang="en-US" sz="1300" dirty="0">
                <a:latin typeface="FangSong" panose="02010609060101010101" pitchFamily="49" charset="-122"/>
                <a:ea typeface="FangSong" panose="02010609060101010101" pitchFamily="49" charset="-122"/>
              </a:rPr>
              <a:t>超标量处理器设计</a:t>
            </a:r>
            <a:r>
              <a:rPr kumimoji="1" lang="en" altLang="zh-CN" sz="1300" dirty="0">
                <a:latin typeface="FangSong" panose="02010609060101010101" pitchFamily="49" charset="-122"/>
                <a:ea typeface="FangSong" panose="02010609060101010101" pitchFamily="49" charset="-122"/>
              </a:rPr>
              <a:t>[M]</a:t>
            </a:r>
            <a:r>
              <a:rPr kumimoji="1" lang="en-US" altLang="zh-CN" sz="1300" dirty="0">
                <a:latin typeface="FangSong" panose="02010609060101010101" pitchFamily="49" charset="-122"/>
                <a:ea typeface="FangSong" panose="02010609060101010101" pitchFamily="49" charset="-122"/>
              </a:rPr>
              <a:t>. </a:t>
            </a:r>
            <a:r>
              <a:rPr kumimoji="1" lang="zh-CN" altLang="en-US" sz="1300" dirty="0">
                <a:latin typeface="FangSong" panose="02010609060101010101" pitchFamily="49" charset="-122"/>
                <a:ea typeface="FangSong" panose="02010609060101010101" pitchFamily="49" charset="-122"/>
              </a:rPr>
              <a:t>清华大学出版社</a:t>
            </a:r>
            <a:r>
              <a:rPr kumimoji="1" lang="en-US" altLang="zh-CN" sz="1300" dirty="0">
                <a:latin typeface="FangSong" panose="02010609060101010101" pitchFamily="49" charset="-122"/>
                <a:ea typeface="FangSong" panose="02010609060101010101" pitchFamily="49" charset="-122"/>
              </a:rPr>
              <a:t>. 2014.</a:t>
            </a:r>
          </a:p>
          <a:p>
            <a:pPr lvl="1"/>
            <a:endParaRPr kumimoji="1" lang="en-US" altLang="zh-CN" dirty="0"/>
          </a:p>
        </p:txBody>
      </p:sp>
      <p:pic>
        <p:nvPicPr>
          <p:cNvPr id="4" name="图片 3">
            <a:extLst>
              <a:ext uri="{FF2B5EF4-FFF2-40B4-BE49-F238E27FC236}">
                <a16:creationId xmlns:a16="http://schemas.microsoft.com/office/drawing/2014/main" id="{98EB8071-E141-C69B-92AD-D58D726F6666}"/>
              </a:ext>
            </a:extLst>
          </p:cNvPr>
          <p:cNvPicPr>
            <a:picLocks noChangeAspect="1"/>
          </p:cNvPicPr>
          <p:nvPr/>
        </p:nvPicPr>
        <p:blipFill>
          <a:blip r:embed="rId2"/>
          <a:stretch>
            <a:fillRect/>
          </a:stretch>
        </p:blipFill>
        <p:spPr>
          <a:xfrm>
            <a:off x="3134620" y="3963572"/>
            <a:ext cx="4632077" cy="2240280"/>
          </a:xfrm>
          <a:prstGeom prst="rect">
            <a:avLst/>
          </a:prstGeom>
        </p:spPr>
      </p:pic>
    </p:spTree>
    <p:extLst>
      <p:ext uri="{BB962C8B-B14F-4D97-AF65-F5344CB8AC3E}">
        <p14:creationId xmlns:p14="http://schemas.microsoft.com/office/powerpoint/2010/main" val="1842483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17689-5403-38A8-3377-B583DAA9D720}"/>
              </a:ext>
            </a:extLst>
          </p:cNvPr>
          <p:cNvSpPr>
            <a:spLocks noGrp="1"/>
          </p:cNvSpPr>
          <p:nvPr>
            <p:ph type="title"/>
          </p:nvPr>
        </p:nvSpPr>
        <p:spPr/>
        <p:txBody>
          <a:bodyPr/>
          <a:lstStyle/>
          <a:p>
            <a:r>
              <a:rPr kumimoji="1" lang="zh-CN" altLang="en-US" dirty="0"/>
              <a:t>硬件背景</a:t>
            </a:r>
            <a:r>
              <a:rPr kumimoji="1" lang="en-US" altLang="zh-CN" baseline="30000" dirty="0"/>
              <a:t>[1]</a:t>
            </a:r>
            <a:r>
              <a:rPr kumimoji="1" lang="zh-CN" altLang="en-US" dirty="0"/>
              <a:t> </a:t>
            </a:r>
            <a:r>
              <a:rPr kumimoji="1" lang="en-US" altLang="zh-CN" dirty="0"/>
              <a:t>cont.</a:t>
            </a:r>
            <a:endParaRPr kumimoji="1" lang="zh-CN" altLang="en-US" dirty="0"/>
          </a:p>
        </p:txBody>
      </p:sp>
      <p:sp>
        <p:nvSpPr>
          <p:cNvPr id="3" name="内容占位符 2">
            <a:extLst>
              <a:ext uri="{FF2B5EF4-FFF2-40B4-BE49-F238E27FC236}">
                <a16:creationId xmlns:a16="http://schemas.microsoft.com/office/drawing/2014/main" id="{C7FD9C5C-0F0C-AA93-D026-38AE9872E1A1}"/>
              </a:ext>
            </a:extLst>
          </p:cNvPr>
          <p:cNvSpPr>
            <a:spLocks noGrp="1"/>
          </p:cNvSpPr>
          <p:nvPr>
            <p:ph idx="1"/>
          </p:nvPr>
        </p:nvSpPr>
        <p:spPr/>
        <p:txBody>
          <a:bodyPr/>
          <a:lstStyle/>
          <a:p>
            <a:r>
              <a:rPr kumimoji="1" lang="zh-CN" altLang="en-US" sz="2400" dirty="0">
                <a:latin typeface="Microsoft YaHei" panose="020B0503020204020204" pitchFamily="34" charset="-122"/>
                <a:ea typeface="Microsoft YaHei" panose="020B0503020204020204" pitchFamily="34" charset="-122"/>
              </a:rPr>
              <a:t>假相关的软件视角</a:t>
            </a:r>
            <a:endParaRPr kumimoji="1" lang="en-US" altLang="zh-CN" sz="2400" dirty="0">
              <a:latin typeface="Microsoft YaHei" panose="020B0503020204020204" pitchFamily="34" charset="-122"/>
              <a:ea typeface="Microsoft YaHei" panose="020B0503020204020204" pitchFamily="34" charset="-122"/>
            </a:endParaRPr>
          </a:p>
          <a:p>
            <a:pPr lvl="1"/>
            <a:r>
              <a:rPr kumimoji="1" lang="en-US" altLang="zh-CN" dirty="0">
                <a:latin typeface="Microsoft YaHei" panose="020B0503020204020204" pitchFamily="34" charset="-122"/>
                <a:ea typeface="Microsoft YaHei" panose="020B0503020204020204" pitchFamily="34" charset="-122"/>
              </a:rPr>
              <a:t>WAW</a:t>
            </a:r>
            <a:r>
              <a:rPr kumimoji="1" lang="zh-CN" altLang="en-US" dirty="0">
                <a:latin typeface="Microsoft YaHei" panose="020B0503020204020204" pitchFamily="34" charset="-122"/>
                <a:ea typeface="Microsoft YaHei" panose="020B0503020204020204" pitchFamily="34" charset="-122"/>
              </a:rPr>
              <a:t>、</a:t>
            </a:r>
            <a:r>
              <a:rPr kumimoji="1" lang="en-US" altLang="zh-CN" dirty="0">
                <a:latin typeface="Microsoft YaHei" panose="020B0503020204020204" pitchFamily="34" charset="-122"/>
                <a:ea typeface="Microsoft YaHei" panose="020B0503020204020204" pitchFamily="34" charset="-122"/>
              </a:rPr>
              <a:t>WAR</a:t>
            </a:r>
            <a:r>
              <a:rPr kumimoji="1" lang="zh-CN" altLang="en-US" dirty="0">
                <a:latin typeface="Microsoft YaHei" panose="020B0503020204020204" pitchFamily="34" charset="-122"/>
                <a:ea typeface="Microsoft YaHei" panose="020B0503020204020204" pitchFamily="34" charset="-122"/>
              </a:rPr>
              <a:t> 存在原因</a:t>
            </a:r>
            <a:endParaRPr kumimoji="1" lang="en-US" altLang="zh-CN" dirty="0">
              <a:latin typeface="Microsoft YaHei" panose="020B0503020204020204" pitchFamily="34" charset="-122"/>
              <a:ea typeface="Microsoft YaHei" panose="020B0503020204020204" pitchFamily="34" charset="-122"/>
            </a:endParaRPr>
          </a:p>
          <a:p>
            <a:pPr lvl="2"/>
            <a:r>
              <a:rPr kumimoji="1" lang="zh-CN" altLang="en-US" sz="1800" dirty="0">
                <a:latin typeface="Microsoft YaHei" panose="020B0503020204020204" pitchFamily="34" charset="-122"/>
                <a:ea typeface="Microsoft YaHei" panose="020B0503020204020204" pitchFamily="34" charset="-122"/>
              </a:rPr>
              <a:t>有限（</a:t>
            </a:r>
            <a:r>
              <a:rPr kumimoji="1" lang="en-US" altLang="zh-CN" sz="1800" dirty="0">
                <a:latin typeface="Microsoft YaHei" panose="020B0503020204020204" pitchFamily="34" charset="-122"/>
                <a:ea typeface="Microsoft YaHei" panose="020B0503020204020204" pitchFamily="34" charset="-122"/>
              </a:rPr>
              <a:t>RISC</a:t>
            </a:r>
            <a:r>
              <a:rPr kumimoji="1" lang="zh-CN" altLang="en-US" sz="1800" dirty="0">
                <a:latin typeface="Microsoft YaHei" panose="020B0503020204020204" pitchFamily="34" charset="-122"/>
                <a:ea typeface="Microsoft YaHei" panose="020B0503020204020204" pitchFamily="34" charset="-122"/>
              </a:rPr>
              <a:t>～</a:t>
            </a:r>
            <a:r>
              <a:rPr kumimoji="1" lang="en-US" altLang="zh-CN" sz="1800" dirty="0">
                <a:latin typeface="Microsoft YaHei" panose="020B0503020204020204" pitchFamily="34" charset="-122"/>
                <a:ea typeface="Microsoft YaHei" panose="020B0503020204020204" pitchFamily="34" charset="-122"/>
              </a:rPr>
              <a:t>32</a:t>
            </a:r>
            <a:r>
              <a:rPr kumimoji="1" lang="zh-CN" altLang="en-US" sz="1800" dirty="0">
                <a:latin typeface="Microsoft YaHei" panose="020B0503020204020204" pitchFamily="34" charset="-122"/>
                <a:ea typeface="Microsoft YaHei" panose="020B0503020204020204" pitchFamily="34" charset="-122"/>
              </a:rPr>
              <a:t>）的逻辑寄存器个数无法满足更多变量需求</a:t>
            </a:r>
            <a:endParaRPr kumimoji="1" lang="en-US" altLang="zh-CN" sz="1800" dirty="0">
              <a:latin typeface="Microsoft YaHei" panose="020B0503020204020204" pitchFamily="34" charset="-122"/>
              <a:ea typeface="Microsoft YaHei" panose="020B0503020204020204" pitchFamily="34" charset="-122"/>
            </a:endParaRPr>
          </a:p>
          <a:p>
            <a:pPr lvl="2"/>
            <a:r>
              <a:rPr kumimoji="1" lang="zh-CN" altLang="en-US" sz="1800" dirty="0">
                <a:latin typeface="Microsoft YaHei" panose="020B0503020204020204" pitchFamily="34" charset="-122"/>
                <a:ea typeface="Microsoft YaHei" panose="020B0503020204020204" pitchFamily="34" charset="-122"/>
              </a:rPr>
              <a:t>循环体结构</a:t>
            </a:r>
            <a:r>
              <a:rPr kumimoji="1" lang="en-US" altLang="zh-CN" sz="1800" dirty="0">
                <a:latin typeface="Microsoft YaHei" panose="020B0503020204020204" pitchFamily="34" charset="-122"/>
                <a:ea typeface="Microsoft YaHei" panose="020B0503020204020204" pitchFamily="34" charset="-122"/>
              </a:rPr>
              <a:t>-</a:t>
            </a:r>
            <a:r>
              <a:rPr kumimoji="1" lang="zh-CN" altLang="en-US" sz="1800" dirty="0">
                <a:latin typeface="Microsoft YaHei" panose="020B0503020204020204" pitchFamily="34" charset="-122"/>
                <a:ea typeface="Microsoft YaHei" panose="020B0503020204020204" pitchFamily="34" charset="-122"/>
              </a:rPr>
              <a:t>每次循环写入固定寄存器</a:t>
            </a:r>
            <a:endParaRPr kumimoji="1" lang="en-US" altLang="zh-CN" sz="1800" dirty="0">
              <a:latin typeface="Microsoft YaHei" panose="020B0503020204020204" pitchFamily="34" charset="-122"/>
              <a:ea typeface="Microsoft YaHei" panose="020B0503020204020204" pitchFamily="34" charset="-122"/>
            </a:endParaRPr>
          </a:p>
          <a:p>
            <a:pPr lvl="1"/>
            <a:r>
              <a:rPr kumimoji="1" lang="en-US" altLang="zh-CN" dirty="0">
                <a:solidFill>
                  <a:srgbClr val="0070C0"/>
                </a:solidFill>
                <a:latin typeface="Microsoft YaHei" panose="020B0503020204020204" pitchFamily="34" charset="-122"/>
                <a:ea typeface="Microsoft YaHei" panose="020B0503020204020204" pitchFamily="34" charset="-122"/>
              </a:rPr>
              <a:t>W</a:t>
            </a:r>
            <a:r>
              <a:rPr kumimoji="1" lang="en-US" altLang="zh-CN" dirty="0">
                <a:latin typeface="Microsoft YaHei" panose="020B0503020204020204" pitchFamily="34" charset="-122"/>
                <a:ea typeface="Microsoft YaHei" panose="020B0503020204020204" pitchFamily="34" charset="-122"/>
              </a:rPr>
              <a:t>A</a:t>
            </a:r>
            <a:r>
              <a:rPr kumimoji="1" lang="en-US" altLang="zh-CN" dirty="0">
                <a:solidFill>
                  <a:srgbClr val="FF0000"/>
                </a:solidFill>
                <a:latin typeface="Microsoft YaHei" panose="020B0503020204020204" pitchFamily="34" charset="-122"/>
                <a:ea typeface="Microsoft YaHei" panose="020B0503020204020204" pitchFamily="34" charset="-122"/>
              </a:rPr>
              <a:t>W</a:t>
            </a:r>
            <a:r>
              <a:rPr kumimoji="1" lang="zh-CN" altLang="en-US" dirty="0">
                <a:latin typeface="Microsoft YaHei" panose="020B0503020204020204" pitchFamily="34" charset="-122"/>
                <a:ea typeface="Microsoft YaHei" panose="020B0503020204020204" pitchFamily="34" charset="-122"/>
              </a:rPr>
              <a:t>、</a:t>
            </a:r>
            <a:r>
              <a:rPr kumimoji="1" lang="en-US" altLang="zh-CN" dirty="0">
                <a:solidFill>
                  <a:srgbClr val="0070C0"/>
                </a:solidFill>
                <a:latin typeface="Microsoft YaHei" panose="020B0503020204020204" pitchFamily="34" charset="-122"/>
                <a:ea typeface="Microsoft YaHei" panose="020B0503020204020204" pitchFamily="34" charset="-122"/>
              </a:rPr>
              <a:t>W</a:t>
            </a:r>
            <a:r>
              <a:rPr kumimoji="1" lang="en-US" altLang="zh-CN" dirty="0">
                <a:latin typeface="Microsoft YaHei" panose="020B0503020204020204" pitchFamily="34" charset="-122"/>
                <a:ea typeface="Microsoft YaHei" panose="020B0503020204020204" pitchFamily="34" charset="-122"/>
              </a:rPr>
              <a:t>A</a:t>
            </a:r>
            <a:r>
              <a:rPr kumimoji="1" lang="en-US" altLang="zh-CN" dirty="0">
                <a:solidFill>
                  <a:srgbClr val="FF0000"/>
                </a:solidFill>
                <a:latin typeface="Microsoft YaHei" panose="020B0503020204020204" pitchFamily="34" charset="-122"/>
                <a:ea typeface="Microsoft YaHei" panose="020B0503020204020204" pitchFamily="34" charset="-122"/>
              </a:rPr>
              <a:t>R</a:t>
            </a:r>
            <a:r>
              <a:rPr kumimoji="1" lang="zh-CN" altLang="en-US" dirty="0">
                <a:solidFill>
                  <a:srgbClr val="FF0000"/>
                </a:solidFill>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并非真正的数据相关</a:t>
            </a:r>
            <a:endParaRPr kumimoji="1" lang="en-US" altLang="zh-CN" dirty="0">
              <a:latin typeface="Microsoft YaHei" panose="020B0503020204020204" pitchFamily="34" charset="-122"/>
              <a:ea typeface="Microsoft YaHei" panose="020B0503020204020204" pitchFamily="34" charset="-122"/>
            </a:endParaRPr>
          </a:p>
          <a:p>
            <a:pPr lvl="2"/>
            <a:r>
              <a:rPr kumimoji="1" lang="en-US" altLang="zh-CN" sz="1800" b="1" dirty="0">
                <a:solidFill>
                  <a:srgbClr val="0070C0"/>
                </a:solidFill>
                <a:latin typeface="Microsoft YaHei" panose="020B0503020204020204" pitchFamily="34" charset="-122"/>
                <a:ea typeface="Microsoft YaHei" panose="020B0503020204020204" pitchFamily="34" charset="-122"/>
              </a:rPr>
              <a:t>W</a:t>
            </a:r>
            <a:r>
              <a:rPr kumimoji="1" lang="zh-CN" altLang="en-US" sz="1800" b="1" dirty="0">
                <a:solidFill>
                  <a:srgbClr val="0070C0"/>
                </a:solidFill>
                <a:latin typeface="Microsoft YaHei" panose="020B0503020204020204" pitchFamily="34" charset="-122"/>
                <a:ea typeface="Microsoft YaHei" panose="020B0503020204020204" pitchFamily="34" charset="-122"/>
              </a:rPr>
              <a:t> </a:t>
            </a:r>
            <a:r>
              <a:rPr kumimoji="1" lang="zh-CN" altLang="en-US" sz="1800" b="1" dirty="0">
                <a:latin typeface="Microsoft YaHei" panose="020B0503020204020204" pitchFamily="34" charset="-122"/>
                <a:ea typeface="Microsoft YaHei" panose="020B0503020204020204" pitchFamily="34" charset="-122"/>
              </a:rPr>
              <a:t>前的 </a:t>
            </a:r>
            <a:r>
              <a:rPr kumimoji="1" lang="en-US" altLang="zh-CN" sz="1800" b="1" dirty="0">
                <a:solidFill>
                  <a:srgbClr val="FF0000"/>
                </a:solidFill>
                <a:latin typeface="Microsoft YaHei" panose="020B0503020204020204" pitchFamily="34" charset="-122"/>
                <a:ea typeface="Microsoft YaHei" panose="020B0503020204020204" pitchFamily="34" charset="-122"/>
              </a:rPr>
              <a:t>W</a:t>
            </a:r>
            <a:r>
              <a:rPr kumimoji="1" lang="zh-CN" altLang="en-US" sz="1800" b="1" dirty="0">
                <a:solidFill>
                  <a:srgbClr val="FF0000"/>
                </a:solidFill>
                <a:latin typeface="Microsoft YaHei" panose="020B0503020204020204" pitchFamily="34" charset="-122"/>
                <a:ea typeface="Microsoft YaHei" panose="020B0503020204020204" pitchFamily="34" charset="-122"/>
              </a:rPr>
              <a:t> </a:t>
            </a:r>
            <a:r>
              <a:rPr kumimoji="1" lang="zh-CN" altLang="en-US" sz="1800" b="1" dirty="0">
                <a:latin typeface="Microsoft YaHei" panose="020B0503020204020204" pitchFamily="34" charset="-122"/>
                <a:ea typeface="Microsoft YaHei" panose="020B0503020204020204" pitchFamily="34" charset="-122"/>
              </a:rPr>
              <a:t>或 </a:t>
            </a:r>
            <a:r>
              <a:rPr kumimoji="1" lang="en-US" altLang="zh-CN" sz="1800" b="1" dirty="0">
                <a:solidFill>
                  <a:srgbClr val="FF0000"/>
                </a:solidFill>
                <a:latin typeface="Microsoft YaHei" panose="020B0503020204020204" pitchFamily="34" charset="-122"/>
                <a:ea typeface="Microsoft YaHei" panose="020B0503020204020204" pitchFamily="34" charset="-122"/>
              </a:rPr>
              <a:t>R</a:t>
            </a:r>
            <a:r>
              <a:rPr kumimoji="1" lang="zh-CN" altLang="en-US" sz="1800" b="1" dirty="0">
                <a:solidFill>
                  <a:srgbClr val="FF0000"/>
                </a:solidFill>
                <a:latin typeface="Microsoft YaHei" panose="020B0503020204020204" pitchFamily="34" charset="-122"/>
                <a:ea typeface="Microsoft YaHei" panose="020B0503020204020204" pitchFamily="34" charset="-122"/>
              </a:rPr>
              <a:t> </a:t>
            </a:r>
            <a:r>
              <a:rPr kumimoji="1" lang="zh-CN" altLang="en-US" sz="1800" b="1" dirty="0">
                <a:latin typeface="Microsoft YaHei" panose="020B0503020204020204" pitchFamily="34" charset="-122"/>
                <a:ea typeface="Microsoft YaHei" panose="020B0503020204020204" pitchFamily="34" charset="-122"/>
              </a:rPr>
              <a:t>结果并不影响后续的</a:t>
            </a:r>
            <a:r>
              <a:rPr kumimoji="1" lang="en-US" altLang="zh-CN" sz="1800" b="1" dirty="0">
                <a:latin typeface="Microsoft YaHei" panose="020B0503020204020204" pitchFamily="34" charset="-122"/>
                <a:ea typeface="Microsoft YaHei" panose="020B0503020204020204" pitchFamily="34" charset="-122"/>
              </a:rPr>
              <a:t>W</a:t>
            </a:r>
            <a:r>
              <a:rPr kumimoji="1" lang="zh-CN" altLang="en-US" sz="1800" b="1" dirty="0">
                <a:latin typeface="Microsoft YaHei" panose="020B0503020204020204" pitchFamily="34" charset="-122"/>
                <a:ea typeface="Microsoft YaHei" panose="020B0503020204020204" pitchFamily="34" charset="-122"/>
              </a:rPr>
              <a:t>执行</a:t>
            </a:r>
            <a:endParaRPr kumimoji="1" lang="en-US" altLang="zh-CN" sz="1800" b="1"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总结</a:t>
            </a:r>
            <a:endParaRPr kumimoji="1" lang="en-US" altLang="zh-CN" sz="24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结构普遍存在</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旧结果不影响新执行</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新旧之间是</a:t>
            </a:r>
            <a:r>
              <a:rPr kumimoji="1" lang="zh-CN" altLang="en-US" b="1" dirty="0">
                <a:latin typeface="Microsoft YaHei" panose="020B0503020204020204" pitchFamily="34" charset="-122"/>
                <a:ea typeface="Microsoft YaHei" panose="020B0503020204020204" pitchFamily="34" charset="-122"/>
              </a:rPr>
              <a:t>可用空间</a:t>
            </a:r>
            <a:endParaRPr kumimoji="1" lang="en-US" altLang="zh-CN" b="1" dirty="0">
              <a:latin typeface="Microsoft YaHei" panose="020B0503020204020204" pitchFamily="34" charset="-122"/>
              <a:ea typeface="Microsoft YaHei" panose="020B0503020204020204" pitchFamily="34" charset="-122"/>
            </a:endParaRPr>
          </a:p>
          <a:p>
            <a:pPr lvl="1"/>
            <a:r>
              <a:rPr kumimoji="1" lang="zh-CN" altLang="en-US" b="1" dirty="0">
                <a:latin typeface="Microsoft YaHei" panose="020B0503020204020204" pitchFamily="34" charset="-122"/>
                <a:ea typeface="Microsoft YaHei" panose="020B0503020204020204" pitchFamily="34" charset="-122"/>
              </a:rPr>
              <a:t>给软件例子</a:t>
            </a:r>
          </a:p>
        </p:txBody>
      </p:sp>
    </p:spTree>
    <p:extLst>
      <p:ext uri="{BB962C8B-B14F-4D97-AF65-F5344CB8AC3E}">
        <p14:creationId xmlns:p14="http://schemas.microsoft.com/office/powerpoint/2010/main" val="235392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9FFE7C-39DC-44F5-76AB-851CC11A9CF0}"/>
              </a:ext>
            </a:extLst>
          </p:cNvPr>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定性测试技术细节</a:t>
            </a:r>
          </a:p>
        </p:txBody>
      </p:sp>
      <p:sp>
        <p:nvSpPr>
          <p:cNvPr id="6" name="内容占位符 5">
            <a:extLst>
              <a:ext uri="{FF2B5EF4-FFF2-40B4-BE49-F238E27FC236}">
                <a16:creationId xmlns:a16="http://schemas.microsoft.com/office/drawing/2014/main" id="{12A5EC66-B84B-1203-43B0-5969A4F430DB}"/>
              </a:ext>
            </a:extLst>
          </p:cNvPr>
          <p:cNvSpPr>
            <a:spLocks noGrp="1"/>
          </p:cNvSpPr>
          <p:nvPr>
            <p:ph idx="1"/>
          </p:nvPr>
        </p:nvSpPr>
        <p:spPr/>
        <p:txBody>
          <a:bodyPr/>
          <a:lstStyle/>
          <a:p>
            <a:r>
              <a:rPr lang="zh-CN" altLang="en-US" sz="2400" dirty="0">
                <a:latin typeface="Microsoft YaHei" panose="020B0503020204020204" pitchFamily="34" charset="-122"/>
                <a:ea typeface="Microsoft YaHei" panose="020B0503020204020204" pitchFamily="34" charset="-122"/>
              </a:rPr>
              <a:t>为何定性而非定向</a:t>
            </a:r>
            <a:endParaRPr lang="en-US" altLang="zh-CN" sz="2400" dirty="0">
              <a:latin typeface="Microsoft YaHei" panose="020B0503020204020204" pitchFamily="34" charset="-122"/>
              <a:ea typeface="Microsoft YaHei" panose="020B0503020204020204" pitchFamily="34" charset="-122"/>
            </a:endParaRPr>
          </a:p>
          <a:p>
            <a:pPr lvl="1"/>
            <a:r>
              <a:rPr lang="en-US" altLang="zh-CN" dirty="0" err="1">
                <a:latin typeface="Microsoft YaHei" panose="020B0503020204020204" pitchFamily="34" charset="-122"/>
                <a:ea typeface="Microsoft YaHei" panose="020B0503020204020204" pitchFamily="34" charset="-122"/>
              </a:rPr>
              <a:t>Kprobe</a:t>
            </a:r>
            <a:r>
              <a:rPr lang="zh-CN" altLang="en-US" dirty="0">
                <a:latin typeface="Microsoft YaHei" panose="020B0503020204020204" pitchFamily="34" charset="-122"/>
                <a:ea typeface="Microsoft YaHei" panose="020B0503020204020204" pitchFamily="34" charset="-122"/>
              </a:rPr>
              <a:t> 在真实</a:t>
            </a:r>
            <a:r>
              <a:rPr lang="en-US" altLang="zh-CN" dirty="0">
                <a:latin typeface="Microsoft YaHei" panose="020B0503020204020204" pitchFamily="34" charset="-122"/>
                <a:ea typeface="Microsoft YaHei" panose="020B0503020204020204" pitchFamily="34" charset="-122"/>
              </a:rPr>
              <a:t> workload </a:t>
            </a:r>
            <a:r>
              <a:rPr lang="zh-CN" altLang="en-US" dirty="0">
                <a:latin typeface="Microsoft YaHei" panose="020B0503020204020204" pitchFamily="34" charset="-122"/>
                <a:ea typeface="Microsoft YaHei" panose="020B0503020204020204" pitchFamily="34" charset="-122"/>
              </a:rPr>
              <a:t>中出现次数很低，所需仿真指令数很多</a:t>
            </a:r>
            <a:endParaRPr lang="en-US" altLang="zh-CN" dirty="0">
              <a:latin typeface="Microsoft YaHei" panose="020B0503020204020204" pitchFamily="34" charset="-122"/>
              <a:ea typeface="Microsoft YaHei" panose="020B0503020204020204" pitchFamily="34" charset="-122"/>
            </a:endParaRPr>
          </a:p>
          <a:p>
            <a:pPr lvl="1"/>
            <a:r>
              <a:rPr lang="en-US" altLang="zh-CN" dirty="0" err="1">
                <a:latin typeface="Microsoft YaHei" panose="020B0503020204020204" pitchFamily="34" charset="-122"/>
                <a:ea typeface="Microsoft YaHei" panose="020B0503020204020204" pitchFamily="34" charset="-122"/>
              </a:rPr>
              <a:t>Kprobe</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优化在超标量乱序处理器上方可体现效果</a:t>
            </a:r>
            <a:endParaRPr lang="en-US" altLang="zh-CN"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超标量乱序 </a:t>
            </a:r>
            <a:r>
              <a:rPr lang="en-US" altLang="zh-CN" dirty="0">
                <a:latin typeface="Microsoft YaHei" panose="020B0503020204020204" pitchFamily="34" charset="-122"/>
                <a:ea typeface="Microsoft YaHei" panose="020B0503020204020204" pitchFamily="34" charset="-122"/>
              </a:rPr>
              <a:t>RISC-V</a:t>
            </a:r>
            <a:r>
              <a:rPr lang="zh-CN" altLang="en-US" dirty="0">
                <a:latin typeface="Microsoft YaHei" panose="020B0503020204020204" pitchFamily="34" charset="-122"/>
                <a:ea typeface="Microsoft YaHei" panose="020B0503020204020204" pitchFamily="34" charset="-122"/>
              </a:rPr>
              <a:t> 处理器</a:t>
            </a:r>
            <a:r>
              <a:rPr lang="en-US" altLang="zh-CN" dirty="0">
                <a:latin typeface="Microsoft YaHei" panose="020B0503020204020204" pitchFamily="34" charset="-122"/>
                <a:ea typeface="Microsoft YaHei" panose="020B0503020204020204" pitchFamily="34" charset="-122"/>
              </a:rPr>
              <a:t> ASIC </a:t>
            </a:r>
            <a:r>
              <a:rPr lang="zh-CN" altLang="en-US" dirty="0">
                <a:latin typeface="Microsoft YaHei" panose="020B0503020204020204" pitchFamily="34" charset="-122"/>
                <a:ea typeface="Microsoft YaHei" panose="020B0503020204020204" pitchFamily="34" charset="-122"/>
              </a:rPr>
              <a:t>难以获取</a:t>
            </a:r>
            <a:endParaRPr lang="en-US" altLang="zh-CN"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香山仿真速度 </a:t>
            </a:r>
            <a:r>
              <a:rPr lang="en-US" altLang="zh-CN" dirty="0">
                <a:latin typeface="Microsoft YaHei" panose="020B0503020204020204" pitchFamily="34" charset="-122"/>
                <a:ea typeface="Microsoft YaHei" panose="020B0503020204020204" pitchFamily="34" charset="-122"/>
              </a:rPr>
              <a:t>&lt;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10K </a:t>
            </a:r>
            <a:r>
              <a:rPr lang="en-US" altLang="zh-CN" dirty="0" err="1">
                <a:latin typeface="Microsoft YaHei" panose="020B0503020204020204" pitchFamily="34" charset="-122"/>
                <a:ea typeface="Microsoft YaHei" panose="020B0503020204020204" pitchFamily="34" charset="-122"/>
              </a:rPr>
              <a:t>inst</a:t>
            </a:r>
            <a:r>
              <a:rPr lang="en-US" altLang="zh-CN" dirty="0">
                <a:latin typeface="Microsoft YaHei" panose="020B0503020204020204" pitchFamily="34" charset="-122"/>
                <a:ea typeface="Microsoft YaHei" panose="020B0503020204020204" pitchFamily="34" charset="-122"/>
              </a:rPr>
              <a:t>/s</a:t>
            </a:r>
          </a:p>
        </p:txBody>
      </p:sp>
    </p:spTree>
    <p:extLst>
      <p:ext uri="{BB962C8B-B14F-4D97-AF65-F5344CB8AC3E}">
        <p14:creationId xmlns:p14="http://schemas.microsoft.com/office/powerpoint/2010/main" val="20635899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E616A-1543-EA01-E9E5-96A43BA394F7}"/>
              </a:ext>
            </a:extLst>
          </p:cNvPr>
          <p:cNvSpPr>
            <a:spLocks noGrp="1"/>
          </p:cNvSpPr>
          <p:nvPr>
            <p:ph type="title"/>
          </p:nvPr>
        </p:nvSpPr>
        <p:spPr/>
        <p:txBody>
          <a:bodyPr/>
          <a:lstStyle/>
          <a:p>
            <a:r>
              <a:rPr kumimoji="1" lang="zh-CN" altLang="en-US" dirty="0"/>
              <a:t>背景</a:t>
            </a:r>
          </a:p>
        </p:txBody>
      </p:sp>
      <p:sp>
        <p:nvSpPr>
          <p:cNvPr id="3" name="内容占位符 2">
            <a:extLst>
              <a:ext uri="{FF2B5EF4-FFF2-40B4-BE49-F238E27FC236}">
                <a16:creationId xmlns:a16="http://schemas.microsoft.com/office/drawing/2014/main" id="{ACE3CDA0-4236-4CF1-D46E-528804918997}"/>
              </a:ext>
            </a:extLst>
          </p:cNvPr>
          <p:cNvSpPr>
            <a:spLocks noGrp="1"/>
          </p:cNvSpPr>
          <p:nvPr>
            <p:ph idx="1"/>
          </p:nvPr>
        </p:nvSpPr>
        <p:spPr>
          <a:xfrm>
            <a:off x="492761" y="804232"/>
            <a:ext cx="9779708" cy="5361072"/>
          </a:xfrm>
        </p:spPr>
        <p:txBody>
          <a:bodyPr>
            <a:normAutofit/>
          </a:bodyPr>
          <a:lstStyle/>
          <a:p>
            <a:pPr marL="171446" lvl="1">
              <a:lnSpc>
                <a:spcPct val="150000"/>
              </a:lnSpc>
              <a:spcBef>
                <a:spcPts val="751"/>
              </a:spcBef>
            </a:pPr>
            <a:r>
              <a:rPr kumimoji="1" lang="zh-CN" altLang="en-US" sz="2400" dirty="0">
                <a:latin typeface="Microsoft YaHei" panose="020B0503020204020204" pitchFamily="34" charset="-122"/>
                <a:ea typeface="Microsoft YaHei" panose="020B0503020204020204" pitchFamily="34" charset="-122"/>
                <a:sym typeface="Wingdings" pitchFamily="2" charset="2"/>
              </a:rPr>
              <a:t>性能</a:t>
            </a:r>
            <a:r>
              <a:rPr kumimoji="1" lang="zh-CN" altLang="en" sz="2400" dirty="0">
                <a:latin typeface="Microsoft YaHei" panose="020B0503020204020204" pitchFamily="34" charset="-122"/>
                <a:ea typeface="Microsoft YaHei" panose="020B0503020204020204" pitchFamily="34" charset="-122"/>
                <a:sym typeface="Wingdings" pitchFamily="2" charset="2"/>
              </a:rPr>
              <a:t>开销</a:t>
            </a:r>
            <a:r>
              <a:rPr kumimoji="1" lang="en-US" altLang="zh-CN" sz="2400" baseline="30000" dirty="0">
                <a:latin typeface="Microsoft YaHei" panose="020B0503020204020204" pitchFamily="34" charset="-122"/>
                <a:ea typeface="Microsoft YaHei" panose="020B0503020204020204" pitchFamily="34" charset="-122"/>
                <a:sym typeface="Wingdings" pitchFamily="2" charset="2"/>
              </a:rPr>
              <a:t>[1]</a:t>
            </a:r>
            <a:endParaRPr kumimoji="1" lang="en-US" altLang="zh-CN" sz="2400" dirty="0">
              <a:latin typeface="Microsoft YaHei" panose="020B0503020204020204" pitchFamily="34" charset="-122"/>
              <a:ea typeface="Microsoft YaHei" panose="020B0503020204020204" pitchFamily="34" charset="-122"/>
              <a:sym typeface="Wingdings" pitchFamily="2" charset="2"/>
            </a:endParaRPr>
          </a:p>
          <a:p>
            <a:pPr lvl="1">
              <a:lnSpc>
                <a:spcPct val="150000"/>
              </a:lnSpc>
            </a:pPr>
            <a:r>
              <a:rPr kumimoji="1" lang="zh-CN" altLang="en-US" dirty="0">
                <a:latin typeface="Microsoft YaHei" panose="020B0503020204020204" pitchFamily="34" charset="-122"/>
                <a:ea typeface="Microsoft YaHei" panose="020B0503020204020204" pitchFamily="34" charset="-122"/>
                <a:sym typeface="Wingdings" pitchFamily="2" charset="2"/>
              </a:rPr>
              <a:t>理论</a:t>
            </a:r>
            <a:endParaRPr kumimoji="1" lang="en-US" altLang="zh-CN" dirty="0">
              <a:latin typeface="Microsoft YaHei" panose="020B0503020204020204" pitchFamily="34" charset="-122"/>
              <a:ea typeface="Microsoft YaHei" panose="020B0503020204020204" pitchFamily="34" charset="-122"/>
              <a:sym typeface="Wingdings" pitchFamily="2" charset="2"/>
            </a:endParaRPr>
          </a:p>
          <a:p>
            <a:pPr lvl="2">
              <a:lnSpc>
                <a:spcPct val="150000"/>
              </a:lnSpc>
            </a:pPr>
            <a:r>
              <a:rPr kumimoji="1" lang="zh-CN" altLang="en-US" sz="1800" dirty="0">
                <a:latin typeface="Microsoft YaHei" panose="020B0503020204020204" pitchFamily="34" charset="-122"/>
                <a:ea typeface="Microsoft YaHei" panose="020B0503020204020204" pitchFamily="34" charset="-122"/>
                <a:sym typeface="Wingdings" pitchFamily="2" charset="2"/>
              </a:rPr>
              <a:t>断点指令：现代处理器中分支预测器通常不对断点指令做预测，检测到断点指令需要冲刷流水线</a:t>
            </a:r>
            <a:endParaRPr kumimoji="1" lang="en-US" altLang="zh-CN" sz="1800" dirty="0">
              <a:latin typeface="Microsoft YaHei" panose="020B0503020204020204" pitchFamily="34" charset="-122"/>
              <a:ea typeface="Microsoft YaHei" panose="020B0503020204020204" pitchFamily="34" charset="-122"/>
              <a:sym typeface="Wingdings" pitchFamily="2" charset="2"/>
            </a:endParaRPr>
          </a:p>
          <a:p>
            <a:pPr lvl="2">
              <a:lnSpc>
                <a:spcPct val="150000"/>
              </a:lnSpc>
            </a:pPr>
            <a:r>
              <a:rPr kumimoji="1" lang="zh-CN" altLang="en-US" sz="1800" dirty="0">
                <a:latin typeface="Microsoft YaHei" panose="020B0503020204020204" pitchFamily="34" charset="-122"/>
                <a:ea typeface="Microsoft YaHei" panose="020B0503020204020204" pitchFamily="34" charset="-122"/>
                <a:sym typeface="Wingdings" pitchFamily="2" charset="2"/>
              </a:rPr>
              <a:t>间接跳转指令：可用 </a:t>
            </a:r>
            <a:r>
              <a:rPr kumimoji="1" lang="en-US" altLang="zh-CN" sz="1800" dirty="0">
                <a:latin typeface="Microsoft YaHei" panose="020B0503020204020204" pitchFamily="34" charset="-122"/>
                <a:ea typeface="Microsoft YaHei" panose="020B0503020204020204" pitchFamily="34" charset="-122"/>
                <a:sym typeface="Wingdings" pitchFamily="2" charset="2"/>
              </a:rPr>
              <a:t>BTB</a:t>
            </a:r>
            <a:r>
              <a:rPr kumimoji="1" lang="zh-CN" altLang="en-US" sz="1800" dirty="0">
                <a:latin typeface="Microsoft YaHei" panose="020B0503020204020204" pitchFamily="34" charset="-122"/>
                <a:ea typeface="Microsoft YaHei" panose="020B0503020204020204" pitchFamily="34" charset="-122"/>
                <a:sym typeface="Wingdings" pitchFamily="2" charset="2"/>
              </a:rPr>
              <a:t>、</a:t>
            </a:r>
            <a:r>
              <a:rPr kumimoji="1" lang="en-US" altLang="zh-CN" sz="1800" dirty="0">
                <a:latin typeface="Microsoft YaHei" panose="020B0503020204020204" pitchFamily="34" charset="-122"/>
                <a:ea typeface="Microsoft YaHei" panose="020B0503020204020204" pitchFamily="34" charset="-122"/>
                <a:sym typeface="Wingdings" pitchFamily="2" charset="2"/>
              </a:rPr>
              <a:t>ITTAGE</a:t>
            </a:r>
            <a:r>
              <a:rPr kumimoji="1" lang="en-US" altLang="zh-CN" sz="1800" baseline="30000" dirty="0">
                <a:latin typeface="Microsoft YaHei" panose="020B0503020204020204" pitchFamily="34" charset="-122"/>
                <a:ea typeface="Microsoft YaHei" panose="020B0503020204020204" pitchFamily="34" charset="-122"/>
                <a:sym typeface="Wingdings" pitchFamily="2" charset="2"/>
              </a:rPr>
              <a:t>[2]</a:t>
            </a:r>
            <a:r>
              <a:rPr kumimoji="1" lang="zh-CN" altLang="en-US" sz="1800" baseline="30000" dirty="0">
                <a:latin typeface="Microsoft YaHei" panose="020B0503020204020204" pitchFamily="34" charset="-122"/>
                <a:ea typeface="Microsoft YaHei" panose="020B0503020204020204" pitchFamily="34" charset="-122"/>
                <a:sym typeface="Wingdings" pitchFamily="2" charset="2"/>
              </a:rPr>
              <a:t> </a:t>
            </a:r>
            <a:r>
              <a:rPr kumimoji="1" lang="zh-CN" altLang="en-US" sz="1800" dirty="0">
                <a:latin typeface="Microsoft YaHei" panose="020B0503020204020204" pitchFamily="34" charset="-122"/>
                <a:ea typeface="Microsoft YaHei" panose="020B0503020204020204" pitchFamily="34" charset="-122"/>
                <a:sym typeface="Wingdings" pitchFamily="2" charset="2"/>
              </a:rPr>
              <a:t>等预测器以较高准确率预测其跳转地址，允许更准确的指令预取</a:t>
            </a:r>
            <a:endParaRPr kumimoji="1" lang="en-US" altLang="zh-CN" sz="1800" dirty="0">
              <a:latin typeface="Microsoft YaHei" panose="020B0503020204020204" pitchFamily="34" charset="-122"/>
              <a:ea typeface="Microsoft YaHei" panose="020B0503020204020204" pitchFamily="34" charset="-122"/>
              <a:sym typeface="Wingdings" pitchFamily="2" charset="2"/>
            </a:endParaRPr>
          </a:p>
          <a:p>
            <a:pPr lvl="1">
              <a:lnSpc>
                <a:spcPct val="150000"/>
              </a:lnSpc>
            </a:pPr>
            <a:r>
              <a:rPr kumimoji="1" lang="zh-CN" altLang="en-US" dirty="0">
                <a:latin typeface="Microsoft YaHei" panose="020B0503020204020204" pitchFamily="34" charset="-122"/>
                <a:ea typeface="Microsoft YaHei" panose="020B0503020204020204" pitchFamily="34" charset="-122"/>
                <a:sym typeface="Wingdings" pitchFamily="2" charset="2"/>
              </a:rPr>
              <a:t>实际</a:t>
            </a:r>
            <a:endParaRPr kumimoji="1" lang="en-US" altLang="zh-CN" dirty="0">
              <a:latin typeface="Microsoft YaHei" panose="020B0503020204020204" pitchFamily="34" charset="-122"/>
              <a:ea typeface="Microsoft YaHei" panose="020B0503020204020204" pitchFamily="34" charset="-122"/>
              <a:sym typeface="Wingdings" pitchFamily="2" charset="2"/>
            </a:endParaRPr>
          </a:p>
          <a:p>
            <a:pPr lvl="2">
              <a:lnSpc>
                <a:spcPct val="150000"/>
              </a:lnSpc>
            </a:pPr>
            <a:r>
              <a:rPr lang="en" altLang="zh-CN" sz="1800" dirty="0"/>
              <a:t>On a typical CPU in use in 2005, a </a:t>
            </a:r>
            <a:r>
              <a:rPr lang="en" altLang="zh-CN" sz="1800" dirty="0" err="1"/>
              <a:t>kprobe</a:t>
            </a:r>
            <a:r>
              <a:rPr lang="en" altLang="zh-CN" sz="1800" dirty="0"/>
              <a:t> hit takes 0.5 to 1.0 microseconds to process.</a:t>
            </a:r>
          </a:p>
          <a:p>
            <a:pPr lvl="2">
              <a:lnSpc>
                <a:spcPct val="150000"/>
              </a:lnSpc>
            </a:pPr>
            <a:r>
              <a:rPr lang="en" altLang="zh-CN" sz="1800" dirty="0"/>
              <a:t>Typically, an optimized </a:t>
            </a:r>
            <a:r>
              <a:rPr lang="en" altLang="zh-CN" sz="1800" dirty="0" err="1"/>
              <a:t>kprobe</a:t>
            </a:r>
            <a:r>
              <a:rPr lang="en" altLang="zh-CN" sz="1800" dirty="0"/>
              <a:t> hit takes 0.07 to 0.1 microseconds to process.</a:t>
            </a:r>
            <a:endParaRPr kumimoji="1" lang="en" altLang="zh-CN" sz="1800" dirty="0">
              <a:latin typeface="Microsoft YaHei" panose="020B0503020204020204" pitchFamily="34" charset="-122"/>
              <a:ea typeface="Microsoft YaHei" panose="020B0503020204020204" pitchFamily="34" charset="-122"/>
              <a:sym typeface="Wingdings" pitchFamily="2" charset="2"/>
            </a:endParaRPr>
          </a:p>
          <a:p>
            <a:endParaRPr kumimoji="1" lang="zh-CN" altLang="en-US" dirty="0"/>
          </a:p>
        </p:txBody>
      </p:sp>
      <p:sp>
        <p:nvSpPr>
          <p:cNvPr id="4" name="文本框 3">
            <a:extLst>
              <a:ext uri="{FF2B5EF4-FFF2-40B4-BE49-F238E27FC236}">
                <a16:creationId xmlns:a16="http://schemas.microsoft.com/office/drawing/2014/main" id="{6922E119-5767-F358-B29E-18705AF0EDCF}"/>
              </a:ext>
            </a:extLst>
          </p:cNvPr>
          <p:cNvSpPr txBox="1"/>
          <p:nvPr/>
        </p:nvSpPr>
        <p:spPr>
          <a:xfrm>
            <a:off x="492761" y="5892041"/>
            <a:ext cx="10014585" cy="564257"/>
          </a:xfrm>
          <a:prstGeom prst="rect">
            <a:avLst/>
          </a:prstGeom>
          <a:noFill/>
        </p:spPr>
        <p:txBody>
          <a:bodyPr wrap="square" rtlCol="0">
            <a:spAutoFit/>
          </a:bodyPr>
          <a:lstStyle/>
          <a:p>
            <a:pPr defTabSz="685783">
              <a:spcBef>
                <a:spcPts val="751"/>
              </a:spcBef>
            </a:pPr>
            <a:r>
              <a:rPr kumimoji="1" lang="en" altLang="zh-CN" sz="1200" dirty="0">
                <a:latin typeface="FangSong" panose="02010609060101010101" pitchFamily="49" charset="-122"/>
                <a:ea typeface="FangSong" panose="02010609060101010101" pitchFamily="49" charset="-122"/>
              </a:rPr>
              <a:t>[1] JIM KENISTON P S P, MASAMI HIRAMATSU. Kernel Probes (</a:t>
            </a:r>
            <a:r>
              <a:rPr kumimoji="1" lang="en" altLang="zh-CN" sz="1200" dirty="0" err="1">
                <a:latin typeface="FangSong" panose="02010609060101010101" pitchFamily="49" charset="-122"/>
                <a:ea typeface="FangSong" panose="02010609060101010101" pitchFamily="49" charset="-122"/>
              </a:rPr>
              <a:t>Kprobes</a:t>
            </a:r>
            <a:r>
              <a:rPr kumimoji="1" lang="en" altLang="zh-CN" sz="1200" dirty="0">
                <a:latin typeface="FangSong" panose="02010609060101010101" pitchFamily="49" charset="-122"/>
                <a:ea typeface="FangSong" panose="02010609060101010101" pitchFamily="49" charset="-122"/>
              </a:rPr>
              <a:t>) [Z]. </a:t>
            </a:r>
          </a:p>
          <a:p>
            <a:pPr defTabSz="685783">
              <a:spcBef>
                <a:spcPts val="751"/>
              </a:spcBef>
            </a:pPr>
            <a:r>
              <a:rPr kumimoji="1" lang="en" altLang="zh-CN" sz="1200" dirty="0">
                <a:latin typeface="FangSong" panose="02010609060101010101" pitchFamily="49" charset="-122"/>
                <a:ea typeface="FangSong" panose="02010609060101010101" pitchFamily="49" charset="-122"/>
              </a:rPr>
              <a:t>[2] </a:t>
            </a:r>
            <a:r>
              <a:rPr kumimoji="1" lang="en" altLang="zh-CN" sz="1200" dirty="0" err="1">
                <a:latin typeface="FangSong" panose="02010609060101010101" pitchFamily="49" charset="-122"/>
                <a:ea typeface="FangSong" panose="02010609060101010101" pitchFamily="49" charset="-122"/>
              </a:rPr>
              <a:t>Seznec</a:t>
            </a:r>
            <a:r>
              <a:rPr kumimoji="1" lang="en" altLang="zh-CN" sz="1200" dirty="0">
                <a:latin typeface="FangSong" panose="02010609060101010101" pitchFamily="49" charset="-122"/>
                <a:ea typeface="FangSong" panose="02010609060101010101" pitchFamily="49" charset="-122"/>
              </a:rPr>
              <a:t> A. A 64-Kbytes ITTAGE indirect branch predictor[C]//JWAC-2: Championship Branch Prediction. 2011.</a:t>
            </a:r>
            <a:endParaRPr kumimoji="1" lang="zh-CN" altLang="en-US" sz="1200" dirty="0">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17415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9ECBB-BEA9-B2B0-9EA3-2C55F0229A62}"/>
              </a:ext>
            </a:extLst>
          </p:cNvPr>
          <p:cNvSpPr>
            <a:spLocks noGrp="1"/>
          </p:cNvSpPr>
          <p:nvPr>
            <p:ph type="title"/>
          </p:nvPr>
        </p:nvSpPr>
        <p:spPr/>
        <p:txBody>
          <a:bodyPr/>
          <a:lstStyle/>
          <a:p>
            <a:r>
              <a:rPr kumimoji="1" lang="zh-CN" altLang="en-US" dirty="0"/>
              <a:t>优化方案概览</a:t>
            </a:r>
          </a:p>
        </p:txBody>
      </p:sp>
      <p:sp>
        <p:nvSpPr>
          <p:cNvPr id="3" name="内容占位符 2">
            <a:extLst>
              <a:ext uri="{FF2B5EF4-FFF2-40B4-BE49-F238E27FC236}">
                <a16:creationId xmlns:a16="http://schemas.microsoft.com/office/drawing/2014/main" id="{61A352F3-289D-7AAA-D604-31726B177CD8}"/>
              </a:ext>
            </a:extLst>
          </p:cNvPr>
          <p:cNvSpPr>
            <a:spLocks noGrp="1"/>
          </p:cNvSpPr>
          <p:nvPr>
            <p:ph idx="1"/>
          </p:nvPr>
        </p:nvSpPr>
        <p:spPr/>
        <p:txBody>
          <a:bodyPr/>
          <a:lstStyle/>
          <a:p>
            <a:r>
              <a:rPr kumimoji="1" lang="zh-CN" altLang="en-US" dirty="0">
                <a:latin typeface="Microsoft YaHei" panose="020B0503020204020204" pitchFamily="34" charset="-122"/>
                <a:ea typeface="Microsoft YaHei" panose="020B0503020204020204" pitchFamily="34" charset="-122"/>
              </a:rPr>
              <a:t>内核态</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solidFill>
                  <a:schemeClr val="accent1"/>
                </a:solidFill>
                <a:latin typeface="Microsoft YaHei" panose="020B0503020204020204" pitchFamily="34" charset="-122"/>
                <a:ea typeface="Microsoft YaHei" panose="020B0503020204020204" pitchFamily="34" charset="-122"/>
              </a:rPr>
              <a:t>单条指令跳转</a:t>
            </a:r>
            <a:endParaRPr kumimoji="1" lang="en-US" altLang="zh-CN" dirty="0">
              <a:solidFill>
                <a:schemeClr val="accent1"/>
              </a:solidFill>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多条指令跳转</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利用寄存器暂存跳转地址</a:t>
            </a:r>
            <a:endParaRPr kumimoji="1" lang="en-US" altLang="zh-CN" dirty="0">
              <a:latin typeface="Microsoft YaHei" panose="020B0503020204020204" pitchFamily="34" charset="-122"/>
              <a:ea typeface="Microsoft YaHei" panose="020B0503020204020204" pitchFamily="34" charset="-122"/>
            </a:endParaRPr>
          </a:p>
          <a:p>
            <a:pPr lvl="2"/>
            <a:r>
              <a:rPr kumimoji="1" lang="zh-CN" altLang="en-US" dirty="0">
                <a:latin typeface="Microsoft YaHei" panose="020B0503020204020204" pitchFamily="34" charset="-122"/>
                <a:ea typeface="Microsoft YaHei" panose="020B0503020204020204" pitchFamily="34" charset="-122"/>
              </a:rPr>
              <a:t>利用</a:t>
            </a:r>
            <a:r>
              <a:rPr kumimoji="1" lang="en-US" altLang="zh-CN" dirty="0">
                <a:latin typeface="Microsoft YaHei" panose="020B0503020204020204" pitchFamily="34" charset="-122"/>
                <a:ea typeface="Microsoft YaHei" panose="020B0503020204020204" pitchFamily="34" charset="-122"/>
              </a:rPr>
              <a:t> caller-saved </a:t>
            </a:r>
            <a:r>
              <a:rPr kumimoji="1" lang="zh-CN" altLang="en-US" dirty="0">
                <a:latin typeface="Microsoft YaHei" panose="020B0503020204020204" pitchFamily="34" charset="-122"/>
                <a:ea typeface="Microsoft YaHei" panose="020B0503020204020204" pitchFamily="34" charset="-122"/>
              </a:rPr>
              <a:t>寄存器加载跳转地址</a:t>
            </a:r>
            <a:endParaRPr kumimoji="1" lang="en-US" altLang="zh-CN" dirty="0">
              <a:latin typeface="Microsoft YaHei" panose="020B0503020204020204" pitchFamily="34" charset="-122"/>
              <a:ea typeface="Microsoft YaHei" panose="020B0503020204020204" pitchFamily="34" charset="-122"/>
            </a:endParaRPr>
          </a:p>
          <a:p>
            <a:pPr lvl="2"/>
            <a:r>
              <a:rPr kumimoji="1" lang="zh-CN" altLang="en-US" dirty="0">
                <a:latin typeface="Microsoft YaHei" panose="020B0503020204020204" pitchFamily="34" charset="-122"/>
                <a:ea typeface="Microsoft YaHei" panose="020B0503020204020204" pitchFamily="34" charset="-122"/>
              </a:rPr>
              <a:t>利用特权态寄存器交换出空闲通用寄存器</a:t>
            </a:r>
            <a:endParaRPr kumimoji="1" lang="en-US" altLang="zh-CN" dirty="0">
              <a:latin typeface="Microsoft YaHei" panose="020B0503020204020204" pitchFamily="34" charset="-122"/>
              <a:ea typeface="Microsoft YaHei" panose="020B0503020204020204" pitchFamily="34" charset="-122"/>
            </a:endParaRPr>
          </a:p>
          <a:p>
            <a:pPr lvl="2"/>
            <a:r>
              <a:rPr kumimoji="1" lang="zh-CN" altLang="en-US" dirty="0">
                <a:latin typeface="Microsoft YaHei" panose="020B0503020204020204" pitchFamily="34" charset="-122"/>
                <a:ea typeface="Microsoft YaHei" panose="020B0503020204020204" pitchFamily="34" charset="-122"/>
              </a:rPr>
              <a:t>压栈通用寄存器</a:t>
            </a:r>
            <a:endParaRPr kumimoji="1" lang="en-US" altLang="zh-CN" dirty="0">
              <a:latin typeface="Microsoft YaHei" panose="020B0503020204020204" pitchFamily="34" charset="-122"/>
              <a:ea typeface="Microsoft YaHei" panose="020B0503020204020204" pitchFamily="34" charset="-122"/>
            </a:endParaRPr>
          </a:p>
          <a:p>
            <a:pPr lvl="2"/>
            <a:r>
              <a:rPr kumimoji="1" lang="zh-CN" altLang="en-US" dirty="0">
                <a:solidFill>
                  <a:srgbClr val="FF0000"/>
                </a:solidFill>
                <a:latin typeface="Microsoft YaHei" panose="020B0503020204020204" pitchFamily="34" charset="-122"/>
                <a:ea typeface="Microsoft YaHei" panose="020B0503020204020204" pitchFamily="34" charset="-122"/>
              </a:rPr>
              <a:t>提议方法</a:t>
            </a:r>
            <a:endParaRPr kumimoji="1" lang="en-US" altLang="zh-CN" dirty="0">
              <a:solidFill>
                <a:srgbClr val="FF0000"/>
              </a:solidFill>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用户态</a:t>
            </a:r>
            <a:endParaRPr kumimoji="1" lang="en-US" altLang="zh-CN" dirty="0">
              <a:latin typeface="Microsoft YaHei" panose="020B0503020204020204" pitchFamily="34" charset="-122"/>
              <a:ea typeface="Microsoft YaHei" panose="020B0503020204020204" pitchFamily="34" charset="-122"/>
            </a:endParaRPr>
          </a:p>
          <a:p>
            <a:pPr lvl="1"/>
            <a:r>
              <a:rPr kumimoji="1" lang="en-US" altLang="zh-CN" dirty="0">
                <a:solidFill>
                  <a:schemeClr val="accent1"/>
                </a:solidFill>
                <a:latin typeface="Microsoft YaHei" panose="020B0503020204020204" pitchFamily="34" charset="-122"/>
                <a:ea typeface="Microsoft YaHei" panose="020B0503020204020204" pitchFamily="34" charset="-122"/>
              </a:rPr>
              <a:t>JIT </a:t>
            </a:r>
            <a:r>
              <a:rPr kumimoji="1" lang="zh-CN" altLang="en-US" dirty="0">
                <a:solidFill>
                  <a:schemeClr val="accent1"/>
                </a:solidFill>
                <a:latin typeface="Microsoft YaHei" panose="020B0503020204020204" pitchFamily="34" charset="-122"/>
                <a:ea typeface="Microsoft YaHei" panose="020B0503020204020204" pitchFamily="34" charset="-122"/>
              </a:rPr>
              <a:t>改写</a:t>
            </a:r>
            <a:r>
              <a:rPr kumimoji="1" lang="en-US" altLang="zh-CN" dirty="0">
                <a:solidFill>
                  <a:schemeClr val="accent1"/>
                </a:solidFill>
                <a:latin typeface="Microsoft YaHei" panose="020B0503020204020204" pitchFamily="34" charset="-122"/>
                <a:ea typeface="Microsoft YaHei" panose="020B0503020204020204" pitchFamily="34" charset="-122"/>
              </a:rPr>
              <a:t> binary</a:t>
            </a:r>
          </a:p>
          <a:p>
            <a:pPr lvl="1"/>
            <a:r>
              <a:rPr kumimoji="1" lang="zh-CN" altLang="en-US" dirty="0">
                <a:solidFill>
                  <a:schemeClr val="accent1"/>
                </a:solidFill>
                <a:latin typeface="Microsoft YaHei" panose="020B0503020204020204" pitchFamily="34" charset="-122"/>
                <a:ea typeface="Microsoft YaHei" panose="020B0503020204020204" pitchFamily="34" charset="-122"/>
              </a:rPr>
              <a:t>指令直接编码地址</a:t>
            </a:r>
            <a:endParaRPr kumimoji="1" lang="en-US" altLang="zh-CN" dirty="0">
              <a:solidFill>
                <a:schemeClr val="accent1"/>
              </a:solidFill>
              <a:latin typeface="Microsoft YaHei" panose="020B0503020204020204" pitchFamily="34" charset="-122"/>
              <a:ea typeface="Microsoft YaHei" panose="020B0503020204020204" pitchFamily="34" charset="-122"/>
            </a:endParaRPr>
          </a:p>
          <a:p>
            <a:pPr lvl="1"/>
            <a:endParaRPr kumimoji="1" lang="zh-CN" altLang="en-US" dirty="0"/>
          </a:p>
        </p:txBody>
      </p:sp>
    </p:spTree>
    <p:extLst>
      <p:ext uri="{BB962C8B-B14F-4D97-AF65-F5344CB8AC3E}">
        <p14:creationId xmlns:p14="http://schemas.microsoft.com/office/powerpoint/2010/main" val="58203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0E4FE-8E51-446E-75CE-3C3DF14F0ECC}"/>
              </a:ext>
            </a:extLst>
          </p:cNvPr>
          <p:cNvSpPr>
            <a:spLocks noGrp="1"/>
          </p:cNvSpPr>
          <p:nvPr>
            <p:ph type="title"/>
          </p:nvPr>
        </p:nvSpPr>
        <p:spPr/>
        <p:txBody>
          <a:bodyPr/>
          <a:lstStyle/>
          <a:p>
            <a:r>
              <a:rPr kumimoji="1" lang="zh-CN" altLang="en-US" dirty="0"/>
              <a:t>可能方案分析 </a:t>
            </a:r>
            <a:r>
              <a:rPr kumimoji="1" lang="en-US" altLang="zh-CN" dirty="0"/>
              <a:t>–</a:t>
            </a:r>
            <a:r>
              <a:rPr kumimoji="1" lang="zh-CN" altLang="en-US" dirty="0"/>
              <a:t> 内核态</a:t>
            </a:r>
          </a:p>
        </p:txBody>
      </p:sp>
      <p:sp>
        <p:nvSpPr>
          <p:cNvPr id="3" name="内容占位符 2">
            <a:extLst>
              <a:ext uri="{FF2B5EF4-FFF2-40B4-BE49-F238E27FC236}">
                <a16:creationId xmlns:a16="http://schemas.microsoft.com/office/drawing/2014/main" id="{446BEC61-BB3D-9656-A8CB-2BBC1C16640E}"/>
              </a:ext>
            </a:extLst>
          </p:cNvPr>
          <p:cNvSpPr>
            <a:spLocks noGrp="1"/>
          </p:cNvSpPr>
          <p:nvPr>
            <p:ph idx="1"/>
          </p:nvPr>
        </p:nvSpPr>
        <p:spPr>
          <a:xfrm>
            <a:off x="609600" y="882127"/>
            <a:ext cx="11089640" cy="5975873"/>
          </a:xfrm>
        </p:spPr>
        <p:txBody>
          <a:bodyPr>
            <a:normAutofit/>
          </a:bodyPr>
          <a:lstStyle/>
          <a:p>
            <a:pPr>
              <a:lnSpc>
                <a:spcPct val="150000"/>
              </a:lnSpc>
            </a:pPr>
            <a:r>
              <a:rPr kumimoji="1" lang="en-US" altLang="zh-CN" sz="2400" dirty="0" err="1">
                <a:latin typeface="Microsoft YaHei" panose="020B0503020204020204" pitchFamily="34" charset="-122"/>
                <a:ea typeface="Microsoft YaHei" panose="020B0503020204020204" pitchFamily="34" charset="-122"/>
              </a:rPr>
              <a:t>Kprobe</a:t>
            </a:r>
            <a:r>
              <a:rPr kumimoji="1" lang="zh-CN" altLang="en-US" sz="2400" dirty="0">
                <a:latin typeface="Microsoft YaHei" panose="020B0503020204020204" pitchFamily="34" charset="-122"/>
                <a:ea typeface="Microsoft YaHei" panose="020B0503020204020204" pitchFamily="34" charset="-122"/>
              </a:rPr>
              <a:t>现有实现</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单指令跳转</a:t>
            </a:r>
            <a:endParaRPr kumimoji="1" lang="en-US" altLang="zh-CN" sz="2400" dirty="0">
              <a:latin typeface="Microsoft YaHei" panose="020B0503020204020204" pitchFamily="34" charset="-122"/>
              <a:ea typeface="Microsoft YaHei" panose="020B0503020204020204" pitchFamily="34" charset="-122"/>
            </a:endParaRPr>
          </a:p>
          <a:p>
            <a:pPr lvl="1">
              <a:lnSpc>
                <a:spcPct val="150000"/>
              </a:lnSpc>
            </a:pPr>
            <a:r>
              <a:rPr kumimoji="1" lang="en-US" altLang="zh-CN" sz="2400" dirty="0">
                <a:latin typeface="Microsoft YaHei" panose="020B0503020204020204" pitchFamily="34" charset="-122"/>
                <a:ea typeface="Microsoft YaHei" panose="020B0503020204020204" pitchFamily="34" charset="-122"/>
              </a:rPr>
              <a:t>x86</a:t>
            </a:r>
            <a:r>
              <a:rPr kumimoji="1" lang="zh-CN" altLang="en-US" sz="2400" dirty="0">
                <a:latin typeface="Microsoft YaHei" panose="020B0503020204020204" pitchFamily="34" charset="-122"/>
                <a:ea typeface="Microsoft YaHei" panose="020B0503020204020204" pitchFamily="34" charset="-122"/>
              </a:rPr>
              <a:t> ：直接构造带有长立即数的跳转指令</a:t>
            </a:r>
            <a:endParaRPr kumimoji="1" lang="en-US" altLang="zh-CN" sz="2400" dirty="0">
              <a:latin typeface="Microsoft YaHei" panose="020B0503020204020204" pitchFamily="34" charset="-122"/>
              <a:ea typeface="Microsoft YaHei" panose="020B0503020204020204" pitchFamily="34" charset="-122"/>
            </a:endParaRPr>
          </a:p>
          <a:p>
            <a:pPr lvl="2">
              <a:lnSpc>
                <a:spcPct val="150000"/>
              </a:lnSpc>
            </a:pPr>
            <a:r>
              <a:rPr kumimoji="1" lang="en-US" altLang="zh-CN" dirty="0">
                <a:latin typeface="Microsoft YaHei" panose="020B0503020204020204" pitchFamily="34" charset="-122"/>
                <a:ea typeface="Microsoft YaHei" panose="020B0503020204020204" pitchFamily="34" charset="-122"/>
              </a:rPr>
              <a:t>RISC</a:t>
            </a:r>
            <a:r>
              <a:rPr kumimoji="1" lang="zh-CN" altLang="en-US" dirty="0">
                <a:latin typeface="Microsoft YaHei" panose="020B0503020204020204" pitchFamily="34" charset="-122"/>
                <a:ea typeface="Microsoft YaHei" panose="020B0503020204020204" pitchFamily="34" charset="-122"/>
              </a:rPr>
              <a:t> </a:t>
            </a:r>
            <a:r>
              <a:rPr kumimoji="1" lang="zh-CN" altLang="en-US" b="1" dirty="0">
                <a:latin typeface="Microsoft YaHei" panose="020B0503020204020204" pitchFamily="34" charset="-122"/>
                <a:ea typeface="Microsoft YaHei" panose="020B0503020204020204" pitchFamily="34" charset="-122"/>
              </a:rPr>
              <a:t>不支持直接</a:t>
            </a:r>
            <a:r>
              <a:rPr kumimoji="1" lang="zh-CN" altLang="en-US" dirty="0">
                <a:latin typeface="Microsoft YaHei" panose="020B0503020204020204" pitchFamily="34" charset="-122"/>
                <a:ea typeface="Microsoft YaHei" panose="020B0503020204020204" pitchFamily="34" charset="-122"/>
              </a:rPr>
              <a:t>构造该类指令</a:t>
            </a:r>
            <a:endParaRPr kumimoji="1" lang="en-US" altLang="zh-CN" dirty="0">
              <a:latin typeface="Microsoft YaHei" panose="020B0503020204020204" pitchFamily="34" charset="-122"/>
              <a:ea typeface="Microsoft YaHei" panose="020B0503020204020204" pitchFamily="34" charset="-122"/>
            </a:endParaRPr>
          </a:p>
          <a:p>
            <a:pPr lvl="1">
              <a:lnSpc>
                <a:spcPct val="150000"/>
              </a:lnSpc>
            </a:pPr>
            <a:r>
              <a:rPr kumimoji="1" lang="en-US" altLang="zh-CN" sz="2400" dirty="0">
                <a:latin typeface="Microsoft YaHei" panose="020B0503020204020204" pitchFamily="34" charset="-122"/>
                <a:ea typeface="Microsoft YaHei" panose="020B0503020204020204" pitchFamily="34" charset="-122"/>
              </a:rPr>
              <a:t>ARM/PowerPC</a:t>
            </a:r>
            <a:r>
              <a:rPr kumimoji="1" lang="zh-CN" altLang="en-US" sz="2400" dirty="0">
                <a:latin typeface="Microsoft YaHei" panose="020B0503020204020204" pitchFamily="34" charset="-122"/>
                <a:ea typeface="Microsoft YaHei" panose="020B0503020204020204" pitchFamily="34" charset="-122"/>
              </a:rPr>
              <a:t> ：使用单条 </a:t>
            </a:r>
            <a:r>
              <a:rPr kumimoji="1" lang="en-US" altLang="zh-CN" sz="2400" dirty="0">
                <a:latin typeface="Microsoft YaHei" panose="020B0503020204020204" pitchFamily="34" charset="-122"/>
                <a:ea typeface="Microsoft YaHei" panose="020B0503020204020204" pitchFamily="34" charset="-122"/>
              </a:rPr>
              <a:t>branch</a:t>
            </a:r>
            <a:r>
              <a:rPr kumimoji="1" lang="zh-CN" altLang="en-US" sz="2400" dirty="0">
                <a:latin typeface="Microsoft YaHei" panose="020B0503020204020204" pitchFamily="34" charset="-122"/>
                <a:ea typeface="Microsoft YaHei" panose="020B0503020204020204" pitchFamily="34" charset="-122"/>
              </a:rPr>
              <a:t> 指令跳转到 </a:t>
            </a:r>
            <a:r>
              <a:rPr kumimoji="1" lang="en-US" altLang="zh-CN" sz="2400" dirty="0">
                <a:latin typeface="Microsoft YaHei" panose="020B0503020204020204" pitchFamily="34" charset="-122"/>
                <a:ea typeface="Microsoft YaHei" panose="020B0503020204020204" pitchFamily="34" charset="-122"/>
              </a:rPr>
              <a:t>detour</a:t>
            </a:r>
            <a:r>
              <a:rPr kumimoji="1" lang="zh-CN" altLang="en-US" sz="2400" dirty="0">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buffer</a:t>
            </a:r>
          </a:p>
          <a:p>
            <a:pPr lvl="2">
              <a:lnSpc>
                <a:spcPct val="150000"/>
              </a:lnSpc>
            </a:pPr>
            <a:r>
              <a:rPr kumimoji="1" lang="zh-CN" altLang="en-US" dirty="0">
                <a:latin typeface="Microsoft YaHei" panose="020B0503020204020204" pitchFamily="34" charset="-122"/>
                <a:ea typeface="Microsoft YaHei" panose="020B0503020204020204" pitchFamily="34" charset="-122"/>
              </a:rPr>
              <a:t>同属 </a:t>
            </a:r>
            <a:r>
              <a:rPr kumimoji="1" lang="en-US" altLang="zh-CN" dirty="0">
                <a:latin typeface="Microsoft YaHei" panose="020B0503020204020204" pitchFamily="34" charset="-122"/>
                <a:ea typeface="Microsoft YaHei" panose="020B0503020204020204" pitchFamily="34" charset="-122"/>
              </a:rPr>
              <a:t>RISC</a:t>
            </a:r>
            <a:r>
              <a:rPr kumimoji="1" lang="zh-CN" altLang="en-US" dirty="0">
                <a:latin typeface="Microsoft YaHei" panose="020B0503020204020204" pitchFamily="34" charset="-122"/>
                <a:ea typeface="Microsoft YaHei" panose="020B0503020204020204" pitchFamily="34" charset="-122"/>
              </a:rPr>
              <a:t>，跳转范围相对较大（～</a:t>
            </a:r>
            <a:r>
              <a:rPr kumimoji="1" lang="en-US" altLang="zh-CN" b="1" dirty="0">
                <a:latin typeface="Microsoft YaHei" panose="020B0503020204020204" pitchFamily="34" charset="-122"/>
                <a:ea typeface="Microsoft YaHei" panose="020B0503020204020204" pitchFamily="34" charset="-122"/>
              </a:rPr>
              <a:t>32M</a:t>
            </a:r>
            <a:r>
              <a:rPr kumimoji="1" lang="zh-CN" altLang="en-US" dirty="0">
                <a:latin typeface="Microsoft YaHei" panose="020B0503020204020204" pitchFamily="34" charset="-122"/>
                <a:ea typeface="Microsoft YaHei" panose="020B0503020204020204" pitchFamily="34" charset="-122"/>
              </a:rPr>
              <a:t>），但在</a:t>
            </a:r>
            <a:r>
              <a:rPr kumimoji="1" lang="zh-CN" altLang="en-US" b="1" dirty="0">
                <a:solidFill>
                  <a:schemeClr val="tx1"/>
                </a:solidFill>
                <a:latin typeface="Microsoft YaHei" panose="020B0503020204020204" pitchFamily="34" charset="-122"/>
                <a:ea typeface="Microsoft YaHei" panose="020B0503020204020204" pitchFamily="34" charset="-122"/>
              </a:rPr>
              <a:t>近未来也将受到限制</a:t>
            </a:r>
            <a:endParaRPr kumimoji="1" lang="en-US" altLang="zh-CN" b="1" dirty="0">
              <a:solidFill>
                <a:schemeClr val="tx1"/>
              </a:solidFill>
              <a:latin typeface="Microsoft YaHei" panose="020B0503020204020204" pitchFamily="34" charset="-122"/>
              <a:ea typeface="Microsoft YaHei" panose="020B0503020204020204" pitchFamily="34" charset="-122"/>
            </a:endParaRPr>
          </a:p>
          <a:p>
            <a:pPr lvl="1">
              <a:lnSpc>
                <a:spcPct val="150000"/>
              </a:lnSpc>
            </a:pPr>
            <a:r>
              <a:rPr kumimoji="1" lang="en-US" altLang="zh-CN" sz="2400" dirty="0">
                <a:latin typeface="Microsoft YaHei" panose="020B0503020204020204" pitchFamily="34" charset="-122"/>
                <a:ea typeface="Microsoft YaHei" panose="020B0503020204020204" pitchFamily="34" charset="-122"/>
              </a:rPr>
              <a:t>RISC-V</a:t>
            </a:r>
            <a:r>
              <a:rPr kumimoji="1" lang="zh-CN" altLang="en-US" sz="2400" dirty="0">
                <a:latin typeface="Microsoft YaHei" panose="020B0503020204020204" pitchFamily="34" charset="-122"/>
                <a:ea typeface="Microsoft YaHei" panose="020B0503020204020204" pitchFamily="34" charset="-122"/>
              </a:rPr>
              <a:t>* ：目前仅有基础的断点指令实现，</a:t>
            </a:r>
            <a:r>
              <a:rPr kumimoji="1" lang="zh-CN" altLang="en-US" sz="2400" b="1" dirty="0">
                <a:latin typeface="Microsoft YaHei" panose="020B0503020204020204" pitchFamily="34" charset="-122"/>
                <a:ea typeface="Microsoft YaHei" panose="020B0503020204020204" pitchFamily="34" charset="-122"/>
              </a:rPr>
              <a:t>缺少优化版实现</a:t>
            </a:r>
            <a:endParaRPr kumimoji="1" lang="en-US" altLang="zh-CN" sz="2400" b="1" dirty="0">
              <a:latin typeface="Microsoft YaHei" panose="020B0503020204020204" pitchFamily="34" charset="-122"/>
              <a:ea typeface="Microsoft YaHei" panose="020B0503020204020204" pitchFamily="34" charset="-122"/>
            </a:endParaRPr>
          </a:p>
          <a:p>
            <a:pPr lvl="2">
              <a:lnSpc>
                <a:spcPct val="150000"/>
              </a:lnSpc>
            </a:pPr>
            <a:r>
              <a:rPr kumimoji="1" lang="en-US" altLang="zh-CN" dirty="0">
                <a:latin typeface="Microsoft YaHei" panose="020B0503020204020204" pitchFamily="34" charset="-122"/>
                <a:ea typeface="Microsoft YaHei" panose="020B0503020204020204" pitchFamily="34" charset="-122"/>
              </a:rPr>
              <a:t>branch/</a:t>
            </a:r>
            <a:r>
              <a:rPr kumimoji="1" lang="en-US" altLang="zh-CN" dirty="0" err="1">
                <a:latin typeface="Microsoft YaHei" panose="020B0503020204020204" pitchFamily="34" charset="-122"/>
                <a:ea typeface="Microsoft YaHei" panose="020B0503020204020204" pitchFamily="34" charset="-122"/>
              </a:rPr>
              <a:t>jalr</a:t>
            </a:r>
            <a:r>
              <a:rPr kumimoji="1" lang="zh-CN" altLang="en-US" dirty="0">
                <a:latin typeface="Microsoft YaHei" panose="020B0503020204020204" pitchFamily="34" charset="-122"/>
                <a:ea typeface="Microsoft YaHei" panose="020B0503020204020204" pitchFamily="34" charset="-122"/>
              </a:rPr>
              <a:t> 指令跳转范围～</a:t>
            </a:r>
            <a:r>
              <a:rPr kumimoji="1" lang="en-US" altLang="zh-CN" b="1" dirty="0">
                <a:latin typeface="Microsoft YaHei" panose="020B0503020204020204" pitchFamily="34" charset="-122"/>
                <a:ea typeface="Microsoft YaHei" panose="020B0503020204020204" pitchFamily="34" charset="-122"/>
              </a:rPr>
              <a:t>8KB</a:t>
            </a:r>
            <a:r>
              <a:rPr kumimoji="1" lang="zh-CN" altLang="en-US" dirty="0">
                <a:latin typeface="Microsoft YaHei" panose="020B0503020204020204" pitchFamily="34" charset="-122"/>
                <a:ea typeface="Microsoft YaHei" panose="020B0503020204020204" pitchFamily="34" charset="-122"/>
              </a:rPr>
              <a:t> </a:t>
            </a:r>
            <a:r>
              <a:rPr kumimoji="1" lang="en-US" altLang="zh-CN" dirty="0" err="1">
                <a:latin typeface="Microsoft YaHei" panose="020B0503020204020204" pitchFamily="34" charset="-122"/>
                <a:ea typeface="Microsoft YaHei" panose="020B0503020204020204" pitchFamily="34" charset="-122"/>
              </a:rPr>
              <a:t>jal</a:t>
            </a:r>
            <a:r>
              <a:rPr kumimoji="1" lang="zh-CN" altLang="en-US" dirty="0">
                <a:latin typeface="Microsoft YaHei" panose="020B0503020204020204" pitchFamily="34" charset="-122"/>
                <a:ea typeface="Microsoft YaHei" panose="020B0503020204020204" pitchFamily="34" charset="-122"/>
              </a:rPr>
              <a:t> 指令跳转范围～</a:t>
            </a:r>
            <a:r>
              <a:rPr kumimoji="1" lang="en-US" altLang="zh-CN" b="1" dirty="0">
                <a:latin typeface="Microsoft YaHei" panose="020B0503020204020204" pitchFamily="34" charset="-122"/>
                <a:ea typeface="Microsoft YaHei" panose="020B0503020204020204" pitchFamily="34" charset="-122"/>
              </a:rPr>
              <a:t>2MB</a:t>
            </a:r>
          </a:p>
          <a:p>
            <a:pPr lvl="2">
              <a:lnSpc>
                <a:spcPct val="150000"/>
              </a:lnSpc>
            </a:pPr>
            <a:r>
              <a:rPr kumimoji="1" lang="zh-CN" altLang="en-US" dirty="0">
                <a:latin typeface="Microsoft YaHei" panose="020B0503020204020204" pitchFamily="34" charset="-122"/>
                <a:ea typeface="Microsoft YaHei" panose="020B0503020204020204" pitchFamily="34" charset="-122"/>
              </a:rPr>
              <a:t>参考指标：</a:t>
            </a:r>
            <a:r>
              <a:rPr kumimoji="1" lang="en-US" altLang="zh-CN" dirty="0">
                <a:latin typeface="Microsoft YaHei" panose="020B0503020204020204" pitchFamily="34" charset="-122"/>
                <a:ea typeface="Microsoft YaHei" panose="020B0503020204020204" pitchFamily="34" charset="-122"/>
              </a:rPr>
              <a:t>64</a:t>
            </a:r>
            <a:r>
              <a:rPr kumimoji="1" lang="zh-CN" altLang="en-US" dirty="0">
                <a:latin typeface="Microsoft YaHei" panose="020B0503020204020204" pitchFamily="34" charset="-122"/>
                <a:ea typeface="Microsoft YaHei" panose="020B0503020204020204" pitchFamily="34" charset="-122"/>
              </a:rPr>
              <a:t>位</a:t>
            </a:r>
            <a:r>
              <a:rPr kumimoji="1" lang="en-US" altLang="zh-CN" dirty="0" err="1">
                <a:latin typeface="Microsoft YaHei" panose="020B0503020204020204" pitchFamily="34" charset="-122"/>
                <a:ea typeface="Microsoft YaHei" panose="020B0503020204020204" pitchFamily="34" charset="-122"/>
              </a:rPr>
              <a:t>defconfig</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kernel</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text</a:t>
            </a:r>
            <a:r>
              <a:rPr kumimoji="1" lang="zh-CN" altLang="en-US" dirty="0">
                <a:latin typeface="Microsoft YaHei" panose="020B0503020204020204" pitchFamily="34" charset="-122"/>
                <a:ea typeface="Microsoft YaHei" panose="020B0503020204020204" pitchFamily="34" charset="-122"/>
              </a:rPr>
              <a:t> 段大小</a:t>
            </a:r>
            <a:r>
              <a:rPr kumimoji="1" lang="zh-CN" altLang="en-US" b="1" dirty="0">
                <a:latin typeface="Microsoft YaHei" panose="020B0503020204020204" pitchFamily="34" charset="-122"/>
                <a:ea typeface="Microsoft YaHei" panose="020B0503020204020204" pitchFamily="34" charset="-122"/>
              </a:rPr>
              <a:t>超过</a:t>
            </a:r>
            <a:r>
              <a:rPr kumimoji="1" lang="en-US" altLang="zh-CN" b="1" dirty="0">
                <a:latin typeface="Microsoft YaHei" panose="020B0503020204020204" pitchFamily="34" charset="-122"/>
                <a:ea typeface="Microsoft YaHei" panose="020B0503020204020204" pitchFamily="34" charset="-122"/>
              </a:rPr>
              <a:t>2MB</a:t>
            </a:r>
          </a:p>
          <a:p>
            <a:pPr lvl="2">
              <a:lnSpc>
                <a:spcPct val="150000"/>
              </a:lnSpc>
            </a:pPr>
            <a:r>
              <a:rPr kumimoji="1" lang="zh-CN" altLang="en-US" dirty="0">
                <a:latin typeface="Microsoft YaHei" panose="020B0503020204020204" pitchFamily="34" charset="-122"/>
                <a:ea typeface="Microsoft YaHei" panose="020B0503020204020204" pitchFamily="34" charset="-122"/>
              </a:rPr>
              <a:t>无法用</a:t>
            </a:r>
            <a:r>
              <a:rPr kumimoji="1" lang="zh-CN" altLang="en-US" b="1" dirty="0">
                <a:latin typeface="Microsoft YaHei" panose="020B0503020204020204" pitchFamily="34" charset="-122"/>
                <a:ea typeface="Microsoft YaHei" panose="020B0503020204020204" pitchFamily="34" charset="-122"/>
              </a:rPr>
              <a:t>单条跳转</a:t>
            </a:r>
            <a:r>
              <a:rPr kumimoji="1" lang="zh-CN" altLang="en-US" dirty="0">
                <a:latin typeface="Microsoft YaHei" panose="020B0503020204020204" pitchFamily="34" charset="-122"/>
                <a:ea typeface="Microsoft YaHei" panose="020B0503020204020204" pitchFamily="34" charset="-122"/>
              </a:rPr>
              <a:t>指令向 </a:t>
            </a:r>
            <a:r>
              <a:rPr kumimoji="1" lang="en-US" altLang="zh-CN" dirty="0">
                <a:latin typeface="Microsoft YaHei" panose="020B0503020204020204" pitchFamily="34" charset="-122"/>
                <a:ea typeface="Microsoft YaHei" panose="020B0503020204020204" pitchFamily="34" charset="-122"/>
              </a:rPr>
              <a:t>detour</a:t>
            </a:r>
            <a:r>
              <a:rPr kumimoji="1" lang="zh-CN" altLang="en-US" dirty="0">
                <a:latin typeface="Microsoft YaHei" panose="020B0503020204020204" pitchFamily="34" charset="-122"/>
                <a:ea typeface="Microsoft YaHei" panose="020B0503020204020204" pitchFamily="34" charset="-122"/>
              </a:rPr>
              <a:t> </a:t>
            </a:r>
            <a:r>
              <a:rPr kumimoji="1" lang="en-US" altLang="zh-CN" dirty="0" err="1">
                <a:latin typeface="Microsoft YaHei" panose="020B0503020204020204" pitchFamily="34" charset="-122"/>
                <a:ea typeface="Microsoft YaHei" panose="020B0503020204020204" pitchFamily="34" charset="-122"/>
              </a:rPr>
              <a:t>bufffer</a:t>
            </a:r>
            <a:r>
              <a:rPr kumimoji="1" lang="zh-CN" altLang="en-US" dirty="0">
                <a:latin typeface="Microsoft YaHei" panose="020B0503020204020204" pitchFamily="34" charset="-122"/>
                <a:ea typeface="Microsoft YaHei" panose="020B0503020204020204" pitchFamily="34" charset="-122"/>
              </a:rPr>
              <a:t> 跳转</a:t>
            </a:r>
            <a:endParaRPr kumimoji="1" lang="en-US" altLang="zh-CN" dirty="0">
              <a:latin typeface="Microsoft YaHei" panose="020B0503020204020204" pitchFamily="34" charset="-122"/>
              <a:ea typeface="Microsoft YaHei" panose="020B0503020204020204" pitchFamily="34" charset="-122"/>
            </a:endParaRPr>
          </a:p>
          <a:p>
            <a:pPr marL="0" indent="-68580">
              <a:lnSpc>
                <a:spcPct val="150000"/>
              </a:lnSpc>
              <a:buNone/>
            </a:pPr>
            <a:r>
              <a:rPr kumimoji="1" lang="zh-CN" altLang="en-US" sz="1200" dirty="0">
                <a:latin typeface="Microsoft YaHei" panose="020B0503020204020204" pitchFamily="34" charset="-122"/>
                <a:ea typeface="Microsoft YaHei" panose="020B0503020204020204" pitchFamily="34" charset="-122"/>
              </a:rPr>
              <a:t>*：为简化叙述及与实现保持一致，后续描述默认基于</a:t>
            </a:r>
            <a:r>
              <a:rPr kumimoji="1" lang="en-US" altLang="zh-CN" sz="1200" dirty="0">
                <a:latin typeface="Microsoft YaHei" panose="020B0503020204020204" pitchFamily="34" charset="-122"/>
                <a:ea typeface="Microsoft YaHei" panose="020B0503020204020204" pitchFamily="34" charset="-122"/>
              </a:rPr>
              <a:t>RISC-V</a:t>
            </a:r>
            <a:r>
              <a:rPr kumimoji="1" lang="zh-CN" altLang="en-US" sz="1200" dirty="0">
                <a:latin typeface="Microsoft YaHei" panose="020B0503020204020204" pitchFamily="34" charset="-122"/>
                <a:ea typeface="Microsoft YaHei" panose="020B0503020204020204" pitchFamily="34" charset="-122"/>
              </a:rPr>
              <a:t>指令集</a:t>
            </a:r>
            <a:endParaRPr kumimoji="1" lang="en-US" altLang="zh-CN" sz="1200" dirty="0">
              <a:latin typeface="Microsoft YaHei" panose="020B0503020204020204" pitchFamily="34" charset="-122"/>
              <a:ea typeface="Microsoft YaHei" panose="020B0503020204020204" pitchFamily="34" charset="-122"/>
            </a:endParaRPr>
          </a:p>
          <a:p>
            <a:pPr lvl="2">
              <a:lnSpc>
                <a:spcPct val="150000"/>
              </a:lnSpc>
            </a:pPr>
            <a:endParaRPr kumimoji="1" lang="en-US" altLang="zh-CN" dirty="0">
              <a:latin typeface="Microsoft YaHei" panose="020B0503020204020204" pitchFamily="34" charset="-122"/>
              <a:ea typeface="Microsoft YaHei" panose="020B0503020204020204" pitchFamily="34" charset="-122"/>
            </a:endParaRPr>
          </a:p>
          <a:p>
            <a:pPr marL="0" indent="0">
              <a:lnSpc>
                <a:spcPct val="150000"/>
              </a:lnSpc>
              <a:buNone/>
            </a:pPr>
            <a:endParaRPr kumimoji="1" lang="zh-CN" altLang="en-US" dirty="0"/>
          </a:p>
        </p:txBody>
      </p:sp>
    </p:spTree>
    <p:extLst>
      <p:ext uri="{BB962C8B-B14F-4D97-AF65-F5344CB8AC3E}">
        <p14:creationId xmlns:p14="http://schemas.microsoft.com/office/powerpoint/2010/main" val="401530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43F75-FE3E-46BA-8561-19956C3207C3}"/>
              </a:ext>
            </a:extLst>
          </p:cNvPr>
          <p:cNvSpPr>
            <a:spLocks noGrp="1"/>
          </p:cNvSpPr>
          <p:nvPr>
            <p:ph type="title"/>
          </p:nvPr>
        </p:nvSpPr>
        <p:spPr/>
        <p:txBody>
          <a:bodyPr/>
          <a:lstStyle/>
          <a:p>
            <a:r>
              <a:rPr kumimoji="1" lang="zh-CN" altLang="en-US" dirty="0"/>
              <a:t>可能方案分析 </a:t>
            </a:r>
            <a:r>
              <a:rPr kumimoji="1" lang="en-US" altLang="zh-CN" dirty="0"/>
              <a:t>–</a:t>
            </a:r>
            <a:r>
              <a:rPr kumimoji="1" lang="zh-CN" altLang="en-US" dirty="0"/>
              <a:t> 内核态</a:t>
            </a:r>
          </a:p>
        </p:txBody>
      </p:sp>
      <p:sp>
        <p:nvSpPr>
          <p:cNvPr id="3" name="内容占位符 2">
            <a:extLst>
              <a:ext uri="{FF2B5EF4-FFF2-40B4-BE49-F238E27FC236}">
                <a16:creationId xmlns:a16="http://schemas.microsoft.com/office/drawing/2014/main" id="{4775F74D-3D2D-F41C-9D32-B44AB1806C81}"/>
              </a:ext>
            </a:extLst>
          </p:cNvPr>
          <p:cNvSpPr>
            <a:spLocks noGrp="1"/>
          </p:cNvSpPr>
          <p:nvPr>
            <p:ph idx="1"/>
          </p:nvPr>
        </p:nvSpPr>
        <p:spPr/>
        <p:txBody>
          <a:bodyPr/>
          <a:lstStyle/>
          <a:p>
            <a:r>
              <a:rPr kumimoji="1" lang="zh-CN" altLang="en-US" sz="2400" dirty="0">
                <a:latin typeface="Microsoft YaHei" panose="020B0503020204020204" pitchFamily="34" charset="-122"/>
                <a:ea typeface="Microsoft YaHei" panose="020B0503020204020204" pitchFamily="34" charset="-122"/>
              </a:rPr>
              <a:t>利用多条 </a:t>
            </a:r>
            <a:r>
              <a:rPr kumimoji="1" lang="en-US" altLang="zh-CN" sz="2400" dirty="0" err="1">
                <a:latin typeface="Microsoft YaHei" panose="020B0503020204020204" pitchFamily="34" charset="-122"/>
                <a:ea typeface="Microsoft YaHei" panose="020B0503020204020204" pitchFamily="34" charset="-122"/>
              </a:rPr>
              <a:t>jal</a:t>
            </a:r>
            <a:r>
              <a:rPr kumimoji="1" lang="zh-CN" altLang="en-US" sz="2400" dirty="0">
                <a:latin typeface="Microsoft YaHei" panose="020B0503020204020204" pitchFamily="34" charset="-122"/>
                <a:ea typeface="Microsoft YaHei" panose="020B0503020204020204" pitchFamily="34" charset="-122"/>
              </a:rPr>
              <a:t> 指令多次跳转到 </a:t>
            </a:r>
            <a:r>
              <a:rPr kumimoji="1" lang="en-US" altLang="zh-CN" sz="2400" dirty="0">
                <a:latin typeface="Microsoft YaHei" panose="020B0503020204020204" pitchFamily="34" charset="-122"/>
                <a:ea typeface="Microsoft YaHei" panose="020B0503020204020204" pitchFamily="34" charset="-122"/>
              </a:rPr>
              <a:t>detour</a:t>
            </a:r>
            <a:r>
              <a:rPr kumimoji="1" lang="zh-CN" altLang="en-US" sz="2400" dirty="0">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buffer</a:t>
            </a:r>
          </a:p>
          <a:p>
            <a:pPr lvl="1"/>
            <a:r>
              <a:rPr kumimoji="1" lang="zh-CN" altLang="en-US" dirty="0">
                <a:latin typeface="Microsoft YaHei" panose="020B0503020204020204" pitchFamily="34" charset="-122"/>
                <a:ea typeface="Microsoft YaHei" panose="020B0503020204020204" pitchFamily="34" charset="-122"/>
              </a:rPr>
              <a:t>开销大，收益少</a:t>
            </a:r>
            <a:r>
              <a:rPr kumimoji="1" lang="en-US" altLang="zh-CN" dirty="0">
                <a:latin typeface="Microsoft YaHei" panose="020B0503020204020204" pitchFamily="34" charset="-122"/>
                <a:ea typeface="Microsoft YaHei" panose="020B0503020204020204" pitchFamily="34" charset="-122"/>
              </a:rPr>
              <a:t>-&gt;patch</a:t>
            </a:r>
            <a:r>
              <a:rPr kumimoji="1" lang="zh-CN" altLang="en-US" dirty="0">
                <a:latin typeface="Microsoft YaHei" panose="020B0503020204020204" pitchFamily="34" charset="-122"/>
                <a:ea typeface="Microsoft YaHei" panose="020B0503020204020204" pitchFamily="34" charset="-122"/>
              </a:rPr>
              <a:t> 指令数量随地址范围增大线性增长</a:t>
            </a:r>
            <a:endParaRPr kumimoji="1" lang="en-US" altLang="zh-CN" dirty="0">
              <a:latin typeface="Microsoft YaHei" panose="020B0503020204020204" pitchFamily="34" charset="-122"/>
              <a:ea typeface="Microsoft YaHei" panose="020B0503020204020204" pitchFamily="34" charset="-122"/>
            </a:endParaRPr>
          </a:p>
          <a:p>
            <a:pPr marL="685783" lvl="2" indent="0">
              <a:buNone/>
            </a:pPr>
            <a:r>
              <a:rPr kumimoji="1" lang="en-US" altLang="zh-CN" sz="1800" dirty="0">
                <a:latin typeface="Microsoft YaHei" panose="020B0503020204020204" pitchFamily="34" charset="-122"/>
                <a:ea typeface="Microsoft YaHei" panose="020B0503020204020204" pitchFamily="34" charset="-122"/>
              </a:rPr>
              <a:t>RISC-V</a:t>
            </a:r>
            <a:r>
              <a:rPr kumimoji="1" lang="zh-CN" altLang="en-US" sz="1800" dirty="0">
                <a:latin typeface="Microsoft YaHei" panose="020B0503020204020204" pitchFamily="34" charset="-122"/>
                <a:ea typeface="Microsoft YaHei" panose="020B0503020204020204" pitchFamily="34" charset="-122"/>
              </a:rPr>
              <a:t> 若要实现 </a:t>
            </a:r>
            <a:r>
              <a:rPr kumimoji="1" lang="en-US" altLang="zh-CN" sz="1800" dirty="0">
                <a:latin typeface="Microsoft YaHei" panose="020B0503020204020204" pitchFamily="34" charset="-122"/>
                <a:ea typeface="Microsoft YaHei" panose="020B0503020204020204" pitchFamily="34" charset="-122"/>
              </a:rPr>
              <a:t>32M</a:t>
            </a:r>
            <a:r>
              <a:rPr kumimoji="1" lang="zh-CN" altLang="en-US" sz="1800" dirty="0">
                <a:latin typeface="Microsoft YaHei" panose="020B0503020204020204" pitchFamily="34" charset="-122"/>
                <a:ea typeface="Microsoft YaHei" panose="020B0503020204020204" pitchFamily="34" charset="-122"/>
              </a:rPr>
              <a:t> 范围内跳转，需要寻找空闲空间并 </a:t>
            </a:r>
            <a:r>
              <a:rPr kumimoji="1" lang="en-US" altLang="zh-CN" sz="1800" dirty="0">
                <a:latin typeface="Microsoft YaHei" panose="020B0503020204020204" pitchFamily="34" charset="-122"/>
                <a:ea typeface="Microsoft YaHei" panose="020B0503020204020204" pitchFamily="34" charset="-122"/>
              </a:rPr>
              <a:t>patch</a:t>
            </a:r>
            <a:r>
              <a:rPr kumimoji="1" lang="zh-CN" altLang="en-US" sz="1800" dirty="0">
                <a:latin typeface="Microsoft YaHei" panose="020B0503020204020204" pitchFamily="34" charset="-122"/>
                <a:ea typeface="Microsoft YaHei" panose="020B0503020204020204" pitchFamily="34" charset="-122"/>
              </a:rPr>
              <a:t> 至少 </a:t>
            </a:r>
            <a:r>
              <a:rPr kumimoji="1" lang="en-US" altLang="zh-CN" sz="1800" dirty="0">
                <a:latin typeface="Microsoft YaHei" panose="020B0503020204020204" pitchFamily="34" charset="-122"/>
                <a:ea typeface="Microsoft YaHei" panose="020B0503020204020204" pitchFamily="34" charset="-122"/>
              </a:rPr>
              <a:t>16</a:t>
            </a:r>
            <a:r>
              <a:rPr kumimoji="1" lang="zh-CN" altLang="en-US" sz="1800" dirty="0">
                <a:latin typeface="Microsoft YaHei" panose="020B0503020204020204" pitchFamily="34" charset="-122"/>
                <a:ea typeface="Microsoft YaHei" panose="020B0503020204020204" pitchFamily="34" charset="-122"/>
              </a:rPr>
              <a:t> 条指令</a:t>
            </a:r>
            <a:endParaRPr kumimoji="1" lang="en-US" altLang="zh-CN" sz="18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利用 </a:t>
            </a:r>
            <a:r>
              <a:rPr kumimoji="1" lang="en-US" altLang="zh-CN" sz="2400" dirty="0">
                <a:latin typeface="Microsoft YaHei" panose="020B0503020204020204" pitchFamily="34" charset="-122"/>
                <a:ea typeface="Microsoft YaHei" panose="020B0503020204020204" pitchFamily="34" charset="-122"/>
              </a:rPr>
              <a:t>caller-saved</a:t>
            </a:r>
            <a:r>
              <a:rPr kumimoji="1" lang="zh-CN" altLang="en-US" sz="2400" dirty="0">
                <a:latin typeface="Microsoft YaHei" panose="020B0503020204020204" pitchFamily="34" charset="-122"/>
                <a:ea typeface="Microsoft YaHei" panose="020B0503020204020204" pitchFamily="34" charset="-122"/>
              </a:rPr>
              <a:t> 寄存器做空闲寄存器</a:t>
            </a:r>
            <a:endParaRPr kumimoji="1" lang="en-US" altLang="zh-CN" sz="24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限制大：只能用于函数起始，不可用于函数体内</a:t>
            </a:r>
            <a:endParaRPr kumimoji="1" lang="en-US" altLang="zh-CN" dirty="0">
              <a:latin typeface="Microsoft YaHei" panose="020B0503020204020204" pitchFamily="34" charset="-122"/>
              <a:ea typeface="Microsoft YaHei" panose="020B0503020204020204" pitchFamily="34" charset="-122"/>
            </a:endParaRPr>
          </a:p>
          <a:p>
            <a:pPr marL="685783" lvl="2" indent="0">
              <a:buNone/>
            </a:pPr>
            <a:r>
              <a:rPr kumimoji="1" lang="zh-CN" altLang="en-US" sz="1800" dirty="0">
                <a:latin typeface="Microsoft YaHei" panose="020B0503020204020204" pitchFamily="34" charset="-122"/>
                <a:ea typeface="Microsoft YaHei" panose="020B0503020204020204" pitchFamily="34" charset="-122"/>
              </a:rPr>
              <a:t>函数体内 </a:t>
            </a:r>
            <a:r>
              <a:rPr kumimoji="1" lang="en-US" altLang="zh-CN" sz="1800" dirty="0">
                <a:latin typeface="Microsoft YaHei" panose="020B0503020204020204" pitchFamily="34" charset="-122"/>
                <a:ea typeface="Microsoft YaHei" panose="020B0503020204020204" pitchFamily="34" charset="-122"/>
              </a:rPr>
              <a:t>caller-saved</a:t>
            </a:r>
            <a:r>
              <a:rPr kumimoji="1" lang="zh-CN" altLang="en-US" sz="1800" dirty="0">
                <a:latin typeface="Microsoft YaHei" panose="020B0503020204020204" pitchFamily="34" charset="-122"/>
                <a:ea typeface="Microsoft YaHei" panose="020B0503020204020204" pitchFamily="34" charset="-122"/>
              </a:rPr>
              <a:t> 寄存器也可能已被使用</a:t>
            </a:r>
            <a:endParaRPr kumimoji="1" lang="en-US" altLang="zh-CN" sz="18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利用特权态空闲 </a:t>
            </a:r>
            <a:r>
              <a:rPr kumimoji="1" lang="en-US" altLang="zh-CN" sz="2400" dirty="0">
                <a:latin typeface="Microsoft YaHei" panose="020B0503020204020204" pitchFamily="34" charset="-122"/>
                <a:ea typeface="Microsoft YaHei" panose="020B0503020204020204" pitchFamily="34" charset="-122"/>
              </a:rPr>
              <a:t>CSR</a:t>
            </a:r>
            <a:r>
              <a:rPr kumimoji="1" lang="zh-CN" altLang="en-US" sz="2400" dirty="0">
                <a:latin typeface="Microsoft YaHei" panose="020B0503020204020204" pitchFamily="34" charset="-122"/>
                <a:ea typeface="Microsoft YaHei" panose="020B0503020204020204" pitchFamily="34" charset="-122"/>
              </a:rPr>
              <a:t> 与通用寄存器交换出空闲寄存器</a:t>
            </a:r>
            <a:endParaRPr kumimoji="1" lang="en-US" altLang="zh-CN" sz="2400" dirty="0">
              <a:latin typeface="Microsoft YaHei" panose="020B0503020204020204" pitchFamily="34" charset="-122"/>
              <a:ea typeface="Microsoft YaHei" panose="020B0503020204020204" pitchFamily="34" charset="-122"/>
            </a:endParaRPr>
          </a:p>
          <a:p>
            <a:pPr lvl="1"/>
            <a:r>
              <a:rPr kumimoji="1" lang="en-US" altLang="zh-CN" dirty="0">
                <a:latin typeface="Microsoft YaHei" panose="020B0503020204020204" pitchFamily="34" charset="-122"/>
                <a:ea typeface="Microsoft YaHei" panose="020B0503020204020204" pitchFamily="34" charset="-122"/>
              </a:rPr>
              <a:t>RISC-V</a:t>
            </a:r>
            <a:r>
              <a:rPr kumimoji="1" lang="zh-CN" altLang="en-US" dirty="0">
                <a:latin typeface="Microsoft YaHei" panose="020B0503020204020204" pitchFamily="34" charset="-122"/>
                <a:ea typeface="Microsoft YaHei" panose="020B0503020204020204" pitchFamily="34" charset="-122"/>
              </a:rPr>
              <a:t> 标准未为 </a:t>
            </a:r>
            <a:r>
              <a:rPr kumimoji="1" lang="en-US" altLang="zh-CN" dirty="0">
                <a:latin typeface="Microsoft YaHei" panose="020B0503020204020204" pitchFamily="34" charset="-122"/>
                <a:ea typeface="Microsoft YaHei" panose="020B0503020204020204" pitchFamily="34" charset="-122"/>
              </a:rPr>
              <a:t>supervisor</a:t>
            </a:r>
            <a:r>
              <a:rPr kumimoji="1" lang="zh-CN" altLang="en-US" dirty="0">
                <a:latin typeface="Microsoft YaHei" panose="020B0503020204020204" pitchFamily="34" charset="-122"/>
                <a:ea typeface="Microsoft YaHei" panose="020B0503020204020204" pitchFamily="34" charset="-122"/>
              </a:rPr>
              <a:t> 态定义除 </a:t>
            </a:r>
            <a:r>
              <a:rPr kumimoji="1" lang="en-US" altLang="zh-CN" dirty="0" err="1">
                <a:latin typeface="Microsoft YaHei" panose="020B0503020204020204" pitchFamily="34" charset="-122"/>
                <a:ea typeface="Microsoft YaHei" panose="020B0503020204020204" pitchFamily="34" charset="-122"/>
              </a:rPr>
              <a:t>sscratch</a:t>
            </a:r>
            <a:r>
              <a:rPr kumimoji="1" lang="zh-CN" altLang="en-US" dirty="0">
                <a:latin typeface="Microsoft YaHei" panose="020B0503020204020204" pitchFamily="34" charset="-122"/>
                <a:ea typeface="Microsoft YaHei" panose="020B0503020204020204" pitchFamily="34" charset="-122"/>
              </a:rPr>
              <a:t> 外空闲 </a:t>
            </a:r>
            <a:r>
              <a:rPr kumimoji="1" lang="en-US" altLang="zh-CN" dirty="0">
                <a:latin typeface="Microsoft YaHei" panose="020B0503020204020204" pitchFamily="34" charset="-122"/>
                <a:ea typeface="Microsoft YaHei" panose="020B0503020204020204" pitchFamily="34" charset="-122"/>
              </a:rPr>
              <a:t>CSR</a:t>
            </a:r>
          </a:p>
          <a:p>
            <a:pPr lvl="2"/>
            <a:r>
              <a:rPr kumimoji="1" lang="en-US" altLang="zh-CN" sz="1800" dirty="0" err="1">
                <a:latin typeface="Microsoft YaHei" panose="020B0503020204020204" pitchFamily="34" charset="-122"/>
                <a:ea typeface="Microsoft YaHei" panose="020B0503020204020204" pitchFamily="34" charset="-122"/>
              </a:rPr>
              <a:t>sscratch</a:t>
            </a:r>
            <a:r>
              <a:rPr kumimoji="1" lang="zh-CN" altLang="en-US" sz="1800" dirty="0">
                <a:latin typeface="Microsoft YaHei" panose="020B0503020204020204" pitchFamily="34" charset="-122"/>
                <a:ea typeface="Microsoft YaHei" panose="020B0503020204020204" pitchFamily="34" charset="-122"/>
              </a:rPr>
              <a:t> 在内核中已用于存储内核栈指针</a:t>
            </a:r>
            <a:endParaRPr kumimoji="1" lang="en-US" altLang="zh-CN" sz="18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架构间通用性弱</a:t>
            </a:r>
            <a:endParaRPr kumimoji="1" lang="en-US" altLang="zh-CN"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压栈得到空闲寄存器</a:t>
            </a:r>
            <a:endParaRPr kumimoji="1" lang="en-US" altLang="zh-CN" sz="2400"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需替换更多</a:t>
            </a:r>
            <a:r>
              <a:rPr kumimoji="1" lang="en-US" altLang="zh-CN" dirty="0">
                <a:latin typeface="Microsoft YaHei" panose="020B0503020204020204" pitchFamily="34" charset="-122"/>
                <a:ea typeface="Microsoft YaHei" panose="020B0503020204020204" pitchFamily="34" charset="-122"/>
              </a:rPr>
              <a:t>(3-4</a:t>
            </a:r>
            <a:r>
              <a:rPr kumimoji="1" lang="zh-CN" altLang="en-US" dirty="0">
                <a:latin typeface="Microsoft YaHei" panose="020B0503020204020204" pitchFamily="34" charset="-122"/>
                <a:ea typeface="Microsoft YaHei" panose="020B0503020204020204" pitchFamily="34" charset="-122"/>
              </a:rPr>
              <a:t>条</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指令，状态更加复杂</a:t>
            </a:r>
          </a:p>
        </p:txBody>
      </p:sp>
    </p:spTree>
    <p:extLst>
      <p:ext uri="{BB962C8B-B14F-4D97-AF65-F5344CB8AC3E}">
        <p14:creationId xmlns:p14="http://schemas.microsoft.com/office/powerpoint/2010/main" val="219949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0AB77-D926-AF34-AC66-F1AADA6436D8}"/>
              </a:ext>
            </a:extLst>
          </p:cNvPr>
          <p:cNvSpPr>
            <a:spLocks noGrp="1"/>
          </p:cNvSpPr>
          <p:nvPr>
            <p:ph type="title"/>
          </p:nvPr>
        </p:nvSpPr>
        <p:spPr/>
        <p:txBody>
          <a:bodyPr/>
          <a:lstStyle/>
          <a:p>
            <a:r>
              <a:rPr kumimoji="1" lang="zh-CN" altLang="en-US" dirty="0"/>
              <a:t>可能方案分析 </a:t>
            </a:r>
            <a:r>
              <a:rPr kumimoji="1" lang="en-US" altLang="zh-CN" dirty="0"/>
              <a:t>–</a:t>
            </a:r>
            <a:r>
              <a:rPr kumimoji="1" lang="zh-CN" altLang="en-US" dirty="0"/>
              <a:t> 用户态</a:t>
            </a:r>
          </a:p>
        </p:txBody>
      </p:sp>
      <p:sp>
        <p:nvSpPr>
          <p:cNvPr id="3" name="内容占位符 2">
            <a:extLst>
              <a:ext uri="{FF2B5EF4-FFF2-40B4-BE49-F238E27FC236}">
                <a16:creationId xmlns:a16="http://schemas.microsoft.com/office/drawing/2014/main" id="{3BC91C82-3D2B-A2E6-72A7-1DCF205561CB}"/>
              </a:ext>
            </a:extLst>
          </p:cNvPr>
          <p:cNvSpPr>
            <a:spLocks noGrp="1"/>
          </p:cNvSpPr>
          <p:nvPr>
            <p:ph idx="1"/>
          </p:nvPr>
        </p:nvSpPr>
        <p:spPr>
          <a:xfrm>
            <a:off x="609600" y="990045"/>
            <a:ext cx="11379200" cy="5549591"/>
          </a:xfrm>
        </p:spPr>
        <p:txBody>
          <a:bodyPr>
            <a:normAutofit/>
          </a:bodyPr>
          <a:lstStyle/>
          <a:p>
            <a:r>
              <a:rPr kumimoji="1" lang="zh-CN" altLang="en-US" sz="2400" dirty="0">
                <a:latin typeface="Microsoft YaHei" panose="020B0503020204020204" pitchFamily="34" charset="-122"/>
                <a:ea typeface="Microsoft YaHei" panose="020B0503020204020204" pitchFamily="34" charset="-122"/>
              </a:rPr>
              <a:t>插桩工具</a:t>
            </a:r>
            <a:r>
              <a:rPr kumimoji="1" lang="en-US" altLang="zh-CN" sz="2400" baseline="30000" dirty="0">
                <a:latin typeface="Microsoft YaHei" panose="020B0503020204020204" pitchFamily="34" charset="-122"/>
                <a:ea typeface="Microsoft YaHei" panose="020B0503020204020204" pitchFamily="34" charset="-122"/>
              </a:rPr>
              <a:t>[1]</a:t>
            </a:r>
          </a:p>
          <a:p>
            <a:pPr lvl="1"/>
            <a:r>
              <a:rPr kumimoji="1" lang="en-US" altLang="zh-CN" dirty="0"/>
              <a:t>Intel</a:t>
            </a:r>
            <a:r>
              <a:rPr kumimoji="1" lang="zh-CN" altLang="en-US" dirty="0"/>
              <a:t> </a:t>
            </a:r>
            <a:r>
              <a:rPr kumimoji="1" lang="en-US" altLang="zh-CN" dirty="0"/>
              <a:t>Pin (x86, AMD64, ARM</a:t>
            </a:r>
            <a:r>
              <a:rPr kumimoji="1" lang="en-US" altLang="zh-CN" baseline="30000" dirty="0"/>
              <a:t>[2]</a:t>
            </a:r>
            <a:r>
              <a:rPr kumimoji="1" lang="en-US" altLang="zh-CN" dirty="0"/>
              <a:t>)</a:t>
            </a:r>
          </a:p>
          <a:p>
            <a:pPr marL="342891" lvl="1" indent="0">
              <a:buNone/>
            </a:pPr>
            <a:r>
              <a:rPr kumimoji="1" lang="en-US" altLang="zh-CN" sz="1800" dirty="0"/>
              <a:t>incrementally recompiles and executes code, by copying the compiled code, instrumenting the copies, and then executing the instrumented copy. </a:t>
            </a:r>
          </a:p>
          <a:p>
            <a:pPr lvl="1"/>
            <a:r>
              <a:rPr lang="en" altLang="zh-CN" dirty="0" err="1"/>
              <a:t>LiteInst</a:t>
            </a:r>
            <a:r>
              <a:rPr lang="zh-CN" altLang="en-US" dirty="0"/>
              <a:t> </a:t>
            </a:r>
            <a:r>
              <a:rPr lang="en-US" altLang="zh-CN" dirty="0"/>
              <a:t>(</a:t>
            </a:r>
            <a:r>
              <a:rPr lang="en" altLang="zh-CN" dirty="0"/>
              <a:t>only for x86-64</a:t>
            </a:r>
            <a:r>
              <a:rPr lang="en-US" altLang="zh-CN" dirty="0"/>
              <a:t>)</a:t>
            </a:r>
            <a:endParaRPr lang="en" altLang="zh-CN" dirty="0"/>
          </a:p>
          <a:p>
            <a:pPr marL="342891" lvl="1" indent="0">
              <a:buNone/>
            </a:pPr>
            <a:r>
              <a:rPr lang="en" altLang="zh-CN" sz="1800" dirty="0"/>
              <a:t>Lite</a:t>
            </a:r>
            <a:r>
              <a:rPr lang="en-US" altLang="zh-CN" sz="1800" dirty="0"/>
              <a:t>Inst</a:t>
            </a:r>
            <a:r>
              <a:rPr lang="zh-CN" altLang="en-US" sz="1800" dirty="0"/>
              <a:t> </a:t>
            </a:r>
            <a:r>
              <a:rPr lang="en" altLang="zh-CN" sz="1800" dirty="0"/>
              <a:t>attempts to address the probe suitability issue with the instruction punning algorithm. This algorithm uses jump instructions as probes, and the probes lead execution to corresponding trampolines. Each jump probe has 5 bytes: 1 byte for the opcode of (relative) </a:t>
            </a:r>
            <a:r>
              <a:rPr lang="en" altLang="zh-CN" sz="1800" dirty="0" err="1"/>
              <a:t>jmp</a:t>
            </a:r>
            <a:r>
              <a:rPr lang="en" altLang="zh-CN" sz="1800" dirty="0"/>
              <a:t>, and </a:t>
            </a:r>
            <a:r>
              <a:rPr lang="en" altLang="zh-CN" sz="1800" b="1" dirty="0"/>
              <a:t>4 bytes to encode the jump offset that leads to a trampoline</a:t>
            </a:r>
            <a:r>
              <a:rPr lang="en" altLang="zh-CN" sz="1800" dirty="0"/>
              <a:t>. </a:t>
            </a:r>
            <a:endParaRPr kumimoji="1" lang="en-US" altLang="zh-CN" sz="1800" dirty="0"/>
          </a:p>
          <a:p>
            <a:pPr lvl="1"/>
            <a:r>
              <a:rPr kumimoji="1" lang="en-US" altLang="zh-CN" dirty="0"/>
              <a:t>MAMBO (ARM) </a:t>
            </a:r>
            <a:r>
              <a:rPr kumimoji="1" lang="en-US" altLang="zh-CN" baseline="30000" dirty="0"/>
              <a:t>[3]</a:t>
            </a:r>
          </a:p>
          <a:p>
            <a:pPr marL="342891" lvl="1" indent="0">
              <a:buNone/>
            </a:pPr>
            <a:r>
              <a:rPr kumimoji="1" lang="en-US" altLang="zh-CN" sz="1800" dirty="0"/>
              <a:t>Just-in-time compilers; Dynamic compilers </a:t>
            </a:r>
          </a:p>
          <a:p>
            <a:pPr marL="342891" lvl="1" indent="0">
              <a:buNone/>
            </a:pPr>
            <a:endParaRPr kumimoji="1" lang="en-US" altLang="zh-CN" sz="1800" dirty="0"/>
          </a:p>
          <a:p>
            <a:pPr marL="342891" lvl="1" indent="0">
              <a:buNone/>
            </a:pPr>
            <a:endParaRPr kumimoji="1" lang="en-US" altLang="zh-CN" sz="1800" dirty="0"/>
          </a:p>
          <a:p>
            <a:pPr marL="0" indent="0">
              <a:lnSpc>
                <a:spcPct val="100000"/>
              </a:lnSpc>
              <a:buNone/>
            </a:pPr>
            <a:r>
              <a:rPr kumimoji="1" lang="en-US" altLang="zh-CN" sz="1200" dirty="0">
                <a:latin typeface="FangSong" panose="02010609060101010101" pitchFamily="49" charset="-122"/>
                <a:ea typeface="FangSong" panose="02010609060101010101" pitchFamily="49" charset="-122"/>
              </a:rPr>
              <a:t>[1] </a:t>
            </a:r>
            <a:r>
              <a:rPr kumimoji="1" lang="en" altLang="zh-CN" sz="1200" dirty="0">
                <a:latin typeface="FangSong" panose="02010609060101010101" pitchFamily="49" charset="-122"/>
                <a:ea typeface="FangSong" panose="02010609060101010101" pitchFamily="49" charset="-122"/>
              </a:rPr>
              <a:t>Zhao V. Evaluation of dynamic binary instrumentation approaches: Dynamic binary translation vs. dynamic probe injection[J]. 2018.</a:t>
            </a:r>
          </a:p>
          <a:p>
            <a:pPr marL="0" indent="0">
              <a:lnSpc>
                <a:spcPct val="100000"/>
              </a:lnSpc>
              <a:buNone/>
            </a:pPr>
            <a:r>
              <a:rPr kumimoji="1" lang="en" altLang="zh-CN" sz="1200" dirty="0">
                <a:latin typeface="FangSong" panose="02010609060101010101" pitchFamily="49" charset="-122"/>
                <a:ea typeface="FangSong" panose="02010609060101010101" pitchFamily="49" charset="-122"/>
              </a:rPr>
              <a:t>[2] Hazelwood K, </a:t>
            </a:r>
            <a:r>
              <a:rPr kumimoji="1" lang="en" altLang="zh-CN" sz="1200" dirty="0" err="1">
                <a:latin typeface="FangSong" panose="02010609060101010101" pitchFamily="49" charset="-122"/>
                <a:ea typeface="FangSong" panose="02010609060101010101" pitchFamily="49" charset="-122"/>
              </a:rPr>
              <a:t>Klauser</a:t>
            </a:r>
            <a:r>
              <a:rPr kumimoji="1" lang="en" altLang="zh-CN" sz="1200" dirty="0">
                <a:latin typeface="FangSong" panose="02010609060101010101" pitchFamily="49" charset="-122"/>
                <a:ea typeface="FangSong" panose="02010609060101010101" pitchFamily="49" charset="-122"/>
              </a:rPr>
              <a:t> A. A dynamic binary instrumentation engine for the arm architecture[C]//Proceedings of the 2006 international conference on Compilers, architecture and synthesis for embedded systems. 2006: 261-270.</a:t>
            </a:r>
          </a:p>
          <a:p>
            <a:pPr marL="0" indent="0">
              <a:lnSpc>
                <a:spcPct val="100000"/>
              </a:lnSpc>
              <a:buNone/>
            </a:pPr>
            <a:r>
              <a:rPr kumimoji="1" lang="en" altLang="zh-CN" sz="1200" dirty="0">
                <a:latin typeface="FangSong" panose="02010609060101010101" pitchFamily="49" charset="-122"/>
                <a:ea typeface="FangSong" panose="02010609060101010101" pitchFamily="49" charset="-122"/>
              </a:rPr>
              <a:t>[3] </a:t>
            </a:r>
            <a:r>
              <a:rPr kumimoji="1" lang="en" altLang="zh-CN" sz="1200" dirty="0" err="1">
                <a:latin typeface="FangSong" panose="02010609060101010101" pitchFamily="49" charset="-122"/>
                <a:ea typeface="FangSong" panose="02010609060101010101" pitchFamily="49" charset="-122"/>
              </a:rPr>
              <a:t>Gorgovan</a:t>
            </a:r>
            <a:r>
              <a:rPr kumimoji="1" lang="en" altLang="zh-CN" sz="1200" dirty="0">
                <a:latin typeface="FangSong" panose="02010609060101010101" pitchFamily="49" charset="-122"/>
                <a:ea typeface="FangSong" panose="02010609060101010101" pitchFamily="49" charset="-122"/>
              </a:rPr>
              <a:t> C, </a:t>
            </a:r>
            <a:r>
              <a:rPr kumimoji="1" lang="en" altLang="zh-CN" sz="1200" dirty="0" err="1">
                <a:latin typeface="FangSong" panose="02010609060101010101" pitchFamily="49" charset="-122"/>
                <a:ea typeface="FangSong" panose="02010609060101010101" pitchFamily="49" charset="-122"/>
              </a:rPr>
              <a:t>d'Antras</a:t>
            </a:r>
            <a:r>
              <a:rPr kumimoji="1" lang="en" altLang="zh-CN" sz="1200" dirty="0">
                <a:latin typeface="FangSong" panose="02010609060101010101" pitchFamily="49" charset="-122"/>
                <a:ea typeface="FangSong" panose="02010609060101010101" pitchFamily="49" charset="-122"/>
              </a:rPr>
              <a:t> A, </a:t>
            </a:r>
            <a:r>
              <a:rPr kumimoji="1" lang="en" altLang="zh-CN" sz="1200" dirty="0" err="1">
                <a:latin typeface="FangSong" panose="02010609060101010101" pitchFamily="49" charset="-122"/>
                <a:ea typeface="FangSong" panose="02010609060101010101" pitchFamily="49" charset="-122"/>
              </a:rPr>
              <a:t>Luján</a:t>
            </a:r>
            <a:r>
              <a:rPr kumimoji="1" lang="en" altLang="zh-CN" sz="1200" dirty="0">
                <a:latin typeface="FangSong" panose="02010609060101010101" pitchFamily="49" charset="-122"/>
                <a:ea typeface="FangSong" panose="02010609060101010101" pitchFamily="49" charset="-122"/>
              </a:rPr>
              <a:t> M. MAMBO: A low-overhead dynamic binary modification tool for ARM[J]. ACM Transactions on Architecture and Code Optimization (TACO), 2016, 13(1): 1-26.</a:t>
            </a:r>
            <a:endParaRPr kumimoji="1" lang="zh-CN" altLang="en-US" sz="1200" dirty="0">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42587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AA2F5-9E63-6BF3-9CEB-227C0FF2F47A}"/>
              </a:ext>
            </a:extLst>
          </p:cNvPr>
          <p:cNvSpPr>
            <a:spLocks noGrp="1"/>
          </p:cNvSpPr>
          <p:nvPr>
            <p:ph type="title"/>
          </p:nvPr>
        </p:nvSpPr>
        <p:spPr/>
        <p:txBody>
          <a:bodyPr/>
          <a:lstStyle/>
          <a:p>
            <a:r>
              <a:rPr kumimoji="1" lang="zh-CN" altLang="en-US" dirty="0"/>
              <a:t>可能方案 </a:t>
            </a:r>
            <a:r>
              <a:rPr kumimoji="1" lang="en-US" altLang="zh-CN" dirty="0"/>
              <a:t>–</a:t>
            </a:r>
            <a:r>
              <a:rPr kumimoji="1" lang="zh-CN" altLang="en-US" dirty="0"/>
              <a:t> 用户态 </a:t>
            </a:r>
            <a:r>
              <a:rPr kumimoji="1" lang="en-US" altLang="zh-CN" dirty="0"/>
              <a:t>cont.</a:t>
            </a:r>
            <a:endParaRPr kumimoji="1" lang="zh-CN" altLang="en-US" dirty="0"/>
          </a:p>
        </p:txBody>
      </p:sp>
      <p:sp>
        <p:nvSpPr>
          <p:cNvPr id="3" name="内容占位符 2">
            <a:extLst>
              <a:ext uri="{FF2B5EF4-FFF2-40B4-BE49-F238E27FC236}">
                <a16:creationId xmlns:a16="http://schemas.microsoft.com/office/drawing/2014/main" id="{3FC5CC30-1CC8-1875-7719-147E134E9315}"/>
              </a:ext>
            </a:extLst>
          </p:cNvPr>
          <p:cNvSpPr>
            <a:spLocks noGrp="1"/>
          </p:cNvSpPr>
          <p:nvPr>
            <p:ph idx="1"/>
          </p:nvPr>
        </p:nvSpPr>
        <p:spPr/>
        <p:txBody>
          <a:bodyPr/>
          <a:lstStyle/>
          <a:p>
            <a:r>
              <a:rPr kumimoji="1" lang="zh-CN" altLang="en-US" sz="2400" dirty="0">
                <a:latin typeface="Microsoft YaHei" panose="020B0503020204020204" pitchFamily="34" charset="-122"/>
                <a:ea typeface="Microsoft YaHei" panose="020B0503020204020204" pitchFamily="34" charset="-122"/>
              </a:rPr>
              <a:t>移植难点</a:t>
            </a:r>
            <a:endParaRPr kumimoji="1" lang="en-US" altLang="zh-CN" sz="2400" dirty="0">
              <a:latin typeface="Microsoft YaHei" panose="020B0503020204020204" pitchFamily="34" charset="-122"/>
              <a:ea typeface="Microsoft YaHei" panose="020B0503020204020204" pitchFamily="34" charset="-122"/>
            </a:endParaRPr>
          </a:p>
          <a:p>
            <a:pPr lvl="1"/>
            <a:r>
              <a:rPr kumimoji="1" lang="en-US" altLang="zh-CN" dirty="0">
                <a:latin typeface="Microsoft YaHei" panose="020B0503020204020204" pitchFamily="34" charset="-122"/>
                <a:ea typeface="Microsoft YaHei" panose="020B0503020204020204" pitchFamily="34" charset="-122"/>
              </a:rPr>
              <a:t>JIT</a:t>
            </a:r>
            <a:r>
              <a:rPr kumimoji="1" lang="zh-CN" altLang="en-US" dirty="0">
                <a:latin typeface="Microsoft YaHei" panose="020B0503020204020204" pitchFamily="34" charset="-122"/>
                <a:ea typeface="Microsoft YaHei" panose="020B0503020204020204" pitchFamily="34" charset="-122"/>
              </a:rPr>
              <a:t> 方案对内核动态修改过大，实现工程量巨大</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构造单一跳转指令方案不适于 </a:t>
            </a:r>
            <a:r>
              <a:rPr kumimoji="1" lang="en-US" altLang="zh-CN" dirty="0">
                <a:latin typeface="Microsoft YaHei" panose="020B0503020204020204" pitchFamily="34" charset="-122"/>
                <a:ea typeface="Microsoft YaHei" panose="020B0503020204020204" pitchFamily="34" charset="-122"/>
              </a:rPr>
              <a:t>RISC</a:t>
            </a:r>
            <a:endParaRPr kumimoji="1"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507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2EC9E-7D2A-6655-458C-DBC806482679}"/>
              </a:ext>
            </a:extLst>
          </p:cNvPr>
          <p:cNvSpPr>
            <a:spLocks noGrp="1"/>
          </p:cNvSpPr>
          <p:nvPr>
            <p:ph type="title"/>
          </p:nvPr>
        </p:nvSpPr>
        <p:spPr/>
        <p:txBody>
          <a:bodyPr/>
          <a:lstStyle/>
          <a:p>
            <a:r>
              <a:rPr kumimoji="1" lang="zh-CN" altLang="en-US" dirty="0"/>
              <a:t>提议方法</a:t>
            </a:r>
          </a:p>
        </p:txBody>
      </p:sp>
      <p:sp>
        <p:nvSpPr>
          <p:cNvPr id="3" name="内容占位符 2">
            <a:extLst>
              <a:ext uri="{FF2B5EF4-FFF2-40B4-BE49-F238E27FC236}">
                <a16:creationId xmlns:a16="http://schemas.microsoft.com/office/drawing/2014/main" id="{703B45ED-05AE-339E-4A66-08D5F252A8E2}"/>
              </a:ext>
            </a:extLst>
          </p:cNvPr>
          <p:cNvSpPr>
            <a:spLocks noGrp="1"/>
          </p:cNvSpPr>
          <p:nvPr>
            <p:ph idx="1"/>
          </p:nvPr>
        </p:nvSpPr>
        <p:spPr>
          <a:xfrm>
            <a:off x="254260" y="873827"/>
            <a:ext cx="11650132" cy="5616624"/>
          </a:xfrm>
        </p:spPr>
        <p:txBody>
          <a:bodyPr>
            <a:normAutofit/>
          </a:bodyPr>
          <a:lstStyle/>
          <a:p>
            <a:pPr>
              <a:lnSpc>
                <a:spcPct val="150000"/>
              </a:lnSpc>
            </a:pPr>
            <a:r>
              <a:rPr kumimoji="1" lang="zh-CN" altLang="en-US" sz="2400" dirty="0">
                <a:latin typeface="Microsoft YaHei" panose="020B0503020204020204" pitchFamily="34" charset="-122"/>
                <a:ea typeface="Microsoft YaHei" panose="020B0503020204020204" pitchFamily="34" charset="-122"/>
              </a:rPr>
              <a:t>使用 </a:t>
            </a:r>
            <a:r>
              <a:rPr kumimoji="1" lang="en-US" altLang="zh-CN" sz="2400" dirty="0" err="1">
                <a:latin typeface="Microsoft YaHei" panose="020B0503020204020204" pitchFamily="34" charset="-122"/>
                <a:ea typeface="Microsoft YaHei" panose="020B0503020204020204" pitchFamily="34" charset="-122"/>
              </a:rPr>
              <a:t>auipc+jalr</a:t>
            </a:r>
            <a:r>
              <a:rPr kumimoji="1" lang="zh-CN" altLang="en-US" sz="2400" dirty="0">
                <a:latin typeface="Microsoft YaHei" panose="020B0503020204020204" pitchFamily="34" charset="-122"/>
                <a:ea typeface="Microsoft YaHei" panose="020B0503020204020204" pitchFamily="34" charset="-122"/>
              </a:rPr>
              <a:t> 指令对跳转</a:t>
            </a:r>
            <a:endParaRPr kumimoji="1" lang="en-US" altLang="zh-CN" sz="2400" dirty="0">
              <a:latin typeface="Microsoft YaHei" panose="020B0503020204020204" pitchFamily="34" charset="-122"/>
              <a:ea typeface="Microsoft YaHei" panose="020B0503020204020204" pitchFamily="34" charset="-122"/>
            </a:endParaRPr>
          </a:p>
          <a:p>
            <a:pPr lvl="1">
              <a:lnSpc>
                <a:spcPct val="150000"/>
              </a:lnSpc>
            </a:pPr>
            <a:r>
              <a:rPr kumimoji="1" lang="en-US" altLang="zh-CN" dirty="0" err="1">
                <a:latin typeface="Microsoft YaHei" panose="020B0503020204020204" pitchFamily="34" charset="-122"/>
                <a:ea typeface="Microsoft YaHei" panose="020B0503020204020204" pitchFamily="34" charset="-122"/>
              </a:rPr>
              <a:t>auipc</a:t>
            </a:r>
            <a:r>
              <a:rPr kumimoji="1" lang="zh-CN" altLang="en-US" dirty="0">
                <a:latin typeface="Microsoft YaHei" panose="020B0503020204020204" pitchFamily="34" charset="-122"/>
                <a:ea typeface="Microsoft YaHei" panose="020B0503020204020204" pitchFamily="34" charset="-122"/>
              </a:rPr>
              <a:t> 加载 </a:t>
            </a:r>
            <a:r>
              <a:rPr kumimoji="1" lang="en-US" altLang="zh-CN" dirty="0" err="1">
                <a:latin typeface="Microsoft YaHei" panose="020B0503020204020204" pitchFamily="34" charset="-122"/>
                <a:ea typeface="Microsoft YaHei" panose="020B0503020204020204" pitchFamily="34" charset="-122"/>
              </a:rPr>
              <a:t>imm</a:t>
            </a:r>
            <a:r>
              <a:rPr kumimoji="1" lang="zh-CN" altLang="en-US" dirty="0">
                <a:latin typeface="Microsoft YaHei" panose="020B0503020204020204" pitchFamily="34" charset="-122"/>
                <a:ea typeface="Microsoft YaHei" panose="020B0503020204020204" pitchFamily="34" charset="-122"/>
              </a:rPr>
              <a:t> 高 </a:t>
            </a:r>
            <a:r>
              <a:rPr kumimoji="1" lang="en-US" altLang="zh-CN" dirty="0">
                <a:latin typeface="Microsoft YaHei" panose="020B0503020204020204" pitchFamily="34" charset="-122"/>
                <a:ea typeface="Microsoft YaHei" panose="020B0503020204020204" pitchFamily="34" charset="-122"/>
              </a:rPr>
              <a:t>20</a:t>
            </a:r>
            <a:r>
              <a:rPr kumimoji="1" lang="zh-CN" altLang="en-US" dirty="0">
                <a:latin typeface="Microsoft YaHei" panose="020B0503020204020204" pitchFamily="34" charset="-122"/>
                <a:ea typeface="Microsoft YaHei" panose="020B0503020204020204" pitchFamily="34" charset="-122"/>
              </a:rPr>
              <a:t> 位，</a:t>
            </a:r>
            <a:r>
              <a:rPr kumimoji="1" lang="en-US" altLang="zh-CN" dirty="0" err="1">
                <a:latin typeface="Microsoft YaHei" panose="020B0503020204020204" pitchFamily="34" charset="-122"/>
                <a:ea typeface="Microsoft YaHei" panose="020B0503020204020204" pitchFamily="34" charset="-122"/>
              </a:rPr>
              <a:t>jalr</a:t>
            </a:r>
            <a:r>
              <a:rPr kumimoji="1" lang="zh-CN" altLang="en-US" dirty="0">
                <a:latin typeface="Microsoft YaHei" panose="020B0503020204020204" pitchFamily="34" charset="-122"/>
                <a:ea typeface="Microsoft YaHei" panose="020B0503020204020204" pitchFamily="34" charset="-122"/>
              </a:rPr>
              <a:t> 加载 </a:t>
            </a:r>
            <a:r>
              <a:rPr kumimoji="1" lang="en-US" altLang="zh-CN" dirty="0" err="1">
                <a:latin typeface="Microsoft YaHei" panose="020B0503020204020204" pitchFamily="34" charset="-122"/>
                <a:ea typeface="Microsoft YaHei" panose="020B0503020204020204" pitchFamily="34" charset="-122"/>
              </a:rPr>
              <a:t>imm</a:t>
            </a:r>
            <a:r>
              <a:rPr kumimoji="1" lang="zh-CN" altLang="en-US" dirty="0">
                <a:latin typeface="Microsoft YaHei" panose="020B0503020204020204" pitchFamily="34" charset="-122"/>
                <a:ea typeface="Microsoft YaHei" panose="020B0503020204020204" pitchFamily="34" charset="-122"/>
              </a:rPr>
              <a:t> 低 </a:t>
            </a:r>
            <a:r>
              <a:rPr kumimoji="1" lang="en-US" altLang="zh-CN" dirty="0">
                <a:latin typeface="Microsoft YaHei" panose="020B0503020204020204" pitchFamily="34" charset="-122"/>
                <a:ea typeface="Microsoft YaHei" panose="020B0503020204020204" pitchFamily="34" charset="-122"/>
              </a:rPr>
              <a:t>12</a:t>
            </a:r>
            <a:r>
              <a:rPr kumimoji="1" lang="zh-CN" altLang="en-US" dirty="0">
                <a:latin typeface="Microsoft YaHei" panose="020B0503020204020204" pitchFamily="34" charset="-122"/>
                <a:ea typeface="Microsoft YaHei" panose="020B0503020204020204" pitchFamily="34" charset="-122"/>
              </a:rPr>
              <a:t> 位，共计 </a:t>
            </a:r>
            <a:r>
              <a:rPr kumimoji="1" lang="en-US" altLang="zh-CN" dirty="0">
                <a:latin typeface="Microsoft YaHei" panose="020B0503020204020204" pitchFamily="34" charset="-122"/>
                <a:ea typeface="Microsoft YaHei" panose="020B0503020204020204" pitchFamily="34" charset="-122"/>
              </a:rPr>
              <a:t>32</a:t>
            </a:r>
            <a:r>
              <a:rPr kumimoji="1" lang="zh-CN" altLang="en-US" dirty="0">
                <a:latin typeface="Microsoft YaHei" panose="020B0503020204020204" pitchFamily="34" charset="-122"/>
                <a:ea typeface="Microsoft YaHei" panose="020B0503020204020204" pitchFamily="34" charset="-122"/>
              </a:rPr>
              <a:t> 位立即数可用于 </a:t>
            </a:r>
            <a:r>
              <a:rPr kumimoji="1" lang="en-US" altLang="zh-CN" dirty="0">
                <a:latin typeface="Microsoft YaHei" panose="020B0503020204020204" pitchFamily="34" charset="-122"/>
                <a:ea typeface="Microsoft YaHei" panose="020B0503020204020204" pitchFamily="34" charset="-122"/>
              </a:rPr>
              <a:t>offset</a:t>
            </a:r>
            <a:r>
              <a:rPr kumimoji="1" lang="zh-CN" altLang="en-US" dirty="0">
                <a:latin typeface="Microsoft YaHei" panose="020B0503020204020204" pitchFamily="34" charset="-122"/>
                <a:ea typeface="Microsoft YaHei" panose="020B0503020204020204" pitchFamily="34" charset="-122"/>
              </a:rPr>
              <a:t> 计算～</a:t>
            </a:r>
            <a:r>
              <a:rPr kumimoji="1" lang="en-US" altLang="zh-CN" dirty="0">
                <a:latin typeface="Microsoft YaHei" panose="020B0503020204020204" pitchFamily="34" charset="-122"/>
                <a:ea typeface="Microsoft YaHei" panose="020B0503020204020204" pitchFamily="34" charset="-122"/>
              </a:rPr>
              <a:t>4GB</a:t>
            </a:r>
            <a:r>
              <a:rPr kumimoji="1" lang="zh-CN" altLang="en-US" dirty="0">
                <a:latin typeface="Microsoft YaHei" panose="020B0503020204020204" pitchFamily="34" charset="-122"/>
                <a:ea typeface="Microsoft YaHei" panose="020B0503020204020204" pitchFamily="34" charset="-122"/>
              </a:rPr>
              <a:t> 跳转范围</a:t>
            </a:r>
            <a:endParaRPr kumimoji="1" lang="en-US" altLang="zh-CN" dirty="0">
              <a:latin typeface="Microsoft YaHei" panose="020B0503020204020204" pitchFamily="34" charset="-122"/>
              <a:ea typeface="Microsoft YaHei" panose="020B0503020204020204" pitchFamily="34" charset="-122"/>
            </a:endParaRPr>
          </a:p>
          <a:p>
            <a:pPr lvl="1">
              <a:lnSpc>
                <a:spcPct val="150000"/>
              </a:lnSpc>
            </a:pPr>
            <a:r>
              <a:rPr kumimoji="1" lang="zh-CN" altLang="en-US" dirty="0">
                <a:latin typeface="Microsoft YaHei" panose="020B0503020204020204" pitchFamily="34" charset="-122"/>
                <a:ea typeface="Microsoft YaHei" panose="020B0503020204020204" pitchFamily="34" charset="-122"/>
              </a:rPr>
              <a:t>需要使用寄存器暂存 </a:t>
            </a:r>
            <a:r>
              <a:rPr kumimoji="1" lang="en-US" altLang="zh-CN" dirty="0" err="1">
                <a:latin typeface="Microsoft YaHei" panose="020B0503020204020204" pitchFamily="34" charset="-122"/>
                <a:ea typeface="Microsoft YaHei" panose="020B0503020204020204" pitchFamily="34" charset="-122"/>
              </a:rPr>
              <a:t>imm</a:t>
            </a:r>
            <a:r>
              <a:rPr kumimoji="1" lang="zh-CN" altLang="en-US" dirty="0">
                <a:latin typeface="Microsoft YaHei" panose="020B0503020204020204" pitchFamily="34" charset="-122"/>
                <a:ea typeface="Microsoft YaHei" panose="020B0503020204020204" pitchFamily="34" charset="-122"/>
              </a:rPr>
              <a:t>：作为 </a:t>
            </a:r>
            <a:r>
              <a:rPr kumimoji="1" lang="en-US" altLang="zh-CN" dirty="0" err="1">
                <a:latin typeface="Microsoft YaHei" panose="020B0503020204020204" pitchFamily="34" charset="-122"/>
                <a:ea typeface="Microsoft YaHei" panose="020B0503020204020204" pitchFamily="34" charset="-122"/>
              </a:rPr>
              <a:t>auipc</a:t>
            </a:r>
            <a:r>
              <a:rPr kumimoji="1" lang="zh-CN" altLang="en-US" dirty="0">
                <a:latin typeface="Microsoft YaHei" panose="020B0503020204020204" pitchFamily="34" charset="-122"/>
                <a:ea typeface="Microsoft YaHei" panose="020B0503020204020204" pitchFamily="34" charset="-122"/>
              </a:rPr>
              <a:t> 的 </a:t>
            </a:r>
            <a:r>
              <a:rPr kumimoji="1" lang="en-US" altLang="zh-CN" dirty="0" err="1">
                <a:latin typeface="Microsoft YaHei" panose="020B0503020204020204" pitchFamily="34" charset="-122"/>
                <a:ea typeface="Microsoft YaHei" panose="020B0503020204020204" pitchFamily="34" charset="-122"/>
              </a:rPr>
              <a:t>rd</a:t>
            </a:r>
            <a:r>
              <a:rPr kumimoji="1" lang="zh-CN" altLang="en-US" dirty="0">
                <a:latin typeface="Microsoft YaHei" panose="020B0503020204020204" pitchFamily="34" charset="-122"/>
                <a:ea typeface="Microsoft YaHei" panose="020B0503020204020204" pitchFamily="34" charset="-122"/>
              </a:rPr>
              <a:t> 和 </a:t>
            </a:r>
            <a:r>
              <a:rPr kumimoji="1" lang="en-US" altLang="zh-CN" dirty="0" err="1">
                <a:latin typeface="Microsoft YaHei" panose="020B0503020204020204" pitchFamily="34" charset="-122"/>
                <a:ea typeface="Microsoft YaHei" panose="020B0503020204020204" pitchFamily="34" charset="-122"/>
              </a:rPr>
              <a:t>jalr</a:t>
            </a:r>
            <a:r>
              <a:rPr kumimoji="1" lang="zh-CN" altLang="en-US" dirty="0">
                <a:latin typeface="Microsoft YaHei" panose="020B0503020204020204" pitchFamily="34" charset="-122"/>
                <a:ea typeface="Microsoft YaHei" panose="020B0503020204020204" pitchFamily="34" charset="-122"/>
              </a:rPr>
              <a:t> 的 </a:t>
            </a:r>
            <a:r>
              <a:rPr kumimoji="1" lang="en-US" altLang="zh-CN" dirty="0">
                <a:latin typeface="Microsoft YaHei" panose="020B0503020204020204" pitchFamily="34" charset="-122"/>
                <a:ea typeface="Microsoft YaHei" panose="020B0503020204020204" pitchFamily="34" charset="-122"/>
              </a:rPr>
              <a:t>rs1</a:t>
            </a:r>
          </a:p>
          <a:p>
            <a:pPr marL="685783" lvl="2" indent="0">
              <a:lnSpc>
                <a:spcPct val="150000"/>
              </a:lnSpc>
              <a:buNone/>
            </a:pPr>
            <a:r>
              <a:rPr kumimoji="1" lang="en-US" altLang="zh-CN" dirty="0" err="1">
                <a:latin typeface="Microsoft YaHei" panose="020B0503020204020204" pitchFamily="34" charset="-122"/>
                <a:ea typeface="Microsoft YaHei" panose="020B0503020204020204" pitchFamily="34" charset="-122"/>
              </a:rPr>
              <a:t>auipc</a:t>
            </a:r>
            <a:r>
              <a:rPr kumimoji="1" lang="en-US" altLang="zh-CN" dirty="0">
                <a:latin typeface="Microsoft YaHei" panose="020B0503020204020204" pitchFamily="34" charset="-122"/>
                <a:ea typeface="Microsoft YaHei" panose="020B0503020204020204" pitchFamily="34" charset="-122"/>
              </a:rPr>
              <a:t> </a:t>
            </a:r>
            <a:r>
              <a:rPr kumimoji="1" lang="en-US" altLang="zh-CN" b="1" dirty="0" err="1">
                <a:solidFill>
                  <a:srgbClr val="FF0000"/>
                </a:solidFill>
                <a:latin typeface="Microsoft YaHei" panose="020B0503020204020204" pitchFamily="34" charset="-122"/>
                <a:ea typeface="Microsoft YaHei" panose="020B0503020204020204" pitchFamily="34" charset="-122"/>
              </a:rPr>
              <a:t>tmp_reg</a:t>
            </a:r>
            <a:r>
              <a:rPr kumimoji="1" lang="en-US" altLang="zh-CN" dirty="0">
                <a:latin typeface="Microsoft YaHei" panose="020B0503020204020204" pitchFamily="34" charset="-122"/>
                <a:ea typeface="Microsoft YaHei" panose="020B0503020204020204" pitchFamily="34" charset="-122"/>
              </a:rPr>
              <a:t>, %hi(offset)</a:t>
            </a:r>
          </a:p>
          <a:p>
            <a:pPr marL="685783" lvl="2" indent="0">
              <a:lnSpc>
                <a:spcPct val="150000"/>
              </a:lnSpc>
              <a:buNone/>
            </a:pPr>
            <a:r>
              <a:rPr kumimoji="1" lang="en-US" altLang="zh-CN" dirty="0" err="1">
                <a:latin typeface="Microsoft YaHei" panose="020B0503020204020204" pitchFamily="34" charset="-122"/>
                <a:ea typeface="Microsoft YaHei" panose="020B0503020204020204" pitchFamily="34" charset="-122"/>
              </a:rPr>
              <a:t>jalr</a:t>
            </a:r>
            <a:r>
              <a:rPr kumimoji="1" lang="en-US" altLang="zh-CN" dirty="0">
                <a:latin typeface="Microsoft YaHei" panose="020B0503020204020204" pitchFamily="34" charset="-122"/>
                <a:ea typeface="Microsoft YaHei" panose="020B0503020204020204" pitchFamily="34" charset="-122"/>
              </a:rPr>
              <a:t> x0, %lo(offset)(</a:t>
            </a:r>
            <a:r>
              <a:rPr kumimoji="1" lang="en-US" altLang="zh-CN" b="1" dirty="0" err="1">
                <a:solidFill>
                  <a:srgbClr val="FF0000"/>
                </a:solidFill>
                <a:latin typeface="Microsoft YaHei" panose="020B0503020204020204" pitchFamily="34" charset="-122"/>
                <a:ea typeface="Microsoft YaHei" panose="020B0503020204020204" pitchFamily="34" charset="-122"/>
              </a:rPr>
              <a:t>tmp_reg</a:t>
            </a:r>
            <a:r>
              <a:rPr kumimoji="1" lang="en-US" altLang="zh-CN" dirty="0">
                <a:latin typeface="Microsoft YaHei" panose="020B0503020204020204" pitchFamily="34" charset="-122"/>
                <a:ea typeface="Microsoft YaHei" panose="020B0503020204020204" pitchFamily="34" charset="-122"/>
              </a:rPr>
              <a:t>)</a:t>
            </a:r>
          </a:p>
          <a:p>
            <a:pPr lvl="1">
              <a:lnSpc>
                <a:spcPct val="150000"/>
              </a:lnSpc>
            </a:pPr>
            <a:r>
              <a:rPr kumimoji="1" lang="zh-CN" altLang="en-US" dirty="0">
                <a:latin typeface="Microsoft YaHei" panose="020B0503020204020204" pitchFamily="34" charset="-122"/>
                <a:ea typeface="Microsoft YaHei" panose="020B0503020204020204" pitchFamily="34" charset="-122"/>
              </a:rPr>
              <a:t>该寄存器不能影响 </a:t>
            </a:r>
            <a:r>
              <a:rPr kumimoji="1" lang="en-US" altLang="zh-CN" dirty="0">
                <a:latin typeface="Microsoft YaHei" panose="020B0503020204020204" pitchFamily="34" charset="-122"/>
                <a:ea typeface="Microsoft YaHei" panose="020B0503020204020204" pitchFamily="34" charset="-122"/>
              </a:rPr>
              <a:t>kernel</a:t>
            </a:r>
            <a:r>
              <a:rPr kumimoji="1" lang="zh-CN" altLang="en-US" dirty="0">
                <a:latin typeface="Microsoft YaHei" panose="020B0503020204020204" pitchFamily="34" charset="-122"/>
                <a:ea typeface="Microsoft YaHei" panose="020B0503020204020204" pitchFamily="34" charset="-122"/>
              </a:rPr>
              <a:t> 正常执行流</a:t>
            </a:r>
            <a:endParaRPr kumimoji="1" lang="en-US" altLang="zh-CN"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A87EE20-EDC9-D2B7-1530-EC177CE65F4B}"/>
              </a:ext>
            </a:extLst>
          </p:cNvPr>
          <p:cNvPicPr>
            <a:picLocks noChangeAspect="1"/>
          </p:cNvPicPr>
          <p:nvPr/>
        </p:nvPicPr>
        <p:blipFill>
          <a:blip r:embed="rId2"/>
          <a:stretch>
            <a:fillRect/>
          </a:stretch>
        </p:blipFill>
        <p:spPr>
          <a:xfrm>
            <a:off x="5412342" y="3034800"/>
            <a:ext cx="6649663" cy="1177087"/>
          </a:xfrm>
          <a:prstGeom prst="rect">
            <a:avLst/>
          </a:prstGeom>
        </p:spPr>
      </p:pic>
      <p:pic>
        <p:nvPicPr>
          <p:cNvPr id="5" name="图片 4">
            <a:extLst>
              <a:ext uri="{FF2B5EF4-FFF2-40B4-BE49-F238E27FC236}">
                <a16:creationId xmlns:a16="http://schemas.microsoft.com/office/drawing/2014/main" id="{FE262076-0683-8937-FD0C-ADCB8C30C3EB}"/>
              </a:ext>
            </a:extLst>
          </p:cNvPr>
          <p:cNvPicPr>
            <a:picLocks noChangeAspect="1"/>
          </p:cNvPicPr>
          <p:nvPr/>
        </p:nvPicPr>
        <p:blipFill>
          <a:blip r:embed="rId3"/>
          <a:stretch>
            <a:fillRect/>
          </a:stretch>
        </p:blipFill>
        <p:spPr>
          <a:xfrm>
            <a:off x="5372549" y="4781108"/>
            <a:ext cx="6565191" cy="889756"/>
          </a:xfrm>
          <a:prstGeom prst="rect">
            <a:avLst/>
          </a:prstGeom>
        </p:spPr>
      </p:pic>
    </p:spTree>
    <p:extLst>
      <p:ext uri="{BB962C8B-B14F-4D97-AF65-F5344CB8AC3E}">
        <p14:creationId xmlns:p14="http://schemas.microsoft.com/office/powerpoint/2010/main" val="543231715"/>
      </p:ext>
    </p:extLst>
  </p:cSld>
  <p:clrMapOvr>
    <a:masterClrMapping/>
  </p:clrMapOvr>
</p:sld>
</file>

<file path=ppt/theme/theme1.xml><?xml version="1.0" encoding="utf-8"?>
<a:theme xmlns:a="http://schemas.openxmlformats.org/drawingml/2006/main" name="香山模板-16-9">
  <a:themeElements>
    <a:clrScheme name="香山模板-16-9">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香山模板-16-9">
      <a:majorFont>
        <a:latin typeface="Arial"/>
        <a:ea typeface="Arial"/>
        <a:cs typeface="Arial"/>
      </a:majorFont>
      <a:minorFont>
        <a:latin typeface="Helvetica"/>
        <a:ea typeface="Helvetica"/>
        <a:cs typeface="Helvetica"/>
      </a:minorFont>
    </a:fontScheme>
    <a:fmtScheme name="香山模板-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2593</Words>
  <Application>Microsoft Macintosh PowerPoint</Application>
  <PresentationFormat>宽屏</PresentationFormat>
  <Paragraphs>342</Paragraphs>
  <Slides>29</Slides>
  <Notes>1</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FangSong</vt:lpstr>
      <vt:lpstr>Microsoft YaHei</vt:lpstr>
      <vt:lpstr>Arial</vt:lpstr>
      <vt:lpstr>Arial</vt:lpstr>
      <vt:lpstr>Calibri</vt:lpstr>
      <vt:lpstr>Helvetica</vt:lpstr>
      <vt:lpstr>香山模板-16-9</vt:lpstr>
      <vt:lpstr>A generic Kprobe optimization algorithm for RISC architectures</vt:lpstr>
      <vt:lpstr>背景</vt:lpstr>
      <vt:lpstr>背景</vt:lpstr>
      <vt:lpstr>优化方案概览</vt:lpstr>
      <vt:lpstr>可能方案分析 – 内核态</vt:lpstr>
      <vt:lpstr>可能方案分析 – 内核态</vt:lpstr>
      <vt:lpstr>可能方案分析 – 用户态</vt:lpstr>
      <vt:lpstr>可能方案 – 用户态 cont.</vt:lpstr>
      <vt:lpstr>提议方法</vt:lpstr>
      <vt:lpstr>提议方法</vt:lpstr>
      <vt:lpstr>提议方法 cont.</vt:lpstr>
      <vt:lpstr>提议方法 cont.</vt:lpstr>
      <vt:lpstr>Kprobe优化实现细节</vt:lpstr>
      <vt:lpstr>Kprobe优化实现细节 cont.</vt:lpstr>
      <vt:lpstr>Kprobe优化实现细节</vt:lpstr>
      <vt:lpstr>Kprobe优化实现细节 cont.</vt:lpstr>
      <vt:lpstr>Kprobe优化实现细节 cont.</vt:lpstr>
      <vt:lpstr>RISC-V 64上技术问题</vt:lpstr>
      <vt:lpstr>通用性</vt:lpstr>
      <vt:lpstr>优势分析</vt:lpstr>
      <vt:lpstr>评估</vt:lpstr>
      <vt:lpstr>评估</vt:lpstr>
      <vt:lpstr>主线进展</vt:lpstr>
      <vt:lpstr>可能改进点</vt:lpstr>
      <vt:lpstr>致谢</vt:lpstr>
      <vt:lpstr>PowerPoint 演示文稿</vt:lpstr>
      <vt:lpstr>硬件背景[1]</vt:lpstr>
      <vt:lpstr>硬件背景[1] cont.</vt:lpstr>
      <vt:lpstr>定性测试技术细节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2022/4/25前端（jy）</dc:title>
  <dc:creator>越 金</dc:creator>
  <cp:lastModifiedBy>国凯 陈</cp:lastModifiedBy>
  <cp:revision>170</cp:revision>
  <dcterms:created xsi:type="dcterms:W3CDTF">2022-09-22T06:14:10Z</dcterms:created>
  <dcterms:modified xsi:type="dcterms:W3CDTF">2022-10-18T05:46:10Z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0E2C2057A309970921E7D862314FCB14</vt:lpwstr>
  </property>
  <property fmtid="{D5CDD505-2E9C-101B-9397-08002B2CF9AE}" pid="3" name="KSOProductBuildVer">
    <vt:lpwstr>2052-4.4.1.7380</vt:lpwstr>
  </property>
</Properties>
</file>