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5" r:id="rId10"/>
    <p:sldId id="271" r:id="rId11"/>
    <p:sldId id="284" r:id="rId12"/>
    <p:sldId id="264" r:id="rId13"/>
    <p:sldId id="266" r:id="rId14"/>
    <p:sldId id="267" r:id="rId15"/>
    <p:sldId id="268" r:id="rId16"/>
    <p:sldId id="269" r:id="rId17"/>
    <p:sldId id="272" r:id="rId18"/>
    <p:sldId id="270" r:id="rId19"/>
    <p:sldId id="273" r:id="rId20"/>
    <p:sldId id="275" r:id="rId21"/>
    <p:sldId id="274" r:id="rId22"/>
    <p:sldId id="276" r:id="rId23"/>
    <p:sldId id="277" r:id="rId24"/>
    <p:sldId id="279" r:id="rId25"/>
    <p:sldId id="278" r:id="rId26"/>
    <p:sldId id="280" r:id="rId27"/>
    <p:sldId id="282" r:id="rId28"/>
    <p:sldId id="281" r:id="rId29"/>
    <p:sldId id="283" r:id="rId30"/>
    <p:sldId id="285"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41FEBF-1A01-454F-9BE9-B594DDF8F47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603D266-A69D-4362-AFE9-E50958FE4B6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7621B2E-F934-47CB-A994-8FF9EF4C3E4D}"/>
              </a:ext>
            </a:extLst>
          </p:cNvPr>
          <p:cNvSpPr>
            <a:spLocks noGrp="1"/>
          </p:cNvSpPr>
          <p:nvPr>
            <p:ph type="dt" sz="half" idx="10"/>
          </p:nvPr>
        </p:nvSpPr>
        <p:spPr/>
        <p:txBody>
          <a:bodyPr/>
          <a:lstStyle/>
          <a:p>
            <a:fld id="{4E9BE3D5-6E94-439E-AD86-D9CAC0E8A30F}" type="datetimeFigureOut">
              <a:rPr lang="en-US" smtClean="0"/>
              <a:t>12/29/2021</a:t>
            </a:fld>
            <a:endParaRPr lang="en-US"/>
          </a:p>
        </p:txBody>
      </p:sp>
      <p:sp>
        <p:nvSpPr>
          <p:cNvPr id="5" name="Footer Placeholder 4">
            <a:extLst>
              <a:ext uri="{FF2B5EF4-FFF2-40B4-BE49-F238E27FC236}">
                <a16:creationId xmlns:a16="http://schemas.microsoft.com/office/drawing/2014/main" id="{D0BD0EAE-1D93-430A-93A7-4516EABA5A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C8BF3B1-AD09-4C4A-9C1B-8546B0ED82CF}"/>
              </a:ext>
            </a:extLst>
          </p:cNvPr>
          <p:cNvSpPr>
            <a:spLocks noGrp="1"/>
          </p:cNvSpPr>
          <p:nvPr>
            <p:ph type="sldNum" sz="quarter" idx="12"/>
          </p:nvPr>
        </p:nvSpPr>
        <p:spPr/>
        <p:txBody>
          <a:bodyPr/>
          <a:lstStyle/>
          <a:p>
            <a:fld id="{F7A48EF7-BFF9-4E2E-8D39-DB3CBD4F2174}" type="slidenum">
              <a:rPr lang="en-US" smtClean="0"/>
              <a:t>‹#›</a:t>
            </a:fld>
            <a:endParaRPr lang="en-US"/>
          </a:p>
        </p:txBody>
      </p:sp>
    </p:spTree>
    <p:extLst>
      <p:ext uri="{BB962C8B-B14F-4D97-AF65-F5344CB8AC3E}">
        <p14:creationId xmlns:p14="http://schemas.microsoft.com/office/powerpoint/2010/main" val="29061860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D6FD4A-9B9B-4C5B-BE7F-4C48F170665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B17E8F9-2B24-48ED-9083-69DC3741919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B92D953-A238-4FAB-A570-341F21E4F57C}"/>
              </a:ext>
            </a:extLst>
          </p:cNvPr>
          <p:cNvSpPr>
            <a:spLocks noGrp="1"/>
          </p:cNvSpPr>
          <p:nvPr>
            <p:ph type="dt" sz="half" idx="10"/>
          </p:nvPr>
        </p:nvSpPr>
        <p:spPr/>
        <p:txBody>
          <a:bodyPr/>
          <a:lstStyle/>
          <a:p>
            <a:fld id="{4E9BE3D5-6E94-439E-AD86-D9CAC0E8A30F}" type="datetimeFigureOut">
              <a:rPr lang="en-US" smtClean="0"/>
              <a:t>12/29/2021</a:t>
            </a:fld>
            <a:endParaRPr lang="en-US"/>
          </a:p>
        </p:txBody>
      </p:sp>
      <p:sp>
        <p:nvSpPr>
          <p:cNvPr id="5" name="Footer Placeholder 4">
            <a:extLst>
              <a:ext uri="{FF2B5EF4-FFF2-40B4-BE49-F238E27FC236}">
                <a16:creationId xmlns:a16="http://schemas.microsoft.com/office/drawing/2014/main" id="{60C3FBDC-86FB-4AE6-A9C0-E1471B0502F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5F6063-3B80-455C-8A3B-AC5A77E995B0}"/>
              </a:ext>
            </a:extLst>
          </p:cNvPr>
          <p:cNvSpPr>
            <a:spLocks noGrp="1"/>
          </p:cNvSpPr>
          <p:nvPr>
            <p:ph type="sldNum" sz="quarter" idx="12"/>
          </p:nvPr>
        </p:nvSpPr>
        <p:spPr/>
        <p:txBody>
          <a:bodyPr/>
          <a:lstStyle/>
          <a:p>
            <a:fld id="{F7A48EF7-BFF9-4E2E-8D39-DB3CBD4F2174}" type="slidenum">
              <a:rPr lang="en-US" smtClean="0"/>
              <a:t>‹#›</a:t>
            </a:fld>
            <a:endParaRPr lang="en-US"/>
          </a:p>
        </p:txBody>
      </p:sp>
    </p:spTree>
    <p:extLst>
      <p:ext uri="{BB962C8B-B14F-4D97-AF65-F5344CB8AC3E}">
        <p14:creationId xmlns:p14="http://schemas.microsoft.com/office/powerpoint/2010/main" val="35253701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A173EED-9022-466B-A202-1623D132B6A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C00DC9A-B794-4C3D-A649-39E157ABD09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8C8D2C4-CDB3-41C0-A97E-98547F20DB25}"/>
              </a:ext>
            </a:extLst>
          </p:cNvPr>
          <p:cNvSpPr>
            <a:spLocks noGrp="1"/>
          </p:cNvSpPr>
          <p:nvPr>
            <p:ph type="dt" sz="half" idx="10"/>
          </p:nvPr>
        </p:nvSpPr>
        <p:spPr/>
        <p:txBody>
          <a:bodyPr/>
          <a:lstStyle/>
          <a:p>
            <a:fld id="{4E9BE3D5-6E94-439E-AD86-D9CAC0E8A30F}" type="datetimeFigureOut">
              <a:rPr lang="en-US" smtClean="0"/>
              <a:t>12/29/2021</a:t>
            </a:fld>
            <a:endParaRPr lang="en-US"/>
          </a:p>
        </p:txBody>
      </p:sp>
      <p:sp>
        <p:nvSpPr>
          <p:cNvPr id="5" name="Footer Placeholder 4">
            <a:extLst>
              <a:ext uri="{FF2B5EF4-FFF2-40B4-BE49-F238E27FC236}">
                <a16:creationId xmlns:a16="http://schemas.microsoft.com/office/drawing/2014/main" id="{75C353DF-D9B9-4086-8C34-2723C9265A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65C2B1A-9658-43FF-B0AA-BFFADF4FA678}"/>
              </a:ext>
            </a:extLst>
          </p:cNvPr>
          <p:cNvSpPr>
            <a:spLocks noGrp="1"/>
          </p:cNvSpPr>
          <p:nvPr>
            <p:ph type="sldNum" sz="quarter" idx="12"/>
          </p:nvPr>
        </p:nvSpPr>
        <p:spPr/>
        <p:txBody>
          <a:bodyPr/>
          <a:lstStyle/>
          <a:p>
            <a:fld id="{F7A48EF7-BFF9-4E2E-8D39-DB3CBD4F2174}" type="slidenum">
              <a:rPr lang="en-US" smtClean="0"/>
              <a:t>‹#›</a:t>
            </a:fld>
            <a:endParaRPr lang="en-US"/>
          </a:p>
        </p:txBody>
      </p:sp>
    </p:spTree>
    <p:extLst>
      <p:ext uri="{BB962C8B-B14F-4D97-AF65-F5344CB8AC3E}">
        <p14:creationId xmlns:p14="http://schemas.microsoft.com/office/powerpoint/2010/main" val="39482654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C0C2C7-A73D-44CF-AB00-7139CF9EC36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340C6DB-7DB7-471D-A5EA-BD332D0BDE9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1ECAE1-C8CE-4652-8806-18B465A78D31}"/>
              </a:ext>
            </a:extLst>
          </p:cNvPr>
          <p:cNvSpPr>
            <a:spLocks noGrp="1"/>
          </p:cNvSpPr>
          <p:nvPr>
            <p:ph type="dt" sz="half" idx="10"/>
          </p:nvPr>
        </p:nvSpPr>
        <p:spPr/>
        <p:txBody>
          <a:bodyPr/>
          <a:lstStyle/>
          <a:p>
            <a:fld id="{4E9BE3D5-6E94-439E-AD86-D9CAC0E8A30F}" type="datetimeFigureOut">
              <a:rPr lang="en-US" smtClean="0"/>
              <a:t>12/29/2021</a:t>
            </a:fld>
            <a:endParaRPr lang="en-US"/>
          </a:p>
        </p:txBody>
      </p:sp>
      <p:sp>
        <p:nvSpPr>
          <p:cNvPr id="5" name="Footer Placeholder 4">
            <a:extLst>
              <a:ext uri="{FF2B5EF4-FFF2-40B4-BE49-F238E27FC236}">
                <a16:creationId xmlns:a16="http://schemas.microsoft.com/office/drawing/2014/main" id="{D522F1D1-4C06-4439-B431-7FD8F5AA18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8F06E57-573C-4D58-9838-454FD8616713}"/>
              </a:ext>
            </a:extLst>
          </p:cNvPr>
          <p:cNvSpPr>
            <a:spLocks noGrp="1"/>
          </p:cNvSpPr>
          <p:nvPr>
            <p:ph type="sldNum" sz="quarter" idx="12"/>
          </p:nvPr>
        </p:nvSpPr>
        <p:spPr/>
        <p:txBody>
          <a:bodyPr/>
          <a:lstStyle/>
          <a:p>
            <a:fld id="{F7A48EF7-BFF9-4E2E-8D39-DB3CBD4F2174}" type="slidenum">
              <a:rPr lang="en-US" smtClean="0"/>
              <a:t>‹#›</a:t>
            </a:fld>
            <a:endParaRPr lang="en-US"/>
          </a:p>
        </p:txBody>
      </p:sp>
    </p:spTree>
    <p:extLst>
      <p:ext uri="{BB962C8B-B14F-4D97-AF65-F5344CB8AC3E}">
        <p14:creationId xmlns:p14="http://schemas.microsoft.com/office/powerpoint/2010/main" val="25340667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DA90C-CCB3-4D93-B55C-3C91E7BD531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B1C7D42-5898-4A10-BD8A-7C110AF0EE9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A3CDE26-89E9-4A04-A200-0CD32A8B552D}"/>
              </a:ext>
            </a:extLst>
          </p:cNvPr>
          <p:cNvSpPr>
            <a:spLocks noGrp="1"/>
          </p:cNvSpPr>
          <p:nvPr>
            <p:ph type="dt" sz="half" idx="10"/>
          </p:nvPr>
        </p:nvSpPr>
        <p:spPr/>
        <p:txBody>
          <a:bodyPr/>
          <a:lstStyle/>
          <a:p>
            <a:fld id="{4E9BE3D5-6E94-439E-AD86-D9CAC0E8A30F}" type="datetimeFigureOut">
              <a:rPr lang="en-US" smtClean="0"/>
              <a:t>12/29/2021</a:t>
            </a:fld>
            <a:endParaRPr lang="en-US"/>
          </a:p>
        </p:txBody>
      </p:sp>
      <p:sp>
        <p:nvSpPr>
          <p:cNvPr id="5" name="Footer Placeholder 4">
            <a:extLst>
              <a:ext uri="{FF2B5EF4-FFF2-40B4-BE49-F238E27FC236}">
                <a16:creationId xmlns:a16="http://schemas.microsoft.com/office/drawing/2014/main" id="{09C790E3-2729-43A9-8626-2104A91D13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F8FBCB2-FFD7-4776-9ECC-152DE52157D6}"/>
              </a:ext>
            </a:extLst>
          </p:cNvPr>
          <p:cNvSpPr>
            <a:spLocks noGrp="1"/>
          </p:cNvSpPr>
          <p:nvPr>
            <p:ph type="sldNum" sz="quarter" idx="12"/>
          </p:nvPr>
        </p:nvSpPr>
        <p:spPr/>
        <p:txBody>
          <a:bodyPr/>
          <a:lstStyle/>
          <a:p>
            <a:fld id="{F7A48EF7-BFF9-4E2E-8D39-DB3CBD4F2174}" type="slidenum">
              <a:rPr lang="en-US" smtClean="0"/>
              <a:t>‹#›</a:t>
            </a:fld>
            <a:endParaRPr lang="en-US"/>
          </a:p>
        </p:txBody>
      </p:sp>
    </p:spTree>
    <p:extLst>
      <p:ext uri="{BB962C8B-B14F-4D97-AF65-F5344CB8AC3E}">
        <p14:creationId xmlns:p14="http://schemas.microsoft.com/office/powerpoint/2010/main" val="23518822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CE48D-8951-433D-93AB-4681AFB898A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A37636C-74E1-4ABF-B963-836A2B1A59B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331CFCD-8ED7-4FB0-A6C4-60E08B8D628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64795D3-171C-4A10-9C7A-8762444FEF60}"/>
              </a:ext>
            </a:extLst>
          </p:cNvPr>
          <p:cNvSpPr>
            <a:spLocks noGrp="1"/>
          </p:cNvSpPr>
          <p:nvPr>
            <p:ph type="dt" sz="half" idx="10"/>
          </p:nvPr>
        </p:nvSpPr>
        <p:spPr/>
        <p:txBody>
          <a:bodyPr/>
          <a:lstStyle/>
          <a:p>
            <a:fld id="{4E9BE3D5-6E94-439E-AD86-D9CAC0E8A30F}" type="datetimeFigureOut">
              <a:rPr lang="en-US" smtClean="0"/>
              <a:t>12/29/2021</a:t>
            </a:fld>
            <a:endParaRPr lang="en-US"/>
          </a:p>
        </p:txBody>
      </p:sp>
      <p:sp>
        <p:nvSpPr>
          <p:cNvPr id="6" name="Footer Placeholder 5">
            <a:extLst>
              <a:ext uri="{FF2B5EF4-FFF2-40B4-BE49-F238E27FC236}">
                <a16:creationId xmlns:a16="http://schemas.microsoft.com/office/drawing/2014/main" id="{C0C7B9E4-37BE-4EA3-859E-368963058E1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E13944F-CD26-43F6-B9BE-3FBE0B8831B9}"/>
              </a:ext>
            </a:extLst>
          </p:cNvPr>
          <p:cNvSpPr>
            <a:spLocks noGrp="1"/>
          </p:cNvSpPr>
          <p:nvPr>
            <p:ph type="sldNum" sz="quarter" idx="12"/>
          </p:nvPr>
        </p:nvSpPr>
        <p:spPr/>
        <p:txBody>
          <a:bodyPr/>
          <a:lstStyle/>
          <a:p>
            <a:fld id="{F7A48EF7-BFF9-4E2E-8D39-DB3CBD4F2174}" type="slidenum">
              <a:rPr lang="en-US" smtClean="0"/>
              <a:t>‹#›</a:t>
            </a:fld>
            <a:endParaRPr lang="en-US"/>
          </a:p>
        </p:txBody>
      </p:sp>
    </p:spTree>
    <p:extLst>
      <p:ext uri="{BB962C8B-B14F-4D97-AF65-F5344CB8AC3E}">
        <p14:creationId xmlns:p14="http://schemas.microsoft.com/office/powerpoint/2010/main" val="21790790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2E69C9-B12E-4B20-AF03-60927315671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E460695-E753-490A-A315-A7A092F5A77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DA83BAF-4224-4303-BBB6-41D300576E2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5B4A4B7-3995-4DDD-98D9-73EB76EF060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A136DF6-C9E7-4D49-981A-BABEE8D57ED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DC7C734-E542-428A-9AB3-34F32C6FD930}"/>
              </a:ext>
            </a:extLst>
          </p:cNvPr>
          <p:cNvSpPr>
            <a:spLocks noGrp="1"/>
          </p:cNvSpPr>
          <p:nvPr>
            <p:ph type="dt" sz="half" idx="10"/>
          </p:nvPr>
        </p:nvSpPr>
        <p:spPr/>
        <p:txBody>
          <a:bodyPr/>
          <a:lstStyle/>
          <a:p>
            <a:fld id="{4E9BE3D5-6E94-439E-AD86-D9CAC0E8A30F}" type="datetimeFigureOut">
              <a:rPr lang="en-US" smtClean="0"/>
              <a:t>12/29/2021</a:t>
            </a:fld>
            <a:endParaRPr lang="en-US"/>
          </a:p>
        </p:txBody>
      </p:sp>
      <p:sp>
        <p:nvSpPr>
          <p:cNvPr id="8" name="Footer Placeholder 7">
            <a:extLst>
              <a:ext uri="{FF2B5EF4-FFF2-40B4-BE49-F238E27FC236}">
                <a16:creationId xmlns:a16="http://schemas.microsoft.com/office/drawing/2014/main" id="{5620BAD7-7407-4805-AB34-B6AE501B292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0BB362E-7D8C-48AD-A384-3B8E52433249}"/>
              </a:ext>
            </a:extLst>
          </p:cNvPr>
          <p:cNvSpPr>
            <a:spLocks noGrp="1"/>
          </p:cNvSpPr>
          <p:nvPr>
            <p:ph type="sldNum" sz="quarter" idx="12"/>
          </p:nvPr>
        </p:nvSpPr>
        <p:spPr/>
        <p:txBody>
          <a:bodyPr/>
          <a:lstStyle/>
          <a:p>
            <a:fld id="{F7A48EF7-BFF9-4E2E-8D39-DB3CBD4F2174}" type="slidenum">
              <a:rPr lang="en-US" smtClean="0"/>
              <a:t>‹#›</a:t>
            </a:fld>
            <a:endParaRPr lang="en-US"/>
          </a:p>
        </p:txBody>
      </p:sp>
    </p:spTree>
    <p:extLst>
      <p:ext uri="{BB962C8B-B14F-4D97-AF65-F5344CB8AC3E}">
        <p14:creationId xmlns:p14="http://schemas.microsoft.com/office/powerpoint/2010/main" val="29767055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8204EE-F0EB-4511-9307-FC70253FCAA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735EBE7-B0BF-4905-AB1C-6C5F342A092A}"/>
              </a:ext>
            </a:extLst>
          </p:cNvPr>
          <p:cNvSpPr>
            <a:spLocks noGrp="1"/>
          </p:cNvSpPr>
          <p:nvPr>
            <p:ph type="dt" sz="half" idx="10"/>
          </p:nvPr>
        </p:nvSpPr>
        <p:spPr/>
        <p:txBody>
          <a:bodyPr/>
          <a:lstStyle/>
          <a:p>
            <a:fld id="{4E9BE3D5-6E94-439E-AD86-D9CAC0E8A30F}" type="datetimeFigureOut">
              <a:rPr lang="en-US" smtClean="0"/>
              <a:t>12/29/2021</a:t>
            </a:fld>
            <a:endParaRPr lang="en-US"/>
          </a:p>
        </p:txBody>
      </p:sp>
      <p:sp>
        <p:nvSpPr>
          <p:cNvPr id="4" name="Footer Placeholder 3">
            <a:extLst>
              <a:ext uri="{FF2B5EF4-FFF2-40B4-BE49-F238E27FC236}">
                <a16:creationId xmlns:a16="http://schemas.microsoft.com/office/drawing/2014/main" id="{E7BB5CEC-BFA3-4386-BB63-9F316341821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47AA66B-A9C3-493C-8CEB-7833D2C87E6C}"/>
              </a:ext>
            </a:extLst>
          </p:cNvPr>
          <p:cNvSpPr>
            <a:spLocks noGrp="1"/>
          </p:cNvSpPr>
          <p:nvPr>
            <p:ph type="sldNum" sz="quarter" idx="12"/>
          </p:nvPr>
        </p:nvSpPr>
        <p:spPr/>
        <p:txBody>
          <a:bodyPr/>
          <a:lstStyle/>
          <a:p>
            <a:fld id="{F7A48EF7-BFF9-4E2E-8D39-DB3CBD4F2174}" type="slidenum">
              <a:rPr lang="en-US" smtClean="0"/>
              <a:t>‹#›</a:t>
            </a:fld>
            <a:endParaRPr lang="en-US"/>
          </a:p>
        </p:txBody>
      </p:sp>
    </p:spTree>
    <p:extLst>
      <p:ext uri="{BB962C8B-B14F-4D97-AF65-F5344CB8AC3E}">
        <p14:creationId xmlns:p14="http://schemas.microsoft.com/office/powerpoint/2010/main" val="29727950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DDEA473-C61C-4983-B90D-F83A889B9FB8}"/>
              </a:ext>
            </a:extLst>
          </p:cNvPr>
          <p:cNvSpPr>
            <a:spLocks noGrp="1"/>
          </p:cNvSpPr>
          <p:nvPr>
            <p:ph type="dt" sz="half" idx="10"/>
          </p:nvPr>
        </p:nvSpPr>
        <p:spPr/>
        <p:txBody>
          <a:bodyPr/>
          <a:lstStyle/>
          <a:p>
            <a:fld id="{4E9BE3D5-6E94-439E-AD86-D9CAC0E8A30F}" type="datetimeFigureOut">
              <a:rPr lang="en-US" smtClean="0"/>
              <a:t>12/29/2021</a:t>
            </a:fld>
            <a:endParaRPr lang="en-US"/>
          </a:p>
        </p:txBody>
      </p:sp>
      <p:sp>
        <p:nvSpPr>
          <p:cNvPr id="3" name="Footer Placeholder 2">
            <a:extLst>
              <a:ext uri="{FF2B5EF4-FFF2-40B4-BE49-F238E27FC236}">
                <a16:creationId xmlns:a16="http://schemas.microsoft.com/office/drawing/2014/main" id="{F055E71B-A190-4146-A46C-0F6EEC15EB3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4F03046-7BA4-4B4A-BE45-A4481B5AAE35}"/>
              </a:ext>
            </a:extLst>
          </p:cNvPr>
          <p:cNvSpPr>
            <a:spLocks noGrp="1"/>
          </p:cNvSpPr>
          <p:nvPr>
            <p:ph type="sldNum" sz="quarter" idx="12"/>
          </p:nvPr>
        </p:nvSpPr>
        <p:spPr/>
        <p:txBody>
          <a:bodyPr/>
          <a:lstStyle/>
          <a:p>
            <a:fld id="{F7A48EF7-BFF9-4E2E-8D39-DB3CBD4F2174}" type="slidenum">
              <a:rPr lang="en-US" smtClean="0"/>
              <a:t>‹#›</a:t>
            </a:fld>
            <a:endParaRPr lang="en-US"/>
          </a:p>
        </p:txBody>
      </p:sp>
    </p:spTree>
    <p:extLst>
      <p:ext uri="{BB962C8B-B14F-4D97-AF65-F5344CB8AC3E}">
        <p14:creationId xmlns:p14="http://schemas.microsoft.com/office/powerpoint/2010/main" val="6947141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1D7A62-5657-41E0-8817-9ECBF21F8CB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10C7BC0-CCCF-48A9-8A24-793DFF0866C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4D8B7A9-15A5-46E2-973C-4F3819E85AE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BB50D84-444F-4014-BFC7-FB91382FD49D}"/>
              </a:ext>
            </a:extLst>
          </p:cNvPr>
          <p:cNvSpPr>
            <a:spLocks noGrp="1"/>
          </p:cNvSpPr>
          <p:nvPr>
            <p:ph type="dt" sz="half" idx="10"/>
          </p:nvPr>
        </p:nvSpPr>
        <p:spPr/>
        <p:txBody>
          <a:bodyPr/>
          <a:lstStyle/>
          <a:p>
            <a:fld id="{4E9BE3D5-6E94-439E-AD86-D9CAC0E8A30F}" type="datetimeFigureOut">
              <a:rPr lang="en-US" smtClean="0"/>
              <a:t>12/29/2021</a:t>
            </a:fld>
            <a:endParaRPr lang="en-US"/>
          </a:p>
        </p:txBody>
      </p:sp>
      <p:sp>
        <p:nvSpPr>
          <p:cNvPr id="6" name="Footer Placeholder 5">
            <a:extLst>
              <a:ext uri="{FF2B5EF4-FFF2-40B4-BE49-F238E27FC236}">
                <a16:creationId xmlns:a16="http://schemas.microsoft.com/office/drawing/2014/main" id="{6318563E-C08A-4D3E-BAAF-23FDF17D62A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D3B3883-56FD-4FA4-BB53-ECD96A734AFA}"/>
              </a:ext>
            </a:extLst>
          </p:cNvPr>
          <p:cNvSpPr>
            <a:spLocks noGrp="1"/>
          </p:cNvSpPr>
          <p:nvPr>
            <p:ph type="sldNum" sz="quarter" idx="12"/>
          </p:nvPr>
        </p:nvSpPr>
        <p:spPr/>
        <p:txBody>
          <a:bodyPr/>
          <a:lstStyle/>
          <a:p>
            <a:fld id="{F7A48EF7-BFF9-4E2E-8D39-DB3CBD4F2174}" type="slidenum">
              <a:rPr lang="en-US" smtClean="0"/>
              <a:t>‹#›</a:t>
            </a:fld>
            <a:endParaRPr lang="en-US"/>
          </a:p>
        </p:txBody>
      </p:sp>
    </p:spTree>
    <p:extLst>
      <p:ext uri="{BB962C8B-B14F-4D97-AF65-F5344CB8AC3E}">
        <p14:creationId xmlns:p14="http://schemas.microsoft.com/office/powerpoint/2010/main" val="9455677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0896FE-6CCC-4799-A3A2-11BBF838E8A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700DD83-ADC0-4696-959E-901E4D80CFA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A27D57A-E93C-4430-9F0B-49676922782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92DDF5F-021C-437D-BE1F-32DB47B72E05}"/>
              </a:ext>
            </a:extLst>
          </p:cNvPr>
          <p:cNvSpPr>
            <a:spLocks noGrp="1"/>
          </p:cNvSpPr>
          <p:nvPr>
            <p:ph type="dt" sz="half" idx="10"/>
          </p:nvPr>
        </p:nvSpPr>
        <p:spPr/>
        <p:txBody>
          <a:bodyPr/>
          <a:lstStyle/>
          <a:p>
            <a:fld id="{4E9BE3D5-6E94-439E-AD86-D9CAC0E8A30F}" type="datetimeFigureOut">
              <a:rPr lang="en-US" smtClean="0"/>
              <a:t>12/29/2021</a:t>
            </a:fld>
            <a:endParaRPr lang="en-US"/>
          </a:p>
        </p:txBody>
      </p:sp>
      <p:sp>
        <p:nvSpPr>
          <p:cNvPr id="6" name="Footer Placeholder 5">
            <a:extLst>
              <a:ext uri="{FF2B5EF4-FFF2-40B4-BE49-F238E27FC236}">
                <a16:creationId xmlns:a16="http://schemas.microsoft.com/office/drawing/2014/main" id="{D924E81D-F413-4B09-A2E1-1E61B058B92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35C122B-A7CE-4A6F-9DDF-457914C07BF9}"/>
              </a:ext>
            </a:extLst>
          </p:cNvPr>
          <p:cNvSpPr>
            <a:spLocks noGrp="1"/>
          </p:cNvSpPr>
          <p:nvPr>
            <p:ph type="sldNum" sz="quarter" idx="12"/>
          </p:nvPr>
        </p:nvSpPr>
        <p:spPr/>
        <p:txBody>
          <a:bodyPr/>
          <a:lstStyle/>
          <a:p>
            <a:fld id="{F7A48EF7-BFF9-4E2E-8D39-DB3CBD4F2174}" type="slidenum">
              <a:rPr lang="en-US" smtClean="0"/>
              <a:t>‹#›</a:t>
            </a:fld>
            <a:endParaRPr lang="en-US"/>
          </a:p>
        </p:txBody>
      </p:sp>
    </p:spTree>
    <p:extLst>
      <p:ext uri="{BB962C8B-B14F-4D97-AF65-F5344CB8AC3E}">
        <p14:creationId xmlns:p14="http://schemas.microsoft.com/office/powerpoint/2010/main" val="42555603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57000">
              <a:schemeClr val="accent1">
                <a:lumMod val="45000"/>
                <a:lumOff val="55000"/>
              </a:schemeClr>
            </a:gs>
            <a:gs pos="83000">
              <a:schemeClr val="accent1">
                <a:lumMod val="45000"/>
                <a:lumOff val="55000"/>
              </a:schemeClr>
            </a:gs>
            <a:gs pos="100000">
              <a:schemeClr val="accent1">
                <a:lumMod val="30000"/>
                <a:lumOff val="70000"/>
              </a:schemeClr>
            </a:gs>
          </a:gsLst>
          <a:lin ang="16200000" scaled="0"/>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9D5578E-FC31-4624-B937-3EDE0262147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065EA57-BC2D-4B93-AEA5-6ECEBFF5190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96A4AEA-EB0C-4358-BBEB-10030C297D6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E9BE3D5-6E94-439E-AD86-D9CAC0E8A30F}" type="datetimeFigureOut">
              <a:rPr lang="en-US" smtClean="0"/>
              <a:t>12/29/2021</a:t>
            </a:fld>
            <a:endParaRPr lang="en-US"/>
          </a:p>
        </p:txBody>
      </p:sp>
      <p:sp>
        <p:nvSpPr>
          <p:cNvPr id="5" name="Footer Placeholder 4">
            <a:extLst>
              <a:ext uri="{FF2B5EF4-FFF2-40B4-BE49-F238E27FC236}">
                <a16:creationId xmlns:a16="http://schemas.microsoft.com/office/drawing/2014/main" id="{FC10101A-40CD-4EE1-8D7D-BE9339D7851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DB57880-A8AE-441E-8241-FD71BA6BB1A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A48EF7-BFF9-4E2E-8D39-DB3CBD4F2174}" type="slidenum">
              <a:rPr lang="en-US" smtClean="0"/>
              <a:t>‹#›</a:t>
            </a:fld>
            <a:endParaRPr lang="en-US"/>
          </a:p>
        </p:txBody>
      </p:sp>
    </p:spTree>
    <p:extLst>
      <p:ext uri="{BB962C8B-B14F-4D97-AF65-F5344CB8AC3E}">
        <p14:creationId xmlns:p14="http://schemas.microsoft.com/office/powerpoint/2010/main" val="1282098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3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descr="Loan Features - Different Types &amp;amp; Examples | CFI">
            <a:extLst>
              <a:ext uri="{FF2B5EF4-FFF2-40B4-BE49-F238E27FC236}">
                <a16:creationId xmlns:a16="http://schemas.microsoft.com/office/drawing/2014/main" id="{037122B7-FA95-422B-854F-D568FFD572B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49039" y="1954923"/>
            <a:ext cx="4165600" cy="2708518"/>
          </a:xfrm>
          <a:prstGeom prst="rect">
            <a:avLst/>
          </a:prstGeom>
          <a:gradFill>
            <a:gsLst>
              <a:gs pos="0">
                <a:schemeClr val="accent1">
                  <a:lumMod val="5000"/>
                  <a:lumOff val="95000"/>
                </a:schemeClr>
              </a:gs>
              <a:gs pos="57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p:spPr>
      </p:pic>
      <p:sp>
        <p:nvSpPr>
          <p:cNvPr id="2" name="Title 1">
            <a:extLst>
              <a:ext uri="{FF2B5EF4-FFF2-40B4-BE49-F238E27FC236}">
                <a16:creationId xmlns:a16="http://schemas.microsoft.com/office/drawing/2014/main" id="{BF5697A6-847D-4FA3-AAC5-CA71467A2F62}"/>
              </a:ext>
            </a:extLst>
          </p:cNvPr>
          <p:cNvSpPr>
            <a:spLocks noGrp="1"/>
          </p:cNvSpPr>
          <p:nvPr>
            <p:ph type="ctrTitle"/>
          </p:nvPr>
        </p:nvSpPr>
        <p:spPr>
          <a:xfrm>
            <a:off x="955040" y="391386"/>
            <a:ext cx="9144000" cy="1203960"/>
          </a:xfrm>
        </p:spPr>
        <p:txBody>
          <a:bodyPr/>
          <a:lstStyle/>
          <a:p>
            <a:r>
              <a:rPr lang="en-US" b="1" dirty="0"/>
              <a:t>Loan Status Prediction</a:t>
            </a:r>
          </a:p>
        </p:txBody>
      </p:sp>
      <p:sp>
        <p:nvSpPr>
          <p:cNvPr id="3" name="Subtitle 2">
            <a:extLst>
              <a:ext uri="{FF2B5EF4-FFF2-40B4-BE49-F238E27FC236}">
                <a16:creationId xmlns:a16="http://schemas.microsoft.com/office/drawing/2014/main" id="{3CEDC391-030D-4011-9FCE-F388D731BEAD}"/>
              </a:ext>
            </a:extLst>
          </p:cNvPr>
          <p:cNvSpPr>
            <a:spLocks noGrp="1"/>
          </p:cNvSpPr>
          <p:nvPr>
            <p:ph type="subTitle" idx="1"/>
          </p:nvPr>
        </p:nvSpPr>
        <p:spPr>
          <a:xfrm>
            <a:off x="2804159" y="5023018"/>
            <a:ext cx="6583681" cy="1203960"/>
          </a:xfrm>
        </p:spPr>
        <p:txBody>
          <a:bodyPr>
            <a:noAutofit/>
          </a:bodyPr>
          <a:lstStyle/>
          <a:p>
            <a:r>
              <a:rPr lang="en-US" sz="2800" b="1" dirty="0">
                <a:solidFill>
                  <a:schemeClr val="accent1"/>
                </a:solidFill>
              </a:rPr>
              <a:t>Springboard Capstone Project</a:t>
            </a:r>
          </a:p>
          <a:p>
            <a:r>
              <a:rPr lang="en-US" sz="2800" b="1" dirty="0">
                <a:solidFill>
                  <a:schemeClr val="accent1"/>
                </a:solidFill>
              </a:rPr>
              <a:t>Changmin Cheng</a:t>
            </a:r>
          </a:p>
          <a:p>
            <a:r>
              <a:rPr lang="en-US" sz="2800" b="1" dirty="0">
                <a:solidFill>
                  <a:schemeClr val="accent1"/>
                </a:solidFill>
              </a:rPr>
              <a:t>December 2021</a:t>
            </a:r>
          </a:p>
        </p:txBody>
      </p:sp>
    </p:spTree>
    <p:extLst>
      <p:ext uri="{BB962C8B-B14F-4D97-AF65-F5344CB8AC3E}">
        <p14:creationId xmlns:p14="http://schemas.microsoft.com/office/powerpoint/2010/main" val="8291201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A3E4306-76F0-4C56-B17F-919DF90DF772}"/>
              </a:ext>
            </a:extLst>
          </p:cNvPr>
          <p:cNvSpPr>
            <a:spLocks noGrp="1"/>
          </p:cNvSpPr>
          <p:nvPr>
            <p:ph idx="1"/>
          </p:nvPr>
        </p:nvSpPr>
        <p:spPr>
          <a:xfrm>
            <a:off x="422467" y="1421588"/>
            <a:ext cx="11592324" cy="5234394"/>
          </a:xfrm>
        </p:spPr>
        <p:txBody>
          <a:bodyPr>
            <a:noAutofit/>
          </a:bodyPr>
          <a:lstStyle/>
          <a:p>
            <a:pPr marL="0" indent="0">
              <a:buNone/>
            </a:pPr>
            <a:r>
              <a:rPr lang="en-US" dirty="0"/>
              <a:t>In this step we have finished a few tasks:</a:t>
            </a:r>
          </a:p>
          <a:p>
            <a:pPr marL="0" indent="0">
              <a:buNone/>
            </a:pPr>
            <a:endParaRPr lang="en-US" dirty="0"/>
          </a:p>
          <a:p>
            <a:pPr marL="514350" indent="-514350">
              <a:buAutoNum type="arabicPeriod"/>
            </a:pPr>
            <a:r>
              <a:rPr lang="en-US" dirty="0"/>
              <a:t>Drop columns with too many missing values, columns with high correlation with other columns, and columns with poor correlation with the target variable (loan status);</a:t>
            </a:r>
          </a:p>
          <a:p>
            <a:pPr marL="514350" indent="-514350">
              <a:buAutoNum type="arabicPeriod" startAt="2"/>
            </a:pPr>
            <a:r>
              <a:rPr lang="en-US" dirty="0"/>
              <a:t>Drop categorical columns with too many unique values;</a:t>
            </a:r>
          </a:p>
          <a:p>
            <a:pPr marL="514350" indent="-514350">
              <a:buAutoNum type="arabicPeriod" startAt="2"/>
            </a:pPr>
            <a:r>
              <a:rPr lang="en-US" dirty="0"/>
              <a:t>Drop rows with missing values, rows with a current loan status, and rows with some outliners. </a:t>
            </a:r>
          </a:p>
          <a:p>
            <a:pPr marL="0" indent="0">
              <a:buNone/>
            </a:pPr>
            <a:endParaRPr lang="en-US" sz="1100" dirty="0"/>
          </a:p>
          <a:p>
            <a:pPr marL="0" indent="0">
              <a:buNone/>
            </a:pPr>
            <a:r>
              <a:rPr lang="en-US" dirty="0"/>
              <a:t>Therefore the final data for modeling is  1,188,428 rows  and  28 columns</a:t>
            </a:r>
          </a:p>
          <a:p>
            <a:pPr marL="0" indent="0">
              <a:buNone/>
            </a:pPr>
            <a:r>
              <a:rPr lang="en-US" dirty="0"/>
              <a:t>Comparing to the original data:                2,260,701 rows  and 151 columns</a:t>
            </a:r>
          </a:p>
          <a:p>
            <a:pPr marL="514350" indent="-514350">
              <a:buAutoNum type="arabicPeriod" startAt="2"/>
            </a:pPr>
            <a:endParaRPr lang="en-US" dirty="0"/>
          </a:p>
        </p:txBody>
      </p:sp>
      <p:sp>
        <p:nvSpPr>
          <p:cNvPr id="4" name="Title 1">
            <a:extLst>
              <a:ext uri="{FF2B5EF4-FFF2-40B4-BE49-F238E27FC236}">
                <a16:creationId xmlns:a16="http://schemas.microsoft.com/office/drawing/2014/main" id="{410DA1C0-A21F-4CC2-A504-69B8CC2CD316}"/>
              </a:ext>
            </a:extLst>
          </p:cNvPr>
          <p:cNvSpPr>
            <a:spLocks noGrp="1"/>
          </p:cNvSpPr>
          <p:nvPr>
            <p:ph type="title"/>
          </p:nvPr>
        </p:nvSpPr>
        <p:spPr>
          <a:xfrm>
            <a:off x="787400" y="344805"/>
            <a:ext cx="10246360" cy="874395"/>
          </a:xfrm>
        </p:spPr>
        <p:txBody>
          <a:bodyPr/>
          <a:lstStyle/>
          <a:p>
            <a:r>
              <a:rPr lang="en-US" b="1" dirty="0"/>
              <a:t>1. Data Wrangling   </a:t>
            </a:r>
            <a:r>
              <a:rPr lang="en-US" sz="3600" b="1" dirty="0"/>
              <a:t>(summary)</a:t>
            </a:r>
          </a:p>
        </p:txBody>
      </p:sp>
    </p:spTree>
    <p:extLst>
      <p:ext uri="{BB962C8B-B14F-4D97-AF65-F5344CB8AC3E}">
        <p14:creationId xmlns:p14="http://schemas.microsoft.com/office/powerpoint/2010/main" val="42349467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73062E78-C3DC-473B-9AAC-E462E6E1324F}"/>
              </a:ext>
            </a:extLst>
          </p:cNvPr>
          <p:cNvSpPr>
            <a:spLocks noGrp="1"/>
          </p:cNvSpPr>
          <p:nvPr>
            <p:ph type="title"/>
          </p:nvPr>
        </p:nvSpPr>
        <p:spPr>
          <a:xfrm>
            <a:off x="838199" y="205637"/>
            <a:ext cx="11268075" cy="1325563"/>
          </a:xfrm>
        </p:spPr>
        <p:txBody>
          <a:bodyPr>
            <a:normAutofit/>
          </a:bodyPr>
          <a:lstStyle/>
          <a:p>
            <a:r>
              <a:rPr lang="en-US" dirty="0">
                <a:effectLst/>
                <a:latin typeface="Calibri" panose="020F0502020204030204" pitchFamily="34" charset="0"/>
                <a:ea typeface="DengXian" panose="02010600030101010101" pitchFamily="2" charset="-122"/>
                <a:cs typeface="Times New Roman" panose="02020603050405020304" pitchFamily="18" charset="0"/>
              </a:rPr>
              <a:t>2. Exploratory Data Analysis – </a:t>
            </a:r>
            <a:r>
              <a:rPr lang="en-US" sz="3600" dirty="0">
                <a:effectLst/>
                <a:latin typeface="Calibri" panose="020F0502020204030204" pitchFamily="34" charset="0"/>
                <a:ea typeface="DengXian" panose="02010600030101010101" pitchFamily="2" charset="-122"/>
                <a:cs typeface="Times New Roman" panose="02020603050405020304" pitchFamily="18" charset="0"/>
              </a:rPr>
              <a:t>Data Distribution</a:t>
            </a:r>
            <a:endParaRPr lang="en-US" sz="3600" dirty="0"/>
          </a:p>
        </p:txBody>
      </p:sp>
      <p:pic>
        <p:nvPicPr>
          <p:cNvPr id="3078" name="Picture 6">
            <a:extLst>
              <a:ext uri="{FF2B5EF4-FFF2-40B4-BE49-F238E27FC236}">
                <a16:creationId xmlns:a16="http://schemas.microsoft.com/office/drawing/2014/main" id="{D1871DED-9EFA-4E2D-9698-07168C93CC9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72400" y="1304926"/>
            <a:ext cx="3820170" cy="2738438"/>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a:extLst>
              <a:ext uri="{FF2B5EF4-FFF2-40B4-BE49-F238E27FC236}">
                <a16:creationId xmlns:a16="http://schemas.microsoft.com/office/drawing/2014/main" id="{CA85E5A5-9168-4D9C-8DC0-66B0F08D0EF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72400" y="4198817"/>
            <a:ext cx="3762375" cy="25527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0DF94E21-F957-4A34-844E-269169766559}"/>
              </a:ext>
            </a:extLst>
          </p:cNvPr>
          <p:cNvSpPr txBox="1"/>
          <p:nvPr/>
        </p:nvSpPr>
        <p:spPr>
          <a:xfrm>
            <a:off x="447029" y="1778850"/>
            <a:ext cx="7087245" cy="3970318"/>
          </a:xfrm>
          <a:prstGeom prst="rect">
            <a:avLst/>
          </a:prstGeom>
          <a:noFill/>
        </p:spPr>
        <p:txBody>
          <a:bodyPr wrap="square" rtlCol="0">
            <a:spAutoFit/>
          </a:bodyPr>
          <a:lstStyle/>
          <a:p>
            <a:r>
              <a:rPr lang="en-US" sz="2800" dirty="0"/>
              <a:t>Let’s have a look on the histogram of continuous columns.</a:t>
            </a:r>
          </a:p>
          <a:p>
            <a:endParaRPr lang="en-US" sz="2800" dirty="0"/>
          </a:p>
          <a:p>
            <a:r>
              <a:rPr lang="en-US" sz="2800" dirty="0"/>
              <a:t>For those with long tails, we use logarithm axis to plot it more clearly. Compare the two plots on the right side.</a:t>
            </a:r>
          </a:p>
          <a:p>
            <a:endParaRPr lang="en-US" sz="2800" dirty="0"/>
          </a:p>
          <a:p>
            <a:r>
              <a:rPr lang="en-US" sz="2800" dirty="0"/>
              <a:t>So far they all look good. So we don’t need to do anything on them. </a:t>
            </a:r>
          </a:p>
        </p:txBody>
      </p:sp>
    </p:spTree>
    <p:extLst>
      <p:ext uri="{BB962C8B-B14F-4D97-AF65-F5344CB8AC3E}">
        <p14:creationId xmlns:p14="http://schemas.microsoft.com/office/powerpoint/2010/main" val="10057669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B6CFDF-DC11-489C-A62D-21CB5F305AC5}"/>
              </a:ext>
            </a:extLst>
          </p:cNvPr>
          <p:cNvSpPr>
            <a:spLocks noGrp="1"/>
          </p:cNvSpPr>
          <p:nvPr>
            <p:ph type="title"/>
          </p:nvPr>
        </p:nvSpPr>
        <p:spPr>
          <a:xfrm>
            <a:off x="459520" y="291362"/>
            <a:ext cx="10515600" cy="1325563"/>
          </a:xfrm>
        </p:spPr>
        <p:txBody>
          <a:bodyPr>
            <a:normAutofit/>
          </a:bodyPr>
          <a:lstStyle/>
          <a:p>
            <a:r>
              <a:rPr lang="en-US" dirty="0">
                <a:effectLst/>
                <a:latin typeface="Calibri" panose="020F0502020204030204" pitchFamily="34" charset="0"/>
                <a:ea typeface="DengXian" panose="02010600030101010101" pitchFamily="2" charset="-122"/>
                <a:cs typeface="Times New Roman" panose="02020603050405020304" pitchFamily="18" charset="0"/>
              </a:rPr>
              <a:t>2. Exploratory Data Analysis – </a:t>
            </a:r>
            <a:r>
              <a:rPr lang="en-US" sz="3600" dirty="0">
                <a:effectLst/>
                <a:latin typeface="Calibri" panose="020F0502020204030204" pitchFamily="34" charset="0"/>
                <a:ea typeface="DengXian" panose="02010600030101010101" pitchFamily="2" charset="-122"/>
                <a:cs typeface="Times New Roman" panose="02020603050405020304" pitchFamily="18" charset="0"/>
              </a:rPr>
              <a:t>PCA   (1/2)</a:t>
            </a:r>
            <a:endParaRPr lang="en-US" sz="3600" dirty="0"/>
          </a:p>
        </p:txBody>
      </p:sp>
      <p:sp>
        <p:nvSpPr>
          <p:cNvPr id="7" name="TextBox 6">
            <a:extLst>
              <a:ext uri="{FF2B5EF4-FFF2-40B4-BE49-F238E27FC236}">
                <a16:creationId xmlns:a16="http://schemas.microsoft.com/office/drawing/2014/main" id="{8574E808-7751-4984-B01C-518B996AB524}"/>
              </a:ext>
            </a:extLst>
          </p:cNvPr>
          <p:cNvSpPr txBox="1"/>
          <p:nvPr/>
        </p:nvSpPr>
        <p:spPr>
          <a:xfrm>
            <a:off x="459520" y="2456120"/>
            <a:ext cx="4167963" cy="2246769"/>
          </a:xfrm>
          <a:prstGeom prst="rect">
            <a:avLst/>
          </a:prstGeom>
          <a:noFill/>
        </p:spPr>
        <p:txBody>
          <a:bodyPr wrap="square" rtlCol="0">
            <a:spAutoFit/>
          </a:bodyPr>
          <a:lstStyle/>
          <a:p>
            <a:r>
              <a:rPr lang="en-US" sz="2800" dirty="0"/>
              <a:t>From this plot we can see that to reach 80% or more explained variance, at least 9 principal components should be selected.</a:t>
            </a:r>
          </a:p>
        </p:txBody>
      </p:sp>
      <p:pic>
        <p:nvPicPr>
          <p:cNvPr id="3076" name="Picture 4">
            <a:extLst>
              <a:ext uri="{FF2B5EF4-FFF2-40B4-BE49-F238E27FC236}">
                <a16:creationId xmlns:a16="http://schemas.microsoft.com/office/drawing/2014/main" id="{91BA00C9-85E0-4459-AD30-8D6C4B3246D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988989" y="2301025"/>
            <a:ext cx="6743491"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41637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2" name="Picture 6">
            <a:extLst>
              <a:ext uri="{FF2B5EF4-FFF2-40B4-BE49-F238E27FC236}">
                <a16:creationId xmlns:a16="http://schemas.microsoft.com/office/drawing/2014/main" id="{4A7B13EF-E334-41F9-8AE3-201FDF57345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126392" y="1283151"/>
            <a:ext cx="7028131" cy="4758830"/>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a:extLst>
              <a:ext uri="{FF2B5EF4-FFF2-40B4-BE49-F238E27FC236}">
                <a16:creationId xmlns:a16="http://schemas.microsoft.com/office/drawing/2014/main" id="{7F78BC34-AADD-403C-93FF-2F5ABB29FB2C}"/>
              </a:ext>
            </a:extLst>
          </p:cNvPr>
          <p:cNvSpPr txBox="1">
            <a:spLocks/>
          </p:cNvSpPr>
          <p:nvPr/>
        </p:nvSpPr>
        <p:spPr>
          <a:xfrm>
            <a:off x="338470" y="1825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latin typeface="Calibri" panose="020F0502020204030204" pitchFamily="34" charset="0"/>
                <a:ea typeface="DengXian" panose="02010600030101010101" pitchFamily="2" charset="-122"/>
                <a:cs typeface="Times New Roman" panose="02020603050405020304" pitchFamily="18" charset="0"/>
              </a:rPr>
              <a:t>2. Exploratory Data Analysis – </a:t>
            </a:r>
            <a:r>
              <a:rPr lang="en-US" sz="3600" dirty="0">
                <a:latin typeface="Calibri" panose="020F0502020204030204" pitchFamily="34" charset="0"/>
                <a:ea typeface="DengXian" panose="02010600030101010101" pitchFamily="2" charset="-122"/>
                <a:cs typeface="Times New Roman" panose="02020603050405020304" pitchFamily="18" charset="0"/>
              </a:rPr>
              <a:t>PCA</a:t>
            </a:r>
            <a:r>
              <a:rPr lang="en-US" dirty="0">
                <a:latin typeface="Calibri" panose="020F0502020204030204" pitchFamily="34" charset="0"/>
                <a:ea typeface="DengXian" panose="02010600030101010101" pitchFamily="2" charset="-122"/>
                <a:cs typeface="Times New Roman" panose="02020603050405020304" pitchFamily="18" charset="0"/>
              </a:rPr>
              <a:t>   </a:t>
            </a:r>
            <a:r>
              <a:rPr lang="en-US" sz="3600" dirty="0">
                <a:latin typeface="Calibri" panose="020F0502020204030204" pitchFamily="34" charset="0"/>
                <a:ea typeface="DengXian" panose="02010600030101010101" pitchFamily="2" charset="-122"/>
                <a:cs typeface="Times New Roman" panose="02020603050405020304" pitchFamily="18" charset="0"/>
              </a:rPr>
              <a:t>(2/2)</a:t>
            </a:r>
            <a:endParaRPr lang="en-US" sz="3600" dirty="0"/>
          </a:p>
        </p:txBody>
      </p:sp>
      <p:sp>
        <p:nvSpPr>
          <p:cNvPr id="4" name="TextBox 3">
            <a:extLst>
              <a:ext uri="{FF2B5EF4-FFF2-40B4-BE49-F238E27FC236}">
                <a16:creationId xmlns:a16="http://schemas.microsoft.com/office/drawing/2014/main" id="{9829EF7A-F8CC-4DD7-8F15-A6B1FD4B35DE}"/>
              </a:ext>
            </a:extLst>
          </p:cNvPr>
          <p:cNvSpPr txBox="1"/>
          <p:nvPr/>
        </p:nvSpPr>
        <p:spPr>
          <a:xfrm>
            <a:off x="559714" y="1694938"/>
            <a:ext cx="4423143" cy="1815882"/>
          </a:xfrm>
          <a:prstGeom prst="rect">
            <a:avLst/>
          </a:prstGeom>
          <a:noFill/>
        </p:spPr>
        <p:txBody>
          <a:bodyPr wrap="square" rtlCol="0">
            <a:spAutoFit/>
          </a:bodyPr>
          <a:lstStyle/>
          <a:p>
            <a:r>
              <a:rPr lang="en-US" sz="2800" dirty="0"/>
              <a:t>Visualizing all data points in the coordinate system of the first two principal components</a:t>
            </a:r>
          </a:p>
        </p:txBody>
      </p:sp>
      <p:cxnSp>
        <p:nvCxnSpPr>
          <p:cNvPr id="7" name="Straight Arrow Connector 6">
            <a:extLst>
              <a:ext uri="{FF2B5EF4-FFF2-40B4-BE49-F238E27FC236}">
                <a16:creationId xmlns:a16="http://schemas.microsoft.com/office/drawing/2014/main" id="{760ABFAD-05DA-4636-9B76-FFF0D2BF1937}"/>
              </a:ext>
            </a:extLst>
          </p:cNvPr>
          <p:cNvCxnSpPr>
            <a:cxnSpLocks/>
          </p:cNvCxnSpPr>
          <p:nvPr/>
        </p:nvCxnSpPr>
        <p:spPr>
          <a:xfrm>
            <a:off x="3632523" y="4083842"/>
            <a:ext cx="2906500" cy="288101"/>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602B3728-888B-4187-80A4-2BAD054E80D7}"/>
              </a:ext>
            </a:extLst>
          </p:cNvPr>
          <p:cNvSpPr txBox="1"/>
          <p:nvPr/>
        </p:nvSpPr>
        <p:spPr>
          <a:xfrm>
            <a:off x="1480758" y="3559885"/>
            <a:ext cx="2581053" cy="830997"/>
          </a:xfrm>
          <a:prstGeom prst="rect">
            <a:avLst/>
          </a:prstGeom>
          <a:noFill/>
        </p:spPr>
        <p:txBody>
          <a:bodyPr wrap="square" rtlCol="0">
            <a:spAutoFit/>
          </a:bodyPr>
          <a:lstStyle/>
          <a:p>
            <a:r>
              <a:rPr lang="en-US" sz="2400" dirty="0"/>
              <a:t>Default loans </a:t>
            </a:r>
          </a:p>
          <a:p>
            <a:r>
              <a:rPr lang="en-US" sz="2400" dirty="0"/>
              <a:t>(loan status = 0)</a:t>
            </a:r>
          </a:p>
        </p:txBody>
      </p:sp>
      <p:cxnSp>
        <p:nvCxnSpPr>
          <p:cNvPr id="12" name="Straight Arrow Connector 11">
            <a:extLst>
              <a:ext uri="{FF2B5EF4-FFF2-40B4-BE49-F238E27FC236}">
                <a16:creationId xmlns:a16="http://schemas.microsoft.com/office/drawing/2014/main" id="{4B1E8717-A459-4746-9F5A-6C7F81D26F71}"/>
              </a:ext>
            </a:extLst>
          </p:cNvPr>
          <p:cNvCxnSpPr>
            <a:cxnSpLocks/>
          </p:cNvCxnSpPr>
          <p:nvPr/>
        </p:nvCxnSpPr>
        <p:spPr>
          <a:xfrm flipV="1">
            <a:off x="3814874" y="5177531"/>
            <a:ext cx="3245145" cy="397319"/>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71AA7E56-F292-4D29-A111-730D9CED26C5}"/>
              </a:ext>
            </a:extLst>
          </p:cNvPr>
          <p:cNvSpPr txBox="1"/>
          <p:nvPr/>
        </p:nvSpPr>
        <p:spPr>
          <a:xfrm>
            <a:off x="1576409" y="5151954"/>
            <a:ext cx="2727786" cy="830997"/>
          </a:xfrm>
          <a:prstGeom prst="rect">
            <a:avLst/>
          </a:prstGeom>
          <a:noFill/>
        </p:spPr>
        <p:txBody>
          <a:bodyPr wrap="square" rtlCol="0">
            <a:spAutoFit/>
          </a:bodyPr>
          <a:lstStyle/>
          <a:p>
            <a:r>
              <a:rPr lang="en-US" sz="2400" dirty="0"/>
              <a:t>Fully paid loans</a:t>
            </a:r>
          </a:p>
          <a:p>
            <a:r>
              <a:rPr lang="en-US" sz="2400" dirty="0"/>
              <a:t>(loan status = 1)</a:t>
            </a:r>
          </a:p>
        </p:txBody>
      </p:sp>
      <p:sp>
        <p:nvSpPr>
          <p:cNvPr id="13" name="Oval 12">
            <a:extLst>
              <a:ext uri="{FF2B5EF4-FFF2-40B4-BE49-F238E27FC236}">
                <a16:creationId xmlns:a16="http://schemas.microsoft.com/office/drawing/2014/main" id="{F15977F3-B511-4824-83F3-F95B7FBB4B4F}"/>
              </a:ext>
            </a:extLst>
          </p:cNvPr>
          <p:cNvSpPr/>
          <p:nvPr/>
        </p:nvSpPr>
        <p:spPr>
          <a:xfrm rot="19620821">
            <a:off x="6241373" y="4149424"/>
            <a:ext cx="1651159" cy="604922"/>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214F4C21-7D4B-4BB9-925E-C22D77313BED}"/>
              </a:ext>
            </a:extLst>
          </p:cNvPr>
          <p:cNvSpPr txBox="1"/>
          <p:nvPr/>
        </p:nvSpPr>
        <p:spPr>
          <a:xfrm>
            <a:off x="1144812" y="4509808"/>
            <a:ext cx="2727786" cy="523220"/>
          </a:xfrm>
          <a:prstGeom prst="rect">
            <a:avLst/>
          </a:prstGeom>
          <a:noFill/>
        </p:spPr>
        <p:txBody>
          <a:bodyPr wrap="square" rtlCol="0">
            <a:spAutoFit/>
          </a:bodyPr>
          <a:lstStyle/>
          <a:p>
            <a:r>
              <a:rPr lang="en-US" sz="2800" dirty="0"/>
              <a:t>Overlapping zone</a:t>
            </a:r>
          </a:p>
        </p:txBody>
      </p:sp>
      <p:cxnSp>
        <p:nvCxnSpPr>
          <p:cNvPr id="18" name="Straight Arrow Connector 17">
            <a:extLst>
              <a:ext uri="{FF2B5EF4-FFF2-40B4-BE49-F238E27FC236}">
                <a16:creationId xmlns:a16="http://schemas.microsoft.com/office/drawing/2014/main" id="{F84475D8-D724-4F65-8C3C-542C871A9F8A}"/>
              </a:ext>
            </a:extLst>
          </p:cNvPr>
          <p:cNvCxnSpPr>
            <a:cxnSpLocks/>
            <a:stCxn id="17" idx="3"/>
          </p:cNvCxnSpPr>
          <p:nvPr/>
        </p:nvCxnSpPr>
        <p:spPr>
          <a:xfrm>
            <a:off x="3872598" y="4771418"/>
            <a:ext cx="2666425" cy="63465"/>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87FBE79C-9A03-4D73-8E81-0386182C101F}"/>
              </a:ext>
            </a:extLst>
          </p:cNvPr>
          <p:cNvSpPr txBox="1"/>
          <p:nvPr/>
        </p:nvSpPr>
        <p:spPr>
          <a:xfrm>
            <a:off x="8537402" y="1510272"/>
            <a:ext cx="2466754" cy="369332"/>
          </a:xfrm>
          <a:prstGeom prst="rect">
            <a:avLst/>
          </a:prstGeom>
          <a:noFill/>
        </p:spPr>
        <p:txBody>
          <a:bodyPr wrap="square" rtlCol="0">
            <a:spAutoFit/>
          </a:bodyPr>
          <a:lstStyle/>
          <a:p>
            <a:r>
              <a:rPr lang="en-US" dirty="0"/>
              <a:t>pc_1 = pc_2</a:t>
            </a:r>
          </a:p>
        </p:txBody>
      </p:sp>
      <p:sp>
        <p:nvSpPr>
          <p:cNvPr id="26" name="TextBox 25">
            <a:extLst>
              <a:ext uri="{FF2B5EF4-FFF2-40B4-BE49-F238E27FC236}">
                <a16:creationId xmlns:a16="http://schemas.microsoft.com/office/drawing/2014/main" id="{339C194B-5143-41E7-9DF3-AEF34A59D4BF}"/>
              </a:ext>
            </a:extLst>
          </p:cNvPr>
          <p:cNvSpPr txBox="1"/>
          <p:nvPr/>
        </p:nvSpPr>
        <p:spPr>
          <a:xfrm>
            <a:off x="559714" y="5982951"/>
            <a:ext cx="11366205" cy="830997"/>
          </a:xfrm>
          <a:prstGeom prst="rect">
            <a:avLst/>
          </a:prstGeom>
          <a:noFill/>
        </p:spPr>
        <p:txBody>
          <a:bodyPr wrap="square" rtlCol="0">
            <a:spAutoFit/>
          </a:bodyPr>
          <a:lstStyle/>
          <a:p>
            <a:r>
              <a:rPr lang="en-US" sz="2400" dirty="0"/>
              <a:t>With only two principal components, only 42% variance is explained, which means two components are not enough for our model </a:t>
            </a:r>
          </a:p>
        </p:txBody>
      </p:sp>
    </p:spTree>
    <p:extLst>
      <p:ext uri="{BB962C8B-B14F-4D97-AF65-F5344CB8AC3E}">
        <p14:creationId xmlns:p14="http://schemas.microsoft.com/office/powerpoint/2010/main" val="3842607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AE623FDD-267D-499F-852B-69C2C4290E4D}"/>
              </a:ext>
            </a:extLst>
          </p:cNvPr>
          <p:cNvSpPr>
            <a:spLocks noGrp="1"/>
          </p:cNvSpPr>
          <p:nvPr>
            <p:ph type="title"/>
          </p:nvPr>
        </p:nvSpPr>
        <p:spPr>
          <a:xfrm>
            <a:off x="359735" y="0"/>
            <a:ext cx="10515600" cy="1325563"/>
          </a:xfrm>
        </p:spPr>
        <p:txBody>
          <a:bodyPr>
            <a:normAutofit/>
          </a:bodyPr>
          <a:lstStyle/>
          <a:p>
            <a:r>
              <a:rPr lang="en-US" dirty="0">
                <a:effectLst/>
                <a:latin typeface="Calibri" panose="020F0502020204030204" pitchFamily="34" charset="0"/>
                <a:ea typeface="DengXian" panose="02010600030101010101" pitchFamily="2" charset="-122"/>
                <a:cs typeface="Times New Roman" panose="02020603050405020304" pitchFamily="18" charset="0"/>
              </a:rPr>
              <a:t>2. Exploratory Data Analysis – </a:t>
            </a:r>
            <a:r>
              <a:rPr lang="en-US" sz="3600" dirty="0">
                <a:effectLst/>
                <a:latin typeface="Calibri" panose="020F0502020204030204" pitchFamily="34" charset="0"/>
                <a:ea typeface="DengXian" panose="02010600030101010101" pitchFamily="2" charset="-122"/>
                <a:cs typeface="Times New Roman" panose="02020603050405020304" pitchFamily="18" charset="0"/>
              </a:rPr>
              <a:t>Correlation with Target</a:t>
            </a:r>
            <a:r>
              <a:rPr lang="en-US" dirty="0">
                <a:effectLst/>
                <a:latin typeface="Calibri" panose="020F0502020204030204" pitchFamily="34" charset="0"/>
                <a:ea typeface="DengXian" panose="02010600030101010101" pitchFamily="2" charset="-122"/>
                <a:cs typeface="Times New Roman" panose="02020603050405020304" pitchFamily="18" charset="0"/>
              </a:rPr>
              <a:t>   </a:t>
            </a:r>
            <a:r>
              <a:rPr lang="en-US" sz="3600" dirty="0">
                <a:effectLst/>
                <a:latin typeface="Calibri" panose="020F0502020204030204" pitchFamily="34" charset="0"/>
                <a:ea typeface="DengXian" panose="02010600030101010101" pitchFamily="2" charset="-122"/>
                <a:cs typeface="Times New Roman" panose="02020603050405020304" pitchFamily="18" charset="0"/>
              </a:rPr>
              <a:t>(1/2)</a:t>
            </a:r>
            <a:endParaRPr lang="en-US" sz="3600" dirty="0"/>
          </a:p>
        </p:txBody>
      </p:sp>
      <p:sp>
        <p:nvSpPr>
          <p:cNvPr id="6" name="TextBox 5">
            <a:extLst>
              <a:ext uri="{FF2B5EF4-FFF2-40B4-BE49-F238E27FC236}">
                <a16:creationId xmlns:a16="http://schemas.microsoft.com/office/drawing/2014/main" id="{BA8BF4A8-2F1B-45C9-96EC-5039C5980D0D}"/>
              </a:ext>
            </a:extLst>
          </p:cNvPr>
          <p:cNvSpPr txBox="1"/>
          <p:nvPr/>
        </p:nvSpPr>
        <p:spPr>
          <a:xfrm>
            <a:off x="499729" y="1859340"/>
            <a:ext cx="4274289" cy="4154984"/>
          </a:xfrm>
          <a:prstGeom prst="rect">
            <a:avLst/>
          </a:prstGeom>
          <a:noFill/>
        </p:spPr>
        <p:txBody>
          <a:bodyPr wrap="square" rtlCol="0">
            <a:spAutoFit/>
          </a:bodyPr>
          <a:lstStyle/>
          <a:p>
            <a:r>
              <a:rPr lang="en-US" sz="2400" dirty="0"/>
              <a:t>For numerical (continuous) columns, we want to understand the correlation coefficient with the target variable. </a:t>
            </a:r>
          </a:p>
          <a:p>
            <a:endParaRPr lang="en-US" sz="2400" dirty="0"/>
          </a:p>
          <a:p>
            <a:r>
              <a:rPr lang="en-US" sz="2400" dirty="0"/>
              <a:t>The chart on the right shows the absolute value of this coefficient.</a:t>
            </a:r>
          </a:p>
          <a:p>
            <a:endParaRPr lang="en-US" sz="2400" dirty="0"/>
          </a:p>
          <a:p>
            <a:r>
              <a:rPr lang="en-US" sz="2400" dirty="0"/>
              <a:t>Our interests are those columns with high correlation with the target variable. </a:t>
            </a:r>
          </a:p>
        </p:txBody>
      </p:sp>
      <p:pic>
        <p:nvPicPr>
          <p:cNvPr id="5128" name="Picture 8">
            <a:extLst>
              <a:ext uri="{FF2B5EF4-FFF2-40B4-BE49-F238E27FC236}">
                <a16:creationId xmlns:a16="http://schemas.microsoft.com/office/drawing/2014/main" id="{E3CEE11D-A4A4-42CD-93EF-E3F9B8A4BBD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135407" y="1202975"/>
            <a:ext cx="6775381" cy="56046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2291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a:extLst>
              <a:ext uri="{FF2B5EF4-FFF2-40B4-BE49-F238E27FC236}">
                <a16:creationId xmlns:a16="http://schemas.microsoft.com/office/drawing/2014/main" id="{A59F6028-FB8C-4FB7-A63C-DEC24E43DA2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3460" y="2922479"/>
            <a:ext cx="11925080" cy="3797298"/>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a:extLst>
              <a:ext uri="{FF2B5EF4-FFF2-40B4-BE49-F238E27FC236}">
                <a16:creationId xmlns:a16="http://schemas.microsoft.com/office/drawing/2014/main" id="{C8F7E1F4-A074-4234-9F97-DFB577E4F953}"/>
              </a:ext>
            </a:extLst>
          </p:cNvPr>
          <p:cNvSpPr>
            <a:spLocks noGrp="1"/>
          </p:cNvSpPr>
          <p:nvPr>
            <p:ph type="title"/>
          </p:nvPr>
        </p:nvSpPr>
        <p:spPr>
          <a:xfrm>
            <a:off x="402266" y="372139"/>
            <a:ext cx="10515600" cy="1325563"/>
          </a:xfrm>
        </p:spPr>
        <p:txBody>
          <a:bodyPr>
            <a:normAutofit/>
          </a:bodyPr>
          <a:lstStyle/>
          <a:p>
            <a:r>
              <a:rPr lang="en-US" dirty="0">
                <a:effectLst/>
                <a:latin typeface="Calibri" panose="020F0502020204030204" pitchFamily="34" charset="0"/>
                <a:ea typeface="DengXian" panose="02010600030101010101" pitchFamily="2" charset="-122"/>
                <a:cs typeface="Times New Roman" panose="02020603050405020304" pitchFamily="18" charset="0"/>
              </a:rPr>
              <a:t>2. Exploratory Data Analysis – </a:t>
            </a:r>
            <a:r>
              <a:rPr lang="en-US" sz="3600" dirty="0">
                <a:effectLst/>
                <a:latin typeface="Calibri" panose="020F0502020204030204" pitchFamily="34" charset="0"/>
                <a:ea typeface="DengXian" panose="02010600030101010101" pitchFamily="2" charset="-122"/>
                <a:cs typeface="Times New Roman" panose="02020603050405020304" pitchFamily="18" charset="0"/>
              </a:rPr>
              <a:t>Correlation with Target </a:t>
            </a:r>
            <a:r>
              <a:rPr lang="en-US" dirty="0">
                <a:effectLst/>
                <a:latin typeface="Calibri" panose="020F0502020204030204" pitchFamily="34" charset="0"/>
                <a:ea typeface="DengXian" panose="02010600030101010101" pitchFamily="2" charset="-122"/>
                <a:cs typeface="Times New Roman" panose="02020603050405020304" pitchFamily="18" charset="0"/>
              </a:rPr>
              <a:t>  </a:t>
            </a:r>
            <a:r>
              <a:rPr lang="en-US" sz="3600" dirty="0">
                <a:effectLst/>
                <a:latin typeface="Calibri" panose="020F0502020204030204" pitchFamily="34" charset="0"/>
                <a:ea typeface="DengXian" panose="02010600030101010101" pitchFamily="2" charset="-122"/>
                <a:cs typeface="Times New Roman" panose="02020603050405020304" pitchFamily="18" charset="0"/>
              </a:rPr>
              <a:t>(2/2)</a:t>
            </a:r>
            <a:endParaRPr lang="en-US" sz="3600" dirty="0"/>
          </a:p>
        </p:txBody>
      </p:sp>
      <p:sp>
        <p:nvSpPr>
          <p:cNvPr id="4" name="TextBox 3">
            <a:extLst>
              <a:ext uri="{FF2B5EF4-FFF2-40B4-BE49-F238E27FC236}">
                <a16:creationId xmlns:a16="http://schemas.microsoft.com/office/drawing/2014/main" id="{138FFE81-C73C-48BE-8F31-58C47E9224EB}"/>
              </a:ext>
            </a:extLst>
          </p:cNvPr>
          <p:cNvSpPr txBox="1"/>
          <p:nvPr/>
        </p:nvSpPr>
        <p:spPr>
          <a:xfrm>
            <a:off x="740736" y="1995789"/>
            <a:ext cx="11451264" cy="830997"/>
          </a:xfrm>
          <a:prstGeom prst="rect">
            <a:avLst/>
          </a:prstGeom>
          <a:noFill/>
        </p:spPr>
        <p:txBody>
          <a:bodyPr wrap="square" rtlCol="0">
            <a:spAutoFit/>
          </a:bodyPr>
          <a:lstStyle/>
          <a:p>
            <a:r>
              <a:rPr lang="en-US" sz="2400" dirty="0"/>
              <a:t>The most correlated column is “</a:t>
            </a:r>
            <a:r>
              <a:rPr lang="en-US" sz="2400" dirty="0" err="1"/>
              <a:t>last_fico_range_low</a:t>
            </a:r>
            <a:r>
              <a:rPr lang="en-US" sz="2400" dirty="0"/>
              <a:t>”.  Let’s have a look on its histogram under loan status = 0 (default) and loan status = 1 (fully paid). </a:t>
            </a:r>
          </a:p>
        </p:txBody>
      </p:sp>
      <p:cxnSp>
        <p:nvCxnSpPr>
          <p:cNvPr id="10" name="Straight Arrow Connector 9">
            <a:extLst>
              <a:ext uri="{FF2B5EF4-FFF2-40B4-BE49-F238E27FC236}">
                <a16:creationId xmlns:a16="http://schemas.microsoft.com/office/drawing/2014/main" id="{CAD27D4E-2800-4A98-B939-937CBE629B50}"/>
              </a:ext>
            </a:extLst>
          </p:cNvPr>
          <p:cNvCxnSpPr>
            <a:cxnSpLocks/>
          </p:cNvCxnSpPr>
          <p:nvPr/>
        </p:nvCxnSpPr>
        <p:spPr>
          <a:xfrm>
            <a:off x="4040372" y="4189228"/>
            <a:ext cx="478465" cy="1201479"/>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31CEE5AD-FB24-476B-AF69-B895EFA8DCEE}"/>
              </a:ext>
            </a:extLst>
          </p:cNvPr>
          <p:cNvCxnSpPr>
            <a:cxnSpLocks/>
          </p:cNvCxnSpPr>
          <p:nvPr/>
        </p:nvCxnSpPr>
        <p:spPr>
          <a:xfrm>
            <a:off x="3678865" y="4189228"/>
            <a:ext cx="361507" cy="0"/>
          </a:xfrm>
          <a:prstGeom prst="straightConnector1">
            <a:avLst/>
          </a:prstGeom>
          <a:ln w="25400">
            <a:solidFill>
              <a:srgbClr val="FF0000"/>
            </a:solidFill>
            <a:tailEnd type="non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66F9BF1C-83C9-4FED-99D7-79A7494CF534}"/>
              </a:ext>
            </a:extLst>
          </p:cNvPr>
          <p:cNvSpPr txBox="1"/>
          <p:nvPr/>
        </p:nvSpPr>
        <p:spPr>
          <a:xfrm>
            <a:off x="2530549" y="4004562"/>
            <a:ext cx="1148316" cy="369332"/>
          </a:xfrm>
          <a:prstGeom prst="rect">
            <a:avLst/>
          </a:prstGeom>
          <a:noFill/>
        </p:spPr>
        <p:txBody>
          <a:bodyPr wrap="square" rtlCol="0">
            <a:spAutoFit/>
          </a:bodyPr>
          <a:lstStyle/>
          <a:p>
            <a:r>
              <a:rPr lang="en-US" dirty="0"/>
              <a:t>Threshold</a:t>
            </a:r>
          </a:p>
        </p:txBody>
      </p:sp>
    </p:spTree>
    <p:extLst>
      <p:ext uri="{BB962C8B-B14F-4D97-AF65-F5344CB8AC3E}">
        <p14:creationId xmlns:p14="http://schemas.microsoft.com/office/powerpoint/2010/main" val="25056188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BEAB68B8-A7CE-4E0A-B77C-E9578464051F}"/>
              </a:ext>
            </a:extLst>
          </p:cNvPr>
          <p:cNvSpPr>
            <a:spLocks noGrp="1"/>
          </p:cNvSpPr>
          <p:nvPr>
            <p:ph type="title"/>
          </p:nvPr>
        </p:nvSpPr>
        <p:spPr>
          <a:xfrm>
            <a:off x="318977" y="275232"/>
            <a:ext cx="11789734" cy="1325563"/>
          </a:xfrm>
        </p:spPr>
        <p:txBody>
          <a:bodyPr>
            <a:normAutofit/>
          </a:bodyPr>
          <a:lstStyle/>
          <a:p>
            <a:r>
              <a:rPr lang="en-US" dirty="0">
                <a:effectLst/>
                <a:latin typeface="Calibri" panose="020F0502020204030204" pitchFamily="34" charset="0"/>
                <a:ea typeface="DengXian" panose="02010600030101010101" pitchFamily="2" charset="-122"/>
                <a:cs typeface="Times New Roman" panose="02020603050405020304" pitchFamily="18" charset="0"/>
              </a:rPr>
              <a:t>2. Exploratory Data Analysis – </a:t>
            </a:r>
            <a:r>
              <a:rPr lang="en-US" sz="3600" dirty="0">
                <a:effectLst/>
                <a:latin typeface="Calibri" panose="020F0502020204030204" pitchFamily="34" charset="0"/>
                <a:ea typeface="DengXian" panose="02010600030101010101" pitchFamily="2" charset="-122"/>
                <a:cs typeface="Times New Roman" panose="02020603050405020304" pitchFamily="18" charset="0"/>
              </a:rPr>
              <a:t>Categorical Columns</a:t>
            </a:r>
            <a:endParaRPr lang="en-US" sz="3600" dirty="0"/>
          </a:p>
        </p:txBody>
      </p:sp>
      <p:sp>
        <p:nvSpPr>
          <p:cNvPr id="6" name="TextBox 5">
            <a:extLst>
              <a:ext uri="{FF2B5EF4-FFF2-40B4-BE49-F238E27FC236}">
                <a16:creationId xmlns:a16="http://schemas.microsoft.com/office/drawing/2014/main" id="{CB0E2735-7892-44CC-90C7-73F6302A228B}"/>
              </a:ext>
            </a:extLst>
          </p:cNvPr>
          <p:cNvSpPr txBox="1"/>
          <p:nvPr/>
        </p:nvSpPr>
        <p:spPr>
          <a:xfrm>
            <a:off x="402265" y="1600795"/>
            <a:ext cx="11623157" cy="2308324"/>
          </a:xfrm>
          <a:prstGeom prst="rect">
            <a:avLst/>
          </a:prstGeom>
          <a:noFill/>
        </p:spPr>
        <p:txBody>
          <a:bodyPr wrap="square" rtlCol="0">
            <a:spAutoFit/>
          </a:bodyPr>
          <a:lstStyle/>
          <a:p>
            <a:r>
              <a:rPr lang="en-US" sz="2400" dirty="0"/>
              <a:t>For those categorical columns, our interests are on those columns whose value counts are quite different in the two target classes.</a:t>
            </a:r>
          </a:p>
          <a:p>
            <a:endParaRPr lang="en-US" sz="2400" dirty="0"/>
          </a:p>
          <a:p>
            <a:r>
              <a:rPr lang="en-US" sz="2400" dirty="0"/>
              <a:t>For example, in the column “terms”, there are two values: “36 months” and “60 months”. For default loans, about 60% data points are with value of “36 months”, 40% are with “60 months”; while for fully paid loans, about 80% data points are with value of “36 months”, </a:t>
            </a:r>
          </a:p>
        </p:txBody>
      </p:sp>
      <p:pic>
        <p:nvPicPr>
          <p:cNvPr id="7176" name="Picture 8">
            <a:extLst>
              <a:ext uri="{FF2B5EF4-FFF2-40B4-BE49-F238E27FC236}">
                <a16:creationId xmlns:a16="http://schemas.microsoft.com/office/drawing/2014/main" id="{424AAC3D-60FB-4FDD-8DF2-A7C575B6D88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271620" y="3865308"/>
            <a:ext cx="3644444" cy="271746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CCFF1C8A-D552-4442-ABB2-9A01312F63A1}"/>
              </a:ext>
            </a:extLst>
          </p:cNvPr>
          <p:cNvSpPr txBox="1"/>
          <p:nvPr/>
        </p:nvSpPr>
        <p:spPr>
          <a:xfrm>
            <a:off x="402265" y="3812143"/>
            <a:ext cx="7593419" cy="3416320"/>
          </a:xfrm>
          <a:prstGeom prst="rect">
            <a:avLst/>
          </a:prstGeom>
          <a:noFill/>
        </p:spPr>
        <p:txBody>
          <a:bodyPr wrap="square" rtlCol="0">
            <a:spAutoFit/>
          </a:bodyPr>
          <a:lstStyle/>
          <a:p>
            <a:r>
              <a:rPr lang="en-US" sz="2400" dirty="0"/>
              <a:t>and only 20% are with “60 months”. This indicates that for longer term loans, they are more likely to be defaulted.</a:t>
            </a:r>
          </a:p>
          <a:p>
            <a:r>
              <a:rPr lang="en-US" sz="2400" dirty="0"/>
              <a:t>So column “terms” is one of the categorical columns that we are interested in.</a:t>
            </a:r>
          </a:p>
          <a:p>
            <a:endParaRPr lang="en-US" sz="2400" dirty="0"/>
          </a:p>
          <a:p>
            <a:r>
              <a:rPr lang="en-US" sz="2400" dirty="0"/>
              <a:t>By using the same analysis, we can figure out that column “grade” and “</a:t>
            </a:r>
            <a:r>
              <a:rPr lang="en-US" sz="2400" dirty="0" err="1"/>
              <a:t>debt_settlement_flag</a:t>
            </a:r>
            <a:r>
              <a:rPr lang="en-US" sz="2400" dirty="0"/>
              <a:t>” are also our interested columns.</a:t>
            </a:r>
          </a:p>
          <a:p>
            <a:endParaRPr lang="en-US" sz="2400" dirty="0"/>
          </a:p>
        </p:txBody>
      </p:sp>
    </p:spTree>
    <p:extLst>
      <p:ext uri="{BB962C8B-B14F-4D97-AF65-F5344CB8AC3E}">
        <p14:creationId xmlns:p14="http://schemas.microsoft.com/office/powerpoint/2010/main" val="24673441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A8196F9-C396-4C13-A4FD-7F4FA8085922}"/>
              </a:ext>
            </a:extLst>
          </p:cNvPr>
          <p:cNvSpPr>
            <a:spLocks noGrp="1"/>
          </p:cNvSpPr>
          <p:nvPr>
            <p:ph idx="1"/>
          </p:nvPr>
        </p:nvSpPr>
        <p:spPr/>
        <p:txBody>
          <a:bodyPr>
            <a:normAutofit lnSpcReduction="10000"/>
          </a:bodyPr>
          <a:lstStyle/>
          <a:p>
            <a:pPr marL="0" indent="0">
              <a:buNone/>
            </a:pPr>
            <a:r>
              <a:rPr lang="en-US" dirty="0"/>
              <a:t>In this step we have finished a few tasks:</a:t>
            </a:r>
          </a:p>
          <a:p>
            <a:pPr marL="514350" indent="-514350">
              <a:buAutoNum type="arabicPeriod"/>
            </a:pPr>
            <a:r>
              <a:rPr lang="en-US" dirty="0"/>
              <a:t>Plot the distribution histogram of continuous columns;</a:t>
            </a:r>
          </a:p>
          <a:p>
            <a:pPr marL="514350" indent="-514350">
              <a:buAutoNum type="arabicPeriod"/>
            </a:pPr>
            <a:r>
              <a:rPr lang="en-US" dirty="0"/>
              <a:t>Apply PCA for this study, plot the principal components number vs explained variance ratio; visualize the data points in the coordinate system by the first two principal components;</a:t>
            </a:r>
          </a:p>
          <a:p>
            <a:pPr marL="514350" indent="-514350">
              <a:buAutoNum type="arabicPeriod"/>
            </a:pPr>
            <a:r>
              <a:rPr lang="en-US" dirty="0"/>
              <a:t>Calculate and plot the correlation coefficient between each numerical features with the target variable. </a:t>
            </a:r>
          </a:p>
          <a:p>
            <a:pPr marL="514350" indent="-514350">
              <a:buAutoNum type="arabicPeriod"/>
            </a:pPr>
            <a:r>
              <a:rPr lang="en-US" dirty="0"/>
              <a:t>Study the relations between categorical features and the target variable, and select those with the most impact to the target variable.</a:t>
            </a:r>
          </a:p>
        </p:txBody>
      </p:sp>
      <p:sp>
        <p:nvSpPr>
          <p:cNvPr id="4" name="Title 1">
            <a:extLst>
              <a:ext uri="{FF2B5EF4-FFF2-40B4-BE49-F238E27FC236}">
                <a16:creationId xmlns:a16="http://schemas.microsoft.com/office/drawing/2014/main" id="{3D0E2F59-27F7-4C98-8F1E-3960F41F5C91}"/>
              </a:ext>
            </a:extLst>
          </p:cNvPr>
          <p:cNvSpPr>
            <a:spLocks noGrp="1"/>
          </p:cNvSpPr>
          <p:nvPr>
            <p:ph type="title"/>
          </p:nvPr>
        </p:nvSpPr>
        <p:spPr>
          <a:xfrm>
            <a:off x="318977" y="275232"/>
            <a:ext cx="11789734" cy="1325563"/>
          </a:xfrm>
        </p:spPr>
        <p:txBody>
          <a:bodyPr>
            <a:normAutofit/>
          </a:bodyPr>
          <a:lstStyle/>
          <a:p>
            <a:r>
              <a:rPr lang="en-US" dirty="0">
                <a:effectLst/>
                <a:latin typeface="Calibri" panose="020F0502020204030204" pitchFamily="34" charset="0"/>
                <a:ea typeface="DengXian" panose="02010600030101010101" pitchFamily="2" charset="-122"/>
                <a:cs typeface="Times New Roman" panose="02020603050405020304" pitchFamily="18" charset="0"/>
              </a:rPr>
              <a:t>2. Exploratory Data Analysis  </a:t>
            </a:r>
            <a:r>
              <a:rPr lang="en-US" sz="3600" dirty="0">
                <a:effectLst/>
                <a:latin typeface="Calibri" panose="020F0502020204030204" pitchFamily="34" charset="0"/>
                <a:ea typeface="DengXian" panose="02010600030101010101" pitchFamily="2" charset="-122"/>
                <a:cs typeface="Times New Roman" panose="02020603050405020304" pitchFamily="18" charset="0"/>
              </a:rPr>
              <a:t>(summary)</a:t>
            </a:r>
            <a:endParaRPr lang="en-US" sz="3600" dirty="0"/>
          </a:p>
        </p:txBody>
      </p:sp>
    </p:spTree>
    <p:extLst>
      <p:ext uri="{BB962C8B-B14F-4D97-AF65-F5344CB8AC3E}">
        <p14:creationId xmlns:p14="http://schemas.microsoft.com/office/powerpoint/2010/main" val="610261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59A63-DC2F-4A03-9C73-32203E84CE1F}"/>
              </a:ext>
            </a:extLst>
          </p:cNvPr>
          <p:cNvSpPr>
            <a:spLocks noGrp="1"/>
          </p:cNvSpPr>
          <p:nvPr>
            <p:ph type="title"/>
          </p:nvPr>
        </p:nvSpPr>
        <p:spPr>
          <a:xfrm>
            <a:off x="753138" y="500062"/>
            <a:ext cx="11144693" cy="1325563"/>
          </a:xfrm>
        </p:spPr>
        <p:txBody>
          <a:bodyPr/>
          <a:lstStyle/>
          <a:p>
            <a:r>
              <a:rPr lang="en-US" b="1" dirty="0"/>
              <a:t>3. Preprocessing and Training Data Development</a:t>
            </a:r>
          </a:p>
        </p:txBody>
      </p:sp>
      <p:pic>
        <p:nvPicPr>
          <p:cNvPr id="1026" name="Picture 2">
            <a:extLst>
              <a:ext uri="{FF2B5EF4-FFF2-40B4-BE49-F238E27FC236}">
                <a16:creationId xmlns:a16="http://schemas.microsoft.com/office/drawing/2014/main" id="{6354CEC6-EFB9-441B-B7BD-027B7907390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536717" y="2400307"/>
            <a:ext cx="5163765" cy="395763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6680837E-6878-49E1-994C-E8F8EA792E6B}"/>
              </a:ext>
            </a:extLst>
          </p:cNvPr>
          <p:cNvSpPr txBox="1"/>
          <p:nvPr/>
        </p:nvSpPr>
        <p:spPr>
          <a:xfrm>
            <a:off x="294169" y="1825625"/>
            <a:ext cx="6045200" cy="4832092"/>
          </a:xfrm>
          <a:prstGeom prst="rect">
            <a:avLst/>
          </a:prstGeom>
          <a:noFill/>
        </p:spPr>
        <p:txBody>
          <a:bodyPr wrap="square" rtlCol="0">
            <a:spAutoFit/>
          </a:bodyPr>
          <a:lstStyle/>
          <a:p>
            <a:r>
              <a:rPr lang="en-US" sz="2800" dirty="0"/>
              <a:t>The first task for this part is to make the data balanced by dropping about 60% of data points for fully paid loans.</a:t>
            </a:r>
          </a:p>
          <a:p>
            <a:endParaRPr lang="en-US" sz="2800" dirty="0"/>
          </a:p>
          <a:p>
            <a:r>
              <a:rPr lang="en-US" sz="2800" dirty="0"/>
              <a:t>Data before balanced:</a:t>
            </a:r>
          </a:p>
          <a:p>
            <a:r>
              <a:rPr lang="en-US" sz="2800" b="0" i="0" dirty="0">
                <a:solidFill>
                  <a:srgbClr val="000000"/>
                </a:solidFill>
                <a:effectLst/>
                <a:latin typeface="Helvetica Neue"/>
              </a:rPr>
              <a:t>953,495 rows with fully paid loans;</a:t>
            </a:r>
          </a:p>
          <a:p>
            <a:r>
              <a:rPr lang="en-US" sz="2800" b="0" i="0" dirty="0">
                <a:solidFill>
                  <a:srgbClr val="000000"/>
                </a:solidFill>
                <a:effectLst/>
                <a:latin typeface="Helvetica Neue"/>
              </a:rPr>
              <a:t>234,933 rows with default loans;</a:t>
            </a:r>
          </a:p>
          <a:p>
            <a:endParaRPr lang="en-US" sz="2800" b="0" i="0" dirty="0">
              <a:solidFill>
                <a:srgbClr val="000000"/>
              </a:solidFill>
              <a:effectLst/>
              <a:latin typeface="Helvetica Neue"/>
            </a:endParaRPr>
          </a:p>
          <a:p>
            <a:r>
              <a:rPr lang="en-US" sz="2800" b="0" i="0" dirty="0">
                <a:solidFill>
                  <a:srgbClr val="000000"/>
                </a:solidFill>
                <a:effectLst/>
                <a:latin typeface="Helvetica Neue"/>
              </a:rPr>
              <a:t>After balanced:</a:t>
            </a:r>
          </a:p>
          <a:p>
            <a:r>
              <a:rPr lang="en-US" sz="2800" b="0" i="0" dirty="0">
                <a:solidFill>
                  <a:srgbClr val="000000"/>
                </a:solidFill>
                <a:effectLst/>
                <a:latin typeface="Helvetica Neue"/>
              </a:rPr>
              <a:t>381,398 rows with fully paid loans;</a:t>
            </a:r>
          </a:p>
          <a:p>
            <a:r>
              <a:rPr lang="en-US" sz="2800" b="0" i="0" dirty="0">
                <a:solidFill>
                  <a:srgbClr val="000000"/>
                </a:solidFill>
                <a:effectLst/>
                <a:latin typeface="Helvetica Neue"/>
              </a:rPr>
              <a:t>234,933 rows with default loans;</a:t>
            </a:r>
          </a:p>
        </p:txBody>
      </p:sp>
    </p:spTree>
    <p:extLst>
      <p:ext uri="{BB962C8B-B14F-4D97-AF65-F5344CB8AC3E}">
        <p14:creationId xmlns:p14="http://schemas.microsoft.com/office/powerpoint/2010/main" val="32172560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1C58178-5120-4104-9CFE-580FFCCC7D5F}"/>
              </a:ext>
            </a:extLst>
          </p:cNvPr>
          <p:cNvSpPr>
            <a:spLocks noGrp="1"/>
          </p:cNvSpPr>
          <p:nvPr>
            <p:ph idx="1"/>
          </p:nvPr>
        </p:nvSpPr>
        <p:spPr>
          <a:xfrm>
            <a:off x="1259840" y="1998345"/>
            <a:ext cx="9837420" cy="4148455"/>
          </a:xfrm>
        </p:spPr>
        <p:txBody>
          <a:bodyPr>
            <a:normAutofit/>
          </a:bodyPr>
          <a:lstStyle/>
          <a:p>
            <a:pPr marL="0" indent="0">
              <a:buNone/>
            </a:pPr>
            <a:r>
              <a:rPr lang="en-US" dirty="0"/>
              <a:t>Next, we would like to ask a few questions such as:</a:t>
            </a:r>
          </a:p>
          <a:p>
            <a:pPr marL="0" indent="0">
              <a:buNone/>
            </a:pPr>
            <a:endParaRPr lang="en-US" dirty="0"/>
          </a:p>
          <a:p>
            <a:pPr marL="514350" indent="-514350">
              <a:buAutoNum type="arabicPeriod"/>
            </a:pPr>
            <a:r>
              <a:rPr lang="en-US" dirty="0"/>
              <a:t>How many features we should use for our model?</a:t>
            </a:r>
          </a:p>
          <a:p>
            <a:pPr marL="514350" indent="-514350">
              <a:buAutoNum type="arabicPeriod"/>
            </a:pPr>
            <a:r>
              <a:rPr lang="en-US" dirty="0"/>
              <a:t>Should we scale our data?</a:t>
            </a:r>
          </a:p>
          <a:p>
            <a:pPr marL="514350" indent="-514350">
              <a:buAutoNum type="arabicPeriod"/>
            </a:pPr>
            <a:r>
              <a:rPr lang="en-US" dirty="0"/>
              <a:t>Should we use PCA for our final model?</a:t>
            </a:r>
          </a:p>
          <a:p>
            <a:pPr marL="514350" indent="-514350">
              <a:buAutoNum type="arabicPeriod"/>
            </a:pPr>
            <a:r>
              <a:rPr lang="en-US" dirty="0"/>
              <a:t>Which model gives best performance?</a:t>
            </a:r>
          </a:p>
          <a:p>
            <a:pPr marL="0" indent="0">
              <a:buNone/>
            </a:pPr>
            <a:endParaRPr lang="en-US" dirty="0"/>
          </a:p>
          <a:p>
            <a:pPr marL="0" indent="0">
              <a:buNone/>
            </a:pPr>
            <a:r>
              <a:rPr lang="en-US" dirty="0"/>
              <a:t>Let’s try to answer them one by one.</a:t>
            </a:r>
          </a:p>
        </p:txBody>
      </p:sp>
      <p:sp>
        <p:nvSpPr>
          <p:cNvPr id="4" name="Title 1">
            <a:extLst>
              <a:ext uri="{FF2B5EF4-FFF2-40B4-BE49-F238E27FC236}">
                <a16:creationId xmlns:a16="http://schemas.microsoft.com/office/drawing/2014/main" id="{1C49242B-82F9-4CED-80AD-2513441D63E9}"/>
              </a:ext>
            </a:extLst>
          </p:cNvPr>
          <p:cNvSpPr>
            <a:spLocks noGrp="1"/>
          </p:cNvSpPr>
          <p:nvPr>
            <p:ph type="title"/>
          </p:nvPr>
        </p:nvSpPr>
        <p:spPr>
          <a:xfrm>
            <a:off x="753138" y="500062"/>
            <a:ext cx="11144693" cy="1325563"/>
          </a:xfrm>
        </p:spPr>
        <p:txBody>
          <a:bodyPr/>
          <a:lstStyle/>
          <a:p>
            <a:r>
              <a:rPr lang="en-US" b="1" dirty="0"/>
              <a:t>3. Preprocessing and Training Data Development</a:t>
            </a:r>
          </a:p>
        </p:txBody>
      </p:sp>
    </p:spTree>
    <p:extLst>
      <p:ext uri="{BB962C8B-B14F-4D97-AF65-F5344CB8AC3E}">
        <p14:creationId xmlns:p14="http://schemas.microsoft.com/office/powerpoint/2010/main" val="12631002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A Simple Guide to 5 Popular Types of Loans | BadCredit.org">
            <a:extLst>
              <a:ext uri="{FF2B5EF4-FFF2-40B4-BE49-F238E27FC236}">
                <a16:creationId xmlns:a16="http://schemas.microsoft.com/office/drawing/2014/main" id="{A1482C57-772E-40C0-AEDB-D19D664D86D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593921" y="3213457"/>
            <a:ext cx="6392974" cy="3299103"/>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2AFB84FB-4317-4DDB-A3B0-7EDA3BE9D371}"/>
              </a:ext>
            </a:extLst>
          </p:cNvPr>
          <p:cNvSpPr txBox="1"/>
          <p:nvPr/>
        </p:nvSpPr>
        <p:spPr>
          <a:xfrm>
            <a:off x="640694" y="905570"/>
            <a:ext cx="9427232" cy="954107"/>
          </a:xfrm>
          <a:prstGeom prst="rect">
            <a:avLst/>
          </a:prstGeom>
          <a:noFill/>
        </p:spPr>
        <p:txBody>
          <a:bodyPr wrap="square" rtlCol="0">
            <a:spAutoFit/>
          </a:bodyPr>
          <a:lstStyle/>
          <a:p>
            <a:r>
              <a:rPr lang="en-US" sz="2800" dirty="0"/>
              <a:t>Q:  How does a loan company make decision to approve or deny a loan application?</a:t>
            </a:r>
          </a:p>
        </p:txBody>
      </p:sp>
      <p:sp>
        <p:nvSpPr>
          <p:cNvPr id="6" name="TextBox 5">
            <a:extLst>
              <a:ext uri="{FF2B5EF4-FFF2-40B4-BE49-F238E27FC236}">
                <a16:creationId xmlns:a16="http://schemas.microsoft.com/office/drawing/2014/main" id="{34CC8D3F-D1BE-4279-95C4-F5D5A54E803C}"/>
              </a:ext>
            </a:extLst>
          </p:cNvPr>
          <p:cNvSpPr txBox="1"/>
          <p:nvPr/>
        </p:nvSpPr>
        <p:spPr>
          <a:xfrm>
            <a:off x="440668" y="2542242"/>
            <a:ext cx="5153253" cy="3970318"/>
          </a:xfrm>
          <a:prstGeom prst="rect">
            <a:avLst/>
          </a:prstGeom>
          <a:noFill/>
        </p:spPr>
        <p:txBody>
          <a:bodyPr wrap="square" rtlCol="0">
            <a:spAutoFit/>
          </a:bodyPr>
          <a:lstStyle/>
          <a:p>
            <a:r>
              <a:rPr lang="en-US" sz="2800" dirty="0"/>
              <a:t>A: They will collect many information from the borrower, such as credit score, income, asset, etc. Based on these information, they will try to predict if the borrower will be able to or be willing to make all payments for the loan.</a:t>
            </a:r>
          </a:p>
          <a:p>
            <a:endParaRPr lang="en-US" sz="2800" dirty="0"/>
          </a:p>
        </p:txBody>
      </p:sp>
    </p:spTree>
    <p:extLst>
      <p:ext uri="{BB962C8B-B14F-4D97-AF65-F5344CB8AC3E}">
        <p14:creationId xmlns:p14="http://schemas.microsoft.com/office/powerpoint/2010/main" val="39360752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a:extLst>
              <a:ext uri="{FF2B5EF4-FFF2-40B4-BE49-F238E27FC236}">
                <a16:creationId xmlns:a16="http://schemas.microsoft.com/office/drawing/2014/main" id="{7A1E22C9-8365-48CC-AF6E-0D2DDE20AF4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971689" y="2619374"/>
            <a:ext cx="6321571" cy="3869055"/>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a:extLst>
              <a:ext uri="{FF2B5EF4-FFF2-40B4-BE49-F238E27FC236}">
                <a16:creationId xmlns:a16="http://schemas.microsoft.com/office/drawing/2014/main" id="{4F2A17E4-48B9-4F90-BD07-7F0F70DA931D}"/>
              </a:ext>
            </a:extLst>
          </p:cNvPr>
          <p:cNvSpPr>
            <a:spLocks noGrp="1"/>
          </p:cNvSpPr>
          <p:nvPr>
            <p:ph type="title"/>
          </p:nvPr>
        </p:nvSpPr>
        <p:spPr>
          <a:xfrm>
            <a:off x="753138" y="114934"/>
            <a:ext cx="11144693" cy="1325563"/>
          </a:xfrm>
        </p:spPr>
        <p:txBody>
          <a:bodyPr/>
          <a:lstStyle/>
          <a:p>
            <a:r>
              <a:rPr lang="en-US" b="1" dirty="0"/>
              <a:t>3. Preprocessing and Training Data Development – </a:t>
            </a:r>
            <a:r>
              <a:rPr lang="en-US" sz="3600" b="1" dirty="0"/>
              <a:t>How Many Feature Should We Use?</a:t>
            </a:r>
          </a:p>
        </p:txBody>
      </p:sp>
      <p:sp>
        <p:nvSpPr>
          <p:cNvPr id="4" name="TextBox 3">
            <a:extLst>
              <a:ext uri="{FF2B5EF4-FFF2-40B4-BE49-F238E27FC236}">
                <a16:creationId xmlns:a16="http://schemas.microsoft.com/office/drawing/2014/main" id="{BF78A928-CFF1-4E60-9FAC-FA8673A2313D}"/>
              </a:ext>
            </a:extLst>
          </p:cNvPr>
          <p:cNvSpPr txBox="1"/>
          <p:nvPr/>
        </p:nvSpPr>
        <p:spPr>
          <a:xfrm>
            <a:off x="284479" y="1625600"/>
            <a:ext cx="5687209" cy="5262979"/>
          </a:xfrm>
          <a:prstGeom prst="rect">
            <a:avLst/>
          </a:prstGeom>
          <a:noFill/>
        </p:spPr>
        <p:txBody>
          <a:bodyPr wrap="square" rtlCol="0">
            <a:spAutoFit/>
          </a:bodyPr>
          <a:lstStyle/>
          <a:p>
            <a:r>
              <a:rPr lang="en-US" sz="2400" dirty="0"/>
              <a:t>Let’s use f1 score as our matrix, and compare the model of Random Forest with two different predictor features: 1)  6 features, including 4 most correlated numerical and 2 categorical;  2) 8 features, including 6 most correlated numerical and 2 categorical.</a:t>
            </a:r>
          </a:p>
          <a:p>
            <a:endParaRPr lang="en-US" sz="2400" dirty="0"/>
          </a:p>
          <a:p>
            <a:r>
              <a:rPr lang="en-US" sz="2400" dirty="0"/>
              <a:t>Results show f1 score improves slightly by using 2 more features. So we will use 8 features for our final model. </a:t>
            </a:r>
          </a:p>
          <a:p>
            <a:r>
              <a:rPr lang="en-US" sz="2400" dirty="0"/>
              <a:t>This also gives us hint that if we include more features, the prediction accuracy will not improve much.</a:t>
            </a:r>
          </a:p>
        </p:txBody>
      </p:sp>
    </p:spTree>
    <p:extLst>
      <p:ext uri="{BB962C8B-B14F-4D97-AF65-F5344CB8AC3E}">
        <p14:creationId xmlns:p14="http://schemas.microsoft.com/office/powerpoint/2010/main" val="6005023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a:extLst>
              <a:ext uri="{FF2B5EF4-FFF2-40B4-BE49-F238E27FC236}">
                <a16:creationId xmlns:a16="http://schemas.microsoft.com/office/drawing/2014/main" id="{810005F8-8D1A-47DD-848F-C036A5B5475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518009" y="2141537"/>
            <a:ext cx="5373902" cy="4351338"/>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a:extLst>
              <a:ext uri="{FF2B5EF4-FFF2-40B4-BE49-F238E27FC236}">
                <a16:creationId xmlns:a16="http://schemas.microsoft.com/office/drawing/2014/main" id="{72A69284-DBCE-401E-B2FD-709F7937C931}"/>
              </a:ext>
            </a:extLst>
          </p:cNvPr>
          <p:cNvSpPr>
            <a:spLocks noGrp="1"/>
          </p:cNvSpPr>
          <p:nvPr>
            <p:ph type="title"/>
          </p:nvPr>
        </p:nvSpPr>
        <p:spPr>
          <a:xfrm>
            <a:off x="945662" y="287654"/>
            <a:ext cx="11144693" cy="1325563"/>
          </a:xfrm>
        </p:spPr>
        <p:txBody>
          <a:bodyPr/>
          <a:lstStyle/>
          <a:p>
            <a:r>
              <a:rPr lang="en-US" b="1" dirty="0"/>
              <a:t>3. Preprocessing and Training Data Development – </a:t>
            </a:r>
            <a:r>
              <a:rPr lang="en-US" sz="3600" b="1" dirty="0"/>
              <a:t>Should We Scale the Data?</a:t>
            </a:r>
          </a:p>
        </p:txBody>
      </p:sp>
      <p:sp>
        <p:nvSpPr>
          <p:cNvPr id="4" name="TextBox 3">
            <a:extLst>
              <a:ext uri="{FF2B5EF4-FFF2-40B4-BE49-F238E27FC236}">
                <a16:creationId xmlns:a16="http://schemas.microsoft.com/office/drawing/2014/main" id="{F2A8CD73-96DF-470C-99A5-1E0108B62B10}"/>
              </a:ext>
            </a:extLst>
          </p:cNvPr>
          <p:cNvSpPr txBox="1"/>
          <p:nvPr/>
        </p:nvSpPr>
        <p:spPr>
          <a:xfrm>
            <a:off x="522872" y="2091670"/>
            <a:ext cx="5491848" cy="4401205"/>
          </a:xfrm>
          <a:prstGeom prst="rect">
            <a:avLst/>
          </a:prstGeom>
          <a:noFill/>
        </p:spPr>
        <p:txBody>
          <a:bodyPr wrap="square" rtlCol="0">
            <a:spAutoFit/>
          </a:bodyPr>
          <a:lstStyle/>
          <a:p>
            <a:r>
              <a:rPr lang="en-US" sz="2800" dirty="0"/>
              <a:t>By using 4 features and the model of K Nearest Neighbors, we can see that f1 score drops slightly after the data scaling.  </a:t>
            </a:r>
          </a:p>
          <a:p>
            <a:endParaRPr lang="en-US" sz="2800" dirty="0"/>
          </a:p>
          <a:p>
            <a:r>
              <a:rPr lang="en-US" sz="2800" dirty="0"/>
              <a:t>So we get the conclusion that for our study the scaling does not help to give better performance. So we will not scale the data in our final model.</a:t>
            </a:r>
          </a:p>
        </p:txBody>
      </p:sp>
    </p:spTree>
    <p:extLst>
      <p:ext uri="{BB962C8B-B14F-4D97-AF65-F5344CB8AC3E}">
        <p14:creationId xmlns:p14="http://schemas.microsoft.com/office/powerpoint/2010/main" val="9513005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a:extLst>
              <a:ext uri="{FF2B5EF4-FFF2-40B4-BE49-F238E27FC236}">
                <a16:creationId xmlns:a16="http://schemas.microsoft.com/office/drawing/2014/main" id="{088E7881-3F9E-4648-978E-E0B172A2E3C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374250" y="2182177"/>
            <a:ext cx="6670429" cy="4015423"/>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a:extLst>
              <a:ext uri="{FF2B5EF4-FFF2-40B4-BE49-F238E27FC236}">
                <a16:creationId xmlns:a16="http://schemas.microsoft.com/office/drawing/2014/main" id="{C9370616-F345-4696-AEBB-E4AE3CF21035}"/>
              </a:ext>
            </a:extLst>
          </p:cNvPr>
          <p:cNvSpPr>
            <a:spLocks noGrp="1"/>
          </p:cNvSpPr>
          <p:nvPr>
            <p:ph type="title"/>
          </p:nvPr>
        </p:nvSpPr>
        <p:spPr>
          <a:xfrm>
            <a:off x="753138" y="114934"/>
            <a:ext cx="11144693" cy="1325563"/>
          </a:xfrm>
        </p:spPr>
        <p:txBody>
          <a:bodyPr/>
          <a:lstStyle/>
          <a:p>
            <a:r>
              <a:rPr lang="en-US" b="1" dirty="0"/>
              <a:t>3. Preprocessing and Training Data Development – </a:t>
            </a:r>
            <a:r>
              <a:rPr lang="en-US" sz="3600" b="1" dirty="0"/>
              <a:t>Should We Use PCA?</a:t>
            </a:r>
          </a:p>
        </p:txBody>
      </p:sp>
      <p:sp>
        <p:nvSpPr>
          <p:cNvPr id="4" name="TextBox 3">
            <a:extLst>
              <a:ext uri="{FF2B5EF4-FFF2-40B4-BE49-F238E27FC236}">
                <a16:creationId xmlns:a16="http://schemas.microsoft.com/office/drawing/2014/main" id="{01400FDF-E467-4D07-9D47-42949B4A5939}"/>
              </a:ext>
            </a:extLst>
          </p:cNvPr>
          <p:cNvSpPr txBox="1"/>
          <p:nvPr/>
        </p:nvSpPr>
        <p:spPr>
          <a:xfrm>
            <a:off x="255298" y="1938337"/>
            <a:ext cx="5118952" cy="3970318"/>
          </a:xfrm>
          <a:prstGeom prst="rect">
            <a:avLst/>
          </a:prstGeom>
          <a:noFill/>
        </p:spPr>
        <p:txBody>
          <a:bodyPr wrap="square" rtlCol="0">
            <a:spAutoFit/>
          </a:bodyPr>
          <a:lstStyle/>
          <a:p>
            <a:r>
              <a:rPr lang="en-US" sz="2800" dirty="0"/>
              <a:t>PCA could be very useful to for high dimensional models. In our case, we can see that if we use 9 principal components, the prediction score is not as good as the model with 8 features, especially for the prediction of default loans. So we will not use PCA in our final model. </a:t>
            </a:r>
          </a:p>
        </p:txBody>
      </p:sp>
    </p:spTree>
    <p:extLst>
      <p:ext uri="{BB962C8B-B14F-4D97-AF65-F5344CB8AC3E}">
        <p14:creationId xmlns:p14="http://schemas.microsoft.com/office/powerpoint/2010/main" val="30776340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AB16C85-FB1C-4014-B92E-2627F5370610}"/>
              </a:ext>
            </a:extLst>
          </p:cNvPr>
          <p:cNvSpPr>
            <a:spLocks noGrp="1"/>
          </p:cNvSpPr>
          <p:nvPr>
            <p:ph type="title"/>
          </p:nvPr>
        </p:nvSpPr>
        <p:spPr>
          <a:xfrm>
            <a:off x="753138" y="175894"/>
            <a:ext cx="11144693" cy="1325563"/>
          </a:xfrm>
        </p:spPr>
        <p:txBody>
          <a:bodyPr>
            <a:normAutofit/>
          </a:bodyPr>
          <a:lstStyle/>
          <a:p>
            <a:r>
              <a:rPr lang="en-US" b="1" dirty="0"/>
              <a:t>3. Preprocessing and Training Data Development – </a:t>
            </a:r>
            <a:r>
              <a:rPr lang="en-US" sz="3600" b="1" dirty="0"/>
              <a:t>Which Model Gives The Best Performance?</a:t>
            </a:r>
          </a:p>
        </p:txBody>
      </p:sp>
      <p:pic>
        <p:nvPicPr>
          <p:cNvPr id="7170" name="Picture 2">
            <a:extLst>
              <a:ext uri="{FF2B5EF4-FFF2-40B4-BE49-F238E27FC236}">
                <a16:creationId xmlns:a16="http://schemas.microsoft.com/office/drawing/2014/main" id="{D8A43E1E-F006-474B-ACB4-A8606F77C25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61911" y="2031047"/>
            <a:ext cx="4723242" cy="3078163"/>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a:extLst>
              <a:ext uri="{FF2B5EF4-FFF2-40B4-BE49-F238E27FC236}">
                <a16:creationId xmlns:a16="http://schemas.microsoft.com/office/drawing/2014/main" id="{A3B4AAAB-7A35-4C72-802D-D5499FDD63A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3555" y="1994295"/>
            <a:ext cx="4505960" cy="311491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C97C132F-ECDA-4FA4-8155-0583313BCCB6}"/>
              </a:ext>
            </a:extLst>
          </p:cNvPr>
          <p:cNvSpPr txBox="1"/>
          <p:nvPr/>
        </p:nvSpPr>
        <p:spPr>
          <a:xfrm>
            <a:off x="1057524" y="5448300"/>
            <a:ext cx="10535920" cy="954107"/>
          </a:xfrm>
          <a:prstGeom prst="rect">
            <a:avLst/>
          </a:prstGeom>
          <a:noFill/>
        </p:spPr>
        <p:txBody>
          <a:bodyPr wrap="square" rtlCol="0">
            <a:spAutoFit/>
          </a:bodyPr>
          <a:lstStyle/>
          <a:p>
            <a:r>
              <a:rPr lang="en-US" sz="2800" dirty="0"/>
              <a:t>Three models have been tried: KNN, Logistic Regression, and Random Forest. It is very clear that Random Forest gives the best performance. </a:t>
            </a:r>
          </a:p>
        </p:txBody>
      </p:sp>
    </p:spTree>
    <p:extLst>
      <p:ext uri="{BB962C8B-B14F-4D97-AF65-F5344CB8AC3E}">
        <p14:creationId xmlns:p14="http://schemas.microsoft.com/office/powerpoint/2010/main" val="21263737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AB16C85-FB1C-4014-B92E-2627F5370610}"/>
              </a:ext>
            </a:extLst>
          </p:cNvPr>
          <p:cNvSpPr>
            <a:spLocks noGrp="1"/>
          </p:cNvSpPr>
          <p:nvPr>
            <p:ph type="title"/>
          </p:nvPr>
        </p:nvSpPr>
        <p:spPr>
          <a:xfrm>
            <a:off x="753138" y="175894"/>
            <a:ext cx="11144693" cy="1325563"/>
          </a:xfrm>
        </p:spPr>
        <p:txBody>
          <a:bodyPr>
            <a:normAutofit/>
          </a:bodyPr>
          <a:lstStyle/>
          <a:p>
            <a:r>
              <a:rPr lang="en-US" b="1" dirty="0"/>
              <a:t>3. Preprocessing and Training Data Development – </a:t>
            </a:r>
            <a:r>
              <a:rPr lang="en-US" sz="3600" b="1" dirty="0"/>
              <a:t>Summary</a:t>
            </a:r>
          </a:p>
        </p:txBody>
      </p:sp>
      <p:sp>
        <p:nvSpPr>
          <p:cNvPr id="5" name="TextBox 4">
            <a:extLst>
              <a:ext uri="{FF2B5EF4-FFF2-40B4-BE49-F238E27FC236}">
                <a16:creationId xmlns:a16="http://schemas.microsoft.com/office/drawing/2014/main" id="{C97C132F-ECDA-4FA4-8155-0583313BCCB6}"/>
              </a:ext>
            </a:extLst>
          </p:cNvPr>
          <p:cNvSpPr txBox="1"/>
          <p:nvPr/>
        </p:nvSpPr>
        <p:spPr>
          <a:xfrm>
            <a:off x="962909" y="2193290"/>
            <a:ext cx="10535920" cy="3539430"/>
          </a:xfrm>
          <a:prstGeom prst="rect">
            <a:avLst/>
          </a:prstGeom>
          <a:noFill/>
        </p:spPr>
        <p:txBody>
          <a:bodyPr wrap="square" rtlCol="0">
            <a:spAutoFit/>
          </a:bodyPr>
          <a:lstStyle/>
          <a:p>
            <a:r>
              <a:rPr lang="en-US" sz="2800" dirty="0"/>
              <a:t>In this part of the study a few tasks have been completed:</a:t>
            </a:r>
          </a:p>
          <a:p>
            <a:endParaRPr lang="en-US" sz="2800" dirty="0"/>
          </a:p>
          <a:p>
            <a:pPr marL="514350" indent="-514350">
              <a:buAutoNum type="arabicPeriod"/>
            </a:pPr>
            <a:r>
              <a:rPr lang="en-US" sz="2800" dirty="0"/>
              <a:t>Balance the data by dropping data points for fully paid loans.</a:t>
            </a:r>
          </a:p>
          <a:p>
            <a:pPr marL="514350" indent="-514350">
              <a:buAutoNum type="arabicPeriod"/>
            </a:pPr>
            <a:r>
              <a:rPr lang="en-US" sz="2800" dirty="0"/>
              <a:t>By comparing the results, we decide not using data scaling or PCA.</a:t>
            </a:r>
          </a:p>
          <a:p>
            <a:pPr marL="514350" indent="-514350">
              <a:buAutoNum type="arabicPeriod"/>
            </a:pPr>
            <a:r>
              <a:rPr lang="en-US" sz="2800" dirty="0"/>
              <a:t>Since the 8 features (6 most correlated continuous features and two categorical features) give good model performance, we will use these 8 features in the final model.</a:t>
            </a:r>
          </a:p>
          <a:p>
            <a:pPr marL="514350" indent="-514350">
              <a:buAutoNum type="arabicPeriod"/>
            </a:pPr>
            <a:r>
              <a:rPr lang="en-US" sz="2800" dirty="0"/>
              <a:t>Random Forest gives best prediction performance.</a:t>
            </a:r>
          </a:p>
        </p:txBody>
      </p:sp>
    </p:spTree>
    <p:extLst>
      <p:ext uri="{BB962C8B-B14F-4D97-AF65-F5344CB8AC3E}">
        <p14:creationId xmlns:p14="http://schemas.microsoft.com/office/powerpoint/2010/main" val="5606445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B62524D-D52F-47AE-91C0-A301BA0D438B}"/>
              </a:ext>
            </a:extLst>
          </p:cNvPr>
          <p:cNvSpPr>
            <a:spLocks noGrp="1"/>
          </p:cNvSpPr>
          <p:nvPr>
            <p:ph idx="1"/>
          </p:nvPr>
        </p:nvSpPr>
        <p:spPr>
          <a:xfrm>
            <a:off x="753138" y="1501457"/>
            <a:ext cx="11062942" cy="5051743"/>
          </a:xfrm>
        </p:spPr>
        <p:txBody>
          <a:bodyPr>
            <a:normAutofit fontScale="92500" lnSpcReduction="10000"/>
          </a:bodyPr>
          <a:lstStyle/>
          <a:p>
            <a:pPr marL="0" indent="0">
              <a:buNone/>
            </a:pPr>
            <a:r>
              <a:rPr lang="en-US" dirty="0"/>
              <a:t>In the final modeling, 4 models have been tried, and hyperparameter tunings have been done on all of them.</a:t>
            </a:r>
          </a:p>
          <a:p>
            <a:r>
              <a:rPr lang="en-US" dirty="0"/>
              <a:t>For K Nearest Neighbors, </a:t>
            </a:r>
            <a:r>
              <a:rPr lang="en-US" dirty="0" err="1"/>
              <a:t>n_neighbors</a:t>
            </a:r>
            <a:r>
              <a:rPr lang="en-US" dirty="0"/>
              <a:t> = 11 gives the best score, so we will use this value for the KNN model.</a:t>
            </a:r>
          </a:p>
          <a:p>
            <a:r>
              <a:rPr lang="en-US" dirty="0"/>
              <a:t>For the Decision Tree model, we tried criteria = </a:t>
            </a:r>
            <a:r>
              <a:rPr lang="en-US" dirty="0" err="1"/>
              <a:t>gini</a:t>
            </a:r>
            <a:r>
              <a:rPr lang="en-US" dirty="0"/>
              <a:t> and criteria = entropy. We found that the </a:t>
            </a:r>
            <a:r>
              <a:rPr lang="en-US" dirty="0" err="1"/>
              <a:t>gini</a:t>
            </a:r>
            <a:r>
              <a:rPr lang="en-US" dirty="0"/>
              <a:t> criteria gives slightly better performance. So we will use criteria = </a:t>
            </a:r>
            <a:r>
              <a:rPr lang="en-US" dirty="0" err="1"/>
              <a:t>gini</a:t>
            </a:r>
            <a:r>
              <a:rPr lang="en-US" dirty="0"/>
              <a:t> for Decision Tree model.</a:t>
            </a:r>
          </a:p>
          <a:p>
            <a:r>
              <a:rPr lang="en-US" dirty="0"/>
              <a:t>For Logistic Regression model, we have tried different C value (regularization strength). We found that the prediction score is independent from C value, which means any C value is fine (ranging from 0.01 to 100). </a:t>
            </a:r>
          </a:p>
          <a:p>
            <a:r>
              <a:rPr lang="en-US" dirty="0"/>
              <a:t>For the model of Random Forest, cross validation of </a:t>
            </a:r>
            <a:r>
              <a:rPr lang="en-US" dirty="0" err="1"/>
              <a:t>n_estimators</a:t>
            </a:r>
            <a:r>
              <a:rPr lang="en-US" dirty="0"/>
              <a:t> have been done and the value of 63 gives the best performance. So this value is used in the final model. </a:t>
            </a:r>
          </a:p>
        </p:txBody>
      </p:sp>
      <p:sp>
        <p:nvSpPr>
          <p:cNvPr id="4" name="Title 1">
            <a:extLst>
              <a:ext uri="{FF2B5EF4-FFF2-40B4-BE49-F238E27FC236}">
                <a16:creationId xmlns:a16="http://schemas.microsoft.com/office/drawing/2014/main" id="{3461FA6C-740C-4847-8C1D-1AE57DDDB1D2}"/>
              </a:ext>
            </a:extLst>
          </p:cNvPr>
          <p:cNvSpPr>
            <a:spLocks noGrp="1"/>
          </p:cNvSpPr>
          <p:nvPr>
            <p:ph type="title"/>
          </p:nvPr>
        </p:nvSpPr>
        <p:spPr>
          <a:xfrm>
            <a:off x="753138" y="175894"/>
            <a:ext cx="11144693" cy="1325563"/>
          </a:xfrm>
        </p:spPr>
        <p:txBody>
          <a:bodyPr>
            <a:normAutofit/>
          </a:bodyPr>
          <a:lstStyle/>
          <a:p>
            <a:r>
              <a:rPr lang="en-US" b="1" dirty="0"/>
              <a:t>4. Modeling - </a:t>
            </a:r>
            <a:r>
              <a:rPr lang="en-US" sz="3600" dirty="0"/>
              <a:t>Hyperparameter Tuning</a:t>
            </a:r>
            <a:endParaRPr lang="en-US" sz="3600" b="1" dirty="0"/>
          </a:p>
        </p:txBody>
      </p:sp>
    </p:spTree>
    <p:extLst>
      <p:ext uri="{BB962C8B-B14F-4D97-AF65-F5344CB8AC3E}">
        <p14:creationId xmlns:p14="http://schemas.microsoft.com/office/powerpoint/2010/main" val="18815485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a:extLst>
              <a:ext uri="{FF2B5EF4-FFF2-40B4-BE49-F238E27FC236}">
                <a16:creationId xmlns:a16="http://schemas.microsoft.com/office/drawing/2014/main" id="{6A312CF6-B9DD-4213-A517-BF967AA19D5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864484" y="2519989"/>
            <a:ext cx="6242897" cy="3796356"/>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a:extLst>
              <a:ext uri="{FF2B5EF4-FFF2-40B4-BE49-F238E27FC236}">
                <a16:creationId xmlns:a16="http://schemas.microsoft.com/office/drawing/2014/main" id="{76EB44E5-7C0B-47F2-AC4D-767F7AA46CD3}"/>
              </a:ext>
            </a:extLst>
          </p:cNvPr>
          <p:cNvSpPr>
            <a:spLocks noGrp="1"/>
          </p:cNvSpPr>
          <p:nvPr>
            <p:ph type="title"/>
          </p:nvPr>
        </p:nvSpPr>
        <p:spPr>
          <a:xfrm>
            <a:off x="753138" y="175894"/>
            <a:ext cx="11144693" cy="1325563"/>
          </a:xfrm>
        </p:spPr>
        <p:txBody>
          <a:bodyPr>
            <a:normAutofit/>
          </a:bodyPr>
          <a:lstStyle/>
          <a:p>
            <a:r>
              <a:rPr lang="en-US" b="1" dirty="0"/>
              <a:t>4. Modeling – </a:t>
            </a:r>
            <a:r>
              <a:rPr lang="en-US" sz="3600" dirty="0"/>
              <a:t>Comparison of Model Performances</a:t>
            </a:r>
            <a:endParaRPr lang="en-US" sz="3600" b="1" dirty="0"/>
          </a:p>
        </p:txBody>
      </p:sp>
      <p:sp>
        <p:nvSpPr>
          <p:cNvPr id="4" name="TextBox 3">
            <a:extLst>
              <a:ext uri="{FF2B5EF4-FFF2-40B4-BE49-F238E27FC236}">
                <a16:creationId xmlns:a16="http://schemas.microsoft.com/office/drawing/2014/main" id="{BD61C0AA-A4F8-4DB7-ABFD-32F64559A3A8}"/>
              </a:ext>
            </a:extLst>
          </p:cNvPr>
          <p:cNvSpPr txBox="1"/>
          <p:nvPr/>
        </p:nvSpPr>
        <p:spPr>
          <a:xfrm>
            <a:off x="567512" y="1960223"/>
            <a:ext cx="5296972" cy="1384995"/>
          </a:xfrm>
          <a:prstGeom prst="rect">
            <a:avLst/>
          </a:prstGeom>
          <a:noFill/>
        </p:spPr>
        <p:txBody>
          <a:bodyPr wrap="square" rtlCol="0">
            <a:spAutoFit/>
          </a:bodyPr>
          <a:lstStyle/>
          <a:p>
            <a:r>
              <a:rPr lang="en-US" sz="2800" dirty="0"/>
              <a:t>This plot shows clearly that the random forest gives the best performance.</a:t>
            </a:r>
          </a:p>
        </p:txBody>
      </p:sp>
      <p:pic>
        <p:nvPicPr>
          <p:cNvPr id="2050" name="Picture 2">
            <a:extLst>
              <a:ext uri="{FF2B5EF4-FFF2-40B4-BE49-F238E27FC236}">
                <a16:creationId xmlns:a16="http://schemas.microsoft.com/office/drawing/2014/main" id="{2D37E1C5-6714-4136-B458-D167454DE0A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4497" y="3512783"/>
            <a:ext cx="3993727" cy="32008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24729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6EB44E5-7C0B-47F2-AC4D-767F7AA46CD3}"/>
              </a:ext>
            </a:extLst>
          </p:cNvPr>
          <p:cNvSpPr>
            <a:spLocks noGrp="1"/>
          </p:cNvSpPr>
          <p:nvPr>
            <p:ph type="title"/>
          </p:nvPr>
        </p:nvSpPr>
        <p:spPr>
          <a:xfrm>
            <a:off x="753138" y="175894"/>
            <a:ext cx="11144693" cy="1325563"/>
          </a:xfrm>
        </p:spPr>
        <p:txBody>
          <a:bodyPr>
            <a:normAutofit/>
          </a:bodyPr>
          <a:lstStyle/>
          <a:p>
            <a:r>
              <a:rPr lang="en-US" b="1" dirty="0"/>
              <a:t>4. Modeling – </a:t>
            </a:r>
            <a:r>
              <a:rPr lang="en-US" sz="3600" dirty="0"/>
              <a:t>Final Model Performances</a:t>
            </a:r>
            <a:endParaRPr lang="en-US" sz="3600" b="1" dirty="0"/>
          </a:p>
        </p:txBody>
      </p:sp>
      <p:sp>
        <p:nvSpPr>
          <p:cNvPr id="4" name="TextBox 3">
            <a:extLst>
              <a:ext uri="{FF2B5EF4-FFF2-40B4-BE49-F238E27FC236}">
                <a16:creationId xmlns:a16="http://schemas.microsoft.com/office/drawing/2014/main" id="{BD61C0AA-A4F8-4DB7-ABFD-32F64559A3A8}"/>
              </a:ext>
            </a:extLst>
          </p:cNvPr>
          <p:cNvSpPr txBox="1"/>
          <p:nvPr/>
        </p:nvSpPr>
        <p:spPr>
          <a:xfrm>
            <a:off x="688549" y="1988175"/>
            <a:ext cx="7423328" cy="954107"/>
          </a:xfrm>
          <a:prstGeom prst="rect">
            <a:avLst/>
          </a:prstGeom>
          <a:noFill/>
        </p:spPr>
        <p:txBody>
          <a:bodyPr wrap="square" rtlCol="0">
            <a:spAutoFit/>
          </a:bodyPr>
          <a:lstStyle/>
          <a:p>
            <a:r>
              <a:rPr lang="en-US" sz="2800" dirty="0"/>
              <a:t>The prediction performance of the final Random Forest model.</a:t>
            </a:r>
          </a:p>
        </p:txBody>
      </p:sp>
      <p:graphicFrame>
        <p:nvGraphicFramePr>
          <p:cNvPr id="6" name="Table 5">
            <a:extLst>
              <a:ext uri="{FF2B5EF4-FFF2-40B4-BE49-F238E27FC236}">
                <a16:creationId xmlns:a16="http://schemas.microsoft.com/office/drawing/2014/main" id="{B19DDDF1-E051-486A-9F9F-E49104CA26BC}"/>
              </a:ext>
            </a:extLst>
          </p:cNvPr>
          <p:cNvGraphicFramePr>
            <a:graphicFrameLocks noGrp="1"/>
          </p:cNvGraphicFramePr>
          <p:nvPr>
            <p:extLst>
              <p:ext uri="{D42A27DB-BD31-4B8C-83A1-F6EECF244321}">
                <p14:modId xmlns:p14="http://schemas.microsoft.com/office/powerpoint/2010/main" val="1360165522"/>
              </p:ext>
            </p:extLst>
          </p:nvPr>
        </p:nvGraphicFramePr>
        <p:xfrm>
          <a:off x="753138" y="4102781"/>
          <a:ext cx="5179944" cy="2134769"/>
        </p:xfrm>
        <a:graphic>
          <a:graphicData uri="http://schemas.openxmlformats.org/drawingml/2006/table">
            <a:tbl>
              <a:tblPr firstRow="1" firstCol="1" bandRow="1">
                <a:tableStyleId>{5C22544A-7EE6-4342-B048-85BDC9FD1C3A}</a:tableStyleId>
              </a:tblPr>
              <a:tblGrid>
                <a:gridCol w="1791497">
                  <a:extLst>
                    <a:ext uri="{9D8B030D-6E8A-4147-A177-3AD203B41FA5}">
                      <a16:colId xmlns:a16="http://schemas.microsoft.com/office/drawing/2014/main" val="3201691434"/>
                    </a:ext>
                  </a:extLst>
                </a:gridCol>
                <a:gridCol w="1634754">
                  <a:extLst>
                    <a:ext uri="{9D8B030D-6E8A-4147-A177-3AD203B41FA5}">
                      <a16:colId xmlns:a16="http://schemas.microsoft.com/office/drawing/2014/main" val="1970930430"/>
                    </a:ext>
                  </a:extLst>
                </a:gridCol>
                <a:gridCol w="1753693">
                  <a:extLst>
                    <a:ext uri="{9D8B030D-6E8A-4147-A177-3AD203B41FA5}">
                      <a16:colId xmlns:a16="http://schemas.microsoft.com/office/drawing/2014/main" val="2238787113"/>
                    </a:ext>
                  </a:extLst>
                </a:gridCol>
              </a:tblGrid>
              <a:tr h="827984">
                <a:tc>
                  <a:txBody>
                    <a:bodyPr/>
                    <a:lstStyle/>
                    <a:p>
                      <a:pPr marL="0" marR="0" algn="just">
                        <a:lnSpc>
                          <a:spcPct val="107000"/>
                        </a:lnSpc>
                        <a:spcBef>
                          <a:spcPts val="0"/>
                        </a:spcBef>
                        <a:spcAft>
                          <a:spcPts val="0"/>
                        </a:spcAft>
                      </a:pPr>
                      <a:r>
                        <a:rPr lang="en-US" sz="2000">
                          <a:effectLst/>
                        </a:rPr>
                        <a:t> </a:t>
                      </a:r>
                      <a:endParaRPr lang="en-US" sz="20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2000" dirty="0">
                          <a:effectLst/>
                        </a:rPr>
                        <a:t>Predicted Default loans</a:t>
                      </a:r>
                      <a:endParaRPr lang="en-US"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2000" dirty="0">
                          <a:effectLst/>
                        </a:rPr>
                        <a:t>Predicted fully paid loans</a:t>
                      </a:r>
                      <a:endParaRPr lang="en-US"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414205789"/>
                  </a:ext>
                </a:extLst>
              </a:tr>
              <a:tr h="668991">
                <a:tc>
                  <a:txBody>
                    <a:bodyPr/>
                    <a:lstStyle/>
                    <a:p>
                      <a:pPr marL="0" marR="0" algn="just">
                        <a:lnSpc>
                          <a:spcPct val="107000"/>
                        </a:lnSpc>
                        <a:spcBef>
                          <a:spcPts val="0"/>
                        </a:spcBef>
                        <a:spcAft>
                          <a:spcPts val="0"/>
                        </a:spcAft>
                      </a:pPr>
                      <a:r>
                        <a:rPr lang="en-US" sz="2000">
                          <a:effectLst/>
                        </a:rPr>
                        <a:t>True default loans</a:t>
                      </a:r>
                      <a:endParaRPr lang="en-US" sz="20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endParaRPr lang="en-US" sz="2000" dirty="0">
                        <a:effectLst/>
                      </a:endParaRPr>
                    </a:p>
                    <a:p>
                      <a:pPr marL="0" marR="0" algn="ctr">
                        <a:lnSpc>
                          <a:spcPct val="107000"/>
                        </a:lnSpc>
                        <a:spcBef>
                          <a:spcPts val="0"/>
                        </a:spcBef>
                        <a:spcAft>
                          <a:spcPts val="0"/>
                        </a:spcAft>
                      </a:pPr>
                      <a:r>
                        <a:rPr lang="en-US" sz="2000" dirty="0">
                          <a:effectLst/>
                        </a:rPr>
                        <a:t>56165</a:t>
                      </a:r>
                      <a:endParaRPr lang="en-US"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endParaRPr lang="en-US" sz="2000" dirty="0">
                        <a:effectLst/>
                      </a:endParaRPr>
                    </a:p>
                    <a:p>
                      <a:pPr marL="0" marR="0" algn="ctr">
                        <a:lnSpc>
                          <a:spcPct val="107000"/>
                        </a:lnSpc>
                        <a:spcBef>
                          <a:spcPts val="0"/>
                        </a:spcBef>
                        <a:spcAft>
                          <a:spcPts val="0"/>
                        </a:spcAft>
                      </a:pPr>
                      <a:r>
                        <a:rPr lang="en-US" sz="2000" dirty="0">
                          <a:effectLst/>
                        </a:rPr>
                        <a:t>2515</a:t>
                      </a:r>
                      <a:endParaRPr lang="en-US"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848080612"/>
                  </a:ext>
                </a:extLst>
              </a:tr>
              <a:tr h="619125">
                <a:tc>
                  <a:txBody>
                    <a:bodyPr/>
                    <a:lstStyle/>
                    <a:p>
                      <a:pPr marL="0" marR="0" algn="just">
                        <a:lnSpc>
                          <a:spcPct val="107000"/>
                        </a:lnSpc>
                        <a:spcBef>
                          <a:spcPts val="0"/>
                        </a:spcBef>
                        <a:spcAft>
                          <a:spcPts val="0"/>
                        </a:spcAft>
                      </a:pPr>
                      <a:r>
                        <a:rPr lang="en-US" sz="2000" dirty="0">
                          <a:effectLst/>
                        </a:rPr>
                        <a:t>True fully paid loans</a:t>
                      </a:r>
                      <a:endParaRPr lang="en-US"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endParaRPr lang="en-US" sz="1100" dirty="0">
                        <a:effectLst/>
                      </a:endParaRPr>
                    </a:p>
                    <a:p>
                      <a:pPr marL="0" marR="0" algn="ctr">
                        <a:lnSpc>
                          <a:spcPct val="107000"/>
                        </a:lnSpc>
                        <a:spcBef>
                          <a:spcPts val="0"/>
                        </a:spcBef>
                        <a:spcAft>
                          <a:spcPts val="0"/>
                        </a:spcAft>
                      </a:pPr>
                      <a:r>
                        <a:rPr lang="en-US" sz="2000" dirty="0">
                          <a:effectLst/>
                        </a:rPr>
                        <a:t>2548</a:t>
                      </a:r>
                      <a:endParaRPr lang="en-US"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endParaRPr lang="en-US" sz="1100" dirty="0">
                        <a:effectLst/>
                      </a:endParaRPr>
                    </a:p>
                    <a:p>
                      <a:pPr marL="0" marR="0" algn="ctr">
                        <a:lnSpc>
                          <a:spcPct val="107000"/>
                        </a:lnSpc>
                        <a:spcBef>
                          <a:spcPts val="0"/>
                        </a:spcBef>
                        <a:spcAft>
                          <a:spcPts val="0"/>
                        </a:spcAft>
                      </a:pPr>
                      <a:r>
                        <a:rPr lang="en-US" sz="2000" dirty="0">
                          <a:effectLst/>
                        </a:rPr>
                        <a:t>92847</a:t>
                      </a:r>
                      <a:endParaRPr lang="en-US"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445211393"/>
                  </a:ext>
                </a:extLst>
              </a:tr>
            </a:tbl>
          </a:graphicData>
        </a:graphic>
      </p:graphicFrame>
      <p:pic>
        <p:nvPicPr>
          <p:cNvPr id="10242" name="Picture 2">
            <a:extLst>
              <a:ext uri="{FF2B5EF4-FFF2-40B4-BE49-F238E27FC236}">
                <a16:creationId xmlns:a16="http://schemas.microsoft.com/office/drawing/2014/main" id="{F6708988-8735-4FC6-94DC-BDE0532E502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37465" y="4217081"/>
            <a:ext cx="3273851" cy="232215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a:extLst>
              <a:ext uri="{FF2B5EF4-FFF2-40B4-BE49-F238E27FC236}">
                <a16:creationId xmlns:a16="http://schemas.microsoft.com/office/drawing/2014/main" id="{AEBEBF08-A946-406A-A6EB-89535782997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74390" y="1088341"/>
            <a:ext cx="3023440" cy="31051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766784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3FFF673-88C3-4F21-A8B7-6B4911A72F63}"/>
              </a:ext>
            </a:extLst>
          </p:cNvPr>
          <p:cNvSpPr>
            <a:spLocks noGrp="1"/>
          </p:cNvSpPr>
          <p:nvPr>
            <p:ph type="title"/>
          </p:nvPr>
        </p:nvSpPr>
        <p:spPr>
          <a:xfrm>
            <a:off x="753138" y="175894"/>
            <a:ext cx="11144693" cy="1325563"/>
          </a:xfrm>
        </p:spPr>
        <p:txBody>
          <a:bodyPr>
            <a:normAutofit/>
          </a:bodyPr>
          <a:lstStyle/>
          <a:p>
            <a:r>
              <a:rPr lang="en-US" b="1" dirty="0"/>
              <a:t>4. Modeling – </a:t>
            </a:r>
            <a:r>
              <a:rPr lang="en-US" sz="3600" dirty="0"/>
              <a:t>Which Class is More Important? </a:t>
            </a:r>
            <a:endParaRPr lang="en-US" sz="3600" b="1" dirty="0"/>
          </a:p>
        </p:txBody>
      </p:sp>
      <p:pic>
        <p:nvPicPr>
          <p:cNvPr id="1036" name="Picture 12">
            <a:extLst>
              <a:ext uri="{FF2B5EF4-FFF2-40B4-BE49-F238E27FC236}">
                <a16:creationId xmlns:a16="http://schemas.microsoft.com/office/drawing/2014/main" id="{16506EDE-5DAC-4849-A52F-4F4EA3CCE0F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995066" y="2682340"/>
            <a:ext cx="4902765" cy="3447256"/>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7492777B-B74B-4EEF-B806-C6EA03D2D014}"/>
              </a:ext>
            </a:extLst>
          </p:cNvPr>
          <p:cNvSpPr txBox="1"/>
          <p:nvPr/>
        </p:nvSpPr>
        <p:spPr>
          <a:xfrm>
            <a:off x="495300" y="1676400"/>
            <a:ext cx="10525125" cy="830997"/>
          </a:xfrm>
          <a:prstGeom prst="rect">
            <a:avLst/>
          </a:prstGeom>
          <a:noFill/>
        </p:spPr>
        <p:txBody>
          <a:bodyPr wrap="square" rtlCol="0">
            <a:spAutoFit/>
          </a:bodyPr>
          <a:lstStyle/>
          <a:p>
            <a:r>
              <a:rPr lang="en-US" sz="2400" dirty="0"/>
              <a:t>The final model predicts the fully paid loans more successful than predicting the default loans. What if we wish it to be more successful to predict the default loans?</a:t>
            </a:r>
          </a:p>
        </p:txBody>
      </p:sp>
      <p:pic>
        <p:nvPicPr>
          <p:cNvPr id="5" name="Picture 4">
            <a:extLst>
              <a:ext uri="{FF2B5EF4-FFF2-40B4-BE49-F238E27FC236}">
                <a16:creationId xmlns:a16="http://schemas.microsoft.com/office/drawing/2014/main" id="{A7440EB4-55CF-4DBE-8741-AD874A87AC65}"/>
              </a:ext>
            </a:extLst>
          </p:cNvPr>
          <p:cNvPicPr>
            <a:picLocks noChangeAspect="1"/>
          </p:cNvPicPr>
          <p:nvPr/>
        </p:nvPicPr>
        <p:blipFill>
          <a:blip r:embed="rId3"/>
          <a:stretch>
            <a:fillRect/>
          </a:stretch>
        </p:blipFill>
        <p:spPr>
          <a:xfrm>
            <a:off x="495300" y="2682340"/>
            <a:ext cx="5662613" cy="3395978"/>
          </a:xfrm>
          <a:prstGeom prst="rect">
            <a:avLst/>
          </a:prstGeom>
        </p:spPr>
      </p:pic>
      <p:sp>
        <p:nvSpPr>
          <p:cNvPr id="6" name="TextBox 5">
            <a:extLst>
              <a:ext uri="{FF2B5EF4-FFF2-40B4-BE49-F238E27FC236}">
                <a16:creationId xmlns:a16="http://schemas.microsoft.com/office/drawing/2014/main" id="{96D25BD1-0A2B-446B-9821-C31B33645C23}"/>
              </a:ext>
            </a:extLst>
          </p:cNvPr>
          <p:cNvSpPr txBox="1"/>
          <p:nvPr/>
        </p:nvSpPr>
        <p:spPr>
          <a:xfrm>
            <a:off x="495299" y="6272471"/>
            <a:ext cx="11896725" cy="400110"/>
          </a:xfrm>
          <a:prstGeom prst="rect">
            <a:avLst/>
          </a:prstGeom>
          <a:noFill/>
        </p:spPr>
        <p:txBody>
          <a:bodyPr wrap="square" rtlCol="0">
            <a:spAutoFit/>
          </a:bodyPr>
          <a:lstStyle/>
          <a:p>
            <a:r>
              <a:rPr lang="en-US" sz="2000" dirty="0"/>
              <a:t>We can see that the model predicts default loans much better after dropping half of fully loan datapoints. </a:t>
            </a:r>
          </a:p>
        </p:txBody>
      </p:sp>
    </p:spTree>
    <p:extLst>
      <p:ext uri="{BB962C8B-B14F-4D97-AF65-F5344CB8AC3E}">
        <p14:creationId xmlns:p14="http://schemas.microsoft.com/office/powerpoint/2010/main" val="193705341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3FFF673-88C3-4F21-A8B7-6B4911A72F63}"/>
              </a:ext>
            </a:extLst>
          </p:cNvPr>
          <p:cNvSpPr>
            <a:spLocks noGrp="1"/>
          </p:cNvSpPr>
          <p:nvPr>
            <p:ph type="title"/>
          </p:nvPr>
        </p:nvSpPr>
        <p:spPr>
          <a:xfrm>
            <a:off x="753138" y="175894"/>
            <a:ext cx="11144693" cy="1325563"/>
          </a:xfrm>
        </p:spPr>
        <p:txBody>
          <a:bodyPr>
            <a:normAutofit/>
          </a:bodyPr>
          <a:lstStyle/>
          <a:p>
            <a:r>
              <a:rPr lang="en-US" b="1" dirty="0"/>
              <a:t>4. Modeling – </a:t>
            </a:r>
            <a:r>
              <a:rPr lang="en-US" sz="3600" dirty="0"/>
              <a:t>Summary </a:t>
            </a:r>
            <a:endParaRPr lang="en-US" sz="3600" b="1" dirty="0"/>
          </a:p>
        </p:txBody>
      </p:sp>
      <p:sp>
        <p:nvSpPr>
          <p:cNvPr id="2" name="TextBox 1">
            <a:extLst>
              <a:ext uri="{FF2B5EF4-FFF2-40B4-BE49-F238E27FC236}">
                <a16:creationId xmlns:a16="http://schemas.microsoft.com/office/drawing/2014/main" id="{7492777B-B74B-4EEF-B806-C6EA03D2D014}"/>
              </a:ext>
            </a:extLst>
          </p:cNvPr>
          <p:cNvSpPr txBox="1"/>
          <p:nvPr/>
        </p:nvSpPr>
        <p:spPr>
          <a:xfrm>
            <a:off x="753138" y="1724025"/>
            <a:ext cx="10525125" cy="4401205"/>
          </a:xfrm>
          <a:prstGeom prst="rect">
            <a:avLst/>
          </a:prstGeom>
          <a:noFill/>
        </p:spPr>
        <p:txBody>
          <a:bodyPr wrap="square" rtlCol="0">
            <a:spAutoFit/>
          </a:bodyPr>
          <a:lstStyle/>
          <a:p>
            <a:pPr marL="514350" indent="-514350">
              <a:buAutoNum type="arabicPeriod"/>
            </a:pPr>
            <a:r>
              <a:rPr lang="en-US" sz="2800" dirty="0"/>
              <a:t>In this study, the random forest model is proved to be more successful in predicting loan status.</a:t>
            </a:r>
          </a:p>
          <a:p>
            <a:pPr marL="514350" indent="-514350">
              <a:buAutoNum type="arabicPeriod"/>
            </a:pPr>
            <a:endParaRPr lang="en-US" sz="2800" dirty="0"/>
          </a:p>
          <a:p>
            <a:pPr marL="514350" indent="-514350">
              <a:buAutoNum type="arabicPeriod"/>
            </a:pPr>
            <a:r>
              <a:rPr lang="en-US" sz="2800" dirty="0"/>
              <a:t>In the model it is not necessary to have many features. With just 8 features we can get a prediction accuracy of 96.8%.</a:t>
            </a:r>
          </a:p>
          <a:p>
            <a:pPr marL="514350" indent="-514350">
              <a:buAutoNum type="arabicPeriod"/>
            </a:pPr>
            <a:endParaRPr lang="en-US" sz="2800" dirty="0"/>
          </a:p>
          <a:p>
            <a:pPr marL="514350" indent="-514350">
              <a:buAutoNum type="arabicPeriod"/>
            </a:pPr>
            <a:r>
              <a:rPr lang="en-US" sz="2800" dirty="0"/>
              <a:t>If we want the model to be more successful in predicting default loans, we can increase the proportion of data points with default loans in the whole dataset. This can be very useful for our lender customers.</a:t>
            </a:r>
          </a:p>
        </p:txBody>
      </p:sp>
    </p:spTree>
    <p:extLst>
      <p:ext uri="{BB962C8B-B14F-4D97-AF65-F5344CB8AC3E}">
        <p14:creationId xmlns:p14="http://schemas.microsoft.com/office/powerpoint/2010/main" val="24361720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Debt Default - Definition, Consequences, and How to Avoid">
            <a:extLst>
              <a:ext uri="{FF2B5EF4-FFF2-40B4-BE49-F238E27FC236}">
                <a16:creationId xmlns:a16="http://schemas.microsoft.com/office/drawing/2014/main" id="{23392D8F-5ADF-49EF-85E8-465342ED8D0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5116" y="3154682"/>
            <a:ext cx="4435473" cy="2661284"/>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Pros And Cons Of Paying Off Loans Early">
            <a:extLst>
              <a:ext uri="{FF2B5EF4-FFF2-40B4-BE49-F238E27FC236}">
                <a16:creationId xmlns:a16="http://schemas.microsoft.com/office/drawing/2014/main" id="{0F64C46B-1FC6-48EA-B4C6-0BCD80D7AB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77983" y="3058160"/>
            <a:ext cx="4924904" cy="2864485"/>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descr="Download Smiling Face Emoji Icon | Emoji Island">
            <a:extLst>
              <a:ext uri="{FF2B5EF4-FFF2-40B4-BE49-F238E27FC236}">
                <a16:creationId xmlns:a16="http://schemas.microsoft.com/office/drawing/2014/main" id="{34BEE0FE-1A7E-4FE7-A701-2BA83384C03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44640" y="5285855"/>
            <a:ext cx="1300480" cy="1300480"/>
          </a:xfrm>
          <a:prstGeom prst="rect">
            <a:avLst/>
          </a:prstGeom>
          <a:noFill/>
          <a:extLst>
            <a:ext uri="{909E8E84-426E-40DD-AFC4-6F175D3DCCD1}">
              <a14:hiddenFill xmlns:a14="http://schemas.microsoft.com/office/drawing/2010/main">
                <a:solidFill>
                  <a:srgbClr val="FFFFFF"/>
                </a:solidFill>
              </a14:hiddenFill>
            </a:ext>
          </a:extLst>
        </p:spPr>
      </p:pic>
      <p:pic>
        <p:nvPicPr>
          <p:cNvPr id="3082" name="Picture 10" descr="Emoji Sad Face - Free vector graphic on Pixabay">
            <a:extLst>
              <a:ext uri="{FF2B5EF4-FFF2-40B4-BE49-F238E27FC236}">
                <a16:creationId xmlns:a16="http://schemas.microsoft.com/office/drawing/2014/main" id="{FCBE8F8C-2BCA-41E9-90D7-5D099FD678F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3333" y="5285855"/>
            <a:ext cx="1300480" cy="130048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E1A721C6-AA62-4403-980D-A8490DD21920}"/>
              </a:ext>
            </a:extLst>
          </p:cNvPr>
          <p:cNvSpPr txBox="1"/>
          <p:nvPr/>
        </p:nvSpPr>
        <p:spPr>
          <a:xfrm>
            <a:off x="425116" y="568431"/>
            <a:ext cx="11816080" cy="1815882"/>
          </a:xfrm>
          <a:prstGeom prst="rect">
            <a:avLst/>
          </a:prstGeom>
          <a:noFill/>
        </p:spPr>
        <p:txBody>
          <a:bodyPr wrap="square" rtlCol="0">
            <a:spAutoFit/>
          </a:bodyPr>
          <a:lstStyle/>
          <a:p>
            <a:r>
              <a:rPr lang="en-US" sz="2800" dirty="0"/>
              <a:t>The prediction must be as accurate as possible:</a:t>
            </a:r>
          </a:p>
          <a:p>
            <a:endParaRPr lang="en-US" sz="2800" dirty="0"/>
          </a:p>
          <a:p>
            <a:r>
              <a:rPr lang="en-US" sz="2800" dirty="0"/>
              <a:t>If “bad” loans are approved:  Lenders are in trouble trying to collect payments;</a:t>
            </a:r>
          </a:p>
          <a:p>
            <a:r>
              <a:rPr lang="en-US" sz="2800" dirty="0"/>
              <a:t>If “good” loans are denied: Lenders are losing business opportunities.</a:t>
            </a:r>
          </a:p>
        </p:txBody>
      </p:sp>
    </p:spTree>
    <p:extLst>
      <p:ext uri="{BB962C8B-B14F-4D97-AF65-F5344CB8AC3E}">
        <p14:creationId xmlns:p14="http://schemas.microsoft.com/office/powerpoint/2010/main" val="260523384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Content Placeholder 9">
            <a:extLst>
              <a:ext uri="{FF2B5EF4-FFF2-40B4-BE49-F238E27FC236}">
                <a16:creationId xmlns:a16="http://schemas.microsoft.com/office/drawing/2014/main" id="{84D54B4E-3635-49E7-806C-B839479DCC8E}"/>
              </a:ext>
            </a:extLst>
          </p:cNvPr>
          <p:cNvPicPr>
            <a:picLocks noGrp="1" noChangeAspect="1"/>
          </p:cNvPicPr>
          <p:nvPr>
            <p:ph idx="1"/>
          </p:nvPr>
        </p:nvPicPr>
        <p:blipFill>
          <a:blip r:embed="rId2"/>
          <a:stretch>
            <a:fillRect/>
          </a:stretch>
        </p:blipFill>
        <p:spPr>
          <a:xfrm>
            <a:off x="4314563" y="905523"/>
            <a:ext cx="3753374" cy="2095792"/>
          </a:xfrm>
        </p:spPr>
      </p:pic>
      <p:pic>
        <p:nvPicPr>
          <p:cNvPr id="12" name="Picture 11">
            <a:extLst>
              <a:ext uri="{FF2B5EF4-FFF2-40B4-BE49-F238E27FC236}">
                <a16:creationId xmlns:a16="http://schemas.microsoft.com/office/drawing/2014/main" id="{DD0FB197-7D96-4A27-AC74-33B2BA8DC897}"/>
              </a:ext>
            </a:extLst>
          </p:cNvPr>
          <p:cNvPicPr>
            <a:picLocks noChangeAspect="1"/>
          </p:cNvPicPr>
          <p:nvPr/>
        </p:nvPicPr>
        <p:blipFill>
          <a:blip r:embed="rId3"/>
          <a:stretch>
            <a:fillRect/>
          </a:stretch>
        </p:blipFill>
        <p:spPr>
          <a:xfrm>
            <a:off x="3562351" y="3648075"/>
            <a:ext cx="5534024" cy="2523477"/>
          </a:xfrm>
          <a:prstGeom prst="rect">
            <a:avLst/>
          </a:prstGeom>
        </p:spPr>
      </p:pic>
    </p:spTree>
    <p:extLst>
      <p:ext uri="{BB962C8B-B14F-4D97-AF65-F5344CB8AC3E}">
        <p14:creationId xmlns:p14="http://schemas.microsoft.com/office/powerpoint/2010/main" val="7537000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FB134600-C9C0-4F9C-B5AB-794F1D2D135A}"/>
              </a:ext>
            </a:extLst>
          </p:cNvPr>
          <p:cNvPicPr>
            <a:picLocks noGrp="1" noChangeAspect="1"/>
          </p:cNvPicPr>
          <p:nvPr>
            <p:ph idx="1"/>
          </p:nvPr>
        </p:nvPicPr>
        <p:blipFill>
          <a:blip r:embed="rId2"/>
          <a:stretch>
            <a:fillRect/>
          </a:stretch>
        </p:blipFill>
        <p:spPr>
          <a:xfrm>
            <a:off x="3439303" y="3426102"/>
            <a:ext cx="8585057" cy="3245273"/>
          </a:xfrm>
        </p:spPr>
      </p:pic>
      <p:pic>
        <p:nvPicPr>
          <p:cNvPr id="4098" name="Picture 2" descr="LendingClub Auto Loan Reviews 2021 | Credit Karma">
            <a:extLst>
              <a:ext uri="{FF2B5EF4-FFF2-40B4-BE49-F238E27FC236}">
                <a16:creationId xmlns:a16="http://schemas.microsoft.com/office/drawing/2014/main" id="{09E5CFC1-941B-4640-AAFB-AC771DED73E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17360" y="1721346"/>
            <a:ext cx="5486400" cy="1490901"/>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7400DB01-62A4-4510-AC9C-DE7B1009830F}"/>
              </a:ext>
            </a:extLst>
          </p:cNvPr>
          <p:cNvSpPr txBox="1"/>
          <p:nvPr/>
        </p:nvSpPr>
        <p:spPr>
          <a:xfrm>
            <a:off x="467360" y="518160"/>
            <a:ext cx="11074400" cy="1384995"/>
          </a:xfrm>
          <a:prstGeom prst="rect">
            <a:avLst/>
          </a:prstGeom>
          <a:noFill/>
        </p:spPr>
        <p:txBody>
          <a:bodyPr wrap="square" rtlCol="0">
            <a:spAutoFit/>
          </a:bodyPr>
          <a:lstStyle/>
          <a:p>
            <a:r>
              <a:rPr lang="en-US" sz="2800" dirty="0"/>
              <a:t>So in this study, we are using a dataset originally from Lending Club (downloaded from Kaggle.com*) to build a model to effectively predict the loan status.</a:t>
            </a:r>
          </a:p>
        </p:txBody>
      </p:sp>
      <p:sp>
        <p:nvSpPr>
          <p:cNvPr id="7" name="TextBox 6">
            <a:extLst>
              <a:ext uri="{FF2B5EF4-FFF2-40B4-BE49-F238E27FC236}">
                <a16:creationId xmlns:a16="http://schemas.microsoft.com/office/drawing/2014/main" id="{0A02FBAC-0199-4FDF-83B1-234A5B5B09D1}"/>
              </a:ext>
            </a:extLst>
          </p:cNvPr>
          <p:cNvSpPr txBox="1"/>
          <p:nvPr/>
        </p:nvSpPr>
        <p:spPr>
          <a:xfrm>
            <a:off x="238760" y="2326977"/>
            <a:ext cx="6466840" cy="707886"/>
          </a:xfrm>
          <a:prstGeom prst="rect">
            <a:avLst/>
          </a:prstGeom>
          <a:noFill/>
        </p:spPr>
        <p:txBody>
          <a:bodyPr wrap="square" rtlCol="0">
            <a:spAutoFit/>
          </a:bodyPr>
          <a:lstStyle/>
          <a:p>
            <a:r>
              <a:rPr lang="en-US" sz="2000" dirty="0"/>
              <a:t>* Data Resource: https://www.kaggle.com/wordsforthewise/lending-club</a:t>
            </a:r>
          </a:p>
        </p:txBody>
      </p:sp>
      <p:sp>
        <p:nvSpPr>
          <p:cNvPr id="8" name="TextBox 7">
            <a:extLst>
              <a:ext uri="{FF2B5EF4-FFF2-40B4-BE49-F238E27FC236}">
                <a16:creationId xmlns:a16="http://schemas.microsoft.com/office/drawing/2014/main" id="{C1AA895D-0483-43A9-BA5B-7E10E56EE636}"/>
              </a:ext>
            </a:extLst>
          </p:cNvPr>
          <p:cNvSpPr txBox="1"/>
          <p:nvPr/>
        </p:nvSpPr>
        <p:spPr>
          <a:xfrm>
            <a:off x="315032" y="3910257"/>
            <a:ext cx="2976880" cy="2677656"/>
          </a:xfrm>
          <a:prstGeom prst="rect">
            <a:avLst/>
          </a:prstGeom>
          <a:noFill/>
        </p:spPr>
        <p:txBody>
          <a:bodyPr wrap="square" rtlCol="0">
            <a:spAutoFit/>
          </a:bodyPr>
          <a:lstStyle/>
          <a:p>
            <a:pPr marL="0" indent="0">
              <a:buNone/>
            </a:pPr>
            <a:r>
              <a:rPr lang="en-US" sz="2800" dirty="0"/>
              <a:t>About the data:</a:t>
            </a:r>
          </a:p>
          <a:p>
            <a:pPr marL="0" indent="0">
              <a:buNone/>
            </a:pPr>
            <a:endParaRPr lang="en-US" sz="2800" dirty="0"/>
          </a:p>
          <a:p>
            <a:pPr marL="0" indent="0">
              <a:buNone/>
            </a:pPr>
            <a:r>
              <a:rPr lang="en-US" sz="2800" dirty="0"/>
              <a:t>Rows: 2,260,701 </a:t>
            </a:r>
          </a:p>
          <a:p>
            <a:pPr marL="0" indent="0">
              <a:buNone/>
            </a:pPr>
            <a:r>
              <a:rPr lang="en-US" sz="2800" dirty="0"/>
              <a:t>Columns: 151</a:t>
            </a:r>
          </a:p>
          <a:p>
            <a:pPr marL="0" indent="0">
              <a:buNone/>
            </a:pPr>
            <a:r>
              <a:rPr lang="en-US" sz="2800" dirty="0"/>
              <a:t>Size: 392MB</a:t>
            </a:r>
          </a:p>
          <a:p>
            <a:endParaRPr lang="en-US" sz="2800" dirty="0"/>
          </a:p>
        </p:txBody>
      </p:sp>
    </p:spTree>
    <p:extLst>
      <p:ext uri="{BB962C8B-B14F-4D97-AF65-F5344CB8AC3E}">
        <p14:creationId xmlns:p14="http://schemas.microsoft.com/office/powerpoint/2010/main" val="21440066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7152F-4D88-4584-A80B-AE7714B5F1C8}"/>
              </a:ext>
            </a:extLst>
          </p:cNvPr>
          <p:cNvSpPr>
            <a:spLocks noGrp="1"/>
          </p:cNvSpPr>
          <p:nvPr>
            <p:ph type="title"/>
          </p:nvPr>
        </p:nvSpPr>
        <p:spPr>
          <a:xfrm>
            <a:off x="838200" y="365125"/>
            <a:ext cx="10515600" cy="1213803"/>
          </a:xfrm>
        </p:spPr>
        <p:txBody>
          <a:bodyPr/>
          <a:lstStyle/>
          <a:p>
            <a:r>
              <a:rPr lang="en-US" b="1" dirty="0"/>
              <a:t>About the target variable</a:t>
            </a:r>
          </a:p>
        </p:txBody>
      </p:sp>
      <p:sp>
        <p:nvSpPr>
          <p:cNvPr id="3" name="Content Placeholder 2">
            <a:extLst>
              <a:ext uri="{FF2B5EF4-FFF2-40B4-BE49-F238E27FC236}">
                <a16:creationId xmlns:a16="http://schemas.microsoft.com/office/drawing/2014/main" id="{20E61E82-3CCF-4567-990B-66893B36B414}"/>
              </a:ext>
            </a:extLst>
          </p:cNvPr>
          <p:cNvSpPr>
            <a:spLocks noGrp="1"/>
          </p:cNvSpPr>
          <p:nvPr>
            <p:ph idx="1"/>
          </p:nvPr>
        </p:nvSpPr>
        <p:spPr>
          <a:xfrm>
            <a:off x="838200" y="1578928"/>
            <a:ext cx="10754360" cy="5075872"/>
          </a:xfrm>
        </p:spPr>
        <p:txBody>
          <a:bodyPr>
            <a:normAutofit/>
          </a:bodyPr>
          <a:lstStyle/>
          <a:p>
            <a:pPr marL="0" indent="0">
              <a:buNone/>
            </a:pPr>
            <a:r>
              <a:rPr lang="en-US" dirty="0"/>
              <a:t>Target Column: “</a:t>
            </a:r>
            <a:r>
              <a:rPr lang="en-US" dirty="0" err="1"/>
              <a:t>loan_status</a:t>
            </a:r>
            <a:r>
              <a:rPr lang="en-US" dirty="0"/>
              <a:t>”</a:t>
            </a:r>
          </a:p>
          <a:p>
            <a:pPr marL="0" indent="0">
              <a:buNone/>
            </a:pPr>
            <a:endParaRPr lang="en-US" dirty="0"/>
          </a:p>
          <a:p>
            <a:pPr marL="0" indent="0">
              <a:buNone/>
            </a:pPr>
            <a:r>
              <a:rPr lang="en-US" dirty="0"/>
              <a:t>It has two main values: “charged off” which means the loan is in default; “fully paid” means the loan is fully paid. </a:t>
            </a:r>
          </a:p>
          <a:p>
            <a:pPr marL="0" indent="0">
              <a:buNone/>
            </a:pPr>
            <a:endParaRPr lang="en-US" dirty="0"/>
          </a:p>
          <a:p>
            <a:pPr marL="0" indent="0">
              <a:buNone/>
            </a:pPr>
            <a:r>
              <a:rPr lang="en-US" dirty="0"/>
              <a:t>There are also large amount of current loans. We don’t know if they will be paid in full or will be default. So they are useless to our model and will be removed.</a:t>
            </a:r>
          </a:p>
          <a:p>
            <a:pPr marL="0" indent="0">
              <a:buNone/>
            </a:pPr>
            <a:endParaRPr lang="en-US" dirty="0"/>
          </a:p>
        </p:txBody>
      </p:sp>
    </p:spTree>
    <p:extLst>
      <p:ext uri="{BB962C8B-B14F-4D97-AF65-F5344CB8AC3E}">
        <p14:creationId xmlns:p14="http://schemas.microsoft.com/office/powerpoint/2010/main" val="17907681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D32213-99D3-4224-9C13-0E508B8A2700}"/>
              </a:ext>
            </a:extLst>
          </p:cNvPr>
          <p:cNvSpPr>
            <a:spLocks noGrp="1"/>
          </p:cNvSpPr>
          <p:nvPr>
            <p:ph type="title"/>
          </p:nvPr>
        </p:nvSpPr>
        <p:spPr>
          <a:xfrm>
            <a:off x="838200" y="225742"/>
            <a:ext cx="10515600" cy="1325563"/>
          </a:xfrm>
        </p:spPr>
        <p:txBody>
          <a:bodyPr/>
          <a:lstStyle/>
          <a:p>
            <a:r>
              <a:rPr lang="en-US" b="1" dirty="0"/>
              <a:t>Four steps of this study</a:t>
            </a:r>
          </a:p>
        </p:txBody>
      </p:sp>
      <p:sp>
        <p:nvSpPr>
          <p:cNvPr id="3" name="Content Placeholder 2">
            <a:extLst>
              <a:ext uri="{FF2B5EF4-FFF2-40B4-BE49-F238E27FC236}">
                <a16:creationId xmlns:a16="http://schemas.microsoft.com/office/drawing/2014/main" id="{EE70955E-6403-46CC-AD6E-DC21EA35101C}"/>
              </a:ext>
            </a:extLst>
          </p:cNvPr>
          <p:cNvSpPr>
            <a:spLocks noGrp="1"/>
          </p:cNvSpPr>
          <p:nvPr>
            <p:ph idx="1"/>
          </p:nvPr>
        </p:nvSpPr>
        <p:spPr>
          <a:xfrm>
            <a:off x="838200" y="1551304"/>
            <a:ext cx="9810750" cy="5080954"/>
          </a:xfrm>
        </p:spPr>
        <p:txBody>
          <a:bodyPr>
            <a:normAutofit fontScale="85000" lnSpcReduction="10000"/>
          </a:bodyPr>
          <a:lstStyle/>
          <a:p>
            <a:pPr marL="0" indent="0">
              <a:buNone/>
            </a:pPr>
            <a:r>
              <a:rPr lang="en-US" dirty="0"/>
              <a:t>1. Data Wrangling </a:t>
            </a:r>
          </a:p>
          <a:p>
            <a:pPr marL="0" indent="0">
              <a:buNone/>
            </a:pPr>
            <a:r>
              <a:rPr lang="en-US" dirty="0"/>
              <a:t>             data cleaning, dealing with missing data, data size reduction,</a:t>
            </a:r>
          </a:p>
          <a:p>
            <a:pPr marL="0" indent="0">
              <a:buNone/>
            </a:pPr>
            <a:r>
              <a:rPr lang="en-US" dirty="0"/>
              <a:t>             check outliners.</a:t>
            </a:r>
          </a:p>
          <a:p>
            <a:pPr marL="0" indent="0">
              <a:buNone/>
            </a:pPr>
            <a:r>
              <a:rPr lang="en-US" dirty="0"/>
              <a:t>2. Exploratory Data Analysis</a:t>
            </a:r>
          </a:p>
          <a:p>
            <a:pPr marL="0" indent="0">
              <a:buNone/>
            </a:pPr>
            <a:r>
              <a:rPr lang="en-US" dirty="0"/>
              <a:t>            data distribution visualizing, PCA, relations between  numerical/</a:t>
            </a:r>
          </a:p>
          <a:p>
            <a:pPr marL="0" indent="0">
              <a:buNone/>
            </a:pPr>
            <a:r>
              <a:rPr lang="en-US" dirty="0"/>
              <a:t>            categorical columns with target variable.</a:t>
            </a:r>
          </a:p>
          <a:p>
            <a:pPr marL="0" indent="0">
              <a:buNone/>
            </a:pPr>
            <a:r>
              <a:rPr lang="en-US" dirty="0"/>
              <a:t>3. Preprocessing and Training Data Development</a:t>
            </a:r>
          </a:p>
          <a:p>
            <a:pPr marL="0" indent="0">
              <a:buNone/>
            </a:pPr>
            <a:r>
              <a:rPr lang="en-US" dirty="0"/>
              <a:t>            data balancing, selecting features for final modeling, trying </a:t>
            </a:r>
          </a:p>
          <a:p>
            <a:pPr marL="0" indent="0">
              <a:buNone/>
            </a:pPr>
            <a:r>
              <a:rPr lang="en-US" dirty="0"/>
              <a:t>            a few model and compare the performance.</a:t>
            </a:r>
          </a:p>
          <a:p>
            <a:pPr marL="0" indent="0">
              <a:buNone/>
            </a:pPr>
            <a:r>
              <a:rPr lang="en-US" dirty="0"/>
              <a:t>4. Modeling</a:t>
            </a:r>
          </a:p>
          <a:p>
            <a:pPr marL="0" indent="0">
              <a:buNone/>
            </a:pPr>
            <a:r>
              <a:rPr lang="en-US" dirty="0"/>
              <a:t>           cross validation, hyperparameter tuning, running model and visualizing </a:t>
            </a:r>
          </a:p>
          <a:p>
            <a:pPr marL="0" indent="0">
              <a:buNone/>
            </a:pPr>
            <a:r>
              <a:rPr lang="en-US" dirty="0"/>
              <a:t>           the result.</a:t>
            </a:r>
          </a:p>
        </p:txBody>
      </p:sp>
    </p:spTree>
    <p:extLst>
      <p:ext uri="{BB962C8B-B14F-4D97-AF65-F5344CB8AC3E}">
        <p14:creationId xmlns:p14="http://schemas.microsoft.com/office/powerpoint/2010/main" val="26406789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A826C1-E6EC-43CA-A1D4-D16E97B5A251}"/>
              </a:ext>
            </a:extLst>
          </p:cNvPr>
          <p:cNvSpPr>
            <a:spLocks noGrp="1"/>
          </p:cNvSpPr>
          <p:nvPr>
            <p:ph type="title"/>
          </p:nvPr>
        </p:nvSpPr>
        <p:spPr>
          <a:xfrm>
            <a:off x="838200" y="365125"/>
            <a:ext cx="10327640" cy="1270635"/>
          </a:xfrm>
        </p:spPr>
        <p:txBody>
          <a:bodyPr/>
          <a:lstStyle/>
          <a:p>
            <a:r>
              <a:rPr lang="en-US" b="1" dirty="0"/>
              <a:t>1. Data Wrangling     </a:t>
            </a:r>
            <a:r>
              <a:rPr lang="en-US" sz="3600" b="1" dirty="0"/>
              <a:t>(1/3)</a:t>
            </a:r>
          </a:p>
        </p:txBody>
      </p:sp>
      <p:sp>
        <p:nvSpPr>
          <p:cNvPr id="3" name="Content Placeholder 2">
            <a:extLst>
              <a:ext uri="{FF2B5EF4-FFF2-40B4-BE49-F238E27FC236}">
                <a16:creationId xmlns:a16="http://schemas.microsoft.com/office/drawing/2014/main" id="{04CDF605-00EB-4EB9-92D8-9B1922725B04}"/>
              </a:ext>
            </a:extLst>
          </p:cNvPr>
          <p:cNvSpPr>
            <a:spLocks noGrp="1"/>
          </p:cNvSpPr>
          <p:nvPr>
            <p:ph idx="1"/>
          </p:nvPr>
        </p:nvSpPr>
        <p:spPr>
          <a:xfrm>
            <a:off x="355600" y="1825625"/>
            <a:ext cx="11633200" cy="4351338"/>
          </a:xfrm>
        </p:spPr>
        <p:txBody>
          <a:bodyPr>
            <a:normAutofit lnSpcReduction="10000"/>
          </a:bodyPr>
          <a:lstStyle/>
          <a:p>
            <a:pPr marL="0" indent="0">
              <a:buNone/>
            </a:pPr>
            <a:r>
              <a:rPr lang="en-US" sz="3200" dirty="0"/>
              <a:t>Observations on Initial Data:</a:t>
            </a:r>
          </a:p>
          <a:p>
            <a:pPr marL="0" indent="0">
              <a:buNone/>
            </a:pPr>
            <a:endParaRPr lang="en-US" dirty="0"/>
          </a:p>
          <a:p>
            <a:r>
              <a:rPr lang="en-US" dirty="0"/>
              <a:t>Initial data was clean. No messy signs found in continuous data;</a:t>
            </a:r>
          </a:p>
          <a:p>
            <a:pPr marL="0" indent="0">
              <a:buNone/>
            </a:pPr>
            <a:endParaRPr lang="en-US" dirty="0"/>
          </a:p>
          <a:p>
            <a:r>
              <a:rPr lang="en-US" dirty="0"/>
              <a:t>Large amount of data are missing;</a:t>
            </a:r>
          </a:p>
          <a:p>
            <a:pPr marL="0" indent="0">
              <a:buNone/>
            </a:pPr>
            <a:endParaRPr lang="en-US" dirty="0"/>
          </a:p>
          <a:p>
            <a:r>
              <a:rPr lang="en-US" dirty="0"/>
              <a:t>Data size is too big, especially too many columns. Not all of them are related to our target. So we need to reduce the data size by dropping those unrelated columns.</a:t>
            </a:r>
          </a:p>
        </p:txBody>
      </p:sp>
    </p:spTree>
    <p:extLst>
      <p:ext uri="{BB962C8B-B14F-4D97-AF65-F5344CB8AC3E}">
        <p14:creationId xmlns:p14="http://schemas.microsoft.com/office/powerpoint/2010/main" val="33318507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A826C1-E6EC-43CA-A1D4-D16E97B5A251}"/>
              </a:ext>
            </a:extLst>
          </p:cNvPr>
          <p:cNvSpPr>
            <a:spLocks noGrp="1"/>
          </p:cNvSpPr>
          <p:nvPr>
            <p:ph type="title"/>
          </p:nvPr>
        </p:nvSpPr>
        <p:spPr>
          <a:xfrm>
            <a:off x="787400" y="344805"/>
            <a:ext cx="10246360" cy="874395"/>
          </a:xfrm>
        </p:spPr>
        <p:txBody>
          <a:bodyPr/>
          <a:lstStyle/>
          <a:p>
            <a:r>
              <a:rPr lang="en-US" b="1" dirty="0"/>
              <a:t>1. Data Wrangling    </a:t>
            </a:r>
            <a:r>
              <a:rPr lang="en-US" sz="3600" b="1" dirty="0"/>
              <a:t>(2/3)</a:t>
            </a:r>
          </a:p>
        </p:txBody>
      </p:sp>
      <p:sp>
        <p:nvSpPr>
          <p:cNvPr id="3" name="Content Placeholder 2">
            <a:extLst>
              <a:ext uri="{FF2B5EF4-FFF2-40B4-BE49-F238E27FC236}">
                <a16:creationId xmlns:a16="http://schemas.microsoft.com/office/drawing/2014/main" id="{04CDF605-00EB-4EB9-92D8-9B1922725B04}"/>
              </a:ext>
            </a:extLst>
          </p:cNvPr>
          <p:cNvSpPr>
            <a:spLocks noGrp="1"/>
          </p:cNvSpPr>
          <p:nvPr>
            <p:ph idx="1"/>
          </p:nvPr>
        </p:nvSpPr>
        <p:spPr>
          <a:xfrm>
            <a:off x="456672" y="1444122"/>
            <a:ext cx="6815999" cy="3338624"/>
          </a:xfrm>
        </p:spPr>
        <p:txBody>
          <a:bodyPr>
            <a:normAutofit/>
          </a:bodyPr>
          <a:lstStyle/>
          <a:p>
            <a:pPr marL="0" indent="0">
              <a:buNone/>
            </a:pPr>
            <a:r>
              <a:rPr lang="en-US" dirty="0"/>
              <a:t>Drop Columns:</a:t>
            </a:r>
          </a:p>
          <a:p>
            <a:pPr marL="0" indent="0">
              <a:buNone/>
            </a:pPr>
            <a:endParaRPr lang="en-US" sz="1100" dirty="0"/>
          </a:p>
          <a:p>
            <a:r>
              <a:rPr lang="en-US" dirty="0"/>
              <a:t>Step 1: drop columns with more than 30% missing data. (58 columns dropped)</a:t>
            </a:r>
          </a:p>
          <a:p>
            <a:r>
              <a:rPr lang="en-US" dirty="0"/>
              <a:t>Step 2: drop columns which have correlation coefficients at least 0.8 with other columns (23 columns dropped)</a:t>
            </a:r>
          </a:p>
        </p:txBody>
      </p:sp>
      <p:sp>
        <p:nvSpPr>
          <p:cNvPr id="4" name="TextBox 3">
            <a:extLst>
              <a:ext uri="{FF2B5EF4-FFF2-40B4-BE49-F238E27FC236}">
                <a16:creationId xmlns:a16="http://schemas.microsoft.com/office/drawing/2014/main" id="{F7282E5C-B000-47F0-8832-C98A412CFB80}"/>
              </a:ext>
            </a:extLst>
          </p:cNvPr>
          <p:cNvSpPr txBox="1"/>
          <p:nvPr/>
        </p:nvSpPr>
        <p:spPr>
          <a:xfrm>
            <a:off x="330728" y="4388832"/>
            <a:ext cx="11404600" cy="2246769"/>
          </a:xfrm>
          <a:prstGeom prst="rect">
            <a:avLst/>
          </a:prstGeom>
          <a:noFill/>
        </p:spPr>
        <p:txBody>
          <a:bodyPr wrap="square" rtlCol="0">
            <a:spAutoFit/>
          </a:bodyPr>
          <a:lstStyle/>
          <a:p>
            <a:pPr marL="457200" indent="-457200">
              <a:buFont typeface="Arial" panose="020B0604020202020204" pitchFamily="34" charset="0"/>
              <a:buChar char="•"/>
            </a:pPr>
            <a:r>
              <a:rPr lang="en-US" sz="2800" dirty="0"/>
              <a:t>Step 3: drop columns which have correlation coefficient smaller than 0.1 with target (27 columns dropped)</a:t>
            </a:r>
          </a:p>
          <a:p>
            <a:pPr marL="457200" indent="-457200">
              <a:buFont typeface="Arial" panose="020B0604020202020204" pitchFamily="34" charset="0"/>
              <a:buChar char="•"/>
            </a:pPr>
            <a:r>
              <a:rPr lang="en-US" sz="2800" dirty="0"/>
              <a:t>Step 4: drop categorical columns with more than 40 unique values (16 columns dropped)</a:t>
            </a:r>
          </a:p>
          <a:p>
            <a:r>
              <a:rPr lang="en-US" sz="2800" dirty="0"/>
              <a:t>Remaining columns: 27</a:t>
            </a:r>
          </a:p>
        </p:txBody>
      </p:sp>
      <p:pic>
        <p:nvPicPr>
          <p:cNvPr id="1030" name="Picture 6">
            <a:extLst>
              <a:ext uri="{FF2B5EF4-FFF2-40B4-BE49-F238E27FC236}">
                <a16:creationId xmlns:a16="http://schemas.microsoft.com/office/drawing/2014/main" id="{1E38A890-77F3-49CD-B0BA-C0450813679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14605" y="1089140"/>
            <a:ext cx="5178790" cy="34297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255046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A826C1-E6EC-43CA-A1D4-D16E97B5A251}"/>
              </a:ext>
            </a:extLst>
          </p:cNvPr>
          <p:cNvSpPr>
            <a:spLocks noGrp="1"/>
          </p:cNvSpPr>
          <p:nvPr>
            <p:ph type="title"/>
          </p:nvPr>
        </p:nvSpPr>
        <p:spPr>
          <a:xfrm>
            <a:off x="787400" y="344805"/>
            <a:ext cx="10246360" cy="874395"/>
          </a:xfrm>
        </p:spPr>
        <p:txBody>
          <a:bodyPr/>
          <a:lstStyle/>
          <a:p>
            <a:r>
              <a:rPr lang="en-US" b="1" dirty="0"/>
              <a:t>1. Data Wrangling   </a:t>
            </a:r>
            <a:r>
              <a:rPr lang="en-US" sz="3600" b="1" dirty="0"/>
              <a:t>(3/3)</a:t>
            </a:r>
          </a:p>
        </p:txBody>
      </p:sp>
      <p:sp>
        <p:nvSpPr>
          <p:cNvPr id="3" name="Content Placeholder 2">
            <a:extLst>
              <a:ext uri="{FF2B5EF4-FFF2-40B4-BE49-F238E27FC236}">
                <a16:creationId xmlns:a16="http://schemas.microsoft.com/office/drawing/2014/main" id="{04CDF605-00EB-4EB9-92D8-9B1922725B04}"/>
              </a:ext>
            </a:extLst>
          </p:cNvPr>
          <p:cNvSpPr>
            <a:spLocks noGrp="1"/>
          </p:cNvSpPr>
          <p:nvPr>
            <p:ph idx="1"/>
          </p:nvPr>
        </p:nvSpPr>
        <p:spPr>
          <a:xfrm>
            <a:off x="446038" y="1608684"/>
            <a:ext cx="6550185" cy="4058470"/>
          </a:xfrm>
        </p:spPr>
        <p:txBody>
          <a:bodyPr>
            <a:normAutofit/>
          </a:bodyPr>
          <a:lstStyle/>
          <a:p>
            <a:pPr marL="0" indent="0">
              <a:buNone/>
            </a:pPr>
            <a:r>
              <a:rPr lang="en-US" dirty="0"/>
              <a:t>Drop Rows:</a:t>
            </a:r>
          </a:p>
          <a:p>
            <a:pPr marL="0" indent="0">
              <a:buNone/>
            </a:pPr>
            <a:endParaRPr lang="en-US" dirty="0"/>
          </a:p>
          <a:p>
            <a:r>
              <a:rPr lang="en-US" dirty="0"/>
              <a:t>Step 1: drop rows whose “loan status” is current. 912,569 rows are dropped.</a:t>
            </a:r>
          </a:p>
          <a:p>
            <a:r>
              <a:rPr lang="en-US" dirty="0"/>
              <a:t> Step 2: drop rows with missing value and outliner rows. 159,704 rows are dropped.</a:t>
            </a:r>
          </a:p>
          <a:p>
            <a:pPr marL="0" indent="0">
              <a:buNone/>
            </a:pPr>
            <a:endParaRPr lang="en-US" dirty="0"/>
          </a:p>
          <a:p>
            <a:pPr marL="0" indent="0">
              <a:buNone/>
            </a:pPr>
            <a:r>
              <a:rPr lang="en-US" dirty="0"/>
              <a:t>Remaining rows: 1,188,428</a:t>
            </a:r>
          </a:p>
          <a:p>
            <a:pPr marL="0" indent="0">
              <a:buNone/>
            </a:pPr>
            <a:endParaRPr lang="en-US" dirty="0"/>
          </a:p>
          <a:p>
            <a:pPr marL="0" indent="0">
              <a:buNone/>
            </a:pPr>
            <a:endParaRPr lang="en-US" dirty="0"/>
          </a:p>
        </p:txBody>
      </p:sp>
      <p:pic>
        <p:nvPicPr>
          <p:cNvPr id="2050" name="Picture 2">
            <a:extLst>
              <a:ext uri="{FF2B5EF4-FFF2-40B4-BE49-F238E27FC236}">
                <a16:creationId xmlns:a16="http://schemas.microsoft.com/office/drawing/2014/main" id="{5BA08D31-0D7C-42B8-966A-B8EA4078DFC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94333" y="1095663"/>
            <a:ext cx="4451629" cy="31339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76766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w="25400">
          <a:solidFill>
            <a:srgbClr val="FF0000"/>
          </a:solidFill>
          <a:tailEnd type="triangle"/>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4041</TotalTime>
  <Words>2070</Words>
  <Application>Microsoft Office PowerPoint</Application>
  <PresentationFormat>Widescreen</PresentationFormat>
  <Paragraphs>179</Paragraphs>
  <Slides>30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30</vt:i4>
      </vt:variant>
    </vt:vector>
  </HeadingPairs>
  <TitlesOfParts>
    <vt:vector size="35" baseType="lpstr">
      <vt:lpstr>Helvetica Neue</vt:lpstr>
      <vt:lpstr>Arial</vt:lpstr>
      <vt:lpstr>Calibri</vt:lpstr>
      <vt:lpstr>Calibri Light</vt:lpstr>
      <vt:lpstr>Office Theme</vt:lpstr>
      <vt:lpstr>Loan Status Prediction</vt:lpstr>
      <vt:lpstr>PowerPoint Presentation</vt:lpstr>
      <vt:lpstr>PowerPoint Presentation</vt:lpstr>
      <vt:lpstr>PowerPoint Presentation</vt:lpstr>
      <vt:lpstr>About the target variable</vt:lpstr>
      <vt:lpstr>Four steps of this study</vt:lpstr>
      <vt:lpstr>1. Data Wrangling     (1/3)</vt:lpstr>
      <vt:lpstr>1. Data Wrangling    (2/3)</vt:lpstr>
      <vt:lpstr>1. Data Wrangling   (3/3)</vt:lpstr>
      <vt:lpstr>1. Data Wrangling   (summary)</vt:lpstr>
      <vt:lpstr>2. Exploratory Data Analysis – Data Distribution</vt:lpstr>
      <vt:lpstr>2. Exploratory Data Analysis – PCA   (1/2)</vt:lpstr>
      <vt:lpstr>PowerPoint Presentation</vt:lpstr>
      <vt:lpstr>2. Exploratory Data Analysis – Correlation with Target   (1/2)</vt:lpstr>
      <vt:lpstr>2. Exploratory Data Analysis – Correlation with Target   (2/2)</vt:lpstr>
      <vt:lpstr>2. Exploratory Data Analysis – Categorical Columns</vt:lpstr>
      <vt:lpstr>2. Exploratory Data Analysis  (summary)</vt:lpstr>
      <vt:lpstr>3. Preprocessing and Training Data Development</vt:lpstr>
      <vt:lpstr>3. Preprocessing and Training Data Development</vt:lpstr>
      <vt:lpstr>3. Preprocessing and Training Data Development – How Many Feature Should We Use?</vt:lpstr>
      <vt:lpstr>3. Preprocessing and Training Data Development – Should We Scale the Data?</vt:lpstr>
      <vt:lpstr>3. Preprocessing and Training Data Development – Should We Use PCA?</vt:lpstr>
      <vt:lpstr>3. Preprocessing and Training Data Development – Which Model Gives The Best Performance?</vt:lpstr>
      <vt:lpstr>3. Preprocessing and Training Data Development – Summary</vt:lpstr>
      <vt:lpstr>4. Modeling - Hyperparameter Tuning</vt:lpstr>
      <vt:lpstr>4. Modeling – Comparison of Model Performances</vt:lpstr>
      <vt:lpstr>4. Modeling – Final Model Performances</vt:lpstr>
      <vt:lpstr>4. Modeling – Which Class is More Important? </vt:lpstr>
      <vt:lpstr>4. Modeling – Summary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Loan Status Prediction</dc:title>
  <dc:creator>Changmin Cheng</dc:creator>
  <cp:lastModifiedBy>Changmin Cheng</cp:lastModifiedBy>
  <cp:revision>18</cp:revision>
  <dcterms:created xsi:type="dcterms:W3CDTF">2021-12-23T06:55:37Z</dcterms:created>
  <dcterms:modified xsi:type="dcterms:W3CDTF">2021-12-30T08:09:46Z</dcterms:modified>
</cp:coreProperties>
</file>