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307" r:id="rId4"/>
    <p:sldId id="286" r:id="rId5"/>
    <p:sldId id="287" r:id="rId6"/>
    <p:sldId id="288" r:id="rId7"/>
    <p:sldId id="290" r:id="rId8"/>
    <p:sldId id="308" r:id="rId9"/>
    <p:sldId id="289" r:id="rId10"/>
    <p:sldId id="292" r:id="rId11"/>
    <p:sldId id="314" r:id="rId12"/>
    <p:sldId id="291" r:id="rId13"/>
    <p:sldId id="309" r:id="rId14"/>
    <p:sldId id="293" r:id="rId15"/>
    <p:sldId id="310" r:id="rId16"/>
    <p:sldId id="294" r:id="rId17"/>
    <p:sldId id="295" r:id="rId18"/>
    <p:sldId id="296" r:id="rId19"/>
    <p:sldId id="297" r:id="rId20"/>
    <p:sldId id="298" r:id="rId21"/>
    <p:sldId id="300" r:id="rId22"/>
    <p:sldId id="302" r:id="rId23"/>
    <p:sldId id="303" r:id="rId24"/>
    <p:sldId id="304" r:id="rId25"/>
    <p:sldId id="305" r:id="rId26"/>
    <p:sldId id="311" r:id="rId27"/>
    <p:sldId id="301" r:id="rId28"/>
    <p:sldId id="312" r:id="rId29"/>
    <p:sldId id="299" r:id="rId30"/>
    <p:sldId id="313"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90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1FEBF-1A01-454F-9BE9-B594DDF8F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03D266-A69D-4362-AFE9-E50958FE4B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621B2E-F934-47CB-A994-8FF9EF4C3E4D}"/>
              </a:ext>
            </a:extLst>
          </p:cNvPr>
          <p:cNvSpPr>
            <a:spLocks noGrp="1"/>
          </p:cNvSpPr>
          <p:nvPr>
            <p:ph type="dt" sz="half" idx="10"/>
          </p:nvPr>
        </p:nvSpPr>
        <p:spPr/>
        <p:txBody>
          <a:bodyPr/>
          <a:lstStyle/>
          <a:p>
            <a:fld id="{4E9BE3D5-6E94-439E-AD86-D9CAC0E8A30F}" type="datetimeFigureOut">
              <a:rPr lang="en-US" smtClean="0"/>
              <a:t>3/29/2022</a:t>
            </a:fld>
            <a:endParaRPr lang="en-US"/>
          </a:p>
        </p:txBody>
      </p:sp>
      <p:sp>
        <p:nvSpPr>
          <p:cNvPr id="5" name="Footer Placeholder 4">
            <a:extLst>
              <a:ext uri="{FF2B5EF4-FFF2-40B4-BE49-F238E27FC236}">
                <a16:creationId xmlns:a16="http://schemas.microsoft.com/office/drawing/2014/main" id="{D0BD0EAE-1D93-430A-93A7-4516EABA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BF3B1-AD09-4C4A-9C1B-8546B0ED82CF}"/>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290618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FD4A-9B9B-4C5B-BE7F-4C48F17066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17E8F9-2B24-48ED-9083-69DC374191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2D953-A238-4FAB-A570-341F21E4F57C}"/>
              </a:ext>
            </a:extLst>
          </p:cNvPr>
          <p:cNvSpPr>
            <a:spLocks noGrp="1"/>
          </p:cNvSpPr>
          <p:nvPr>
            <p:ph type="dt" sz="half" idx="10"/>
          </p:nvPr>
        </p:nvSpPr>
        <p:spPr/>
        <p:txBody>
          <a:bodyPr/>
          <a:lstStyle/>
          <a:p>
            <a:fld id="{4E9BE3D5-6E94-439E-AD86-D9CAC0E8A30F}" type="datetimeFigureOut">
              <a:rPr lang="en-US" smtClean="0"/>
              <a:t>3/29/2022</a:t>
            </a:fld>
            <a:endParaRPr lang="en-US"/>
          </a:p>
        </p:txBody>
      </p:sp>
      <p:sp>
        <p:nvSpPr>
          <p:cNvPr id="5" name="Footer Placeholder 4">
            <a:extLst>
              <a:ext uri="{FF2B5EF4-FFF2-40B4-BE49-F238E27FC236}">
                <a16:creationId xmlns:a16="http://schemas.microsoft.com/office/drawing/2014/main" id="{60C3FBDC-86FB-4AE6-A9C0-E1471B050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F6063-3B80-455C-8A3B-AC5A77E995B0}"/>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352537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173EED-9022-466B-A202-1623D132B6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00DC9A-B794-4C3D-A649-39E157ABD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C8D2C4-CDB3-41C0-A97E-98547F20DB25}"/>
              </a:ext>
            </a:extLst>
          </p:cNvPr>
          <p:cNvSpPr>
            <a:spLocks noGrp="1"/>
          </p:cNvSpPr>
          <p:nvPr>
            <p:ph type="dt" sz="half" idx="10"/>
          </p:nvPr>
        </p:nvSpPr>
        <p:spPr/>
        <p:txBody>
          <a:bodyPr/>
          <a:lstStyle/>
          <a:p>
            <a:fld id="{4E9BE3D5-6E94-439E-AD86-D9CAC0E8A30F}" type="datetimeFigureOut">
              <a:rPr lang="en-US" smtClean="0"/>
              <a:t>3/29/2022</a:t>
            </a:fld>
            <a:endParaRPr lang="en-US"/>
          </a:p>
        </p:txBody>
      </p:sp>
      <p:sp>
        <p:nvSpPr>
          <p:cNvPr id="5" name="Footer Placeholder 4">
            <a:extLst>
              <a:ext uri="{FF2B5EF4-FFF2-40B4-BE49-F238E27FC236}">
                <a16:creationId xmlns:a16="http://schemas.microsoft.com/office/drawing/2014/main" id="{75C353DF-D9B9-4086-8C34-2723C9265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C2B1A-9658-43FF-B0AA-BFFADF4FA678}"/>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394826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0C2C7-A73D-44CF-AB00-7139CF9EC3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40C6DB-7DB7-471D-A5EA-BD332D0BDE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1ECAE1-C8CE-4652-8806-18B465A78D31}"/>
              </a:ext>
            </a:extLst>
          </p:cNvPr>
          <p:cNvSpPr>
            <a:spLocks noGrp="1"/>
          </p:cNvSpPr>
          <p:nvPr>
            <p:ph type="dt" sz="half" idx="10"/>
          </p:nvPr>
        </p:nvSpPr>
        <p:spPr/>
        <p:txBody>
          <a:bodyPr/>
          <a:lstStyle/>
          <a:p>
            <a:fld id="{4E9BE3D5-6E94-439E-AD86-D9CAC0E8A30F}" type="datetimeFigureOut">
              <a:rPr lang="en-US" smtClean="0"/>
              <a:t>3/29/2022</a:t>
            </a:fld>
            <a:endParaRPr lang="en-US"/>
          </a:p>
        </p:txBody>
      </p:sp>
      <p:sp>
        <p:nvSpPr>
          <p:cNvPr id="5" name="Footer Placeholder 4">
            <a:extLst>
              <a:ext uri="{FF2B5EF4-FFF2-40B4-BE49-F238E27FC236}">
                <a16:creationId xmlns:a16="http://schemas.microsoft.com/office/drawing/2014/main" id="{D522F1D1-4C06-4439-B431-7FD8F5AA1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6E57-573C-4D58-9838-454FD8616713}"/>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253406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A90C-CCB3-4D93-B55C-3C91E7BD5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1C7D42-5898-4A10-BD8A-7C110AF0EE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CDE26-89E9-4A04-A200-0CD32A8B552D}"/>
              </a:ext>
            </a:extLst>
          </p:cNvPr>
          <p:cNvSpPr>
            <a:spLocks noGrp="1"/>
          </p:cNvSpPr>
          <p:nvPr>
            <p:ph type="dt" sz="half" idx="10"/>
          </p:nvPr>
        </p:nvSpPr>
        <p:spPr/>
        <p:txBody>
          <a:bodyPr/>
          <a:lstStyle/>
          <a:p>
            <a:fld id="{4E9BE3D5-6E94-439E-AD86-D9CAC0E8A30F}" type="datetimeFigureOut">
              <a:rPr lang="en-US" smtClean="0"/>
              <a:t>3/29/2022</a:t>
            </a:fld>
            <a:endParaRPr lang="en-US"/>
          </a:p>
        </p:txBody>
      </p:sp>
      <p:sp>
        <p:nvSpPr>
          <p:cNvPr id="5" name="Footer Placeholder 4">
            <a:extLst>
              <a:ext uri="{FF2B5EF4-FFF2-40B4-BE49-F238E27FC236}">
                <a16:creationId xmlns:a16="http://schemas.microsoft.com/office/drawing/2014/main" id="{09C790E3-2729-43A9-8626-2104A91D1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FBCB2-FFD7-4776-9ECC-152DE52157D6}"/>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235188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E48D-8951-433D-93AB-4681AFB898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7636C-74E1-4ABF-B963-836A2B1A59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31CFCD-8ED7-4FB0-A6C4-60E08B8D62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4795D3-171C-4A10-9C7A-8762444FEF60}"/>
              </a:ext>
            </a:extLst>
          </p:cNvPr>
          <p:cNvSpPr>
            <a:spLocks noGrp="1"/>
          </p:cNvSpPr>
          <p:nvPr>
            <p:ph type="dt" sz="half" idx="10"/>
          </p:nvPr>
        </p:nvSpPr>
        <p:spPr/>
        <p:txBody>
          <a:bodyPr/>
          <a:lstStyle/>
          <a:p>
            <a:fld id="{4E9BE3D5-6E94-439E-AD86-D9CAC0E8A30F}" type="datetimeFigureOut">
              <a:rPr lang="en-US" smtClean="0"/>
              <a:t>3/29/2022</a:t>
            </a:fld>
            <a:endParaRPr lang="en-US"/>
          </a:p>
        </p:txBody>
      </p:sp>
      <p:sp>
        <p:nvSpPr>
          <p:cNvPr id="6" name="Footer Placeholder 5">
            <a:extLst>
              <a:ext uri="{FF2B5EF4-FFF2-40B4-BE49-F238E27FC236}">
                <a16:creationId xmlns:a16="http://schemas.microsoft.com/office/drawing/2014/main" id="{C0C7B9E4-37BE-4EA3-859E-368963058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13944F-CD26-43F6-B9BE-3FBE0B8831B9}"/>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217907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9C9-B12E-4B20-AF03-6092731567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460695-E753-490A-A315-A7A092F5A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A83BAF-4224-4303-BBB6-41D300576E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4A4B7-3995-4DDD-98D9-73EB76EF0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36DF6-C9E7-4D49-981A-BABEE8D57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C7C734-E542-428A-9AB3-34F32C6FD930}"/>
              </a:ext>
            </a:extLst>
          </p:cNvPr>
          <p:cNvSpPr>
            <a:spLocks noGrp="1"/>
          </p:cNvSpPr>
          <p:nvPr>
            <p:ph type="dt" sz="half" idx="10"/>
          </p:nvPr>
        </p:nvSpPr>
        <p:spPr/>
        <p:txBody>
          <a:bodyPr/>
          <a:lstStyle/>
          <a:p>
            <a:fld id="{4E9BE3D5-6E94-439E-AD86-D9CAC0E8A30F}" type="datetimeFigureOut">
              <a:rPr lang="en-US" smtClean="0"/>
              <a:t>3/29/2022</a:t>
            </a:fld>
            <a:endParaRPr lang="en-US"/>
          </a:p>
        </p:txBody>
      </p:sp>
      <p:sp>
        <p:nvSpPr>
          <p:cNvPr id="8" name="Footer Placeholder 7">
            <a:extLst>
              <a:ext uri="{FF2B5EF4-FFF2-40B4-BE49-F238E27FC236}">
                <a16:creationId xmlns:a16="http://schemas.microsoft.com/office/drawing/2014/main" id="{5620BAD7-7407-4805-AB34-B6AE501B29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B362E-7D8C-48AD-A384-3B8E52433249}"/>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297670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04EE-F0EB-4511-9307-FC70253FCA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35EBE7-B0BF-4905-AB1C-6C5F342A092A}"/>
              </a:ext>
            </a:extLst>
          </p:cNvPr>
          <p:cNvSpPr>
            <a:spLocks noGrp="1"/>
          </p:cNvSpPr>
          <p:nvPr>
            <p:ph type="dt" sz="half" idx="10"/>
          </p:nvPr>
        </p:nvSpPr>
        <p:spPr/>
        <p:txBody>
          <a:bodyPr/>
          <a:lstStyle/>
          <a:p>
            <a:fld id="{4E9BE3D5-6E94-439E-AD86-D9CAC0E8A30F}" type="datetimeFigureOut">
              <a:rPr lang="en-US" smtClean="0"/>
              <a:t>3/29/2022</a:t>
            </a:fld>
            <a:endParaRPr lang="en-US"/>
          </a:p>
        </p:txBody>
      </p:sp>
      <p:sp>
        <p:nvSpPr>
          <p:cNvPr id="4" name="Footer Placeholder 3">
            <a:extLst>
              <a:ext uri="{FF2B5EF4-FFF2-40B4-BE49-F238E27FC236}">
                <a16:creationId xmlns:a16="http://schemas.microsoft.com/office/drawing/2014/main" id="{E7BB5CEC-BFA3-4386-BB63-9F31634182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7AA66B-A9C3-493C-8CEB-7833D2C87E6C}"/>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297279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DEA473-C61C-4983-B90D-F83A889B9FB8}"/>
              </a:ext>
            </a:extLst>
          </p:cNvPr>
          <p:cNvSpPr>
            <a:spLocks noGrp="1"/>
          </p:cNvSpPr>
          <p:nvPr>
            <p:ph type="dt" sz="half" idx="10"/>
          </p:nvPr>
        </p:nvSpPr>
        <p:spPr/>
        <p:txBody>
          <a:bodyPr/>
          <a:lstStyle/>
          <a:p>
            <a:fld id="{4E9BE3D5-6E94-439E-AD86-D9CAC0E8A30F}" type="datetimeFigureOut">
              <a:rPr lang="en-US" smtClean="0"/>
              <a:t>3/29/2022</a:t>
            </a:fld>
            <a:endParaRPr lang="en-US"/>
          </a:p>
        </p:txBody>
      </p:sp>
      <p:sp>
        <p:nvSpPr>
          <p:cNvPr id="3" name="Footer Placeholder 2">
            <a:extLst>
              <a:ext uri="{FF2B5EF4-FFF2-40B4-BE49-F238E27FC236}">
                <a16:creationId xmlns:a16="http://schemas.microsoft.com/office/drawing/2014/main" id="{F055E71B-A190-4146-A46C-0F6EEC15EB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F03046-7BA4-4B4A-BE45-A4481B5AAE35}"/>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69471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7A62-5657-41E0-8817-9ECBF21F8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0C7BC0-CCCF-48A9-8A24-793DFF0866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8B7A9-15A5-46E2-973C-4F3819E85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50D84-444F-4014-BFC7-FB91382FD49D}"/>
              </a:ext>
            </a:extLst>
          </p:cNvPr>
          <p:cNvSpPr>
            <a:spLocks noGrp="1"/>
          </p:cNvSpPr>
          <p:nvPr>
            <p:ph type="dt" sz="half" idx="10"/>
          </p:nvPr>
        </p:nvSpPr>
        <p:spPr/>
        <p:txBody>
          <a:bodyPr/>
          <a:lstStyle/>
          <a:p>
            <a:fld id="{4E9BE3D5-6E94-439E-AD86-D9CAC0E8A30F}" type="datetimeFigureOut">
              <a:rPr lang="en-US" smtClean="0"/>
              <a:t>3/29/2022</a:t>
            </a:fld>
            <a:endParaRPr lang="en-US"/>
          </a:p>
        </p:txBody>
      </p:sp>
      <p:sp>
        <p:nvSpPr>
          <p:cNvPr id="6" name="Footer Placeholder 5">
            <a:extLst>
              <a:ext uri="{FF2B5EF4-FFF2-40B4-BE49-F238E27FC236}">
                <a16:creationId xmlns:a16="http://schemas.microsoft.com/office/drawing/2014/main" id="{6318563E-C08A-4D3E-BAAF-23FDF17D62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B3883-56FD-4FA4-BB53-ECD96A734AFA}"/>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94556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96FE-6CCC-4799-A3A2-11BBF838E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00DD83-ADC0-4696-959E-901E4D80C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27D57A-E93C-4430-9F0B-496769227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DDF5F-021C-437D-BE1F-32DB47B72E05}"/>
              </a:ext>
            </a:extLst>
          </p:cNvPr>
          <p:cNvSpPr>
            <a:spLocks noGrp="1"/>
          </p:cNvSpPr>
          <p:nvPr>
            <p:ph type="dt" sz="half" idx="10"/>
          </p:nvPr>
        </p:nvSpPr>
        <p:spPr/>
        <p:txBody>
          <a:bodyPr/>
          <a:lstStyle/>
          <a:p>
            <a:fld id="{4E9BE3D5-6E94-439E-AD86-D9CAC0E8A30F}" type="datetimeFigureOut">
              <a:rPr lang="en-US" smtClean="0"/>
              <a:t>3/29/2022</a:t>
            </a:fld>
            <a:endParaRPr lang="en-US"/>
          </a:p>
        </p:txBody>
      </p:sp>
      <p:sp>
        <p:nvSpPr>
          <p:cNvPr id="6" name="Footer Placeholder 5">
            <a:extLst>
              <a:ext uri="{FF2B5EF4-FFF2-40B4-BE49-F238E27FC236}">
                <a16:creationId xmlns:a16="http://schemas.microsoft.com/office/drawing/2014/main" id="{D924E81D-F413-4B09-A2E1-1E61B058B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C122B-A7CE-4A6F-9DDF-457914C07BF9}"/>
              </a:ext>
            </a:extLst>
          </p:cNvPr>
          <p:cNvSpPr>
            <a:spLocks noGrp="1"/>
          </p:cNvSpPr>
          <p:nvPr>
            <p:ph type="sldNum" sz="quarter" idx="12"/>
          </p:nvPr>
        </p:nvSpPr>
        <p:spPr/>
        <p:txBody>
          <a:bodyPr/>
          <a:lstStyle/>
          <a:p>
            <a:fld id="{F7A48EF7-BFF9-4E2E-8D39-DB3CBD4F2174}" type="slidenum">
              <a:rPr lang="en-US" smtClean="0"/>
              <a:t>‹#›</a:t>
            </a:fld>
            <a:endParaRPr lang="en-US"/>
          </a:p>
        </p:txBody>
      </p:sp>
    </p:spTree>
    <p:extLst>
      <p:ext uri="{BB962C8B-B14F-4D97-AF65-F5344CB8AC3E}">
        <p14:creationId xmlns:p14="http://schemas.microsoft.com/office/powerpoint/2010/main" val="425556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7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5578E-FC31-4624-B937-3EDE02621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65EA57-BC2D-4B93-AEA5-6ECEBFF519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A4AEA-EB0C-4358-BBEB-10030C297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BE3D5-6E94-439E-AD86-D9CAC0E8A30F}" type="datetimeFigureOut">
              <a:rPr lang="en-US" smtClean="0"/>
              <a:t>3/29/2022</a:t>
            </a:fld>
            <a:endParaRPr lang="en-US"/>
          </a:p>
        </p:txBody>
      </p:sp>
      <p:sp>
        <p:nvSpPr>
          <p:cNvPr id="5" name="Footer Placeholder 4">
            <a:extLst>
              <a:ext uri="{FF2B5EF4-FFF2-40B4-BE49-F238E27FC236}">
                <a16:creationId xmlns:a16="http://schemas.microsoft.com/office/drawing/2014/main" id="{FC10101A-40CD-4EE1-8D7D-BE9339D785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B57880-A8AE-441E-8241-FD71BA6BB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48EF7-BFF9-4E2E-8D39-DB3CBD4F2174}" type="slidenum">
              <a:rPr lang="en-US" smtClean="0"/>
              <a:t>‹#›</a:t>
            </a:fld>
            <a:endParaRPr lang="en-US"/>
          </a:p>
        </p:txBody>
      </p:sp>
    </p:spTree>
    <p:extLst>
      <p:ext uri="{BB962C8B-B14F-4D97-AF65-F5344CB8AC3E}">
        <p14:creationId xmlns:p14="http://schemas.microsoft.com/office/powerpoint/2010/main" val="128209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97A6-847D-4FA3-AAC5-CA71467A2F62}"/>
              </a:ext>
            </a:extLst>
          </p:cNvPr>
          <p:cNvSpPr>
            <a:spLocks noGrp="1"/>
          </p:cNvSpPr>
          <p:nvPr>
            <p:ph type="ctrTitle"/>
          </p:nvPr>
        </p:nvSpPr>
        <p:spPr>
          <a:xfrm>
            <a:off x="939481" y="115161"/>
            <a:ext cx="10884535" cy="1203960"/>
          </a:xfrm>
        </p:spPr>
        <p:txBody>
          <a:bodyPr>
            <a:normAutofit fontScale="90000"/>
          </a:bodyPr>
          <a:lstStyle/>
          <a:p>
            <a:r>
              <a:rPr lang="en-US" b="1" dirty="0"/>
              <a:t>Building a Movie Recommender System</a:t>
            </a:r>
          </a:p>
        </p:txBody>
      </p:sp>
      <p:sp>
        <p:nvSpPr>
          <p:cNvPr id="3" name="Subtitle 2">
            <a:extLst>
              <a:ext uri="{FF2B5EF4-FFF2-40B4-BE49-F238E27FC236}">
                <a16:creationId xmlns:a16="http://schemas.microsoft.com/office/drawing/2014/main" id="{3CEDC391-030D-4011-9FCE-F388D731BEAD}"/>
              </a:ext>
            </a:extLst>
          </p:cNvPr>
          <p:cNvSpPr>
            <a:spLocks noGrp="1"/>
          </p:cNvSpPr>
          <p:nvPr>
            <p:ph type="subTitle" idx="1"/>
          </p:nvPr>
        </p:nvSpPr>
        <p:spPr>
          <a:xfrm>
            <a:off x="2823209" y="5346868"/>
            <a:ext cx="6583681" cy="1443596"/>
          </a:xfrm>
        </p:spPr>
        <p:txBody>
          <a:bodyPr>
            <a:noAutofit/>
          </a:bodyPr>
          <a:lstStyle/>
          <a:p>
            <a:r>
              <a:rPr lang="en-US" b="1" dirty="0">
                <a:solidFill>
                  <a:schemeClr val="accent1"/>
                </a:solidFill>
              </a:rPr>
              <a:t>Springboard Capstone Project</a:t>
            </a:r>
          </a:p>
          <a:p>
            <a:r>
              <a:rPr lang="en-US" b="1" dirty="0">
                <a:solidFill>
                  <a:schemeClr val="accent1"/>
                </a:solidFill>
              </a:rPr>
              <a:t>Changmin Cheng</a:t>
            </a:r>
          </a:p>
          <a:p>
            <a:r>
              <a:rPr lang="en-US" b="1" dirty="0">
                <a:solidFill>
                  <a:schemeClr val="accent1"/>
                </a:solidFill>
              </a:rPr>
              <a:t>March 2022</a:t>
            </a:r>
          </a:p>
        </p:txBody>
      </p:sp>
      <p:pic>
        <p:nvPicPr>
          <p:cNvPr id="1028" name="Picture 4" descr="See the source image">
            <a:extLst>
              <a:ext uri="{FF2B5EF4-FFF2-40B4-BE49-F238E27FC236}">
                <a16:creationId xmlns:a16="http://schemas.microsoft.com/office/drawing/2014/main" id="{A47ABD1F-6063-4F86-B587-04019085A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674" y="1605397"/>
            <a:ext cx="5772151" cy="360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120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F99DD28-2BB5-4B5B-8821-862F942C65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13360" y="2314833"/>
            <a:ext cx="7678640" cy="445992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EAECA63-FAA5-4163-B1D8-DFD52C76DBD8}"/>
              </a:ext>
            </a:extLst>
          </p:cNvPr>
          <p:cNvSpPr>
            <a:spLocks noGrp="1"/>
          </p:cNvSpPr>
          <p:nvPr>
            <p:ph type="title"/>
          </p:nvPr>
        </p:nvSpPr>
        <p:spPr>
          <a:xfrm>
            <a:off x="215900" y="301109"/>
            <a:ext cx="11544300" cy="1325563"/>
          </a:xfrm>
        </p:spPr>
        <p:txBody>
          <a:bodyPr>
            <a:normAutofit/>
          </a:bodyPr>
          <a:lstStyle/>
          <a:p>
            <a:r>
              <a:rPr lang="en-US" sz="4000" b="1" dirty="0">
                <a:latin typeface="Arial" panose="020B0604020202020204" pitchFamily="34" charset="0"/>
                <a:cs typeface="Arial" panose="020B0604020202020204" pitchFamily="34" charset="0"/>
              </a:rPr>
              <a:t>Understanding the data: The Long Tail Plot</a:t>
            </a:r>
          </a:p>
        </p:txBody>
      </p:sp>
      <p:sp>
        <p:nvSpPr>
          <p:cNvPr id="4" name="TextBox 3">
            <a:extLst>
              <a:ext uri="{FF2B5EF4-FFF2-40B4-BE49-F238E27FC236}">
                <a16:creationId xmlns:a16="http://schemas.microsoft.com/office/drawing/2014/main" id="{546FE61F-FE21-468A-A6D5-953BDA38876B}"/>
              </a:ext>
            </a:extLst>
          </p:cNvPr>
          <p:cNvSpPr txBox="1"/>
          <p:nvPr/>
        </p:nvSpPr>
        <p:spPr>
          <a:xfrm>
            <a:off x="215900" y="2264073"/>
            <a:ext cx="4432300" cy="4401205"/>
          </a:xfrm>
          <a:prstGeom prst="rect">
            <a:avLst/>
          </a:prstGeom>
          <a:noFill/>
        </p:spPr>
        <p:txBody>
          <a:bodyPr wrap="square" rtlCol="0">
            <a:spAutoFit/>
          </a:bodyPr>
          <a:lstStyle/>
          <a:p>
            <a:r>
              <a:rPr lang="en-US" sz="2800" dirty="0"/>
              <a:t>Do all movies have same amount of ratings?</a:t>
            </a:r>
          </a:p>
          <a:p>
            <a:endParaRPr lang="en-US" sz="2800" dirty="0"/>
          </a:p>
          <a:p>
            <a:r>
              <a:rPr lang="en-US" sz="2800" dirty="0"/>
              <a:t>Typically only a small part of movies have a high volume of interactions. They are the “head”. Remaining large amount of movies have small interactions. They are the “tail”. </a:t>
            </a:r>
          </a:p>
        </p:txBody>
      </p:sp>
    </p:spTree>
    <p:extLst>
      <p:ext uri="{BB962C8B-B14F-4D97-AF65-F5344CB8AC3E}">
        <p14:creationId xmlns:p14="http://schemas.microsoft.com/office/powerpoint/2010/main" val="2996285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AECA63-FAA5-4163-B1D8-DFD52C76DBD8}"/>
              </a:ext>
            </a:extLst>
          </p:cNvPr>
          <p:cNvSpPr>
            <a:spLocks noGrp="1"/>
          </p:cNvSpPr>
          <p:nvPr>
            <p:ph type="title"/>
          </p:nvPr>
        </p:nvSpPr>
        <p:spPr>
          <a:xfrm>
            <a:off x="215900" y="301109"/>
            <a:ext cx="11544300" cy="1325563"/>
          </a:xfrm>
        </p:spPr>
        <p:txBody>
          <a:bodyPr>
            <a:normAutofit/>
          </a:bodyPr>
          <a:lstStyle/>
          <a:p>
            <a:r>
              <a:rPr lang="en-US" sz="4000" b="1" dirty="0">
                <a:latin typeface="Arial" panose="020B0604020202020204" pitchFamily="34" charset="0"/>
                <a:cs typeface="Arial" panose="020B0604020202020204" pitchFamily="34" charset="0"/>
              </a:rPr>
              <a:t>Understanding the data: The Facts</a:t>
            </a:r>
          </a:p>
        </p:txBody>
      </p:sp>
      <p:sp>
        <p:nvSpPr>
          <p:cNvPr id="4" name="TextBox 3">
            <a:extLst>
              <a:ext uri="{FF2B5EF4-FFF2-40B4-BE49-F238E27FC236}">
                <a16:creationId xmlns:a16="http://schemas.microsoft.com/office/drawing/2014/main" id="{546FE61F-FE21-468A-A6D5-953BDA38876B}"/>
              </a:ext>
            </a:extLst>
          </p:cNvPr>
          <p:cNvSpPr txBox="1"/>
          <p:nvPr/>
        </p:nvSpPr>
        <p:spPr>
          <a:xfrm>
            <a:off x="928281" y="2221543"/>
            <a:ext cx="9449096" cy="2838021"/>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DengXian" panose="02010600030101010101" pitchFamily="2" charset="-122"/>
                <a:cs typeface="Times New Roman" panose="02020603050405020304" pitchFamily="18" charset="0"/>
              </a:rPr>
              <a:t>The rating matrix sparsity is </a:t>
            </a:r>
            <a:r>
              <a:rPr lang="en-US" sz="2800" b="1" dirty="0">
                <a:effectLst/>
                <a:latin typeface="Calibri" panose="020F0502020204030204" pitchFamily="34" charset="0"/>
                <a:ea typeface="DengXian" panose="02010600030101010101" pitchFamily="2" charset="-122"/>
                <a:cs typeface="Times New Roman" panose="02020603050405020304" pitchFamily="18" charset="0"/>
              </a:rPr>
              <a:t>5.4%;</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DengXian" panose="02010600030101010101" pitchFamily="2" charset="-122"/>
                <a:cs typeface="Times New Roman" panose="02020603050405020304" pitchFamily="18" charset="0"/>
              </a:rPr>
              <a:t>The average rating for all movies from all users is </a:t>
            </a:r>
            <a:r>
              <a:rPr lang="en-US" sz="2800" b="1" dirty="0">
                <a:effectLst/>
                <a:latin typeface="Calibri" panose="020F0502020204030204" pitchFamily="34" charset="0"/>
                <a:ea typeface="DengXian" panose="02010600030101010101" pitchFamily="2" charset="-122"/>
                <a:cs typeface="Times New Roman" panose="02020603050405020304" pitchFamily="18" charset="0"/>
              </a:rPr>
              <a:t>3.5</a:t>
            </a:r>
            <a:r>
              <a:rPr lang="en-US" sz="2800" dirty="0">
                <a:effectLst/>
                <a:latin typeface="Calibri" panose="020F0502020204030204" pitchFamily="34" charset="0"/>
                <a:ea typeface="DengXian" panose="02010600030101010101" pitchFamily="2" charset="-122"/>
                <a:cs typeface="Times New Roman" panose="02020603050405020304" pitchFamily="18" charset="0"/>
              </a:rPr>
              <a:t>;</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DengXian" panose="02010600030101010101" pitchFamily="2" charset="-122"/>
                <a:cs typeface="Times New Roman" panose="02020603050405020304" pitchFamily="18" charset="0"/>
              </a:rPr>
              <a:t>On average, each user gives </a:t>
            </a:r>
            <a:r>
              <a:rPr lang="en-US" sz="2800" b="1" dirty="0">
                <a:effectLst/>
                <a:latin typeface="Calibri" panose="020F0502020204030204" pitchFamily="34" charset="0"/>
                <a:ea typeface="DengXian" panose="02010600030101010101" pitchFamily="2" charset="-122"/>
                <a:cs typeface="Times New Roman" panose="02020603050405020304" pitchFamily="18" charset="0"/>
              </a:rPr>
              <a:t>144</a:t>
            </a:r>
            <a:r>
              <a:rPr lang="en-US" sz="2800" dirty="0">
                <a:effectLst/>
                <a:latin typeface="Calibri" panose="020F0502020204030204" pitchFamily="34" charset="0"/>
                <a:ea typeface="DengXian" panose="02010600030101010101" pitchFamily="2" charset="-122"/>
                <a:cs typeface="Times New Roman" panose="02020603050405020304" pitchFamily="18" charset="0"/>
              </a:rPr>
              <a:t> ratings;</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DengXian" panose="02010600030101010101" pitchFamily="2" charset="-122"/>
                <a:cs typeface="Times New Roman" panose="02020603050405020304" pitchFamily="18" charset="0"/>
              </a:rPr>
              <a:t>On average, each movie has </a:t>
            </a:r>
            <a:r>
              <a:rPr lang="en-US" sz="2800" b="1" dirty="0">
                <a:effectLst/>
                <a:latin typeface="Calibri" panose="020F0502020204030204" pitchFamily="34" charset="0"/>
                <a:ea typeface="DengXian" panose="02010600030101010101" pitchFamily="2" charset="-122"/>
                <a:cs typeface="Times New Roman" panose="02020603050405020304" pitchFamily="18" charset="0"/>
              </a:rPr>
              <a:t>748</a:t>
            </a:r>
            <a:r>
              <a:rPr lang="en-US" sz="2800" dirty="0">
                <a:effectLst/>
                <a:latin typeface="Calibri" panose="020F0502020204030204" pitchFamily="34" charset="0"/>
                <a:ea typeface="DengXian" panose="02010600030101010101" pitchFamily="2" charset="-122"/>
                <a:cs typeface="Times New Roman" panose="02020603050405020304" pitchFamily="18" charset="0"/>
              </a:rPr>
              <a:t> ratings;</a:t>
            </a: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Calibri" panose="020F0502020204030204" pitchFamily="34" charset="0"/>
                <a:ea typeface="DengXian" panose="02010600030101010101" pitchFamily="2" charset="-122"/>
                <a:cs typeface="Times New Roman" panose="02020603050405020304" pitchFamily="18" charset="0"/>
              </a:rPr>
              <a:t>The most rated movie is the </a:t>
            </a:r>
            <a:r>
              <a:rPr lang="en-US" sz="2800" b="1" dirty="0">
                <a:effectLst/>
                <a:latin typeface="Calibri" panose="020F0502020204030204" pitchFamily="34" charset="0"/>
                <a:ea typeface="DengXian" panose="02010600030101010101" pitchFamily="2" charset="-122"/>
                <a:cs typeface="Times New Roman" panose="02020603050405020304" pitchFamily="18" charset="0"/>
              </a:rPr>
              <a:t>Pulp Fiction (1994)</a:t>
            </a:r>
            <a:r>
              <a:rPr lang="en-US" sz="2800" dirty="0">
                <a:effectLst/>
                <a:latin typeface="Calibri" panose="020F0502020204030204" pitchFamily="34" charset="0"/>
                <a:ea typeface="DengXian" panose="02010600030101010101" pitchFamily="2" charset="-122"/>
                <a:cs typeface="Times New Roman" panose="02020603050405020304" pitchFamily="18" charset="0"/>
              </a:rPr>
              <a:t>. It has </a:t>
            </a:r>
            <a:r>
              <a:rPr lang="en-US" sz="2800" b="1" dirty="0">
                <a:effectLst/>
                <a:latin typeface="Calibri" panose="020F0502020204030204" pitchFamily="34" charset="0"/>
                <a:ea typeface="DengXian" panose="02010600030101010101" pitchFamily="2" charset="-122"/>
                <a:cs typeface="Times New Roman" panose="02020603050405020304" pitchFamily="18" charset="0"/>
              </a:rPr>
              <a:t>67,310</a:t>
            </a:r>
            <a:r>
              <a:rPr lang="en-US" sz="2800" dirty="0">
                <a:effectLst/>
                <a:latin typeface="Calibri" panose="020F0502020204030204" pitchFamily="34" charset="0"/>
                <a:ea typeface="DengXian" panose="02010600030101010101" pitchFamily="2" charset="-122"/>
                <a:cs typeface="Times New Roman" panose="02020603050405020304" pitchFamily="18" charset="0"/>
              </a:rPr>
              <a:t> ratings.</a:t>
            </a:r>
          </a:p>
        </p:txBody>
      </p:sp>
    </p:spTree>
    <p:extLst>
      <p:ext uri="{BB962C8B-B14F-4D97-AF65-F5344CB8AC3E}">
        <p14:creationId xmlns:p14="http://schemas.microsoft.com/office/powerpoint/2010/main" val="266161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1C09840-A298-484C-AF70-DD27053DD9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70015" y="1344114"/>
            <a:ext cx="6582285" cy="529229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BE2AE75-8D06-4567-B5E3-0E9631E54678}"/>
              </a:ext>
            </a:extLst>
          </p:cNvPr>
          <p:cNvSpPr>
            <a:spLocks noGrp="1"/>
          </p:cNvSpPr>
          <p:nvPr>
            <p:ph type="title"/>
          </p:nvPr>
        </p:nvSpPr>
        <p:spPr>
          <a:xfrm>
            <a:off x="165100" y="-112078"/>
            <a:ext cx="11544300" cy="1325563"/>
          </a:xfrm>
        </p:spPr>
        <p:txBody>
          <a:bodyPr>
            <a:normAutofit/>
          </a:bodyPr>
          <a:lstStyle/>
          <a:p>
            <a:r>
              <a:rPr lang="en-US" sz="4000" b="1" dirty="0">
                <a:latin typeface="Arial" panose="020B0604020202020204" pitchFamily="34" charset="0"/>
                <a:cs typeface="Arial" panose="020B0604020202020204" pitchFamily="34" charset="0"/>
              </a:rPr>
              <a:t>Comparison on Model Performances</a:t>
            </a:r>
          </a:p>
        </p:txBody>
      </p:sp>
      <p:sp>
        <p:nvSpPr>
          <p:cNvPr id="4" name="TextBox 3">
            <a:extLst>
              <a:ext uri="{FF2B5EF4-FFF2-40B4-BE49-F238E27FC236}">
                <a16:creationId xmlns:a16="http://schemas.microsoft.com/office/drawing/2014/main" id="{690A62DA-9D64-4868-B1C3-1FB6D6B3579F}"/>
              </a:ext>
            </a:extLst>
          </p:cNvPr>
          <p:cNvSpPr txBox="1"/>
          <p:nvPr/>
        </p:nvSpPr>
        <p:spPr>
          <a:xfrm>
            <a:off x="152400" y="1420314"/>
            <a:ext cx="5330315" cy="4893647"/>
          </a:xfrm>
          <a:prstGeom prst="rect">
            <a:avLst/>
          </a:prstGeom>
          <a:noFill/>
        </p:spPr>
        <p:txBody>
          <a:bodyPr wrap="square" rtlCol="0">
            <a:spAutoFit/>
          </a:bodyPr>
          <a:lstStyle/>
          <a:p>
            <a:pPr marL="457200" indent="-457200">
              <a:buFont typeface="Arial" panose="020B0604020202020204" pitchFamily="34" charset="0"/>
              <a:buChar char="•"/>
            </a:pPr>
            <a:r>
              <a:rPr lang="en-US" sz="2400" dirty="0"/>
              <a:t>A few models from “Surprise” were used to predict the rating of a (user, movie) pair;</a:t>
            </a:r>
          </a:p>
          <a:p>
            <a:pPr marL="457200" indent="-457200">
              <a:buFont typeface="Arial" panose="020B0604020202020204" pitchFamily="34" charset="0"/>
              <a:buChar char="•"/>
            </a:pPr>
            <a:r>
              <a:rPr lang="en-US" sz="2400" dirty="0"/>
              <a:t>Rating data were split into train set and test set;</a:t>
            </a:r>
          </a:p>
          <a:p>
            <a:pPr marL="457200" indent="-457200">
              <a:buFont typeface="Arial" panose="020B0604020202020204" pitchFamily="34" charset="0"/>
              <a:buChar char="•"/>
            </a:pPr>
            <a:r>
              <a:rPr lang="en-US" sz="2400" dirty="0"/>
              <a:t>Use train set to fit the models and test set to test the models;</a:t>
            </a:r>
          </a:p>
          <a:p>
            <a:pPr marL="457200" indent="-457200">
              <a:buFont typeface="Arial" panose="020B0604020202020204" pitchFamily="34" charset="0"/>
              <a:buChar char="•"/>
            </a:pPr>
            <a:r>
              <a:rPr lang="en-US" sz="2400" dirty="0"/>
              <a:t>RMSE (root mean square error) was used as the metrics.</a:t>
            </a:r>
          </a:p>
          <a:p>
            <a:pPr marL="457200" indent="-457200">
              <a:buFont typeface="Arial" panose="020B0604020202020204" pitchFamily="34" charset="0"/>
              <a:buChar char="•"/>
            </a:pPr>
            <a:r>
              <a:rPr lang="en-US" sz="2400" dirty="0"/>
              <a:t>The SVD++ (singular value decomposition ++) gives the best performance. Thus it is selected as the final model.</a:t>
            </a:r>
          </a:p>
        </p:txBody>
      </p:sp>
    </p:spTree>
    <p:extLst>
      <p:ext uri="{BB962C8B-B14F-4D97-AF65-F5344CB8AC3E}">
        <p14:creationId xmlns:p14="http://schemas.microsoft.com/office/powerpoint/2010/main" val="43175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6A2B-BD4B-4694-B36D-620561B82C67}"/>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Contents</a:t>
            </a:r>
            <a:endParaRPr lang="en-US" dirty="0"/>
          </a:p>
        </p:txBody>
      </p:sp>
      <p:sp>
        <p:nvSpPr>
          <p:cNvPr id="3" name="Content Placeholder 2">
            <a:extLst>
              <a:ext uri="{FF2B5EF4-FFF2-40B4-BE49-F238E27FC236}">
                <a16:creationId xmlns:a16="http://schemas.microsoft.com/office/drawing/2014/main" id="{D05A5C71-9D22-417F-BAEE-81528A79641D}"/>
              </a:ext>
            </a:extLst>
          </p:cNvPr>
          <p:cNvSpPr>
            <a:spLocks noGrp="1"/>
          </p:cNvSpPr>
          <p:nvPr>
            <p:ph idx="1"/>
          </p:nvPr>
        </p:nvSpPr>
        <p:spPr>
          <a:xfrm>
            <a:off x="1008321" y="2439248"/>
            <a:ext cx="10515600" cy="3823328"/>
          </a:xfrm>
        </p:spPr>
        <p:txBody>
          <a:bodyPr/>
          <a:lstStyle/>
          <a:p>
            <a:pPr marL="514350" indent="-514350">
              <a:buAutoNum type="arabicPeriod"/>
            </a:pPr>
            <a:r>
              <a:rPr lang="en-US" b="1" dirty="0">
                <a:solidFill>
                  <a:schemeClr val="accent3"/>
                </a:solidFill>
              </a:rPr>
              <a:t>Brief Introduction of Recommender Systems</a:t>
            </a:r>
          </a:p>
          <a:p>
            <a:pPr marL="514350" indent="-514350">
              <a:buAutoNum type="arabicPeriod"/>
            </a:pPr>
            <a:endParaRPr lang="en-US" b="1" dirty="0"/>
          </a:p>
          <a:p>
            <a:pPr marL="514350" indent="-514350">
              <a:buAutoNum type="arabicPeriod"/>
            </a:pPr>
            <a:r>
              <a:rPr lang="en-US" b="1" dirty="0">
                <a:solidFill>
                  <a:schemeClr val="accent3"/>
                </a:solidFill>
              </a:rPr>
              <a:t>Data and Models in This Study </a:t>
            </a:r>
          </a:p>
          <a:p>
            <a:pPr marL="514350" indent="-514350">
              <a:buAutoNum type="arabicPeriod"/>
            </a:pPr>
            <a:endParaRPr lang="en-US" b="1" dirty="0">
              <a:solidFill>
                <a:schemeClr val="accent3"/>
              </a:solidFill>
            </a:endParaRPr>
          </a:p>
          <a:p>
            <a:pPr marL="514350" indent="-514350">
              <a:buAutoNum type="arabicPeriod"/>
            </a:pPr>
            <a:r>
              <a:rPr lang="en-US" b="1" dirty="0"/>
              <a:t>Building Various Recommenders</a:t>
            </a:r>
          </a:p>
          <a:p>
            <a:pPr marL="514350" indent="-514350">
              <a:buAutoNum type="arabicPeriod"/>
            </a:pPr>
            <a:endParaRPr lang="en-US" b="1" dirty="0">
              <a:solidFill>
                <a:schemeClr val="accent3"/>
              </a:solidFill>
            </a:endParaRPr>
          </a:p>
          <a:p>
            <a:pPr marL="514350" indent="-514350">
              <a:buAutoNum type="arabicPeriod"/>
            </a:pPr>
            <a:r>
              <a:rPr lang="en-US" b="1" dirty="0">
                <a:solidFill>
                  <a:schemeClr val="accent3"/>
                </a:solidFill>
              </a:rPr>
              <a:t>Conclusions</a:t>
            </a:r>
          </a:p>
        </p:txBody>
      </p:sp>
    </p:spTree>
    <p:extLst>
      <p:ext uri="{BB962C8B-B14F-4D97-AF65-F5344CB8AC3E}">
        <p14:creationId xmlns:p14="http://schemas.microsoft.com/office/powerpoint/2010/main" val="3059035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2EAA-998B-416E-9F97-D3CA6C1BF4DA}"/>
              </a:ext>
            </a:extLst>
          </p:cNvPr>
          <p:cNvSpPr>
            <a:spLocks noGrp="1"/>
          </p:cNvSpPr>
          <p:nvPr>
            <p:ph type="title"/>
          </p:nvPr>
        </p:nvSpPr>
        <p:spPr>
          <a:xfrm>
            <a:off x="482600" y="173447"/>
            <a:ext cx="10515600" cy="1325563"/>
          </a:xfrm>
        </p:spPr>
        <p:txBody>
          <a:bodyPr>
            <a:normAutofit/>
          </a:bodyPr>
          <a:lstStyle/>
          <a:p>
            <a:r>
              <a:rPr lang="en-US" sz="4000" b="1" dirty="0">
                <a:latin typeface="Arial" panose="020B0604020202020204" pitchFamily="34" charset="0"/>
                <a:cs typeface="Arial" panose="020B0604020202020204" pitchFamily="34" charset="0"/>
              </a:rPr>
              <a:t>Building Collaborative Filtering Recommender</a:t>
            </a:r>
          </a:p>
        </p:txBody>
      </p:sp>
      <p:sp>
        <p:nvSpPr>
          <p:cNvPr id="3" name="Content Placeholder 2">
            <a:extLst>
              <a:ext uri="{FF2B5EF4-FFF2-40B4-BE49-F238E27FC236}">
                <a16:creationId xmlns:a16="http://schemas.microsoft.com/office/drawing/2014/main" id="{E562A64B-3FA1-4120-8F7C-FB0F9DB43937}"/>
              </a:ext>
            </a:extLst>
          </p:cNvPr>
          <p:cNvSpPr>
            <a:spLocks noGrp="1"/>
          </p:cNvSpPr>
          <p:nvPr>
            <p:ph idx="1"/>
          </p:nvPr>
        </p:nvSpPr>
        <p:spPr>
          <a:xfrm>
            <a:off x="678710" y="1830645"/>
            <a:ext cx="7859233" cy="2911475"/>
          </a:xfrm>
        </p:spPr>
        <p:txBody>
          <a:bodyPr>
            <a:normAutofit fontScale="92500"/>
          </a:bodyPr>
          <a:lstStyle/>
          <a:p>
            <a:pPr marL="0" indent="0">
              <a:buNone/>
            </a:pPr>
            <a:r>
              <a:rPr lang="en-US" dirty="0"/>
              <a:t>Steps to Build the Collaborative Filtering Recommender: </a:t>
            </a:r>
          </a:p>
          <a:p>
            <a:pPr marL="0" indent="0">
              <a:buNone/>
            </a:pPr>
            <a:r>
              <a:rPr lang="en-US" dirty="0"/>
              <a:t>1. Predict ratings for every (user, movie) pair in test set;</a:t>
            </a:r>
          </a:p>
          <a:p>
            <a:pPr marL="0" indent="0">
              <a:buNone/>
            </a:pPr>
            <a:r>
              <a:rPr lang="en-US" dirty="0"/>
              <a:t>2. Sort data by user id first, and then by predicted rating;</a:t>
            </a:r>
          </a:p>
          <a:p>
            <a:pPr marL="0" indent="0">
              <a:buNone/>
            </a:pPr>
            <a:r>
              <a:rPr lang="en-US" dirty="0"/>
              <a:t>3. Recommend movies with highest predicted ratings to the user. </a:t>
            </a:r>
          </a:p>
          <a:p>
            <a:pPr marL="0" indent="0">
              <a:buNone/>
            </a:pPr>
            <a:endParaRPr lang="en-US" dirty="0"/>
          </a:p>
        </p:txBody>
      </p:sp>
      <p:pic>
        <p:nvPicPr>
          <p:cNvPr id="5" name="Picture 4">
            <a:extLst>
              <a:ext uri="{FF2B5EF4-FFF2-40B4-BE49-F238E27FC236}">
                <a16:creationId xmlns:a16="http://schemas.microsoft.com/office/drawing/2014/main" id="{F330F1E1-9DD4-4C15-952C-25421BFB2EF4}"/>
              </a:ext>
            </a:extLst>
          </p:cNvPr>
          <p:cNvPicPr>
            <a:picLocks noChangeAspect="1"/>
          </p:cNvPicPr>
          <p:nvPr/>
        </p:nvPicPr>
        <p:blipFill>
          <a:blip r:embed="rId2"/>
          <a:stretch>
            <a:fillRect/>
          </a:stretch>
        </p:blipFill>
        <p:spPr>
          <a:xfrm>
            <a:off x="7896826" y="4242391"/>
            <a:ext cx="4096322" cy="2267266"/>
          </a:xfrm>
          <a:prstGeom prst="rect">
            <a:avLst/>
          </a:prstGeom>
        </p:spPr>
      </p:pic>
    </p:spTree>
    <p:extLst>
      <p:ext uri="{BB962C8B-B14F-4D97-AF65-F5344CB8AC3E}">
        <p14:creationId xmlns:p14="http://schemas.microsoft.com/office/powerpoint/2010/main" val="4187985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2EAA-998B-416E-9F97-D3CA6C1BF4DA}"/>
              </a:ext>
            </a:extLst>
          </p:cNvPr>
          <p:cNvSpPr>
            <a:spLocks noGrp="1"/>
          </p:cNvSpPr>
          <p:nvPr>
            <p:ph type="title"/>
          </p:nvPr>
        </p:nvSpPr>
        <p:spPr>
          <a:xfrm>
            <a:off x="525130" y="481787"/>
            <a:ext cx="10515600" cy="1325563"/>
          </a:xfrm>
        </p:spPr>
        <p:txBody>
          <a:bodyPr>
            <a:normAutofit/>
          </a:bodyPr>
          <a:lstStyle/>
          <a:p>
            <a:r>
              <a:rPr lang="en-US" sz="4000" b="1" dirty="0">
                <a:latin typeface="Arial" panose="020B0604020202020204" pitchFamily="34" charset="0"/>
                <a:cs typeface="Arial" panose="020B0604020202020204" pitchFamily="34" charset="0"/>
              </a:rPr>
              <a:t>Building Popularity Recommender and Random Recommender</a:t>
            </a:r>
          </a:p>
        </p:txBody>
      </p:sp>
      <p:sp>
        <p:nvSpPr>
          <p:cNvPr id="3" name="Content Placeholder 2">
            <a:extLst>
              <a:ext uri="{FF2B5EF4-FFF2-40B4-BE49-F238E27FC236}">
                <a16:creationId xmlns:a16="http://schemas.microsoft.com/office/drawing/2014/main" id="{E562A64B-3FA1-4120-8F7C-FB0F9DB43937}"/>
              </a:ext>
            </a:extLst>
          </p:cNvPr>
          <p:cNvSpPr>
            <a:spLocks noGrp="1"/>
          </p:cNvSpPr>
          <p:nvPr>
            <p:ph idx="1"/>
          </p:nvPr>
        </p:nvSpPr>
        <p:spPr>
          <a:xfrm>
            <a:off x="838200" y="2457967"/>
            <a:ext cx="10515600" cy="3156024"/>
          </a:xfrm>
        </p:spPr>
        <p:txBody>
          <a:bodyPr/>
          <a:lstStyle/>
          <a:p>
            <a:r>
              <a:rPr lang="en-US" dirty="0"/>
              <a:t>Popularity Recommender: Recommend movies with highest ratings to every user in test set</a:t>
            </a:r>
          </a:p>
          <a:p>
            <a:endParaRPr lang="en-US" dirty="0"/>
          </a:p>
          <a:p>
            <a:r>
              <a:rPr lang="en-US" dirty="0"/>
              <a:t>Random Recommender: Randomly select movies and recommend them to users in test set</a:t>
            </a:r>
          </a:p>
        </p:txBody>
      </p:sp>
    </p:spTree>
    <p:extLst>
      <p:ext uri="{BB962C8B-B14F-4D97-AF65-F5344CB8AC3E}">
        <p14:creationId xmlns:p14="http://schemas.microsoft.com/office/powerpoint/2010/main" val="3598975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CA26552-3A2A-463F-BFB9-6761ECCFCE8E}"/>
              </a:ext>
            </a:extLst>
          </p:cNvPr>
          <p:cNvSpPr>
            <a:spLocks noGrp="1"/>
          </p:cNvSpPr>
          <p:nvPr>
            <p:ph type="title"/>
          </p:nvPr>
        </p:nvSpPr>
        <p:spPr>
          <a:xfrm>
            <a:off x="482600" y="18255"/>
            <a:ext cx="10515600" cy="1325563"/>
          </a:xfrm>
        </p:spPr>
        <p:txBody>
          <a:bodyPr>
            <a:normAutofit/>
          </a:bodyPr>
          <a:lstStyle/>
          <a:p>
            <a:r>
              <a:rPr lang="en-US" sz="4000" b="1" dirty="0">
                <a:latin typeface="Arial" panose="020B0604020202020204" pitchFamily="34" charset="0"/>
                <a:cs typeface="Arial" panose="020B0604020202020204" pitchFamily="34" charset="0"/>
              </a:rPr>
              <a:t>Building the Parallel Recommender</a:t>
            </a:r>
          </a:p>
        </p:txBody>
      </p:sp>
      <p:pic>
        <p:nvPicPr>
          <p:cNvPr id="6146" name="Picture 2" descr="circled-user-male-skin-type-1-2 | Focus Education">
            <a:extLst>
              <a:ext uri="{FF2B5EF4-FFF2-40B4-BE49-F238E27FC236}">
                <a16:creationId xmlns:a16="http://schemas.microsoft.com/office/drawing/2014/main" id="{832DA532-3B46-4A70-9256-4E9F3E1B82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1240" y="2747267"/>
            <a:ext cx="1235869" cy="123586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ovie Icon â€“ Stock Vector Royalty Free Cliparts, Vectors, And Stock  Illustration. Image 102793693.">
            <a:extLst>
              <a:ext uri="{FF2B5EF4-FFF2-40B4-BE49-F238E27FC236}">
                <a16:creationId xmlns:a16="http://schemas.microsoft.com/office/drawing/2014/main" id="{56FDA1E5-45EA-4588-8A07-73D9E1900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6284" y="1744364"/>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ovie Icon â€“ Stock Vector Royalty Free Cliparts, Vectors, And Stock  Illustration. Image 102793693.">
            <a:extLst>
              <a:ext uri="{FF2B5EF4-FFF2-40B4-BE49-F238E27FC236}">
                <a16:creationId xmlns:a16="http://schemas.microsoft.com/office/drawing/2014/main" id="{BBCD89F3-4E83-4737-9858-561E77F14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884" y="3643014"/>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Movie Icon â€“ Stock Vector Royalty Free Cliparts, Vectors, And Stock  Illustration. Image 102793693.">
            <a:extLst>
              <a:ext uri="{FF2B5EF4-FFF2-40B4-BE49-F238E27FC236}">
                <a16:creationId xmlns:a16="http://schemas.microsoft.com/office/drawing/2014/main" id="{8EC25DA1-D069-4C3F-8961-2DB8585A6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934" y="2686545"/>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ovie Icon â€“ Stock Vector Royalty Free Cliparts, Vectors, And Stock  Illustration. Image 102793693.">
            <a:extLst>
              <a:ext uri="{FF2B5EF4-FFF2-40B4-BE49-F238E27FC236}">
                <a16:creationId xmlns:a16="http://schemas.microsoft.com/office/drawing/2014/main" id="{CBD7D37A-7BA6-4925-A514-4B918DC24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834" y="4653458"/>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Movie Icon â€“ Stock Vector Royalty Free Cliparts, Vectors, And Stock  Illustration. Image 102793693.">
            <a:extLst>
              <a:ext uri="{FF2B5EF4-FFF2-40B4-BE49-F238E27FC236}">
                <a16:creationId xmlns:a16="http://schemas.microsoft.com/office/drawing/2014/main" id="{38D37589-AC5B-4AFB-BF1F-DFE3A2CAE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5934" y="5561508"/>
            <a:ext cx="825500" cy="8255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96D4556A-AE6E-43DB-9307-A6A481B472BE}"/>
              </a:ext>
            </a:extLst>
          </p:cNvPr>
          <p:cNvCxnSpPr/>
          <p:nvPr/>
        </p:nvCxnSpPr>
        <p:spPr>
          <a:xfrm flipV="1">
            <a:off x="4217584" y="2247602"/>
            <a:ext cx="863600" cy="7493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9AAC000-335F-415C-AF06-9F397D07D7F3}"/>
              </a:ext>
            </a:extLst>
          </p:cNvPr>
          <p:cNvCxnSpPr>
            <a:cxnSpLocks/>
          </p:cNvCxnSpPr>
          <p:nvPr/>
        </p:nvCxnSpPr>
        <p:spPr>
          <a:xfrm flipV="1">
            <a:off x="4385859" y="3099295"/>
            <a:ext cx="695325" cy="3095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F41E8C7-4E6B-48A4-BC89-3936F82F6DCA}"/>
              </a:ext>
            </a:extLst>
          </p:cNvPr>
          <p:cNvCxnSpPr>
            <a:cxnSpLocks/>
          </p:cNvCxnSpPr>
          <p:nvPr/>
        </p:nvCxnSpPr>
        <p:spPr>
          <a:xfrm>
            <a:off x="4339821" y="3764458"/>
            <a:ext cx="735013" cy="32464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7AE9822-095D-472E-9BD3-35AEA0F9AC7E}"/>
              </a:ext>
            </a:extLst>
          </p:cNvPr>
          <p:cNvCxnSpPr/>
          <p:nvPr/>
        </p:nvCxnSpPr>
        <p:spPr>
          <a:xfrm>
            <a:off x="4217584" y="4055764"/>
            <a:ext cx="863600" cy="8588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FF8767-A344-4672-95A5-7C0286FCB9DF}"/>
              </a:ext>
            </a:extLst>
          </p:cNvPr>
          <p:cNvCxnSpPr/>
          <p:nvPr/>
        </p:nvCxnSpPr>
        <p:spPr>
          <a:xfrm>
            <a:off x="3938184" y="4152602"/>
            <a:ext cx="1016000" cy="1651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4B80A9F-4891-4A68-8159-1E2FE1EA5243}"/>
              </a:ext>
            </a:extLst>
          </p:cNvPr>
          <p:cNvSpPr txBox="1"/>
          <p:nvPr/>
        </p:nvSpPr>
        <p:spPr>
          <a:xfrm>
            <a:off x="3169836" y="4024834"/>
            <a:ext cx="723106" cy="400110"/>
          </a:xfrm>
          <a:prstGeom prst="rect">
            <a:avLst/>
          </a:prstGeom>
          <a:noFill/>
        </p:spPr>
        <p:txBody>
          <a:bodyPr wrap="square" rtlCol="0">
            <a:spAutoFit/>
          </a:bodyPr>
          <a:lstStyle/>
          <a:p>
            <a:r>
              <a:rPr lang="en-US" sz="2000" dirty="0"/>
              <a:t>24.5</a:t>
            </a:r>
          </a:p>
        </p:txBody>
      </p:sp>
      <p:cxnSp>
        <p:nvCxnSpPr>
          <p:cNvPr id="6189" name="Straight Arrow Connector 6188">
            <a:extLst>
              <a:ext uri="{FF2B5EF4-FFF2-40B4-BE49-F238E27FC236}">
                <a16:creationId xmlns:a16="http://schemas.microsoft.com/office/drawing/2014/main" id="{3DFC2C82-F95A-445A-8430-EB699159FFC5}"/>
              </a:ext>
            </a:extLst>
          </p:cNvPr>
          <p:cNvCxnSpPr/>
          <p:nvPr/>
        </p:nvCxnSpPr>
        <p:spPr>
          <a:xfrm>
            <a:off x="2566584" y="5561508"/>
            <a:ext cx="60325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90" name="TextBox 6189">
            <a:extLst>
              <a:ext uri="{FF2B5EF4-FFF2-40B4-BE49-F238E27FC236}">
                <a16:creationId xmlns:a16="http://schemas.microsoft.com/office/drawing/2014/main" id="{AFDE233C-CA64-49CD-B619-F1080B1141B8}"/>
              </a:ext>
            </a:extLst>
          </p:cNvPr>
          <p:cNvSpPr txBox="1"/>
          <p:nvPr/>
        </p:nvSpPr>
        <p:spPr>
          <a:xfrm>
            <a:off x="3159916" y="5377212"/>
            <a:ext cx="607479" cy="369332"/>
          </a:xfrm>
          <a:prstGeom prst="rect">
            <a:avLst/>
          </a:prstGeom>
          <a:noFill/>
        </p:spPr>
        <p:txBody>
          <a:bodyPr wrap="square" rtlCol="0">
            <a:spAutoFit/>
          </a:bodyPr>
          <a:lstStyle/>
          <a:p>
            <a:r>
              <a:rPr lang="en-US" dirty="0"/>
              <a:t>5.0</a:t>
            </a:r>
          </a:p>
        </p:txBody>
      </p:sp>
      <p:cxnSp>
        <p:nvCxnSpPr>
          <p:cNvPr id="6192" name="Straight Arrow Connector 6191">
            <a:extLst>
              <a:ext uri="{FF2B5EF4-FFF2-40B4-BE49-F238E27FC236}">
                <a16:creationId xmlns:a16="http://schemas.microsoft.com/office/drawing/2014/main" id="{A2B6FAC8-673D-41AE-B937-26FD2F3C8565}"/>
              </a:ext>
            </a:extLst>
          </p:cNvPr>
          <p:cNvCxnSpPr/>
          <p:nvPr/>
        </p:nvCxnSpPr>
        <p:spPr>
          <a:xfrm>
            <a:off x="2566584" y="6103086"/>
            <a:ext cx="603252" cy="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193" name="TextBox 6192">
            <a:extLst>
              <a:ext uri="{FF2B5EF4-FFF2-40B4-BE49-F238E27FC236}">
                <a16:creationId xmlns:a16="http://schemas.microsoft.com/office/drawing/2014/main" id="{D0C3CB9C-6811-4D2F-B7D0-BC85091729DF}"/>
              </a:ext>
            </a:extLst>
          </p:cNvPr>
          <p:cNvSpPr txBox="1"/>
          <p:nvPr/>
        </p:nvSpPr>
        <p:spPr>
          <a:xfrm>
            <a:off x="3191815" y="5956186"/>
            <a:ext cx="603252" cy="369332"/>
          </a:xfrm>
          <a:prstGeom prst="rect">
            <a:avLst/>
          </a:prstGeom>
          <a:noFill/>
        </p:spPr>
        <p:txBody>
          <a:bodyPr wrap="square" rtlCol="0">
            <a:spAutoFit/>
          </a:bodyPr>
          <a:lstStyle/>
          <a:p>
            <a:r>
              <a:rPr lang="en-US" dirty="0"/>
              <a:t>4.5</a:t>
            </a:r>
          </a:p>
        </p:txBody>
      </p:sp>
      <p:sp>
        <p:nvSpPr>
          <p:cNvPr id="6194" name="TextBox 6193">
            <a:extLst>
              <a:ext uri="{FF2B5EF4-FFF2-40B4-BE49-F238E27FC236}">
                <a16:creationId xmlns:a16="http://schemas.microsoft.com/office/drawing/2014/main" id="{CECFFB86-C560-4666-A37E-45E923C8D7B0}"/>
              </a:ext>
            </a:extLst>
          </p:cNvPr>
          <p:cNvSpPr txBox="1"/>
          <p:nvPr/>
        </p:nvSpPr>
        <p:spPr>
          <a:xfrm>
            <a:off x="249426" y="2813084"/>
            <a:ext cx="2101260" cy="954107"/>
          </a:xfrm>
          <a:prstGeom prst="rect">
            <a:avLst/>
          </a:prstGeom>
          <a:noFill/>
        </p:spPr>
        <p:txBody>
          <a:bodyPr wrap="square" rtlCol="0">
            <a:spAutoFit/>
          </a:bodyPr>
          <a:lstStyle/>
          <a:p>
            <a:r>
              <a:rPr lang="en-US" sz="2800" dirty="0"/>
              <a:t>Total rating on 5 movies</a:t>
            </a:r>
          </a:p>
        </p:txBody>
      </p:sp>
      <p:cxnSp>
        <p:nvCxnSpPr>
          <p:cNvPr id="6196" name="Straight Arrow Connector 6195">
            <a:extLst>
              <a:ext uri="{FF2B5EF4-FFF2-40B4-BE49-F238E27FC236}">
                <a16:creationId xmlns:a16="http://schemas.microsoft.com/office/drawing/2014/main" id="{751C3990-0097-42FE-8485-0E8BEB41955B}"/>
              </a:ext>
            </a:extLst>
          </p:cNvPr>
          <p:cNvCxnSpPr>
            <a:cxnSpLocks/>
          </p:cNvCxnSpPr>
          <p:nvPr/>
        </p:nvCxnSpPr>
        <p:spPr>
          <a:xfrm>
            <a:off x="2315761" y="3572295"/>
            <a:ext cx="844155" cy="51680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97" name="TextBox 6196">
            <a:extLst>
              <a:ext uri="{FF2B5EF4-FFF2-40B4-BE49-F238E27FC236}">
                <a16:creationId xmlns:a16="http://schemas.microsoft.com/office/drawing/2014/main" id="{F366B0BC-516B-45E4-95A5-0D5CCF3064D1}"/>
              </a:ext>
            </a:extLst>
          </p:cNvPr>
          <p:cNvSpPr txBox="1"/>
          <p:nvPr/>
        </p:nvSpPr>
        <p:spPr>
          <a:xfrm>
            <a:off x="7687339" y="1605516"/>
            <a:ext cx="3753293" cy="1815882"/>
          </a:xfrm>
          <a:prstGeom prst="rect">
            <a:avLst/>
          </a:prstGeom>
          <a:noFill/>
        </p:spPr>
        <p:txBody>
          <a:bodyPr wrap="square" rtlCol="0">
            <a:spAutoFit/>
          </a:bodyPr>
          <a:lstStyle/>
          <a:p>
            <a:r>
              <a:rPr lang="en-US" sz="2800" dirty="0"/>
              <a:t>Step 1: for every user in the test set, find top 5 movies he/she rated highest.</a:t>
            </a:r>
          </a:p>
        </p:txBody>
      </p:sp>
    </p:spTree>
    <p:extLst>
      <p:ext uri="{BB962C8B-B14F-4D97-AF65-F5344CB8AC3E}">
        <p14:creationId xmlns:p14="http://schemas.microsoft.com/office/powerpoint/2010/main" val="2046658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CA26552-3A2A-463F-BFB9-6761ECCFCE8E}"/>
              </a:ext>
            </a:extLst>
          </p:cNvPr>
          <p:cNvSpPr>
            <a:spLocks noGrp="1"/>
          </p:cNvSpPr>
          <p:nvPr>
            <p:ph type="title"/>
          </p:nvPr>
        </p:nvSpPr>
        <p:spPr>
          <a:xfrm>
            <a:off x="482600" y="18255"/>
            <a:ext cx="10515600" cy="1325563"/>
          </a:xfrm>
        </p:spPr>
        <p:txBody>
          <a:bodyPr>
            <a:normAutofit/>
          </a:bodyPr>
          <a:lstStyle/>
          <a:p>
            <a:r>
              <a:rPr lang="en-US" sz="4000" b="1" dirty="0">
                <a:latin typeface="Arial" panose="020B0604020202020204" pitchFamily="34" charset="0"/>
                <a:cs typeface="Arial" panose="020B0604020202020204" pitchFamily="34" charset="0"/>
              </a:rPr>
              <a:t>Building the Parallel Recommender</a:t>
            </a:r>
          </a:p>
        </p:txBody>
      </p:sp>
      <p:pic>
        <p:nvPicPr>
          <p:cNvPr id="6146" name="Picture 2" descr="circled-user-male-skin-type-1-2 | Focus Education">
            <a:extLst>
              <a:ext uri="{FF2B5EF4-FFF2-40B4-BE49-F238E27FC236}">
                <a16:creationId xmlns:a16="http://schemas.microsoft.com/office/drawing/2014/main" id="{832DA532-3B46-4A70-9256-4E9F3E1B82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7256" y="2811065"/>
            <a:ext cx="1235869" cy="123586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ovie Icon â€“ Stock Vector Royalty Free Cliparts, Vectors, And Stock  Illustration. Image 102793693.">
            <a:extLst>
              <a:ext uri="{FF2B5EF4-FFF2-40B4-BE49-F238E27FC236}">
                <a16:creationId xmlns:a16="http://schemas.microsoft.com/office/drawing/2014/main" id="{56FDA1E5-45EA-4588-8A07-73D9E1900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300" y="1808162"/>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ovie Icon â€“ Stock Vector Royalty Free Cliparts, Vectors, And Stock  Illustration. Image 102793693.">
            <a:extLst>
              <a:ext uri="{FF2B5EF4-FFF2-40B4-BE49-F238E27FC236}">
                <a16:creationId xmlns:a16="http://schemas.microsoft.com/office/drawing/2014/main" id="{BBCD89F3-4E83-4737-9858-561E77F14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900" y="3706812"/>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Movie Icon â€“ Stock Vector Royalty Free Cliparts, Vectors, And Stock  Illustration. Image 102793693.">
            <a:extLst>
              <a:ext uri="{FF2B5EF4-FFF2-40B4-BE49-F238E27FC236}">
                <a16:creationId xmlns:a16="http://schemas.microsoft.com/office/drawing/2014/main" id="{8EC25DA1-D069-4C3F-8961-2DB8585A6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950" y="2750343"/>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ovie Icon â€“ Stock Vector Royalty Free Cliparts, Vectors, And Stock  Illustration. Image 102793693.">
            <a:extLst>
              <a:ext uri="{FF2B5EF4-FFF2-40B4-BE49-F238E27FC236}">
                <a16:creationId xmlns:a16="http://schemas.microsoft.com/office/drawing/2014/main" id="{CBD7D37A-7BA6-4925-A514-4B918DC24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850" y="4717256"/>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Movie Icon â€“ Stock Vector Royalty Free Cliparts, Vectors, And Stock  Illustration. Image 102793693.">
            <a:extLst>
              <a:ext uri="{FF2B5EF4-FFF2-40B4-BE49-F238E27FC236}">
                <a16:creationId xmlns:a16="http://schemas.microsoft.com/office/drawing/2014/main" id="{38D37589-AC5B-4AFB-BF1F-DFE3A2CAE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1950" y="5625306"/>
            <a:ext cx="825500" cy="8255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96D4556A-AE6E-43DB-9307-A6A481B472BE}"/>
              </a:ext>
            </a:extLst>
          </p:cNvPr>
          <p:cNvCxnSpPr/>
          <p:nvPr/>
        </p:nvCxnSpPr>
        <p:spPr>
          <a:xfrm flipV="1">
            <a:off x="2133600" y="2311400"/>
            <a:ext cx="863600" cy="7493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9AAC000-335F-415C-AF06-9F397D07D7F3}"/>
              </a:ext>
            </a:extLst>
          </p:cNvPr>
          <p:cNvCxnSpPr>
            <a:cxnSpLocks/>
          </p:cNvCxnSpPr>
          <p:nvPr/>
        </p:nvCxnSpPr>
        <p:spPr>
          <a:xfrm flipV="1">
            <a:off x="2301875" y="3163093"/>
            <a:ext cx="695325" cy="3095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F41E8C7-4E6B-48A4-BC89-3936F82F6DCA}"/>
              </a:ext>
            </a:extLst>
          </p:cNvPr>
          <p:cNvCxnSpPr>
            <a:cxnSpLocks/>
          </p:cNvCxnSpPr>
          <p:nvPr/>
        </p:nvCxnSpPr>
        <p:spPr>
          <a:xfrm>
            <a:off x="2255837" y="3828256"/>
            <a:ext cx="735013" cy="32464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7AE9822-095D-472E-9BD3-35AEA0F9AC7E}"/>
              </a:ext>
            </a:extLst>
          </p:cNvPr>
          <p:cNvCxnSpPr/>
          <p:nvPr/>
        </p:nvCxnSpPr>
        <p:spPr>
          <a:xfrm>
            <a:off x="2133600" y="4119562"/>
            <a:ext cx="863600" cy="8588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FF8767-A344-4672-95A5-7C0286FCB9DF}"/>
              </a:ext>
            </a:extLst>
          </p:cNvPr>
          <p:cNvCxnSpPr/>
          <p:nvPr/>
        </p:nvCxnSpPr>
        <p:spPr>
          <a:xfrm>
            <a:off x="1854200" y="4216400"/>
            <a:ext cx="1016000" cy="1651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6154" name="Picture 10" descr="Female User Icon transparent PNG - StickPNG">
            <a:extLst>
              <a:ext uri="{FF2B5EF4-FFF2-40B4-BE49-F238E27FC236}">
                <a16:creationId xmlns:a16="http://schemas.microsoft.com/office/drawing/2014/main" id="{87D4C591-1C5A-4E03-A664-4B29C7589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7694" y="1469070"/>
            <a:ext cx="102870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User Free Icon - Icon-Icons.com">
            <a:extLst>
              <a:ext uri="{FF2B5EF4-FFF2-40B4-BE49-F238E27FC236}">
                <a16:creationId xmlns:a16="http://schemas.microsoft.com/office/drawing/2014/main" id="{D4CAB3C1-D95C-4078-B1D5-9BF07DA783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6727" y="2857653"/>
            <a:ext cx="992189" cy="992189"/>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Free User Icon Flat 189024 Download User Icon Flat - Default User Image Png  Clipart (#1640717) - PinClipart">
            <a:extLst>
              <a:ext uri="{FF2B5EF4-FFF2-40B4-BE49-F238E27FC236}">
                <a16:creationId xmlns:a16="http://schemas.microsoft.com/office/drawing/2014/main" id="{D11F16EB-E2E4-4B3D-B70F-CF0E5D25A0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4834" y="4926790"/>
            <a:ext cx="992189" cy="103733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E4B80A9F-4891-4A68-8159-1E2FE1EA5243}"/>
              </a:ext>
            </a:extLst>
          </p:cNvPr>
          <p:cNvSpPr txBox="1"/>
          <p:nvPr/>
        </p:nvSpPr>
        <p:spPr>
          <a:xfrm>
            <a:off x="1085852" y="4088632"/>
            <a:ext cx="723106" cy="400110"/>
          </a:xfrm>
          <a:prstGeom prst="rect">
            <a:avLst/>
          </a:prstGeom>
          <a:noFill/>
        </p:spPr>
        <p:txBody>
          <a:bodyPr wrap="square" rtlCol="0">
            <a:spAutoFit/>
          </a:bodyPr>
          <a:lstStyle/>
          <a:p>
            <a:r>
              <a:rPr lang="en-US" sz="2000" dirty="0"/>
              <a:t>24.5</a:t>
            </a:r>
          </a:p>
        </p:txBody>
      </p:sp>
      <p:cxnSp>
        <p:nvCxnSpPr>
          <p:cNvPr id="28" name="Straight Arrow Connector 27">
            <a:extLst>
              <a:ext uri="{FF2B5EF4-FFF2-40B4-BE49-F238E27FC236}">
                <a16:creationId xmlns:a16="http://schemas.microsoft.com/office/drawing/2014/main" id="{CA89FC81-ECF6-48DD-8C86-C984D08FBDF1}"/>
              </a:ext>
            </a:extLst>
          </p:cNvPr>
          <p:cNvCxnSpPr>
            <a:cxnSpLocks/>
          </p:cNvCxnSpPr>
          <p:nvPr/>
        </p:nvCxnSpPr>
        <p:spPr>
          <a:xfrm flipH="1">
            <a:off x="4216400" y="1983420"/>
            <a:ext cx="1320800" cy="1358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7C5F7CB-873C-4224-B1BC-FB5B0DFA35A5}"/>
              </a:ext>
            </a:extLst>
          </p:cNvPr>
          <p:cNvCxnSpPr>
            <a:cxnSpLocks/>
          </p:cNvCxnSpPr>
          <p:nvPr/>
        </p:nvCxnSpPr>
        <p:spPr>
          <a:xfrm flipH="1">
            <a:off x="4114800" y="2051366"/>
            <a:ext cx="1422400" cy="100853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63920DF-6A4E-478F-A215-968013EE1CA3}"/>
              </a:ext>
            </a:extLst>
          </p:cNvPr>
          <p:cNvCxnSpPr>
            <a:cxnSpLocks/>
          </p:cNvCxnSpPr>
          <p:nvPr/>
        </p:nvCxnSpPr>
        <p:spPr>
          <a:xfrm flipH="1">
            <a:off x="4029871" y="2167570"/>
            <a:ext cx="1516854" cy="1757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E2DE50A-9218-41E0-9FBD-0E95F0EF880F}"/>
              </a:ext>
            </a:extLst>
          </p:cNvPr>
          <p:cNvCxnSpPr>
            <a:cxnSpLocks/>
          </p:cNvCxnSpPr>
          <p:nvPr/>
        </p:nvCxnSpPr>
        <p:spPr>
          <a:xfrm flipH="1">
            <a:off x="3860800" y="2311400"/>
            <a:ext cx="1676400" cy="263925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1ED0E11-D8F5-4D78-AFC4-354176B85CE2}"/>
              </a:ext>
            </a:extLst>
          </p:cNvPr>
          <p:cNvCxnSpPr>
            <a:cxnSpLocks/>
          </p:cNvCxnSpPr>
          <p:nvPr/>
        </p:nvCxnSpPr>
        <p:spPr>
          <a:xfrm flipH="1">
            <a:off x="3769521" y="2403438"/>
            <a:ext cx="1856579" cy="34639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570E841-077A-414D-BB08-95E0DEACB8E8}"/>
              </a:ext>
            </a:extLst>
          </p:cNvPr>
          <p:cNvCxnSpPr>
            <a:cxnSpLocks/>
          </p:cNvCxnSpPr>
          <p:nvPr/>
        </p:nvCxnSpPr>
        <p:spPr>
          <a:xfrm flipH="1" flipV="1">
            <a:off x="4110036" y="2306362"/>
            <a:ext cx="1475585" cy="9889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161AA1B-1079-49F3-B990-3F807B379C18}"/>
              </a:ext>
            </a:extLst>
          </p:cNvPr>
          <p:cNvCxnSpPr>
            <a:cxnSpLocks/>
          </p:cNvCxnSpPr>
          <p:nvPr/>
        </p:nvCxnSpPr>
        <p:spPr>
          <a:xfrm flipH="1" flipV="1">
            <a:off x="4087810" y="3161641"/>
            <a:ext cx="1461681" cy="1819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B392FB2-B190-489C-9341-ACDAD60DA130}"/>
              </a:ext>
            </a:extLst>
          </p:cNvPr>
          <p:cNvCxnSpPr>
            <a:cxnSpLocks/>
          </p:cNvCxnSpPr>
          <p:nvPr/>
        </p:nvCxnSpPr>
        <p:spPr>
          <a:xfrm flipH="1">
            <a:off x="4114800" y="3445314"/>
            <a:ext cx="1386270" cy="6196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68DF59E-DAEB-4995-803C-BDA8960A1007}"/>
              </a:ext>
            </a:extLst>
          </p:cNvPr>
          <p:cNvCxnSpPr>
            <a:cxnSpLocks/>
            <a:endCxn id="12" idx="3"/>
          </p:cNvCxnSpPr>
          <p:nvPr/>
        </p:nvCxnSpPr>
        <p:spPr>
          <a:xfrm flipH="1">
            <a:off x="3816350" y="3514423"/>
            <a:ext cx="1730375" cy="1615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47" name="Straight Arrow Connector 6146">
            <a:extLst>
              <a:ext uri="{FF2B5EF4-FFF2-40B4-BE49-F238E27FC236}">
                <a16:creationId xmlns:a16="http://schemas.microsoft.com/office/drawing/2014/main" id="{66A1C5A8-06E4-45FA-858E-1DB7ECF13A41}"/>
              </a:ext>
            </a:extLst>
          </p:cNvPr>
          <p:cNvCxnSpPr>
            <a:cxnSpLocks/>
          </p:cNvCxnSpPr>
          <p:nvPr/>
        </p:nvCxnSpPr>
        <p:spPr>
          <a:xfrm flipH="1">
            <a:off x="3803651" y="3626967"/>
            <a:ext cx="1804195" cy="232871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53" name="Straight Arrow Connector 6152">
            <a:extLst>
              <a:ext uri="{FF2B5EF4-FFF2-40B4-BE49-F238E27FC236}">
                <a16:creationId xmlns:a16="http://schemas.microsoft.com/office/drawing/2014/main" id="{1B663E86-F4F2-4B6F-B1F0-F2552BB8B7A7}"/>
              </a:ext>
            </a:extLst>
          </p:cNvPr>
          <p:cNvCxnSpPr>
            <a:cxnSpLocks/>
          </p:cNvCxnSpPr>
          <p:nvPr/>
        </p:nvCxnSpPr>
        <p:spPr>
          <a:xfrm flipH="1" flipV="1">
            <a:off x="4114800" y="2438251"/>
            <a:ext cx="1395793" cy="2614139"/>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57" name="Straight Arrow Connector 6156">
            <a:extLst>
              <a:ext uri="{FF2B5EF4-FFF2-40B4-BE49-F238E27FC236}">
                <a16:creationId xmlns:a16="http://schemas.microsoft.com/office/drawing/2014/main" id="{B0937187-C4D1-4A03-8211-D5E0B3DCB618}"/>
              </a:ext>
            </a:extLst>
          </p:cNvPr>
          <p:cNvCxnSpPr>
            <a:cxnSpLocks/>
          </p:cNvCxnSpPr>
          <p:nvPr/>
        </p:nvCxnSpPr>
        <p:spPr>
          <a:xfrm flipH="1" flipV="1">
            <a:off x="4016375" y="3284760"/>
            <a:ext cx="1484695" cy="1915759"/>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61" name="Straight Arrow Connector 6160">
            <a:extLst>
              <a:ext uri="{FF2B5EF4-FFF2-40B4-BE49-F238E27FC236}">
                <a16:creationId xmlns:a16="http://schemas.microsoft.com/office/drawing/2014/main" id="{D43CDD4E-214F-4397-831E-4A026CBD24B2}"/>
              </a:ext>
            </a:extLst>
          </p:cNvPr>
          <p:cNvCxnSpPr>
            <a:cxnSpLocks/>
          </p:cNvCxnSpPr>
          <p:nvPr/>
        </p:nvCxnSpPr>
        <p:spPr>
          <a:xfrm flipH="1" flipV="1">
            <a:off x="4070350" y="4166728"/>
            <a:ext cx="1430720" cy="1139342"/>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64" name="Straight Arrow Connector 6163">
            <a:extLst>
              <a:ext uri="{FF2B5EF4-FFF2-40B4-BE49-F238E27FC236}">
                <a16:creationId xmlns:a16="http://schemas.microsoft.com/office/drawing/2014/main" id="{F6437329-4AC8-4A77-8885-DFB4C66CF0ED}"/>
              </a:ext>
            </a:extLst>
          </p:cNvPr>
          <p:cNvCxnSpPr>
            <a:cxnSpLocks/>
          </p:cNvCxnSpPr>
          <p:nvPr/>
        </p:nvCxnSpPr>
        <p:spPr>
          <a:xfrm flipH="1" flipV="1">
            <a:off x="3889375" y="5231742"/>
            <a:ext cx="1647825" cy="2084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66" name="Straight Arrow Connector 6165">
            <a:extLst>
              <a:ext uri="{FF2B5EF4-FFF2-40B4-BE49-F238E27FC236}">
                <a16:creationId xmlns:a16="http://schemas.microsoft.com/office/drawing/2014/main" id="{1A0F5E16-2337-4A24-92EA-E4730AD1063F}"/>
              </a:ext>
            </a:extLst>
          </p:cNvPr>
          <p:cNvCxnSpPr>
            <a:cxnSpLocks/>
          </p:cNvCxnSpPr>
          <p:nvPr/>
        </p:nvCxnSpPr>
        <p:spPr>
          <a:xfrm flipH="1">
            <a:off x="3813175" y="5536903"/>
            <a:ext cx="1724025" cy="546879"/>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7807459B-6223-4565-9311-EB0BA85820DC}"/>
              </a:ext>
            </a:extLst>
          </p:cNvPr>
          <p:cNvSpPr txBox="1"/>
          <p:nvPr/>
        </p:nvSpPr>
        <p:spPr>
          <a:xfrm>
            <a:off x="5841984" y="2451677"/>
            <a:ext cx="723106" cy="400110"/>
          </a:xfrm>
          <a:prstGeom prst="rect">
            <a:avLst/>
          </a:prstGeom>
          <a:noFill/>
        </p:spPr>
        <p:txBody>
          <a:bodyPr wrap="square" rtlCol="0">
            <a:spAutoFit/>
          </a:bodyPr>
          <a:lstStyle/>
          <a:p>
            <a:r>
              <a:rPr lang="en-US" sz="2000" dirty="0"/>
              <a:t>25</a:t>
            </a:r>
          </a:p>
        </p:txBody>
      </p:sp>
      <p:sp>
        <p:nvSpPr>
          <p:cNvPr id="109" name="TextBox 108">
            <a:extLst>
              <a:ext uri="{FF2B5EF4-FFF2-40B4-BE49-F238E27FC236}">
                <a16:creationId xmlns:a16="http://schemas.microsoft.com/office/drawing/2014/main" id="{1EB372E0-DD90-49A0-8916-090990DD3480}"/>
              </a:ext>
            </a:extLst>
          </p:cNvPr>
          <p:cNvSpPr txBox="1"/>
          <p:nvPr/>
        </p:nvSpPr>
        <p:spPr>
          <a:xfrm>
            <a:off x="5760641" y="5883727"/>
            <a:ext cx="723106" cy="400110"/>
          </a:xfrm>
          <a:prstGeom prst="rect">
            <a:avLst/>
          </a:prstGeom>
          <a:noFill/>
        </p:spPr>
        <p:txBody>
          <a:bodyPr wrap="square" rtlCol="0">
            <a:spAutoFit/>
          </a:bodyPr>
          <a:lstStyle/>
          <a:p>
            <a:r>
              <a:rPr lang="en-US" sz="2000" dirty="0"/>
              <a:t>23</a:t>
            </a:r>
          </a:p>
        </p:txBody>
      </p:sp>
      <p:sp>
        <p:nvSpPr>
          <p:cNvPr id="110" name="TextBox 109">
            <a:extLst>
              <a:ext uri="{FF2B5EF4-FFF2-40B4-BE49-F238E27FC236}">
                <a16:creationId xmlns:a16="http://schemas.microsoft.com/office/drawing/2014/main" id="{2F1B07F8-56F7-492D-A1AE-C66CE9B6073F}"/>
              </a:ext>
            </a:extLst>
          </p:cNvPr>
          <p:cNvSpPr txBox="1"/>
          <p:nvPr/>
        </p:nvSpPr>
        <p:spPr>
          <a:xfrm>
            <a:off x="5828355" y="3845076"/>
            <a:ext cx="723106" cy="400110"/>
          </a:xfrm>
          <a:prstGeom prst="rect">
            <a:avLst/>
          </a:prstGeom>
          <a:noFill/>
        </p:spPr>
        <p:txBody>
          <a:bodyPr wrap="square" rtlCol="0">
            <a:spAutoFit/>
          </a:bodyPr>
          <a:lstStyle/>
          <a:p>
            <a:r>
              <a:rPr lang="en-US" sz="2000" dirty="0"/>
              <a:t>24.5</a:t>
            </a:r>
          </a:p>
        </p:txBody>
      </p:sp>
      <p:cxnSp>
        <p:nvCxnSpPr>
          <p:cNvPr id="6189" name="Straight Arrow Connector 6188">
            <a:extLst>
              <a:ext uri="{FF2B5EF4-FFF2-40B4-BE49-F238E27FC236}">
                <a16:creationId xmlns:a16="http://schemas.microsoft.com/office/drawing/2014/main" id="{3DFC2C82-F95A-445A-8430-EB699159FFC5}"/>
              </a:ext>
            </a:extLst>
          </p:cNvPr>
          <p:cNvCxnSpPr/>
          <p:nvPr/>
        </p:nvCxnSpPr>
        <p:spPr>
          <a:xfrm>
            <a:off x="482600" y="5625306"/>
            <a:ext cx="60325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90" name="TextBox 6189">
            <a:extLst>
              <a:ext uri="{FF2B5EF4-FFF2-40B4-BE49-F238E27FC236}">
                <a16:creationId xmlns:a16="http://schemas.microsoft.com/office/drawing/2014/main" id="{AFDE233C-CA64-49CD-B619-F1080B1141B8}"/>
              </a:ext>
            </a:extLst>
          </p:cNvPr>
          <p:cNvSpPr txBox="1"/>
          <p:nvPr/>
        </p:nvSpPr>
        <p:spPr>
          <a:xfrm>
            <a:off x="1075932" y="5441010"/>
            <a:ext cx="607479" cy="369332"/>
          </a:xfrm>
          <a:prstGeom prst="rect">
            <a:avLst/>
          </a:prstGeom>
          <a:noFill/>
        </p:spPr>
        <p:txBody>
          <a:bodyPr wrap="square" rtlCol="0">
            <a:spAutoFit/>
          </a:bodyPr>
          <a:lstStyle/>
          <a:p>
            <a:r>
              <a:rPr lang="en-US" dirty="0"/>
              <a:t>5.0</a:t>
            </a:r>
          </a:p>
        </p:txBody>
      </p:sp>
      <p:cxnSp>
        <p:nvCxnSpPr>
          <p:cNvPr id="6192" name="Straight Arrow Connector 6191">
            <a:extLst>
              <a:ext uri="{FF2B5EF4-FFF2-40B4-BE49-F238E27FC236}">
                <a16:creationId xmlns:a16="http://schemas.microsoft.com/office/drawing/2014/main" id="{A2B6FAC8-673D-41AE-B937-26FD2F3C8565}"/>
              </a:ext>
            </a:extLst>
          </p:cNvPr>
          <p:cNvCxnSpPr/>
          <p:nvPr/>
        </p:nvCxnSpPr>
        <p:spPr>
          <a:xfrm>
            <a:off x="482600" y="6166884"/>
            <a:ext cx="603252" cy="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193" name="TextBox 6192">
            <a:extLst>
              <a:ext uri="{FF2B5EF4-FFF2-40B4-BE49-F238E27FC236}">
                <a16:creationId xmlns:a16="http://schemas.microsoft.com/office/drawing/2014/main" id="{D0C3CB9C-6811-4D2F-B7D0-BC85091729DF}"/>
              </a:ext>
            </a:extLst>
          </p:cNvPr>
          <p:cNvSpPr txBox="1"/>
          <p:nvPr/>
        </p:nvSpPr>
        <p:spPr>
          <a:xfrm>
            <a:off x="1107831" y="6019984"/>
            <a:ext cx="603252" cy="369332"/>
          </a:xfrm>
          <a:prstGeom prst="rect">
            <a:avLst/>
          </a:prstGeom>
          <a:noFill/>
        </p:spPr>
        <p:txBody>
          <a:bodyPr wrap="square" rtlCol="0">
            <a:spAutoFit/>
          </a:bodyPr>
          <a:lstStyle/>
          <a:p>
            <a:r>
              <a:rPr lang="en-US" dirty="0"/>
              <a:t>4.5</a:t>
            </a:r>
          </a:p>
        </p:txBody>
      </p:sp>
      <p:sp>
        <p:nvSpPr>
          <p:cNvPr id="40" name="TextBox 39">
            <a:extLst>
              <a:ext uri="{FF2B5EF4-FFF2-40B4-BE49-F238E27FC236}">
                <a16:creationId xmlns:a16="http://schemas.microsoft.com/office/drawing/2014/main" id="{B5F7AD9E-1742-44EC-B448-DE54A85F8841}"/>
              </a:ext>
            </a:extLst>
          </p:cNvPr>
          <p:cNvSpPr txBox="1"/>
          <p:nvPr/>
        </p:nvSpPr>
        <p:spPr>
          <a:xfrm>
            <a:off x="7687339" y="1605516"/>
            <a:ext cx="3923414" cy="1815882"/>
          </a:xfrm>
          <a:prstGeom prst="rect">
            <a:avLst/>
          </a:prstGeom>
          <a:noFill/>
        </p:spPr>
        <p:txBody>
          <a:bodyPr wrap="square" rtlCol="0">
            <a:spAutoFit/>
          </a:bodyPr>
          <a:lstStyle/>
          <a:p>
            <a:r>
              <a:rPr lang="en-US" sz="2800" dirty="0"/>
              <a:t>Step 2: Find top 10 users who give highest total ratings on these 5 movies.</a:t>
            </a:r>
          </a:p>
        </p:txBody>
      </p:sp>
      <p:sp>
        <p:nvSpPr>
          <p:cNvPr id="2" name="TextBox 1">
            <a:extLst>
              <a:ext uri="{FF2B5EF4-FFF2-40B4-BE49-F238E27FC236}">
                <a16:creationId xmlns:a16="http://schemas.microsoft.com/office/drawing/2014/main" id="{7BB00223-47E7-4D96-9B49-5D180A5D5B4B}"/>
              </a:ext>
            </a:extLst>
          </p:cNvPr>
          <p:cNvSpPr txBox="1"/>
          <p:nvPr/>
        </p:nvSpPr>
        <p:spPr>
          <a:xfrm rot="5400000">
            <a:off x="5711462" y="4349962"/>
            <a:ext cx="857647" cy="523220"/>
          </a:xfrm>
          <a:prstGeom prst="rect">
            <a:avLst/>
          </a:prstGeom>
          <a:noFill/>
        </p:spPr>
        <p:txBody>
          <a:bodyPr wrap="square" rtlCol="0">
            <a:spAutoFit/>
          </a:bodyPr>
          <a:lstStyle/>
          <a:p>
            <a:r>
              <a:rPr lang="en-US" sz="2800" dirty="0"/>
              <a:t>……</a:t>
            </a:r>
          </a:p>
        </p:txBody>
      </p:sp>
    </p:spTree>
    <p:extLst>
      <p:ext uri="{BB962C8B-B14F-4D97-AF65-F5344CB8AC3E}">
        <p14:creationId xmlns:p14="http://schemas.microsoft.com/office/powerpoint/2010/main" val="2481595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CA26552-3A2A-463F-BFB9-6761ECCFCE8E}"/>
              </a:ext>
            </a:extLst>
          </p:cNvPr>
          <p:cNvSpPr>
            <a:spLocks noGrp="1"/>
          </p:cNvSpPr>
          <p:nvPr>
            <p:ph type="title"/>
          </p:nvPr>
        </p:nvSpPr>
        <p:spPr>
          <a:xfrm>
            <a:off x="482600" y="18255"/>
            <a:ext cx="10515600" cy="1325563"/>
          </a:xfrm>
        </p:spPr>
        <p:txBody>
          <a:bodyPr>
            <a:normAutofit/>
          </a:bodyPr>
          <a:lstStyle/>
          <a:p>
            <a:r>
              <a:rPr lang="en-US" sz="4000" b="1" dirty="0">
                <a:latin typeface="Arial" panose="020B0604020202020204" pitchFamily="34" charset="0"/>
                <a:cs typeface="Arial" panose="020B0604020202020204" pitchFamily="34" charset="0"/>
              </a:rPr>
              <a:t>Building the Parallel Recommender</a:t>
            </a:r>
          </a:p>
        </p:txBody>
      </p:sp>
      <p:pic>
        <p:nvPicPr>
          <p:cNvPr id="6146" name="Picture 2" descr="circled-user-male-skin-type-1-2 | Focus Education">
            <a:extLst>
              <a:ext uri="{FF2B5EF4-FFF2-40B4-BE49-F238E27FC236}">
                <a16:creationId xmlns:a16="http://schemas.microsoft.com/office/drawing/2014/main" id="{832DA532-3B46-4A70-9256-4E9F3E1B82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7256" y="2811065"/>
            <a:ext cx="1235869" cy="123586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ovie Icon â€“ Stock Vector Royalty Free Cliparts, Vectors, And Stock  Illustration. Image 102793693.">
            <a:extLst>
              <a:ext uri="{FF2B5EF4-FFF2-40B4-BE49-F238E27FC236}">
                <a16:creationId xmlns:a16="http://schemas.microsoft.com/office/drawing/2014/main" id="{56FDA1E5-45EA-4588-8A07-73D9E1900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300" y="1808162"/>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ovie Icon â€“ Stock Vector Royalty Free Cliparts, Vectors, And Stock  Illustration. Image 102793693.">
            <a:extLst>
              <a:ext uri="{FF2B5EF4-FFF2-40B4-BE49-F238E27FC236}">
                <a16:creationId xmlns:a16="http://schemas.microsoft.com/office/drawing/2014/main" id="{BBCD89F3-4E83-4737-9858-561E77F14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900" y="3706812"/>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Movie Icon â€“ Stock Vector Royalty Free Cliparts, Vectors, And Stock  Illustration. Image 102793693.">
            <a:extLst>
              <a:ext uri="{FF2B5EF4-FFF2-40B4-BE49-F238E27FC236}">
                <a16:creationId xmlns:a16="http://schemas.microsoft.com/office/drawing/2014/main" id="{8EC25DA1-D069-4C3F-8961-2DB8585A6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950" y="2750343"/>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ovie Icon â€“ Stock Vector Royalty Free Cliparts, Vectors, And Stock  Illustration. Image 102793693.">
            <a:extLst>
              <a:ext uri="{FF2B5EF4-FFF2-40B4-BE49-F238E27FC236}">
                <a16:creationId xmlns:a16="http://schemas.microsoft.com/office/drawing/2014/main" id="{CBD7D37A-7BA6-4925-A514-4B918DC24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850" y="4717256"/>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Movie Icon â€“ Stock Vector Royalty Free Cliparts, Vectors, And Stock  Illustration. Image 102793693.">
            <a:extLst>
              <a:ext uri="{FF2B5EF4-FFF2-40B4-BE49-F238E27FC236}">
                <a16:creationId xmlns:a16="http://schemas.microsoft.com/office/drawing/2014/main" id="{38D37589-AC5B-4AFB-BF1F-DFE3A2CAE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1950" y="5625306"/>
            <a:ext cx="825500" cy="8255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96D4556A-AE6E-43DB-9307-A6A481B472BE}"/>
              </a:ext>
            </a:extLst>
          </p:cNvPr>
          <p:cNvCxnSpPr/>
          <p:nvPr/>
        </p:nvCxnSpPr>
        <p:spPr>
          <a:xfrm flipV="1">
            <a:off x="2133600" y="2311400"/>
            <a:ext cx="863600" cy="7493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9AAC000-335F-415C-AF06-9F397D07D7F3}"/>
              </a:ext>
            </a:extLst>
          </p:cNvPr>
          <p:cNvCxnSpPr>
            <a:cxnSpLocks/>
          </p:cNvCxnSpPr>
          <p:nvPr/>
        </p:nvCxnSpPr>
        <p:spPr>
          <a:xfrm flipV="1">
            <a:off x="2301875" y="3163093"/>
            <a:ext cx="695325" cy="3095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F41E8C7-4E6B-48A4-BC89-3936F82F6DCA}"/>
              </a:ext>
            </a:extLst>
          </p:cNvPr>
          <p:cNvCxnSpPr>
            <a:cxnSpLocks/>
          </p:cNvCxnSpPr>
          <p:nvPr/>
        </p:nvCxnSpPr>
        <p:spPr>
          <a:xfrm>
            <a:off x="2255837" y="3828256"/>
            <a:ext cx="735013" cy="32464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7AE9822-095D-472E-9BD3-35AEA0F9AC7E}"/>
              </a:ext>
            </a:extLst>
          </p:cNvPr>
          <p:cNvCxnSpPr/>
          <p:nvPr/>
        </p:nvCxnSpPr>
        <p:spPr>
          <a:xfrm>
            <a:off x="2133600" y="4119562"/>
            <a:ext cx="863600" cy="8588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FF8767-A344-4672-95A5-7C0286FCB9DF}"/>
              </a:ext>
            </a:extLst>
          </p:cNvPr>
          <p:cNvCxnSpPr/>
          <p:nvPr/>
        </p:nvCxnSpPr>
        <p:spPr>
          <a:xfrm>
            <a:off x="1854200" y="4216400"/>
            <a:ext cx="1016000" cy="1651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6154" name="Picture 10" descr="Female User Icon transparent PNG - StickPNG">
            <a:extLst>
              <a:ext uri="{FF2B5EF4-FFF2-40B4-BE49-F238E27FC236}">
                <a16:creationId xmlns:a16="http://schemas.microsoft.com/office/drawing/2014/main" id="{87D4C591-1C5A-4E03-A664-4B29C7589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7694" y="1469070"/>
            <a:ext cx="102870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User Free Icon - Icon-Icons.com">
            <a:extLst>
              <a:ext uri="{FF2B5EF4-FFF2-40B4-BE49-F238E27FC236}">
                <a16:creationId xmlns:a16="http://schemas.microsoft.com/office/drawing/2014/main" id="{D4CAB3C1-D95C-4078-B1D5-9BF07DA783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6727" y="2857653"/>
            <a:ext cx="992189" cy="992189"/>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Free User Icon Flat 189024 Download User Icon Flat - Default User Image Png  Clipart (#1640717) - PinClipart">
            <a:extLst>
              <a:ext uri="{FF2B5EF4-FFF2-40B4-BE49-F238E27FC236}">
                <a16:creationId xmlns:a16="http://schemas.microsoft.com/office/drawing/2014/main" id="{D11F16EB-E2E4-4B3D-B70F-CF0E5D25A0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4834" y="4926790"/>
            <a:ext cx="992189" cy="103733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E4B80A9F-4891-4A68-8159-1E2FE1EA5243}"/>
              </a:ext>
            </a:extLst>
          </p:cNvPr>
          <p:cNvSpPr txBox="1"/>
          <p:nvPr/>
        </p:nvSpPr>
        <p:spPr>
          <a:xfrm>
            <a:off x="1085852" y="4088632"/>
            <a:ext cx="723106" cy="400110"/>
          </a:xfrm>
          <a:prstGeom prst="rect">
            <a:avLst/>
          </a:prstGeom>
          <a:noFill/>
        </p:spPr>
        <p:txBody>
          <a:bodyPr wrap="square" rtlCol="0">
            <a:spAutoFit/>
          </a:bodyPr>
          <a:lstStyle/>
          <a:p>
            <a:r>
              <a:rPr lang="en-US" sz="2000" dirty="0"/>
              <a:t>24.5</a:t>
            </a:r>
          </a:p>
        </p:txBody>
      </p:sp>
      <p:cxnSp>
        <p:nvCxnSpPr>
          <p:cNvPr id="28" name="Straight Arrow Connector 27">
            <a:extLst>
              <a:ext uri="{FF2B5EF4-FFF2-40B4-BE49-F238E27FC236}">
                <a16:creationId xmlns:a16="http://schemas.microsoft.com/office/drawing/2014/main" id="{CA89FC81-ECF6-48DD-8C86-C984D08FBDF1}"/>
              </a:ext>
            </a:extLst>
          </p:cNvPr>
          <p:cNvCxnSpPr>
            <a:cxnSpLocks/>
          </p:cNvCxnSpPr>
          <p:nvPr/>
        </p:nvCxnSpPr>
        <p:spPr>
          <a:xfrm flipH="1">
            <a:off x="4216400" y="1983420"/>
            <a:ext cx="1320800" cy="1358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7C5F7CB-873C-4224-B1BC-FB5B0DFA35A5}"/>
              </a:ext>
            </a:extLst>
          </p:cNvPr>
          <p:cNvCxnSpPr>
            <a:cxnSpLocks/>
          </p:cNvCxnSpPr>
          <p:nvPr/>
        </p:nvCxnSpPr>
        <p:spPr>
          <a:xfrm flipH="1">
            <a:off x="4114800" y="2051366"/>
            <a:ext cx="1422400" cy="100853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63920DF-6A4E-478F-A215-968013EE1CA3}"/>
              </a:ext>
            </a:extLst>
          </p:cNvPr>
          <p:cNvCxnSpPr>
            <a:cxnSpLocks/>
          </p:cNvCxnSpPr>
          <p:nvPr/>
        </p:nvCxnSpPr>
        <p:spPr>
          <a:xfrm flipH="1">
            <a:off x="4029871" y="2167570"/>
            <a:ext cx="1516854" cy="1757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E2DE50A-9218-41E0-9FBD-0E95F0EF880F}"/>
              </a:ext>
            </a:extLst>
          </p:cNvPr>
          <p:cNvCxnSpPr>
            <a:cxnSpLocks/>
          </p:cNvCxnSpPr>
          <p:nvPr/>
        </p:nvCxnSpPr>
        <p:spPr>
          <a:xfrm flipH="1">
            <a:off x="3860800" y="2311400"/>
            <a:ext cx="1676400" cy="263925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1ED0E11-D8F5-4D78-AFC4-354176B85CE2}"/>
              </a:ext>
            </a:extLst>
          </p:cNvPr>
          <p:cNvCxnSpPr>
            <a:cxnSpLocks/>
          </p:cNvCxnSpPr>
          <p:nvPr/>
        </p:nvCxnSpPr>
        <p:spPr>
          <a:xfrm flipH="1">
            <a:off x="3769521" y="2403438"/>
            <a:ext cx="1856579" cy="34639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570E841-077A-414D-BB08-95E0DEACB8E8}"/>
              </a:ext>
            </a:extLst>
          </p:cNvPr>
          <p:cNvCxnSpPr>
            <a:cxnSpLocks/>
          </p:cNvCxnSpPr>
          <p:nvPr/>
        </p:nvCxnSpPr>
        <p:spPr>
          <a:xfrm flipH="1" flipV="1">
            <a:off x="4110036" y="2306362"/>
            <a:ext cx="1475585" cy="9889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161AA1B-1079-49F3-B990-3F807B379C18}"/>
              </a:ext>
            </a:extLst>
          </p:cNvPr>
          <p:cNvCxnSpPr>
            <a:cxnSpLocks/>
          </p:cNvCxnSpPr>
          <p:nvPr/>
        </p:nvCxnSpPr>
        <p:spPr>
          <a:xfrm flipH="1" flipV="1">
            <a:off x="4087810" y="3161641"/>
            <a:ext cx="1461681" cy="1819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B392FB2-B190-489C-9341-ACDAD60DA130}"/>
              </a:ext>
            </a:extLst>
          </p:cNvPr>
          <p:cNvCxnSpPr>
            <a:cxnSpLocks/>
          </p:cNvCxnSpPr>
          <p:nvPr/>
        </p:nvCxnSpPr>
        <p:spPr>
          <a:xfrm flipH="1">
            <a:off x="4114800" y="3445314"/>
            <a:ext cx="1386270" cy="6196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68DF59E-DAEB-4995-803C-BDA8960A1007}"/>
              </a:ext>
            </a:extLst>
          </p:cNvPr>
          <p:cNvCxnSpPr>
            <a:cxnSpLocks/>
            <a:endCxn id="12" idx="3"/>
          </p:cNvCxnSpPr>
          <p:nvPr/>
        </p:nvCxnSpPr>
        <p:spPr>
          <a:xfrm flipH="1">
            <a:off x="3816350" y="3514423"/>
            <a:ext cx="1730375" cy="1615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47" name="Straight Arrow Connector 6146">
            <a:extLst>
              <a:ext uri="{FF2B5EF4-FFF2-40B4-BE49-F238E27FC236}">
                <a16:creationId xmlns:a16="http://schemas.microsoft.com/office/drawing/2014/main" id="{66A1C5A8-06E4-45FA-858E-1DB7ECF13A41}"/>
              </a:ext>
            </a:extLst>
          </p:cNvPr>
          <p:cNvCxnSpPr>
            <a:cxnSpLocks/>
          </p:cNvCxnSpPr>
          <p:nvPr/>
        </p:nvCxnSpPr>
        <p:spPr>
          <a:xfrm flipH="1">
            <a:off x="3803651" y="3626967"/>
            <a:ext cx="1804195" cy="232871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53" name="Straight Arrow Connector 6152">
            <a:extLst>
              <a:ext uri="{FF2B5EF4-FFF2-40B4-BE49-F238E27FC236}">
                <a16:creationId xmlns:a16="http://schemas.microsoft.com/office/drawing/2014/main" id="{1B663E86-F4F2-4B6F-B1F0-F2552BB8B7A7}"/>
              </a:ext>
            </a:extLst>
          </p:cNvPr>
          <p:cNvCxnSpPr>
            <a:cxnSpLocks/>
          </p:cNvCxnSpPr>
          <p:nvPr/>
        </p:nvCxnSpPr>
        <p:spPr>
          <a:xfrm flipH="1" flipV="1">
            <a:off x="4114800" y="2438251"/>
            <a:ext cx="1395793" cy="2614139"/>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57" name="Straight Arrow Connector 6156">
            <a:extLst>
              <a:ext uri="{FF2B5EF4-FFF2-40B4-BE49-F238E27FC236}">
                <a16:creationId xmlns:a16="http://schemas.microsoft.com/office/drawing/2014/main" id="{B0937187-C4D1-4A03-8211-D5E0B3DCB618}"/>
              </a:ext>
            </a:extLst>
          </p:cNvPr>
          <p:cNvCxnSpPr>
            <a:cxnSpLocks/>
          </p:cNvCxnSpPr>
          <p:nvPr/>
        </p:nvCxnSpPr>
        <p:spPr>
          <a:xfrm flipH="1" flipV="1">
            <a:off x="4016375" y="3284760"/>
            <a:ext cx="1484695" cy="1915759"/>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61" name="Straight Arrow Connector 6160">
            <a:extLst>
              <a:ext uri="{FF2B5EF4-FFF2-40B4-BE49-F238E27FC236}">
                <a16:creationId xmlns:a16="http://schemas.microsoft.com/office/drawing/2014/main" id="{D43CDD4E-214F-4397-831E-4A026CBD24B2}"/>
              </a:ext>
            </a:extLst>
          </p:cNvPr>
          <p:cNvCxnSpPr>
            <a:cxnSpLocks/>
          </p:cNvCxnSpPr>
          <p:nvPr/>
        </p:nvCxnSpPr>
        <p:spPr>
          <a:xfrm flipH="1" flipV="1">
            <a:off x="4070350" y="4166728"/>
            <a:ext cx="1430720" cy="1139342"/>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64" name="Straight Arrow Connector 6163">
            <a:extLst>
              <a:ext uri="{FF2B5EF4-FFF2-40B4-BE49-F238E27FC236}">
                <a16:creationId xmlns:a16="http://schemas.microsoft.com/office/drawing/2014/main" id="{F6437329-4AC8-4A77-8885-DFB4C66CF0ED}"/>
              </a:ext>
            </a:extLst>
          </p:cNvPr>
          <p:cNvCxnSpPr>
            <a:cxnSpLocks/>
          </p:cNvCxnSpPr>
          <p:nvPr/>
        </p:nvCxnSpPr>
        <p:spPr>
          <a:xfrm flipH="1" flipV="1">
            <a:off x="3889375" y="5231742"/>
            <a:ext cx="1647825" cy="2084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66" name="Straight Arrow Connector 6165">
            <a:extLst>
              <a:ext uri="{FF2B5EF4-FFF2-40B4-BE49-F238E27FC236}">
                <a16:creationId xmlns:a16="http://schemas.microsoft.com/office/drawing/2014/main" id="{1A0F5E16-2337-4A24-92EA-E4730AD1063F}"/>
              </a:ext>
            </a:extLst>
          </p:cNvPr>
          <p:cNvCxnSpPr>
            <a:cxnSpLocks/>
          </p:cNvCxnSpPr>
          <p:nvPr/>
        </p:nvCxnSpPr>
        <p:spPr>
          <a:xfrm flipH="1">
            <a:off x="3813175" y="5536903"/>
            <a:ext cx="1724025" cy="546879"/>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7807459B-6223-4565-9311-EB0BA85820DC}"/>
              </a:ext>
            </a:extLst>
          </p:cNvPr>
          <p:cNvSpPr txBox="1"/>
          <p:nvPr/>
        </p:nvSpPr>
        <p:spPr>
          <a:xfrm>
            <a:off x="5841984" y="2451677"/>
            <a:ext cx="723106" cy="400110"/>
          </a:xfrm>
          <a:prstGeom prst="rect">
            <a:avLst/>
          </a:prstGeom>
          <a:noFill/>
        </p:spPr>
        <p:txBody>
          <a:bodyPr wrap="square" rtlCol="0">
            <a:spAutoFit/>
          </a:bodyPr>
          <a:lstStyle/>
          <a:p>
            <a:r>
              <a:rPr lang="en-US" sz="2000" dirty="0"/>
              <a:t>25</a:t>
            </a:r>
          </a:p>
        </p:txBody>
      </p:sp>
      <p:sp>
        <p:nvSpPr>
          <p:cNvPr id="109" name="TextBox 108">
            <a:extLst>
              <a:ext uri="{FF2B5EF4-FFF2-40B4-BE49-F238E27FC236}">
                <a16:creationId xmlns:a16="http://schemas.microsoft.com/office/drawing/2014/main" id="{1EB372E0-DD90-49A0-8916-090990DD3480}"/>
              </a:ext>
            </a:extLst>
          </p:cNvPr>
          <p:cNvSpPr txBox="1"/>
          <p:nvPr/>
        </p:nvSpPr>
        <p:spPr>
          <a:xfrm>
            <a:off x="5760641" y="5883727"/>
            <a:ext cx="723106" cy="400110"/>
          </a:xfrm>
          <a:prstGeom prst="rect">
            <a:avLst/>
          </a:prstGeom>
          <a:noFill/>
        </p:spPr>
        <p:txBody>
          <a:bodyPr wrap="square" rtlCol="0">
            <a:spAutoFit/>
          </a:bodyPr>
          <a:lstStyle/>
          <a:p>
            <a:r>
              <a:rPr lang="en-US" sz="2000" dirty="0"/>
              <a:t>23</a:t>
            </a:r>
          </a:p>
        </p:txBody>
      </p:sp>
      <p:sp>
        <p:nvSpPr>
          <p:cNvPr id="110" name="TextBox 109">
            <a:extLst>
              <a:ext uri="{FF2B5EF4-FFF2-40B4-BE49-F238E27FC236}">
                <a16:creationId xmlns:a16="http://schemas.microsoft.com/office/drawing/2014/main" id="{2F1B07F8-56F7-492D-A1AE-C66CE9B6073F}"/>
              </a:ext>
            </a:extLst>
          </p:cNvPr>
          <p:cNvSpPr txBox="1"/>
          <p:nvPr/>
        </p:nvSpPr>
        <p:spPr>
          <a:xfrm>
            <a:off x="5828355" y="3845076"/>
            <a:ext cx="723106" cy="400110"/>
          </a:xfrm>
          <a:prstGeom prst="rect">
            <a:avLst/>
          </a:prstGeom>
          <a:noFill/>
        </p:spPr>
        <p:txBody>
          <a:bodyPr wrap="square" rtlCol="0">
            <a:spAutoFit/>
          </a:bodyPr>
          <a:lstStyle/>
          <a:p>
            <a:r>
              <a:rPr lang="en-US" sz="2000" dirty="0"/>
              <a:t>24.5</a:t>
            </a:r>
          </a:p>
        </p:txBody>
      </p:sp>
      <p:cxnSp>
        <p:nvCxnSpPr>
          <p:cNvPr id="6189" name="Straight Arrow Connector 6188">
            <a:extLst>
              <a:ext uri="{FF2B5EF4-FFF2-40B4-BE49-F238E27FC236}">
                <a16:creationId xmlns:a16="http://schemas.microsoft.com/office/drawing/2014/main" id="{3DFC2C82-F95A-445A-8430-EB699159FFC5}"/>
              </a:ext>
            </a:extLst>
          </p:cNvPr>
          <p:cNvCxnSpPr/>
          <p:nvPr/>
        </p:nvCxnSpPr>
        <p:spPr>
          <a:xfrm>
            <a:off x="482600" y="5625306"/>
            <a:ext cx="60325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90" name="TextBox 6189">
            <a:extLst>
              <a:ext uri="{FF2B5EF4-FFF2-40B4-BE49-F238E27FC236}">
                <a16:creationId xmlns:a16="http://schemas.microsoft.com/office/drawing/2014/main" id="{AFDE233C-CA64-49CD-B619-F1080B1141B8}"/>
              </a:ext>
            </a:extLst>
          </p:cNvPr>
          <p:cNvSpPr txBox="1"/>
          <p:nvPr/>
        </p:nvSpPr>
        <p:spPr>
          <a:xfrm>
            <a:off x="1075932" y="5441010"/>
            <a:ext cx="607479" cy="369332"/>
          </a:xfrm>
          <a:prstGeom prst="rect">
            <a:avLst/>
          </a:prstGeom>
          <a:noFill/>
        </p:spPr>
        <p:txBody>
          <a:bodyPr wrap="square" rtlCol="0">
            <a:spAutoFit/>
          </a:bodyPr>
          <a:lstStyle/>
          <a:p>
            <a:r>
              <a:rPr lang="en-US" dirty="0"/>
              <a:t>5.0</a:t>
            </a:r>
          </a:p>
        </p:txBody>
      </p:sp>
      <p:cxnSp>
        <p:nvCxnSpPr>
          <p:cNvPr id="6192" name="Straight Arrow Connector 6191">
            <a:extLst>
              <a:ext uri="{FF2B5EF4-FFF2-40B4-BE49-F238E27FC236}">
                <a16:creationId xmlns:a16="http://schemas.microsoft.com/office/drawing/2014/main" id="{A2B6FAC8-673D-41AE-B937-26FD2F3C8565}"/>
              </a:ext>
            </a:extLst>
          </p:cNvPr>
          <p:cNvCxnSpPr/>
          <p:nvPr/>
        </p:nvCxnSpPr>
        <p:spPr>
          <a:xfrm>
            <a:off x="482600" y="6166884"/>
            <a:ext cx="603252" cy="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193" name="TextBox 6192">
            <a:extLst>
              <a:ext uri="{FF2B5EF4-FFF2-40B4-BE49-F238E27FC236}">
                <a16:creationId xmlns:a16="http://schemas.microsoft.com/office/drawing/2014/main" id="{D0C3CB9C-6811-4D2F-B7D0-BC85091729DF}"/>
              </a:ext>
            </a:extLst>
          </p:cNvPr>
          <p:cNvSpPr txBox="1"/>
          <p:nvPr/>
        </p:nvSpPr>
        <p:spPr>
          <a:xfrm>
            <a:off x="1107831" y="6019984"/>
            <a:ext cx="603252" cy="369332"/>
          </a:xfrm>
          <a:prstGeom prst="rect">
            <a:avLst/>
          </a:prstGeom>
          <a:noFill/>
        </p:spPr>
        <p:txBody>
          <a:bodyPr wrap="square" rtlCol="0">
            <a:spAutoFit/>
          </a:bodyPr>
          <a:lstStyle/>
          <a:p>
            <a:r>
              <a:rPr lang="en-US" dirty="0"/>
              <a:t>4.5</a:t>
            </a:r>
          </a:p>
        </p:txBody>
      </p:sp>
      <p:sp>
        <p:nvSpPr>
          <p:cNvPr id="40" name="TextBox 39">
            <a:extLst>
              <a:ext uri="{FF2B5EF4-FFF2-40B4-BE49-F238E27FC236}">
                <a16:creationId xmlns:a16="http://schemas.microsoft.com/office/drawing/2014/main" id="{B5F7AD9E-1742-44EC-B448-DE54A85F8841}"/>
              </a:ext>
            </a:extLst>
          </p:cNvPr>
          <p:cNvSpPr txBox="1"/>
          <p:nvPr/>
        </p:nvSpPr>
        <p:spPr>
          <a:xfrm>
            <a:off x="8581656" y="1842111"/>
            <a:ext cx="3512288" cy="3539430"/>
          </a:xfrm>
          <a:prstGeom prst="rect">
            <a:avLst/>
          </a:prstGeom>
          <a:noFill/>
        </p:spPr>
        <p:txBody>
          <a:bodyPr wrap="square" rtlCol="0">
            <a:spAutoFit/>
          </a:bodyPr>
          <a:lstStyle/>
          <a:p>
            <a:r>
              <a:rPr lang="en-US" sz="2800" dirty="0"/>
              <a:t>Step 3: for every user in these 10 users, find one movie he/she gave highest rating. This movie is not included in the 5 movies. So totally we get 10 movies.</a:t>
            </a:r>
          </a:p>
        </p:txBody>
      </p:sp>
      <p:sp>
        <p:nvSpPr>
          <p:cNvPr id="2" name="TextBox 1">
            <a:extLst>
              <a:ext uri="{FF2B5EF4-FFF2-40B4-BE49-F238E27FC236}">
                <a16:creationId xmlns:a16="http://schemas.microsoft.com/office/drawing/2014/main" id="{7BB00223-47E7-4D96-9B49-5D180A5D5B4B}"/>
              </a:ext>
            </a:extLst>
          </p:cNvPr>
          <p:cNvSpPr txBox="1"/>
          <p:nvPr/>
        </p:nvSpPr>
        <p:spPr>
          <a:xfrm rot="5400000">
            <a:off x="5711462" y="4349962"/>
            <a:ext cx="857647" cy="523220"/>
          </a:xfrm>
          <a:prstGeom prst="rect">
            <a:avLst/>
          </a:prstGeom>
          <a:noFill/>
        </p:spPr>
        <p:txBody>
          <a:bodyPr wrap="square" rtlCol="0">
            <a:spAutoFit/>
          </a:bodyPr>
          <a:lstStyle/>
          <a:p>
            <a:r>
              <a:rPr lang="en-US" sz="2800" dirty="0"/>
              <a:t>……</a:t>
            </a:r>
          </a:p>
        </p:txBody>
      </p:sp>
      <p:pic>
        <p:nvPicPr>
          <p:cNvPr id="42" name="Picture 4" descr="Movie Icon â€“ Stock Vector Royalty Free Cliparts, Vectors, And Stock  Illustration. Image 102793693.">
            <a:extLst>
              <a:ext uri="{FF2B5EF4-FFF2-40B4-BE49-F238E27FC236}">
                <a16:creationId xmlns:a16="http://schemas.microsoft.com/office/drawing/2014/main" id="{0F666E95-70D5-40C0-9CBB-BF2100749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530" y="1711030"/>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Movie Icon â€“ Stock Vector Royalty Free Cliparts, Vectors, And Stock  Illustration. Image 102793693.">
            <a:extLst>
              <a:ext uri="{FF2B5EF4-FFF2-40B4-BE49-F238E27FC236}">
                <a16:creationId xmlns:a16="http://schemas.microsoft.com/office/drawing/2014/main" id="{2E29AFCF-2770-43F8-AB3C-D939F23E1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395" y="3095642"/>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Movie Icon â€“ Stock Vector Royalty Free Cliparts, Vectors, And Stock  Illustration. Image 102793693.">
            <a:extLst>
              <a:ext uri="{FF2B5EF4-FFF2-40B4-BE49-F238E27FC236}">
                <a16:creationId xmlns:a16="http://schemas.microsoft.com/office/drawing/2014/main" id="{128B2151-EE81-4D76-A7F6-356879C7D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584" y="5103221"/>
            <a:ext cx="825500" cy="8255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A0852BB5-4B84-4CB8-A724-8BE7BC562A35}"/>
              </a:ext>
            </a:extLst>
          </p:cNvPr>
          <p:cNvCxnSpPr>
            <a:cxnSpLocks/>
          </p:cNvCxnSpPr>
          <p:nvPr/>
        </p:nvCxnSpPr>
        <p:spPr>
          <a:xfrm>
            <a:off x="6762303" y="2119312"/>
            <a:ext cx="630163" cy="44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6610F16-14E2-48C4-94F4-B0B257646EC3}"/>
              </a:ext>
            </a:extLst>
          </p:cNvPr>
          <p:cNvCxnSpPr>
            <a:cxnSpLocks/>
          </p:cNvCxnSpPr>
          <p:nvPr/>
        </p:nvCxnSpPr>
        <p:spPr>
          <a:xfrm>
            <a:off x="6737141" y="3575843"/>
            <a:ext cx="630163" cy="44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1054563-7650-4D05-B2F4-15C2FB936FD5}"/>
              </a:ext>
            </a:extLst>
          </p:cNvPr>
          <p:cNvCxnSpPr>
            <a:cxnSpLocks/>
          </p:cNvCxnSpPr>
          <p:nvPr/>
        </p:nvCxnSpPr>
        <p:spPr>
          <a:xfrm>
            <a:off x="6664657" y="5617957"/>
            <a:ext cx="630163" cy="44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A62C3D3-4423-4EF5-B231-FE636347274D}"/>
              </a:ext>
            </a:extLst>
          </p:cNvPr>
          <p:cNvSpPr txBox="1"/>
          <p:nvPr/>
        </p:nvSpPr>
        <p:spPr>
          <a:xfrm rot="5400000">
            <a:off x="7546518" y="4372981"/>
            <a:ext cx="857647" cy="523220"/>
          </a:xfrm>
          <a:prstGeom prst="rect">
            <a:avLst/>
          </a:prstGeom>
          <a:noFill/>
        </p:spPr>
        <p:txBody>
          <a:bodyPr wrap="square" rtlCol="0">
            <a:spAutoFit/>
          </a:bodyPr>
          <a:lstStyle/>
          <a:p>
            <a:r>
              <a:rPr lang="en-US" sz="2800" dirty="0"/>
              <a:t>……</a:t>
            </a:r>
          </a:p>
        </p:txBody>
      </p:sp>
    </p:spTree>
    <p:extLst>
      <p:ext uri="{BB962C8B-B14F-4D97-AF65-F5344CB8AC3E}">
        <p14:creationId xmlns:p14="http://schemas.microsoft.com/office/powerpoint/2010/main" val="160741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CA26552-3A2A-463F-BFB9-6761ECCFCE8E}"/>
              </a:ext>
            </a:extLst>
          </p:cNvPr>
          <p:cNvSpPr>
            <a:spLocks noGrp="1"/>
          </p:cNvSpPr>
          <p:nvPr>
            <p:ph type="title"/>
          </p:nvPr>
        </p:nvSpPr>
        <p:spPr>
          <a:xfrm>
            <a:off x="482600" y="28333"/>
            <a:ext cx="10515600" cy="1325563"/>
          </a:xfrm>
        </p:spPr>
        <p:txBody>
          <a:bodyPr>
            <a:normAutofit/>
          </a:bodyPr>
          <a:lstStyle/>
          <a:p>
            <a:r>
              <a:rPr lang="en-US" sz="4000" b="1" dirty="0">
                <a:latin typeface="Arial" panose="020B0604020202020204" pitchFamily="34" charset="0"/>
                <a:cs typeface="Arial" panose="020B0604020202020204" pitchFamily="34" charset="0"/>
              </a:rPr>
              <a:t>Building the Parallel Recommender</a:t>
            </a:r>
          </a:p>
        </p:txBody>
      </p:sp>
      <p:pic>
        <p:nvPicPr>
          <p:cNvPr id="6146" name="Picture 2" descr="circled-user-male-skin-type-1-2 | Focus Education">
            <a:extLst>
              <a:ext uri="{FF2B5EF4-FFF2-40B4-BE49-F238E27FC236}">
                <a16:creationId xmlns:a16="http://schemas.microsoft.com/office/drawing/2014/main" id="{832DA532-3B46-4A70-9256-4E9F3E1B82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7256" y="2811065"/>
            <a:ext cx="1235869" cy="123586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ovie Icon â€“ Stock Vector Royalty Free Cliparts, Vectors, And Stock  Illustration. Image 102793693.">
            <a:extLst>
              <a:ext uri="{FF2B5EF4-FFF2-40B4-BE49-F238E27FC236}">
                <a16:creationId xmlns:a16="http://schemas.microsoft.com/office/drawing/2014/main" id="{56FDA1E5-45EA-4588-8A07-73D9E1900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300" y="1808162"/>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ovie Icon â€“ Stock Vector Royalty Free Cliparts, Vectors, And Stock  Illustration. Image 102793693.">
            <a:extLst>
              <a:ext uri="{FF2B5EF4-FFF2-40B4-BE49-F238E27FC236}">
                <a16:creationId xmlns:a16="http://schemas.microsoft.com/office/drawing/2014/main" id="{BBCD89F3-4E83-4737-9858-561E77F14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900" y="3706812"/>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Movie Icon â€“ Stock Vector Royalty Free Cliparts, Vectors, And Stock  Illustration. Image 102793693.">
            <a:extLst>
              <a:ext uri="{FF2B5EF4-FFF2-40B4-BE49-F238E27FC236}">
                <a16:creationId xmlns:a16="http://schemas.microsoft.com/office/drawing/2014/main" id="{8EC25DA1-D069-4C3F-8961-2DB8585A6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950" y="2750343"/>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ovie Icon â€“ Stock Vector Royalty Free Cliparts, Vectors, And Stock  Illustration. Image 102793693.">
            <a:extLst>
              <a:ext uri="{FF2B5EF4-FFF2-40B4-BE49-F238E27FC236}">
                <a16:creationId xmlns:a16="http://schemas.microsoft.com/office/drawing/2014/main" id="{CBD7D37A-7BA6-4925-A514-4B918DC24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850" y="4717256"/>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Movie Icon â€“ Stock Vector Royalty Free Cliparts, Vectors, And Stock  Illustration. Image 102793693.">
            <a:extLst>
              <a:ext uri="{FF2B5EF4-FFF2-40B4-BE49-F238E27FC236}">
                <a16:creationId xmlns:a16="http://schemas.microsoft.com/office/drawing/2014/main" id="{38D37589-AC5B-4AFB-BF1F-DFE3A2CAE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1950" y="5625306"/>
            <a:ext cx="825500" cy="8255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96D4556A-AE6E-43DB-9307-A6A481B472BE}"/>
              </a:ext>
            </a:extLst>
          </p:cNvPr>
          <p:cNvCxnSpPr/>
          <p:nvPr/>
        </p:nvCxnSpPr>
        <p:spPr>
          <a:xfrm flipV="1">
            <a:off x="2133600" y="2311400"/>
            <a:ext cx="863600" cy="7493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9AAC000-335F-415C-AF06-9F397D07D7F3}"/>
              </a:ext>
            </a:extLst>
          </p:cNvPr>
          <p:cNvCxnSpPr>
            <a:cxnSpLocks/>
          </p:cNvCxnSpPr>
          <p:nvPr/>
        </p:nvCxnSpPr>
        <p:spPr>
          <a:xfrm flipV="1">
            <a:off x="2301875" y="3163093"/>
            <a:ext cx="695325" cy="3095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F41E8C7-4E6B-48A4-BC89-3936F82F6DCA}"/>
              </a:ext>
            </a:extLst>
          </p:cNvPr>
          <p:cNvCxnSpPr>
            <a:cxnSpLocks/>
          </p:cNvCxnSpPr>
          <p:nvPr/>
        </p:nvCxnSpPr>
        <p:spPr>
          <a:xfrm>
            <a:off x="2255837" y="3828256"/>
            <a:ext cx="735013" cy="32464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7AE9822-095D-472E-9BD3-35AEA0F9AC7E}"/>
              </a:ext>
            </a:extLst>
          </p:cNvPr>
          <p:cNvCxnSpPr/>
          <p:nvPr/>
        </p:nvCxnSpPr>
        <p:spPr>
          <a:xfrm>
            <a:off x="2133600" y="4119562"/>
            <a:ext cx="863600" cy="8588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FF8767-A344-4672-95A5-7C0286FCB9DF}"/>
              </a:ext>
            </a:extLst>
          </p:cNvPr>
          <p:cNvCxnSpPr/>
          <p:nvPr/>
        </p:nvCxnSpPr>
        <p:spPr>
          <a:xfrm>
            <a:off x="1854200" y="4216400"/>
            <a:ext cx="1016000" cy="1651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6154" name="Picture 10" descr="Female User Icon transparent PNG - StickPNG">
            <a:extLst>
              <a:ext uri="{FF2B5EF4-FFF2-40B4-BE49-F238E27FC236}">
                <a16:creationId xmlns:a16="http://schemas.microsoft.com/office/drawing/2014/main" id="{87D4C591-1C5A-4E03-A664-4B29C7589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7694" y="1469070"/>
            <a:ext cx="102870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User Free Icon - Icon-Icons.com">
            <a:extLst>
              <a:ext uri="{FF2B5EF4-FFF2-40B4-BE49-F238E27FC236}">
                <a16:creationId xmlns:a16="http://schemas.microsoft.com/office/drawing/2014/main" id="{D4CAB3C1-D95C-4078-B1D5-9BF07DA783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6727" y="2857653"/>
            <a:ext cx="992189" cy="992189"/>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Free User Icon Flat 189024 Download User Icon Flat - Default User Image Png  Clipart (#1640717) - PinClipart">
            <a:extLst>
              <a:ext uri="{FF2B5EF4-FFF2-40B4-BE49-F238E27FC236}">
                <a16:creationId xmlns:a16="http://schemas.microsoft.com/office/drawing/2014/main" id="{D11F16EB-E2E4-4B3D-B70F-CF0E5D25A0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4834" y="4926790"/>
            <a:ext cx="992189" cy="103733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E4B80A9F-4891-4A68-8159-1E2FE1EA5243}"/>
              </a:ext>
            </a:extLst>
          </p:cNvPr>
          <p:cNvSpPr txBox="1"/>
          <p:nvPr/>
        </p:nvSpPr>
        <p:spPr>
          <a:xfrm>
            <a:off x="1085852" y="4088632"/>
            <a:ext cx="723106" cy="400110"/>
          </a:xfrm>
          <a:prstGeom prst="rect">
            <a:avLst/>
          </a:prstGeom>
          <a:noFill/>
        </p:spPr>
        <p:txBody>
          <a:bodyPr wrap="square" rtlCol="0">
            <a:spAutoFit/>
          </a:bodyPr>
          <a:lstStyle/>
          <a:p>
            <a:r>
              <a:rPr lang="en-US" sz="2000" dirty="0"/>
              <a:t>24.5</a:t>
            </a:r>
          </a:p>
        </p:txBody>
      </p:sp>
      <p:cxnSp>
        <p:nvCxnSpPr>
          <p:cNvPr id="28" name="Straight Arrow Connector 27">
            <a:extLst>
              <a:ext uri="{FF2B5EF4-FFF2-40B4-BE49-F238E27FC236}">
                <a16:creationId xmlns:a16="http://schemas.microsoft.com/office/drawing/2014/main" id="{CA89FC81-ECF6-48DD-8C86-C984D08FBDF1}"/>
              </a:ext>
            </a:extLst>
          </p:cNvPr>
          <p:cNvCxnSpPr>
            <a:cxnSpLocks/>
          </p:cNvCxnSpPr>
          <p:nvPr/>
        </p:nvCxnSpPr>
        <p:spPr>
          <a:xfrm flipH="1">
            <a:off x="4216400" y="1983420"/>
            <a:ext cx="1320800" cy="1358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7C5F7CB-873C-4224-B1BC-FB5B0DFA35A5}"/>
              </a:ext>
            </a:extLst>
          </p:cNvPr>
          <p:cNvCxnSpPr>
            <a:cxnSpLocks/>
          </p:cNvCxnSpPr>
          <p:nvPr/>
        </p:nvCxnSpPr>
        <p:spPr>
          <a:xfrm flipH="1">
            <a:off x="4114800" y="2051366"/>
            <a:ext cx="1422400" cy="100853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63920DF-6A4E-478F-A215-968013EE1CA3}"/>
              </a:ext>
            </a:extLst>
          </p:cNvPr>
          <p:cNvCxnSpPr>
            <a:cxnSpLocks/>
          </p:cNvCxnSpPr>
          <p:nvPr/>
        </p:nvCxnSpPr>
        <p:spPr>
          <a:xfrm flipH="1">
            <a:off x="4029871" y="2167570"/>
            <a:ext cx="1516854" cy="1757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E2DE50A-9218-41E0-9FBD-0E95F0EF880F}"/>
              </a:ext>
            </a:extLst>
          </p:cNvPr>
          <p:cNvCxnSpPr>
            <a:cxnSpLocks/>
          </p:cNvCxnSpPr>
          <p:nvPr/>
        </p:nvCxnSpPr>
        <p:spPr>
          <a:xfrm flipH="1">
            <a:off x="3860800" y="2311400"/>
            <a:ext cx="1676400" cy="263925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1ED0E11-D8F5-4D78-AFC4-354176B85CE2}"/>
              </a:ext>
            </a:extLst>
          </p:cNvPr>
          <p:cNvCxnSpPr>
            <a:cxnSpLocks/>
          </p:cNvCxnSpPr>
          <p:nvPr/>
        </p:nvCxnSpPr>
        <p:spPr>
          <a:xfrm flipH="1">
            <a:off x="3769521" y="2403438"/>
            <a:ext cx="1856579" cy="34639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570E841-077A-414D-BB08-95E0DEACB8E8}"/>
              </a:ext>
            </a:extLst>
          </p:cNvPr>
          <p:cNvCxnSpPr>
            <a:cxnSpLocks/>
          </p:cNvCxnSpPr>
          <p:nvPr/>
        </p:nvCxnSpPr>
        <p:spPr>
          <a:xfrm flipH="1" flipV="1">
            <a:off x="4110036" y="2306362"/>
            <a:ext cx="1475585" cy="9889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161AA1B-1079-49F3-B990-3F807B379C18}"/>
              </a:ext>
            </a:extLst>
          </p:cNvPr>
          <p:cNvCxnSpPr>
            <a:cxnSpLocks/>
          </p:cNvCxnSpPr>
          <p:nvPr/>
        </p:nvCxnSpPr>
        <p:spPr>
          <a:xfrm flipH="1" flipV="1">
            <a:off x="4087810" y="3161641"/>
            <a:ext cx="1461681" cy="1819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B392FB2-B190-489C-9341-ACDAD60DA130}"/>
              </a:ext>
            </a:extLst>
          </p:cNvPr>
          <p:cNvCxnSpPr>
            <a:cxnSpLocks/>
          </p:cNvCxnSpPr>
          <p:nvPr/>
        </p:nvCxnSpPr>
        <p:spPr>
          <a:xfrm flipH="1">
            <a:off x="4114800" y="3445314"/>
            <a:ext cx="1386270" cy="6196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68DF59E-DAEB-4995-803C-BDA8960A1007}"/>
              </a:ext>
            </a:extLst>
          </p:cNvPr>
          <p:cNvCxnSpPr>
            <a:cxnSpLocks/>
            <a:endCxn id="12" idx="3"/>
          </p:cNvCxnSpPr>
          <p:nvPr/>
        </p:nvCxnSpPr>
        <p:spPr>
          <a:xfrm flipH="1">
            <a:off x="3816350" y="3514423"/>
            <a:ext cx="1730375" cy="1615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47" name="Straight Arrow Connector 6146">
            <a:extLst>
              <a:ext uri="{FF2B5EF4-FFF2-40B4-BE49-F238E27FC236}">
                <a16:creationId xmlns:a16="http://schemas.microsoft.com/office/drawing/2014/main" id="{66A1C5A8-06E4-45FA-858E-1DB7ECF13A41}"/>
              </a:ext>
            </a:extLst>
          </p:cNvPr>
          <p:cNvCxnSpPr>
            <a:cxnSpLocks/>
          </p:cNvCxnSpPr>
          <p:nvPr/>
        </p:nvCxnSpPr>
        <p:spPr>
          <a:xfrm flipH="1">
            <a:off x="3803651" y="3626967"/>
            <a:ext cx="1804195" cy="232871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53" name="Straight Arrow Connector 6152">
            <a:extLst>
              <a:ext uri="{FF2B5EF4-FFF2-40B4-BE49-F238E27FC236}">
                <a16:creationId xmlns:a16="http://schemas.microsoft.com/office/drawing/2014/main" id="{1B663E86-F4F2-4B6F-B1F0-F2552BB8B7A7}"/>
              </a:ext>
            </a:extLst>
          </p:cNvPr>
          <p:cNvCxnSpPr>
            <a:cxnSpLocks/>
          </p:cNvCxnSpPr>
          <p:nvPr/>
        </p:nvCxnSpPr>
        <p:spPr>
          <a:xfrm flipH="1" flipV="1">
            <a:off x="4114800" y="2438251"/>
            <a:ext cx="1395793" cy="2614139"/>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57" name="Straight Arrow Connector 6156">
            <a:extLst>
              <a:ext uri="{FF2B5EF4-FFF2-40B4-BE49-F238E27FC236}">
                <a16:creationId xmlns:a16="http://schemas.microsoft.com/office/drawing/2014/main" id="{B0937187-C4D1-4A03-8211-D5E0B3DCB618}"/>
              </a:ext>
            </a:extLst>
          </p:cNvPr>
          <p:cNvCxnSpPr>
            <a:cxnSpLocks/>
          </p:cNvCxnSpPr>
          <p:nvPr/>
        </p:nvCxnSpPr>
        <p:spPr>
          <a:xfrm flipH="1" flipV="1">
            <a:off x="4016375" y="3284760"/>
            <a:ext cx="1484695" cy="1915759"/>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61" name="Straight Arrow Connector 6160">
            <a:extLst>
              <a:ext uri="{FF2B5EF4-FFF2-40B4-BE49-F238E27FC236}">
                <a16:creationId xmlns:a16="http://schemas.microsoft.com/office/drawing/2014/main" id="{D43CDD4E-214F-4397-831E-4A026CBD24B2}"/>
              </a:ext>
            </a:extLst>
          </p:cNvPr>
          <p:cNvCxnSpPr>
            <a:cxnSpLocks/>
          </p:cNvCxnSpPr>
          <p:nvPr/>
        </p:nvCxnSpPr>
        <p:spPr>
          <a:xfrm flipH="1" flipV="1">
            <a:off x="4070350" y="4166728"/>
            <a:ext cx="1430720" cy="1139342"/>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64" name="Straight Arrow Connector 6163">
            <a:extLst>
              <a:ext uri="{FF2B5EF4-FFF2-40B4-BE49-F238E27FC236}">
                <a16:creationId xmlns:a16="http://schemas.microsoft.com/office/drawing/2014/main" id="{F6437329-4AC8-4A77-8885-DFB4C66CF0ED}"/>
              </a:ext>
            </a:extLst>
          </p:cNvPr>
          <p:cNvCxnSpPr>
            <a:cxnSpLocks/>
          </p:cNvCxnSpPr>
          <p:nvPr/>
        </p:nvCxnSpPr>
        <p:spPr>
          <a:xfrm flipH="1" flipV="1">
            <a:off x="3889375" y="5231742"/>
            <a:ext cx="1647825" cy="2084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66" name="Straight Arrow Connector 6165">
            <a:extLst>
              <a:ext uri="{FF2B5EF4-FFF2-40B4-BE49-F238E27FC236}">
                <a16:creationId xmlns:a16="http://schemas.microsoft.com/office/drawing/2014/main" id="{1A0F5E16-2337-4A24-92EA-E4730AD1063F}"/>
              </a:ext>
            </a:extLst>
          </p:cNvPr>
          <p:cNvCxnSpPr>
            <a:cxnSpLocks/>
          </p:cNvCxnSpPr>
          <p:nvPr/>
        </p:nvCxnSpPr>
        <p:spPr>
          <a:xfrm flipH="1">
            <a:off x="3813175" y="5536903"/>
            <a:ext cx="1724025" cy="546879"/>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7807459B-6223-4565-9311-EB0BA85820DC}"/>
              </a:ext>
            </a:extLst>
          </p:cNvPr>
          <p:cNvSpPr txBox="1"/>
          <p:nvPr/>
        </p:nvSpPr>
        <p:spPr>
          <a:xfrm>
            <a:off x="5841984" y="2451677"/>
            <a:ext cx="723106" cy="400110"/>
          </a:xfrm>
          <a:prstGeom prst="rect">
            <a:avLst/>
          </a:prstGeom>
          <a:noFill/>
        </p:spPr>
        <p:txBody>
          <a:bodyPr wrap="square" rtlCol="0">
            <a:spAutoFit/>
          </a:bodyPr>
          <a:lstStyle/>
          <a:p>
            <a:r>
              <a:rPr lang="en-US" sz="2000" dirty="0"/>
              <a:t>25</a:t>
            </a:r>
          </a:p>
        </p:txBody>
      </p:sp>
      <p:sp>
        <p:nvSpPr>
          <p:cNvPr id="109" name="TextBox 108">
            <a:extLst>
              <a:ext uri="{FF2B5EF4-FFF2-40B4-BE49-F238E27FC236}">
                <a16:creationId xmlns:a16="http://schemas.microsoft.com/office/drawing/2014/main" id="{1EB372E0-DD90-49A0-8916-090990DD3480}"/>
              </a:ext>
            </a:extLst>
          </p:cNvPr>
          <p:cNvSpPr txBox="1"/>
          <p:nvPr/>
        </p:nvSpPr>
        <p:spPr>
          <a:xfrm>
            <a:off x="5760641" y="5883727"/>
            <a:ext cx="723106" cy="400110"/>
          </a:xfrm>
          <a:prstGeom prst="rect">
            <a:avLst/>
          </a:prstGeom>
          <a:noFill/>
        </p:spPr>
        <p:txBody>
          <a:bodyPr wrap="square" rtlCol="0">
            <a:spAutoFit/>
          </a:bodyPr>
          <a:lstStyle/>
          <a:p>
            <a:r>
              <a:rPr lang="en-US" sz="2000" dirty="0"/>
              <a:t>23</a:t>
            </a:r>
          </a:p>
        </p:txBody>
      </p:sp>
      <p:sp>
        <p:nvSpPr>
          <p:cNvPr id="110" name="TextBox 109">
            <a:extLst>
              <a:ext uri="{FF2B5EF4-FFF2-40B4-BE49-F238E27FC236}">
                <a16:creationId xmlns:a16="http://schemas.microsoft.com/office/drawing/2014/main" id="{2F1B07F8-56F7-492D-A1AE-C66CE9B6073F}"/>
              </a:ext>
            </a:extLst>
          </p:cNvPr>
          <p:cNvSpPr txBox="1"/>
          <p:nvPr/>
        </p:nvSpPr>
        <p:spPr>
          <a:xfrm>
            <a:off x="5828355" y="3845076"/>
            <a:ext cx="723106" cy="400110"/>
          </a:xfrm>
          <a:prstGeom prst="rect">
            <a:avLst/>
          </a:prstGeom>
          <a:noFill/>
        </p:spPr>
        <p:txBody>
          <a:bodyPr wrap="square" rtlCol="0">
            <a:spAutoFit/>
          </a:bodyPr>
          <a:lstStyle/>
          <a:p>
            <a:r>
              <a:rPr lang="en-US" sz="2000" dirty="0"/>
              <a:t>24.5</a:t>
            </a:r>
          </a:p>
        </p:txBody>
      </p:sp>
      <p:cxnSp>
        <p:nvCxnSpPr>
          <p:cNvPr id="6189" name="Straight Arrow Connector 6188">
            <a:extLst>
              <a:ext uri="{FF2B5EF4-FFF2-40B4-BE49-F238E27FC236}">
                <a16:creationId xmlns:a16="http://schemas.microsoft.com/office/drawing/2014/main" id="{3DFC2C82-F95A-445A-8430-EB699159FFC5}"/>
              </a:ext>
            </a:extLst>
          </p:cNvPr>
          <p:cNvCxnSpPr/>
          <p:nvPr/>
        </p:nvCxnSpPr>
        <p:spPr>
          <a:xfrm>
            <a:off x="482600" y="5625306"/>
            <a:ext cx="60325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90" name="TextBox 6189">
            <a:extLst>
              <a:ext uri="{FF2B5EF4-FFF2-40B4-BE49-F238E27FC236}">
                <a16:creationId xmlns:a16="http://schemas.microsoft.com/office/drawing/2014/main" id="{AFDE233C-CA64-49CD-B619-F1080B1141B8}"/>
              </a:ext>
            </a:extLst>
          </p:cNvPr>
          <p:cNvSpPr txBox="1"/>
          <p:nvPr/>
        </p:nvSpPr>
        <p:spPr>
          <a:xfrm>
            <a:off x="1075932" y="5441010"/>
            <a:ext cx="607479" cy="369332"/>
          </a:xfrm>
          <a:prstGeom prst="rect">
            <a:avLst/>
          </a:prstGeom>
          <a:noFill/>
        </p:spPr>
        <p:txBody>
          <a:bodyPr wrap="square" rtlCol="0">
            <a:spAutoFit/>
          </a:bodyPr>
          <a:lstStyle/>
          <a:p>
            <a:r>
              <a:rPr lang="en-US" dirty="0"/>
              <a:t>5.0</a:t>
            </a:r>
          </a:p>
        </p:txBody>
      </p:sp>
      <p:cxnSp>
        <p:nvCxnSpPr>
          <p:cNvPr id="6192" name="Straight Arrow Connector 6191">
            <a:extLst>
              <a:ext uri="{FF2B5EF4-FFF2-40B4-BE49-F238E27FC236}">
                <a16:creationId xmlns:a16="http://schemas.microsoft.com/office/drawing/2014/main" id="{A2B6FAC8-673D-41AE-B937-26FD2F3C8565}"/>
              </a:ext>
            </a:extLst>
          </p:cNvPr>
          <p:cNvCxnSpPr/>
          <p:nvPr/>
        </p:nvCxnSpPr>
        <p:spPr>
          <a:xfrm>
            <a:off x="482600" y="6166884"/>
            <a:ext cx="603252" cy="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193" name="TextBox 6192">
            <a:extLst>
              <a:ext uri="{FF2B5EF4-FFF2-40B4-BE49-F238E27FC236}">
                <a16:creationId xmlns:a16="http://schemas.microsoft.com/office/drawing/2014/main" id="{D0C3CB9C-6811-4D2F-B7D0-BC85091729DF}"/>
              </a:ext>
            </a:extLst>
          </p:cNvPr>
          <p:cNvSpPr txBox="1"/>
          <p:nvPr/>
        </p:nvSpPr>
        <p:spPr>
          <a:xfrm>
            <a:off x="1107831" y="6019984"/>
            <a:ext cx="603252" cy="369332"/>
          </a:xfrm>
          <a:prstGeom prst="rect">
            <a:avLst/>
          </a:prstGeom>
          <a:noFill/>
        </p:spPr>
        <p:txBody>
          <a:bodyPr wrap="square" rtlCol="0">
            <a:spAutoFit/>
          </a:bodyPr>
          <a:lstStyle/>
          <a:p>
            <a:r>
              <a:rPr lang="en-US" dirty="0"/>
              <a:t>4.5</a:t>
            </a:r>
          </a:p>
        </p:txBody>
      </p:sp>
      <p:sp>
        <p:nvSpPr>
          <p:cNvPr id="40" name="TextBox 39">
            <a:extLst>
              <a:ext uri="{FF2B5EF4-FFF2-40B4-BE49-F238E27FC236}">
                <a16:creationId xmlns:a16="http://schemas.microsoft.com/office/drawing/2014/main" id="{B5F7AD9E-1742-44EC-B448-DE54A85F8841}"/>
              </a:ext>
            </a:extLst>
          </p:cNvPr>
          <p:cNvSpPr txBox="1"/>
          <p:nvPr/>
        </p:nvSpPr>
        <p:spPr>
          <a:xfrm>
            <a:off x="9120372" y="1644558"/>
            <a:ext cx="3071628" cy="4401205"/>
          </a:xfrm>
          <a:prstGeom prst="rect">
            <a:avLst/>
          </a:prstGeom>
          <a:noFill/>
        </p:spPr>
        <p:txBody>
          <a:bodyPr wrap="square" rtlCol="0">
            <a:spAutoFit/>
          </a:bodyPr>
          <a:lstStyle/>
          <a:p>
            <a:r>
              <a:rPr lang="en-US" sz="2800" dirty="0"/>
              <a:t>Step 4: Recommend these 10 movies to the original user.</a:t>
            </a:r>
          </a:p>
          <a:p>
            <a:endParaRPr lang="en-US" sz="2800" dirty="0"/>
          </a:p>
          <a:p>
            <a:r>
              <a:rPr lang="en-US" sz="2800" dirty="0"/>
              <a:t>This recommender just follow the rule “people who love these movies also loves….”</a:t>
            </a:r>
          </a:p>
        </p:txBody>
      </p:sp>
      <p:sp>
        <p:nvSpPr>
          <p:cNvPr id="2" name="TextBox 1">
            <a:extLst>
              <a:ext uri="{FF2B5EF4-FFF2-40B4-BE49-F238E27FC236}">
                <a16:creationId xmlns:a16="http://schemas.microsoft.com/office/drawing/2014/main" id="{7BB00223-47E7-4D96-9B49-5D180A5D5B4B}"/>
              </a:ext>
            </a:extLst>
          </p:cNvPr>
          <p:cNvSpPr txBox="1"/>
          <p:nvPr/>
        </p:nvSpPr>
        <p:spPr>
          <a:xfrm rot="5400000">
            <a:off x="5711462" y="4349962"/>
            <a:ext cx="857647" cy="523220"/>
          </a:xfrm>
          <a:prstGeom prst="rect">
            <a:avLst/>
          </a:prstGeom>
          <a:noFill/>
        </p:spPr>
        <p:txBody>
          <a:bodyPr wrap="square" rtlCol="0">
            <a:spAutoFit/>
          </a:bodyPr>
          <a:lstStyle/>
          <a:p>
            <a:r>
              <a:rPr lang="en-US" sz="2800" dirty="0"/>
              <a:t>……</a:t>
            </a:r>
          </a:p>
        </p:txBody>
      </p:sp>
      <p:pic>
        <p:nvPicPr>
          <p:cNvPr id="42" name="Picture 4" descr="Movie Icon â€“ Stock Vector Royalty Free Cliparts, Vectors, And Stock  Illustration. Image 102793693.">
            <a:extLst>
              <a:ext uri="{FF2B5EF4-FFF2-40B4-BE49-F238E27FC236}">
                <a16:creationId xmlns:a16="http://schemas.microsoft.com/office/drawing/2014/main" id="{0F666E95-70D5-40C0-9CBB-BF2100749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530" y="1711030"/>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Movie Icon â€“ Stock Vector Royalty Free Cliparts, Vectors, And Stock  Illustration. Image 102793693.">
            <a:extLst>
              <a:ext uri="{FF2B5EF4-FFF2-40B4-BE49-F238E27FC236}">
                <a16:creationId xmlns:a16="http://schemas.microsoft.com/office/drawing/2014/main" id="{2E29AFCF-2770-43F8-AB3C-D939F23E1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395" y="3095642"/>
            <a:ext cx="8255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Movie Icon â€“ Stock Vector Royalty Free Cliparts, Vectors, And Stock  Illustration. Image 102793693.">
            <a:extLst>
              <a:ext uri="{FF2B5EF4-FFF2-40B4-BE49-F238E27FC236}">
                <a16:creationId xmlns:a16="http://schemas.microsoft.com/office/drawing/2014/main" id="{128B2151-EE81-4D76-A7F6-356879C7D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584" y="5103221"/>
            <a:ext cx="825500" cy="8255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A0852BB5-4B84-4CB8-A724-8BE7BC562A35}"/>
              </a:ext>
            </a:extLst>
          </p:cNvPr>
          <p:cNvCxnSpPr>
            <a:cxnSpLocks/>
          </p:cNvCxnSpPr>
          <p:nvPr/>
        </p:nvCxnSpPr>
        <p:spPr>
          <a:xfrm>
            <a:off x="6762303" y="2119312"/>
            <a:ext cx="630163" cy="44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6610F16-14E2-48C4-94F4-B0B257646EC3}"/>
              </a:ext>
            </a:extLst>
          </p:cNvPr>
          <p:cNvCxnSpPr>
            <a:cxnSpLocks/>
          </p:cNvCxnSpPr>
          <p:nvPr/>
        </p:nvCxnSpPr>
        <p:spPr>
          <a:xfrm>
            <a:off x="6737141" y="3575843"/>
            <a:ext cx="630163" cy="44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1054563-7650-4D05-B2F4-15C2FB936FD5}"/>
              </a:ext>
            </a:extLst>
          </p:cNvPr>
          <p:cNvCxnSpPr>
            <a:cxnSpLocks/>
          </p:cNvCxnSpPr>
          <p:nvPr/>
        </p:nvCxnSpPr>
        <p:spPr>
          <a:xfrm>
            <a:off x="6664657" y="5617957"/>
            <a:ext cx="630163" cy="44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A62C3D3-4423-4EF5-B231-FE636347274D}"/>
              </a:ext>
            </a:extLst>
          </p:cNvPr>
          <p:cNvSpPr txBox="1"/>
          <p:nvPr/>
        </p:nvSpPr>
        <p:spPr>
          <a:xfrm rot="5400000">
            <a:off x="7546518" y="4372981"/>
            <a:ext cx="857647" cy="523220"/>
          </a:xfrm>
          <a:prstGeom prst="rect">
            <a:avLst/>
          </a:prstGeom>
          <a:noFill/>
        </p:spPr>
        <p:txBody>
          <a:bodyPr wrap="square" rtlCol="0">
            <a:spAutoFit/>
          </a:bodyPr>
          <a:lstStyle/>
          <a:p>
            <a:r>
              <a:rPr lang="en-US" sz="2800" dirty="0"/>
              <a:t>……</a:t>
            </a:r>
          </a:p>
        </p:txBody>
      </p:sp>
      <p:sp>
        <p:nvSpPr>
          <p:cNvPr id="3" name="Rectangle 2">
            <a:extLst>
              <a:ext uri="{FF2B5EF4-FFF2-40B4-BE49-F238E27FC236}">
                <a16:creationId xmlns:a16="http://schemas.microsoft.com/office/drawing/2014/main" id="{6DED2D19-DA47-4646-AA9B-AC04A5905551}"/>
              </a:ext>
            </a:extLst>
          </p:cNvPr>
          <p:cNvSpPr/>
          <p:nvPr/>
        </p:nvSpPr>
        <p:spPr>
          <a:xfrm>
            <a:off x="7236619" y="1498403"/>
            <a:ext cx="1726687" cy="469334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D3AE80E1-7127-4E74-9693-56BA25019327}"/>
              </a:ext>
            </a:extLst>
          </p:cNvPr>
          <p:cNvSpPr/>
          <p:nvPr/>
        </p:nvSpPr>
        <p:spPr>
          <a:xfrm flipH="1">
            <a:off x="1499190" y="1235575"/>
            <a:ext cx="6315740" cy="2891347"/>
          </a:xfrm>
          <a:prstGeom prst="arc">
            <a:avLst>
              <a:gd name="adj1" fmla="val 11956863"/>
              <a:gd name="adj2" fmla="val 1022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9020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6A2B-BD4B-4694-B36D-620561B82C67}"/>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Contents</a:t>
            </a:r>
            <a:endParaRPr lang="en-US" dirty="0"/>
          </a:p>
        </p:txBody>
      </p:sp>
      <p:sp>
        <p:nvSpPr>
          <p:cNvPr id="3" name="Content Placeholder 2">
            <a:extLst>
              <a:ext uri="{FF2B5EF4-FFF2-40B4-BE49-F238E27FC236}">
                <a16:creationId xmlns:a16="http://schemas.microsoft.com/office/drawing/2014/main" id="{D05A5C71-9D22-417F-BAEE-81528A79641D}"/>
              </a:ext>
            </a:extLst>
          </p:cNvPr>
          <p:cNvSpPr>
            <a:spLocks noGrp="1"/>
          </p:cNvSpPr>
          <p:nvPr>
            <p:ph idx="1"/>
          </p:nvPr>
        </p:nvSpPr>
        <p:spPr>
          <a:xfrm>
            <a:off x="1008321" y="2439248"/>
            <a:ext cx="10515600" cy="3823328"/>
          </a:xfrm>
        </p:spPr>
        <p:txBody>
          <a:bodyPr/>
          <a:lstStyle/>
          <a:p>
            <a:pPr marL="514350" indent="-514350">
              <a:buAutoNum type="arabicPeriod"/>
            </a:pPr>
            <a:r>
              <a:rPr lang="en-US" b="1" dirty="0"/>
              <a:t>Brief Introduction of Recommender Systems</a:t>
            </a:r>
          </a:p>
          <a:p>
            <a:pPr marL="514350" indent="-514350">
              <a:buAutoNum type="arabicPeriod"/>
            </a:pPr>
            <a:endParaRPr lang="en-US" b="1" dirty="0"/>
          </a:p>
          <a:p>
            <a:pPr marL="514350" indent="-514350">
              <a:buAutoNum type="arabicPeriod"/>
            </a:pPr>
            <a:r>
              <a:rPr lang="en-US" b="1" dirty="0"/>
              <a:t>Data and Models in This Study </a:t>
            </a:r>
          </a:p>
          <a:p>
            <a:pPr marL="514350" indent="-514350">
              <a:buAutoNum type="arabicPeriod"/>
            </a:pPr>
            <a:endParaRPr lang="en-US" b="1" dirty="0"/>
          </a:p>
          <a:p>
            <a:pPr marL="514350" indent="-514350">
              <a:buAutoNum type="arabicPeriod"/>
            </a:pPr>
            <a:r>
              <a:rPr lang="en-US" b="1" dirty="0"/>
              <a:t>Building Various Recommenders</a:t>
            </a:r>
          </a:p>
          <a:p>
            <a:pPr marL="514350" indent="-514350">
              <a:buAutoNum type="arabicPeriod"/>
            </a:pPr>
            <a:endParaRPr lang="en-US" b="1" dirty="0"/>
          </a:p>
          <a:p>
            <a:pPr marL="514350" indent="-514350">
              <a:buAutoNum type="arabicPeriod"/>
            </a:pPr>
            <a:r>
              <a:rPr lang="en-US" b="1" dirty="0"/>
              <a:t>Conclusions</a:t>
            </a:r>
          </a:p>
        </p:txBody>
      </p:sp>
    </p:spTree>
    <p:extLst>
      <p:ext uri="{BB962C8B-B14F-4D97-AF65-F5344CB8AC3E}">
        <p14:creationId xmlns:p14="http://schemas.microsoft.com/office/powerpoint/2010/main" val="648763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2764D-2A9C-427F-A957-56D217B55E81}"/>
              </a:ext>
            </a:extLst>
          </p:cNvPr>
          <p:cNvSpPr>
            <a:spLocks noGrp="1"/>
          </p:cNvSpPr>
          <p:nvPr>
            <p:ph idx="1"/>
          </p:nvPr>
        </p:nvSpPr>
        <p:spPr>
          <a:xfrm>
            <a:off x="933893" y="1853572"/>
            <a:ext cx="5977269" cy="2867284"/>
          </a:xfrm>
        </p:spPr>
        <p:txBody>
          <a:bodyPr>
            <a:normAutofit/>
          </a:bodyPr>
          <a:lstStyle/>
          <a:p>
            <a:pPr marL="0" indent="0">
              <a:buNone/>
            </a:pPr>
            <a:r>
              <a:rPr lang="en-US" dirty="0"/>
              <a:t>As explained before, an effective recommender should recommend items a user has not touched but is very likely interested to use. This gives us the hint to build the unrated recommender.</a:t>
            </a:r>
          </a:p>
        </p:txBody>
      </p:sp>
      <p:sp>
        <p:nvSpPr>
          <p:cNvPr id="6" name="Title 1">
            <a:extLst>
              <a:ext uri="{FF2B5EF4-FFF2-40B4-BE49-F238E27FC236}">
                <a16:creationId xmlns:a16="http://schemas.microsoft.com/office/drawing/2014/main" id="{D3BF50DD-D5A1-45F9-8E1F-C77D4ABD1E67}"/>
              </a:ext>
            </a:extLst>
          </p:cNvPr>
          <p:cNvSpPr>
            <a:spLocks noGrp="1"/>
          </p:cNvSpPr>
          <p:nvPr>
            <p:ph type="title"/>
          </p:nvPr>
        </p:nvSpPr>
        <p:spPr>
          <a:xfrm>
            <a:off x="482600" y="28333"/>
            <a:ext cx="10515600" cy="1325563"/>
          </a:xfrm>
        </p:spPr>
        <p:txBody>
          <a:bodyPr>
            <a:normAutofit/>
          </a:bodyPr>
          <a:lstStyle/>
          <a:p>
            <a:r>
              <a:rPr lang="en-US" sz="4000" b="1" dirty="0">
                <a:latin typeface="Arial" panose="020B0604020202020204" pitchFamily="34" charset="0"/>
                <a:cs typeface="Arial" panose="020B0604020202020204" pitchFamily="34" charset="0"/>
              </a:rPr>
              <a:t>Building the Unrated Recommender</a:t>
            </a:r>
          </a:p>
        </p:txBody>
      </p:sp>
      <p:pic>
        <p:nvPicPr>
          <p:cNvPr id="7170" name="Picture 2" descr="What is this style of icon with 3D white people called? - Graphic Design  Stack Exchange">
            <a:extLst>
              <a:ext uri="{FF2B5EF4-FFF2-40B4-BE49-F238E27FC236}">
                <a16:creationId xmlns:a16="http://schemas.microsoft.com/office/drawing/2014/main" id="{BF1E531F-E49B-4FFE-889F-911E2A369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0033" y="1779143"/>
            <a:ext cx="3438074" cy="429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53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2764D-2A9C-427F-A957-56D217B55E81}"/>
              </a:ext>
            </a:extLst>
          </p:cNvPr>
          <p:cNvSpPr>
            <a:spLocks noGrp="1"/>
          </p:cNvSpPr>
          <p:nvPr>
            <p:ph idx="1"/>
          </p:nvPr>
        </p:nvSpPr>
        <p:spPr>
          <a:xfrm>
            <a:off x="844181" y="1871404"/>
            <a:ext cx="5296787" cy="2867284"/>
          </a:xfrm>
        </p:spPr>
        <p:txBody>
          <a:bodyPr>
            <a:normAutofit/>
          </a:bodyPr>
          <a:lstStyle/>
          <a:p>
            <a:pPr marL="0" indent="0">
              <a:buNone/>
            </a:pPr>
            <a:r>
              <a:rPr lang="en-US" dirty="0"/>
              <a:t>Step 1: for every user in the test data, find all movies he has not rated.</a:t>
            </a:r>
          </a:p>
        </p:txBody>
      </p:sp>
      <p:sp>
        <p:nvSpPr>
          <p:cNvPr id="6" name="Title 1">
            <a:extLst>
              <a:ext uri="{FF2B5EF4-FFF2-40B4-BE49-F238E27FC236}">
                <a16:creationId xmlns:a16="http://schemas.microsoft.com/office/drawing/2014/main" id="{D3BF50DD-D5A1-45F9-8E1F-C77D4ABD1E67}"/>
              </a:ext>
            </a:extLst>
          </p:cNvPr>
          <p:cNvSpPr>
            <a:spLocks noGrp="1"/>
          </p:cNvSpPr>
          <p:nvPr>
            <p:ph type="title"/>
          </p:nvPr>
        </p:nvSpPr>
        <p:spPr>
          <a:xfrm>
            <a:off x="482600" y="28333"/>
            <a:ext cx="10515600" cy="1325563"/>
          </a:xfrm>
        </p:spPr>
        <p:txBody>
          <a:bodyPr>
            <a:normAutofit/>
          </a:bodyPr>
          <a:lstStyle/>
          <a:p>
            <a:r>
              <a:rPr lang="en-US" sz="4000" b="1" dirty="0">
                <a:latin typeface="Arial" panose="020B0604020202020204" pitchFamily="34" charset="0"/>
                <a:cs typeface="Arial" panose="020B0604020202020204" pitchFamily="34" charset="0"/>
              </a:rPr>
              <a:t>Building the Unrated Recommender</a:t>
            </a:r>
          </a:p>
        </p:txBody>
      </p:sp>
      <p:pic>
        <p:nvPicPr>
          <p:cNvPr id="4" name="Picture 3">
            <a:extLst>
              <a:ext uri="{FF2B5EF4-FFF2-40B4-BE49-F238E27FC236}">
                <a16:creationId xmlns:a16="http://schemas.microsoft.com/office/drawing/2014/main" id="{91B27F63-2AC7-407D-988C-5132EE53DE01}"/>
              </a:ext>
            </a:extLst>
          </p:cNvPr>
          <p:cNvPicPr>
            <a:picLocks noChangeAspect="1"/>
          </p:cNvPicPr>
          <p:nvPr/>
        </p:nvPicPr>
        <p:blipFill>
          <a:blip r:embed="rId2"/>
          <a:stretch>
            <a:fillRect/>
          </a:stretch>
        </p:blipFill>
        <p:spPr>
          <a:xfrm>
            <a:off x="4935610" y="3552954"/>
            <a:ext cx="6467475" cy="2619375"/>
          </a:xfrm>
          <a:prstGeom prst="rect">
            <a:avLst/>
          </a:prstGeom>
        </p:spPr>
      </p:pic>
    </p:spTree>
    <p:extLst>
      <p:ext uri="{BB962C8B-B14F-4D97-AF65-F5344CB8AC3E}">
        <p14:creationId xmlns:p14="http://schemas.microsoft.com/office/powerpoint/2010/main" val="1011405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2764D-2A9C-427F-A957-56D217B55E81}"/>
              </a:ext>
            </a:extLst>
          </p:cNvPr>
          <p:cNvSpPr>
            <a:spLocks noGrp="1"/>
          </p:cNvSpPr>
          <p:nvPr>
            <p:ph idx="1"/>
          </p:nvPr>
        </p:nvSpPr>
        <p:spPr>
          <a:xfrm>
            <a:off x="361507" y="1582659"/>
            <a:ext cx="5443870" cy="4754345"/>
          </a:xfrm>
        </p:spPr>
        <p:txBody>
          <a:bodyPr>
            <a:normAutofit/>
          </a:bodyPr>
          <a:lstStyle/>
          <a:p>
            <a:pPr marL="0" indent="0">
              <a:buNone/>
            </a:pPr>
            <a:r>
              <a:rPr lang="en-US" dirty="0"/>
              <a:t>Step 2: Create a data frame with three columns. The first column is the user id to whom we are going to recommend movies; the second column is a list of movies the user has not rated; the third column are all 0.0 (the algorithm will not use these values in this column, but if the data frame does not have this column, the algorithm cannot proceed.</a:t>
            </a:r>
          </a:p>
        </p:txBody>
      </p:sp>
      <p:sp>
        <p:nvSpPr>
          <p:cNvPr id="6" name="Title 1">
            <a:extLst>
              <a:ext uri="{FF2B5EF4-FFF2-40B4-BE49-F238E27FC236}">
                <a16:creationId xmlns:a16="http://schemas.microsoft.com/office/drawing/2014/main" id="{D3BF50DD-D5A1-45F9-8E1F-C77D4ABD1E67}"/>
              </a:ext>
            </a:extLst>
          </p:cNvPr>
          <p:cNvSpPr>
            <a:spLocks noGrp="1"/>
          </p:cNvSpPr>
          <p:nvPr>
            <p:ph type="title"/>
          </p:nvPr>
        </p:nvSpPr>
        <p:spPr>
          <a:xfrm>
            <a:off x="482600" y="28333"/>
            <a:ext cx="10515600" cy="1325563"/>
          </a:xfrm>
        </p:spPr>
        <p:txBody>
          <a:bodyPr>
            <a:normAutofit/>
          </a:bodyPr>
          <a:lstStyle/>
          <a:p>
            <a:r>
              <a:rPr lang="en-US" sz="4000" b="1" dirty="0">
                <a:latin typeface="Arial" panose="020B0604020202020204" pitchFamily="34" charset="0"/>
                <a:cs typeface="Arial" panose="020B0604020202020204" pitchFamily="34" charset="0"/>
              </a:rPr>
              <a:t>Building the Unrated Recommender</a:t>
            </a:r>
          </a:p>
        </p:txBody>
      </p:sp>
      <p:graphicFrame>
        <p:nvGraphicFramePr>
          <p:cNvPr id="2" name="Table 3">
            <a:extLst>
              <a:ext uri="{FF2B5EF4-FFF2-40B4-BE49-F238E27FC236}">
                <a16:creationId xmlns:a16="http://schemas.microsoft.com/office/drawing/2014/main" id="{97B47868-3513-4F03-ABE8-7F7AD3293B21}"/>
              </a:ext>
            </a:extLst>
          </p:cNvPr>
          <p:cNvGraphicFramePr>
            <a:graphicFrameLocks noGrp="1"/>
          </p:cNvGraphicFramePr>
          <p:nvPr>
            <p:extLst>
              <p:ext uri="{D42A27DB-BD31-4B8C-83A1-F6EECF244321}">
                <p14:modId xmlns:p14="http://schemas.microsoft.com/office/powerpoint/2010/main" val="143173739"/>
              </p:ext>
            </p:extLst>
          </p:nvPr>
        </p:nvGraphicFramePr>
        <p:xfrm>
          <a:off x="6198789" y="2112537"/>
          <a:ext cx="5715590" cy="4389120"/>
        </p:xfrm>
        <a:graphic>
          <a:graphicData uri="http://schemas.openxmlformats.org/drawingml/2006/table">
            <a:tbl>
              <a:tblPr firstRow="1" bandRow="1">
                <a:tableStyleId>{5C22544A-7EE6-4342-B048-85BDC9FD1C3A}</a:tableStyleId>
              </a:tblPr>
              <a:tblGrid>
                <a:gridCol w="2041445">
                  <a:extLst>
                    <a:ext uri="{9D8B030D-6E8A-4147-A177-3AD203B41FA5}">
                      <a16:colId xmlns:a16="http://schemas.microsoft.com/office/drawing/2014/main" val="4101024461"/>
                    </a:ext>
                  </a:extLst>
                </a:gridCol>
                <a:gridCol w="2360428">
                  <a:extLst>
                    <a:ext uri="{9D8B030D-6E8A-4147-A177-3AD203B41FA5}">
                      <a16:colId xmlns:a16="http://schemas.microsoft.com/office/drawing/2014/main" val="2111962036"/>
                    </a:ext>
                  </a:extLst>
                </a:gridCol>
                <a:gridCol w="1313717">
                  <a:extLst>
                    <a:ext uri="{9D8B030D-6E8A-4147-A177-3AD203B41FA5}">
                      <a16:colId xmlns:a16="http://schemas.microsoft.com/office/drawing/2014/main" val="4275212175"/>
                    </a:ext>
                  </a:extLst>
                </a:gridCol>
              </a:tblGrid>
              <a:tr h="370840">
                <a:tc>
                  <a:txBody>
                    <a:bodyPr/>
                    <a:lstStyle/>
                    <a:p>
                      <a:pPr algn="ctr"/>
                      <a:r>
                        <a:rPr lang="en-US" sz="2400" dirty="0"/>
                        <a:t>User id</a:t>
                      </a:r>
                    </a:p>
                  </a:txBody>
                  <a:tcPr/>
                </a:tc>
                <a:tc>
                  <a:txBody>
                    <a:bodyPr/>
                    <a:lstStyle/>
                    <a:p>
                      <a:r>
                        <a:rPr lang="en-US" sz="2400" dirty="0"/>
                        <a:t>Movie id (movies user_1 has not rated)</a:t>
                      </a:r>
                    </a:p>
                  </a:txBody>
                  <a:tcPr/>
                </a:tc>
                <a:tc>
                  <a:txBody>
                    <a:bodyPr/>
                    <a:lstStyle/>
                    <a:p>
                      <a:r>
                        <a:rPr lang="en-US" sz="2400" dirty="0"/>
                        <a:t>rating</a:t>
                      </a:r>
                    </a:p>
                  </a:txBody>
                  <a:tcPr/>
                </a:tc>
                <a:extLst>
                  <a:ext uri="{0D108BD9-81ED-4DB2-BD59-A6C34878D82A}">
                    <a16:rowId xmlns:a16="http://schemas.microsoft.com/office/drawing/2014/main" val="1467202534"/>
                  </a:ext>
                </a:extLst>
              </a:tr>
              <a:tr h="370840">
                <a:tc>
                  <a:txBody>
                    <a:bodyPr/>
                    <a:lstStyle/>
                    <a:p>
                      <a:pPr algn="ctr"/>
                      <a:r>
                        <a:rPr lang="en-US" sz="2400" dirty="0"/>
                        <a:t>User_1</a:t>
                      </a:r>
                    </a:p>
                  </a:txBody>
                  <a:tcPr/>
                </a:tc>
                <a:tc>
                  <a:txBody>
                    <a:bodyPr/>
                    <a:lstStyle/>
                    <a:p>
                      <a:r>
                        <a:rPr lang="en-US" sz="2400" dirty="0"/>
                        <a:t>Movie_3</a:t>
                      </a:r>
                    </a:p>
                  </a:txBody>
                  <a:tcPr/>
                </a:tc>
                <a:tc>
                  <a:txBody>
                    <a:bodyPr/>
                    <a:lstStyle/>
                    <a:p>
                      <a:r>
                        <a:rPr lang="en-US" sz="2400" dirty="0"/>
                        <a:t>0.0</a:t>
                      </a:r>
                    </a:p>
                  </a:txBody>
                  <a:tcPr/>
                </a:tc>
                <a:extLst>
                  <a:ext uri="{0D108BD9-81ED-4DB2-BD59-A6C34878D82A}">
                    <a16:rowId xmlns:a16="http://schemas.microsoft.com/office/drawing/2014/main" val="309204005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Movie_4</a:t>
                      </a:r>
                    </a:p>
                  </a:txBody>
                  <a:tcPr/>
                </a:tc>
                <a:tc>
                  <a:txBody>
                    <a:bodyPr/>
                    <a:lstStyle/>
                    <a:p>
                      <a:r>
                        <a:rPr lang="en-US" sz="2400" dirty="0"/>
                        <a:t>0.0</a:t>
                      </a:r>
                    </a:p>
                  </a:txBody>
                  <a:tcPr/>
                </a:tc>
                <a:extLst>
                  <a:ext uri="{0D108BD9-81ED-4DB2-BD59-A6C34878D82A}">
                    <a16:rowId xmlns:a16="http://schemas.microsoft.com/office/drawing/2014/main" val="1461292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Movie_6</a:t>
                      </a:r>
                    </a:p>
                  </a:txBody>
                  <a:tcPr/>
                </a:tc>
                <a:tc>
                  <a:txBody>
                    <a:bodyPr/>
                    <a:lstStyle/>
                    <a:p>
                      <a:r>
                        <a:rPr lang="en-US" sz="2400" dirty="0"/>
                        <a:t>0.0</a:t>
                      </a:r>
                    </a:p>
                  </a:txBody>
                  <a:tcPr/>
                </a:tc>
                <a:extLst>
                  <a:ext uri="{0D108BD9-81ED-4DB2-BD59-A6C34878D82A}">
                    <a16:rowId xmlns:a16="http://schemas.microsoft.com/office/drawing/2014/main" val="6946588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0.0</a:t>
                      </a:r>
                    </a:p>
                  </a:txBody>
                  <a:tcPr/>
                </a:tc>
                <a:extLst>
                  <a:ext uri="{0D108BD9-81ED-4DB2-BD59-A6C34878D82A}">
                    <a16:rowId xmlns:a16="http://schemas.microsoft.com/office/drawing/2014/main" val="2314518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0.0</a:t>
                      </a:r>
                    </a:p>
                  </a:txBody>
                  <a:tcPr/>
                </a:tc>
                <a:extLst>
                  <a:ext uri="{0D108BD9-81ED-4DB2-BD59-A6C34878D82A}">
                    <a16:rowId xmlns:a16="http://schemas.microsoft.com/office/drawing/2014/main" val="76272053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0.0</a:t>
                      </a:r>
                    </a:p>
                  </a:txBody>
                  <a:tcPr/>
                </a:tc>
                <a:extLst>
                  <a:ext uri="{0D108BD9-81ED-4DB2-BD59-A6C34878D82A}">
                    <a16:rowId xmlns:a16="http://schemas.microsoft.com/office/drawing/2014/main" val="27497709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p>
                  </a:txBody>
                  <a:tcPr/>
                </a:tc>
                <a:extLst>
                  <a:ext uri="{0D108BD9-81ED-4DB2-BD59-A6C34878D82A}">
                    <a16:rowId xmlns:a16="http://schemas.microsoft.com/office/drawing/2014/main" val="801415330"/>
                  </a:ext>
                </a:extLst>
              </a:tr>
            </a:tbl>
          </a:graphicData>
        </a:graphic>
      </p:graphicFrame>
    </p:spTree>
    <p:extLst>
      <p:ext uri="{BB962C8B-B14F-4D97-AF65-F5344CB8AC3E}">
        <p14:creationId xmlns:p14="http://schemas.microsoft.com/office/powerpoint/2010/main" val="3331454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2764D-2A9C-427F-A957-56D217B55E81}"/>
              </a:ext>
            </a:extLst>
          </p:cNvPr>
          <p:cNvSpPr>
            <a:spLocks noGrp="1"/>
          </p:cNvSpPr>
          <p:nvPr>
            <p:ph idx="1"/>
          </p:nvPr>
        </p:nvSpPr>
        <p:spPr>
          <a:xfrm>
            <a:off x="607238" y="1859400"/>
            <a:ext cx="4879161" cy="2585304"/>
          </a:xfrm>
        </p:spPr>
        <p:txBody>
          <a:bodyPr>
            <a:normAutofit/>
          </a:bodyPr>
          <a:lstStyle/>
          <a:p>
            <a:pPr marL="0" indent="0">
              <a:buNone/>
            </a:pPr>
            <a:r>
              <a:rPr lang="en-US" dirty="0"/>
              <a:t>Step 3: Apply this data frame to the SVD++ algorithm, and add a new column with predicted ratings by the algorithm.</a:t>
            </a:r>
          </a:p>
        </p:txBody>
      </p:sp>
      <p:sp>
        <p:nvSpPr>
          <p:cNvPr id="6" name="Title 1">
            <a:extLst>
              <a:ext uri="{FF2B5EF4-FFF2-40B4-BE49-F238E27FC236}">
                <a16:creationId xmlns:a16="http://schemas.microsoft.com/office/drawing/2014/main" id="{D3BF50DD-D5A1-45F9-8E1F-C77D4ABD1E67}"/>
              </a:ext>
            </a:extLst>
          </p:cNvPr>
          <p:cNvSpPr>
            <a:spLocks noGrp="1"/>
          </p:cNvSpPr>
          <p:nvPr>
            <p:ph type="title"/>
          </p:nvPr>
        </p:nvSpPr>
        <p:spPr>
          <a:xfrm>
            <a:off x="482600" y="28333"/>
            <a:ext cx="10515600" cy="1325563"/>
          </a:xfrm>
        </p:spPr>
        <p:txBody>
          <a:bodyPr>
            <a:normAutofit/>
          </a:bodyPr>
          <a:lstStyle/>
          <a:p>
            <a:r>
              <a:rPr lang="en-US" sz="4000" b="1" dirty="0">
                <a:latin typeface="Arial" panose="020B0604020202020204" pitchFamily="34" charset="0"/>
                <a:cs typeface="Arial" panose="020B0604020202020204" pitchFamily="34" charset="0"/>
              </a:rPr>
              <a:t>Building the Unrated Recommender</a:t>
            </a:r>
          </a:p>
        </p:txBody>
      </p:sp>
      <p:graphicFrame>
        <p:nvGraphicFramePr>
          <p:cNvPr id="2" name="Table 3">
            <a:extLst>
              <a:ext uri="{FF2B5EF4-FFF2-40B4-BE49-F238E27FC236}">
                <a16:creationId xmlns:a16="http://schemas.microsoft.com/office/drawing/2014/main" id="{97B47868-3513-4F03-ABE8-7F7AD3293B21}"/>
              </a:ext>
            </a:extLst>
          </p:cNvPr>
          <p:cNvGraphicFramePr>
            <a:graphicFrameLocks noGrp="1"/>
          </p:cNvGraphicFramePr>
          <p:nvPr>
            <p:extLst>
              <p:ext uri="{D42A27DB-BD31-4B8C-83A1-F6EECF244321}">
                <p14:modId xmlns:p14="http://schemas.microsoft.com/office/powerpoint/2010/main" val="1473106594"/>
              </p:ext>
            </p:extLst>
          </p:nvPr>
        </p:nvGraphicFramePr>
        <p:xfrm>
          <a:off x="6347640" y="1701791"/>
          <a:ext cx="5273749" cy="4754880"/>
        </p:xfrm>
        <a:graphic>
          <a:graphicData uri="http://schemas.openxmlformats.org/drawingml/2006/table">
            <a:tbl>
              <a:tblPr firstRow="1" bandRow="1">
                <a:tableStyleId>{5C22544A-7EE6-4342-B048-85BDC9FD1C3A}</a:tableStyleId>
              </a:tblPr>
              <a:tblGrid>
                <a:gridCol w="1219607">
                  <a:extLst>
                    <a:ext uri="{9D8B030D-6E8A-4147-A177-3AD203B41FA5}">
                      <a16:colId xmlns:a16="http://schemas.microsoft.com/office/drawing/2014/main" val="4101024461"/>
                    </a:ext>
                  </a:extLst>
                </a:gridCol>
                <a:gridCol w="1608654">
                  <a:extLst>
                    <a:ext uri="{9D8B030D-6E8A-4147-A177-3AD203B41FA5}">
                      <a16:colId xmlns:a16="http://schemas.microsoft.com/office/drawing/2014/main" val="2111962036"/>
                    </a:ext>
                  </a:extLst>
                </a:gridCol>
                <a:gridCol w="935662">
                  <a:extLst>
                    <a:ext uri="{9D8B030D-6E8A-4147-A177-3AD203B41FA5}">
                      <a16:colId xmlns:a16="http://schemas.microsoft.com/office/drawing/2014/main" val="4275212175"/>
                    </a:ext>
                  </a:extLst>
                </a:gridCol>
                <a:gridCol w="1509826">
                  <a:extLst>
                    <a:ext uri="{9D8B030D-6E8A-4147-A177-3AD203B41FA5}">
                      <a16:colId xmlns:a16="http://schemas.microsoft.com/office/drawing/2014/main" val="460458209"/>
                    </a:ext>
                  </a:extLst>
                </a:gridCol>
              </a:tblGrid>
              <a:tr h="370840">
                <a:tc>
                  <a:txBody>
                    <a:bodyPr/>
                    <a:lstStyle/>
                    <a:p>
                      <a:pPr algn="ctr"/>
                      <a:r>
                        <a:rPr lang="en-US" sz="2400" dirty="0"/>
                        <a:t>User id</a:t>
                      </a:r>
                    </a:p>
                  </a:txBody>
                  <a:tcPr/>
                </a:tc>
                <a:tc>
                  <a:txBody>
                    <a:bodyPr/>
                    <a:lstStyle/>
                    <a:p>
                      <a:r>
                        <a:rPr lang="en-US" sz="2400" dirty="0"/>
                        <a:t>Movie id (movies user_1 has not rated)</a:t>
                      </a:r>
                    </a:p>
                  </a:txBody>
                  <a:tcPr/>
                </a:tc>
                <a:tc>
                  <a:txBody>
                    <a:bodyPr/>
                    <a:lstStyle/>
                    <a:p>
                      <a:r>
                        <a:rPr lang="en-US" sz="2400" dirty="0"/>
                        <a:t>rating</a:t>
                      </a:r>
                    </a:p>
                  </a:txBody>
                  <a:tcPr/>
                </a:tc>
                <a:tc>
                  <a:txBody>
                    <a:bodyPr/>
                    <a:lstStyle/>
                    <a:p>
                      <a:r>
                        <a:rPr lang="en-US" sz="2400" dirty="0"/>
                        <a:t>Predicted rating</a:t>
                      </a:r>
                    </a:p>
                  </a:txBody>
                  <a:tcPr/>
                </a:tc>
                <a:extLst>
                  <a:ext uri="{0D108BD9-81ED-4DB2-BD59-A6C34878D82A}">
                    <a16:rowId xmlns:a16="http://schemas.microsoft.com/office/drawing/2014/main" val="1467202534"/>
                  </a:ext>
                </a:extLst>
              </a:tr>
              <a:tr h="370840">
                <a:tc>
                  <a:txBody>
                    <a:bodyPr/>
                    <a:lstStyle/>
                    <a:p>
                      <a:pPr algn="ctr"/>
                      <a:r>
                        <a:rPr lang="en-US" sz="2400" dirty="0"/>
                        <a:t>User_1</a:t>
                      </a:r>
                    </a:p>
                  </a:txBody>
                  <a:tcPr/>
                </a:tc>
                <a:tc>
                  <a:txBody>
                    <a:bodyPr/>
                    <a:lstStyle/>
                    <a:p>
                      <a:r>
                        <a:rPr lang="en-US" sz="2400" dirty="0"/>
                        <a:t>Movie_3</a:t>
                      </a:r>
                    </a:p>
                  </a:txBody>
                  <a:tcPr/>
                </a:tc>
                <a:tc>
                  <a:txBody>
                    <a:bodyPr/>
                    <a:lstStyle/>
                    <a:p>
                      <a:r>
                        <a:rPr lang="en-US" sz="2400" dirty="0"/>
                        <a:t>0.0</a:t>
                      </a:r>
                    </a:p>
                  </a:txBody>
                  <a:tcPr/>
                </a:tc>
                <a:tc>
                  <a:txBody>
                    <a:bodyPr/>
                    <a:lstStyle/>
                    <a:p>
                      <a:r>
                        <a:rPr lang="en-US" sz="2400" dirty="0"/>
                        <a:t>3.88</a:t>
                      </a:r>
                    </a:p>
                  </a:txBody>
                  <a:tcPr/>
                </a:tc>
                <a:extLst>
                  <a:ext uri="{0D108BD9-81ED-4DB2-BD59-A6C34878D82A}">
                    <a16:rowId xmlns:a16="http://schemas.microsoft.com/office/drawing/2014/main" val="309204005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Movie_4</a:t>
                      </a:r>
                    </a:p>
                  </a:txBody>
                  <a:tcPr/>
                </a:tc>
                <a:tc>
                  <a:txBody>
                    <a:bodyPr/>
                    <a:lstStyle/>
                    <a:p>
                      <a:r>
                        <a:rPr lang="en-US" sz="2400" dirty="0"/>
                        <a:t>0.0</a:t>
                      </a:r>
                    </a:p>
                  </a:txBody>
                  <a:tcPr/>
                </a:tc>
                <a:tc>
                  <a:txBody>
                    <a:bodyPr/>
                    <a:lstStyle/>
                    <a:p>
                      <a:r>
                        <a:rPr lang="en-US" sz="2400" dirty="0"/>
                        <a:t>2.57</a:t>
                      </a:r>
                    </a:p>
                  </a:txBody>
                  <a:tcPr/>
                </a:tc>
                <a:extLst>
                  <a:ext uri="{0D108BD9-81ED-4DB2-BD59-A6C34878D82A}">
                    <a16:rowId xmlns:a16="http://schemas.microsoft.com/office/drawing/2014/main" val="1461292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Movie_6</a:t>
                      </a:r>
                    </a:p>
                  </a:txBody>
                  <a:tcPr/>
                </a:tc>
                <a:tc>
                  <a:txBody>
                    <a:bodyPr/>
                    <a:lstStyle/>
                    <a:p>
                      <a:r>
                        <a:rPr lang="en-US" sz="2400" dirty="0"/>
                        <a:t>0.0</a:t>
                      </a:r>
                    </a:p>
                  </a:txBody>
                  <a:tcPr/>
                </a:tc>
                <a:tc>
                  <a:txBody>
                    <a:bodyPr/>
                    <a:lstStyle/>
                    <a:p>
                      <a:r>
                        <a:rPr lang="en-US" sz="2400" dirty="0"/>
                        <a:t>4.55</a:t>
                      </a:r>
                    </a:p>
                  </a:txBody>
                  <a:tcPr/>
                </a:tc>
                <a:extLst>
                  <a:ext uri="{0D108BD9-81ED-4DB2-BD59-A6C34878D82A}">
                    <a16:rowId xmlns:a16="http://schemas.microsoft.com/office/drawing/2014/main" val="6946588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4.87</a:t>
                      </a:r>
                    </a:p>
                  </a:txBody>
                  <a:tcPr/>
                </a:tc>
                <a:extLst>
                  <a:ext uri="{0D108BD9-81ED-4DB2-BD59-A6C34878D82A}">
                    <a16:rowId xmlns:a16="http://schemas.microsoft.com/office/drawing/2014/main" val="2314518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1.5</a:t>
                      </a:r>
                    </a:p>
                  </a:txBody>
                  <a:tcPr/>
                </a:tc>
                <a:extLst>
                  <a:ext uri="{0D108BD9-81ED-4DB2-BD59-A6C34878D82A}">
                    <a16:rowId xmlns:a16="http://schemas.microsoft.com/office/drawing/2014/main" val="76272053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4.62</a:t>
                      </a:r>
                    </a:p>
                  </a:txBody>
                  <a:tcPr/>
                </a:tc>
                <a:extLst>
                  <a:ext uri="{0D108BD9-81ED-4DB2-BD59-A6C34878D82A}">
                    <a16:rowId xmlns:a16="http://schemas.microsoft.com/office/drawing/2014/main" val="27497709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801415330"/>
                  </a:ext>
                </a:extLst>
              </a:tr>
            </a:tbl>
          </a:graphicData>
        </a:graphic>
      </p:graphicFrame>
    </p:spTree>
    <p:extLst>
      <p:ext uri="{BB962C8B-B14F-4D97-AF65-F5344CB8AC3E}">
        <p14:creationId xmlns:p14="http://schemas.microsoft.com/office/powerpoint/2010/main" val="1390017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2764D-2A9C-427F-A957-56D217B55E81}"/>
              </a:ext>
            </a:extLst>
          </p:cNvPr>
          <p:cNvSpPr>
            <a:spLocks noGrp="1"/>
          </p:cNvSpPr>
          <p:nvPr>
            <p:ph idx="1"/>
          </p:nvPr>
        </p:nvSpPr>
        <p:spPr>
          <a:xfrm>
            <a:off x="607239" y="1859400"/>
            <a:ext cx="4592082" cy="2585304"/>
          </a:xfrm>
        </p:spPr>
        <p:txBody>
          <a:bodyPr>
            <a:normAutofit/>
          </a:bodyPr>
          <a:lstStyle/>
          <a:p>
            <a:pPr marL="0" indent="0">
              <a:buNone/>
            </a:pPr>
            <a:r>
              <a:rPr lang="en-US" dirty="0"/>
              <a:t>Step 4: Sort the data by values of predicted rating</a:t>
            </a:r>
          </a:p>
        </p:txBody>
      </p:sp>
      <p:sp>
        <p:nvSpPr>
          <p:cNvPr id="6" name="Title 1">
            <a:extLst>
              <a:ext uri="{FF2B5EF4-FFF2-40B4-BE49-F238E27FC236}">
                <a16:creationId xmlns:a16="http://schemas.microsoft.com/office/drawing/2014/main" id="{D3BF50DD-D5A1-45F9-8E1F-C77D4ABD1E67}"/>
              </a:ext>
            </a:extLst>
          </p:cNvPr>
          <p:cNvSpPr>
            <a:spLocks noGrp="1"/>
          </p:cNvSpPr>
          <p:nvPr>
            <p:ph type="title"/>
          </p:nvPr>
        </p:nvSpPr>
        <p:spPr>
          <a:xfrm>
            <a:off x="482600" y="28333"/>
            <a:ext cx="10515600" cy="1325563"/>
          </a:xfrm>
        </p:spPr>
        <p:txBody>
          <a:bodyPr>
            <a:normAutofit/>
          </a:bodyPr>
          <a:lstStyle/>
          <a:p>
            <a:r>
              <a:rPr lang="en-US" sz="4000" b="1" dirty="0">
                <a:latin typeface="Arial" panose="020B0604020202020204" pitchFamily="34" charset="0"/>
                <a:cs typeface="Arial" panose="020B0604020202020204" pitchFamily="34" charset="0"/>
              </a:rPr>
              <a:t>Building the Unrated Recommender</a:t>
            </a:r>
          </a:p>
        </p:txBody>
      </p:sp>
      <p:graphicFrame>
        <p:nvGraphicFramePr>
          <p:cNvPr id="2" name="Table 3">
            <a:extLst>
              <a:ext uri="{FF2B5EF4-FFF2-40B4-BE49-F238E27FC236}">
                <a16:creationId xmlns:a16="http://schemas.microsoft.com/office/drawing/2014/main" id="{97B47868-3513-4F03-ABE8-7F7AD3293B21}"/>
              </a:ext>
            </a:extLst>
          </p:cNvPr>
          <p:cNvGraphicFramePr>
            <a:graphicFrameLocks noGrp="1"/>
          </p:cNvGraphicFramePr>
          <p:nvPr>
            <p:extLst>
              <p:ext uri="{D42A27DB-BD31-4B8C-83A1-F6EECF244321}">
                <p14:modId xmlns:p14="http://schemas.microsoft.com/office/powerpoint/2010/main" val="4040792048"/>
              </p:ext>
            </p:extLst>
          </p:nvPr>
        </p:nvGraphicFramePr>
        <p:xfrm>
          <a:off x="6443330" y="1701791"/>
          <a:ext cx="5178059" cy="4754880"/>
        </p:xfrm>
        <a:graphic>
          <a:graphicData uri="http://schemas.openxmlformats.org/drawingml/2006/table">
            <a:tbl>
              <a:tblPr firstRow="1" bandRow="1">
                <a:tableStyleId>{5C22544A-7EE6-4342-B048-85BDC9FD1C3A}</a:tableStyleId>
              </a:tblPr>
              <a:tblGrid>
                <a:gridCol w="1127051">
                  <a:extLst>
                    <a:ext uri="{9D8B030D-6E8A-4147-A177-3AD203B41FA5}">
                      <a16:colId xmlns:a16="http://schemas.microsoft.com/office/drawing/2014/main" val="4101024461"/>
                    </a:ext>
                  </a:extLst>
                </a:gridCol>
                <a:gridCol w="1605520">
                  <a:extLst>
                    <a:ext uri="{9D8B030D-6E8A-4147-A177-3AD203B41FA5}">
                      <a16:colId xmlns:a16="http://schemas.microsoft.com/office/drawing/2014/main" val="2111962036"/>
                    </a:ext>
                  </a:extLst>
                </a:gridCol>
                <a:gridCol w="935662">
                  <a:extLst>
                    <a:ext uri="{9D8B030D-6E8A-4147-A177-3AD203B41FA5}">
                      <a16:colId xmlns:a16="http://schemas.microsoft.com/office/drawing/2014/main" val="4275212175"/>
                    </a:ext>
                  </a:extLst>
                </a:gridCol>
                <a:gridCol w="1509826">
                  <a:extLst>
                    <a:ext uri="{9D8B030D-6E8A-4147-A177-3AD203B41FA5}">
                      <a16:colId xmlns:a16="http://schemas.microsoft.com/office/drawing/2014/main" val="460458209"/>
                    </a:ext>
                  </a:extLst>
                </a:gridCol>
              </a:tblGrid>
              <a:tr h="370840">
                <a:tc>
                  <a:txBody>
                    <a:bodyPr/>
                    <a:lstStyle/>
                    <a:p>
                      <a:pPr algn="ctr"/>
                      <a:r>
                        <a:rPr lang="en-US" sz="2400" dirty="0"/>
                        <a:t>User id</a:t>
                      </a:r>
                    </a:p>
                  </a:txBody>
                  <a:tcPr/>
                </a:tc>
                <a:tc>
                  <a:txBody>
                    <a:bodyPr/>
                    <a:lstStyle/>
                    <a:p>
                      <a:r>
                        <a:rPr lang="en-US" sz="2400" dirty="0"/>
                        <a:t>Movie id (movies user_1 has not rated)</a:t>
                      </a:r>
                    </a:p>
                  </a:txBody>
                  <a:tcPr/>
                </a:tc>
                <a:tc>
                  <a:txBody>
                    <a:bodyPr/>
                    <a:lstStyle/>
                    <a:p>
                      <a:r>
                        <a:rPr lang="en-US" sz="2400" dirty="0"/>
                        <a:t>rating</a:t>
                      </a:r>
                    </a:p>
                  </a:txBody>
                  <a:tcPr/>
                </a:tc>
                <a:tc>
                  <a:txBody>
                    <a:bodyPr/>
                    <a:lstStyle/>
                    <a:p>
                      <a:r>
                        <a:rPr lang="en-US" sz="2400" dirty="0"/>
                        <a:t>Predicted rating</a:t>
                      </a:r>
                    </a:p>
                  </a:txBody>
                  <a:tcPr/>
                </a:tc>
                <a:extLst>
                  <a:ext uri="{0D108BD9-81ED-4DB2-BD59-A6C34878D82A}">
                    <a16:rowId xmlns:a16="http://schemas.microsoft.com/office/drawing/2014/main" val="14672025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4.87</a:t>
                      </a:r>
                    </a:p>
                  </a:txBody>
                  <a:tcPr/>
                </a:tc>
                <a:extLst>
                  <a:ext uri="{0D108BD9-81ED-4DB2-BD59-A6C34878D82A}">
                    <a16:rowId xmlns:a16="http://schemas.microsoft.com/office/drawing/2014/main" val="40134510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Movie_6</a:t>
                      </a:r>
                    </a:p>
                  </a:txBody>
                  <a:tcPr/>
                </a:tc>
                <a:tc>
                  <a:txBody>
                    <a:bodyPr/>
                    <a:lstStyle/>
                    <a:p>
                      <a:r>
                        <a:rPr lang="en-US" sz="2400" dirty="0"/>
                        <a:t>0.0</a:t>
                      </a:r>
                    </a:p>
                  </a:txBody>
                  <a:tcPr/>
                </a:tc>
                <a:tc>
                  <a:txBody>
                    <a:bodyPr/>
                    <a:lstStyle/>
                    <a:p>
                      <a:r>
                        <a:rPr lang="en-US" sz="2400" dirty="0"/>
                        <a:t>4.62</a:t>
                      </a:r>
                    </a:p>
                  </a:txBody>
                  <a:tcPr/>
                </a:tc>
                <a:extLst>
                  <a:ext uri="{0D108BD9-81ED-4DB2-BD59-A6C34878D82A}">
                    <a16:rowId xmlns:a16="http://schemas.microsoft.com/office/drawing/2014/main" val="4254872799"/>
                  </a:ext>
                </a:extLst>
              </a:tr>
              <a:tr h="370840">
                <a:tc>
                  <a:txBody>
                    <a:bodyPr/>
                    <a:lstStyle/>
                    <a:p>
                      <a:pPr algn="ct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Movie_12</a:t>
                      </a:r>
                    </a:p>
                  </a:txBody>
                  <a:tcPr/>
                </a:tc>
                <a:tc>
                  <a:txBody>
                    <a:bodyPr/>
                    <a:lstStyle/>
                    <a:p>
                      <a:r>
                        <a:rPr lang="en-US" sz="2400" dirty="0"/>
                        <a:t>0.0</a:t>
                      </a:r>
                    </a:p>
                  </a:txBody>
                  <a:tcPr/>
                </a:tc>
                <a:tc>
                  <a:txBody>
                    <a:bodyPr/>
                    <a:lstStyle/>
                    <a:p>
                      <a:r>
                        <a:rPr lang="en-US" sz="2400" dirty="0"/>
                        <a:t>4.55</a:t>
                      </a:r>
                    </a:p>
                  </a:txBody>
                  <a:tcPr/>
                </a:tc>
                <a:extLst>
                  <a:ext uri="{0D108BD9-81ED-4DB2-BD59-A6C34878D82A}">
                    <a16:rowId xmlns:a16="http://schemas.microsoft.com/office/drawing/2014/main" val="309204005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r>
                        <a:rPr lang="en-US" sz="2400" dirty="0"/>
                        <a:t>Movie_3</a:t>
                      </a:r>
                    </a:p>
                  </a:txBody>
                  <a:tcPr/>
                </a:tc>
                <a:tc>
                  <a:txBody>
                    <a:bodyPr/>
                    <a:lstStyle/>
                    <a:p>
                      <a:r>
                        <a:rPr lang="en-US" sz="2400" dirty="0"/>
                        <a:t>0.0</a:t>
                      </a:r>
                    </a:p>
                  </a:txBody>
                  <a:tcPr/>
                </a:tc>
                <a:tc>
                  <a:txBody>
                    <a:bodyPr/>
                    <a:lstStyle/>
                    <a:p>
                      <a:r>
                        <a:rPr lang="en-US" sz="2400" dirty="0"/>
                        <a:t>3.88</a:t>
                      </a:r>
                    </a:p>
                  </a:txBody>
                  <a:tcPr/>
                </a:tc>
                <a:extLst>
                  <a:ext uri="{0D108BD9-81ED-4DB2-BD59-A6C34878D82A}">
                    <a16:rowId xmlns:a16="http://schemas.microsoft.com/office/drawing/2014/main" val="22183682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p>
                  </a:txBody>
                  <a:tcPr/>
                </a:tc>
                <a:tc>
                  <a:txBody>
                    <a:bodyPr/>
                    <a:lstStyle/>
                    <a:p>
                      <a:r>
                        <a:rPr lang="en-US" sz="2400" dirty="0"/>
                        <a:t>……</a:t>
                      </a:r>
                    </a:p>
                  </a:txBody>
                  <a:tcPr/>
                </a:tc>
                <a:tc>
                  <a:txBody>
                    <a:bodyPr/>
                    <a:lstStyle/>
                    <a:p>
                      <a:r>
                        <a:rPr lang="en-US" sz="2400" dirty="0"/>
                        <a:t>……</a:t>
                      </a:r>
                    </a:p>
                  </a:txBody>
                  <a:tcPr/>
                </a:tc>
                <a:extLst>
                  <a:ext uri="{0D108BD9-81ED-4DB2-BD59-A6C34878D82A}">
                    <a16:rowId xmlns:a16="http://schemas.microsoft.com/office/drawing/2014/main" val="1461292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Movie_4</a:t>
                      </a:r>
                    </a:p>
                  </a:txBody>
                  <a:tcPr/>
                </a:tc>
                <a:tc>
                  <a:txBody>
                    <a:bodyPr/>
                    <a:lstStyle/>
                    <a:p>
                      <a:r>
                        <a:rPr lang="en-US" sz="2400" dirty="0"/>
                        <a:t>0.0</a:t>
                      </a:r>
                    </a:p>
                  </a:txBody>
                  <a:tcPr/>
                </a:tc>
                <a:tc>
                  <a:txBody>
                    <a:bodyPr/>
                    <a:lstStyle/>
                    <a:p>
                      <a:r>
                        <a:rPr lang="en-US" sz="2400" dirty="0"/>
                        <a:t>2.57</a:t>
                      </a:r>
                    </a:p>
                  </a:txBody>
                  <a:tcPr/>
                </a:tc>
                <a:extLst>
                  <a:ext uri="{0D108BD9-81ED-4DB2-BD59-A6C34878D82A}">
                    <a16:rowId xmlns:a16="http://schemas.microsoft.com/office/drawing/2014/main" val="6946588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231451810"/>
                  </a:ext>
                </a:extLst>
              </a:tr>
            </a:tbl>
          </a:graphicData>
        </a:graphic>
      </p:graphicFrame>
    </p:spTree>
    <p:extLst>
      <p:ext uri="{BB962C8B-B14F-4D97-AF65-F5344CB8AC3E}">
        <p14:creationId xmlns:p14="http://schemas.microsoft.com/office/powerpoint/2010/main" val="3595171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2764D-2A9C-427F-A957-56D217B55E81}"/>
              </a:ext>
            </a:extLst>
          </p:cNvPr>
          <p:cNvSpPr>
            <a:spLocks noGrp="1"/>
          </p:cNvSpPr>
          <p:nvPr>
            <p:ph idx="1"/>
          </p:nvPr>
        </p:nvSpPr>
        <p:spPr>
          <a:xfrm>
            <a:off x="947481" y="2370411"/>
            <a:ext cx="3730845" cy="2117177"/>
          </a:xfrm>
        </p:spPr>
        <p:txBody>
          <a:bodyPr>
            <a:normAutofit/>
          </a:bodyPr>
          <a:lstStyle/>
          <a:p>
            <a:pPr marL="0" indent="0">
              <a:buNone/>
            </a:pPr>
            <a:r>
              <a:rPr lang="en-US" dirty="0"/>
              <a:t>Step 5: Recommend top 10 movies to the user. </a:t>
            </a:r>
          </a:p>
        </p:txBody>
      </p:sp>
      <p:sp>
        <p:nvSpPr>
          <p:cNvPr id="6" name="Title 1">
            <a:extLst>
              <a:ext uri="{FF2B5EF4-FFF2-40B4-BE49-F238E27FC236}">
                <a16:creationId xmlns:a16="http://schemas.microsoft.com/office/drawing/2014/main" id="{D3BF50DD-D5A1-45F9-8E1F-C77D4ABD1E67}"/>
              </a:ext>
            </a:extLst>
          </p:cNvPr>
          <p:cNvSpPr>
            <a:spLocks noGrp="1"/>
          </p:cNvSpPr>
          <p:nvPr>
            <p:ph type="title"/>
          </p:nvPr>
        </p:nvSpPr>
        <p:spPr>
          <a:xfrm>
            <a:off x="482600" y="28333"/>
            <a:ext cx="10515600" cy="1325563"/>
          </a:xfrm>
        </p:spPr>
        <p:txBody>
          <a:bodyPr>
            <a:normAutofit/>
          </a:bodyPr>
          <a:lstStyle/>
          <a:p>
            <a:r>
              <a:rPr lang="en-US" sz="4000" b="1" dirty="0">
                <a:latin typeface="Arial" panose="020B0604020202020204" pitchFamily="34" charset="0"/>
                <a:cs typeface="Arial" panose="020B0604020202020204" pitchFamily="34" charset="0"/>
              </a:rPr>
              <a:t>Building the Unrated Recommender</a:t>
            </a:r>
          </a:p>
        </p:txBody>
      </p:sp>
      <p:graphicFrame>
        <p:nvGraphicFramePr>
          <p:cNvPr id="2" name="Table 3">
            <a:extLst>
              <a:ext uri="{FF2B5EF4-FFF2-40B4-BE49-F238E27FC236}">
                <a16:creationId xmlns:a16="http://schemas.microsoft.com/office/drawing/2014/main" id="{97B47868-3513-4F03-ABE8-7F7AD3293B21}"/>
              </a:ext>
            </a:extLst>
          </p:cNvPr>
          <p:cNvGraphicFramePr>
            <a:graphicFrameLocks noGrp="1"/>
          </p:cNvGraphicFramePr>
          <p:nvPr>
            <p:extLst>
              <p:ext uri="{D42A27DB-BD31-4B8C-83A1-F6EECF244321}">
                <p14:modId xmlns:p14="http://schemas.microsoft.com/office/powerpoint/2010/main" val="2157106680"/>
              </p:ext>
            </p:extLst>
          </p:nvPr>
        </p:nvGraphicFramePr>
        <p:xfrm>
          <a:off x="6443330" y="1701791"/>
          <a:ext cx="5178059" cy="4754880"/>
        </p:xfrm>
        <a:graphic>
          <a:graphicData uri="http://schemas.openxmlformats.org/drawingml/2006/table">
            <a:tbl>
              <a:tblPr firstRow="1" bandRow="1">
                <a:tableStyleId>{5C22544A-7EE6-4342-B048-85BDC9FD1C3A}</a:tableStyleId>
              </a:tblPr>
              <a:tblGrid>
                <a:gridCol w="1127051">
                  <a:extLst>
                    <a:ext uri="{9D8B030D-6E8A-4147-A177-3AD203B41FA5}">
                      <a16:colId xmlns:a16="http://schemas.microsoft.com/office/drawing/2014/main" val="4101024461"/>
                    </a:ext>
                  </a:extLst>
                </a:gridCol>
                <a:gridCol w="1605520">
                  <a:extLst>
                    <a:ext uri="{9D8B030D-6E8A-4147-A177-3AD203B41FA5}">
                      <a16:colId xmlns:a16="http://schemas.microsoft.com/office/drawing/2014/main" val="2111962036"/>
                    </a:ext>
                  </a:extLst>
                </a:gridCol>
                <a:gridCol w="935662">
                  <a:extLst>
                    <a:ext uri="{9D8B030D-6E8A-4147-A177-3AD203B41FA5}">
                      <a16:colId xmlns:a16="http://schemas.microsoft.com/office/drawing/2014/main" val="4275212175"/>
                    </a:ext>
                  </a:extLst>
                </a:gridCol>
                <a:gridCol w="1509826">
                  <a:extLst>
                    <a:ext uri="{9D8B030D-6E8A-4147-A177-3AD203B41FA5}">
                      <a16:colId xmlns:a16="http://schemas.microsoft.com/office/drawing/2014/main" val="460458209"/>
                    </a:ext>
                  </a:extLst>
                </a:gridCol>
              </a:tblGrid>
              <a:tr h="370840">
                <a:tc>
                  <a:txBody>
                    <a:bodyPr/>
                    <a:lstStyle/>
                    <a:p>
                      <a:pPr algn="ctr"/>
                      <a:r>
                        <a:rPr lang="en-US" sz="2400" dirty="0"/>
                        <a:t>User id</a:t>
                      </a:r>
                    </a:p>
                  </a:txBody>
                  <a:tcPr/>
                </a:tc>
                <a:tc>
                  <a:txBody>
                    <a:bodyPr/>
                    <a:lstStyle/>
                    <a:p>
                      <a:r>
                        <a:rPr lang="en-US" sz="2400" dirty="0"/>
                        <a:t>Movie id (movies user_1 has not rated)</a:t>
                      </a:r>
                    </a:p>
                  </a:txBody>
                  <a:tcPr/>
                </a:tc>
                <a:tc>
                  <a:txBody>
                    <a:bodyPr/>
                    <a:lstStyle/>
                    <a:p>
                      <a:r>
                        <a:rPr lang="en-US" sz="2400" dirty="0"/>
                        <a:t>rating</a:t>
                      </a:r>
                    </a:p>
                  </a:txBody>
                  <a:tcPr/>
                </a:tc>
                <a:tc>
                  <a:txBody>
                    <a:bodyPr/>
                    <a:lstStyle/>
                    <a:p>
                      <a:r>
                        <a:rPr lang="en-US" sz="2400" dirty="0"/>
                        <a:t>Predicted rating</a:t>
                      </a:r>
                    </a:p>
                  </a:txBody>
                  <a:tcPr/>
                </a:tc>
                <a:extLst>
                  <a:ext uri="{0D108BD9-81ED-4DB2-BD59-A6C34878D82A}">
                    <a16:rowId xmlns:a16="http://schemas.microsoft.com/office/drawing/2014/main" val="14672025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4.87</a:t>
                      </a:r>
                    </a:p>
                  </a:txBody>
                  <a:tcPr/>
                </a:tc>
                <a:extLst>
                  <a:ext uri="{0D108BD9-81ED-4DB2-BD59-A6C34878D82A}">
                    <a16:rowId xmlns:a16="http://schemas.microsoft.com/office/drawing/2014/main" val="40134510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Movie_6</a:t>
                      </a:r>
                    </a:p>
                  </a:txBody>
                  <a:tcPr/>
                </a:tc>
                <a:tc>
                  <a:txBody>
                    <a:bodyPr/>
                    <a:lstStyle/>
                    <a:p>
                      <a:r>
                        <a:rPr lang="en-US" sz="2400" dirty="0"/>
                        <a:t>0.0</a:t>
                      </a:r>
                    </a:p>
                  </a:txBody>
                  <a:tcPr/>
                </a:tc>
                <a:tc>
                  <a:txBody>
                    <a:bodyPr/>
                    <a:lstStyle/>
                    <a:p>
                      <a:r>
                        <a:rPr lang="en-US" sz="2400" dirty="0"/>
                        <a:t>4.62</a:t>
                      </a:r>
                    </a:p>
                  </a:txBody>
                  <a:tcPr/>
                </a:tc>
                <a:extLst>
                  <a:ext uri="{0D108BD9-81ED-4DB2-BD59-A6C34878D82A}">
                    <a16:rowId xmlns:a16="http://schemas.microsoft.com/office/drawing/2014/main" val="4254872799"/>
                  </a:ext>
                </a:extLst>
              </a:tr>
              <a:tr h="370840">
                <a:tc>
                  <a:txBody>
                    <a:bodyPr/>
                    <a:lstStyle/>
                    <a:p>
                      <a:pPr algn="ct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Movie_12</a:t>
                      </a:r>
                    </a:p>
                  </a:txBody>
                  <a:tcPr/>
                </a:tc>
                <a:tc>
                  <a:txBody>
                    <a:bodyPr/>
                    <a:lstStyle/>
                    <a:p>
                      <a:r>
                        <a:rPr lang="en-US" sz="2400" dirty="0"/>
                        <a:t>0.0</a:t>
                      </a:r>
                    </a:p>
                  </a:txBody>
                  <a:tcPr/>
                </a:tc>
                <a:tc>
                  <a:txBody>
                    <a:bodyPr/>
                    <a:lstStyle/>
                    <a:p>
                      <a:r>
                        <a:rPr lang="en-US" sz="2400" dirty="0"/>
                        <a:t>4.55</a:t>
                      </a:r>
                    </a:p>
                  </a:txBody>
                  <a:tcPr/>
                </a:tc>
                <a:extLst>
                  <a:ext uri="{0D108BD9-81ED-4DB2-BD59-A6C34878D82A}">
                    <a16:rowId xmlns:a16="http://schemas.microsoft.com/office/drawing/2014/main" val="309204005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r>
                        <a:rPr lang="en-US" sz="2400" dirty="0"/>
                        <a:t>Movie_3</a:t>
                      </a:r>
                    </a:p>
                  </a:txBody>
                  <a:tcPr/>
                </a:tc>
                <a:tc>
                  <a:txBody>
                    <a:bodyPr/>
                    <a:lstStyle/>
                    <a:p>
                      <a:r>
                        <a:rPr lang="en-US" sz="2400" dirty="0"/>
                        <a:t>0.0</a:t>
                      </a:r>
                    </a:p>
                  </a:txBody>
                  <a:tcPr/>
                </a:tc>
                <a:tc>
                  <a:txBody>
                    <a:bodyPr/>
                    <a:lstStyle/>
                    <a:p>
                      <a:r>
                        <a:rPr lang="en-US" sz="2400" dirty="0"/>
                        <a:t>3.88</a:t>
                      </a:r>
                    </a:p>
                  </a:txBody>
                  <a:tcPr/>
                </a:tc>
                <a:extLst>
                  <a:ext uri="{0D108BD9-81ED-4DB2-BD59-A6C34878D82A}">
                    <a16:rowId xmlns:a16="http://schemas.microsoft.com/office/drawing/2014/main" val="22183682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p>
                  </a:txBody>
                  <a:tcPr/>
                </a:tc>
                <a:tc>
                  <a:txBody>
                    <a:bodyPr/>
                    <a:lstStyle/>
                    <a:p>
                      <a:r>
                        <a:rPr lang="en-US" sz="2400" dirty="0"/>
                        <a:t>……</a:t>
                      </a:r>
                    </a:p>
                  </a:txBody>
                  <a:tcPr/>
                </a:tc>
                <a:tc>
                  <a:txBody>
                    <a:bodyPr/>
                    <a:lstStyle/>
                    <a:p>
                      <a:r>
                        <a:rPr lang="en-US" sz="2400" dirty="0"/>
                        <a:t>……</a:t>
                      </a:r>
                    </a:p>
                  </a:txBody>
                  <a:tcPr/>
                </a:tc>
                <a:extLst>
                  <a:ext uri="{0D108BD9-81ED-4DB2-BD59-A6C34878D82A}">
                    <a16:rowId xmlns:a16="http://schemas.microsoft.com/office/drawing/2014/main" val="1461292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Movie_4</a:t>
                      </a:r>
                    </a:p>
                  </a:txBody>
                  <a:tcPr/>
                </a:tc>
                <a:tc>
                  <a:txBody>
                    <a:bodyPr/>
                    <a:lstStyle/>
                    <a:p>
                      <a:r>
                        <a:rPr lang="en-US" sz="2400" dirty="0"/>
                        <a:t>0.0</a:t>
                      </a:r>
                    </a:p>
                  </a:txBody>
                  <a:tcPr/>
                </a:tc>
                <a:tc>
                  <a:txBody>
                    <a:bodyPr/>
                    <a:lstStyle/>
                    <a:p>
                      <a:r>
                        <a:rPr lang="en-US" sz="2400" dirty="0"/>
                        <a:t>2.57</a:t>
                      </a:r>
                    </a:p>
                  </a:txBody>
                  <a:tcPr/>
                </a:tc>
                <a:extLst>
                  <a:ext uri="{0D108BD9-81ED-4DB2-BD59-A6C34878D82A}">
                    <a16:rowId xmlns:a16="http://schemas.microsoft.com/office/drawing/2014/main" val="6946588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User_1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231451810"/>
                  </a:ext>
                </a:extLst>
              </a:tr>
            </a:tbl>
          </a:graphicData>
        </a:graphic>
      </p:graphicFrame>
      <p:sp>
        <p:nvSpPr>
          <p:cNvPr id="4" name="Rectangle 3">
            <a:extLst>
              <a:ext uri="{FF2B5EF4-FFF2-40B4-BE49-F238E27FC236}">
                <a16:creationId xmlns:a16="http://schemas.microsoft.com/office/drawing/2014/main" id="{C037421E-80F9-4730-B8E0-69888147AEF6}"/>
              </a:ext>
            </a:extLst>
          </p:cNvPr>
          <p:cNvSpPr/>
          <p:nvPr/>
        </p:nvSpPr>
        <p:spPr>
          <a:xfrm>
            <a:off x="7506586" y="3157870"/>
            <a:ext cx="1541721" cy="213714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74892F2C-CA2B-4DAA-ACB5-4127683C6C3C}"/>
              </a:ext>
            </a:extLst>
          </p:cNvPr>
          <p:cNvSpPr/>
          <p:nvPr/>
        </p:nvSpPr>
        <p:spPr>
          <a:xfrm rot="3424461" flipH="1">
            <a:off x="6718364" y="2842757"/>
            <a:ext cx="652869" cy="1010357"/>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12128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6A2B-BD4B-4694-B36D-620561B82C67}"/>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D05A5C71-9D22-417F-BAEE-81528A79641D}"/>
              </a:ext>
            </a:extLst>
          </p:cNvPr>
          <p:cNvSpPr>
            <a:spLocks noGrp="1"/>
          </p:cNvSpPr>
          <p:nvPr>
            <p:ph idx="1"/>
          </p:nvPr>
        </p:nvSpPr>
        <p:spPr>
          <a:xfrm>
            <a:off x="1008321" y="2439248"/>
            <a:ext cx="10515600" cy="3823328"/>
          </a:xfrm>
        </p:spPr>
        <p:txBody>
          <a:bodyPr/>
          <a:lstStyle/>
          <a:p>
            <a:pPr marL="514350" indent="-514350">
              <a:buAutoNum type="arabicPeriod"/>
            </a:pPr>
            <a:r>
              <a:rPr lang="en-US" b="1" dirty="0">
                <a:solidFill>
                  <a:schemeClr val="accent3"/>
                </a:solidFill>
              </a:rPr>
              <a:t>Brief Introduction of Recommender Systems</a:t>
            </a:r>
          </a:p>
          <a:p>
            <a:pPr marL="514350" indent="-514350">
              <a:buAutoNum type="arabicPeriod"/>
            </a:pPr>
            <a:endParaRPr lang="en-US" b="1" dirty="0"/>
          </a:p>
          <a:p>
            <a:pPr marL="514350" indent="-514350">
              <a:buAutoNum type="arabicPeriod"/>
            </a:pPr>
            <a:r>
              <a:rPr lang="en-US" b="1" dirty="0">
                <a:solidFill>
                  <a:schemeClr val="accent3"/>
                </a:solidFill>
              </a:rPr>
              <a:t>Data and Models in This Study </a:t>
            </a:r>
          </a:p>
          <a:p>
            <a:pPr marL="514350" indent="-514350">
              <a:buAutoNum type="arabicPeriod"/>
            </a:pPr>
            <a:endParaRPr lang="en-US" b="1" dirty="0">
              <a:solidFill>
                <a:schemeClr val="accent3"/>
              </a:solidFill>
            </a:endParaRPr>
          </a:p>
          <a:p>
            <a:pPr marL="514350" indent="-514350">
              <a:buAutoNum type="arabicPeriod"/>
            </a:pPr>
            <a:r>
              <a:rPr lang="en-US" b="1" dirty="0">
                <a:solidFill>
                  <a:schemeClr val="accent3"/>
                </a:solidFill>
              </a:rPr>
              <a:t>Building Various Recommenders</a:t>
            </a:r>
          </a:p>
          <a:p>
            <a:pPr marL="514350" indent="-514350">
              <a:buAutoNum type="arabicPeriod"/>
            </a:pPr>
            <a:endParaRPr lang="en-US" b="1" dirty="0">
              <a:solidFill>
                <a:schemeClr val="accent3"/>
              </a:solidFill>
            </a:endParaRPr>
          </a:p>
          <a:p>
            <a:pPr marL="514350" indent="-514350">
              <a:buAutoNum type="arabicPeriod"/>
            </a:pPr>
            <a:r>
              <a:rPr lang="en-US" b="1" dirty="0"/>
              <a:t>Conclusions</a:t>
            </a:r>
          </a:p>
        </p:txBody>
      </p:sp>
    </p:spTree>
    <p:extLst>
      <p:ext uri="{BB962C8B-B14F-4D97-AF65-F5344CB8AC3E}">
        <p14:creationId xmlns:p14="http://schemas.microsoft.com/office/powerpoint/2010/main" val="1500835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8557-2F75-445D-923E-2E1A8BD7EF3E}"/>
              </a:ext>
            </a:extLst>
          </p:cNvPr>
          <p:cNvSpPr>
            <a:spLocks noGrp="1"/>
          </p:cNvSpPr>
          <p:nvPr>
            <p:ph type="title"/>
          </p:nvPr>
        </p:nvSpPr>
        <p:spPr>
          <a:xfrm>
            <a:off x="499730" y="245101"/>
            <a:ext cx="10854070" cy="1325563"/>
          </a:xfrm>
        </p:spPr>
        <p:txBody>
          <a:bodyPr>
            <a:normAutofit/>
          </a:bodyPr>
          <a:lstStyle/>
          <a:p>
            <a:r>
              <a:rPr lang="en-US" sz="4000" b="1" dirty="0">
                <a:latin typeface="Arial" panose="020B0604020202020204" pitchFamily="34" charset="0"/>
                <a:cs typeface="Arial" panose="020B0604020202020204" pitchFamily="34" charset="0"/>
              </a:rPr>
              <a:t>Plot of Mean Average Recall at K (MAR@K)</a:t>
            </a:r>
          </a:p>
        </p:txBody>
      </p:sp>
      <p:pic>
        <p:nvPicPr>
          <p:cNvPr id="9218" name="Picture 2">
            <a:extLst>
              <a:ext uri="{FF2B5EF4-FFF2-40B4-BE49-F238E27FC236}">
                <a16:creationId xmlns:a16="http://schemas.microsoft.com/office/drawing/2014/main" id="{5E1F05A2-8312-4C21-BDD9-ACCBCCF057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6838" y="1690689"/>
            <a:ext cx="9911388" cy="4922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604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8557-2F75-445D-923E-2E1A8BD7EF3E}"/>
              </a:ext>
            </a:extLst>
          </p:cNvPr>
          <p:cNvSpPr>
            <a:spLocks noGrp="1"/>
          </p:cNvSpPr>
          <p:nvPr>
            <p:ph type="title"/>
          </p:nvPr>
        </p:nvSpPr>
        <p:spPr>
          <a:xfrm>
            <a:off x="499730" y="245101"/>
            <a:ext cx="10854070" cy="1325563"/>
          </a:xfrm>
        </p:spPr>
        <p:txBody>
          <a:bodyPr>
            <a:normAutofit/>
          </a:bodyPr>
          <a:lstStyle/>
          <a:p>
            <a:r>
              <a:rPr lang="en-US" sz="4000" b="1" dirty="0">
                <a:latin typeface="Arial" panose="020B0604020202020204" pitchFamily="34" charset="0"/>
                <a:cs typeface="Arial" panose="020B0604020202020204" pitchFamily="34" charset="0"/>
              </a:rPr>
              <a:t>Is the Collaborative Filtering Recommender the best?</a:t>
            </a:r>
          </a:p>
        </p:txBody>
      </p:sp>
      <p:pic>
        <p:nvPicPr>
          <p:cNvPr id="9218" name="Picture 2">
            <a:extLst>
              <a:ext uri="{FF2B5EF4-FFF2-40B4-BE49-F238E27FC236}">
                <a16:creationId xmlns:a16="http://schemas.microsoft.com/office/drawing/2014/main" id="{5E1F05A2-8312-4C21-BDD9-ACCBCCF057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63170" y="1371712"/>
            <a:ext cx="3682256" cy="18286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DEDC4A-0846-4AF2-8363-7EFEBC903F10}"/>
              </a:ext>
            </a:extLst>
          </p:cNvPr>
          <p:cNvSpPr txBox="1"/>
          <p:nvPr/>
        </p:nvSpPr>
        <p:spPr>
          <a:xfrm>
            <a:off x="515825" y="1660136"/>
            <a:ext cx="7394791" cy="1569660"/>
          </a:xfrm>
          <a:prstGeom prst="rect">
            <a:avLst/>
          </a:prstGeom>
          <a:noFill/>
        </p:spPr>
        <p:txBody>
          <a:bodyPr wrap="square" rtlCol="0">
            <a:spAutoFit/>
          </a:bodyPr>
          <a:lstStyle/>
          <a:p>
            <a:r>
              <a:rPr lang="en-US" sz="2400" dirty="0"/>
              <a:t>We can see that the line slope of collaborative filtering recommender is much larger than those of other recommenders. Does this mean the collaborative filtering recommender is much better than all the others?</a:t>
            </a:r>
          </a:p>
        </p:txBody>
      </p:sp>
      <p:sp>
        <p:nvSpPr>
          <p:cNvPr id="5" name="TextBox 4">
            <a:extLst>
              <a:ext uri="{FF2B5EF4-FFF2-40B4-BE49-F238E27FC236}">
                <a16:creationId xmlns:a16="http://schemas.microsoft.com/office/drawing/2014/main" id="{523DF322-1FC2-4EF4-A7F0-1B6C1E52181E}"/>
              </a:ext>
            </a:extLst>
          </p:cNvPr>
          <p:cNvSpPr txBox="1"/>
          <p:nvPr/>
        </p:nvSpPr>
        <p:spPr>
          <a:xfrm>
            <a:off x="499730" y="3365202"/>
            <a:ext cx="11578855" cy="3416320"/>
          </a:xfrm>
          <a:prstGeom prst="rect">
            <a:avLst/>
          </a:prstGeom>
          <a:noFill/>
        </p:spPr>
        <p:txBody>
          <a:bodyPr wrap="square" rtlCol="0">
            <a:spAutoFit/>
          </a:bodyPr>
          <a:lstStyle/>
          <a:p>
            <a:r>
              <a:rPr lang="en-US" sz="2400" dirty="0"/>
              <a:t>Maybe this is not true. Let’s first look at the definition of recall at K. R@K shows that among all high rated items, how many are included in the K recommended items.  </a:t>
            </a:r>
          </a:p>
          <a:p>
            <a:endParaRPr lang="en-US" sz="2400" dirty="0"/>
          </a:p>
          <a:p>
            <a:r>
              <a:rPr lang="en-US" sz="2400" dirty="0"/>
              <a:t>In the collaborative filtering recommender, items with high predicted ratings were recommended to users. Since our predicting model is proved to be quite effective (RMSE=0.43), it is believed that items with high predicted ratings are quite likely with real high ratings. That’s why it gives high MAR@K.</a:t>
            </a:r>
          </a:p>
          <a:p>
            <a:endParaRPr lang="en-US" sz="2400" dirty="0"/>
          </a:p>
          <a:p>
            <a:r>
              <a:rPr lang="en-US" sz="2400" dirty="0"/>
              <a:t>But why should we recommend items to users which they already gave high rating ? ?</a:t>
            </a:r>
          </a:p>
        </p:txBody>
      </p:sp>
    </p:spTree>
    <p:extLst>
      <p:ext uri="{BB962C8B-B14F-4D97-AF65-F5344CB8AC3E}">
        <p14:creationId xmlns:p14="http://schemas.microsoft.com/office/powerpoint/2010/main" val="3517421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2F339-9C46-43A9-B0FE-FD255E920AD4}"/>
              </a:ext>
            </a:extLst>
          </p:cNvPr>
          <p:cNvSpPr>
            <a:spLocks noGrp="1"/>
          </p:cNvSpPr>
          <p:nvPr>
            <p:ph idx="1"/>
          </p:nvPr>
        </p:nvSpPr>
        <p:spPr>
          <a:xfrm>
            <a:off x="710612" y="1708663"/>
            <a:ext cx="10515600" cy="4564543"/>
          </a:xfrm>
        </p:spPr>
        <p:txBody>
          <a:bodyPr>
            <a:normAutofit/>
          </a:bodyPr>
          <a:lstStyle/>
          <a:p>
            <a:pPr marL="0" indent="0">
              <a:buNone/>
            </a:pPr>
            <a:r>
              <a:rPr lang="en-US" dirty="0"/>
              <a:t>My favorite recommender is the unrated recommender. This recommender predicts users’ rating on items they have not rated, and recommend items with highest predicted ratings to users.  </a:t>
            </a:r>
          </a:p>
          <a:p>
            <a:pPr marL="0" indent="0">
              <a:buNone/>
            </a:pPr>
            <a:endParaRPr lang="en-US" dirty="0"/>
          </a:p>
          <a:p>
            <a:pPr marL="0" indent="0">
              <a:buNone/>
            </a:pPr>
            <a:r>
              <a:rPr lang="en-US" dirty="0"/>
              <a:t>Since our predicting model (SVD++) has been proved to be quite effective (RMSE=0.43), we have confidence to see that items with high predicted ratings are very likely those loved by the user. </a:t>
            </a:r>
          </a:p>
          <a:p>
            <a:pPr marL="0" indent="0">
              <a:buNone/>
            </a:pPr>
            <a:endParaRPr lang="en-US" dirty="0"/>
          </a:p>
          <a:p>
            <a:pPr marL="0" indent="0">
              <a:buNone/>
            </a:pPr>
            <a:r>
              <a:rPr lang="en-US" dirty="0"/>
              <a:t>So in my understanding the unrated recommender is what a successful recommender should be. </a:t>
            </a:r>
          </a:p>
        </p:txBody>
      </p:sp>
      <p:sp>
        <p:nvSpPr>
          <p:cNvPr id="4" name="Title 1">
            <a:extLst>
              <a:ext uri="{FF2B5EF4-FFF2-40B4-BE49-F238E27FC236}">
                <a16:creationId xmlns:a16="http://schemas.microsoft.com/office/drawing/2014/main" id="{2026DF30-BF66-4E99-8308-B1D3D411B0C4}"/>
              </a:ext>
            </a:extLst>
          </p:cNvPr>
          <p:cNvSpPr>
            <a:spLocks noGrp="1"/>
          </p:cNvSpPr>
          <p:nvPr>
            <p:ph type="title"/>
          </p:nvPr>
        </p:nvSpPr>
        <p:spPr>
          <a:xfrm>
            <a:off x="499730" y="245101"/>
            <a:ext cx="10854070" cy="1325563"/>
          </a:xfrm>
        </p:spPr>
        <p:txBody>
          <a:bodyPr>
            <a:normAutofit/>
          </a:bodyPr>
          <a:lstStyle/>
          <a:p>
            <a:r>
              <a:rPr lang="en-US" sz="4000" b="1" dirty="0">
                <a:latin typeface="Arial" panose="020B0604020202020204" pitchFamily="34" charset="0"/>
                <a:cs typeface="Arial" panose="020B0604020202020204" pitchFamily="34" charset="0"/>
              </a:rPr>
              <a:t>My Favorite Recommender: the Unrated </a:t>
            </a:r>
          </a:p>
        </p:txBody>
      </p:sp>
    </p:spTree>
    <p:extLst>
      <p:ext uri="{BB962C8B-B14F-4D97-AF65-F5344CB8AC3E}">
        <p14:creationId xmlns:p14="http://schemas.microsoft.com/office/powerpoint/2010/main" val="1917730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6A2B-BD4B-4694-B36D-620561B82C67}"/>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Contents</a:t>
            </a:r>
            <a:endParaRPr lang="en-US" dirty="0"/>
          </a:p>
        </p:txBody>
      </p:sp>
      <p:sp>
        <p:nvSpPr>
          <p:cNvPr id="3" name="Content Placeholder 2">
            <a:extLst>
              <a:ext uri="{FF2B5EF4-FFF2-40B4-BE49-F238E27FC236}">
                <a16:creationId xmlns:a16="http://schemas.microsoft.com/office/drawing/2014/main" id="{D05A5C71-9D22-417F-BAEE-81528A79641D}"/>
              </a:ext>
            </a:extLst>
          </p:cNvPr>
          <p:cNvSpPr>
            <a:spLocks noGrp="1"/>
          </p:cNvSpPr>
          <p:nvPr>
            <p:ph idx="1"/>
          </p:nvPr>
        </p:nvSpPr>
        <p:spPr>
          <a:xfrm>
            <a:off x="1008321" y="2439248"/>
            <a:ext cx="10515600" cy="3823328"/>
          </a:xfrm>
        </p:spPr>
        <p:txBody>
          <a:bodyPr/>
          <a:lstStyle/>
          <a:p>
            <a:pPr marL="514350" indent="-514350">
              <a:buAutoNum type="arabicPeriod"/>
            </a:pPr>
            <a:r>
              <a:rPr lang="en-US" b="1" dirty="0"/>
              <a:t>Brief Introduction of Recommender Systems</a:t>
            </a:r>
          </a:p>
          <a:p>
            <a:pPr marL="514350" indent="-514350">
              <a:buAutoNum type="arabicPeriod"/>
            </a:pPr>
            <a:endParaRPr lang="en-US" b="1" dirty="0"/>
          </a:p>
          <a:p>
            <a:pPr marL="514350" indent="-514350">
              <a:buAutoNum type="arabicPeriod"/>
            </a:pPr>
            <a:r>
              <a:rPr lang="en-US" b="1" dirty="0">
                <a:solidFill>
                  <a:schemeClr val="accent3"/>
                </a:solidFill>
              </a:rPr>
              <a:t>Data and Models in This Study </a:t>
            </a:r>
          </a:p>
          <a:p>
            <a:pPr marL="514350" indent="-514350">
              <a:buAutoNum type="arabicPeriod"/>
            </a:pPr>
            <a:endParaRPr lang="en-US" b="1" dirty="0">
              <a:solidFill>
                <a:schemeClr val="accent3"/>
              </a:solidFill>
            </a:endParaRPr>
          </a:p>
          <a:p>
            <a:pPr marL="514350" indent="-514350">
              <a:buAutoNum type="arabicPeriod"/>
            </a:pPr>
            <a:r>
              <a:rPr lang="en-US" b="1" dirty="0">
                <a:solidFill>
                  <a:schemeClr val="accent3"/>
                </a:solidFill>
              </a:rPr>
              <a:t>Building Various Recommenders</a:t>
            </a:r>
          </a:p>
          <a:p>
            <a:pPr marL="514350" indent="-514350">
              <a:buAutoNum type="arabicPeriod"/>
            </a:pPr>
            <a:endParaRPr lang="en-US" b="1" dirty="0">
              <a:solidFill>
                <a:schemeClr val="accent3"/>
              </a:solidFill>
            </a:endParaRPr>
          </a:p>
          <a:p>
            <a:pPr marL="514350" indent="-514350">
              <a:buAutoNum type="arabicPeriod"/>
            </a:pPr>
            <a:r>
              <a:rPr lang="en-US" b="1" dirty="0">
                <a:solidFill>
                  <a:schemeClr val="accent3"/>
                </a:solidFill>
              </a:rPr>
              <a:t>Conclusions</a:t>
            </a:r>
          </a:p>
        </p:txBody>
      </p:sp>
    </p:spTree>
    <p:extLst>
      <p:ext uri="{BB962C8B-B14F-4D97-AF65-F5344CB8AC3E}">
        <p14:creationId xmlns:p14="http://schemas.microsoft.com/office/powerpoint/2010/main" val="3875040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2F339-9C46-43A9-B0FE-FD255E920AD4}"/>
              </a:ext>
            </a:extLst>
          </p:cNvPr>
          <p:cNvSpPr>
            <a:spLocks noGrp="1"/>
          </p:cNvSpPr>
          <p:nvPr>
            <p:ph idx="1"/>
          </p:nvPr>
        </p:nvSpPr>
        <p:spPr>
          <a:xfrm>
            <a:off x="499730" y="1942580"/>
            <a:ext cx="11557590" cy="4564543"/>
          </a:xfrm>
        </p:spPr>
        <p:txBody>
          <a:bodyPr>
            <a:normAutofit/>
          </a:bodyPr>
          <a:lstStyle/>
          <a:p>
            <a:pPr marL="0" marR="0">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1. The SVD++ is the best model in predicting users’ ratings in this study. </a:t>
            </a:r>
          </a:p>
          <a:p>
            <a:pPr marL="0" marR="0">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2. It is </a:t>
            </a:r>
            <a:r>
              <a:rPr lang="en-US" b="1" dirty="0">
                <a:effectLst/>
                <a:latin typeface="Calibri" panose="020F0502020204030204" pitchFamily="34" charset="0"/>
                <a:ea typeface="DengXian" panose="02010600030101010101" pitchFamily="2" charset="-122"/>
                <a:cs typeface="Times New Roman" panose="02020603050405020304" pitchFamily="18" charset="0"/>
              </a:rPr>
              <a:t>doubtful</a:t>
            </a:r>
            <a:r>
              <a:rPr lang="en-US" dirty="0">
                <a:effectLst/>
                <a:latin typeface="Calibri" panose="020F0502020204030204" pitchFamily="34" charset="0"/>
                <a:ea typeface="DengXian" panose="02010600030101010101" pitchFamily="2" charset="-122"/>
                <a:cs typeface="Times New Roman" panose="02020603050405020304" pitchFamily="18" charset="0"/>
              </a:rPr>
              <a:t> that the </a:t>
            </a:r>
            <a:r>
              <a:rPr lang="en-US" b="1" dirty="0">
                <a:effectLst/>
                <a:latin typeface="Calibri" panose="020F0502020204030204" pitchFamily="34" charset="0"/>
                <a:ea typeface="DengXian" panose="02010600030101010101" pitchFamily="2" charset="-122"/>
                <a:cs typeface="Times New Roman" panose="02020603050405020304" pitchFamily="18" charset="0"/>
              </a:rPr>
              <a:t>MAR@K is an effective metrics</a:t>
            </a:r>
            <a:r>
              <a:rPr lang="en-US" dirty="0">
                <a:effectLst/>
                <a:latin typeface="Calibri" panose="020F0502020204030204" pitchFamily="34" charset="0"/>
                <a:ea typeface="DengXian" panose="02010600030101010101" pitchFamily="2" charset="-122"/>
                <a:cs typeface="Times New Roman" panose="02020603050405020304" pitchFamily="18" charset="0"/>
              </a:rPr>
              <a:t> to evaluate the performance of a recommender system;</a:t>
            </a:r>
          </a:p>
          <a:p>
            <a:pPr marL="0" marR="0">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3. The </a:t>
            </a:r>
            <a:r>
              <a:rPr lang="en-US" b="1" dirty="0">
                <a:effectLst/>
                <a:latin typeface="Calibri" panose="020F0502020204030204" pitchFamily="34" charset="0"/>
                <a:ea typeface="DengXian" panose="02010600030101010101" pitchFamily="2" charset="-122"/>
                <a:cs typeface="Times New Roman" panose="02020603050405020304" pitchFamily="18" charset="0"/>
              </a:rPr>
              <a:t>unrated recommender</a:t>
            </a:r>
            <a:r>
              <a:rPr lang="en-US" dirty="0">
                <a:effectLst/>
                <a:latin typeface="Calibri" panose="020F0502020204030204" pitchFamily="34" charset="0"/>
                <a:ea typeface="DengXian" panose="02010600030101010101" pitchFamily="2" charset="-122"/>
                <a:cs typeface="Times New Roman" panose="02020603050405020304" pitchFamily="18" charset="0"/>
              </a:rPr>
              <a:t> is believed to be the </a:t>
            </a:r>
            <a:r>
              <a:rPr lang="en-US" b="1" dirty="0">
                <a:effectLst/>
                <a:latin typeface="Calibri" panose="020F0502020204030204" pitchFamily="34" charset="0"/>
                <a:ea typeface="DengXian" panose="02010600030101010101" pitchFamily="2" charset="-122"/>
                <a:cs typeface="Times New Roman" panose="02020603050405020304" pitchFamily="18" charset="0"/>
              </a:rPr>
              <a:t>best</a:t>
            </a:r>
            <a:r>
              <a:rPr lang="en-US" dirty="0">
                <a:effectLst/>
                <a:latin typeface="Calibri" panose="020F0502020204030204" pitchFamily="34" charset="0"/>
                <a:ea typeface="DengXian" panose="02010600030101010101" pitchFamily="2" charset="-122"/>
                <a:cs typeface="Times New Roman" panose="02020603050405020304" pitchFamily="18" charset="0"/>
              </a:rPr>
              <a:t> recommender in all;</a:t>
            </a:r>
          </a:p>
          <a:p>
            <a:pPr marL="0" marR="0">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4. List of remaining recommenders from my </a:t>
            </a:r>
            <a:r>
              <a:rPr lang="en-US" b="1" dirty="0">
                <a:latin typeface="Calibri" panose="020F0502020204030204" pitchFamily="34" charset="0"/>
                <a:ea typeface="DengXian" panose="02010600030101010101" pitchFamily="2" charset="-122"/>
                <a:cs typeface="Times New Roman" panose="02020603050405020304" pitchFamily="18" charset="0"/>
              </a:rPr>
              <a:t>mo</a:t>
            </a:r>
            <a:r>
              <a:rPr lang="en-US" b="1" dirty="0">
                <a:effectLst/>
                <a:latin typeface="Calibri" panose="020F0502020204030204" pitchFamily="34" charset="0"/>
                <a:ea typeface="DengXian" panose="02010600030101010101" pitchFamily="2" charset="-122"/>
                <a:cs typeface="Times New Roman" panose="02020603050405020304" pitchFamily="18" charset="0"/>
              </a:rPr>
              <a:t>st favorite</a:t>
            </a:r>
            <a:r>
              <a:rPr lang="en-US" dirty="0">
                <a:effectLst/>
                <a:latin typeface="Calibri" panose="020F0502020204030204" pitchFamily="34" charset="0"/>
                <a:ea typeface="DengXian" panose="02010600030101010101" pitchFamily="2" charset="-122"/>
                <a:cs typeface="Times New Roman" panose="02020603050405020304" pitchFamily="18" charset="0"/>
              </a:rPr>
              <a:t> to </a:t>
            </a:r>
            <a:r>
              <a:rPr lang="en-US" b="1" dirty="0">
                <a:effectLst/>
                <a:latin typeface="Calibri" panose="020F0502020204030204" pitchFamily="34" charset="0"/>
                <a:ea typeface="DengXian" panose="02010600030101010101" pitchFamily="2" charset="-122"/>
                <a:cs typeface="Times New Roman" panose="02020603050405020304" pitchFamily="18" charset="0"/>
              </a:rPr>
              <a:t>least favorite</a:t>
            </a:r>
            <a:r>
              <a:rPr lang="en-US" dirty="0">
                <a:effectLst/>
                <a:latin typeface="Calibri" panose="020F0502020204030204" pitchFamily="34" charset="0"/>
                <a:ea typeface="DengXian" panose="02010600030101010101" pitchFamily="2" charset="-122"/>
                <a:cs typeface="Times New Roman" panose="02020603050405020304" pitchFamily="18" charset="0"/>
              </a:rPr>
              <a:t>: </a:t>
            </a:r>
            <a:r>
              <a:rPr lang="en-US" b="1" dirty="0">
                <a:effectLst/>
                <a:latin typeface="Calibri" panose="020F0502020204030204" pitchFamily="34" charset="0"/>
                <a:ea typeface="DengXian" panose="02010600030101010101" pitchFamily="2" charset="-122"/>
                <a:cs typeface="Times New Roman" panose="02020603050405020304" pitchFamily="18" charset="0"/>
              </a:rPr>
              <a:t>parallel recommender, popularity recommender, collaborative filtering recommender, and random recommender</a:t>
            </a:r>
            <a:r>
              <a:rPr lang="en-US" dirty="0">
                <a:effectLst/>
                <a:latin typeface="Calibri" panose="020F0502020204030204" pitchFamily="34" charset="0"/>
                <a:ea typeface="DengXian" panose="02010600030101010101" pitchFamily="2" charset="-122"/>
                <a:cs typeface="Times New Roman" panose="02020603050405020304" pitchFamily="18" charset="0"/>
              </a:rPr>
              <a:t>.</a:t>
            </a:r>
          </a:p>
        </p:txBody>
      </p:sp>
      <p:sp>
        <p:nvSpPr>
          <p:cNvPr id="4" name="Title 1">
            <a:extLst>
              <a:ext uri="{FF2B5EF4-FFF2-40B4-BE49-F238E27FC236}">
                <a16:creationId xmlns:a16="http://schemas.microsoft.com/office/drawing/2014/main" id="{2026DF30-BF66-4E99-8308-B1D3D411B0C4}"/>
              </a:ext>
            </a:extLst>
          </p:cNvPr>
          <p:cNvSpPr>
            <a:spLocks noGrp="1"/>
          </p:cNvSpPr>
          <p:nvPr>
            <p:ph type="title"/>
          </p:nvPr>
        </p:nvSpPr>
        <p:spPr>
          <a:xfrm>
            <a:off x="499730" y="245101"/>
            <a:ext cx="10854070" cy="1325563"/>
          </a:xfrm>
        </p:spPr>
        <p:txBody>
          <a:bodyPr>
            <a:normAutofit/>
          </a:bodyPr>
          <a:lstStyle/>
          <a:p>
            <a:r>
              <a:rPr lang="en-US" sz="4000" b="1" dirty="0">
                <a:latin typeface="Arial" panose="020B0604020202020204" pitchFamily="34" charset="0"/>
                <a:cs typeface="Arial" panose="020B0604020202020204" pitchFamily="34" charset="0"/>
              </a:rPr>
              <a:t>Conclusions</a:t>
            </a:r>
          </a:p>
        </p:txBody>
      </p:sp>
    </p:spTree>
    <p:extLst>
      <p:ext uri="{BB962C8B-B14F-4D97-AF65-F5344CB8AC3E}">
        <p14:creationId xmlns:p14="http://schemas.microsoft.com/office/powerpoint/2010/main" val="655333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4D54B4E-3635-49E7-806C-B839479DCC8E}"/>
              </a:ext>
            </a:extLst>
          </p:cNvPr>
          <p:cNvPicPr>
            <a:picLocks noGrp="1" noChangeAspect="1"/>
          </p:cNvPicPr>
          <p:nvPr>
            <p:ph idx="1"/>
          </p:nvPr>
        </p:nvPicPr>
        <p:blipFill>
          <a:blip r:embed="rId2"/>
          <a:stretch>
            <a:fillRect/>
          </a:stretch>
        </p:blipFill>
        <p:spPr>
          <a:xfrm>
            <a:off x="4314563" y="905523"/>
            <a:ext cx="3753374" cy="2095792"/>
          </a:xfrm>
        </p:spPr>
      </p:pic>
      <p:pic>
        <p:nvPicPr>
          <p:cNvPr id="12" name="Picture 11">
            <a:extLst>
              <a:ext uri="{FF2B5EF4-FFF2-40B4-BE49-F238E27FC236}">
                <a16:creationId xmlns:a16="http://schemas.microsoft.com/office/drawing/2014/main" id="{DD0FB197-7D96-4A27-AC74-33B2BA8DC897}"/>
              </a:ext>
            </a:extLst>
          </p:cNvPr>
          <p:cNvPicPr>
            <a:picLocks noChangeAspect="1"/>
          </p:cNvPicPr>
          <p:nvPr/>
        </p:nvPicPr>
        <p:blipFill>
          <a:blip r:embed="rId3"/>
          <a:stretch>
            <a:fillRect/>
          </a:stretch>
        </p:blipFill>
        <p:spPr>
          <a:xfrm>
            <a:off x="3562351" y="3648075"/>
            <a:ext cx="5534024" cy="2523477"/>
          </a:xfrm>
          <a:prstGeom prst="rect">
            <a:avLst/>
          </a:prstGeom>
        </p:spPr>
      </p:pic>
    </p:spTree>
    <p:extLst>
      <p:ext uri="{BB962C8B-B14F-4D97-AF65-F5344CB8AC3E}">
        <p14:creationId xmlns:p14="http://schemas.microsoft.com/office/powerpoint/2010/main" val="75370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8109-F272-4DD3-9DD5-0BF7AAD8A255}"/>
              </a:ext>
            </a:extLst>
          </p:cNvPr>
          <p:cNvSpPr>
            <a:spLocks noGrp="1"/>
          </p:cNvSpPr>
          <p:nvPr>
            <p:ph type="title"/>
          </p:nvPr>
        </p:nvSpPr>
        <p:spPr>
          <a:xfrm>
            <a:off x="187325" y="-85193"/>
            <a:ext cx="10515600" cy="1325563"/>
          </a:xfrm>
        </p:spPr>
        <p:txBody>
          <a:bodyPr>
            <a:normAutofit/>
          </a:bodyPr>
          <a:lstStyle/>
          <a:p>
            <a:r>
              <a:rPr lang="en-US" sz="4000" b="1" dirty="0">
                <a:latin typeface="Arial" panose="020B0604020202020204" pitchFamily="34" charset="0"/>
                <a:cs typeface="Arial" panose="020B0604020202020204" pitchFamily="34" charset="0"/>
              </a:rPr>
              <a:t>What is a recommender system?</a:t>
            </a:r>
          </a:p>
        </p:txBody>
      </p:sp>
      <p:pic>
        <p:nvPicPr>
          <p:cNvPr id="2050" name="Picture 2" descr="See the source image">
            <a:extLst>
              <a:ext uri="{FF2B5EF4-FFF2-40B4-BE49-F238E27FC236}">
                <a16:creationId xmlns:a16="http://schemas.microsoft.com/office/drawing/2014/main" id="{D2D04135-7C7E-49B3-A598-8DBA2CF271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0302" y="1220260"/>
            <a:ext cx="6320598" cy="32993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0F28E9-3A16-401D-B70D-50C3AB17EA7A}"/>
              </a:ext>
            </a:extLst>
          </p:cNvPr>
          <p:cNvSpPr txBox="1"/>
          <p:nvPr/>
        </p:nvSpPr>
        <p:spPr>
          <a:xfrm>
            <a:off x="7400925" y="1391710"/>
            <a:ext cx="4414077" cy="3108543"/>
          </a:xfrm>
          <a:prstGeom prst="rect">
            <a:avLst/>
          </a:prstGeom>
          <a:noFill/>
        </p:spPr>
        <p:txBody>
          <a:bodyPr wrap="square" rtlCol="0">
            <a:spAutoFit/>
          </a:bodyPr>
          <a:lstStyle/>
          <a:p>
            <a:r>
              <a:rPr lang="en-US" sz="2800" dirty="0"/>
              <a:t>A recommender system is a subclass of information filtering system that seeks to predict the "rating" or "preference" a user would give to an item. (From </a:t>
            </a:r>
            <a:r>
              <a:rPr lang="en-US" sz="2800" dirty="0" err="1"/>
              <a:t>wikipedia</a:t>
            </a:r>
            <a:r>
              <a:rPr lang="en-US" sz="2800" dirty="0"/>
              <a:t>)</a:t>
            </a:r>
          </a:p>
        </p:txBody>
      </p:sp>
      <p:sp>
        <p:nvSpPr>
          <p:cNvPr id="5" name="TextBox 4">
            <a:extLst>
              <a:ext uri="{FF2B5EF4-FFF2-40B4-BE49-F238E27FC236}">
                <a16:creationId xmlns:a16="http://schemas.microsoft.com/office/drawing/2014/main" id="{A37F8C05-BBFD-4C91-8DF0-5ED384697D87}"/>
              </a:ext>
            </a:extLst>
          </p:cNvPr>
          <p:cNvSpPr txBox="1"/>
          <p:nvPr/>
        </p:nvSpPr>
        <p:spPr>
          <a:xfrm>
            <a:off x="518352" y="5057775"/>
            <a:ext cx="11296650" cy="1384995"/>
          </a:xfrm>
          <a:prstGeom prst="rect">
            <a:avLst/>
          </a:prstGeom>
          <a:noFill/>
        </p:spPr>
        <p:txBody>
          <a:bodyPr wrap="square" rtlCol="0">
            <a:spAutoFit/>
          </a:bodyPr>
          <a:lstStyle/>
          <a:p>
            <a:r>
              <a:rPr lang="en-US" sz="2800" dirty="0"/>
              <a:t>In my understanding, a recommender system includes a model to predict a user’s rating on an item, and it also recommend a user with items he/she might be interested to use. </a:t>
            </a:r>
          </a:p>
        </p:txBody>
      </p:sp>
    </p:spTree>
    <p:extLst>
      <p:ext uri="{BB962C8B-B14F-4D97-AF65-F5344CB8AC3E}">
        <p14:creationId xmlns:p14="http://schemas.microsoft.com/office/powerpoint/2010/main" val="281217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DC35-7E85-45E4-BA5A-320FAEDD186B}"/>
              </a:ext>
            </a:extLst>
          </p:cNvPr>
          <p:cNvSpPr>
            <a:spLocks noGrp="1"/>
          </p:cNvSpPr>
          <p:nvPr>
            <p:ph type="title"/>
          </p:nvPr>
        </p:nvSpPr>
        <p:spPr>
          <a:xfrm>
            <a:off x="403622" y="-39403"/>
            <a:ext cx="11384756" cy="1325563"/>
          </a:xfrm>
        </p:spPr>
        <p:txBody>
          <a:bodyPr>
            <a:normAutofit/>
          </a:bodyPr>
          <a:lstStyle/>
          <a:p>
            <a:r>
              <a:rPr lang="en-US" sz="4000" b="1" dirty="0">
                <a:latin typeface="Arial" panose="020B0604020202020204" pitchFamily="34" charset="0"/>
                <a:cs typeface="Arial" panose="020B0604020202020204" pitchFamily="34" charset="0"/>
              </a:rPr>
              <a:t>Recommender systems are widely used</a:t>
            </a:r>
          </a:p>
        </p:txBody>
      </p:sp>
      <p:pic>
        <p:nvPicPr>
          <p:cNvPr id="3074" name="Picture 2" descr="Amazon.com. Spend less. Smile more.">
            <a:extLst>
              <a:ext uri="{FF2B5EF4-FFF2-40B4-BE49-F238E27FC236}">
                <a16:creationId xmlns:a16="http://schemas.microsoft.com/office/drawing/2014/main" id="{62E9568A-758A-4770-9639-B289240893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844" y="150919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Netflix - index.impakter">
            <a:extLst>
              <a:ext uri="{FF2B5EF4-FFF2-40B4-BE49-F238E27FC236}">
                <a16:creationId xmlns:a16="http://schemas.microsoft.com/office/drawing/2014/main" id="{40341453-5EB8-4A79-AB7D-783AF9F48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858" y="3579674"/>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Facebook logo Images, Stock Photos &amp; Vectors | Shutterstock">
            <a:extLst>
              <a:ext uri="{FF2B5EF4-FFF2-40B4-BE49-F238E27FC236}">
                <a16:creationId xmlns:a16="http://schemas.microsoft.com/office/drawing/2014/main" id="{416D8A16-433D-4034-99AF-665ACF30B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725" y="1611592"/>
            <a:ext cx="2584819" cy="21669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YouTube for Nintendo Switch - Nintendo">
            <a:extLst>
              <a:ext uri="{FF2B5EF4-FFF2-40B4-BE49-F238E27FC236}">
                <a16:creationId xmlns:a16="http://schemas.microsoft.com/office/drawing/2014/main" id="{636FC291-0E97-41AF-8C3C-7521FBA534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294" y="2882912"/>
            <a:ext cx="3729038" cy="209813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LinkedIn Logo Desktop Wallpaper 65635 1920x1080px">
            <a:extLst>
              <a:ext uri="{FF2B5EF4-FFF2-40B4-BE49-F238E27FC236}">
                <a16:creationId xmlns:a16="http://schemas.microsoft.com/office/drawing/2014/main" id="{1E775169-8CEA-449C-B12F-EC3571565E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4665" y="1844865"/>
            <a:ext cx="3163491" cy="1779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AEFC13-9812-4EF6-9BE7-200A6034DAFA}"/>
              </a:ext>
            </a:extLst>
          </p:cNvPr>
          <p:cNvSpPr txBox="1"/>
          <p:nvPr/>
        </p:nvSpPr>
        <p:spPr>
          <a:xfrm>
            <a:off x="435769" y="5265264"/>
            <a:ext cx="11613356" cy="1569660"/>
          </a:xfrm>
          <a:prstGeom prst="rect">
            <a:avLst/>
          </a:prstGeom>
          <a:noFill/>
        </p:spPr>
        <p:txBody>
          <a:bodyPr wrap="square" rtlCol="0">
            <a:spAutoFit/>
          </a:bodyPr>
          <a:lstStyle/>
          <a:p>
            <a:r>
              <a:rPr lang="en-US" sz="2400" dirty="0"/>
              <a:t>If you bought baby formula at Amazon, maybe they will recommend diapers to you;</a:t>
            </a:r>
          </a:p>
          <a:p>
            <a:r>
              <a:rPr lang="en-US" sz="2400" dirty="0"/>
              <a:t>YouTube predicts videos you might like to watch and recommend them to you;</a:t>
            </a:r>
          </a:p>
          <a:p>
            <a:r>
              <a:rPr lang="en-US" sz="2400" dirty="0"/>
              <a:t>Facebook recommend groups and users you might interested to join in;</a:t>
            </a:r>
          </a:p>
          <a:p>
            <a:r>
              <a:rPr lang="en-US" sz="2400" dirty="0"/>
              <a:t>……</a:t>
            </a:r>
          </a:p>
        </p:txBody>
      </p:sp>
    </p:spTree>
    <p:extLst>
      <p:ext uri="{BB962C8B-B14F-4D97-AF65-F5344CB8AC3E}">
        <p14:creationId xmlns:p14="http://schemas.microsoft.com/office/powerpoint/2010/main" val="1402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5F17-4C2C-44C5-B2A3-575614A6DBE0}"/>
              </a:ext>
            </a:extLst>
          </p:cNvPr>
          <p:cNvSpPr>
            <a:spLocks noGrp="1"/>
          </p:cNvSpPr>
          <p:nvPr>
            <p:ph type="title"/>
          </p:nvPr>
        </p:nvSpPr>
        <p:spPr>
          <a:xfrm>
            <a:off x="215900" y="192722"/>
            <a:ext cx="11544300" cy="1325563"/>
          </a:xfrm>
        </p:spPr>
        <p:txBody>
          <a:bodyPr>
            <a:normAutofit/>
          </a:bodyPr>
          <a:lstStyle/>
          <a:p>
            <a:r>
              <a:rPr lang="en-US" sz="4000" b="1" dirty="0">
                <a:latin typeface="Arial" panose="020B0604020202020204" pitchFamily="34" charset="0"/>
                <a:cs typeface="Arial" panose="020B0604020202020204" pitchFamily="34" charset="0"/>
              </a:rPr>
              <a:t>Two main models for building recommender systems</a:t>
            </a:r>
          </a:p>
        </p:txBody>
      </p:sp>
      <p:sp>
        <p:nvSpPr>
          <p:cNvPr id="3" name="Content Placeholder 2">
            <a:extLst>
              <a:ext uri="{FF2B5EF4-FFF2-40B4-BE49-F238E27FC236}">
                <a16:creationId xmlns:a16="http://schemas.microsoft.com/office/drawing/2014/main" id="{3E5325A3-D305-4AFB-811A-3D05EDE1BEEA}"/>
              </a:ext>
            </a:extLst>
          </p:cNvPr>
          <p:cNvSpPr>
            <a:spLocks noGrp="1"/>
          </p:cNvSpPr>
          <p:nvPr>
            <p:ph idx="1"/>
          </p:nvPr>
        </p:nvSpPr>
        <p:spPr>
          <a:xfrm>
            <a:off x="1630045" y="2816860"/>
            <a:ext cx="3743325" cy="650875"/>
          </a:xfrm>
          <a:ln w="15875">
            <a:solidFill>
              <a:schemeClr val="accent1"/>
            </a:solidFill>
          </a:ln>
        </p:spPr>
        <p:txBody>
          <a:bodyPr/>
          <a:lstStyle/>
          <a:p>
            <a:pPr marL="0" indent="0">
              <a:buNone/>
            </a:pPr>
            <a:r>
              <a:rPr lang="en-US" dirty="0"/>
              <a:t>Collaborative Filtering </a:t>
            </a:r>
          </a:p>
        </p:txBody>
      </p:sp>
      <p:sp>
        <p:nvSpPr>
          <p:cNvPr id="4" name="Content Placeholder 2">
            <a:extLst>
              <a:ext uri="{FF2B5EF4-FFF2-40B4-BE49-F238E27FC236}">
                <a16:creationId xmlns:a16="http://schemas.microsoft.com/office/drawing/2014/main" id="{998AB4BE-A380-477E-AB60-4A4FADA7D4CA}"/>
              </a:ext>
            </a:extLst>
          </p:cNvPr>
          <p:cNvSpPr txBox="1">
            <a:spLocks/>
          </p:cNvSpPr>
          <p:nvPr/>
        </p:nvSpPr>
        <p:spPr>
          <a:xfrm>
            <a:off x="6501765" y="2816860"/>
            <a:ext cx="3743325" cy="650875"/>
          </a:xfrm>
          <a:prstGeom prst="rect">
            <a:avLst/>
          </a:prstGeom>
          <a:ln w="15875">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Content Based Filtering </a:t>
            </a:r>
          </a:p>
        </p:txBody>
      </p:sp>
      <p:cxnSp>
        <p:nvCxnSpPr>
          <p:cNvPr id="8" name="Connector: Elbow 7">
            <a:extLst>
              <a:ext uri="{FF2B5EF4-FFF2-40B4-BE49-F238E27FC236}">
                <a16:creationId xmlns:a16="http://schemas.microsoft.com/office/drawing/2014/main" id="{4EACB992-FD85-4566-A3E0-B1A537ECF073}"/>
              </a:ext>
            </a:extLst>
          </p:cNvPr>
          <p:cNvCxnSpPr>
            <a:cxnSpLocks/>
            <a:stCxn id="3" idx="2"/>
          </p:cNvCxnSpPr>
          <p:nvPr/>
        </p:nvCxnSpPr>
        <p:spPr>
          <a:xfrm rot="16200000" flipH="1">
            <a:off x="3399630" y="3569813"/>
            <a:ext cx="1058548" cy="854392"/>
          </a:xfrm>
          <a:prstGeom prst="bent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817E02F3-67B5-4717-B22B-44F69C3C3C05}"/>
              </a:ext>
            </a:extLst>
          </p:cNvPr>
          <p:cNvSpPr txBox="1">
            <a:spLocks/>
          </p:cNvSpPr>
          <p:nvPr/>
        </p:nvSpPr>
        <p:spPr>
          <a:xfrm>
            <a:off x="3601997" y="4526283"/>
            <a:ext cx="1930399" cy="650875"/>
          </a:xfrm>
          <a:prstGeom prst="rect">
            <a:avLst/>
          </a:prstGeom>
          <a:ln w="15875">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Item Based</a:t>
            </a:r>
          </a:p>
        </p:txBody>
      </p:sp>
      <p:cxnSp>
        <p:nvCxnSpPr>
          <p:cNvPr id="21" name="Straight Arrow Connector 20">
            <a:extLst>
              <a:ext uri="{FF2B5EF4-FFF2-40B4-BE49-F238E27FC236}">
                <a16:creationId xmlns:a16="http://schemas.microsoft.com/office/drawing/2014/main" id="{8BD422AF-5FA3-4787-9F35-0EDC36E99ECD}"/>
              </a:ext>
            </a:extLst>
          </p:cNvPr>
          <p:cNvCxnSpPr>
            <a:cxnSpLocks/>
            <a:endCxn id="28" idx="0"/>
          </p:cNvCxnSpPr>
          <p:nvPr/>
        </p:nvCxnSpPr>
        <p:spPr>
          <a:xfrm>
            <a:off x="2486361" y="3998787"/>
            <a:ext cx="0" cy="5274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747CD46-E521-4DC0-8BA9-216E0F747E54}"/>
              </a:ext>
            </a:extLst>
          </p:cNvPr>
          <p:cNvCxnSpPr>
            <a:cxnSpLocks/>
          </p:cNvCxnSpPr>
          <p:nvPr/>
        </p:nvCxnSpPr>
        <p:spPr>
          <a:xfrm flipH="1">
            <a:off x="2486360" y="3998787"/>
            <a:ext cx="1015346" cy="0"/>
          </a:xfrm>
          <a:prstGeom prst="line">
            <a:avLst/>
          </a:prstGeom>
          <a:ln w="25400">
            <a:solidFill>
              <a:srgbClr val="FF0000"/>
            </a:solidFill>
            <a:headEnd w="sm" len="sm"/>
            <a:tailEnd type="non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ADEBFDE7-0324-40F1-A752-9F2252E65CA4}"/>
              </a:ext>
            </a:extLst>
          </p:cNvPr>
          <p:cNvSpPr txBox="1">
            <a:spLocks/>
          </p:cNvSpPr>
          <p:nvPr/>
        </p:nvSpPr>
        <p:spPr>
          <a:xfrm>
            <a:off x="1521161" y="4526283"/>
            <a:ext cx="1930399" cy="650875"/>
          </a:xfrm>
          <a:prstGeom prst="rect">
            <a:avLst/>
          </a:prstGeom>
          <a:ln w="15875">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User Based</a:t>
            </a:r>
          </a:p>
        </p:txBody>
      </p:sp>
    </p:spTree>
    <p:extLst>
      <p:ext uri="{BB962C8B-B14F-4D97-AF65-F5344CB8AC3E}">
        <p14:creationId xmlns:p14="http://schemas.microsoft.com/office/powerpoint/2010/main" val="337293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0B13-CBC1-4B8F-925F-33443CAD25CE}"/>
              </a:ext>
            </a:extLst>
          </p:cNvPr>
          <p:cNvSpPr>
            <a:spLocks noGrp="1"/>
          </p:cNvSpPr>
          <p:nvPr>
            <p:ph type="title"/>
          </p:nvPr>
        </p:nvSpPr>
        <p:spPr>
          <a:xfrm>
            <a:off x="393700" y="365125"/>
            <a:ext cx="11493500" cy="1325563"/>
          </a:xfrm>
        </p:spPr>
        <p:txBody>
          <a:bodyPr>
            <a:normAutofit/>
          </a:bodyPr>
          <a:lstStyle/>
          <a:p>
            <a:r>
              <a:rPr lang="en-US" sz="4000" b="1" dirty="0">
                <a:latin typeface="Arial" panose="020B0604020202020204" pitchFamily="34" charset="0"/>
                <a:cs typeface="Arial" panose="020B0604020202020204" pitchFamily="34" charset="0"/>
              </a:rPr>
              <a:t>Two types of data set format for building recommender systems</a:t>
            </a:r>
          </a:p>
        </p:txBody>
      </p:sp>
      <p:graphicFrame>
        <p:nvGraphicFramePr>
          <p:cNvPr id="4" name="Table 4">
            <a:extLst>
              <a:ext uri="{FF2B5EF4-FFF2-40B4-BE49-F238E27FC236}">
                <a16:creationId xmlns:a16="http://schemas.microsoft.com/office/drawing/2014/main" id="{A24B6855-6276-4E2D-970D-BCB02F4F4636}"/>
              </a:ext>
            </a:extLst>
          </p:cNvPr>
          <p:cNvGraphicFramePr>
            <a:graphicFrameLocks noGrp="1"/>
          </p:cNvGraphicFramePr>
          <p:nvPr>
            <p:extLst>
              <p:ext uri="{D42A27DB-BD31-4B8C-83A1-F6EECF244321}">
                <p14:modId xmlns:p14="http://schemas.microsoft.com/office/powerpoint/2010/main" val="3189059328"/>
              </p:ext>
            </p:extLst>
          </p:nvPr>
        </p:nvGraphicFramePr>
        <p:xfrm>
          <a:off x="330200" y="2319866"/>
          <a:ext cx="4660899" cy="2590800"/>
        </p:xfrm>
        <a:graphic>
          <a:graphicData uri="http://schemas.openxmlformats.org/drawingml/2006/table">
            <a:tbl>
              <a:tblPr firstRow="1" bandRow="1">
                <a:tableStyleId>{5C22544A-7EE6-4342-B048-85BDC9FD1C3A}</a:tableStyleId>
              </a:tblPr>
              <a:tblGrid>
                <a:gridCol w="1651000">
                  <a:extLst>
                    <a:ext uri="{9D8B030D-6E8A-4147-A177-3AD203B41FA5}">
                      <a16:colId xmlns:a16="http://schemas.microsoft.com/office/drawing/2014/main" val="402572798"/>
                    </a:ext>
                  </a:extLst>
                </a:gridCol>
                <a:gridCol w="1612900">
                  <a:extLst>
                    <a:ext uri="{9D8B030D-6E8A-4147-A177-3AD203B41FA5}">
                      <a16:colId xmlns:a16="http://schemas.microsoft.com/office/drawing/2014/main" val="700627493"/>
                    </a:ext>
                  </a:extLst>
                </a:gridCol>
                <a:gridCol w="1396999">
                  <a:extLst>
                    <a:ext uri="{9D8B030D-6E8A-4147-A177-3AD203B41FA5}">
                      <a16:colId xmlns:a16="http://schemas.microsoft.com/office/drawing/2014/main" val="548766136"/>
                    </a:ext>
                  </a:extLst>
                </a:gridCol>
              </a:tblGrid>
              <a:tr h="370840">
                <a:tc>
                  <a:txBody>
                    <a:bodyPr/>
                    <a:lstStyle/>
                    <a:p>
                      <a:r>
                        <a:rPr lang="en-US" sz="2800" dirty="0"/>
                        <a:t>User</a:t>
                      </a:r>
                    </a:p>
                  </a:txBody>
                  <a:tcPr/>
                </a:tc>
                <a:tc>
                  <a:txBody>
                    <a:bodyPr/>
                    <a:lstStyle/>
                    <a:p>
                      <a:r>
                        <a:rPr lang="en-US" sz="2800" dirty="0"/>
                        <a:t>Item</a:t>
                      </a:r>
                    </a:p>
                  </a:txBody>
                  <a:tcPr/>
                </a:tc>
                <a:tc>
                  <a:txBody>
                    <a:bodyPr/>
                    <a:lstStyle/>
                    <a:p>
                      <a:r>
                        <a:rPr lang="en-US" sz="2800" dirty="0"/>
                        <a:t>Rating</a:t>
                      </a:r>
                    </a:p>
                  </a:txBody>
                  <a:tcPr/>
                </a:tc>
                <a:extLst>
                  <a:ext uri="{0D108BD9-81ED-4DB2-BD59-A6C34878D82A}">
                    <a16:rowId xmlns:a16="http://schemas.microsoft.com/office/drawing/2014/main" val="3079307290"/>
                  </a:ext>
                </a:extLst>
              </a:tr>
              <a:tr h="370840">
                <a:tc>
                  <a:txBody>
                    <a:bodyPr/>
                    <a:lstStyle/>
                    <a:p>
                      <a:r>
                        <a:rPr lang="en-US" sz="2800" dirty="0"/>
                        <a:t>User_1</a:t>
                      </a:r>
                    </a:p>
                  </a:txBody>
                  <a:tcPr/>
                </a:tc>
                <a:tc>
                  <a:txBody>
                    <a:bodyPr/>
                    <a:lstStyle/>
                    <a:p>
                      <a:r>
                        <a:rPr lang="en-US" sz="2800" dirty="0"/>
                        <a:t>Item_1</a:t>
                      </a:r>
                    </a:p>
                  </a:txBody>
                  <a:tcPr/>
                </a:tc>
                <a:tc>
                  <a:txBody>
                    <a:bodyPr/>
                    <a:lstStyle/>
                    <a:p>
                      <a:r>
                        <a:rPr lang="en-US" sz="2800" dirty="0"/>
                        <a:t>3.0</a:t>
                      </a:r>
                    </a:p>
                  </a:txBody>
                  <a:tcPr/>
                </a:tc>
                <a:extLst>
                  <a:ext uri="{0D108BD9-81ED-4DB2-BD59-A6C34878D82A}">
                    <a16:rowId xmlns:a16="http://schemas.microsoft.com/office/drawing/2014/main" val="1686578974"/>
                  </a:ext>
                </a:extLst>
              </a:tr>
              <a:tr h="370840">
                <a:tc>
                  <a:txBody>
                    <a:bodyPr/>
                    <a:lstStyle/>
                    <a:p>
                      <a:r>
                        <a:rPr lang="en-US" sz="2800" dirty="0"/>
                        <a:t>User_1</a:t>
                      </a:r>
                    </a:p>
                  </a:txBody>
                  <a:tcPr/>
                </a:tc>
                <a:tc>
                  <a:txBody>
                    <a:bodyPr/>
                    <a:lstStyle/>
                    <a:p>
                      <a:r>
                        <a:rPr lang="en-US" sz="2800" dirty="0"/>
                        <a:t>Item_3</a:t>
                      </a:r>
                    </a:p>
                  </a:txBody>
                  <a:tcPr/>
                </a:tc>
                <a:tc>
                  <a:txBody>
                    <a:bodyPr/>
                    <a:lstStyle/>
                    <a:p>
                      <a:r>
                        <a:rPr lang="en-US" sz="2800" dirty="0"/>
                        <a:t>4.5</a:t>
                      </a:r>
                    </a:p>
                  </a:txBody>
                  <a:tcPr/>
                </a:tc>
                <a:extLst>
                  <a:ext uri="{0D108BD9-81ED-4DB2-BD59-A6C34878D82A}">
                    <a16:rowId xmlns:a16="http://schemas.microsoft.com/office/drawing/2014/main" val="511345825"/>
                  </a:ext>
                </a:extLst>
              </a:tr>
              <a:tr h="370840">
                <a:tc>
                  <a:txBody>
                    <a:bodyPr/>
                    <a:lstStyle/>
                    <a:p>
                      <a:r>
                        <a:rPr lang="en-US" sz="2800" dirty="0"/>
                        <a:t>User_2</a:t>
                      </a:r>
                    </a:p>
                  </a:txBody>
                  <a:tcPr/>
                </a:tc>
                <a:tc>
                  <a:txBody>
                    <a:bodyPr/>
                    <a:lstStyle/>
                    <a:p>
                      <a:r>
                        <a:rPr lang="en-US" sz="2800" dirty="0"/>
                        <a:t>Item_5</a:t>
                      </a:r>
                    </a:p>
                  </a:txBody>
                  <a:tcPr/>
                </a:tc>
                <a:tc>
                  <a:txBody>
                    <a:bodyPr/>
                    <a:lstStyle/>
                    <a:p>
                      <a:r>
                        <a:rPr lang="en-US" sz="2800" dirty="0"/>
                        <a:t>2.5</a:t>
                      </a:r>
                    </a:p>
                  </a:txBody>
                  <a:tcPr/>
                </a:tc>
                <a:extLst>
                  <a:ext uri="{0D108BD9-81ED-4DB2-BD59-A6C34878D82A}">
                    <a16:rowId xmlns:a16="http://schemas.microsoft.com/office/drawing/2014/main" val="3729339249"/>
                  </a:ext>
                </a:extLst>
              </a:tr>
              <a:tr h="370840">
                <a:tc>
                  <a:txBody>
                    <a:bodyPr/>
                    <a:lstStyle/>
                    <a:p>
                      <a:r>
                        <a:rPr lang="en-US" sz="2800" dirty="0"/>
                        <a:t>User_4</a:t>
                      </a:r>
                    </a:p>
                  </a:txBody>
                  <a:tcPr/>
                </a:tc>
                <a:tc>
                  <a:txBody>
                    <a:bodyPr/>
                    <a:lstStyle/>
                    <a:p>
                      <a:r>
                        <a:rPr lang="en-US" sz="2800" dirty="0"/>
                        <a:t>Item_5</a:t>
                      </a:r>
                    </a:p>
                  </a:txBody>
                  <a:tcPr/>
                </a:tc>
                <a:tc>
                  <a:txBody>
                    <a:bodyPr/>
                    <a:lstStyle/>
                    <a:p>
                      <a:r>
                        <a:rPr lang="en-US" sz="2800" dirty="0"/>
                        <a:t>4.0</a:t>
                      </a:r>
                    </a:p>
                  </a:txBody>
                  <a:tcPr/>
                </a:tc>
                <a:extLst>
                  <a:ext uri="{0D108BD9-81ED-4DB2-BD59-A6C34878D82A}">
                    <a16:rowId xmlns:a16="http://schemas.microsoft.com/office/drawing/2014/main" val="895030284"/>
                  </a:ext>
                </a:extLst>
              </a:tr>
            </a:tbl>
          </a:graphicData>
        </a:graphic>
      </p:graphicFrame>
      <p:graphicFrame>
        <p:nvGraphicFramePr>
          <p:cNvPr id="5" name="Table 5">
            <a:extLst>
              <a:ext uri="{FF2B5EF4-FFF2-40B4-BE49-F238E27FC236}">
                <a16:creationId xmlns:a16="http://schemas.microsoft.com/office/drawing/2014/main" id="{A7558ACB-A0CD-4D15-A7A8-31653FADE9BE}"/>
              </a:ext>
            </a:extLst>
          </p:cNvPr>
          <p:cNvGraphicFramePr>
            <a:graphicFrameLocks noGrp="1"/>
          </p:cNvGraphicFramePr>
          <p:nvPr>
            <p:extLst>
              <p:ext uri="{D42A27DB-BD31-4B8C-83A1-F6EECF244321}">
                <p14:modId xmlns:p14="http://schemas.microsoft.com/office/powerpoint/2010/main" val="329563888"/>
              </p:ext>
            </p:extLst>
          </p:nvPr>
        </p:nvGraphicFramePr>
        <p:xfrm>
          <a:off x="5537200" y="2024274"/>
          <a:ext cx="6350000" cy="3627120"/>
        </p:xfrm>
        <a:graphic>
          <a:graphicData uri="http://schemas.openxmlformats.org/drawingml/2006/table">
            <a:tbl>
              <a:tblPr firstRow="1" bandRow="1">
                <a:tableStyleId>{5C22544A-7EE6-4342-B048-85BDC9FD1C3A}</a:tableStyleId>
              </a:tblPr>
              <a:tblGrid>
                <a:gridCol w="1320800">
                  <a:extLst>
                    <a:ext uri="{9D8B030D-6E8A-4147-A177-3AD203B41FA5}">
                      <a16:colId xmlns:a16="http://schemas.microsoft.com/office/drawing/2014/main" val="3850699341"/>
                    </a:ext>
                  </a:extLst>
                </a:gridCol>
                <a:gridCol w="1244600">
                  <a:extLst>
                    <a:ext uri="{9D8B030D-6E8A-4147-A177-3AD203B41FA5}">
                      <a16:colId xmlns:a16="http://schemas.microsoft.com/office/drawing/2014/main" val="2684649166"/>
                    </a:ext>
                  </a:extLst>
                </a:gridCol>
                <a:gridCol w="1270000">
                  <a:extLst>
                    <a:ext uri="{9D8B030D-6E8A-4147-A177-3AD203B41FA5}">
                      <a16:colId xmlns:a16="http://schemas.microsoft.com/office/drawing/2014/main" val="662629988"/>
                    </a:ext>
                  </a:extLst>
                </a:gridCol>
                <a:gridCol w="1282700">
                  <a:extLst>
                    <a:ext uri="{9D8B030D-6E8A-4147-A177-3AD203B41FA5}">
                      <a16:colId xmlns:a16="http://schemas.microsoft.com/office/drawing/2014/main" val="455407631"/>
                    </a:ext>
                  </a:extLst>
                </a:gridCol>
                <a:gridCol w="1231900">
                  <a:extLst>
                    <a:ext uri="{9D8B030D-6E8A-4147-A177-3AD203B41FA5}">
                      <a16:colId xmlns:a16="http://schemas.microsoft.com/office/drawing/2014/main" val="2373197765"/>
                    </a:ext>
                  </a:extLst>
                </a:gridCol>
              </a:tblGrid>
              <a:tr h="370840">
                <a:tc>
                  <a:txBody>
                    <a:bodyPr/>
                    <a:lstStyle/>
                    <a:p>
                      <a:endParaRPr lang="en-US" sz="2800" dirty="0"/>
                    </a:p>
                  </a:txBody>
                  <a:tcPr/>
                </a:tc>
                <a:tc>
                  <a:txBody>
                    <a:bodyPr/>
                    <a:lstStyle/>
                    <a:p>
                      <a:r>
                        <a:rPr lang="en-US" sz="2800" dirty="0"/>
                        <a:t>Item_1</a:t>
                      </a:r>
                    </a:p>
                  </a:txBody>
                  <a:tcPr/>
                </a:tc>
                <a:tc>
                  <a:txBody>
                    <a:bodyPr/>
                    <a:lstStyle/>
                    <a:p>
                      <a:r>
                        <a:rPr lang="en-US" sz="2800" dirty="0"/>
                        <a:t>Item_2</a:t>
                      </a:r>
                    </a:p>
                  </a:txBody>
                  <a:tcPr/>
                </a:tc>
                <a:tc>
                  <a:txBody>
                    <a:bodyPr/>
                    <a:lstStyle/>
                    <a:p>
                      <a:r>
                        <a:rPr lang="en-US" sz="2800" dirty="0"/>
                        <a:t>Item_3</a:t>
                      </a:r>
                    </a:p>
                  </a:txBody>
                  <a:tcPr/>
                </a:tc>
                <a:tc>
                  <a:txBody>
                    <a:bodyPr/>
                    <a:lstStyle/>
                    <a:p>
                      <a:r>
                        <a:rPr lang="en-US" sz="2800" dirty="0"/>
                        <a:t>Item_4</a:t>
                      </a:r>
                    </a:p>
                  </a:txBody>
                  <a:tcPr/>
                </a:tc>
                <a:extLst>
                  <a:ext uri="{0D108BD9-81ED-4DB2-BD59-A6C34878D82A}">
                    <a16:rowId xmlns:a16="http://schemas.microsoft.com/office/drawing/2014/main" val="2222178109"/>
                  </a:ext>
                </a:extLst>
              </a:tr>
              <a:tr h="370840">
                <a:tc>
                  <a:txBody>
                    <a:bodyPr/>
                    <a:lstStyle/>
                    <a:p>
                      <a:r>
                        <a:rPr lang="en-US" sz="2800" dirty="0"/>
                        <a:t>User_1</a:t>
                      </a:r>
                    </a:p>
                  </a:txBody>
                  <a:tcPr/>
                </a:tc>
                <a:tc>
                  <a:txBody>
                    <a:bodyPr/>
                    <a:lstStyle/>
                    <a:p>
                      <a:r>
                        <a:rPr lang="en-US" sz="2800" dirty="0"/>
                        <a:t>3.0</a:t>
                      </a:r>
                    </a:p>
                  </a:txBody>
                  <a:tcPr/>
                </a:tc>
                <a:tc>
                  <a:txBody>
                    <a:bodyPr/>
                    <a:lstStyle/>
                    <a:p>
                      <a:r>
                        <a:rPr lang="en-US" sz="2800" dirty="0"/>
                        <a:t>0</a:t>
                      </a:r>
                    </a:p>
                  </a:txBody>
                  <a:tcPr/>
                </a:tc>
                <a:tc>
                  <a:txBody>
                    <a:bodyPr/>
                    <a:lstStyle/>
                    <a:p>
                      <a:r>
                        <a:rPr lang="en-US" sz="2800" dirty="0"/>
                        <a:t>0</a:t>
                      </a:r>
                    </a:p>
                  </a:txBody>
                  <a:tcPr/>
                </a:tc>
                <a:tc>
                  <a:txBody>
                    <a:bodyPr/>
                    <a:lstStyle/>
                    <a:p>
                      <a:r>
                        <a:rPr lang="en-US" sz="2800" dirty="0"/>
                        <a:t>0</a:t>
                      </a:r>
                    </a:p>
                  </a:txBody>
                  <a:tcPr/>
                </a:tc>
                <a:extLst>
                  <a:ext uri="{0D108BD9-81ED-4DB2-BD59-A6C34878D82A}">
                    <a16:rowId xmlns:a16="http://schemas.microsoft.com/office/drawing/2014/main" val="322805151"/>
                  </a:ext>
                </a:extLst>
              </a:tr>
              <a:tr h="370840">
                <a:tc>
                  <a:txBody>
                    <a:bodyPr/>
                    <a:lstStyle/>
                    <a:p>
                      <a:r>
                        <a:rPr lang="en-US" sz="2800" dirty="0"/>
                        <a:t>User_2</a:t>
                      </a:r>
                    </a:p>
                  </a:txBody>
                  <a:tcPr/>
                </a:tc>
                <a:tc>
                  <a:txBody>
                    <a:bodyPr/>
                    <a:lstStyle/>
                    <a:p>
                      <a:r>
                        <a:rPr lang="en-US" sz="2800" dirty="0"/>
                        <a:t>0</a:t>
                      </a:r>
                    </a:p>
                  </a:txBody>
                  <a:tcPr/>
                </a:tc>
                <a:tc>
                  <a:txBody>
                    <a:bodyPr/>
                    <a:lstStyle/>
                    <a:p>
                      <a:r>
                        <a:rPr lang="en-US" sz="2800" dirty="0"/>
                        <a:t>0</a:t>
                      </a:r>
                    </a:p>
                  </a:txBody>
                  <a:tcPr/>
                </a:tc>
                <a:tc>
                  <a:txBody>
                    <a:bodyPr/>
                    <a:lstStyle/>
                    <a:p>
                      <a:r>
                        <a:rPr lang="en-US" sz="2800" dirty="0"/>
                        <a:t>0</a:t>
                      </a:r>
                    </a:p>
                  </a:txBody>
                  <a:tcPr/>
                </a:tc>
                <a:tc>
                  <a:txBody>
                    <a:bodyPr/>
                    <a:lstStyle/>
                    <a:p>
                      <a:r>
                        <a:rPr lang="en-US" sz="2800" dirty="0"/>
                        <a:t>0</a:t>
                      </a:r>
                    </a:p>
                  </a:txBody>
                  <a:tcPr/>
                </a:tc>
                <a:extLst>
                  <a:ext uri="{0D108BD9-81ED-4DB2-BD59-A6C34878D82A}">
                    <a16:rowId xmlns:a16="http://schemas.microsoft.com/office/drawing/2014/main" val="2795129185"/>
                  </a:ext>
                </a:extLst>
              </a:tr>
              <a:tr h="370840">
                <a:tc>
                  <a:txBody>
                    <a:bodyPr/>
                    <a:lstStyle/>
                    <a:p>
                      <a:r>
                        <a:rPr lang="en-US" sz="2800" dirty="0"/>
                        <a:t>User_3</a:t>
                      </a:r>
                    </a:p>
                  </a:txBody>
                  <a:tcPr/>
                </a:tc>
                <a:tc>
                  <a:txBody>
                    <a:bodyPr/>
                    <a:lstStyle/>
                    <a:p>
                      <a:r>
                        <a:rPr lang="en-US" sz="2800" dirty="0"/>
                        <a:t>0</a:t>
                      </a:r>
                    </a:p>
                  </a:txBody>
                  <a:tcPr/>
                </a:tc>
                <a:tc>
                  <a:txBody>
                    <a:bodyPr/>
                    <a:lstStyle/>
                    <a:p>
                      <a:r>
                        <a:rPr lang="en-US" sz="2800" dirty="0"/>
                        <a:t>0</a:t>
                      </a:r>
                    </a:p>
                  </a:txBody>
                  <a:tcPr/>
                </a:tc>
                <a:tc>
                  <a:txBody>
                    <a:bodyPr/>
                    <a:lstStyle/>
                    <a:p>
                      <a:r>
                        <a:rPr lang="en-US" sz="2800" dirty="0"/>
                        <a:t>0</a:t>
                      </a:r>
                    </a:p>
                  </a:txBody>
                  <a:tcPr/>
                </a:tc>
                <a:tc>
                  <a:txBody>
                    <a:bodyPr/>
                    <a:lstStyle/>
                    <a:p>
                      <a:r>
                        <a:rPr lang="en-US" sz="2800" dirty="0"/>
                        <a:t>4.5</a:t>
                      </a:r>
                    </a:p>
                  </a:txBody>
                  <a:tcPr/>
                </a:tc>
                <a:extLst>
                  <a:ext uri="{0D108BD9-81ED-4DB2-BD59-A6C34878D82A}">
                    <a16:rowId xmlns:a16="http://schemas.microsoft.com/office/drawing/2014/main" val="1294102836"/>
                  </a:ext>
                </a:extLst>
              </a:tr>
              <a:tr h="370840">
                <a:tc>
                  <a:txBody>
                    <a:bodyPr/>
                    <a:lstStyle/>
                    <a:p>
                      <a:r>
                        <a:rPr lang="en-US" sz="2800" dirty="0"/>
                        <a:t>User_4</a:t>
                      </a:r>
                    </a:p>
                  </a:txBody>
                  <a:tcPr/>
                </a:tc>
                <a:tc>
                  <a:txBody>
                    <a:bodyPr/>
                    <a:lstStyle/>
                    <a:p>
                      <a:r>
                        <a:rPr lang="en-US" sz="2800" dirty="0"/>
                        <a:t>0</a:t>
                      </a:r>
                    </a:p>
                  </a:txBody>
                  <a:tcPr/>
                </a:tc>
                <a:tc>
                  <a:txBody>
                    <a:bodyPr/>
                    <a:lstStyle/>
                    <a:p>
                      <a:r>
                        <a:rPr lang="en-US" sz="2800" dirty="0"/>
                        <a:t>0</a:t>
                      </a:r>
                    </a:p>
                  </a:txBody>
                  <a:tcPr/>
                </a:tc>
                <a:tc>
                  <a:txBody>
                    <a:bodyPr/>
                    <a:lstStyle/>
                    <a:p>
                      <a:r>
                        <a:rPr lang="en-US" sz="2800" dirty="0"/>
                        <a:t>3.5</a:t>
                      </a:r>
                    </a:p>
                  </a:txBody>
                  <a:tcPr/>
                </a:tc>
                <a:tc>
                  <a:txBody>
                    <a:bodyPr/>
                    <a:lstStyle/>
                    <a:p>
                      <a:r>
                        <a:rPr lang="en-US" sz="2800" dirty="0"/>
                        <a:t>0</a:t>
                      </a:r>
                    </a:p>
                  </a:txBody>
                  <a:tcPr/>
                </a:tc>
                <a:extLst>
                  <a:ext uri="{0D108BD9-81ED-4DB2-BD59-A6C34878D82A}">
                    <a16:rowId xmlns:a16="http://schemas.microsoft.com/office/drawing/2014/main" val="3376422602"/>
                  </a:ext>
                </a:extLst>
              </a:tr>
              <a:tr h="370840">
                <a:tc>
                  <a:txBody>
                    <a:bodyPr/>
                    <a:lstStyle/>
                    <a:p>
                      <a:r>
                        <a:rPr lang="en-US" sz="2800" dirty="0"/>
                        <a:t>User_5</a:t>
                      </a:r>
                    </a:p>
                  </a:txBody>
                  <a:tcPr/>
                </a:tc>
                <a:tc>
                  <a:txBody>
                    <a:bodyPr/>
                    <a:lstStyle/>
                    <a:p>
                      <a:r>
                        <a:rPr lang="en-US" sz="2800" dirty="0"/>
                        <a:t>3.0</a:t>
                      </a:r>
                    </a:p>
                  </a:txBody>
                  <a:tcPr/>
                </a:tc>
                <a:tc>
                  <a:txBody>
                    <a:bodyPr/>
                    <a:lstStyle/>
                    <a:p>
                      <a:r>
                        <a:rPr lang="en-US" sz="2800" dirty="0"/>
                        <a:t>0</a:t>
                      </a:r>
                    </a:p>
                  </a:txBody>
                  <a:tcPr/>
                </a:tc>
                <a:tc>
                  <a:txBody>
                    <a:bodyPr/>
                    <a:lstStyle/>
                    <a:p>
                      <a:r>
                        <a:rPr lang="en-US" sz="2800" dirty="0"/>
                        <a:t>0</a:t>
                      </a:r>
                    </a:p>
                  </a:txBody>
                  <a:tcPr/>
                </a:tc>
                <a:tc>
                  <a:txBody>
                    <a:bodyPr/>
                    <a:lstStyle/>
                    <a:p>
                      <a:r>
                        <a:rPr lang="en-US" sz="2800" dirty="0"/>
                        <a:t>0</a:t>
                      </a:r>
                    </a:p>
                  </a:txBody>
                  <a:tcPr/>
                </a:tc>
                <a:extLst>
                  <a:ext uri="{0D108BD9-81ED-4DB2-BD59-A6C34878D82A}">
                    <a16:rowId xmlns:a16="http://schemas.microsoft.com/office/drawing/2014/main" val="2851187361"/>
                  </a:ext>
                </a:extLst>
              </a:tr>
              <a:tr h="370840">
                <a:tc>
                  <a:txBody>
                    <a:bodyPr/>
                    <a:lstStyle/>
                    <a:p>
                      <a:r>
                        <a:rPr lang="en-US" sz="2800" dirty="0"/>
                        <a:t>……</a:t>
                      </a:r>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dirty="0"/>
                    </a:p>
                  </a:txBody>
                  <a:tcPr/>
                </a:tc>
                <a:extLst>
                  <a:ext uri="{0D108BD9-81ED-4DB2-BD59-A6C34878D82A}">
                    <a16:rowId xmlns:a16="http://schemas.microsoft.com/office/drawing/2014/main" val="2045608704"/>
                  </a:ext>
                </a:extLst>
              </a:tr>
            </a:tbl>
          </a:graphicData>
        </a:graphic>
      </p:graphicFrame>
      <p:sp>
        <p:nvSpPr>
          <p:cNvPr id="6" name="TextBox 5">
            <a:extLst>
              <a:ext uri="{FF2B5EF4-FFF2-40B4-BE49-F238E27FC236}">
                <a16:creationId xmlns:a16="http://schemas.microsoft.com/office/drawing/2014/main" id="{AF3472CE-126C-4320-9326-E08B244A3065}"/>
              </a:ext>
            </a:extLst>
          </p:cNvPr>
          <p:cNvSpPr txBox="1"/>
          <p:nvPr/>
        </p:nvSpPr>
        <p:spPr>
          <a:xfrm>
            <a:off x="444499" y="5803518"/>
            <a:ext cx="90932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Most algorithms accept the type on the left side.</a:t>
            </a:r>
          </a:p>
          <a:p>
            <a:pPr marL="457200" indent="-457200">
              <a:buFont typeface="Arial" panose="020B0604020202020204" pitchFamily="34" charset="0"/>
              <a:buChar char="•"/>
            </a:pPr>
            <a:r>
              <a:rPr lang="en-US" sz="2800" dirty="0"/>
              <a:t>They can be switched to each other easily. </a:t>
            </a:r>
          </a:p>
        </p:txBody>
      </p:sp>
    </p:spTree>
    <p:extLst>
      <p:ext uri="{BB962C8B-B14F-4D97-AF65-F5344CB8AC3E}">
        <p14:creationId xmlns:p14="http://schemas.microsoft.com/office/powerpoint/2010/main" val="192639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6A2B-BD4B-4694-B36D-620561B82C67}"/>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Contents</a:t>
            </a:r>
            <a:endParaRPr lang="en-US" dirty="0"/>
          </a:p>
        </p:txBody>
      </p:sp>
      <p:sp>
        <p:nvSpPr>
          <p:cNvPr id="3" name="Content Placeholder 2">
            <a:extLst>
              <a:ext uri="{FF2B5EF4-FFF2-40B4-BE49-F238E27FC236}">
                <a16:creationId xmlns:a16="http://schemas.microsoft.com/office/drawing/2014/main" id="{D05A5C71-9D22-417F-BAEE-81528A79641D}"/>
              </a:ext>
            </a:extLst>
          </p:cNvPr>
          <p:cNvSpPr>
            <a:spLocks noGrp="1"/>
          </p:cNvSpPr>
          <p:nvPr>
            <p:ph idx="1"/>
          </p:nvPr>
        </p:nvSpPr>
        <p:spPr>
          <a:xfrm>
            <a:off x="1008321" y="2439248"/>
            <a:ext cx="10515600" cy="3823328"/>
          </a:xfrm>
        </p:spPr>
        <p:txBody>
          <a:bodyPr/>
          <a:lstStyle/>
          <a:p>
            <a:pPr marL="514350" indent="-514350">
              <a:buAutoNum type="arabicPeriod"/>
            </a:pPr>
            <a:r>
              <a:rPr lang="en-US" b="1" dirty="0">
                <a:solidFill>
                  <a:schemeClr val="accent3"/>
                </a:solidFill>
              </a:rPr>
              <a:t>Brief Introduction of Recommender Systems</a:t>
            </a:r>
          </a:p>
          <a:p>
            <a:pPr marL="514350" indent="-514350">
              <a:buAutoNum type="arabicPeriod"/>
            </a:pPr>
            <a:endParaRPr lang="en-US" b="1" dirty="0"/>
          </a:p>
          <a:p>
            <a:pPr marL="514350" indent="-514350">
              <a:buAutoNum type="arabicPeriod"/>
            </a:pPr>
            <a:r>
              <a:rPr lang="en-US" b="1" dirty="0"/>
              <a:t>Data and Models in This Study </a:t>
            </a:r>
          </a:p>
          <a:p>
            <a:pPr marL="514350" indent="-514350">
              <a:buAutoNum type="arabicPeriod"/>
            </a:pPr>
            <a:endParaRPr lang="en-US" b="1" dirty="0">
              <a:solidFill>
                <a:schemeClr val="accent3"/>
              </a:solidFill>
            </a:endParaRPr>
          </a:p>
          <a:p>
            <a:pPr marL="514350" indent="-514350">
              <a:buAutoNum type="arabicPeriod"/>
            </a:pPr>
            <a:r>
              <a:rPr lang="en-US" b="1" dirty="0">
                <a:solidFill>
                  <a:schemeClr val="accent3"/>
                </a:solidFill>
              </a:rPr>
              <a:t>Building Various Recommenders</a:t>
            </a:r>
          </a:p>
          <a:p>
            <a:pPr marL="514350" indent="-514350">
              <a:buAutoNum type="arabicPeriod"/>
            </a:pPr>
            <a:endParaRPr lang="en-US" b="1" dirty="0">
              <a:solidFill>
                <a:schemeClr val="accent3"/>
              </a:solidFill>
            </a:endParaRPr>
          </a:p>
          <a:p>
            <a:pPr marL="514350" indent="-514350">
              <a:buAutoNum type="arabicPeriod"/>
            </a:pPr>
            <a:r>
              <a:rPr lang="en-US" b="1" dirty="0">
                <a:solidFill>
                  <a:schemeClr val="accent3"/>
                </a:solidFill>
              </a:rPr>
              <a:t>Conclusions</a:t>
            </a:r>
          </a:p>
        </p:txBody>
      </p:sp>
    </p:spTree>
    <p:extLst>
      <p:ext uri="{BB962C8B-B14F-4D97-AF65-F5344CB8AC3E}">
        <p14:creationId xmlns:p14="http://schemas.microsoft.com/office/powerpoint/2010/main" val="126137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F1924-5A61-4F25-8790-00966973D202}"/>
              </a:ext>
            </a:extLst>
          </p:cNvPr>
          <p:cNvSpPr>
            <a:spLocks noGrp="1"/>
          </p:cNvSpPr>
          <p:nvPr>
            <p:ph type="title"/>
          </p:nvPr>
        </p:nvSpPr>
        <p:spPr>
          <a:xfrm>
            <a:off x="546100" y="420439"/>
            <a:ext cx="10515600" cy="1325563"/>
          </a:xfrm>
        </p:spPr>
        <p:txBody>
          <a:bodyPr>
            <a:normAutofit/>
          </a:bodyPr>
          <a:lstStyle/>
          <a:p>
            <a:r>
              <a:rPr lang="en-US" sz="4000" b="1" dirty="0">
                <a:latin typeface="Arial" panose="020B0604020202020204" pitchFamily="34" charset="0"/>
                <a:cs typeface="Arial" panose="020B0604020202020204" pitchFamily="34" charset="0"/>
              </a:rPr>
              <a:t>In this study………….</a:t>
            </a:r>
          </a:p>
        </p:txBody>
      </p:sp>
      <p:sp>
        <p:nvSpPr>
          <p:cNvPr id="3" name="Content Placeholder 2">
            <a:extLst>
              <a:ext uri="{FF2B5EF4-FFF2-40B4-BE49-F238E27FC236}">
                <a16:creationId xmlns:a16="http://schemas.microsoft.com/office/drawing/2014/main" id="{F040F5ED-D7CF-4CBF-B736-317D72FBCD79}"/>
              </a:ext>
            </a:extLst>
          </p:cNvPr>
          <p:cNvSpPr>
            <a:spLocks noGrp="1"/>
          </p:cNvSpPr>
          <p:nvPr>
            <p:ph idx="1"/>
          </p:nvPr>
        </p:nvSpPr>
        <p:spPr>
          <a:xfrm>
            <a:off x="419100" y="1972278"/>
            <a:ext cx="10020300" cy="4067175"/>
          </a:xfrm>
        </p:spPr>
        <p:txBody>
          <a:bodyPr>
            <a:normAutofit/>
          </a:bodyPr>
          <a:lstStyle/>
          <a:p>
            <a:r>
              <a:rPr lang="en-US" dirty="0"/>
              <a:t>Dataset is the </a:t>
            </a:r>
            <a:r>
              <a:rPr lang="en-US" dirty="0" err="1"/>
              <a:t>MovieLens</a:t>
            </a:r>
            <a:r>
              <a:rPr lang="en-US" dirty="0"/>
              <a:t> 20M </a:t>
            </a:r>
          </a:p>
          <a:p>
            <a:endParaRPr lang="en-US" dirty="0"/>
          </a:p>
          <a:p>
            <a:r>
              <a:rPr lang="en-US" dirty="0"/>
              <a:t>Models are mainly from the “Surprise” module</a:t>
            </a:r>
          </a:p>
          <a:p>
            <a:endParaRPr lang="en-US" dirty="0"/>
          </a:p>
          <a:p>
            <a:r>
              <a:rPr lang="en-US" dirty="0"/>
              <a:t>Evaluation Metrics are from “</a:t>
            </a:r>
            <a:r>
              <a:rPr lang="en-US" dirty="0" err="1"/>
              <a:t>RecMetrics</a:t>
            </a:r>
            <a:r>
              <a:rPr lang="en-US" dirty="0"/>
              <a:t>” module</a:t>
            </a:r>
          </a:p>
        </p:txBody>
      </p:sp>
      <p:pic>
        <p:nvPicPr>
          <p:cNvPr id="5" name="Picture 4">
            <a:extLst>
              <a:ext uri="{FF2B5EF4-FFF2-40B4-BE49-F238E27FC236}">
                <a16:creationId xmlns:a16="http://schemas.microsoft.com/office/drawing/2014/main" id="{90E9F1D8-441F-4913-85CC-E387EB30C101}"/>
              </a:ext>
            </a:extLst>
          </p:cNvPr>
          <p:cNvPicPr>
            <a:picLocks noChangeAspect="1"/>
          </p:cNvPicPr>
          <p:nvPr/>
        </p:nvPicPr>
        <p:blipFill>
          <a:blip r:embed="rId2"/>
          <a:stretch>
            <a:fillRect/>
          </a:stretch>
        </p:blipFill>
        <p:spPr>
          <a:xfrm>
            <a:off x="2402990" y="4846155"/>
            <a:ext cx="4279900" cy="1553662"/>
          </a:xfrm>
          <a:prstGeom prst="rect">
            <a:avLst/>
          </a:prstGeom>
        </p:spPr>
      </p:pic>
      <p:pic>
        <p:nvPicPr>
          <p:cNvPr id="7" name="Picture 6">
            <a:extLst>
              <a:ext uri="{FF2B5EF4-FFF2-40B4-BE49-F238E27FC236}">
                <a16:creationId xmlns:a16="http://schemas.microsoft.com/office/drawing/2014/main" id="{2294A1FA-19A5-4555-B6E1-7D00BBFCBA28}"/>
              </a:ext>
            </a:extLst>
          </p:cNvPr>
          <p:cNvPicPr>
            <a:picLocks noChangeAspect="1"/>
          </p:cNvPicPr>
          <p:nvPr/>
        </p:nvPicPr>
        <p:blipFill>
          <a:blip r:embed="rId3"/>
          <a:stretch>
            <a:fillRect/>
          </a:stretch>
        </p:blipFill>
        <p:spPr>
          <a:xfrm>
            <a:off x="8197549" y="4290817"/>
            <a:ext cx="3575351" cy="2373021"/>
          </a:xfrm>
          <a:prstGeom prst="rect">
            <a:avLst/>
          </a:prstGeom>
        </p:spPr>
      </p:pic>
      <p:pic>
        <p:nvPicPr>
          <p:cNvPr id="9" name="Picture 8">
            <a:extLst>
              <a:ext uri="{FF2B5EF4-FFF2-40B4-BE49-F238E27FC236}">
                <a16:creationId xmlns:a16="http://schemas.microsoft.com/office/drawing/2014/main" id="{FEAC44E8-29D9-4F33-B791-A2C56B13CF02}"/>
              </a:ext>
            </a:extLst>
          </p:cNvPr>
          <p:cNvPicPr>
            <a:picLocks noChangeAspect="1"/>
          </p:cNvPicPr>
          <p:nvPr/>
        </p:nvPicPr>
        <p:blipFill>
          <a:blip r:embed="rId4"/>
          <a:stretch>
            <a:fillRect/>
          </a:stretch>
        </p:blipFill>
        <p:spPr>
          <a:xfrm>
            <a:off x="7747912" y="194162"/>
            <a:ext cx="4221838" cy="3666638"/>
          </a:xfrm>
          <a:prstGeom prst="rect">
            <a:avLst/>
          </a:prstGeom>
        </p:spPr>
      </p:pic>
    </p:spTree>
    <p:extLst>
      <p:ext uri="{BB962C8B-B14F-4D97-AF65-F5344CB8AC3E}">
        <p14:creationId xmlns:p14="http://schemas.microsoft.com/office/powerpoint/2010/main" val="3839428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6188</TotalTime>
  <Words>1600</Words>
  <Application>Microsoft Office PowerPoint</Application>
  <PresentationFormat>Widescreen</PresentationFormat>
  <Paragraphs>317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Symbol</vt:lpstr>
      <vt:lpstr>Office Theme</vt:lpstr>
      <vt:lpstr>Building a Movie Recommender System</vt:lpstr>
      <vt:lpstr>Contents</vt:lpstr>
      <vt:lpstr>Contents</vt:lpstr>
      <vt:lpstr>What is a recommender system?</vt:lpstr>
      <vt:lpstr>Recommender systems are widely used</vt:lpstr>
      <vt:lpstr>Two main models for building recommender systems</vt:lpstr>
      <vt:lpstr>Two types of data set format for building recommender systems</vt:lpstr>
      <vt:lpstr>Contents</vt:lpstr>
      <vt:lpstr>In this study………….</vt:lpstr>
      <vt:lpstr>Understanding the data: The Long Tail Plot</vt:lpstr>
      <vt:lpstr>Understanding the data: The Facts</vt:lpstr>
      <vt:lpstr>Comparison on Model Performances</vt:lpstr>
      <vt:lpstr>Contents</vt:lpstr>
      <vt:lpstr>Building Collaborative Filtering Recommender</vt:lpstr>
      <vt:lpstr>Building Popularity Recommender and Random Recommender</vt:lpstr>
      <vt:lpstr>Building the Parallel Recommender</vt:lpstr>
      <vt:lpstr>Building the Parallel Recommender</vt:lpstr>
      <vt:lpstr>Building the Parallel Recommender</vt:lpstr>
      <vt:lpstr>Building the Parallel Recommender</vt:lpstr>
      <vt:lpstr>Building the Unrated Recommender</vt:lpstr>
      <vt:lpstr>Building the Unrated Recommender</vt:lpstr>
      <vt:lpstr>Building the Unrated Recommender</vt:lpstr>
      <vt:lpstr>Building the Unrated Recommender</vt:lpstr>
      <vt:lpstr>Building the Unrated Recommender</vt:lpstr>
      <vt:lpstr>Building the Unrated Recommender</vt:lpstr>
      <vt:lpstr>Contents</vt:lpstr>
      <vt:lpstr>Plot of Mean Average Recall at K (MAR@K)</vt:lpstr>
      <vt:lpstr>Is the Collaborative Filtering Recommender the best?</vt:lpstr>
      <vt:lpstr>My Favorite Recommender: the Unrated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Status Prediction</dc:title>
  <dc:creator>Changmin Cheng</dc:creator>
  <cp:lastModifiedBy>Changmin Cheng</cp:lastModifiedBy>
  <cp:revision>30</cp:revision>
  <dcterms:created xsi:type="dcterms:W3CDTF">2021-12-23T06:55:37Z</dcterms:created>
  <dcterms:modified xsi:type="dcterms:W3CDTF">2022-03-31T07:12:09Z</dcterms:modified>
</cp:coreProperties>
</file>