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4B946-55A9-45BC-9782-6079B3EB57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914B8F-8E91-4B2E-9EB6-A6799EB9C0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B414C1-5ADA-47FE-B559-7E323F25F208}"/>
              </a:ext>
            </a:extLst>
          </p:cNvPr>
          <p:cNvSpPr>
            <a:spLocks noGrp="1"/>
          </p:cNvSpPr>
          <p:nvPr>
            <p:ph type="dt" sz="half" idx="10"/>
          </p:nvPr>
        </p:nvSpPr>
        <p:spPr/>
        <p:txBody>
          <a:bodyPr/>
          <a:lstStyle/>
          <a:p>
            <a:fld id="{DC3C603B-B05D-49DF-AEF7-905AB21EF310}" type="datetimeFigureOut">
              <a:rPr lang="en-US" smtClean="0"/>
              <a:t>9/27/2021</a:t>
            </a:fld>
            <a:endParaRPr lang="en-US"/>
          </a:p>
        </p:txBody>
      </p:sp>
      <p:sp>
        <p:nvSpPr>
          <p:cNvPr id="5" name="Footer Placeholder 4">
            <a:extLst>
              <a:ext uri="{FF2B5EF4-FFF2-40B4-BE49-F238E27FC236}">
                <a16:creationId xmlns:a16="http://schemas.microsoft.com/office/drawing/2014/main" id="{B2DB5E7A-BC6C-41E5-9866-3D796EFA7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878CCB-AEE0-4D64-8E0E-CE5542D3E355}"/>
              </a:ext>
            </a:extLst>
          </p:cNvPr>
          <p:cNvSpPr>
            <a:spLocks noGrp="1"/>
          </p:cNvSpPr>
          <p:nvPr>
            <p:ph type="sldNum" sz="quarter" idx="12"/>
          </p:nvPr>
        </p:nvSpPr>
        <p:spPr/>
        <p:txBody>
          <a:bodyPr/>
          <a:lstStyle/>
          <a:p>
            <a:fld id="{940D923F-8B24-4499-8BC3-6BC8C7EC0FBD}" type="slidenum">
              <a:rPr lang="en-US" smtClean="0"/>
              <a:t>‹#›</a:t>
            </a:fld>
            <a:endParaRPr lang="en-US"/>
          </a:p>
        </p:txBody>
      </p:sp>
    </p:spTree>
    <p:extLst>
      <p:ext uri="{BB962C8B-B14F-4D97-AF65-F5344CB8AC3E}">
        <p14:creationId xmlns:p14="http://schemas.microsoft.com/office/powerpoint/2010/main" val="79617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38717-4EF7-43AE-B949-B35EACF746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9F92B5-7A3B-490A-B6F5-972FE8124C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A0149-CF3D-4AC1-B10B-1FBDC93B2942}"/>
              </a:ext>
            </a:extLst>
          </p:cNvPr>
          <p:cNvSpPr>
            <a:spLocks noGrp="1"/>
          </p:cNvSpPr>
          <p:nvPr>
            <p:ph type="dt" sz="half" idx="10"/>
          </p:nvPr>
        </p:nvSpPr>
        <p:spPr/>
        <p:txBody>
          <a:bodyPr/>
          <a:lstStyle/>
          <a:p>
            <a:fld id="{DC3C603B-B05D-49DF-AEF7-905AB21EF310}" type="datetimeFigureOut">
              <a:rPr lang="en-US" smtClean="0"/>
              <a:t>9/27/2021</a:t>
            </a:fld>
            <a:endParaRPr lang="en-US"/>
          </a:p>
        </p:txBody>
      </p:sp>
      <p:sp>
        <p:nvSpPr>
          <p:cNvPr id="5" name="Footer Placeholder 4">
            <a:extLst>
              <a:ext uri="{FF2B5EF4-FFF2-40B4-BE49-F238E27FC236}">
                <a16:creationId xmlns:a16="http://schemas.microsoft.com/office/drawing/2014/main" id="{E8E88ECD-1AB8-40D7-BB3D-091796C55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37F23-0F8E-4F4D-8F85-FD9C87206D69}"/>
              </a:ext>
            </a:extLst>
          </p:cNvPr>
          <p:cNvSpPr>
            <a:spLocks noGrp="1"/>
          </p:cNvSpPr>
          <p:nvPr>
            <p:ph type="sldNum" sz="quarter" idx="12"/>
          </p:nvPr>
        </p:nvSpPr>
        <p:spPr/>
        <p:txBody>
          <a:bodyPr/>
          <a:lstStyle/>
          <a:p>
            <a:fld id="{940D923F-8B24-4499-8BC3-6BC8C7EC0FBD}" type="slidenum">
              <a:rPr lang="en-US" smtClean="0"/>
              <a:t>‹#›</a:t>
            </a:fld>
            <a:endParaRPr lang="en-US"/>
          </a:p>
        </p:txBody>
      </p:sp>
    </p:spTree>
    <p:extLst>
      <p:ext uri="{BB962C8B-B14F-4D97-AF65-F5344CB8AC3E}">
        <p14:creationId xmlns:p14="http://schemas.microsoft.com/office/powerpoint/2010/main" val="271543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14997C-AADC-4796-9B4E-E264E767AC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AC90AF-3A73-46E8-BCA4-3C915B8D6E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932FE2-BF7F-44E6-B2AC-79E5C030E64A}"/>
              </a:ext>
            </a:extLst>
          </p:cNvPr>
          <p:cNvSpPr>
            <a:spLocks noGrp="1"/>
          </p:cNvSpPr>
          <p:nvPr>
            <p:ph type="dt" sz="half" idx="10"/>
          </p:nvPr>
        </p:nvSpPr>
        <p:spPr/>
        <p:txBody>
          <a:bodyPr/>
          <a:lstStyle/>
          <a:p>
            <a:fld id="{DC3C603B-B05D-49DF-AEF7-905AB21EF310}" type="datetimeFigureOut">
              <a:rPr lang="en-US" smtClean="0"/>
              <a:t>9/27/2021</a:t>
            </a:fld>
            <a:endParaRPr lang="en-US"/>
          </a:p>
        </p:txBody>
      </p:sp>
      <p:sp>
        <p:nvSpPr>
          <p:cNvPr id="5" name="Footer Placeholder 4">
            <a:extLst>
              <a:ext uri="{FF2B5EF4-FFF2-40B4-BE49-F238E27FC236}">
                <a16:creationId xmlns:a16="http://schemas.microsoft.com/office/drawing/2014/main" id="{AAE30A73-05A8-46B4-98BF-52FE6AD5F6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C1360-BEB2-46C4-8BD6-D917B2C8B870}"/>
              </a:ext>
            </a:extLst>
          </p:cNvPr>
          <p:cNvSpPr>
            <a:spLocks noGrp="1"/>
          </p:cNvSpPr>
          <p:nvPr>
            <p:ph type="sldNum" sz="quarter" idx="12"/>
          </p:nvPr>
        </p:nvSpPr>
        <p:spPr/>
        <p:txBody>
          <a:bodyPr/>
          <a:lstStyle/>
          <a:p>
            <a:fld id="{940D923F-8B24-4499-8BC3-6BC8C7EC0FBD}" type="slidenum">
              <a:rPr lang="en-US" smtClean="0"/>
              <a:t>‹#›</a:t>
            </a:fld>
            <a:endParaRPr lang="en-US"/>
          </a:p>
        </p:txBody>
      </p:sp>
    </p:spTree>
    <p:extLst>
      <p:ext uri="{BB962C8B-B14F-4D97-AF65-F5344CB8AC3E}">
        <p14:creationId xmlns:p14="http://schemas.microsoft.com/office/powerpoint/2010/main" val="237800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2A5AF-9144-4F95-B248-12A01FFCE6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3EF9B0-118A-470D-BEAC-C9E3CC2706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3601C0-4F44-4E6E-98E0-118CFD4936A9}"/>
              </a:ext>
            </a:extLst>
          </p:cNvPr>
          <p:cNvSpPr>
            <a:spLocks noGrp="1"/>
          </p:cNvSpPr>
          <p:nvPr>
            <p:ph type="dt" sz="half" idx="10"/>
          </p:nvPr>
        </p:nvSpPr>
        <p:spPr/>
        <p:txBody>
          <a:bodyPr/>
          <a:lstStyle/>
          <a:p>
            <a:fld id="{DC3C603B-B05D-49DF-AEF7-905AB21EF310}" type="datetimeFigureOut">
              <a:rPr lang="en-US" smtClean="0"/>
              <a:t>9/27/2021</a:t>
            </a:fld>
            <a:endParaRPr lang="en-US"/>
          </a:p>
        </p:txBody>
      </p:sp>
      <p:sp>
        <p:nvSpPr>
          <p:cNvPr id="5" name="Footer Placeholder 4">
            <a:extLst>
              <a:ext uri="{FF2B5EF4-FFF2-40B4-BE49-F238E27FC236}">
                <a16:creationId xmlns:a16="http://schemas.microsoft.com/office/drawing/2014/main" id="{01D776D2-DD86-4073-91DC-08768E1C85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32A1E-56D9-486C-9116-EE7449E96FE2}"/>
              </a:ext>
            </a:extLst>
          </p:cNvPr>
          <p:cNvSpPr>
            <a:spLocks noGrp="1"/>
          </p:cNvSpPr>
          <p:nvPr>
            <p:ph type="sldNum" sz="quarter" idx="12"/>
          </p:nvPr>
        </p:nvSpPr>
        <p:spPr/>
        <p:txBody>
          <a:bodyPr/>
          <a:lstStyle/>
          <a:p>
            <a:fld id="{940D923F-8B24-4499-8BC3-6BC8C7EC0FBD}" type="slidenum">
              <a:rPr lang="en-US" smtClean="0"/>
              <a:t>‹#›</a:t>
            </a:fld>
            <a:endParaRPr lang="en-US"/>
          </a:p>
        </p:txBody>
      </p:sp>
    </p:spTree>
    <p:extLst>
      <p:ext uri="{BB962C8B-B14F-4D97-AF65-F5344CB8AC3E}">
        <p14:creationId xmlns:p14="http://schemas.microsoft.com/office/powerpoint/2010/main" val="141246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7219-744B-4801-B3B8-D34116531B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E2C60F-931B-406E-984D-236B15D59C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7055E1-68DF-4308-9885-F5D9B40632C2}"/>
              </a:ext>
            </a:extLst>
          </p:cNvPr>
          <p:cNvSpPr>
            <a:spLocks noGrp="1"/>
          </p:cNvSpPr>
          <p:nvPr>
            <p:ph type="dt" sz="half" idx="10"/>
          </p:nvPr>
        </p:nvSpPr>
        <p:spPr/>
        <p:txBody>
          <a:bodyPr/>
          <a:lstStyle/>
          <a:p>
            <a:fld id="{DC3C603B-B05D-49DF-AEF7-905AB21EF310}" type="datetimeFigureOut">
              <a:rPr lang="en-US" smtClean="0"/>
              <a:t>9/27/2021</a:t>
            </a:fld>
            <a:endParaRPr lang="en-US"/>
          </a:p>
        </p:txBody>
      </p:sp>
      <p:sp>
        <p:nvSpPr>
          <p:cNvPr id="5" name="Footer Placeholder 4">
            <a:extLst>
              <a:ext uri="{FF2B5EF4-FFF2-40B4-BE49-F238E27FC236}">
                <a16:creationId xmlns:a16="http://schemas.microsoft.com/office/drawing/2014/main" id="{084CBAAE-DC4B-48C1-B53E-3A90AC8E9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6D4B3-7725-42E0-B76B-884B2350C7E9}"/>
              </a:ext>
            </a:extLst>
          </p:cNvPr>
          <p:cNvSpPr>
            <a:spLocks noGrp="1"/>
          </p:cNvSpPr>
          <p:nvPr>
            <p:ph type="sldNum" sz="quarter" idx="12"/>
          </p:nvPr>
        </p:nvSpPr>
        <p:spPr/>
        <p:txBody>
          <a:bodyPr/>
          <a:lstStyle/>
          <a:p>
            <a:fld id="{940D923F-8B24-4499-8BC3-6BC8C7EC0FBD}" type="slidenum">
              <a:rPr lang="en-US" smtClean="0"/>
              <a:t>‹#›</a:t>
            </a:fld>
            <a:endParaRPr lang="en-US"/>
          </a:p>
        </p:txBody>
      </p:sp>
    </p:spTree>
    <p:extLst>
      <p:ext uri="{BB962C8B-B14F-4D97-AF65-F5344CB8AC3E}">
        <p14:creationId xmlns:p14="http://schemas.microsoft.com/office/powerpoint/2010/main" val="288529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610-3CB0-43B4-A5DA-D1F6DD92FF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E7CBA8-7004-44D7-94A4-BC4204194E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8385BC-4573-4A0C-B8A1-4FD6C1448E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660636-0BF0-4933-A642-5E3EC85856F3}"/>
              </a:ext>
            </a:extLst>
          </p:cNvPr>
          <p:cNvSpPr>
            <a:spLocks noGrp="1"/>
          </p:cNvSpPr>
          <p:nvPr>
            <p:ph type="dt" sz="half" idx="10"/>
          </p:nvPr>
        </p:nvSpPr>
        <p:spPr/>
        <p:txBody>
          <a:bodyPr/>
          <a:lstStyle/>
          <a:p>
            <a:fld id="{DC3C603B-B05D-49DF-AEF7-905AB21EF310}" type="datetimeFigureOut">
              <a:rPr lang="en-US" smtClean="0"/>
              <a:t>9/27/2021</a:t>
            </a:fld>
            <a:endParaRPr lang="en-US"/>
          </a:p>
        </p:txBody>
      </p:sp>
      <p:sp>
        <p:nvSpPr>
          <p:cNvPr id="6" name="Footer Placeholder 5">
            <a:extLst>
              <a:ext uri="{FF2B5EF4-FFF2-40B4-BE49-F238E27FC236}">
                <a16:creationId xmlns:a16="http://schemas.microsoft.com/office/drawing/2014/main" id="{0E9B9A79-7DAE-4DDB-8F50-12FEB66A18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7257C-7823-461A-8C0D-DCF475026557}"/>
              </a:ext>
            </a:extLst>
          </p:cNvPr>
          <p:cNvSpPr>
            <a:spLocks noGrp="1"/>
          </p:cNvSpPr>
          <p:nvPr>
            <p:ph type="sldNum" sz="quarter" idx="12"/>
          </p:nvPr>
        </p:nvSpPr>
        <p:spPr/>
        <p:txBody>
          <a:bodyPr/>
          <a:lstStyle/>
          <a:p>
            <a:fld id="{940D923F-8B24-4499-8BC3-6BC8C7EC0FBD}" type="slidenum">
              <a:rPr lang="en-US" smtClean="0"/>
              <a:t>‹#›</a:t>
            </a:fld>
            <a:endParaRPr lang="en-US"/>
          </a:p>
        </p:txBody>
      </p:sp>
    </p:spTree>
    <p:extLst>
      <p:ext uri="{BB962C8B-B14F-4D97-AF65-F5344CB8AC3E}">
        <p14:creationId xmlns:p14="http://schemas.microsoft.com/office/powerpoint/2010/main" val="3364031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93A-964E-45DA-9020-7565E43D3F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862511-AFDC-42B5-945F-D375F37C85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BED227-0629-4598-A2F7-0ACD9B7BE3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65F5B9-AE79-4A07-840E-5C1A57C147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10FFA8-8B72-49E8-8A31-9C8218C73A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AADF57-80D6-47E3-90BA-95B99E348D91}"/>
              </a:ext>
            </a:extLst>
          </p:cNvPr>
          <p:cNvSpPr>
            <a:spLocks noGrp="1"/>
          </p:cNvSpPr>
          <p:nvPr>
            <p:ph type="dt" sz="half" idx="10"/>
          </p:nvPr>
        </p:nvSpPr>
        <p:spPr/>
        <p:txBody>
          <a:bodyPr/>
          <a:lstStyle/>
          <a:p>
            <a:fld id="{DC3C603B-B05D-49DF-AEF7-905AB21EF310}" type="datetimeFigureOut">
              <a:rPr lang="en-US" smtClean="0"/>
              <a:t>9/27/2021</a:t>
            </a:fld>
            <a:endParaRPr lang="en-US"/>
          </a:p>
        </p:txBody>
      </p:sp>
      <p:sp>
        <p:nvSpPr>
          <p:cNvPr id="8" name="Footer Placeholder 7">
            <a:extLst>
              <a:ext uri="{FF2B5EF4-FFF2-40B4-BE49-F238E27FC236}">
                <a16:creationId xmlns:a16="http://schemas.microsoft.com/office/drawing/2014/main" id="{683219DE-5E21-487E-8C6C-7839FDB076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444CB0-9422-4DA6-8556-ED9620003671}"/>
              </a:ext>
            </a:extLst>
          </p:cNvPr>
          <p:cNvSpPr>
            <a:spLocks noGrp="1"/>
          </p:cNvSpPr>
          <p:nvPr>
            <p:ph type="sldNum" sz="quarter" idx="12"/>
          </p:nvPr>
        </p:nvSpPr>
        <p:spPr/>
        <p:txBody>
          <a:bodyPr/>
          <a:lstStyle/>
          <a:p>
            <a:fld id="{940D923F-8B24-4499-8BC3-6BC8C7EC0FBD}" type="slidenum">
              <a:rPr lang="en-US" smtClean="0"/>
              <a:t>‹#›</a:t>
            </a:fld>
            <a:endParaRPr lang="en-US"/>
          </a:p>
        </p:txBody>
      </p:sp>
    </p:spTree>
    <p:extLst>
      <p:ext uri="{BB962C8B-B14F-4D97-AF65-F5344CB8AC3E}">
        <p14:creationId xmlns:p14="http://schemas.microsoft.com/office/powerpoint/2010/main" val="1928132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12E88-10E5-4E80-B800-F1A050564A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500B73-49E9-44A4-9778-72FFAA6C8B82}"/>
              </a:ext>
            </a:extLst>
          </p:cNvPr>
          <p:cNvSpPr>
            <a:spLocks noGrp="1"/>
          </p:cNvSpPr>
          <p:nvPr>
            <p:ph type="dt" sz="half" idx="10"/>
          </p:nvPr>
        </p:nvSpPr>
        <p:spPr/>
        <p:txBody>
          <a:bodyPr/>
          <a:lstStyle/>
          <a:p>
            <a:fld id="{DC3C603B-B05D-49DF-AEF7-905AB21EF310}" type="datetimeFigureOut">
              <a:rPr lang="en-US" smtClean="0"/>
              <a:t>9/27/2021</a:t>
            </a:fld>
            <a:endParaRPr lang="en-US"/>
          </a:p>
        </p:txBody>
      </p:sp>
      <p:sp>
        <p:nvSpPr>
          <p:cNvPr id="4" name="Footer Placeholder 3">
            <a:extLst>
              <a:ext uri="{FF2B5EF4-FFF2-40B4-BE49-F238E27FC236}">
                <a16:creationId xmlns:a16="http://schemas.microsoft.com/office/drawing/2014/main" id="{4529BDF6-E692-49EE-A1C7-53B8714D99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C19433-4AC2-462F-BEC6-E436A836E87F}"/>
              </a:ext>
            </a:extLst>
          </p:cNvPr>
          <p:cNvSpPr>
            <a:spLocks noGrp="1"/>
          </p:cNvSpPr>
          <p:nvPr>
            <p:ph type="sldNum" sz="quarter" idx="12"/>
          </p:nvPr>
        </p:nvSpPr>
        <p:spPr/>
        <p:txBody>
          <a:bodyPr/>
          <a:lstStyle/>
          <a:p>
            <a:fld id="{940D923F-8B24-4499-8BC3-6BC8C7EC0FBD}" type="slidenum">
              <a:rPr lang="en-US" smtClean="0"/>
              <a:t>‹#›</a:t>
            </a:fld>
            <a:endParaRPr lang="en-US"/>
          </a:p>
        </p:txBody>
      </p:sp>
    </p:spTree>
    <p:extLst>
      <p:ext uri="{BB962C8B-B14F-4D97-AF65-F5344CB8AC3E}">
        <p14:creationId xmlns:p14="http://schemas.microsoft.com/office/powerpoint/2010/main" val="1937201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1A907D-E439-4170-99D4-86DDA43EEA01}"/>
              </a:ext>
            </a:extLst>
          </p:cNvPr>
          <p:cNvSpPr>
            <a:spLocks noGrp="1"/>
          </p:cNvSpPr>
          <p:nvPr>
            <p:ph type="dt" sz="half" idx="10"/>
          </p:nvPr>
        </p:nvSpPr>
        <p:spPr/>
        <p:txBody>
          <a:bodyPr/>
          <a:lstStyle/>
          <a:p>
            <a:fld id="{DC3C603B-B05D-49DF-AEF7-905AB21EF310}" type="datetimeFigureOut">
              <a:rPr lang="en-US" smtClean="0"/>
              <a:t>9/27/2021</a:t>
            </a:fld>
            <a:endParaRPr lang="en-US"/>
          </a:p>
        </p:txBody>
      </p:sp>
      <p:sp>
        <p:nvSpPr>
          <p:cNvPr id="3" name="Footer Placeholder 2">
            <a:extLst>
              <a:ext uri="{FF2B5EF4-FFF2-40B4-BE49-F238E27FC236}">
                <a16:creationId xmlns:a16="http://schemas.microsoft.com/office/drawing/2014/main" id="{4356A9B9-39C6-49DC-83D0-3C94B49736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F533A4-82A9-4342-8AF9-E6DCBED9E493}"/>
              </a:ext>
            </a:extLst>
          </p:cNvPr>
          <p:cNvSpPr>
            <a:spLocks noGrp="1"/>
          </p:cNvSpPr>
          <p:nvPr>
            <p:ph type="sldNum" sz="quarter" idx="12"/>
          </p:nvPr>
        </p:nvSpPr>
        <p:spPr/>
        <p:txBody>
          <a:bodyPr/>
          <a:lstStyle/>
          <a:p>
            <a:fld id="{940D923F-8B24-4499-8BC3-6BC8C7EC0FBD}" type="slidenum">
              <a:rPr lang="en-US" smtClean="0"/>
              <a:t>‹#›</a:t>
            </a:fld>
            <a:endParaRPr lang="en-US"/>
          </a:p>
        </p:txBody>
      </p:sp>
    </p:spTree>
    <p:extLst>
      <p:ext uri="{BB962C8B-B14F-4D97-AF65-F5344CB8AC3E}">
        <p14:creationId xmlns:p14="http://schemas.microsoft.com/office/powerpoint/2010/main" val="4140308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4E858-D30E-4B57-885E-9480657859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CA8A6E-0460-4A1B-84D6-99CC737FA9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948F3B-57A1-4C6F-B305-FD98F9A05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231D0-75C9-4A78-9554-78E27444FAA0}"/>
              </a:ext>
            </a:extLst>
          </p:cNvPr>
          <p:cNvSpPr>
            <a:spLocks noGrp="1"/>
          </p:cNvSpPr>
          <p:nvPr>
            <p:ph type="dt" sz="half" idx="10"/>
          </p:nvPr>
        </p:nvSpPr>
        <p:spPr/>
        <p:txBody>
          <a:bodyPr/>
          <a:lstStyle/>
          <a:p>
            <a:fld id="{DC3C603B-B05D-49DF-AEF7-905AB21EF310}" type="datetimeFigureOut">
              <a:rPr lang="en-US" smtClean="0"/>
              <a:t>9/27/2021</a:t>
            </a:fld>
            <a:endParaRPr lang="en-US"/>
          </a:p>
        </p:txBody>
      </p:sp>
      <p:sp>
        <p:nvSpPr>
          <p:cNvPr id="6" name="Footer Placeholder 5">
            <a:extLst>
              <a:ext uri="{FF2B5EF4-FFF2-40B4-BE49-F238E27FC236}">
                <a16:creationId xmlns:a16="http://schemas.microsoft.com/office/drawing/2014/main" id="{58DF1BB7-5CB1-4CD1-B3DD-D0A9149C48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65476-BB54-48AD-85D2-3DBB06DCE1C0}"/>
              </a:ext>
            </a:extLst>
          </p:cNvPr>
          <p:cNvSpPr>
            <a:spLocks noGrp="1"/>
          </p:cNvSpPr>
          <p:nvPr>
            <p:ph type="sldNum" sz="quarter" idx="12"/>
          </p:nvPr>
        </p:nvSpPr>
        <p:spPr/>
        <p:txBody>
          <a:bodyPr/>
          <a:lstStyle/>
          <a:p>
            <a:fld id="{940D923F-8B24-4499-8BC3-6BC8C7EC0FBD}" type="slidenum">
              <a:rPr lang="en-US" smtClean="0"/>
              <a:t>‹#›</a:t>
            </a:fld>
            <a:endParaRPr lang="en-US"/>
          </a:p>
        </p:txBody>
      </p:sp>
    </p:spTree>
    <p:extLst>
      <p:ext uri="{BB962C8B-B14F-4D97-AF65-F5344CB8AC3E}">
        <p14:creationId xmlns:p14="http://schemas.microsoft.com/office/powerpoint/2010/main" val="495026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A7E4F-18C8-4CB4-855F-686640749A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9515B0-D744-4843-BC94-FFC702B26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229E3C-D346-483A-89FC-BB6B84E59F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614E31-05B7-4C3F-B207-ECC6E64CCF94}"/>
              </a:ext>
            </a:extLst>
          </p:cNvPr>
          <p:cNvSpPr>
            <a:spLocks noGrp="1"/>
          </p:cNvSpPr>
          <p:nvPr>
            <p:ph type="dt" sz="half" idx="10"/>
          </p:nvPr>
        </p:nvSpPr>
        <p:spPr/>
        <p:txBody>
          <a:bodyPr/>
          <a:lstStyle/>
          <a:p>
            <a:fld id="{DC3C603B-B05D-49DF-AEF7-905AB21EF310}" type="datetimeFigureOut">
              <a:rPr lang="en-US" smtClean="0"/>
              <a:t>9/27/2021</a:t>
            </a:fld>
            <a:endParaRPr lang="en-US"/>
          </a:p>
        </p:txBody>
      </p:sp>
      <p:sp>
        <p:nvSpPr>
          <p:cNvPr id="6" name="Footer Placeholder 5">
            <a:extLst>
              <a:ext uri="{FF2B5EF4-FFF2-40B4-BE49-F238E27FC236}">
                <a16:creationId xmlns:a16="http://schemas.microsoft.com/office/drawing/2014/main" id="{027BC9CC-F354-458B-BF0D-80BC0B4DA9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7897C8-AA7A-466C-8E0A-A7DBFE187137}"/>
              </a:ext>
            </a:extLst>
          </p:cNvPr>
          <p:cNvSpPr>
            <a:spLocks noGrp="1"/>
          </p:cNvSpPr>
          <p:nvPr>
            <p:ph type="sldNum" sz="quarter" idx="12"/>
          </p:nvPr>
        </p:nvSpPr>
        <p:spPr/>
        <p:txBody>
          <a:bodyPr/>
          <a:lstStyle/>
          <a:p>
            <a:fld id="{940D923F-8B24-4499-8BC3-6BC8C7EC0FBD}" type="slidenum">
              <a:rPr lang="en-US" smtClean="0"/>
              <a:t>‹#›</a:t>
            </a:fld>
            <a:endParaRPr lang="en-US"/>
          </a:p>
        </p:txBody>
      </p:sp>
    </p:spTree>
    <p:extLst>
      <p:ext uri="{BB962C8B-B14F-4D97-AF65-F5344CB8AC3E}">
        <p14:creationId xmlns:p14="http://schemas.microsoft.com/office/powerpoint/2010/main" val="1626499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819D94-6E63-49D7-8CF6-FF0FFF7348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063CCA-54F5-41D9-9E46-140C46C07E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D69F45-F9A3-4AB6-B729-33E48757C0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3C603B-B05D-49DF-AEF7-905AB21EF310}" type="datetimeFigureOut">
              <a:rPr lang="en-US" smtClean="0"/>
              <a:t>9/27/2021</a:t>
            </a:fld>
            <a:endParaRPr lang="en-US"/>
          </a:p>
        </p:txBody>
      </p:sp>
      <p:sp>
        <p:nvSpPr>
          <p:cNvPr id="5" name="Footer Placeholder 4">
            <a:extLst>
              <a:ext uri="{FF2B5EF4-FFF2-40B4-BE49-F238E27FC236}">
                <a16:creationId xmlns:a16="http://schemas.microsoft.com/office/drawing/2014/main" id="{D203DE8F-2C8B-4C81-9C42-BCB7B719DC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8E4371-E88E-4644-9445-3922AB797F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0D923F-8B24-4499-8BC3-6BC8C7EC0FBD}" type="slidenum">
              <a:rPr lang="en-US" smtClean="0"/>
              <a:t>‹#›</a:t>
            </a:fld>
            <a:endParaRPr lang="en-US"/>
          </a:p>
        </p:txBody>
      </p:sp>
    </p:spTree>
    <p:extLst>
      <p:ext uri="{BB962C8B-B14F-4D97-AF65-F5344CB8AC3E}">
        <p14:creationId xmlns:p14="http://schemas.microsoft.com/office/powerpoint/2010/main" val="1209961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ourtesy Whitefish Mountain Resort">
            <a:extLst>
              <a:ext uri="{FF2B5EF4-FFF2-40B4-BE49-F238E27FC236}">
                <a16:creationId xmlns:a16="http://schemas.microsoft.com/office/drawing/2014/main" id="{E120A278-8DB8-4F74-9173-2BC3CC4EF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740" y="2987040"/>
            <a:ext cx="11021694" cy="33515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116F910-0506-47BF-BD1E-55E172A719D9}"/>
              </a:ext>
            </a:extLst>
          </p:cNvPr>
          <p:cNvSpPr>
            <a:spLocks noGrp="1"/>
          </p:cNvSpPr>
          <p:nvPr>
            <p:ph type="ctrTitle"/>
          </p:nvPr>
        </p:nvSpPr>
        <p:spPr>
          <a:xfrm>
            <a:off x="1635760" y="604203"/>
            <a:ext cx="9144000" cy="1976437"/>
          </a:xfrm>
        </p:spPr>
        <p:txBody>
          <a:bodyPr/>
          <a:lstStyle/>
          <a:p>
            <a:r>
              <a:rPr lang="en-US" b="1" dirty="0">
                <a:solidFill>
                  <a:srgbClr val="FF0000"/>
                </a:solidFill>
              </a:rPr>
              <a:t>Big Mountain Ticket Pricing Project</a:t>
            </a:r>
          </a:p>
        </p:txBody>
      </p:sp>
    </p:spTree>
    <p:extLst>
      <p:ext uri="{BB962C8B-B14F-4D97-AF65-F5344CB8AC3E}">
        <p14:creationId xmlns:p14="http://schemas.microsoft.com/office/powerpoint/2010/main" val="2319936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5990CD-E725-470F-9B4F-4359D3B46936}"/>
              </a:ext>
            </a:extLst>
          </p:cNvPr>
          <p:cNvPicPr>
            <a:picLocks noGrp="1" noChangeAspect="1"/>
          </p:cNvPicPr>
          <p:nvPr>
            <p:ph idx="1"/>
          </p:nvPr>
        </p:nvPicPr>
        <p:blipFill>
          <a:blip r:embed="rId2"/>
          <a:stretch>
            <a:fillRect/>
          </a:stretch>
        </p:blipFill>
        <p:spPr>
          <a:xfrm>
            <a:off x="261302" y="3629008"/>
            <a:ext cx="5201285" cy="2600643"/>
          </a:xfrm>
        </p:spPr>
      </p:pic>
      <p:pic>
        <p:nvPicPr>
          <p:cNvPr id="7" name="Picture 6">
            <a:extLst>
              <a:ext uri="{FF2B5EF4-FFF2-40B4-BE49-F238E27FC236}">
                <a16:creationId xmlns:a16="http://schemas.microsoft.com/office/drawing/2014/main" id="{B51E1CA0-E5FF-4AD0-AB42-22C51FD1BF37}"/>
              </a:ext>
            </a:extLst>
          </p:cNvPr>
          <p:cNvPicPr>
            <a:picLocks noChangeAspect="1"/>
          </p:cNvPicPr>
          <p:nvPr/>
        </p:nvPicPr>
        <p:blipFill>
          <a:blip r:embed="rId3"/>
          <a:stretch>
            <a:fillRect/>
          </a:stretch>
        </p:blipFill>
        <p:spPr>
          <a:xfrm>
            <a:off x="5819510" y="2790875"/>
            <a:ext cx="6250570" cy="3701046"/>
          </a:xfrm>
          <a:prstGeom prst="rect">
            <a:avLst/>
          </a:prstGeom>
        </p:spPr>
      </p:pic>
      <p:sp>
        <p:nvSpPr>
          <p:cNvPr id="8" name="TextBox 7">
            <a:extLst>
              <a:ext uri="{FF2B5EF4-FFF2-40B4-BE49-F238E27FC236}">
                <a16:creationId xmlns:a16="http://schemas.microsoft.com/office/drawing/2014/main" id="{A725CF2D-CA6B-4EB8-9C6D-04C70AEB9551}"/>
              </a:ext>
            </a:extLst>
          </p:cNvPr>
          <p:cNvSpPr txBox="1"/>
          <p:nvPr/>
        </p:nvSpPr>
        <p:spPr>
          <a:xfrm>
            <a:off x="568960" y="628349"/>
            <a:ext cx="5882640" cy="2693045"/>
          </a:xfrm>
          <a:prstGeom prst="rect">
            <a:avLst/>
          </a:prstGeom>
          <a:noFill/>
        </p:spPr>
        <p:txBody>
          <a:bodyPr wrap="square" rtlCol="0">
            <a:spAutoFit/>
          </a:bodyPr>
          <a:lstStyle/>
          <a:p>
            <a:pPr>
              <a:spcBef>
                <a:spcPts val="600"/>
              </a:spcBef>
            </a:pPr>
            <a:r>
              <a:rPr lang="en-US" sz="2400" b="1" dirty="0"/>
              <a:t>Content:</a:t>
            </a:r>
          </a:p>
          <a:p>
            <a:pPr>
              <a:spcBef>
                <a:spcPts val="600"/>
              </a:spcBef>
            </a:pPr>
            <a:endParaRPr lang="en-US" sz="2400" b="1" dirty="0"/>
          </a:p>
          <a:p>
            <a:pPr marL="342900" indent="-342900">
              <a:spcBef>
                <a:spcPts val="600"/>
              </a:spcBef>
              <a:buAutoNum type="arabicPeriod"/>
            </a:pPr>
            <a:r>
              <a:rPr lang="en-US" sz="2400" dirty="0"/>
              <a:t>Problem Identification</a:t>
            </a:r>
          </a:p>
          <a:p>
            <a:pPr marL="342900" indent="-342900">
              <a:spcBef>
                <a:spcPts val="600"/>
              </a:spcBef>
              <a:buAutoNum type="arabicPeriod"/>
            </a:pPr>
            <a:r>
              <a:rPr lang="en-US" sz="2400" dirty="0"/>
              <a:t>Recommendation and Key Findings</a:t>
            </a:r>
          </a:p>
          <a:p>
            <a:pPr marL="342900" indent="-342900">
              <a:spcBef>
                <a:spcPts val="600"/>
              </a:spcBef>
              <a:buAutoNum type="arabicPeriod"/>
            </a:pPr>
            <a:r>
              <a:rPr lang="en-US" sz="2400" dirty="0"/>
              <a:t>Modeling Result and Analysis</a:t>
            </a:r>
          </a:p>
          <a:p>
            <a:pPr marL="342900" indent="-342900">
              <a:spcBef>
                <a:spcPts val="600"/>
              </a:spcBef>
              <a:buAutoNum type="arabicPeriod"/>
            </a:pPr>
            <a:r>
              <a:rPr lang="en-US" sz="2400" dirty="0"/>
              <a:t>Summary and Conclusion</a:t>
            </a:r>
          </a:p>
        </p:txBody>
      </p:sp>
    </p:spTree>
    <p:extLst>
      <p:ext uri="{BB962C8B-B14F-4D97-AF65-F5344CB8AC3E}">
        <p14:creationId xmlns:p14="http://schemas.microsoft.com/office/powerpoint/2010/main" val="673172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3BA77-6140-4F0B-B7AF-DA74C7015F2E}"/>
              </a:ext>
            </a:extLst>
          </p:cNvPr>
          <p:cNvSpPr>
            <a:spLocks noGrp="1"/>
          </p:cNvSpPr>
          <p:nvPr>
            <p:ph type="title"/>
          </p:nvPr>
        </p:nvSpPr>
        <p:spPr/>
        <p:txBody>
          <a:bodyPr/>
          <a:lstStyle/>
          <a:p>
            <a:r>
              <a:rPr lang="en-US" dirty="0"/>
              <a:t>1. Problem Identification</a:t>
            </a:r>
          </a:p>
        </p:txBody>
      </p:sp>
      <p:sp>
        <p:nvSpPr>
          <p:cNvPr id="3" name="Content Placeholder 2">
            <a:extLst>
              <a:ext uri="{FF2B5EF4-FFF2-40B4-BE49-F238E27FC236}">
                <a16:creationId xmlns:a16="http://schemas.microsoft.com/office/drawing/2014/main" id="{460A36B0-2468-4CC6-86B8-08915A5D855F}"/>
              </a:ext>
            </a:extLst>
          </p:cNvPr>
          <p:cNvSpPr>
            <a:spLocks noGrp="1"/>
          </p:cNvSpPr>
          <p:nvPr>
            <p:ph idx="1"/>
          </p:nvPr>
        </p:nvSpPr>
        <p:spPr/>
        <p:txBody>
          <a:bodyPr>
            <a:normAutofit lnSpcReduction="10000"/>
          </a:bodyPr>
          <a:lstStyle/>
          <a:p>
            <a:pPr>
              <a:lnSpc>
                <a:spcPct val="100000"/>
              </a:lnSpc>
              <a:spcBef>
                <a:spcPts val="1200"/>
              </a:spcBef>
            </a:pPr>
            <a:r>
              <a:rPr lang="en-US" dirty="0"/>
              <a:t>A new chair lift was installed, which increases the operating cost by $1.54 million each season;</a:t>
            </a:r>
          </a:p>
          <a:p>
            <a:pPr>
              <a:lnSpc>
                <a:spcPct val="100000"/>
              </a:lnSpc>
              <a:spcBef>
                <a:spcPts val="1200"/>
              </a:spcBef>
            </a:pPr>
            <a:r>
              <a:rPr lang="en-US" dirty="0"/>
              <a:t>This cost increase brings pressure to keep good revenue. </a:t>
            </a:r>
          </a:p>
          <a:p>
            <a:pPr>
              <a:lnSpc>
                <a:spcPct val="100000"/>
              </a:lnSpc>
              <a:spcBef>
                <a:spcPts val="1200"/>
              </a:spcBef>
            </a:pPr>
            <a:r>
              <a:rPr lang="en-US" dirty="0"/>
              <a:t>To keep a good profit, we are wondering if we should increase the ticket price, or reduce the cost by closing a few facilities which are not used frequently.</a:t>
            </a:r>
          </a:p>
          <a:p>
            <a:pPr>
              <a:lnSpc>
                <a:spcPct val="100000"/>
              </a:lnSpc>
              <a:spcBef>
                <a:spcPts val="1200"/>
              </a:spcBef>
            </a:pPr>
            <a:endParaRPr lang="en-US" dirty="0"/>
          </a:p>
          <a:p>
            <a:pPr marL="0" indent="0">
              <a:lnSpc>
                <a:spcPct val="100000"/>
              </a:lnSpc>
              <a:spcBef>
                <a:spcPts val="1200"/>
              </a:spcBef>
              <a:buNone/>
            </a:pPr>
            <a:r>
              <a:rPr lang="en-US" dirty="0"/>
              <a:t>This project is one effort to give a primary answers to the questions above.</a:t>
            </a:r>
          </a:p>
        </p:txBody>
      </p:sp>
    </p:spTree>
    <p:extLst>
      <p:ext uri="{BB962C8B-B14F-4D97-AF65-F5344CB8AC3E}">
        <p14:creationId xmlns:p14="http://schemas.microsoft.com/office/powerpoint/2010/main" val="2123950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C6A7B-EE4A-4B0C-BC13-32B67B8D8C1B}"/>
              </a:ext>
            </a:extLst>
          </p:cNvPr>
          <p:cNvSpPr>
            <a:spLocks noGrp="1"/>
          </p:cNvSpPr>
          <p:nvPr>
            <p:ph type="title"/>
          </p:nvPr>
        </p:nvSpPr>
        <p:spPr/>
        <p:txBody>
          <a:bodyPr/>
          <a:lstStyle/>
          <a:p>
            <a:r>
              <a:rPr lang="en-US" dirty="0"/>
              <a:t>2. </a:t>
            </a:r>
            <a:r>
              <a:rPr lang="en-US" sz="4400" dirty="0"/>
              <a:t>Recommendation and Key Findings</a:t>
            </a:r>
            <a:r>
              <a:rPr lang="en-US" dirty="0"/>
              <a:t> </a:t>
            </a:r>
          </a:p>
        </p:txBody>
      </p:sp>
      <p:sp>
        <p:nvSpPr>
          <p:cNvPr id="3" name="Content Placeholder 2">
            <a:extLst>
              <a:ext uri="{FF2B5EF4-FFF2-40B4-BE49-F238E27FC236}">
                <a16:creationId xmlns:a16="http://schemas.microsoft.com/office/drawing/2014/main" id="{88368DF1-E33D-4E7E-B52C-9083AA46C2C6}"/>
              </a:ext>
            </a:extLst>
          </p:cNvPr>
          <p:cNvSpPr>
            <a:spLocks noGrp="1"/>
          </p:cNvSpPr>
          <p:nvPr>
            <p:ph idx="1"/>
          </p:nvPr>
        </p:nvSpPr>
        <p:spPr/>
        <p:txBody>
          <a:bodyPr>
            <a:normAutofit fontScale="92500" lnSpcReduction="10000"/>
          </a:bodyPr>
          <a:lstStyle/>
          <a:p>
            <a:pPr marL="0" indent="0">
              <a:buNone/>
            </a:pPr>
            <a:r>
              <a:rPr lang="en-US" dirty="0"/>
              <a:t>We have collected data from 319 other ski resorts all around the country, and we built one model to analyze the relations between ticket price and all other features (such as facility type and amount, skiing area, </a:t>
            </a:r>
            <a:r>
              <a:rPr lang="en-US" dirty="0" err="1"/>
              <a:t>etc</a:t>
            </a:r>
            <a:r>
              <a:rPr lang="en-US" dirty="0"/>
              <a:t>) in those resorts. </a:t>
            </a:r>
          </a:p>
          <a:p>
            <a:pPr marL="0" indent="0">
              <a:buNone/>
            </a:pPr>
            <a:endParaRPr lang="en-US" dirty="0"/>
          </a:p>
          <a:p>
            <a:pPr marL="0" indent="0">
              <a:buNone/>
            </a:pPr>
            <a:r>
              <a:rPr lang="en-US" dirty="0"/>
              <a:t>Based on the analysis , it shows that the reasonable price is $96, comparing to the current price of $81.</a:t>
            </a:r>
          </a:p>
          <a:p>
            <a:pPr marL="0" indent="0">
              <a:buNone/>
            </a:pPr>
            <a:endParaRPr lang="en-US" dirty="0"/>
          </a:p>
          <a:p>
            <a:pPr marL="0" indent="0">
              <a:buNone/>
            </a:pPr>
            <a:r>
              <a:rPr lang="en-US" dirty="0"/>
              <a:t>For options of closing facilities to reduce cost, the model shows that the price should drop $0 if we only close one run, $0.67 for closing 3~5 runs, and $1.26 for closing 6~8 runs.</a:t>
            </a:r>
          </a:p>
        </p:txBody>
      </p:sp>
    </p:spTree>
    <p:extLst>
      <p:ext uri="{BB962C8B-B14F-4D97-AF65-F5344CB8AC3E}">
        <p14:creationId xmlns:p14="http://schemas.microsoft.com/office/powerpoint/2010/main" val="322653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4F9DC-5173-4B82-A5EA-6D883AE2826E}"/>
              </a:ext>
            </a:extLst>
          </p:cNvPr>
          <p:cNvSpPr>
            <a:spLocks noGrp="1"/>
          </p:cNvSpPr>
          <p:nvPr>
            <p:ph type="title"/>
          </p:nvPr>
        </p:nvSpPr>
        <p:spPr/>
        <p:txBody>
          <a:bodyPr/>
          <a:lstStyle/>
          <a:p>
            <a:r>
              <a:rPr lang="en-US" dirty="0"/>
              <a:t>2. </a:t>
            </a:r>
            <a:r>
              <a:rPr lang="en-US" sz="4400" dirty="0"/>
              <a:t>Recommendation and Key Findings</a:t>
            </a:r>
            <a:r>
              <a:rPr lang="en-US" dirty="0"/>
              <a:t> (</a:t>
            </a:r>
            <a:r>
              <a:rPr lang="en-US" dirty="0" err="1"/>
              <a:t>cont</a:t>
            </a:r>
            <a:r>
              <a:rPr lang="en-US" dirty="0"/>
              <a:t>)</a:t>
            </a:r>
          </a:p>
        </p:txBody>
      </p:sp>
      <p:graphicFrame>
        <p:nvGraphicFramePr>
          <p:cNvPr id="10" name="Table 10">
            <a:extLst>
              <a:ext uri="{FF2B5EF4-FFF2-40B4-BE49-F238E27FC236}">
                <a16:creationId xmlns:a16="http://schemas.microsoft.com/office/drawing/2014/main" id="{513B1B77-327F-4E71-9367-1AB2DA30035F}"/>
              </a:ext>
            </a:extLst>
          </p:cNvPr>
          <p:cNvGraphicFramePr>
            <a:graphicFrameLocks noGrp="1"/>
          </p:cNvGraphicFramePr>
          <p:nvPr>
            <p:ph idx="1"/>
            <p:extLst>
              <p:ext uri="{D42A27DB-BD31-4B8C-83A1-F6EECF244321}">
                <p14:modId xmlns:p14="http://schemas.microsoft.com/office/powerpoint/2010/main" val="4099278547"/>
              </p:ext>
            </p:extLst>
          </p:nvPr>
        </p:nvGraphicFramePr>
        <p:xfrm>
          <a:off x="1363980" y="1915160"/>
          <a:ext cx="8915400" cy="4145280"/>
        </p:xfrm>
        <a:graphic>
          <a:graphicData uri="http://schemas.openxmlformats.org/drawingml/2006/table">
            <a:tbl>
              <a:tblPr firstRow="1" bandRow="1">
                <a:tableStyleId>{5C22544A-7EE6-4342-B048-85BDC9FD1C3A}</a:tableStyleId>
              </a:tblPr>
              <a:tblGrid>
                <a:gridCol w="1653540">
                  <a:extLst>
                    <a:ext uri="{9D8B030D-6E8A-4147-A177-3AD203B41FA5}">
                      <a16:colId xmlns:a16="http://schemas.microsoft.com/office/drawing/2014/main" val="3089265251"/>
                    </a:ext>
                  </a:extLst>
                </a:gridCol>
                <a:gridCol w="3444240">
                  <a:extLst>
                    <a:ext uri="{9D8B030D-6E8A-4147-A177-3AD203B41FA5}">
                      <a16:colId xmlns:a16="http://schemas.microsoft.com/office/drawing/2014/main" val="2004513734"/>
                    </a:ext>
                  </a:extLst>
                </a:gridCol>
                <a:gridCol w="1727200">
                  <a:extLst>
                    <a:ext uri="{9D8B030D-6E8A-4147-A177-3AD203B41FA5}">
                      <a16:colId xmlns:a16="http://schemas.microsoft.com/office/drawing/2014/main" val="354144092"/>
                    </a:ext>
                  </a:extLst>
                </a:gridCol>
                <a:gridCol w="2090420">
                  <a:extLst>
                    <a:ext uri="{9D8B030D-6E8A-4147-A177-3AD203B41FA5}">
                      <a16:colId xmlns:a16="http://schemas.microsoft.com/office/drawing/2014/main" val="3443484321"/>
                    </a:ext>
                  </a:extLst>
                </a:gridCol>
              </a:tblGrid>
              <a:tr h="370840">
                <a:tc>
                  <a:txBody>
                    <a:bodyPr/>
                    <a:lstStyle/>
                    <a:p>
                      <a:pPr algn="ctr"/>
                      <a:r>
                        <a:rPr lang="en-US" sz="2800" dirty="0"/>
                        <a:t>Scenario</a:t>
                      </a:r>
                    </a:p>
                  </a:txBody>
                  <a:tcPr/>
                </a:tc>
                <a:tc>
                  <a:txBody>
                    <a:bodyPr/>
                    <a:lstStyle/>
                    <a:p>
                      <a:pPr algn="ctr"/>
                      <a:r>
                        <a:rPr lang="en-US" sz="2800" dirty="0"/>
                        <a:t>Action</a:t>
                      </a:r>
                    </a:p>
                  </a:txBody>
                  <a:tcPr/>
                </a:tc>
                <a:tc>
                  <a:txBody>
                    <a:bodyPr/>
                    <a:lstStyle/>
                    <a:p>
                      <a:pPr algn="ctr"/>
                      <a:r>
                        <a:rPr lang="en-US" sz="2800" dirty="0"/>
                        <a:t>Impact to price</a:t>
                      </a:r>
                    </a:p>
                  </a:txBody>
                  <a:tcPr/>
                </a:tc>
                <a:tc>
                  <a:txBody>
                    <a:bodyPr/>
                    <a:lstStyle/>
                    <a:p>
                      <a:pPr algn="ctr"/>
                      <a:r>
                        <a:rPr lang="en-US" sz="2800" dirty="0"/>
                        <a:t>Impact to revenue</a:t>
                      </a:r>
                    </a:p>
                  </a:txBody>
                  <a:tcPr/>
                </a:tc>
                <a:extLst>
                  <a:ext uri="{0D108BD9-81ED-4DB2-BD59-A6C34878D82A}">
                    <a16:rowId xmlns:a16="http://schemas.microsoft.com/office/drawing/2014/main" val="481198742"/>
                  </a:ext>
                </a:extLst>
              </a:tr>
              <a:tr h="370840">
                <a:tc>
                  <a:txBody>
                    <a:bodyPr/>
                    <a:lstStyle/>
                    <a:p>
                      <a:pPr lvl="0" algn="ctr"/>
                      <a:r>
                        <a:rPr lang="en-US" sz="240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Increase vertical drop by 150 feet</a:t>
                      </a:r>
                    </a:p>
                  </a:txBody>
                  <a:tcPr/>
                </a:tc>
                <a:tc>
                  <a:txBody>
                    <a:bodyPr/>
                    <a:lstStyle/>
                    <a:p>
                      <a:pPr lvl="0" algn="ctr"/>
                      <a:r>
                        <a:rPr lang="en-US" sz="2400" dirty="0"/>
                        <a:t>$1.99</a:t>
                      </a:r>
                    </a:p>
                  </a:txBody>
                  <a:tcPr/>
                </a:tc>
                <a:tc>
                  <a:txBody>
                    <a:bodyPr/>
                    <a:lstStyle/>
                    <a:p>
                      <a:pPr lvl="0" algn="ctr"/>
                      <a:r>
                        <a:rPr lang="en-US" sz="2400" dirty="0"/>
                        <a:t>$3.47 million</a:t>
                      </a:r>
                    </a:p>
                  </a:txBody>
                  <a:tcPr/>
                </a:tc>
                <a:extLst>
                  <a:ext uri="{0D108BD9-81ED-4DB2-BD59-A6C34878D82A}">
                    <a16:rowId xmlns:a16="http://schemas.microsoft.com/office/drawing/2014/main" val="4353634"/>
                  </a:ext>
                </a:extLst>
              </a:tr>
              <a:tr h="370840">
                <a:tc>
                  <a:txBody>
                    <a:bodyPr/>
                    <a:lstStyle/>
                    <a:p>
                      <a:pPr algn="ctr"/>
                      <a:r>
                        <a:rPr lang="en-US" sz="240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Scenario 1 plus adding 2 acres of snow making area</a:t>
                      </a:r>
                    </a:p>
                  </a:txBody>
                  <a:tcPr/>
                </a:tc>
                <a:tc>
                  <a:txBody>
                    <a:bodyPr/>
                    <a:lstStyle/>
                    <a:p>
                      <a:pPr algn="ctr"/>
                      <a:r>
                        <a:rPr lang="en-US" sz="2400" dirty="0"/>
                        <a:t>$0</a:t>
                      </a:r>
                    </a:p>
                  </a:txBody>
                  <a:tcPr/>
                </a:tc>
                <a:tc>
                  <a:txBody>
                    <a:bodyPr/>
                    <a:lstStyle/>
                    <a:p>
                      <a:pPr algn="ctr"/>
                      <a:r>
                        <a:rPr lang="en-US" sz="2400" dirty="0"/>
                        <a:t>$0</a:t>
                      </a:r>
                    </a:p>
                  </a:txBody>
                  <a:tcPr/>
                </a:tc>
                <a:extLst>
                  <a:ext uri="{0D108BD9-81ED-4DB2-BD59-A6C34878D82A}">
                    <a16:rowId xmlns:a16="http://schemas.microsoft.com/office/drawing/2014/main" val="1954302230"/>
                  </a:ext>
                </a:extLst>
              </a:tr>
              <a:tr h="370840">
                <a:tc>
                  <a:txBody>
                    <a:bodyPr/>
                    <a:lstStyle/>
                    <a:p>
                      <a:pPr algn="ctr"/>
                      <a:r>
                        <a:rPr lang="en-US" sz="2400" dirty="0"/>
                        <a:t>3</a:t>
                      </a:r>
                    </a:p>
                  </a:txBody>
                  <a:tcPr/>
                </a:tc>
                <a:tc>
                  <a:txBody>
                    <a:bodyPr/>
                    <a:lstStyle/>
                    <a:p>
                      <a:pPr algn="ctr"/>
                      <a:r>
                        <a:rPr lang="en-US" sz="2400" dirty="0"/>
                        <a:t>Increase longest run by 0.2 mile and add 4 acres of snow making area</a:t>
                      </a:r>
                    </a:p>
                  </a:txBody>
                  <a:tcPr/>
                </a:tc>
                <a:tc>
                  <a:txBody>
                    <a:bodyPr/>
                    <a:lstStyle/>
                    <a:p>
                      <a:pPr algn="ctr"/>
                      <a:r>
                        <a:rPr lang="en-US" sz="2400" dirty="0"/>
                        <a:t>$0</a:t>
                      </a:r>
                    </a:p>
                  </a:txBody>
                  <a:tcPr/>
                </a:tc>
                <a:tc>
                  <a:txBody>
                    <a:bodyPr/>
                    <a:lstStyle/>
                    <a:p>
                      <a:pPr algn="ctr"/>
                      <a:r>
                        <a:rPr lang="en-US" sz="2400" dirty="0"/>
                        <a:t>$0</a:t>
                      </a:r>
                    </a:p>
                  </a:txBody>
                  <a:tcPr/>
                </a:tc>
                <a:extLst>
                  <a:ext uri="{0D108BD9-81ED-4DB2-BD59-A6C34878D82A}">
                    <a16:rowId xmlns:a16="http://schemas.microsoft.com/office/drawing/2014/main" val="2404219357"/>
                  </a:ext>
                </a:extLst>
              </a:tr>
            </a:tbl>
          </a:graphicData>
        </a:graphic>
      </p:graphicFrame>
    </p:spTree>
    <p:extLst>
      <p:ext uri="{BB962C8B-B14F-4D97-AF65-F5344CB8AC3E}">
        <p14:creationId xmlns:p14="http://schemas.microsoft.com/office/powerpoint/2010/main" val="2805012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58289-37A6-4F6D-82D1-560759C19C34}"/>
              </a:ext>
            </a:extLst>
          </p:cNvPr>
          <p:cNvSpPr>
            <a:spLocks noGrp="1"/>
          </p:cNvSpPr>
          <p:nvPr>
            <p:ph type="title"/>
          </p:nvPr>
        </p:nvSpPr>
        <p:spPr/>
        <p:txBody>
          <a:bodyPr/>
          <a:lstStyle/>
          <a:p>
            <a:r>
              <a:rPr lang="en-US" sz="4400" dirty="0"/>
              <a:t>3. Modeling Result and Analysis</a:t>
            </a:r>
            <a:endParaRPr lang="en-US" dirty="0"/>
          </a:p>
        </p:txBody>
      </p:sp>
      <p:sp>
        <p:nvSpPr>
          <p:cNvPr id="10" name="TextBox 9">
            <a:extLst>
              <a:ext uri="{FF2B5EF4-FFF2-40B4-BE49-F238E27FC236}">
                <a16:creationId xmlns:a16="http://schemas.microsoft.com/office/drawing/2014/main" id="{C516B227-B8BA-4402-9E63-9CC253EAA212}"/>
              </a:ext>
            </a:extLst>
          </p:cNvPr>
          <p:cNvSpPr txBox="1"/>
          <p:nvPr/>
        </p:nvSpPr>
        <p:spPr>
          <a:xfrm>
            <a:off x="567786" y="1660762"/>
            <a:ext cx="4877974" cy="5078313"/>
          </a:xfrm>
          <a:prstGeom prst="rect">
            <a:avLst/>
          </a:prstGeom>
          <a:noFill/>
        </p:spPr>
        <p:txBody>
          <a:bodyPr wrap="square" rtlCol="0">
            <a:spAutoFit/>
          </a:bodyPr>
          <a:lstStyle/>
          <a:p>
            <a:r>
              <a:rPr lang="en-US" dirty="0"/>
              <a:t>Model shows that the first few features dominating the price are:</a:t>
            </a:r>
          </a:p>
          <a:p>
            <a:pPr marL="285750" indent="-285750">
              <a:buFont typeface="Arial" panose="020B0604020202020204" pitchFamily="34" charset="0"/>
              <a:buChar char="•"/>
            </a:pPr>
            <a:r>
              <a:rPr lang="en-US" dirty="0"/>
              <a:t>vertical drops;</a:t>
            </a:r>
          </a:p>
          <a:p>
            <a:pPr marL="285750" indent="-285750">
              <a:buFont typeface="Arial" panose="020B0604020202020204" pitchFamily="34" charset="0"/>
              <a:buChar char="•"/>
            </a:pPr>
            <a:r>
              <a:rPr lang="en-US" dirty="0"/>
              <a:t>snow making area;</a:t>
            </a:r>
          </a:p>
          <a:p>
            <a:pPr marL="285750" indent="-285750">
              <a:buFont typeface="Arial" panose="020B0604020202020204" pitchFamily="34" charset="0"/>
              <a:buChar char="•"/>
            </a:pPr>
            <a:r>
              <a:rPr lang="en-US" dirty="0"/>
              <a:t>total chairs amount;</a:t>
            </a:r>
          </a:p>
          <a:p>
            <a:pPr marL="285750" indent="-285750">
              <a:buFont typeface="Arial" panose="020B0604020202020204" pitchFamily="34" charset="0"/>
              <a:buChar char="•"/>
            </a:pPr>
            <a:r>
              <a:rPr lang="en-US" dirty="0"/>
              <a:t>fast quads amount;</a:t>
            </a:r>
          </a:p>
          <a:p>
            <a:pPr marL="285750" indent="-285750">
              <a:buFont typeface="Arial" panose="020B0604020202020204" pitchFamily="34" charset="0"/>
              <a:buChar char="•"/>
            </a:pPr>
            <a:r>
              <a:rPr lang="en-US" dirty="0"/>
              <a:t>number of runs;</a:t>
            </a:r>
          </a:p>
          <a:p>
            <a:pPr marL="285750" indent="-285750">
              <a:buFont typeface="Arial" panose="020B0604020202020204" pitchFamily="34" charset="0"/>
              <a:buChar char="•"/>
            </a:pPr>
            <a:r>
              <a:rPr lang="en-US" dirty="0"/>
              <a:t>length of longest run.</a:t>
            </a:r>
          </a:p>
          <a:p>
            <a:pPr marL="285750" indent="-285750">
              <a:buFont typeface="Arial" panose="020B0604020202020204" pitchFamily="34" charset="0"/>
              <a:buChar char="•"/>
            </a:pPr>
            <a:endParaRPr lang="en-US" dirty="0"/>
          </a:p>
          <a:p>
            <a:r>
              <a:rPr lang="en-US" dirty="0"/>
              <a:t>Distributions of all those features among all resorts are shown in the right plots. Red dotted line shows the position of our Big Mountain resort.</a:t>
            </a:r>
          </a:p>
          <a:p>
            <a:endParaRPr lang="en-US" dirty="0"/>
          </a:p>
          <a:p>
            <a:r>
              <a:rPr lang="en-US" dirty="0"/>
              <a:t>Those plot shows that of all those features, Big Mountain is far beyond the majority, which gives us confidence to increase the ticket price.    </a:t>
            </a:r>
          </a:p>
          <a:p>
            <a:r>
              <a:rPr lang="en-US" dirty="0"/>
              <a:t> </a:t>
            </a:r>
          </a:p>
        </p:txBody>
      </p:sp>
      <p:pic>
        <p:nvPicPr>
          <p:cNvPr id="22" name="Picture 21">
            <a:extLst>
              <a:ext uri="{FF2B5EF4-FFF2-40B4-BE49-F238E27FC236}">
                <a16:creationId xmlns:a16="http://schemas.microsoft.com/office/drawing/2014/main" id="{2EE656DE-5E3D-4624-8326-3D657AE1ADA6}"/>
              </a:ext>
            </a:extLst>
          </p:cNvPr>
          <p:cNvPicPr>
            <a:picLocks noChangeAspect="1"/>
          </p:cNvPicPr>
          <p:nvPr/>
        </p:nvPicPr>
        <p:blipFill>
          <a:blip r:embed="rId2"/>
          <a:stretch>
            <a:fillRect/>
          </a:stretch>
        </p:blipFill>
        <p:spPr>
          <a:xfrm>
            <a:off x="8984922" y="1634549"/>
            <a:ext cx="2876310" cy="1593175"/>
          </a:xfrm>
          <a:prstGeom prst="rect">
            <a:avLst/>
          </a:prstGeom>
        </p:spPr>
      </p:pic>
      <p:pic>
        <p:nvPicPr>
          <p:cNvPr id="26" name="Content Placeholder 25">
            <a:extLst>
              <a:ext uri="{FF2B5EF4-FFF2-40B4-BE49-F238E27FC236}">
                <a16:creationId xmlns:a16="http://schemas.microsoft.com/office/drawing/2014/main" id="{AE85CD53-8A3D-4E7B-B89B-C19DA43B5097}"/>
              </a:ext>
            </a:extLst>
          </p:cNvPr>
          <p:cNvPicPr>
            <a:picLocks noGrp="1" noChangeAspect="1"/>
          </p:cNvPicPr>
          <p:nvPr>
            <p:ph idx="1"/>
          </p:nvPr>
        </p:nvPicPr>
        <p:blipFill>
          <a:blip r:embed="rId3"/>
          <a:stretch>
            <a:fillRect/>
          </a:stretch>
        </p:blipFill>
        <p:spPr>
          <a:xfrm>
            <a:off x="5805092" y="1651943"/>
            <a:ext cx="2926732" cy="1614527"/>
          </a:xfrm>
        </p:spPr>
      </p:pic>
      <p:pic>
        <p:nvPicPr>
          <p:cNvPr id="28" name="Picture 27">
            <a:extLst>
              <a:ext uri="{FF2B5EF4-FFF2-40B4-BE49-F238E27FC236}">
                <a16:creationId xmlns:a16="http://schemas.microsoft.com/office/drawing/2014/main" id="{BC7BCAA2-803F-4A4D-8C17-89270AE09FD3}"/>
              </a:ext>
            </a:extLst>
          </p:cNvPr>
          <p:cNvPicPr>
            <a:picLocks noChangeAspect="1"/>
          </p:cNvPicPr>
          <p:nvPr/>
        </p:nvPicPr>
        <p:blipFill>
          <a:blip r:embed="rId4"/>
          <a:stretch>
            <a:fillRect/>
          </a:stretch>
        </p:blipFill>
        <p:spPr>
          <a:xfrm>
            <a:off x="5823518" y="3241925"/>
            <a:ext cx="2908306" cy="1659648"/>
          </a:xfrm>
          <a:prstGeom prst="rect">
            <a:avLst/>
          </a:prstGeom>
        </p:spPr>
      </p:pic>
      <p:pic>
        <p:nvPicPr>
          <p:cNvPr id="30" name="Picture 29">
            <a:extLst>
              <a:ext uri="{FF2B5EF4-FFF2-40B4-BE49-F238E27FC236}">
                <a16:creationId xmlns:a16="http://schemas.microsoft.com/office/drawing/2014/main" id="{BF632938-9217-4777-B0A8-041D724775CC}"/>
              </a:ext>
            </a:extLst>
          </p:cNvPr>
          <p:cNvPicPr>
            <a:picLocks noChangeAspect="1"/>
          </p:cNvPicPr>
          <p:nvPr/>
        </p:nvPicPr>
        <p:blipFill>
          <a:blip r:embed="rId5"/>
          <a:stretch>
            <a:fillRect/>
          </a:stretch>
        </p:blipFill>
        <p:spPr>
          <a:xfrm>
            <a:off x="8929042" y="3304601"/>
            <a:ext cx="2908306" cy="1566962"/>
          </a:xfrm>
          <a:prstGeom prst="rect">
            <a:avLst/>
          </a:prstGeom>
        </p:spPr>
      </p:pic>
      <p:pic>
        <p:nvPicPr>
          <p:cNvPr id="32" name="Picture 31">
            <a:extLst>
              <a:ext uri="{FF2B5EF4-FFF2-40B4-BE49-F238E27FC236}">
                <a16:creationId xmlns:a16="http://schemas.microsoft.com/office/drawing/2014/main" id="{C8C1516D-7730-47EA-9AE3-13CD332E196D}"/>
              </a:ext>
            </a:extLst>
          </p:cNvPr>
          <p:cNvPicPr>
            <a:picLocks noChangeAspect="1"/>
          </p:cNvPicPr>
          <p:nvPr/>
        </p:nvPicPr>
        <p:blipFill>
          <a:blip r:embed="rId6"/>
          <a:stretch>
            <a:fillRect/>
          </a:stretch>
        </p:blipFill>
        <p:spPr>
          <a:xfrm>
            <a:off x="5805092" y="4901573"/>
            <a:ext cx="3080333" cy="1659648"/>
          </a:xfrm>
          <a:prstGeom prst="rect">
            <a:avLst/>
          </a:prstGeom>
        </p:spPr>
      </p:pic>
      <p:pic>
        <p:nvPicPr>
          <p:cNvPr id="34" name="Picture 33">
            <a:extLst>
              <a:ext uri="{FF2B5EF4-FFF2-40B4-BE49-F238E27FC236}">
                <a16:creationId xmlns:a16="http://schemas.microsoft.com/office/drawing/2014/main" id="{7309E8E6-E405-49F5-98FB-0B0393768DDF}"/>
              </a:ext>
            </a:extLst>
          </p:cNvPr>
          <p:cNvPicPr>
            <a:picLocks noChangeAspect="1"/>
          </p:cNvPicPr>
          <p:nvPr/>
        </p:nvPicPr>
        <p:blipFill>
          <a:blip r:embed="rId7"/>
          <a:stretch>
            <a:fillRect/>
          </a:stretch>
        </p:blipFill>
        <p:spPr>
          <a:xfrm>
            <a:off x="9065867" y="4948440"/>
            <a:ext cx="2795365" cy="1566962"/>
          </a:xfrm>
          <a:prstGeom prst="rect">
            <a:avLst/>
          </a:prstGeom>
        </p:spPr>
      </p:pic>
    </p:spTree>
    <p:extLst>
      <p:ext uri="{BB962C8B-B14F-4D97-AF65-F5344CB8AC3E}">
        <p14:creationId xmlns:p14="http://schemas.microsoft.com/office/powerpoint/2010/main" val="255312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5966-8B10-4073-8484-3BDBDDE1E1A3}"/>
              </a:ext>
            </a:extLst>
          </p:cNvPr>
          <p:cNvSpPr>
            <a:spLocks noGrp="1"/>
          </p:cNvSpPr>
          <p:nvPr>
            <p:ph type="title"/>
          </p:nvPr>
        </p:nvSpPr>
        <p:spPr/>
        <p:txBody>
          <a:bodyPr/>
          <a:lstStyle/>
          <a:p>
            <a:r>
              <a:rPr lang="en-US" sz="4400" dirty="0"/>
              <a:t>4. Summary and Conclusion</a:t>
            </a:r>
            <a:endParaRPr lang="en-US" dirty="0"/>
          </a:p>
        </p:txBody>
      </p:sp>
      <p:sp>
        <p:nvSpPr>
          <p:cNvPr id="3" name="Content Placeholder 2">
            <a:extLst>
              <a:ext uri="{FF2B5EF4-FFF2-40B4-BE49-F238E27FC236}">
                <a16:creationId xmlns:a16="http://schemas.microsoft.com/office/drawing/2014/main" id="{A48B6896-AE14-427C-8CA2-3E095FE8A128}"/>
              </a:ext>
            </a:extLst>
          </p:cNvPr>
          <p:cNvSpPr>
            <a:spLocks noGrp="1"/>
          </p:cNvSpPr>
          <p:nvPr>
            <p:ph idx="1"/>
          </p:nvPr>
        </p:nvSpPr>
        <p:spPr>
          <a:xfrm>
            <a:off x="838200" y="2069465"/>
            <a:ext cx="9829800" cy="3620135"/>
          </a:xfrm>
        </p:spPr>
        <p:txBody>
          <a:bodyPr/>
          <a:lstStyle/>
          <a:p>
            <a:r>
              <a:rPr lang="en-US" dirty="0"/>
              <a:t>Daily ticket price should increase to $96;</a:t>
            </a:r>
          </a:p>
          <a:p>
            <a:r>
              <a:rPr lang="en-US" dirty="0"/>
              <a:t>If a few runs should be closed, the best number to close is 1, 5, and 8;</a:t>
            </a:r>
          </a:p>
          <a:p>
            <a:pPr>
              <a:lnSpc>
                <a:spcPct val="150000"/>
              </a:lnSpc>
            </a:pPr>
            <a:r>
              <a:rPr lang="en-US" dirty="0"/>
              <a:t>Among all scenarios, increasing vertical drop by 150 feet with no adding snow making area will best benefit the revenue with no extra cost added.</a:t>
            </a:r>
          </a:p>
        </p:txBody>
      </p:sp>
    </p:spTree>
    <p:extLst>
      <p:ext uri="{BB962C8B-B14F-4D97-AF65-F5344CB8AC3E}">
        <p14:creationId xmlns:p14="http://schemas.microsoft.com/office/powerpoint/2010/main" val="3981822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1375</TotalTime>
  <Words>440</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Big Mountain Ticket Pricing Project</vt:lpstr>
      <vt:lpstr>PowerPoint Presentation</vt:lpstr>
      <vt:lpstr>1. Problem Identification</vt:lpstr>
      <vt:lpstr>2. Recommendation and Key Findings </vt:lpstr>
      <vt:lpstr>2. Recommendation and Key Findings (cont)</vt:lpstr>
      <vt:lpstr>3. Modeling Result and Analysis</vt:lpstr>
      <vt:lpstr>4. 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Ticket Pricing Project</dc:title>
  <dc:creator>Changmin Cheng</dc:creator>
  <cp:lastModifiedBy>Changmin Cheng</cp:lastModifiedBy>
  <cp:revision>1</cp:revision>
  <dcterms:created xsi:type="dcterms:W3CDTF">2021-09-27T19:28:26Z</dcterms:created>
  <dcterms:modified xsi:type="dcterms:W3CDTF">2021-09-28T18:23:32Z</dcterms:modified>
</cp:coreProperties>
</file>