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D52B-6F86-43AA-BB16-1F60EA3DD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6B75-5F47-4D40-83A4-F744BAB3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0FC2C-400A-482D-92D6-52D6927B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FF64-FB28-4C23-8FE2-3FC2B622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309B-906D-4459-A151-EE4D3474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04D9-1C98-4F89-8F35-541FDCD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D7B2-9BF9-49A1-81EE-FC9975EAA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ED09-5FD2-4D55-9881-227513BA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A44F-6EE4-40D5-A614-894C9418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EEE1-EFAF-422E-AC78-E837B3DD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E0E58-1304-4F99-80A9-B8FFC928F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825AE-3F3A-41F8-B9A9-814873EA1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F72C-9440-42F7-BBFA-F01D3747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8C05-5788-42B6-97DE-F9C958E2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0F57-7921-4E0F-9C60-4A2D042E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3F5D-7A82-489D-91D7-010B759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3D51-31C7-445E-96C7-159F6698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BBE0-73DF-4B65-B9C1-EAF18268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0D25-D312-4E68-8CBD-E68D2ACA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53C-60B7-4200-951E-58B0D80D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7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89CB-65AC-42B5-876C-2CA3C766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3711-8EAF-4CD1-B25D-9E6996FF9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506-3220-4482-89B0-4CEF22B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0E3F-FB37-4AD9-A232-19103216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810C-9F7D-4EA3-9073-3EF54537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3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5E5E-524D-4069-9CE1-05361E99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D1A97-761F-4FF4-938E-BD22C548D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40333-2AFF-4FFF-A1D4-3D32A23B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6C31-4AC2-439A-B164-2EAE9618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66359-D7AF-4A1D-8AF9-0B23B004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B4E67-532B-4466-810E-05CB1CAF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94E6-E6CD-41D3-A952-428E1F9F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66EC-D80A-4711-99B6-BF37719FF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EBEA-87A3-410C-AE49-35762944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E0ED8-B3DC-4C4B-B50D-272A7FB1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51B94-A213-465D-B066-3AD12538B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A3767-5FB2-456F-8261-9ABA2C52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661A-2B1B-4486-A5C6-4F141B21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20720-35AB-4E4E-8A2B-4D1AEAB4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8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1D2B-5D9E-41AE-9B97-F37F7796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5A838-1334-41CF-9807-E12E809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E48EA-6630-4A39-B773-5070BE7C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E8686-9939-498B-8602-E40A1F03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DC72B-BAE5-4344-8D0A-41EFE428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EBE7C-F191-4EC3-AF67-D75FC0AB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38BC-AB07-4DAF-981C-F1208B52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01BD-A9FF-4136-B8D1-D25CC4C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CDFC8-4420-464A-972D-0C47F181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770C-AA8A-4858-9F5E-3C683C36C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0170C-3E69-4B9C-A87A-BF166FD7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0F1B9-F057-4D13-B52D-09D28423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8835-CB5C-44CC-8732-AD477C7F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7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9736-BF7A-453C-9CA8-667ED134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1C3F5-2F5A-4E8C-AAA6-EE6DC24EE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D818F-80BF-4B30-950A-3FF6EF24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18647-A96D-4BB7-BBAF-E93AD74F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54DC-6AFA-4CDA-920B-F14F631F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657ED-2E19-4682-B253-BCB08E01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8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7E6B7-337D-481D-88B8-965695BF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3890-FC62-4E3B-BD1B-80BD87AB8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8164-4430-4195-98C4-001937662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ED52C-FE23-4304-9CE8-4BCECCE1978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C93E-4A96-43A8-A37B-528553851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3150-616C-4F4C-8D70-D74A43B8C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FC7D-FCCC-4359-AD1E-049ADA101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4000" t="4000" r="6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68E137-2771-4BCE-9FA5-0F8922BE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440" y="43843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(1979 to 2018)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28ACA7-B562-4C36-857A-88BC6B1C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E0906"/>
                </a:solidFill>
                <a:latin typeface="Arial Black" panose="020B0A04020102020204" pitchFamily="34" charset="0"/>
              </a:rPr>
              <a:t>Bicycle Accidents in Great Britain</a:t>
            </a:r>
          </a:p>
        </p:txBody>
      </p:sp>
    </p:spTree>
    <p:extLst>
      <p:ext uri="{BB962C8B-B14F-4D97-AF65-F5344CB8AC3E}">
        <p14:creationId xmlns:p14="http://schemas.microsoft.com/office/powerpoint/2010/main" val="48493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happens – which </a:t>
            </a:r>
            <a:r>
              <a:rPr lang="en-US" b="1" dirty="0">
                <a:solidFill>
                  <a:srgbClr val="FF0000"/>
                </a:solidFill>
              </a:rPr>
              <a:t>Hour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8849360" y="2179951"/>
            <a:ext cx="318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see more accidents happened during morning and afternoon rush hours, and more accidents on afternoon rush hour than morning. </a:t>
            </a:r>
          </a:p>
          <a:p>
            <a:endParaRPr lang="en-US" sz="2400" dirty="0"/>
          </a:p>
          <a:p>
            <a:r>
              <a:rPr lang="en-US" sz="2400" dirty="0"/>
              <a:t>(remember there are more accidents on week days than on weekend.)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D54870-D8B0-4C3A-A6DB-EA7FBAFE0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66628"/>
            <a:ext cx="82143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32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F14-8A9D-476B-834D-1EFC8EDC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8" y="558165"/>
            <a:ext cx="6851333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>Then, let’s see under what </a:t>
            </a:r>
            <a:r>
              <a:rPr lang="en-US" b="1" dirty="0">
                <a:solidFill>
                  <a:srgbClr val="FF0000"/>
                </a:solidFill>
              </a:rPr>
              <a:t>conditions</a:t>
            </a:r>
            <a:r>
              <a:rPr lang="en-US" dirty="0"/>
              <a:t> it happens?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CD5-56D1-42F5-B96A-D4902EF0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22440" cy="3935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Then, let’s see under what conditions it happens?</a:t>
            </a:r>
          </a:p>
          <a:p>
            <a:endParaRPr lang="en-US" dirty="0"/>
          </a:p>
          <a:p>
            <a:r>
              <a:rPr lang="en-US" dirty="0"/>
              <a:t>Road condition</a:t>
            </a:r>
          </a:p>
          <a:p>
            <a:r>
              <a:rPr lang="en-US" dirty="0"/>
              <a:t>Road type</a:t>
            </a:r>
          </a:p>
          <a:p>
            <a:r>
              <a:rPr lang="en-US" dirty="0"/>
              <a:t>Weather condition</a:t>
            </a:r>
          </a:p>
          <a:p>
            <a:r>
              <a:rPr lang="en-US" dirty="0"/>
              <a:t>Light condition</a:t>
            </a:r>
          </a:p>
        </p:txBody>
      </p:sp>
      <p:pic>
        <p:nvPicPr>
          <p:cNvPr id="8194" name="Picture 2" descr="Tire tracks on a muddy road in the countryside. Routing traffic in the countryside. - 43097874">
            <a:extLst>
              <a:ext uri="{FF2B5EF4-FFF2-40B4-BE49-F238E27FC236}">
                <a16:creationId xmlns:a16="http://schemas.microsoft.com/office/drawing/2014/main" id="{75093DB1-0644-4591-9422-30D58C9ED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29" y="940083"/>
            <a:ext cx="4278312" cy="285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oad and Weather Conditions | Gateway Reservations | Lodging, Activities  and Packages in Durango, CO and the Southern Rockies">
            <a:extLst>
              <a:ext uri="{FF2B5EF4-FFF2-40B4-BE49-F238E27FC236}">
                <a16:creationId xmlns:a16="http://schemas.microsoft.com/office/drawing/2014/main" id="{5931A53C-2182-47B9-A072-F362B0D2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71" y="4311176"/>
            <a:ext cx="2573021" cy="225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4,596 Day And Night Stock Photos, Pictures &amp;amp; Royalty-Free Images - iStock">
            <a:extLst>
              <a:ext uri="{FF2B5EF4-FFF2-40B4-BE49-F238E27FC236}">
                <a16:creationId xmlns:a16="http://schemas.microsoft.com/office/drawing/2014/main" id="{C2BF27AF-1817-45C3-A0A0-2E50DC64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30" y="3993362"/>
            <a:ext cx="4284346" cy="256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83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condition it happens – </a:t>
            </a:r>
            <a:r>
              <a:rPr lang="en-US" b="1" dirty="0">
                <a:solidFill>
                  <a:srgbClr val="FF0000"/>
                </a:solidFill>
              </a:rPr>
              <a:t>Road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8041640" y="2404745"/>
            <a:ext cx="4018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plot is very interesting. We see more accidents happened on dry roads more than wet roads or frost/snow roads. That indicate that the road condition does not play a big rule in bicycle accidents. It is more likely the rider’s cautiousness.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6FFB20-1279-4E01-ABD9-0B19BC55EA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6" y="2059305"/>
            <a:ext cx="71075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7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condition it happens – </a:t>
            </a:r>
            <a:r>
              <a:rPr lang="en-US" b="1" dirty="0">
                <a:solidFill>
                  <a:srgbClr val="FF0000"/>
                </a:solidFill>
              </a:rPr>
              <a:t>Road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7970520" y="2322185"/>
            <a:ext cx="401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more accidents on single lane roads than other types of road. That makes sense. Actually we believe most bicycle lanes are single.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D5BAF3-24DC-49ED-8709-2D3308591C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1375"/>
            <a:ext cx="6548120" cy="477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6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415925"/>
            <a:ext cx="11252200" cy="1325563"/>
          </a:xfrm>
        </p:spPr>
        <p:txBody>
          <a:bodyPr/>
          <a:lstStyle/>
          <a:p>
            <a:r>
              <a:rPr lang="en-US" dirty="0"/>
              <a:t>What condition it happens – </a:t>
            </a:r>
            <a:r>
              <a:rPr lang="en-US" b="1" dirty="0">
                <a:solidFill>
                  <a:srgbClr val="FF0000"/>
                </a:solidFill>
              </a:rPr>
              <a:t>Weather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7475212" y="2393305"/>
            <a:ext cx="4231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much more accidents on good weather (clear) than on bad weathers, which indicates that the weather is not an important factor in resulting bicycle accidents.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1A9A6C8-7927-4A2A-996C-C05773604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8" y="1668421"/>
            <a:ext cx="6626852" cy="495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dirty="0"/>
              <a:t>What condition it happens – </a:t>
            </a:r>
            <a:r>
              <a:rPr lang="en-US" b="1" dirty="0">
                <a:solidFill>
                  <a:srgbClr val="FF0000"/>
                </a:solidFill>
              </a:rPr>
              <a:t>Light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7543800" y="3175625"/>
            <a:ext cx="4018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Again, accidents happen under very good light conditions. Light is not the main reason which causes the accidents.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D086337-C581-4DEE-B897-8FAFF00D4A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4" y="1917065"/>
            <a:ext cx="68231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2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F14-8A9D-476B-834D-1EFC8EDC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33" y="944800"/>
            <a:ext cx="6851333" cy="1602024"/>
          </a:xfrm>
        </p:spPr>
        <p:txBody>
          <a:bodyPr>
            <a:normAutofit fontScale="90000"/>
          </a:bodyPr>
          <a:lstStyle/>
          <a:p>
            <a:r>
              <a:rPr lang="en-US" dirty="0"/>
              <a:t>Now, let’s see to </a:t>
            </a:r>
            <a:r>
              <a:rPr lang="en-US" b="1" dirty="0">
                <a:solidFill>
                  <a:srgbClr val="FF0000"/>
                </a:solidFill>
              </a:rPr>
              <a:t>whom</a:t>
            </a:r>
            <a:r>
              <a:rPr lang="en-US" dirty="0"/>
              <a:t> it happens?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CD5-56D1-42F5-B96A-D4902EF0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90" y="2546824"/>
            <a:ext cx="5160010" cy="3596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Gender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Age</a:t>
            </a:r>
          </a:p>
        </p:txBody>
      </p:sp>
      <p:pic>
        <p:nvPicPr>
          <p:cNvPr id="13314" name="Picture 2" descr="Vector Male Female Icon Set White Background Stock Vector Image by ©4zeva  #216139704">
            <a:extLst>
              <a:ext uri="{FF2B5EF4-FFF2-40B4-BE49-F238E27FC236}">
                <a16:creationId xmlns:a16="http://schemas.microsoft.com/office/drawing/2014/main" id="{8D4EBD3E-F144-4083-8E92-55CA6E2C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333" y="322420"/>
            <a:ext cx="3288347" cy="34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ge Stratification &amp;amp; Cohort Flow: Definitions &amp;amp; Theories - Video &amp;amp; Lesson  Transcript | Study.com">
            <a:extLst>
              <a:ext uri="{FF2B5EF4-FFF2-40B4-BE49-F238E27FC236}">
                <a16:creationId xmlns:a16="http://schemas.microsoft.com/office/drawing/2014/main" id="{B5BFE1ED-8826-4F76-B422-F723E9A9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08" y="3429000"/>
            <a:ext cx="5759527" cy="323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57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dirty="0"/>
              <a:t>To Whom it happens - </a:t>
            </a:r>
            <a:r>
              <a:rPr lang="en-US" b="1" dirty="0">
                <a:solidFill>
                  <a:srgbClr val="FF0000"/>
                </a:solidFill>
              </a:rPr>
              <a:t>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7665720" y="2586345"/>
            <a:ext cx="4018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surprisingly, more accidents happen on male riders than female riders. Basically male riders are more bold and more likely take risks.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68B432A-9CC0-4A52-9C86-A2D04AA082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1937186"/>
            <a:ext cx="5146040" cy="476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5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dirty="0"/>
              <a:t>What condition it happens – </a:t>
            </a:r>
            <a:r>
              <a:rPr lang="en-US" b="1" dirty="0">
                <a:solidFill>
                  <a:srgbClr val="FF0000"/>
                </a:solidFill>
              </a:rPr>
              <a:t>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7503160" y="2667624"/>
            <a:ext cx="4160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peaks in this plot. First one is in the age group 11 – 15, which are quite bold teenagers who want to try everything. Not quite sure why there is another peak at group 26 -35.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D720665-8361-4B34-8D69-40EFE2C59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" y="1915803"/>
            <a:ext cx="6106160" cy="45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424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BF14-8A9D-476B-834D-1EFC8EDC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33" y="944800"/>
            <a:ext cx="6851333" cy="1602024"/>
          </a:xfrm>
        </p:spPr>
        <p:txBody>
          <a:bodyPr>
            <a:normAutofit fontScale="90000"/>
          </a:bodyPr>
          <a:lstStyle/>
          <a:p>
            <a:r>
              <a:rPr lang="en-US" dirty="0"/>
              <a:t>Finally, let’s see how </a:t>
            </a:r>
            <a:r>
              <a:rPr lang="en-US" b="1" dirty="0">
                <a:solidFill>
                  <a:srgbClr val="FF0000"/>
                </a:solidFill>
              </a:rPr>
              <a:t>bad</a:t>
            </a:r>
            <a:r>
              <a:rPr lang="en-US" dirty="0"/>
              <a:t> an accident can happen?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ECD5-56D1-42F5-B96A-D4902EF0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90" y="2546824"/>
            <a:ext cx="5160010" cy="35966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Injury Severity</a:t>
            </a:r>
          </a:p>
        </p:txBody>
      </p:sp>
      <p:pic>
        <p:nvPicPr>
          <p:cNvPr id="18434" name="Picture 2" descr="North Carolina Personal Injury Claims Involving Minors - Ward and Smith,  P.A.">
            <a:extLst>
              <a:ext uri="{FF2B5EF4-FFF2-40B4-BE49-F238E27FC236}">
                <a16:creationId xmlns:a16="http://schemas.microsoft.com/office/drawing/2014/main" id="{EF3696EB-31A9-4073-AE2F-9735A66E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20" y="2621598"/>
            <a:ext cx="6858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94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61DA-EE82-450C-80D4-9312CFB3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Riding bicycle is fun……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A036-100C-471F-A19C-2308968F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5"/>
            <a:ext cx="4455160" cy="30410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Riding a bicycle is a popular sports everywhere all over the world. Outdoor riders can both do physical exercise and enjoy the views around them. It is a pleasant experience.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C3B8E-72A1-43A1-B4FC-378EF725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48" y="323103"/>
            <a:ext cx="4476825" cy="2907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7D23D-D4AF-457A-8924-EEDF686C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587" y="3272902"/>
            <a:ext cx="5094813" cy="33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040" cy="1325563"/>
          </a:xfrm>
        </p:spPr>
        <p:txBody>
          <a:bodyPr/>
          <a:lstStyle/>
          <a:p>
            <a:r>
              <a:rPr lang="en-US" dirty="0"/>
              <a:t>How bad it happens – </a:t>
            </a:r>
            <a:r>
              <a:rPr lang="en-US" b="1" dirty="0">
                <a:solidFill>
                  <a:srgbClr val="FF0000"/>
                </a:solidFill>
              </a:rPr>
              <a:t>Severity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6859464" y="4719943"/>
            <a:ext cx="4661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Luckily most injuries are slight. But there are about 17% injuries are serious and less than 1% are fatal.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4AC4A03-1197-43E0-949A-31C36E0A4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" y="1690688"/>
            <a:ext cx="5212079" cy="49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9A99F-226E-4800-83EA-019CA0B6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1909784"/>
            <a:ext cx="2781688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1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EDAB-6DB6-45B6-B488-423298E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327342"/>
            <a:ext cx="11252200" cy="1325563"/>
          </a:xfrm>
        </p:spPr>
        <p:txBody>
          <a:bodyPr/>
          <a:lstStyle/>
          <a:p>
            <a:r>
              <a:rPr lang="en-US" dirty="0"/>
              <a:t>What is our conclusion from the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055F-49C3-4541-9B0F-D95065FE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accidents happen in summer;</a:t>
            </a:r>
          </a:p>
          <a:p>
            <a:r>
              <a:rPr lang="en-US" dirty="0"/>
              <a:t>It is dangerous to ride a bicycle to and from your office.</a:t>
            </a:r>
          </a:p>
          <a:p>
            <a:r>
              <a:rPr lang="en-US" dirty="0"/>
              <a:t>Road conditions and weathers are not likely the main reasons for bicycle accidents. Rider’s cautiousness is a more important factor than any other factors.</a:t>
            </a:r>
          </a:p>
          <a:p>
            <a:r>
              <a:rPr lang="en-US" dirty="0"/>
              <a:t>Male riders are more likely taking risks and having accidents.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61DA-EE82-450C-80D4-9312CFB3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…… and dangerous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A036-100C-471F-A19C-2308968F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690688"/>
            <a:ext cx="5989320" cy="3782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bicycle riding can also be dangerous. </a:t>
            </a:r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In 2015, there were 45,000 reported bicycle accidents in the United States.”*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“A total of 843 bicyclists were killed in crashes with motor vehicles in 2019.”**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66780-B341-4E02-9D29-5B20AA72E730}"/>
              </a:ext>
            </a:extLst>
          </p:cNvPr>
          <p:cNvSpPr txBox="1"/>
          <p:nvPr/>
        </p:nvSpPr>
        <p:spPr>
          <a:xfrm>
            <a:off x="426720" y="5772745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*  https://www.peoplepoweredmovement.org</a:t>
            </a:r>
          </a:p>
          <a:p>
            <a:r>
              <a:rPr lang="en-US" dirty="0"/>
              <a:t>** https://www.iihs.org/topics/fatality-statistics/detail/</a:t>
            </a:r>
          </a:p>
        </p:txBody>
      </p:sp>
      <p:pic>
        <p:nvPicPr>
          <p:cNvPr id="1026" name="Picture 2" descr="bicycle crash">
            <a:extLst>
              <a:ext uri="{FF2B5EF4-FFF2-40B4-BE49-F238E27FC236}">
                <a16:creationId xmlns:a16="http://schemas.microsoft.com/office/drawing/2014/main" id="{2E24B467-5114-408F-8B44-D200C620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40" y="153035"/>
            <a:ext cx="52601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C4E34F-BD52-4169-A511-4DA3F692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50" y="3757791"/>
            <a:ext cx="5205834" cy="29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9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3E03-BD1F-415B-9DBA-63C2B8D4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10515600" cy="1325563"/>
          </a:xfrm>
        </p:spPr>
        <p:txBody>
          <a:bodyPr/>
          <a:lstStyle/>
          <a:p>
            <a:r>
              <a:rPr lang="en-US" dirty="0"/>
              <a:t>Let’s see what data told us about bicycle accidents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0255-0371-405F-BCD9-F1801608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set is from Kaggle. (https://www.kaggle.com/johnharshith/</a:t>
            </a:r>
          </a:p>
          <a:p>
            <a:pPr marL="0" indent="0">
              <a:buNone/>
            </a:pPr>
            <a:r>
              <a:rPr lang="en-US" dirty="0"/>
              <a:t>bicycle-accidents-in-great-britain-1979-to-2018)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D5B8C-A9AE-47AF-945B-28F55C1D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042084"/>
            <a:ext cx="10591800" cy="35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11CF1-ED0D-43DF-A0A3-8534987D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9331960" cy="66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size: 827,861 rows,   15 columns.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6D4C37-A0AA-4A72-9A59-9F18715A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78097"/>
              </p:ext>
            </p:extLst>
          </p:nvPr>
        </p:nvGraphicFramePr>
        <p:xfrm>
          <a:off x="1488440" y="3188117"/>
          <a:ext cx="921512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8328245"/>
                    </a:ext>
                  </a:extLst>
                </a:gridCol>
                <a:gridCol w="3677920">
                  <a:extLst>
                    <a:ext uri="{9D8B030D-6E8A-4147-A177-3AD203B41FA5}">
                      <a16:colId xmlns:a16="http://schemas.microsoft.com/office/drawing/2014/main" val="644821861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112234605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1656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When it happens?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Under what conditions it happens?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 whom it happens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How bad it happens?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8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Road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61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Road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5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Light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640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EC6592-6194-4C20-9AD6-61368170D378}"/>
              </a:ext>
            </a:extLst>
          </p:cNvPr>
          <p:cNvSpPr txBox="1"/>
          <p:nvPr/>
        </p:nvSpPr>
        <p:spPr>
          <a:xfrm>
            <a:off x="1036320" y="1930400"/>
            <a:ext cx="1047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columns can be allocated to 4 groups, according to how they describe the accidents. </a:t>
            </a:r>
          </a:p>
        </p:txBody>
      </p:sp>
    </p:spTree>
    <p:extLst>
      <p:ext uri="{BB962C8B-B14F-4D97-AF65-F5344CB8AC3E}">
        <p14:creationId xmlns:p14="http://schemas.microsoft.com/office/powerpoint/2010/main" val="9421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6D89-D4E8-4B34-81EC-092ABF42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155065"/>
            <a:ext cx="8732520" cy="4300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/>
              <a:t>First let’s see the time related features: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When</a:t>
            </a:r>
            <a:r>
              <a:rPr lang="en-US" sz="4400" dirty="0"/>
              <a:t> it happens ?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 Year</a:t>
            </a:r>
          </a:p>
          <a:p>
            <a:r>
              <a:rPr lang="en-US" sz="4400" dirty="0"/>
              <a:t> Month</a:t>
            </a:r>
          </a:p>
          <a:p>
            <a:r>
              <a:rPr lang="en-US" sz="4400" dirty="0"/>
              <a:t> Day</a:t>
            </a:r>
          </a:p>
          <a:p>
            <a:r>
              <a:rPr lang="en-US" sz="4400" dirty="0"/>
              <a:t> Hour</a:t>
            </a:r>
          </a:p>
        </p:txBody>
      </p:sp>
      <p:pic>
        <p:nvPicPr>
          <p:cNvPr id="7170" name="Picture 2" descr="When does daylight saving time end in 2021? When do clocks fall back this  year? - al.com">
            <a:extLst>
              <a:ext uri="{FF2B5EF4-FFF2-40B4-BE49-F238E27FC236}">
                <a16:creationId xmlns:a16="http://schemas.microsoft.com/office/drawing/2014/main" id="{3AB29020-96AA-4D12-99C7-AE18A569E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1" y="2757939"/>
            <a:ext cx="5384800" cy="35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5CE3-058D-4D2B-9D24-6F4B952B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97" y="304165"/>
            <a:ext cx="9342120" cy="1087755"/>
          </a:xfrm>
        </p:spPr>
        <p:txBody>
          <a:bodyPr/>
          <a:lstStyle/>
          <a:p>
            <a:r>
              <a:rPr lang="en-US" dirty="0"/>
              <a:t>When it happens – which </a:t>
            </a:r>
            <a:r>
              <a:rPr lang="en-US" b="1" dirty="0">
                <a:solidFill>
                  <a:srgbClr val="FF0000"/>
                </a:solidFill>
              </a:rPr>
              <a:t>Year</a:t>
            </a:r>
            <a:r>
              <a:rPr lang="en-US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F8578-04C0-47C6-9CB9-EE1FE31668EF}"/>
              </a:ext>
            </a:extLst>
          </p:cNvPr>
          <p:cNvSpPr txBox="1"/>
          <p:nvPr/>
        </p:nvSpPr>
        <p:spPr>
          <a:xfrm>
            <a:off x="8869680" y="4353500"/>
            <a:ext cx="332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 trend is decreasing. But we do see an obvious increase between 2005 ~ 2014.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7C8DD9A-CF2D-475C-AA2B-01B588581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7" y="1832391"/>
            <a:ext cx="835543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1EF1CF8-6254-4B82-90D4-F98000896568}"/>
              </a:ext>
            </a:extLst>
          </p:cNvPr>
          <p:cNvSpPr/>
          <p:nvPr/>
        </p:nvSpPr>
        <p:spPr>
          <a:xfrm rot="20104246">
            <a:off x="5799537" y="3507888"/>
            <a:ext cx="1621369" cy="68072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77A60-856A-4434-8E20-554A27AA7B89}"/>
              </a:ext>
            </a:extLst>
          </p:cNvPr>
          <p:cNvSpPr txBox="1"/>
          <p:nvPr/>
        </p:nvSpPr>
        <p:spPr>
          <a:xfrm>
            <a:off x="7934960" y="2733040"/>
            <a:ext cx="37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more accidents in summer months than in winter months, which might indicate that people are more likely riding bicycles in good weather in summer.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77384CF8-E4BE-439F-83E3-A06A3C4A21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049145"/>
            <a:ext cx="69990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E4DF602-D681-46A8-93EE-9FD289C953C7}"/>
              </a:ext>
            </a:extLst>
          </p:cNvPr>
          <p:cNvSpPr txBox="1">
            <a:spLocks/>
          </p:cNvSpPr>
          <p:nvPr/>
        </p:nvSpPr>
        <p:spPr>
          <a:xfrm>
            <a:off x="253397" y="304165"/>
            <a:ext cx="9342120" cy="1087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it happens – which </a:t>
            </a:r>
            <a:r>
              <a:rPr lang="en-US" b="1" dirty="0">
                <a:solidFill>
                  <a:srgbClr val="FF0000"/>
                </a:solidFill>
              </a:rPr>
              <a:t>Month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66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CDD-059B-493F-BE93-614626E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 happens – which </a:t>
            </a:r>
            <a:r>
              <a:rPr lang="en-US" b="1" dirty="0">
                <a:solidFill>
                  <a:srgbClr val="FF0000"/>
                </a:solidFill>
              </a:rPr>
              <a:t>Day</a:t>
            </a:r>
            <a:r>
              <a:rPr lang="en-US" dirty="0"/>
              <a:t>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464A3A-6849-4862-80A7-809320B3D0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84918"/>
            <a:ext cx="7945120" cy="396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0E7D9-B3D6-4A38-8A90-76CB179AD4C7}"/>
              </a:ext>
            </a:extLst>
          </p:cNvPr>
          <p:cNvSpPr txBox="1"/>
          <p:nvPr/>
        </p:nvSpPr>
        <p:spPr>
          <a:xfrm>
            <a:off x="8788400" y="2179951"/>
            <a:ext cx="309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Trends seems very obvious: We see more accidents happened on week days than weekend. Maybe that is because many people ride a bicycle to their office, or they are more in a hurry on the way to office.</a:t>
            </a:r>
          </a:p>
        </p:txBody>
      </p:sp>
    </p:spTree>
    <p:extLst>
      <p:ext uri="{BB962C8B-B14F-4D97-AF65-F5344CB8AC3E}">
        <p14:creationId xmlns:p14="http://schemas.microsoft.com/office/powerpoint/2010/main" val="388992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762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Office Theme</vt:lpstr>
      <vt:lpstr>Bicycle Accidents in Great Britain</vt:lpstr>
      <vt:lpstr>Riding bicycle is fun……</vt:lpstr>
      <vt:lpstr>…… and dangerous</vt:lpstr>
      <vt:lpstr>Let’s see what data told us about bicycle accidents in the UK</vt:lpstr>
      <vt:lpstr>PowerPoint Presentation</vt:lpstr>
      <vt:lpstr>PowerPoint Presentation</vt:lpstr>
      <vt:lpstr>When it happens – which Year?</vt:lpstr>
      <vt:lpstr>PowerPoint Presentation</vt:lpstr>
      <vt:lpstr>When it happens – which Day?</vt:lpstr>
      <vt:lpstr>When it happens – which Hour?</vt:lpstr>
      <vt:lpstr>Then, let’s see under what conditions it happens? </vt:lpstr>
      <vt:lpstr>What condition it happens – Road conditions</vt:lpstr>
      <vt:lpstr>What condition it happens – Road Types</vt:lpstr>
      <vt:lpstr>What condition it happens – Weather conditions</vt:lpstr>
      <vt:lpstr>What condition it happens – Light conditions</vt:lpstr>
      <vt:lpstr>Now, let’s see to whom it happens? </vt:lpstr>
      <vt:lpstr>To Whom it happens - Gender</vt:lpstr>
      <vt:lpstr>What condition it happens – Ages</vt:lpstr>
      <vt:lpstr>Finally, let’s see how bad an accident can happen? </vt:lpstr>
      <vt:lpstr>How bad it happens – Severity</vt:lpstr>
      <vt:lpstr>What is our conclusion from the data analysis?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 Accidents in Great Britain</dc:title>
  <dc:creator>Changmin Cheng</dc:creator>
  <cp:lastModifiedBy>Changmin Cheng</cp:lastModifiedBy>
  <cp:revision>5</cp:revision>
  <dcterms:created xsi:type="dcterms:W3CDTF">2021-12-15T23:21:54Z</dcterms:created>
  <dcterms:modified xsi:type="dcterms:W3CDTF">2021-12-16T03:12:19Z</dcterms:modified>
</cp:coreProperties>
</file>