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66" r:id="rId5"/>
    <p:sldId id="267" r:id="rId6"/>
    <p:sldId id="268" r:id="rId7"/>
    <p:sldId id="270" r:id="rId8"/>
    <p:sldId id="272" r:id="rId9"/>
    <p:sldId id="273" r:id="rId10"/>
    <p:sldId id="276" r:id="rId11"/>
    <p:sldId id="274" r:id="rId12"/>
    <p:sldId id="27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E7A7A-B611-476E-8FDC-3EF76C2B8C02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5DF0B-F477-45FE-91F1-94FFB0784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84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72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44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8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-"/>
              <a:defRPr/>
            </a:lvl2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75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55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26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85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06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26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97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smtClean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3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0BF7-5510-4D5F-ACD2-3A558FA14B7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72488-AEBF-4909-9C17-EC4B8BF39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67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Package ‘</a:t>
            </a:r>
            <a:r>
              <a:rPr lang="en-US" altLang="ja-JP" dirty="0" err="1" smtClean="0"/>
              <a:t>plsropt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2015.11</a:t>
            </a:r>
          </a:p>
          <a:p>
            <a:r>
              <a:rPr lang="en-US" altLang="ja-JP" dirty="0" smtClean="0"/>
              <a:t>Y. Uwadaira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9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 – output for each model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34645" y="1825625"/>
            <a:ext cx="431915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CSV and PDF files </a:t>
            </a:r>
            <a:r>
              <a:rPr lang="en-US" altLang="ja-JP" dirty="0" smtClean="0"/>
              <a:t>of regression result are created in a directory.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6" y="1690688"/>
            <a:ext cx="5629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 – </a:t>
            </a:r>
            <a:r>
              <a:rPr kumimoji="1" lang="en-US" altLang="ja-JP" dirty="0" err="1" smtClean="0"/>
              <a:t>PLS_plots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BA_plots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36079" cy="504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32" y="2317172"/>
            <a:ext cx="4692576" cy="36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5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 – stats_test.csv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7" y="1914562"/>
            <a:ext cx="10800000" cy="6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1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Flowchart</a:t>
            </a:r>
          </a:p>
          <a:p>
            <a:r>
              <a:rPr lang="en-US" altLang="ja-JP" dirty="0"/>
              <a:t>How to install</a:t>
            </a:r>
            <a:endParaRPr lang="ja-JP" altLang="en-US" dirty="0"/>
          </a:p>
          <a:p>
            <a:r>
              <a:rPr lang="en-US" altLang="ja-JP" dirty="0" smtClean="0"/>
              <a:t>How to 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Preparing data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Import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PLS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PLS regression with test set</a:t>
            </a:r>
          </a:p>
          <a:p>
            <a:r>
              <a:rPr lang="en-US" altLang="ja-JP" dirty="0" smtClean="0"/>
              <a:t>Result 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55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Flowchart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6318" y="1914208"/>
            <a:ext cx="104552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Raw data</a:t>
            </a:r>
            <a:endParaRPr kumimoji="1" lang="en-US" altLang="ja-JP" sz="1400" dirty="0" smtClean="0"/>
          </a:p>
        </p:txBody>
      </p:sp>
      <p:sp>
        <p:nvSpPr>
          <p:cNvPr id="20" name="TextBox 12"/>
          <p:cNvSpPr txBox="1"/>
          <p:nvPr/>
        </p:nvSpPr>
        <p:spPr>
          <a:xfrm>
            <a:off x="4167588" y="2970429"/>
            <a:ext cx="111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plsrauto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9334098" y="3791369"/>
            <a:ext cx="230632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ja-JP" dirty="0" smtClean="0"/>
              <a:t>4 plots</a:t>
            </a:r>
          </a:p>
          <a:p>
            <a:pPr marL="176213" indent="-176213" algn="l">
              <a:buFontTx/>
              <a:buChar char="-"/>
            </a:pPr>
            <a:r>
              <a:rPr lang="en-US" altLang="ja-JP" dirty="0" smtClean="0"/>
              <a:t>Cross-validation plot</a:t>
            </a:r>
          </a:p>
          <a:p>
            <a:pPr marL="176213" indent="-176213" algn="l">
              <a:buFontTx/>
              <a:buChar char="-"/>
            </a:pPr>
            <a:r>
              <a:rPr lang="en-US" altLang="ja-JP" dirty="0"/>
              <a:t>Regression </a:t>
            </a:r>
            <a:r>
              <a:rPr lang="en-US" altLang="ja-JP" dirty="0" err="1"/>
              <a:t>coef</a:t>
            </a:r>
            <a:r>
              <a:rPr lang="en-US" altLang="ja-JP" dirty="0"/>
              <a:t>. &amp; VIP </a:t>
            </a:r>
            <a:r>
              <a:rPr lang="en-US" altLang="ja-JP" dirty="0" smtClean="0"/>
              <a:t>plot</a:t>
            </a:r>
          </a:p>
          <a:p>
            <a:pPr marL="176213" indent="-176213" algn="l">
              <a:buFontTx/>
              <a:buChar char="-"/>
            </a:pPr>
            <a:r>
              <a:rPr lang="en-US" altLang="ja-JP" dirty="0"/>
              <a:t>Loading plot</a:t>
            </a:r>
          </a:p>
          <a:p>
            <a:pPr marL="176213" indent="-176213" algn="l">
              <a:buFontTx/>
              <a:buChar char="-"/>
            </a:pPr>
            <a:r>
              <a:rPr lang="en-US" altLang="ja-JP" dirty="0"/>
              <a:t>Actual vs. Predicted </a:t>
            </a:r>
            <a:r>
              <a:rPr lang="en-US" altLang="ja-JP" dirty="0" smtClean="0"/>
              <a:t>plot</a:t>
            </a:r>
            <a:endParaRPr lang="en-US" altLang="ja-JP" dirty="0"/>
          </a:p>
        </p:txBody>
      </p:sp>
      <p:sp>
        <p:nvSpPr>
          <p:cNvPr id="27" name="TextBox 45"/>
          <p:cNvSpPr txBox="1"/>
          <p:nvPr/>
        </p:nvSpPr>
        <p:spPr>
          <a:xfrm>
            <a:off x="7447938" y="4588007"/>
            <a:ext cx="1829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ja-JP" dirty="0" err="1" smtClean="0"/>
              <a:t>plsrPlot</a:t>
            </a:r>
            <a:endParaRPr lang="en-US" altLang="ja-JP" dirty="0"/>
          </a:p>
          <a:p>
            <a:r>
              <a:rPr lang="en-US" altLang="ja-JP" dirty="0" smtClean="0"/>
              <a:t> - plsr</a:t>
            </a:r>
            <a:r>
              <a:rPr lang="en-US" altLang="ja-JP" baseline="30000" dirty="0" smtClean="0"/>
              <a:t>2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- VIP</a:t>
            </a:r>
            <a:r>
              <a:rPr lang="en-US" altLang="ja-JP" baseline="30000" dirty="0" smtClean="0"/>
              <a:t>2</a:t>
            </a:r>
            <a:endParaRPr lang="en-US" altLang="ja-JP" dirty="0" smtClean="0"/>
          </a:p>
          <a:p>
            <a:r>
              <a:rPr lang="en-US" altLang="ja-JP" dirty="0" smtClean="0"/>
              <a:t> - </a:t>
            </a:r>
            <a:r>
              <a:rPr lang="en-US" altLang="ja-JP" dirty="0" err="1" smtClean="0"/>
              <a:t>ncompopt</a:t>
            </a:r>
            <a:endParaRPr lang="en-US" altLang="ja-JP" dirty="0" smtClean="0"/>
          </a:p>
          <a:p>
            <a:r>
              <a:rPr lang="en-US" altLang="ja-JP" dirty="0" smtClean="0"/>
              <a:t>   - </a:t>
            </a:r>
            <a:r>
              <a:rPr lang="en-US" altLang="ja-JP" dirty="0" err="1" smtClean="0"/>
              <a:t>rowpeak</a:t>
            </a:r>
            <a:endParaRPr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9239700" y="3677378"/>
            <a:ext cx="2492158" cy="18194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Box 39"/>
          <p:cNvSpPr txBox="1"/>
          <p:nvPr/>
        </p:nvSpPr>
        <p:spPr>
          <a:xfrm>
            <a:off x="9332619" y="5071583"/>
            <a:ext cx="23063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/>
              <a:t>Outlier plot (Bland-Altman) </a:t>
            </a:r>
            <a:endParaRPr lang="en-US" altLang="ja-JP" dirty="0"/>
          </a:p>
        </p:txBody>
      </p:sp>
      <p:sp>
        <p:nvSpPr>
          <p:cNvPr id="34" name="TextBox 38"/>
          <p:cNvSpPr txBox="1"/>
          <p:nvPr/>
        </p:nvSpPr>
        <p:spPr>
          <a:xfrm>
            <a:off x="6069780" y="2259216"/>
            <a:ext cx="2617020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smtClean="0"/>
              <a:t>Region selected X-variables data</a:t>
            </a:r>
            <a:endParaRPr lang="en-US" altLang="ja-JP" dirty="0"/>
          </a:p>
        </p:txBody>
      </p:sp>
      <p:sp>
        <p:nvSpPr>
          <p:cNvPr id="35" name="TextBox 38"/>
          <p:cNvSpPr txBox="1"/>
          <p:nvPr/>
        </p:nvSpPr>
        <p:spPr>
          <a:xfrm>
            <a:off x="6069780" y="3516692"/>
            <a:ext cx="2617020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smtClean="0"/>
              <a:t>Preprocessed X-variables data</a:t>
            </a:r>
            <a:endParaRPr lang="en-US" altLang="ja-JP" dirty="0"/>
          </a:p>
        </p:txBody>
      </p:sp>
      <p:sp>
        <p:nvSpPr>
          <p:cNvPr id="39" name="正方形/長方形 38"/>
          <p:cNvSpPr/>
          <p:nvPr/>
        </p:nvSpPr>
        <p:spPr>
          <a:xfrm>
            <a:off x="8496186" y="1837778"/>
            <a:ext cx="66919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dk1"/>
                </a:solidFill>
              </a:rPr>
              <a:t>PLSR</a:t>
            </a:r>
            <a:endParaRPr lang="ja-JP" altLang="en-US" sz="1400" dirty="0">
              <a:solidFill>
                <a:schemeClr val="dk1"/>
              </a:solidFill>
            </a:endParaRPr>
          </a:p>
        </p:txBody>
      </p:sp>
      <p:cxnSp>
        <p:nvCxnSpPr>
          <p:cNvPr id="40" name="Straight Arrow Connector 42"/>
          <p:cNvCxnSpPr>
            <a:stCxn id="34" idx="2"/>
            <a:endCxn id="35" idx="0"/>
          </p:cNvCxnSpPr>
          <p:nvPr/>
        </p:nvCxnSpPr>
        <p:spPr>
          <a:xfrm>
            <a:off x="7378290" y="2566993"/>
            <a:ext cx="0" cy="949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2"/>
          <p:cNvSpPr txBox="1"/>
          <p:nvPr/>
        </p:nvSpPr>
        <p:spPr>
          <a:xfrm>
            <a:off x="2088505" y="1820596"/>
            <a:ext cx="81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makex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3"/>
          <p:cNvSpPr txBox="1"/>
          <p:nvPr/>
        </p:nvSpPr>
        <p:spPr>
          <a:xfrm>
            <a:off x="3045239" y="1914208"/>
            <a:ext cx="141112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X-variables data</a:t>
            </a:r>
            <a:endParaRPr kumimoji="1" lang="en-US" altLang="ja-JP" sz="1400" dirty="0" smtClean="0"/>
          </a:p>
        </p:txBody>
      </p:sp>
      <p:sp>
        <p:nvSpPr>
          <p:cNvPr id="62" name="TextBox 3"/>
          <p:cNvSpPr txBox="1"/>
          <p:nvPr/>
        </p:nvSpPr>
        <p:spPr>
          <a:xfrm>
            <a:off x="3043240" y="2365375"/>
            <a:ext cx="141312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Y-variable data</a:t>
            </a:r>
            <a:endParaRPr kumimoji="1" lang="en-US" altLang="ja-JP" sz="1400" dirty="0" smtClean="0"/>
          </a:p>
        </p:txBody>
      </p:sp>
      <p:sp>
        <p:nvSpPr>
          <p:cNvPr id="63" name="正方形/長方形 62"/>
          <p:cNvSpPr/>
          <p:nvPr/>
        </p:nvSpPr>
        <p:spPr>
          <a:xfrm>
            <a:off x="2902511" y="1807073"/>
            <a:ext cx="1699969" cy="9776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TextBox 45"/>
          <p:cNvSpPr txBox="1"/>
          <p:nvPr/>
        </p:nvSpPr>
        <p:spPr>
          <a:xfrm>
            <a:off x="7447938" y="2634959"/>
            <a:ext cx="156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snv</a:t>
            </a:r>
            <a:endParaRPr lang="en-US" altLang="ja-JP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matsgolay</a:t>
            </a:r>
            <a:endParaRPr lang="en-US" altLang="ja-JP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sgolayfilt</a:t>
            </a:r>
            <a:r>
              <a:rPr lang="en-US" altLang="ja-JP" sz="12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ja-JP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autoscaling</a:t>
            </a:r>
            <a:endParaRPr lang="en-US" altLang="ja-JP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26"/>
          <p:cNvCxnSpPr>
            <a:stCxn id="4" idx="3"/>
            <a:endCxn id="58" idx="1"/>
          </p:cNvCxnSpPr>
          <p:nvPr/>
        </p:nvCxnSpPr>
        <p:spPr>
          <a:xfrm>
            <a:off x="2021840" y="2068097"/>
            <a:ext cx="10233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41"/>
          <p:cNvCxnSpPr>
            <a:stCxn id="35" idx="2"/>
            <a:endCxn id="14" idx="1"/>
          </p:cNvCxnSpPr>
          <p:nvPr/>
        </p:nvCxnSpPr>
        <p:spPr>
          <a:xfrm rot="16200000" flipH="1">
            <a:off x="7927687" y="3275072"/>
            <a:ext cx="762617" cy="18614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Rectangle 58"/>
          <p:cNvSpPr/>
          <p:nvPr/>
        </p:nvSpPr>
        <p:spPr>
          <a:xfrm>
            <a:off x="875102" y="6305748"/>
            <a:ext cx="4397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aseline="30000" dirty="0" smtClean="0"/>
              <a:t>1</a:t>
            </a:r>
            <a:r>
              <a:rPr lang="en-US" altLang="ja-JP" sz="1400" dirty="0" smtClean="0"/>
              <a:t>  stats package, </a:t>
            </a:r>
            <a:r>
              <a:rPr lang="en-US" altLang="ja-JP" sz="1400" baseline="30000" dirty="0" smtClean="0"/>
              <a:t>2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pls</a:t>
            </a:r>
            <a:r>
              <a:rPr lang="en-US" altLang="ja-JP" sz="1400" dirty="0" smtClean="0"/>
              <a:t> </a:t>
            </a:r>
            <a:r>
              <a:rPr lang="en-US" altLang="ja-JP" sz="1400" dirty="0" smtClean="0"/>
              <a:t>package (function ‘VIP’ is an add-on) </a:t>
            </a:r>
            <a:endParaRPr lang="en-US" altLang="ja-JP" sz="1400" dirty="0" smtClean="0"/>
          </a:p>
        </p:txBody>
      </p:sp>
      <p:sp>
        <p:nvSpPr>
          <p:cNvPr id="77" name="正方形/長方形 76"/>
          <p:cNvSpPr/>
          <p:nvPr/>
        </p:nvSpPr>
        <p:spPr>
          <a:xfrm>
            <a:off x="5733732" y="1820596"/>
            <a:ext cx="6194108" cy="40823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Elbow Connector 41"/>
          <p:cNvCxnSpPr>
            <a:stCxn id="63" idx="3"/>
            <a:endCxn id="77" idx="1"/>
          </p:cNvCxnSpPr>
          <p:nvPr/>
        </p:nvCxnSpPr>
        <p:spPr>
          <a:xfrm>
            <a:off x="4602480" y="2295919"/>
            <a:ext cx="1131252" cy="15658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7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How to </a:t>
            </a:r>
            <a:r>
              <a:rPr lang="en-US" altLang="ja-JP" dirty="0" smtClean="0"/>
              <a:t>install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&gt; 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install.packages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("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devtools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")</a:t>
            </a:r>
            <a:endParaRPr lang="en-US" altLang="ja-JP" sz="2000" dirty="0" smtClean="0">
              <a:solidFill>
                <a:schemeClr val="accent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&gt; library(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devtools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&gt; 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install_github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(“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uwadaira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/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plsropt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",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dependencies = TRUE)</a:t>
            </a:r>
            <a:endParaRPr lang="ja-JP" altLang="en-US" sz="2000" dirty="0">
              <a:solidFill>
                <a:schemeClr val="accent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0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use – 01. preparing </a:t>
            </a:r>
            <a:r>
              <a:rPr kumimoji="1" lang="en-US" altLang="ja-JP" dirty="0" smtClean="0"/>
              <a:t>data set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1811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Data file (CSV format)</a:t>
            </a:r>
          </a:p>
          <a:p>
            <a:pPr lvl="1"/>
            <a:r>
              <a:rPr lang="en-US" altLang="ja-JP" dirty="0" smtClean="0"/>
              <a:t>m-n matrix</a:t>
            </a:r>
          </a:p>
          <a:p>
            <a:pPr lvl="1"/>
            <a:r>
              <a:rPr lang="en-US" altLang="ja-JP" dirty="0" smtClean="0"/>
              <a:t>Variables</a:t>
            </a:r>
            <a:r>
              <a:rPr lang="en-US" altLang="ja-JP" dirty="0" smtClean="0"/>
              <a:t>: sample name (1</a:t>
            </a:r>
            <a:r>
              <a:rPr lang="en-US" altLang="ja-JP" baseline="30000" dirty="0" smtClean="0"/>
              <a:t>st</a:t>
            </a:r>
            <a:r>
              <a:rPr lang="en-US" altLang="ja-JP" dirty="0" smtClean="0"/>
              <a:t> row), objective variable(s), explanatory variables (ex. NIR spectra)</a:t>
            </a:r>
          </a:p>
          <a:p>
            <a:pPr lvl="1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39515"/>
          <a:stretch/>
        </p:blipFill>
        <p:spPr>
          <a:xfrm>
            <a:off x="838200" y="4079096"/>
            <a:ext cx="10580952" cy="221779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480986" y="3648209"/>
            <a:ext cx="706018" cy="430887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Objective variable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7486" y="3648208"/>
            <a:ext cx="1333500" cy="430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Sample </a:t>
            </a:r>
          </a:p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name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87004" y="3648207"/>
            <a:ext cx="8232148" cy="430887"/>
          </a:xfrm>
          <a:prstGeom prst="rect">
            <a:avLst/>
          </a:prstGeom>
          <a:solidFill>
            <a:srgbClr val="FEA4B7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Explanatory</a:t>
            </a:r>
          </a:p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variables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6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to use – </a:t>
            </a:r>
            <a:r>
              <a:rPr lang="en-US" altLang="ja-JP" dirty="0" smtClean="0"/>
              <a:t>02. import data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400" dirty="0" smtClean="0"/>
              <a:t># import a CSV file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&gt; 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dat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&lt;- read.csv(file =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"filename.csv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", 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row.names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= 1, 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check.names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= F)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sz="2400" dirty="0" smtClean="0"/>
              <a:t># make X-variable data 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&gt; x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&lt;- 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makex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(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dat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start = 500, end = 1000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accent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0" indent="0">
              <a:buNone/>
            </a:pPr>
            <a:r>
              <a:rPr lang="en-US" altLang="ja-JP" sz="2400" dirty="0"/>
              <a:t># set X-variable </a:t>
            </a:r>
            <a:r>
              <a:rPr lang="en-US" altLang="ja-JP" sz="2400" dirty="0" smtClean="0"/>
              <a:t>ranges </a:t>
            </a:r>
            <a:r>
              <a:rPr lang="en-US" altLang="ja-JP" sz="2400" dirty="0"/>
              <a:t>as </a:t>
            </a:r>
            <a:r>
              <a:rPr lang="en-US" altLang="ja-JP" sz="2400" dirty="0" smtClean="0"/>
              <a:t>a list </a:t>
            </a:r>
            <a:r>
              <a:rPr lang="en-US" altLang="ja-JP" sz="2400" dirty="0"/>
              <a:t>variable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&gt; 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xrange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&lt;- list( c(600, 950), c(600, 750), c(750, 950) )</a:t>
            </a:r>
            <a:endParaRPr lang="ja-JP" altLang="en-US" sz="2000" dirty="0">
              <a:solidFill>
                <a:schemeClr val="accent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0" indent="0">
              <a:buNone/>
            </a:pPr>
            <a:endParaRPr lang="ja-JP" altLang="en-US" sz="2000" dirty="0">
              <a:solidFill>
                <a:schemeClr val="accent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24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to use – </a:t>
            </a:r>
            <a:r>
              <a:rPr lang="en-US" altLang="ja-JP" dirty="0" smtClean="0"/>
              <a:t>03. PLSR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70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smtClean="0"/>
              <a:t># if you use all </a:t>
            </a:r>
            <a:r>
              <a:rPr lang="en-US" altLang="ja-JP" sz="2400" dirty="0"/>
              <a:t>samples </a:t>
            </a:r>
            <a:r>
              <a:rPr lang="en-US" altLang="ja-JP" sz="2400" dirty="0" smtClean="0"/>
              <a:t>as </a:t>
            </a:r>
            <a:r>
              <a:rPr lang="en-US" altLang="ja-JP" sz="2400" dirty="0"/>
              <a:t>training set (calibration and cross-validation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pPr marL="0" indent="0" defTabSz="828675">
              <a:buNone/>
              <a:tabLst>
                <a:tab pos="3584575" algn="l"/>
              </a:tabLst>
            </a:pP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&gt; 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result.all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&lt;- 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plsrauto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(	x=x, y=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dat$Brix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xrange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=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xrange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output = 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TRUE,</a:t>
            </a:r>
          </a:p>
          <a:p>
            <a:pPr marL="0" indent="0" defTabSz="717550">
              <a:buNone/>
            </a:pP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					validation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= "CV", 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segment.type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="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interleaved“)</a:t>
            </a:r>
            <a:endParaRPr lang="en-US" altLang="ja-JP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#</a:t>
            </a:r>
            <a:r>
              <a:rPr lang="en-US" altLang="ja-JP" dirty="0" smtClean="0"/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validation, 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segment.type</a:t>
            </a:r>
            <a:r>
              <a:rPr lang="en-US" altLang="ja-JP" sz="3200" dirty="0"/>
              <a:t> </a:t>
            </a:r>
            <a:r>
              <a:rPr lang="en-US" altLang="ja-JP" sz="2400" dirty="0" smtClean="0"/>
              <a:t>and</a:t>
            </a:r>
            <a:r>
              <a:rPr lang="en-US" altLang="ja-JP" dirty="0" smtClean="0"/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segments</a:t>
            </a:r>
            <a:r>
              <a:rPr lang="en-US" altLang="ja-JP" dirty="0" smtClean="0"/>
              <a:t> </a:t>
            </a:r>
            <a:r>
              <a:rPr lang="en-US" altLang="ja-JP" sz="2400" dirty="0" smtClean="0"/>
              <a:t>are the arguments of function 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plsr</a:t>
            </a:r>
            <a:r>
              <a:rPr lang="en-US" altLang="ja-JP" sz="2000" dirty="0" smtClean="0"/>
              <a:t> </a:t>
            </a:r>
            <a:r>
              <a:rPr lang="en-US" altLang="ja-JP" sz="2400" dirty="0" smtClean="0"/>
              <a:t>in ‘</a:t>
            </a:r>
            <a:r>
              <a:rPr lang="en-US" altLang="ja-JP" sz="2400" dirty="0" err="1" smtClean="0"/>
              <a:t>pls</a:t>
            </a:r>
            <a:r>
              <a:rPr lang="en-US" altLang="ja-JP" sz="2400" dirty="0" smtClean="0"/>
              <a:t>’ package.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interleaved</a:t>
            </a:r>
            <a:r>
              <a:rPr lang="en-US" altLang="ja-JP" sz="3200" dirty="0" smtClean="0"/>
              <a:t> </a:t>
            </a:r>
            <a:r>
              <a:rPr lang="en-US" altLang="ja-JP" sz="2400" dirty="0" smtClean="0"/>
              <a:t>means “Venetian blinds”.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8415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8218" cy="1325563"/>
          </a:xfrm>
        </p:spPr>
        <p:txBody>
          <a:bodyPr>
            <a:normAutofit/>
          </a:bodyPr>
          <a:lstStyle/>
          <a:p>
            <a:r>
              <a:rPr lang="en-US" altLang="ja-JP" dirty="0"/>
              <a:t>How to use – </a:t>
            </a:r>
            <a:r>
              <a:rPr lang="en-US" altLang="ja-JP" dirty="0" smtClean="0"/>
              <a:t>04. PLSR with prediction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smtClean="0"/>
              <a:t># if you perform prediction with test set</a:t>
            </a:r>
            <a:endParaRPr lang="en-US" altLang="ja-JP" sz="2400" dirty="0"/>
          </a:p>
          <a:p>
            <a:pPr marL="0" indent="0" defTabSz="828675">
              <a:buNone/>
              <a:tabLst>
                <a:tab pos="3584575" algn="l"/>
              </a:tabLst>
            </a:pP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&gt; 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result.all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&lt;- 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plsrauto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(	x=</a:t>
            </a:r>
            <a:r>
              <a:rPr lang="en-US" altLang="ja-JP" sz="20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x.train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y=</a:t>
            </a:r>
            <a:r>
              <a:rPr lang="en-US" altLang="ja-JP" sz="20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dat.train$Brix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</a:t>
            </a:r>
          </a:p>
          <a:p>
            <a:pPr marL="0" indent="0" defTabSz="828675">
              <a:buNone/>
              <a:tabLst>
                <a:tab pos="3584575" algn="l"/>
              </a:tabLst>
            </a:pP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	</a:t>
            </a:r>
            <a:r>
              <a:rPr lang="en-US" altLang="ja-JP" sz="20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x.test</a:t>
            </a:r>
            <a:r>
              <a:rPr lang="en-US" altLang="ja-JP" sz="20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=</a:t>
            </a:r>
            <a:r>
              <a:rPr lang="en-US" altLang="ja-JP" sz="20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x.test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</a:t>
            </a:r>
            <a:r>
              <a:rPr lang="en-US" altLang="ja-JP" sz="20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y.test</a:t>
            </a:r>
            <a:r>
              <a:rPr lang="en-US" altLang="ja-JP" sz="20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=</a:t>
            </a:r>
            <a:r>
              <a:rPr lang="en-US" altLang="ja-JP" sz="20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dat.test$Brix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</a:t>
            </a:r>
          </a:p>
          <a:p>
            <a:pPr marL="0" indent="0" defTabSz="828675">
              <a:buNone/>
              <a:tabLst>
                <a:tab pos="3584575" algn="l"/>
              </a:tabLst>
            </a:pP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	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xrange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=</a:t>
            </a:r>
            <a:r>
              <a:rPr lang="en-US" altLang="ja-JP" sz="2000" dirty="0" err="1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xrange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 output = 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TRUE,</a:t>
            </a:r>
          </a:p>
          <a:p>
            <a:pPr marL="0" indent="0" defTabSz="828675">
              <a:buNone/>
              <a:tabLst>
                <a:tab pos="3584575" algn="l"/>
              </a:tabLst>
            </a:pP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                                  	validation 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= "CV", </a:t>
            </a:r>
            <a:r>
              <a:rPr lang="en-US" altLang="ja-JP" sz="2000" dirty="0" err="1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segment.type</a:t>
            </a:r>
            <a:r>
              <a:rPr lang="en-US" altLang="ja-JP" sz="2000" dirty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="interleaved</a:t>
            </a:r>
            <a:r>
              <a:rPr lang="en-US" altLang="ja-JP" sz="2000" dirty="0" smtClean="0">
                <a:solidFill>
                  <a:schemeClr val="accent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")</a:t>
            </a:r>
            <a:endParaRPr lang="en-US" altLang="ja-JP" dirty="0" smtClean="0"/>
          </a:p>
          <a:p>
            <a:pPr marL="0" indent="0" defTabSz="808038">
              <a:buNone/>
            </a:pPr>
            <a:endParaRPr lang="en-US" altLang="ja-JP" sz="2000" dirty="0" smtClean="0">
              <a:solidFill>
                <a:schemeClr val="accent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8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 – result.csv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3439"/>
          </a:xfrm>
        </p:spPr>
        <p:txBody>
          <a:bodyPr/>
          <a:lstStyle/>
          <a:p>
            <a:r>
              <a:rPr kumimoji="1" lang="en-US" altLang="ja-JP" dirty="0" smtClean="0"/>
              <a:t>PLSR results are output as a CSV file in “</a:t>
            </a:r>
            <a:r>
              <a:rPr kumimoji="1" lang="en-US" altLang="ja-JP" dirty="0" err="1" smtClean="0"/>
              <a:t>PLSR_auto</a:t>
            </a:r>
            <a:r>
              <a:rPr kumimoji="1" lang="en-US" altLang="ja-JP" dirty="0" smtClean="0"/>
              <a:t>” directory.</a:t>
            </a:r>
          </a:p>
          <a:p>
            <a:r>
              <a:rPr lang="en-US" altLang="ja-JP" dirty="0" smtClean="0"/>
              <a:t>Sorted by “</a:t>
            </a:r>
            <a:r>
              <a:rPr lang="en-US" altLang="ja-JP" dirty="0" err="1" smtClean="0"/>
              <a:t>R.val</a:t>
            </a:r>
            <a:r>
              <a:rPr lang="en-US" altLang="ja-JP" dirty="0" smtClean="0"/>
              <a:t>” (correlation coefficient for validation set) or “</a:t>
            </a:r>
            <a:r>
              <a:rPr lang="en-US" altLang="ja-JP" dirty="0" err="1" smtClean="0"/>
              <a:t>R.test</a:t>
            </a:r>
            <a:r>
              <a:rPr lang="en-US" altLang="ja-JP" dirty="0" smtClean="0"/>
              <a:t>”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" b="52291"/>
          <a:stretch/>
        </p:blipFill>
        <p:spPr>
          <a:xfrm>
            <a:off x="838200" y="3068979"/>
            <a:ext cx="10515600" cy="338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53664"/>
      </p:ext>
    </p:extLst>
  </p:cSld>
  <p:clrMapOvr>
    <a:masterClrMapping/>
  </p:clrMapOvr>
</p:sld>
</file>

<file path=ppt/theme/theme1.xml><?xml version="1.0" encoding="utf-8"?>
<a:theme xmlns:a="http://schemas.openxmlformats.org/drawingml/2006/main" name="Cheng">
  <a:themeElements>
    <a:clrScheme name="Custom 7">
      <a:dk1>
        <a:srgbClr val="49494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>
        <a:ln w="38100">
          <a:tailEnd type="non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heng" id="{3211B2F8-42F4-42ED-ACF4-970509BE51FA}" vid="{DA720D62-D428-4173-BF28-A3D1B3867B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Cheng</Template>
  <TotalTime>952</TotalTime>
  <Words>345</Words>
  <Application>Microsoft Office PowerPoint</Application>
  <PresentationFormat>ワイド画面</PresentationFormat>
  <Paragraphs>78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Gungsuh</vt:lpstr>
      <vt:lpstr>ＭＳ Ｐゴシック</vt:lpstr>
      <vt:lpstr>Arial</vt:lpstr>
      <vt:lpstr>Calibri</vt:lpstr>
      <vt:lpstr>Calibri Light</vt:lpstr>
      <vt:lpstr>Courier New</vt:lpstr>
      <vt:lpstr>Cheng</vt:lpstr>
      <vt:lpstr>Package ‘plsropt’</vt:lpstr>
      <vt:lpstr>Content</vt:lpstr>
      <vt:lpstr>Flowchart</vt:lpstr>
      <vt:lpstr>How to install</vt:lpstr>
      <vt:lpstr>How to use – 01. preparing data set</vt:lpstr>
      <vt:lpstr>How to use – 02. import data</vt:lpstr>
      <vt:lpstr>How to use – 03. PLSR</vt:lpstr>
      <vt:lpstr>How to use – 04. PLSR with prediction</vt:lpstr>
      <vt:lpstr>Result – result.csv</vt:lpstr>
      <vt:lpstr>Result – output for each model</vt:lpstr>
      <vt:lpstr>Result – PLS_plots, BA_plots</vt:lpstr>
      <vt:lpstr>Result – stats_test.csv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 package</dc:title>
  <dc:creator>蔦　瑞樹</dc:creator>
  <cp:lastModifiedBy>上平 安紘</cp:lastModifiedBy>
  <cp:revision>70</cp:revision>
  <dcterms:created xsi:type="dcterms:W3CDTF">2015-06-19T01:09:51Z</dcterms:created>
  <dcterms:modified xsi:type="dcterms:W3CDTF">2015-11-05T08:31:02Z</dcterms:modified>
</cp:coreProperties>
</file>