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6" r:id="rId4"/>
    <p:sldId id="267" r:id="rId5"/>
    <p:sldId id="268" r:id="rId6"/>
    <p:sldId id="259" r:id="rId7"/>
    <p:sldId id="269" r:id="rId8"/>
    <p:sldId id="274" r:id="rId9"/>
    <p:sldId id="271" r:id="rId10"/>
    <p:sldId id="275" r:id="rId11"/>
    <p:sldId id="272" r:id="rId12"/>
    <p:sldId id="273" r:id="rId13"/>
    <p:sldId id="276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45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B49CE-E522-2B49-9BBA-BACF12ED4F75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7C551-D4A3-6242-8868-6DB39F91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6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E46F2A-83EA-6246-BAEA-28812287EB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768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0B4DA3-3BA4-DB4D-8624-5B6B549A97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335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24ECDD-E3A9-D749-A4C8-E95C89319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5936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FF45F-AC04-D745-BEAA-28290E3F5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81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617605-39F0-2846-B213-D731CF2F21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398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0B4DA3-3BA4-DB4D-8624-5B6B549A97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14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0B4DA3-3BA4-DB4D-8624-5B6B549A97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793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0B4DA3-3BA4-DB4D-8624-5B6B549A97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4655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0B4DA3-3BA4-DB4D-8624-5B6B549A97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00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0B4DA3-3BA4-DB4D-8624-5B6B549A97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155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0B4DA3-3BA4-DB4D-8624-5B6B549A97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18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0B4DA3-3BA4-DB4D-8624-5B6B549A97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35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7B64-94FE-0C4E-B877-047036B54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D3A8B-5F4E-1F48-A9EB-6D8A2329F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0148-7F68-9F40-82B0-7E2DA15D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30CC-885A-BD4B-9EE5-E24261F6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D44B-A024-ED4C-99B1-72C94020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0D9C-FC72-9B4C-BAA9-D2A7A568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49F2-F888-914A-B8D0-A56C0DB5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465F3-F97F-7149-AF3F-EE865862F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8992-4CB1-2148-A642-DF4DAB8E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14827-2AD8-E946-AA4D-AB8C649D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99E14-E63E-6B40-A915-1DE4576C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0D9C-FC72-9B4C-BAA9-D2A7A568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2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272F3-3799-EF4F-BD8C-11902C96B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1AB52-08A9-D344-8639-9949EC4F5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F43E-113F-E342-A268-9CFCE6A8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F3D78-3057-7D4F-B1FC-11E281E1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C41C3-142E-5A46-ABC1-72628B92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0D9C-FC72-9B4C-BAA9-D2A7A568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1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95676" y="1167124"/>
            <a:ext cx="92964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B2E83"/>
              </a:buClr>
              <a:buSzPts val="5000"/>
              <a:buNone/>
              <a:defRPr sz="5000" b="0" i="0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D3A2"/>
              </a:buClr>
              <a:buSzPts val="2400"/>
              <a:buNone/>
              <a:defRPr b="0" i="0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D3A2"/>
              </a:buClr>
              <a:buSzPts val="2000"/>
              <a:buNone/>
              <a:defRPr b="0" i="0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D3A2"/>
              </a:buClr>
              <a:buSzPts val="1800"/>
              <a:buNone/>
              <a:defRPr b="0" i="0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D3A2"/>
              </a:buClr>
              <a:buSzPts val="1800"/>
              <a:buNone/>
              <a:defRPr b="0" i="0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2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30852" y="5949410"/>
            <a:ext cx="18288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Wordmark_center_Purple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53" y="6487457"/>
            <a:ext cx="3233727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784" y="4006085"/>
            <a:ext cx="3045737" cy="112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364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2E83"/>
              </a:buClr>
              <a:buSzPts val="3000"/>
              <a:buNone/>
              <a:defRPr sz="3000" b="0" i="0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D3A2"/>
              </a:buClr>
              <a:buSzPts val="2400"/>
              <a:buNone/>
              <a:defRPr b="0" i="0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D3A2"/>
              </a:buClr>
              <a:buSzPts val="2000"/>
              <a:buNone/>
              <a:defRPr b="0" i="0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D3A2"/>
              </a:buClr>
              <a:buSzPts val="1800"/>
              <a:buNone/>
              <a:defRPr b="0" i="0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D3A2"/>
              </a:buClr>
              <a:buSzPts val="1800"/>
              <a:buNone/>
              <a:defRPr b="0" i="0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879073" y="1736726"/>
            <a:ext cx="10928280" cy="401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sz="2400" b="1" i="0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2E83"/>
              </a:buClr>
              <a:buSzPts val="2000"/>
              <a:buChar char="•"/>
              <a:defRPr sz="2000" b="1" i="0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sz="1800" b="1" i="0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2E83"/>
              </a:buClr>
              <a:buSzPts val="1600"/>
              <a:buChar char="•"/>
              <a:defRPr sz="1600" b="1" i="0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sz="1400" b="1" i="0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3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30852" y="5949410"/>
            <a:ext cx="18288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633" y="1437805"/>
            <a:ext cx="1810912" cy="6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817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5B9C-776D-9B43-B037-915A61E3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B710-3652-5C49-AD92-7DCE8D9E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94B9A-82E1-C64D-B336-C5DA0A9D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93AE1-4F3E-2B43-B29F-5E73B9D2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D54A-FC76-AB4A-B2E8-331FB8E8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0D9C-FC72-9B4C-BAA9-D2A7A568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8329-A1B6-5847-93CA-6ED940E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D92C-E724-8645-8F40-6972CC5A8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89888-0587-1E45-B611-0E242AC1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8B6C6-4963-684D-BD1A-936017CC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89376-6991-0C4E-8CD6-3A01A1FE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0D9C-FC72-9B4C-BAA9-D2A7A568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9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7B9C-41BB-1F46-A75E-5134A5DE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2676C-7710-4E41-9D3C-079C8E799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E3B86-8DEA-C244-86DA-81B6EC768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015A1-99AC-B649-9002-EA002279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4D5F5-6788-C94C-A6C1-B3D4BA0D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E42F-9E35-CA43-B663-14DC9E30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0D9C-FC72-9B4C-BAA9-D2A7A568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1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7D60-BABF-7F48-8B47-0D14A881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D98A9-A9BB-5549-93B0-6B1ADBFED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738E1-23AC-E041-874C-261D7B485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FB908-AAD4-D347-8357-9D5FEEB2F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D39DC-A19A-5542-A641-0F6ABFF57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C2EE4-94CB-7A46-BD06-C801A907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D8BB5-2D20-734B-98FF-27BF27BC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DA76D-E3B7-C043-B0A3-A0584E2E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0D9C-FC72-9B4C-BAA9-D2A7A568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4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8A5A-85E5-4845-8C29-6E4EBCD0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8B91B-838D-2349-93A9-6A1EF71C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465D4-0899-3543-B914-95548A9A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EA1F9-1AE5-6249-A42A-8C64B048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0D9C-FC72-9B4C-BAA9-D2A7A568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2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8778E-DCB3-6449-AD30-A986309B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9AF41-91C4-2748-8901-322857FC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F31E6-F00A-9D49-B097-E042B6CB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0D9C-FC72-9B4C-BAA9-D2A7A568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06C4-0014-A84E-AD15-607DB4E6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A530-DBFF-9646-BEC4-5769A72D7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EDACD-08AE-FD46-B62D-145E10E7C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30594-A5D7-F745-8302-20FA9543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13992-89EE-164F-9A92-3CD12FF2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F20F4-133F-D04F-AFC5-33286CB8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0D9C-FC72-9B4C-BAA9-D2A7A568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12B5-0D30-E441-B0C5-8DF56F96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51174-1257-D546-B251-09303D953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33869-50A5-A546-962F-A22F9EAE0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AF5E9-358C-F04C-91F5-84DEDC5A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5DC14-DDF4-1149-BF72-94E734E6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0BA79-300D-5D4E-8530-761C23FE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0D9C-FC72-9B4C-BAA9-D2A7A568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B9018-3A6A-554B-9734-69A138A6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3B875-AA92-9B46-BCC9-2D608FEB4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F9947-F3C1-2644-88D2-8BA7F60DD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43633-169F-EF41-A646-1CED7FA93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B44D-C9C8-3742-B3D5-D52B5BEA6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30D9C-FC72-9B4C-BAA9-D2A7A568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6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895676" y="1167124"/>
            <a:ext cx="92964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1" dirty="0">
                <a:latin typeface="+mj-lt"/>
                <a:cs typeface="Calibri" panose="020F0502020204030204" pitchFamily="34" charset="0"/>
              </a:rPr>
              <a:t>Peak Prediction Hedging for Saving More</a:t>
            </a:r>
            <a:endParaRPr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983888" y="4047294"/>
            <a:ext cx="10035093" cy="236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Team Name:	Hedging-Saving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Team members: Cheng-Wei Lin (Chemical Engineering)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                         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Ling Zhang (Electrical &amp; Computer Engineering)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		Lester Jiang (Materials Science &amp; Engineering)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Project Mentor:	Shane Daly (Enel North America - USA)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530" y="279426"/>
            <a:ext cx="3696788" cy="1320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68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None/>
            </a:pPr>
            <a:r>
              <a:rPr lang="en-US" dirty="0">
                <a:latin typeface="+mj-lt"/>
              </a:rPr>
              <a:t>Spread Capacity over Different Number of Hours</a:t>
            </a:r>
            <a:endParaRPr dirty="0">
              <a:latin typeface="+mj-lt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879073" y="1450402"/>
            <a:ext cx="10928280" cy="1135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Outline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</a:t>
            </a:r>
          </a:p>
        </p:txBody>
      </p:sp>
      <p:pic>
        <p:nvPicPr>
          <p:cNvPr id="5" name="Google Shape;123;p18">
            <a:extLst>
              <a:ext uri="{FF2B5EF4-FFF2-40B4-BE49-F238E27FC236}">
                <a16:creationId xmlns:a16="http://schemas.microsoft.com/office/drawing/2014/main" id="{368422C3-638B-2C4F-8BDD-51213633029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29745"/>
            <a:ext cx="2835564" cy="9282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C34B616-A55D-4540-811E-195AAC20584A}"/>
              </a:ext>
            </a:extLst>
          </p:cNvPr>
          <p:cNvGrpSpPr/>
          <p:nvPr/>
        </p:nvGrpSpPr>
        <p:grpSpPr>
          <a:xfrm>
            <a:off x="1846791" y="2673079"/>
            <a:ext cx="7094006" cy="2104636"/>
            <a:chOff x="849266" y="2537781"/>
            <a:chExt cx="7094006" cy="2104636"/>
          </a:xfrm>
        </p:grpSpPr>
        <p:pic>
          <p:nvPicPr>
            <p:cNvPr id="6" name="Google Shape;146;p21">
              <a:extLst>
                <a:ext uri="{FF2B5EF4-FFF2-40B4-BE49-F238E27FC236}">
                  <a16:creationId xmlns:a16="http://schemas.microsoft.com/office/drawing/2014/main" id="{C59BD0F5-9575-1E4D-AF6E-685D1EEFFCD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b="52493"/>
            <a:stretch/>
          </p:blipFill>
          <p:spPr>
            <a:xfrm>
              <a:off x="849266" y="2537781"/>
              <a:ext cx="7094006" cy="21046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BA2B8BF-E3C4-B040-8E29-199D273ECBA3}"/>
                </a:ext>
              </a:extLst>
            </p:cNvPr>
            <p:cNvSpPr/>
            <p:nvPr/>
          </p:nvSpPr>
          <p:spPr>
            <a:xfrm>
              <a:off x="904683" y="3916218"/>
              <a:ext cx="1524481" cy="7261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ECA3CB-8D5D-204F-B565-2F738DCFAEAE}"/>
                </a:ext>
              </a:extLst>
            </p:cNvPr>
            <p:cNvSpPr/>
            <p:nvPr/>
          </p:nvSpPr>
          <p:spPr>
            <a:xfrm>
              <a:off x="5531861" y="3890244"/>
              <a:ext cx="360940" cy="7261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A79650-8BFF-284A-877E-E78F839C89B4}"/>
                </a:ext>
              </a:extLst>
            </p:cNvPr>
            <p:cNvSpPr/>
            <p:nvPr/>
          </p:nvSpPr>
          <p:spPr>
            <a:xfrm>
              <a:off x="2542577" y="3897746"/>
              <a:ext cx="440769" cy="7261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00E311-3455-AA42-BD37-E482B93A3CD1}"/>
                </a:ext>
              </a:extLst>
            </p:cNvPr>
            <p:cNvSpPr/>
            <p:nvPr/>
          </p:nvSpPr>
          <p:spPr>
            <a:xfrm>
              <a:off x="6376626" y="3916217"/>
              <a:ext cx="360940" cy="7261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812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None/>
            </a:pPr>
            <a:r>
              <a:rPr lang="en-US" dirty="0">
                <a:latin typeface="+mj-lt"/>
              </a:rPr>
              <a:t>Spread Capacity over Different Number of Hours</a:t>
            </a:r>
            <a:endParaRPr dirty="0">
              <a:latin typeface="+mj-lt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879073" y="1459639"/>
            <a:ext cx="10928280" cy="468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Outline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3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 the relative discharged energy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Battery capacity is 2-hours long; maximum discharge per hour is 0.5 unit.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adjusted probabilities are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0.6, 0.1, 0.3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then discharge 50%, 25%, 25% of the capacity.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 discharge are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0.5/0.5=100%, 0.25/0.5=50%, 0.25/0.5=50%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5" name="Google Shape;123;p18">
            <a:extLst>
              <a:ext uri="{FF2B5EF4-FFF2-40B4-BE49-F238E27FC236}">
                <a16:creationId xmlns:a16="http://schemas.microsoft.com/office/drawing/2014/main" id="{7E6B6AAF-E58A-F745-86A1-543A4EBD54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29745"/>
            <a:ext cx="2835564" cy="9282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1E0A27-EED3-2E46-9B67-3AE299CDAC05}"/>
              </a:ext>
            </a:extLst>
          </p:cNvPr>
          <p:cNvSpPr txBox="1"/>
          <p:nvPr/>
        </p:nvSpPr>
        <p:spPr>
          <a:xfrm>
            <a:off x="4313380" y="5807593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Fully used!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55964C-B773-3646-A7AD-D62F8386A485}"/>
              </a:ext>
            </a:extLst>
          </p:cNvPr>
          <p:cNvSpPr/>
          <p:nvPr/>
        </p:nvSpPr>
        <p:spPr>
          <a:xfrm>
            <a:off x="4066168" y="5309837"/>
            <a:ext cx="1789688" cy="99551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7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None/>
            </a:pPr>
            <a:r>
              <a:rPr lang="en-US" dirty="0">
                <a:latin typeface="+mj-lt"/>
              </a:rPr>
              <a:t>Spread Capacity over Different Number of Hours</a:t>
            </a:r>
            <a:endParaRPr dirty="0">
              <a:latin typeface="+mj-lt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879073" y="1413459"/>
            <a:ext cx="10928280" cy="468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Outline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4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total energy successfully discharged / </a:t>
            </a:r>
            <a:r>
              <a:rPr lang="en-US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top_n_peaks</a:t>
            </a:r>
            <a:endParaRPr lang="en-US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closer to 100%, better performance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 our discharging strategy for top 1, top 5, top 10 and top 20 peaks in a season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varying the value of </a:t>
            </a:r>
            <a:r>
              <a:rPr lang="en-US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top_n_probs</a:t>
            </a: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study the changes in performance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5" name="Google Shape;123;p18">
            <a:extLst>
              <a:ext uri="{FF2B5EF4-FFF2-40B4-BE49-F238E27FC236}">
                <a16:creationId xmlns:a16="http://schemas.microsoft.com/office/drawing/2014/main" id="{7E6B6AAF-E58A-F745-86A1-543A4EBD54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29745"/>
            <a:ext cx="2835564" cy="928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78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None/>
            </a:pPr>
            <a:r>
              <a:rPr lang="en-US" dirty="0">
                <a:latin typeface="+mj-lt"/>
              </a:rPr>
              <a:t>Spread Capacity over Different Number of Hours</a:t>
            </a:r>
            <a:endParaRPr dirty="0">
              <a:latin typeface="+mj-lt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879073" y="1293387"/>
            <a:ext cx="10928280" cy="468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Outline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4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5" name="Google Shape;123;p18">
            <a:extLst>
              <a:ext uri="{FF2B5EF4-FFF2-40B4-BE49-F238E27FC236}">
                <a16:creationId xmlns:a16="http://schemas.microsoft.com/office/drawing/2014/main" id="{7E6B6AAF-E58A-F745-86A1-543A4EBD54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29745"/>
            <a:ext cx="2835564" cy="9282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2982E0E-0476-2E4A-B35F-668E073E05B1}"/>
              </a:ext>
            </a:extLst>
          </p:cNvPr>
          <p:cNvGrpSpPr/>
          <p:nvPr/>
        </p:nvGrpSpPr>
        <p:grpSpPr>
          <a:xfrm>
            <a:off x="2955637" y="1680030"/>
            <a:ext cx="7352145" cy="2359143"/>
            <a:chOff x="2955637" y="1680030"/>
            <a:chExt cx="7352145" cy="235914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8806A77-3D96-C64C-9CB6-152B6C171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548" b="38331"/>
            <a:stretch/>
          </p:blipFill>
          <p:spPr>
            <a:xfrm>
              <a:off x="2955637" y="1924046"/>
              <a:ext cx="7352145" cy="2115127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50EF4A-D053-D44C-B66B-8D3BCDCA9694}"/>
                </a:ext>
              </a:extLst>
            </p:cNvPr>
            <p:cNvGrpSpPr/>
            <p:nvPr/>
          </p:nvGrpSpPr>
          <p:grpSpPr>
            <a:xfrm>
              <a:off x="6336742" y="1680030"/>
              <a:ext cx="1032267" cy="635682"/>
              <a:chOff x="6336742" y="1680030"/>
              <a:chExt cx="1032267" cy="63568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287ED4-2EED-234F-8D37-28888578C579}"/>
                  </a:ext>
                </a:extLst>
              </p:cNvPr>
              <p:cNvSpPr txBox="1"/>
              <p:nvPr/>
            </p:nvSpPr>
            <p:spPr>
              <a:xfrm>
                <a:off x="6336742" y="1684894"/>
                <a:ext cx="102985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Metric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8D3BF3-695D-ED44-88E8-3FD7445AA0FC}"/>
                  </a:ext>
                </a:extLst>
              </p:cNvPr>
              <p:cNvSpPr/>
              <p:nvPr/>
            </p:nvSpPr>
            <p:spPr>
              <a:xfrm>
                <a:off x="6337948" y="1680030"/>
                <a:ext cx="1031061" cy="635682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4BB327-9FEB-224D-9617-F74B03E0E7CD}"/>
              </a:ext>
            </a:extLst>
          </p:cNvPr>
          <p:cNvSpPr txBox="1"/>
          <p:nvPr/>
        </p:nvSpPr>
        <p:spPr>
          <a:xfrm>
            <a:off x="821789" y="4147132"/>
            <a:ext cx="1003093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Hit rate x/y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Successfully discharge x out of y peaks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17 x/y(p%)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Successfully discharge x out of y peaks which appear at 17 and the averaged discharge is p%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US" sz="24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6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None/>
            </a:pPr>
            <a:r>
              <a:rPr lang="en-US" dirty="0">
                <a:latin typeface="+mj-lt"/>
              </a:rPr>
              <a:t>Results</a:t>
            </a:r>
            <a:endParaRPr dirty="0">
              <a:latin typeface="+mj-lt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22;p18">
            <a:extLst>
              <a:ext uri="{FF2B5EF4-FFF2-40B4-BE49-F238E27FC236}">
                <a16:creationId xmlns:a16="http://schemas.microsoft.com/office/drawing/2014/main" id="{FA864428-C86A-3341-B05E-60590C6F362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79073" y="1736726"/>
            <a:ext cx="6426891" cy="401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Baseline:</a:t>
            </a: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n_probs_to_use</a:t>
            </a: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n_probs_to_use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=2: </a:t>
            </a: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performance for all </a:t>
            </a:r>
            <a:r>
              <a:rPr lang="en-US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top_n_peaks</a:t>
            </a:r>
            <a:endParaRPr lang="en-US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n_probs_to_use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&gt;2: </a:t>
            </a: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 for top 1 peak, always better than baseline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Spread capacity over more hours,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 discharge decrease </a:t>
            </a: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each hour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760C5C-EAD6-5349-96D8-13525BE6D2F4}"/>
              </a:ext>
            </a:extLst>
          </p:cNvPr>
          <p:cNvGrpSpPr/>
          <p:nvPr/>
        </p:nvGrpSpPr>
        <p:grpSpPr>
          <a:xfrm>
            <a:off x="7315443" y="1096818"/>
            <a:ext cx="4664364" cy="4902566"/>
            <a:chOff x="7315443" y="1096818"/>
            <a:chExt cx="4664364" cy="4902566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91927639-0106-C443-AE4E-56364A477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5443" y="1096818"/>
              <a:ext cx="4664364" cy="466436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B05DBBB-B072-EF41-8378-EE24F7230C86}"/>
                </a:ext>
              </a:extLst>
            </p:cNvPr>
            <p:cNvSpPr/>
            <p:nvPr/>
          </p:nvSpPr>
          <p:spPr>
            <a:xfrm>
              <a:off x="7869382" y="3057007"/>
              <a:ext cx="443345" cy="24807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AB8C89-A18D-6E43-BBFB-54D8E6D7BA23}"/>
                </a:ext>
              </a:extLst>
            </p:cNvPr>
            <p:cNvSpPr txBox="1"/>
            <p:nvPr/>
          </p:nvSpPr>
          <p:spPr>
            <a:xfrm>
              <a:off x="7418418" y="5537719"/>
              <a:ext cx="16701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  <a:sym typeface="Open Sans"/>
                </a:rPr>
                <a:t>Baseline!</a:t>
              </a:r>
            </a:p>
          </p:txBody>
        </p:sp>
      </p:grpSp>
      <p:pic>
        <p:nvPicPr>
          <p:cNvPr id="15" name="Google Shape;123;p18">
            <a:extLst>
              <a:ext uri="{FF2B5EF4-FFF2-40B4-BE49-F238E27FC236}">
                <a16:creationId xmlns:a16="http://schemas.microsoft.com/office/drawing/2014/main" id="{ECB76139-42DE-5842-BCB4-F729C0A992A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29745"/>
            <a:ext cx="2835564" cy="928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582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895676" y="1167124"/>
            <a:ext cx="92964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5000"/>
              <a:buNone/>
            </a:pPr>
            <a:r>
              <a:rPr lang="en-US" dirty="0">
                <a:latin typeface="+mj-lt"/>
              </a:rPr>
              <a:t>Thank you!</a:t>
            </a:r>
            <a:endParaRPr dirty="0">
              <a:latin typeface="+mj-lt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49" y="98453"/>
            <a:ext cx="3696788" cy="1320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93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None/>
            </a:pPr>
            <a:r>
              <a:rPr lang="en-US" dirty="0">
                <a:latin typeface="+mj-lt"/>
              </a:rPr>
              <a:t>Outline</a:t>
            </a:r>
            <a:endParaRPr dirty="0">
              <a:latin typeface="+mj-lt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2"/>
          </p:nvPr>
        </p:nvSpPr>
        <p:spPr>
          <a:xfrm>
            <a:off x="879073" y="1736726"/>
            <a:ext cx="10928280" cy="199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Spread Battery Capacity over Different Number of Hours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None/>
            </a:pPr>
            <a:endParaRPr dirty="0"/>
          </a:p>
        </p:txBody>
      </p:sp>
      <p:pic>
        <p:nvPicPr>
          <p:cNvPr id="5" name="Google Shape;123;p18">
            <a:extLst>
              <a:ext uri="{FF2B5EF4-FFF2-40B4-BE49-F238E27FC236}">
                <a16:creationId xmlns:a16="http://schemas.microsoft.com/office/drawing/2014/main" id="{C2C9954B-134B-2B44-8D92-B0C78364361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29745"/>
            <a:ext cx="2835564" cy="928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50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41B7F9-8E12-7E4C-A71D-DC20997F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187" y="371510"/>
            <a:ext cx="10912883" cy="991998"/>
          </a:xfrm>
        </p:spPr>
        <p:txBody>
          <a:bodyPr/>
          <a:lstStyle/>
          <a:p>
            <a:r>
              <a:rPr lang="en-US" dirty="0">
                <a:latin typeface="+mj-lt"/>
              </a:rPr>
              <a:t>Background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E0594A-78BC-2F45-8CBF-9CFC51EE6AD6}"/>
              </a:ext>
            </a:extLst>
          </p:cNvPr>
          <p:cNvGrpSpPr/>
          <p:nvPr/>
        </p:nvGrpSpPr>
        <p:grpSpPr>
          <a:xfrm>
            <a:off x="895676" y="2029262"/>
            <a:ext cx="8843942" cy="3307491"/>
            <a:chOff x="895676" y="2029262"/>
            <a:chExt cx="8843942" cy="3307491"/>
          </a:xfrm>
        </p:grpSpPr>
        <p:pic>
          <p:nvPicPr>
            <p:cNvPr id="5" name="Picture 4" descr="A screenshot of a map&#10;&#10;Description automatically generated">
              <a:extLst>
                <a:ext uri="{FF2B5EF4-FFF2-40B4-BE49-F238E27FC236}">
                  <a16:creationId xmlns:a16="http://schemas.microsoft.com/office/drawing/2014/main" id="{27831431-52D9-B940-83B6-19A85CCC4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676" y="2029262"/>
              <a:ext cx="8843942" cy="3307491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BFFD9D-D73F-B148-9405-5CA63B364F92}"/>
                </a:ext>
              </a:extLst>
            </p:cNvPr>
            <p:cNvGrpSpPr/>
            <p:nvPr/>
          </p:nvGrpSpPr>
          <p:grpSpPr>
            <a:xfrm>
              <a:off x="3691156" y="2533475"/>
              <a:ext cx="2788366" cy="1543575"/>
              <a:chOff x="3691156" y="2533475"/>
              <a:chExt cx="2788366" cy="154357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46B914-674C-AD43-A721-4BA4E4AD7D05}"/>
                  </a:ext>
                </a:extLst>
              </p:cNvPr>
              <p:cNvSpPr txBox="1"/>
              <p:nvPr/>
            </p:nvSpPr>
            <p:spPr>
              <a:xfrm>
                <a:off x="4155772" y="2533475"/>
                <a:ext cx="2323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Expensive!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C8FAE17-C42E-DC4B-931D-E6145EC19C85}"/>
                  </a:ext>
                </a:extLst>
              </p:cNvPr>
              <p:cNvCxnSpPr/>
              <p:nvPr/>
            </p:nvCxnSpPr>
            <p:spPr>
              <a:xfrm flipH="1">
                <a:off x="3691156" y="3056695"/>
                <a:ext cx="662730" cy="1020355"/>
              </a:xfrm>
              <a:prstGeom prst="line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1C78F97-9B40-BB41-A9B8-2367199090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7647" y="2973568"/>
                <a:ext cx="0" cy="744611"/>
              </a:xfrm>
              <a:prstGeom prst="line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F8EB2C-EF45-4642-9806-A69C67D4B622}"/>
              </a:ext>
            </a:extLst>
          </p:cNvPr>
          <p:cNvCxnSpPr>
            <a:cxnSpLocks/>
          </p:cNvCxnSpPr>
          <p:nvPr/>
        </p:nvCxnSpPr>
        <p:spPr>
          <a:xfrm>
            <a:off x="6096000" y="2938396"/>
            <a:ext cx="2909455" cy="1051713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oogle Shape;123;p18">
            <a:extLst>
              <a:ext uri="{FF2B5EF4-FFF2-40B4-BE49-F238E27FC236}">
                <a16:creationId xmlns:a16="http://schemas.microsoft.com/office/drawing/2014/main" id="{C90A107B-8BBA-EC4A-8315-F242EB1271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29745"/>
            <a:ext cx="2835564" cy="928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52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35E541A-2705-954B-AA29-96F73E454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187" y="371510"/>
            <a:ext cx="10912883" cy="991998"/>
          </a:xfrm>
        </p:spPr>
        <p:txBody>
          <a:bodyPr/>
          <a:lstStyle/>
          <a:p>
            <a:r>
              <a:rPr lang="en-US" dirty="0">
                <a:latin typeface="+mj-lt"/>
              </a:rPr>
              <a:t>Background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445B2F-1CC4-CF44-AFE8-8A26F0DF5EC0}"/>
              </a:ext>
            </a:extLst>
          </p:cNvPr>
          <p:cNvGrpSpPr/>
          <p:nvPr/>
        </p:nvGrpSpPr>
        <p:grpSpPr>
          <a:xfrm>
            <a:off x="1489704" y="3769282"/>
            <a:ext cx="7594083" cy="1922875"/>
            <a:chOff x="1480468" y="3501430"/>
            <a:chExt cx="7594083" cy="1922875"/>
          </a:xfrm>
        </p:grpSpPr>
        <p:pic>
          <p:nvPicPr>
            <p:cNvPr id="5" name="Picture 21" descr="photo_14692_20100326">
              <a:extLst>
                <a:ext uri="{FF2B5EF4-FFF2-40B4-BE49-F238E27FC236}">
                  <a16:creationId xmlns:a16="http://schemas.microsoft.com/office/drawing/2014/main" id="{0872597B-2D76-F94C-800F-4283B7D557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6" t="6328" r="33274" b="10636"/>
            <a:stretch/>
          </p:blipFill>
          <p:spPr bwMode="auto">
            <a:xfrm>
              <a:off x="7333334" y="3718595"/>
              <a:ext cx="1741217" cy="1611921"/>
            </a:xfrm>
            <a:prstGeom prst="ellipse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C5076E8-75D6-0B41-8671-B39D082BC9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7885"/>
            <a:stretch/>
          </p:blipFill>
          <p:spPr>
            <a:xfrm>
              <a:off x="1480468" y="3501430"/>
              <a:ext cx="2168236" cy="1922875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3643706-8AF3-3E49-894F-36581DE20BCF}"/>
                </a:ext>
              </a:extLst>
            </p:cNvPr>
            <p:cNvGrpSpPr/>
            <p:nvPr/>
          </p:nvGrpSpPr>
          <p:grpSpPr>
            <a:xfrm>
              <a:off x="4673600" y="4151914"/>
              <a:ext cx="1422400" cy="555663"/>
              <a:chOff x="4073236" y="3468309"/>
              <a:chExt cx="1422400" cy="55566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C10DEF-691A-B34B-BDB2-71D4A8CB9BC5}"/>
                  </a:ext>
                </a:extLst>
              </p:cNvPr>
              <p:cNvSpPr/>
              <p:nvPr/>
            </p:nvSpPr>
            <p:spPr>
              <a:xfrm>
                <a:off x="4073236" y="3468309"/>
                <a:ext cx="1422400" cy="24470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D69B1C-C682-7147-870A-F05BAFB6AC0E}"/>
                  </a:ext>
                </a:extLst>
              </p:cNvPr>
              <p:cNvSpPr/>
              <p:nvPr/>
            </p:nvSpPr>
            <p:spPr>
              <a:xfrm>
                <a:off x="4073236" y="3779263"/>
                <a:ext cx="1422400" cy="24470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Google Shape;122;p18">
            <a:extLst>
              <a:ext uri="{FF2B5EF4-FFF2-40B4-BE49-F238E27FC236}">
                <a16:creationId xmlns:a16="http://schemas.microsoft.com/office/drawing/2014/main" id="{BE183A67-3A16-6B40-9141-5B4CE4FDA75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79073" y="1736726"/>
            <a:ext cx="10928280" cy="401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save more on electricity bills?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Enel X: System Peak Program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 the most likely peak hour.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Discharge battery during predicted peak hour.</a:t>
            </a:r>
          </a:p>
        </p:txBody>
      </p:sp>
      <p:pic>
        <p:nvPicPr>
          <p:cNvPr id="15" name="Google Shape;123;p18">
            <a:extLst>
              <a:ext uri="{FF2B5EF4-FFF2-40B4-BE49-F238E27FC236}">
                <a16:creationId xmlns:a16="http://schemas.microsoft.com/office/drawing/2014/main" id="{3C987E13-89E0-1E45-978A-2889FDA2449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29745"/>
            <a:ext cx="2835564" cy="928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90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35E541A-2705-954B-AA29-96F73E454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187" y="371510"/>
            <a:ext cx="10912883" cy="991998"/>
          </a:xfrm>
        </p:spPr>
        <p:txBody>
          <a:bodyPr/>
          <a:lstStyle/>
          <a:p>
            <a:r>
              <a:rPr lang="en-US" dirty="0">
                <a:latin typeface="+mj-lt"/>
              </a:rPr>
              <a:t>Background</a:t>
            </a:r>
          </a:p>
        </p:txBody>
      </p:sp>
      <p:sp>
        <p:nvSpPr>
          <p:cNvPr id="13" name="Google Shape;122;p18">
            <a:extLst>
              <a:ext uri="{FF2B5EF4-FFF2-40B4-BE49-F238E27FC236}">
                <a16:creationId xmlns:a16="http://schemas.microsoft.com/office/drawing/2014/main" id="{BE183A67-3A16-6B40-9141-5B4CE4FDA75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79073" y="1736727"/>
            <a:ext cx="10928280" cy="2835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in forecasting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Forecasted peak hour is 17:00:00-18:00:00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Discharge battery from 17:00:00 to 19:00:00 (2-hour capacity)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peak hour is 20:00:00-21:00:00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to consume expensive grid-power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7DDC5-C36A-ED42-9507-9EFD17334179}"/>
              </a:ext>
            </a:extLst>
          </p:cNvPr>
          <p:cNvSpPr txBox="1"/>
          <p:nvPr/>
        </p:nvSpPr>
        <p:spPr>
          <a:xfrm>
            <a:off x="879072" y="5032559"/>
            <a:ext cx="9594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Study a different discharging strategy to minimize the risk of wrong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forecasts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!</a:t>
            </a:r>
          </a:p>
        </p:txBody>
      </p:sp>
      <p:pic>
        <p:nvPicPr>
          <p:cNvPr id="15" name="Google Shape;123;p18">
            <a:extLst>
              <a:ext uri="{FF2B5EF4-FFF2-40B4-BE49-F238E27FC236}">
                <a16:creationId xmlns:a16="http://schemas.microsoft.com/office/drawing/2014/main" id="{E5A5AB24-837D-6C41-B742-CC25651752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929745"/>
            <a:ext cx="2835564" cy="928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82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None/>
            </a:pPr>
            <a:r>
              <a:rPr lang="en-US" dirty="0">
                <a:latin typeface="+mj-lt"/>
              </a:rPr>
              <a:t>Spread Capacity over Different Number of Hours</a:t>
            </a:r>
            <a:endParaRPr dirty="0">
              <a:latin typeface="+mj-lt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29745"/>
            <a:ext cx="2835564" cy="9282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2;p18">
            <a:extLst>
              <a:ext uri="{FF2B5EF4-FFF2-40B4-BE49-F238E27FC236}">
                <a16:creationId xmlns:a16="http://schemas.microsoft.com/office/drawing/2014/main" id="{8A61D2C5-6C32-6149-83E4-807996598B53}"/>
              </a:ext>
            </a:extLst>
          </p:cNvPr>
          <p:cNvSpPr txBox="1">
            <a:spLocks/>
          </p:cNvSpPr>
          <p:nvPr/>
        </p:nvSpPr>
        <p:spPr>
          <a:xfrm>
            <a:off x="879073" y="1736727"/>
            <a:ext cx="10928280" cy="361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Merriweather Sans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Discharge in proportional to probabilities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Forecasted probabilities of being the peak on some day: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Merriweather Sans"/>
              <a:buNone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0.4, 0.2, 0.4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Discharge the battery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Merriweather Sans"/>
              <a:buNone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40%, 20%, 40%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Merriweather Sans"/>
              <a:buNone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of the capacity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72663-DF5B-274D-8263-E8E807C2E78A}"/>
              </a:ext>
            </a:extLst>
          </p:cNvPr>
          <p:cNvSpPr txBox="1"/>
          <p:nvPr/>
        </p:nvSpPr>
        <p:spPr>
          <a:xfrm>
            <a:off x="5720589" y="3362295"/>
            <a:ext cx="608676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top_n_probs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: number of forecasted probabilities to consider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49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None/>
            </a:pPr>
            <a:r>
              <a:rPr lang="en-US" dirty="0">
                <a:latin typeface="+mj-lt"/>
              </a:rPr>
              <a:t>Spread Capacity over Different Number of Hours</a:t>
            </a:r>
            <a:endParaRPr dirty="0">
              <a:latin typeface="+mj-lt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879072" y="1505820"/>
            <a:ext cx="11109727" cy="405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Outline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Specify parameters </a:t>
            </a:r>
            <a:r>
              <a:rPr lang="en-US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top_n_peaks</a:t>
            </a: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(number of peaks to consider in a season) and </a:t>
            </a:r>
            <a:r>
              <a:rPr lang="en-US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top_n_probs</a:t>
            </a: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top_n_peaks</a:t>
            </a: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top_n_probs</a:t>
            </a: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 out the 365 peak hours in a season and keep the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highest peak hours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selected peak hour, look at the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largest forecasted probabilities on that day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5" name="Google Shape;123;p18">
            <a:extLst>
              <a:ext uri="{FF2B5EF4-FFF2-40B4-BE49-F238E27FC236}">
                <a16:creationId xmlns:a16="http://schemas.microsoft.com/office/drawing/2014/main" id="{CF933865-DCB5-5544-80E8-6973F3B16F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29745"/>
            <a:ext cx="2835564" cy="928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92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None/>
            </a:pPr>
            <a:r>
              <a:rPr lang="en-US" dirty="0">
                <a:latin typeface="+mj-lt"/>
              </a:rPr>
              <a:t>Spread Capacity over Different Number of Hours</a:t>
            </a:r>
            <a:endParaRPr dirty="0">
              <a:latin typeface="+mj-lt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879072" y="1505820"/>
            <a:ext cx="11109727" cy="120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Outline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</a:t>
            </a:r>
            <a:endParaRPr lang="en-US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5" name="Google Shape;123;p18">
            <a:extLst>
              <a:ext uri="{FF2B5EF4-FFF2-40B4-BE49-F238E27FC236}">
                <a16:creationId xmlns:a16="http://schemas.microsoft.com/office/drawing/2014/main" id="{CF933865-DCB5-5544-80E8-6973F3B16F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29745"/>
            <a:ext cx="2835564" cy="9282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1A256-FE74-0D4A-B68C-426EDC9998CC}"/>
              </a:ext>
            </a:extLst>
          </p:cNvPr>
          <p:cNvSpPr txBox="1"/>
          <p:nvPr/>
        </p:nvSpPr>
        <p:spPr>
          <a:xfrm>
            <a:off x="2032000" y="5189826"/>
            <a:ext cx="650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Notations: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Season: from Apr. 30th to next year’s Apr. 30th</a:t>
            </a:r>
          </a:p>
          <a:p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10CE86-6FD2-9B41-93E4-2A316D84423C}"/>
              </a:ext>
            </a:extLst>
          </p:cNvPr>
          <p:cNvGrpSpPr/>
          <p:nvPr/>
        </p:nvGrpSpPr>
        <p:grpSpPr>
          <a:xfrm>
            <a:off x="1940967" y="1964742"/>
            <a:ext cx="8145142" cy="4196368"/>
            <a:chOff x="1940967" y="1964742"/>
            <a:chExt cx="8145142" cy="4196368"/>
          </a:xfrm>
        </p:grpSpPr>
        <p:pic>
          <p:nvPicPr>
            <p:cNvPr id="6" name="Google Shape;137;p20">
              <a:extLst>
                <a:ext uri="{FF2B5EF4-FFF2-40B4-BE49-F238E27FC236}">
                  <a16:creationId xmlns:a16="http://schemas.microsoft.com/office/drawing/2014/main" id="{48DF8323-9B8B-0A4A-8538-6B6BD3644E7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0967" y="2617253"/>
              <a:ext cx="7581724" cy="22327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104778-47CA-8D45-AC21-43F1FBBA2284}"/>
                </a:ext>
              </a:extLst>
            </p:cNvPr>
            <p:cNvSpPr txBox="1"/>
            <p:nvPr/>
          </p:nvSpPr>
          <p:spPr>
            <a:xfrm>
              <a:off x="6221498" y="1964742"/>
              <a:ext cx="2719301" cy="707886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</a:rPr>
                <a:t>Highest demand of the day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8BDC82-2AB6-6442-92F9-64838CDFE2F0}"/>
                </a:ext>
              </a:extLst>
            </p:cNvPr>
            <p:cNvSpPr txBox="1"/>
            <p:nvPr/>
          </p:nvSpPr>
          <p:spPr>
            <a:xfrm>
              <a:off x="7990262" y="5145447"/>
              <a:ext cx="2095847" cy="1015663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</a:rPr>
                <a:t>4-th Highest demand of the season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A80C6B-1E69-1549-9610-4E1508D0B1BC}"/>
                </a:ext>
              </a:extLst>
            </p:cNvPr>
            <p:cNvCxnSpPr/>
            <p:nvPr/>
          </p:nvCxnSpPr>
          <p:spPr>
            <a:xfrm>
              <a:off x="7010400" y="2681906"/>
              <a:ext cx="0" cy="8117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4CBF959-FB6E-9647-A507-5C3EADCD1F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4400" y="4576735"/>
              <a:ext cx="138544" cy="5509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99A7E8-AA70-3B48-A930-DAD6D1D9EAB2}"/>
                </a:ext>
              </a:extLst>
            </p:cNvPr>
            <p:cNvSpPr/>
            <p:nvPr/>
          </p:nvSpPr>
          <p:spPr>
            <a:xfrm>
              <a:off x="2125029" y="2398492"/>
              <a:ext cx="1495626" cy="982015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A727213-E59D-4E4A-ACE6-496B61ACB4A8}"/>
              </a:ext>
            </a:extLst>
          </p:cNvPr>
          <p:cNvSpPr txBox="1"/>
          <p:nvPr/>
        </p:nvSpPr>
        <p:spPr>
          <a:xfrm>
            <a:off x="9438899" y="3422705"/>
            <a:ext cx="2095847" cy="70788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Forecasted probability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FCF3B-8228-7642-88D3-01022D3FDCA0}"/>
              </a:ext>
            </a:extLst>
          </p:cNvPr>
          <p:cNvSpPr txBox="1"/>
          <p:nvPr/>
        </p:nvSpPr>
        <p:spPr>
          <a:xfrm>
            <a:off x="2125029" y="2352312"/>
            <a:ext cx="1421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Actual demand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7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None/>
            </a:pPr>
            <a:r>
              <a:rPr lang="en-US" dirty="0">
                <a:latin typeface="+mj-lt"/>
              </a:rPr>
              <a:t>Spread Capacity over Different Number of Hours</a:t>
            </a:r>
            <a:endParaRPr dirty="0">
              <a:latin typeface="+mj-lt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879073" y="1736726"/>
            <a:ext cx="10928280" cy="405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Outline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 the selected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probabilities to </a:t>
            </a:r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up to one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selected 3 probabilities are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0.2, 0.1, 0.4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 adjusted probabilities are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0.2/(.2+0.1+0.4), 0.1/(.2+0.1+0.4), 0.4/(.2+0.1+0.4)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5" name="Google Shape;123;p18">
            <a:extLst>
              <a:ext uri="{FF2B5EF4-FFF2-40B4-BE49-F238E27FC236}">
                <a16:creationId xmlns:a16="http://schemas.microsoft.com/office/drawing/2014/main" id="{368422C3-638B-2C4F-8BDD-51213633029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29745"/>
            <a:ext cx="2835564" cy="928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08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638</Words>
  <Application>Microsoft Macintosh PowerPoint</Application>
  <PresentationFormat>Widescreen</PresentationFormat>
  <Paragraphs>108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Merriweather Sans</vt:lpstr>
      <vt:lpstr>Arial</vt:lpstr>
      <vt:lpstr>Calibri</vt:lpstr>
      <vt:lpstr>Calibri Light</vt:lpstr>
      <vt:lpstr>Encode Sans Black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 Zhang</dc:creator>
  <cp:lastModifiedBy>Ling Zhang</cp:lastModifiedBy>
  <cp:revision>3</cp:revision>
  <dcterms:created xsi:type="dcterms:W3CDTF">2020-06-24T05:15:06Z</dcterms:created>
  <dcterms:modified xsi:type="dcterms:W3CDTF">2020-06-24T05:18:12Z</dcterms:modified>
</cp:coreProperties>
</file>