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9" r:id="rId5"/>
    <p:sldId id="267" r:id="rId6"/>
    <p:sldId id="268" r:id="rId7"/>
    <p:sldId id="307" r:id="rId8"/>
    <p:sldId id="321" r:id="rId9"/>
    <p:sldId id="322" r:id="rId10"/>
    <p:sldId id="312" r:id="rId11"/>
    <p:sldId id="309" r:id="rId12"/>
    <p:sldId id="319" r:id="rId13"/>
    <p:sldId id="324" r:id="rId14"/>
    <p:sldId id="325" r:id="rId15"/>
    <p:sldId id="318" r:id="rId16"/>
    <p:sldId id="310" r:id="rId17"/>
    <p:sldId id="326" r:id="rId18"/>
    <p:sldId id="320" r:id="rId19"/>
    <p:sldId id="279" r:id="rId20"/>
    <p:sldId id="288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4" y="96"/>
      </p:cViewPr>
      <p:guideLst>
        <p:guide orient="horz" pos="169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15615" y="918210"/>
            <a:ext cx="5643880" cy="13608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西农学生奖助学金申请管理系统设计与实现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404870" y="3196590"/>
            <a:ext cx="4118610" cy="80708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sym typeface="+mn-lt"/>
              </a:rPr>
              <a:t>汇报人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sym typeface="+mn-lt"/>
              </a:rPr>
              <a:t>：程文鑫        指导老师：成宝国老师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  <a:sym typeface="+mn-lt"/>
            </a:endParaRPr>
          </a:p>
          <a:p>
            <a:pPr lvl="0" eaLnBrk="0" hangingPunct="0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  <a:sym typeface="+mn-lt"/>
            </a:endParaRPr>
          </a:p>
          <a:p>
            <a:pPr lvl="0"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sym typeface="+mn-lt"/>
              </a:rPr>
              <a:t>汇报时间：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sym typeface="+mn-lt"/>
              </a:rPr>
              <a:t>2019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sym typeface="+mn-lt"/>
              </a:rPr>
              <a:t>年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sym typeface="+mn-lt"/>
              </a:rPr>
              <a:t>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sym typeface="+mn-lt"/>
              </a:rPr>
              <a:t>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sym typeface="+mn-lt"/>
              </a:rPr>
              <a:t>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  <a:sym typeface="+mn-lt"/>
              </a:rPr>
              <a:t>日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67558" y="2386896"/>
            <a:ext cx="3336584" cy="373311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2019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届本科生毕业论文答辩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核心功能设计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5"/>
          <p:cNvSpPr txBox="1"/>
          <p:nvPr/>
        </p:nvSpPr>
        <p:spPr>
          <a:xfrm>
            <a:off x="709295" y="1211580"/>
            <a:ext cx="7795260" cy="32632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依据每个奖助学金项目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申请有效期决定是否开放申请入口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学生在进入申请入口时，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依据学院、年级判断是否跳转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至申请页面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依据定制的申请条件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动态生成申请表单和步骤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能将学生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个人信息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自动填充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到对应的表单内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设置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表单校验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函数，保证“必填项”表单准确输入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设置《西北农林科技大学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诚信协议书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》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依据用户身份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确定是否能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提交表单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，除学生以外的用户无法提交申请表单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774700" y="817880"/>
            <a:ext cx="4370070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二、在线申请与审核功能（学生部分）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核心功能设计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5"/>
          <p:cNvSpPr txBox="1"/>
          <p:nvPr/>
        </p:nvSpPr>
        <p:spPr>
          <a:xfrm>
            <a:off x="774700" y="1132205"/>
            <a:ext cx="7795260" cy="28702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系统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依据学院、年级将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申请书分发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给对应辅导员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辅导员可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初审申请书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，给出初审结论（“初审通过”或“初审驳回”）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辅导员可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发布初审通过名单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公示通知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公示支持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定时发布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并能设置有效期，且在有效期过后自动从通知公示模块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逻辑删除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辅导员能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导出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初审通过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名单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辅导员可将初审通过名单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一键提交到学生处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774700" y="817880"/>
            <a:ext cx="3891915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二、在线申请与审核功能（辅导员部分）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核心功能设计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5"/>
          <p:cNvSpPr txBox="1"/>
          <p:nvPr/>
        </p:nvSpPr>
        <p:spPr>
          <a:xfrm>
            <a:off x="850900" y="1136650"/>
            <a:ext cx="7795260" cy="28702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学生处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复审申请书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，给出复审结论（“复审通过”或“复审驳回”）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学生处可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发布复审通过名单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公示通知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公示支持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定时发布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并能设置有效期，且在有效期过后自动从通知公示模块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逻辑删除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学生处复审后，系统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自动将复审结果推送给学生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学生处能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导出获奖名单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系统记录从申请到审核的每一个操作和时间戳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774700" y="817880"/>
            <a:ext cx="4033520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二、在线申请与审核功能（学生处部分）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数据库设计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/>
          <p:cNvSpPr txBox="1"/>
          <p:nvPr/>
        </p:nvSpPr>
        <p:spPr>
          <a:xfrm>
            <a:off x="949960" y="744855"/>
            <a:ext cx="1195070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总体</a:t>
            </a:r>
            <a:r>
              <a:rPr lang="en-US" altLang="zh-CN" sz="1600" b="1" dirty="0">
                <a:solidFill>
                  <a:srgbClr val="1B4367"/>
                </a:solidFill>
                <a:cs typeface="+mn-ea"/>
                <a:sym typeface="+mn-lt"/>
              </a:rPr>
              <a:t>E-R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图：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2" name="图片 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1059180"/>
            <a:ext cx="5739130" cy="3653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圆角矩形 5"/>
          <p:cNvSpPr/>
          <p:nvPr/>
        </p:nvSpPr>
        <p:spPr>
          <a:xfrm>
            <a:off x="7033895" y="1511300"/>
            <a:ext cx="762000" cy="3917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</a:rPr>
              <a:t>实体</a:t>
            </a:r>
            <a:endParaRPr lang="zh-CN" altLang="en-US" sz="1600" dirty="0">
              <a:solidFill>
                <a:srgbClr val="1B4367"/>
              </a:solidFill>
              <a:ea typeface="+mn-lt"/>
              <a:cs typeface="+mn-lt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7542530" y="1946275"/>
            <a:ext cx="539115" cy="72898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</a:rPr>
              <a:t>转换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216775" y="2797810"/>
            <a:ext cx="1190625" cy="3473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</a:rPr>
              <a:t>关系模式</a:t>
            </a:r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7543165" y="3267710"/>
            <a:ext cx="539115" cy="79883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</a:rPr>
              <a:t>定义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301230" y="4145280"/>
            <a:ext cx="1022985" cy="4019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</a:rPr>
              <a:t>11张表</a:t>
            </a:r>
            <a:endParaRPr lang="zh-CN" altLang="en-US" sz="1600" dirty="0">
              <a:solidFill>
                <a:srgbClr val="1B4367"/>
              </a:solidFill>
              <a:ea typeface="+mn-lt"/>
              <a:cs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908925" y="1511300"/>
            <a:ext cx="762000" cy="3917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</a:rPr>
              <a:t>联系</a:t>
            </a:r>
            <a:endParaRPr lang="zh-CN" altLang="en-US" sz="1600" dirty="0">
              <a:solidFill>
                <a:srgbClr val="1B4367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5"/>
          <p:cNvSpPr txBox="1"/>
          <p:nvPr/>
        </p:nvSpPr>
        <p:spPr>
          <a:xfrm>
            <a:off x="709295" y="2621280"/>
            <a:ext cx="1122045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后端架构：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16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系统实现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/>
          <p:cNvSpPr txBox="1"/>
          <p:nvPr/>
        </p:nvSpPr>
        <p:spPr>
          <a:xfrm>
            <a:off x="5090795" y="902970"/>
            <a:ext cx="1198880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前端架构：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" name="文本框 15"/>
          <p:cNvSpPr txBox="1"/>
          <p:nvPr/>
        </p:nvSpPr>
        <p:spPr>
          <a:xfrm>
            <a:off x="5023485" y="1326515"/>
            <a:ext cx="3813810" cy="34023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342900" indent="-342900" fontAlgn="auto">
              <a:lnSpc>
                <a:spcPts val="2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Vuejs</a:t>
            </a:r>
            <a:r>
              <a:rPr lang="zh-CN" altLang="en-US" sz="1600" b="1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框架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：构建用户界面</a:t>
            </a:r>
            <a:endParaRPr lang="zh-CN" altLang="en-US" sz="1600" dirty="0">
              <a:solidFill>
                <a:srgbClr val="1B4367"/>
              </a:solidFill>
              <a:ea typeface="+mn-lt"/>
              <a:cs typeface="+mn-lt"/>
              <a:sym typeface="+mn-lt"/>
            </a:endParaRPr>
          </a:p>
          <a:p>
            <a:pPr marL="342900" indent="-342900" fontAlgn="auto">
              <a:lnSpc>
                <a:spcPts val="2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Vuex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: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状态管理</a:t>
            </a:r>
            <a:endParaRPr lang="zh-CN" altLang="en-US" sz="1600" dirty="0">
              <a:solidFill>
                <a:srgbClr val="1B4367"/>
              </a:solidFill>
              <a:ea typeface="+mn-lt"/>
              <a:cs typeface="+mn-lt"/>
              <a:sym typeface="+mn-lt"/>
            </a:endParaRPr>
          </a:p>
          <a:p>
            <a:pPr marL="342900" indent="-342900" fontAlgn="auto">
              <a:lnSpc>
                <a:spcPts val="2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Vue-router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: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路由控制</a:t>
            </a:r>
            <a:endParaRPr lang="zh-CN" altLang="en-US" sz="1600" dirty="0">
              <a:solidFill>
                <a:srgbClr val="1B4367"/>
              </a:solidFill>
              <a:ea typeface="+mn-lt"/>
              <a:cs typeface="+mn-lt"/>
              <a:sym typeface="+mn-lt"/>
            </a:endParaRPr>
          </a:p>
          <a:p>
            <a:pPr marL="342900" indent="-342900" fontAlgn="auto">
              <a:lnSpc>
                <a:spcPts val="2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Axios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: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创建请求、请求与响应的拦截、 自动转换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JSON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格式</a:t>
            </a:r>
            <a:endParaRPr lang="zh-CN" altLang="en-US" sz="1600" dirty="0">
              <a:solidFill>
                <a:srgbClr val="1B4367"/>
              </a:solidFill>
              <a:ea typeface="+mn-lt"/>
              <a:cs typeface="+mn-lt"/>
              <a:sym typeface="+mn-lt"/>
            </a:endParaRPr>
          </a:p>
          <a:p>
            <a:pPr marL="342900" indent="-342900" fontAlgn="auto">
              <a:lnSpc>
                <a:spcPts val="2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stylus: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CSS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预处理器  自动添加不同内核浏览器的前缀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 </a:t>
            </a:r>
            <a:endParaRPr lang="zh-CN" altLang="en-US" sz="1600" dirty="0">
              <a:solidFill>
                <a:srgbClr val="1B4367"/>
              </a:solidFill>
              <a:ea typeface="+mn-lt"/>
              <a:cs typeface="+mn-lt"/>
              <a:sym typeface="+mn-lt"/>
            </a:endParaRPr>
          </a:p>
          <a:p>
            <a:pPr marL="342900" indent="-342900" fontAlgn="auto">
              <a:lnSpc>
                <a:spcPts val="2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babel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: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将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ES6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转换为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ES5 </a:t>
            </a:r>
            <a:endParaRPr lang="en-US" altLang="zh-CN" sz="1600" dirty="0">
              <a:solidFill>
                <a:srgbClr val="1B4367"/>
              </a:solidFill>
              <a:ea typeface="+mn-lt"/>
              <a:cs typeface="+mn-lt"/>
              <a:sym typeface="+mn-lt"/>
            </a:endParaRPr>
          </a:p>
          <a:p>
            <a:pPr marL="342900" indent="-342900" fontAlgn="auto">
              <a:lnSpc>
                <a:spcPts val="2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babel-polyfill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: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兼容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IE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浏览器</a:t>
            </a:r>
            <a:endParaRPr lang="en-US" altLang="zh-CN" sz="1600" dirty="0">
              <a:solidFill>
                <a:srgbClr val="1B4367"/>
              </a:solidFill>
              <a:ea typeface="+mn-lt"/>
              <a:cs typeface="+mn-lt"/>
              <a:sym typeface="+mn-lt"/>
            </a:endParaRPr>
          </a:p>
          <a:p>
            <a:pPr marL="342900" indent="-342900" fontAlgn="auto">
              <a:lnSpc>
                <a:spcPts val="2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ESLint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: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语法校验</a:t>
            </a:r>
            <a:endParaRPr lang="zh-CN" altLang="en-US" sz="1600" dirty="0">
              <a:solidFill>
                <a:srgbClr val="1B4367"/>
              </a:solidFill>
              <a:ea typeface="+mn-lt"/>
              <a:cs typeface="+mn-lt"/>
              <a:sym typeface="+mn-lt"/>
            </a:endParaRPr>
          </a:p>
          <a:p>
            <a:pPr marL="342900" indent="-342900" fontAlgn="auto">
              <a:lnSpc>
                <a:spcPts val="2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ElementUI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:UI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组件库</a:t>
            </a:r>
            <a:endParaRPr lang="zh-CN" altLang="en-US" sz="1600" dirty="0">
              <a:solidFill>
                <a:srgbClr val="1B4367"/>
              </a:solidFill>
              <a:ea typeface="+mn-lt"/>
              <a:cs typeface="+mn-lt"/>
              <a:sym typeface="+mn-lt"/>
            </a:endParaRPr>
          </a:p>
          <a:p>
            <a:pPr marL="342900" indent="-342900" fontAlgn="auto">
              <a:lnSpc>
                <a:spcPts val="2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http-server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: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解决跨域问题</a:t>
            </a:r>
            <a:endParaRPr lang="zh-CN" altLang="en-US" sz="1600" dirty="0">
              <a:solidFill>
                <a:srgbClr val="1B4367"/>
              </a:solidFill>
              <a:ea typeface="+mn-lt"/>
              <a:cs typeface="+mn-lt"/>
              <a:sym typeface="+mn-lt"/>
            </a:endParaRPr>
          </a:p>
          <a:p>
            <a:pPr marL="342900" indent="-342900" fontAlgn="auto">
              <a:lnSpc>
                <a:spcPts val="2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webpack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: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编译打包工具</a:t>
            </a:r>
            <a:endParaRPr lang="en-US" altLang="zh-CN" sz="1600" dirty="0">
              <a:solidFill>
                <a:srgbClr val="1B4367"/>
              </a:solidFill>
              <a:ea typeface="+mn-lt"/>
              <a:cs typeface="+mn-lt"/>
              <a:sym typeface="+mn-lt"/>
            </a:endParaRPr>
          </a:p>
        </p:txBody>
      </p:sp>
      <p:sp>
        <p:nvSpPr>
          <p:cNvPr id="6" name="文本框 15"/>
          <p:cNvSpPr txBox="1"/>
          <p:nvPr/>
        </p:nvSpPr>
        <p:spPr>
          <a:xfrm>
            <a:off x="709295" y="3028950"/>
            <a:ext cx="3695700" cy="15455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342900" indent="-342900">
              <a:buAutoNum type="arabicPeriod"/>
            </a:pPr>
            <a:r>
              <a:rPr lang="en-US" altLang="zh-CN" sz="1600" b="1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Nodejs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运行环境以及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http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模块、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mysql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模块、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fs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模块、</a:t>
            </a:r>
            <a:r>
              <a:rPr lang="en-US" altLang="zh-CN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cookie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模块等</a:t>
            </a:r>
            <a:endParaRPr lang="zh-CN" altLang="en-US" sz="1600" dirty="0">
              <a:solidFill>
                <a:srgbClr val="1B4367"/>
              </a:solidFill>
              <a:ea typeface="+mn-lt"/>
              <a:cs typeface="+mn-lt"/>
              <a:sym typeface="+mn-lt"/>
            </a:endParaRPr>
          </a:p>
          <a:p>
            <a:pPr marL="342900" indent="-342900">
              <a:buAutoNum type="arabicPeriod"/>
            </a:pPr>
            <a:r>
              <a:rPr lang="en-US" altLang="zh-CN" sz="1600" b="1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Express</a:t>
            </a:r>
            <a:r>
              <a:rPr lang="zh-CN" altLang="en-US" sz="1600" b="1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框架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：快速响应请求、执行路由动作</a:t>
            </a:r>
            <a:endParaRPr lang="zh-CN" altLang="en-US" sz="1600" dirty="0">
              <a:solidFill>
                <a:srgbClr val="1B4367"/>
              </a:solidFill>
              <a:ea typeface="+mn-lt"/>
              <a:cs typeface="+mn-lt"/>
              <a:sym typeface="+mn-lt"/>
            </a:endParaRPr>
          </a:p>
          <a:p>
            <a:pPr marL="342900" indent="-342900">
              <a:buAutoNum type="arabicPeriod"/>
            </a:pPr>
            <a:r>
              <a:rPr lang="en-US" altLang="zh-CN" sz="1600" b="1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UEditor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：富文本编辑器</a:t>
            </a:r>
            <a:endParaRPr lang="zh-CN" altLang="en-US" sz="1600" dirty="0">
              <a:solidFill>
                <a:srgbClr val="1B4367"/>
              </a:solidFill>
              <a:ea typeface="+mn-lt"/>
              <a:cs typeface="+mn-lt"/>
              <a:sym typeface="+mn-lt"/>
            </a:endParaRPr>
          </a:p>
          <a:p>
            <a:pPr marL="342900" indent="-342900">
              <a:buAutoNum type="arabicPeriod"/>
            </a:pPr>
            <a:r>
              <a:rPr lang="en-US" altLang="zh-CN" sz="1600" b="1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websocket</a:t>
            </a:r>
            <a:r>
              <a:rPr lang="zh-CN" altLang="en-US" sz="1600" dirty="0">
                <a:solidFill>
                  <a:srgbClr val="1B4367"/>
                </a:solidFill>
                <a:ea typeface="+mn-lt"/>
                <a:cs typeface="+mn-lt"/>
                <a:sym typeface="+mn-lt"/>
              </a:rPr>
              <a:t>：全双工通信</a:t>
            </a:r>
            <a:endParaRPr lang="en-US" altLang="zh-CN" sz="1600" dirty="0">
              <a:solidFill>
                <a:srgbClr val="1B4367"/>
              </a:solidFill>
              <a:ea typeface="+mn-lt"/>
              <a:cs typeface="+mn-lt"/>
              <a:sym typeface="+mn-lt"/>
            </a:endParaRPr>
          </a:p>
        </p:txBody>
      </p:sp>
      <p:sp>
        <p:nvSpPr>
          <p:cNvPr id="7" name="文本框 15"/>
          <p:cNvSpPr txBox="1"/>
          <p:nvPr/>
        </p:nvSpPr>
        <p:spPr>
          <a:xfrm>
            <a:off x="709295" y="902970"/>
            <a:ext cx="2510155" cy="15455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b="1" dirty="0">
                <a:solidFill>
                  <a:srgbClr val="1B4367"/>
                </a:solidFill>
                <a:cs typeface="+mn-ea"/>
                <a:sym typeface="+mn-lt"/>
              </a:rPr>
              <a:t>B/S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架构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前后端分离模式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b="1" dirty="0">
                <a:solidFill>
                  <a:srgbClr val="1B4367"/>
                </a:solidFill>
                <a:cs typeface="+mn-ea"/>
                <a:sym typeface="+mn-lt"/>
              </a:rPr>
              <a:t>SPA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单页面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应用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b="1" dirty="0">
                <a:solidFill>
                  <a:srgbClr val="1B4367"/>
                </a:solidFill>
                <a:cs typeface="+mn-ea"/>
                <a:sym typeface="+mn-lt"/>
              </a:rPr>
              <a:t>MySQL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数据库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跨域解决方案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5"/>
          <p:cNvSpPr txBox="1"/>
          <p:nvPr/>
        </p:nvSpPr>
        <p:spPr>
          <a:xfrm>
            <a:off x="774700" y="2789555"/>
            <a:ext cx="4301490" cy="1791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indent="0" algn="l">
              <a:buClrTx/>
              <a:buSzTx/>
              <a:buFont typeface="+mj-lt"/>
              <a:buNone/>
            </a:pPr>
            <a:r>
              <a:rPr lang="zh-CN" altLang="en-US" sz="1600" b="1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本系统解决方案：</a:t>
            </a:r>
            <a:endParaRPr lang="en-US" altLang="zh-CN" sz="1600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342900" indent="-342900" algn="l">
              <a:buClrTx/>
              <a:buSzTx/>
              <a:buFont typeface="+mj-lt"/>
              <a:buAutoNum type="arabicPeriod"/>
            </a:pPr>
            <a:r>
              <a:rPr lang="en-US" altLang="zh-CN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http-server </a:t>
            </a:r>
            <a:r>
              <a:rPr lang="zh-CN" altLang="en-US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轻量</a:t>
            </a:r>
            <a:r>
              <a:rPr lang="en-US" altLang="zh-CN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web</a:t>
            </a:r>
            <a:r>
              <a:rPr lang="zh-CN" altLang="en-US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服务器</a:t>
            </a:r>
            <a:endParaRPr lang="en-US" altLang="zh-CN" sz="1600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342900" indent="-342900" algn="l">
              <a:buClrTx/>
              <a:buSzTx/>
              <a:buFont typeface="+mj-lt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配置</a:t>
            </a:r>
            <a:r>
              <a:rPr lang="en-US" altLang="zh-CN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http-proxy-middleware</a:t>
            </a:r>
            <a:r>
              <a:rPr lang="zh-CN" altLang="en-US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插件</a:t>
            </a:r>
            <a:endParaRPr lang="zh-CN" altLang="en-US" sz="1600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342900" indent="-342900" algn="l">
              <a:buClrTx/>
              <a:buSzTx/>
              <a:buFont typeface="+mj-lt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原理：在本地设置代理服务器  反向代理  </a:t>
            </a:r>
            <a:endParaRPr lang="zh-CN" altLang="en-US" sz="1600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0" algn="l">
              <a:buClrTx/>
              <a:buSzTx/>
              <a:buFont typeface="+mj-lt"/>
              <a:buNone/>
            </a:pPr>
            <a:r>
              <a:rPr lang="zh-CN" altLang="en-US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               从不同源的角度解决跨域问题</a:t>
            </a:r>
            <a:endParaRPr lang="zh-CN" altLang="en-US" sz="1600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342900" indent="-342900" algn="l">
              <a:buClrTx/>
              <a:buSzTx/>
              <a:buFont typeface="+mj-lt"/>
              <a:buAutoNum type="arabicPeriod"/>
            </a:pPr>
            <a:endParaRPr lang="en-US" altLang="zh-CN" sz="1600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0" algn="l">
              <a:buClrTx/>
              <a:buSzTx/>
              <a:buFont typeface="+mj-lt"/>
              <a:buNone/>
            </a:pPr>
            <a:r>
              <a:rPr lang="en-US" altLang="zh-CN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websocket</a:t>
            </a:r>
            <a:r>
              <a:rPr lang="zh-CN" altLang="en-US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  <a:r>
              <a:rPr lang="en-US" altLang="zh-CN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全双工通信  允许跨域</a:t>
            </a:r>
            <a:endParaRPr lang="en-US" altLang="zh-CN" sz="1600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" name="文本框 15"/>
          <p:cNvSpPr txBox="1"/>
          <p:nvPr/>
        </p:nvSpPr>
        <p:spPr>
          <a:xfrm>
            <a:off x="774700" y="847090"/>
            <a:ext cx="3567430" cy="10839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zh-CN" altLang="en-US" sz="1600" b="1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出现跨域问题的原因有三点</a:t>
            </a:r>
            <a:r>
              <a:rPr lang="zh-CN" altLang="en-US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  <a:endParaRPr lang="zh-CN" altLang="en-US" sz="1600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342900" indent="-342900" fontAlgn="auto">
              <a:lnSpc>
                <a:spcPts val="2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浏览器限制</a:t>
            </a:r>
            <a:endParaRPr lang="zh-CN" altLang="en-US" sz="1600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342900" indent="-342900" fontAlgn="auto">
              <a:lnSpc>
                <a:spcPts val="2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不同源</a:t>
            </a:r>
            <a:endParaRPr lang="zh-CN" altLang="en-US" sz="1600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342900" indent="-342900" fontAlgn="auto">
              <a:lnSpc>
                <a:spcPts val="2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XMLHttpRequest</a:t>
            </a:r>
            <a:endParaRPr lang="en-US" altLang="zh-CN" sz="1600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文本框 15"/>
          <p:cNvSpPr txBox="1"/>
          <p:nvPr/>
        </p:nvSpPr>
        <p:spPr>
          <a:xfrm>
            <a:off x="3940810" y="847090"/>
            <a:ext cx="4916805" cy="1597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zh-CN" altLang="en-US" sz="1600" b="1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传统解决方案：</a:t>
            </a:r>
            <a:endParaRPr lang="zh-CN" altLang="en-US" sz="1600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0" fontAlgn="auto">
              <a:lnSpc>
                <a:spcPts val="2000"/>
              </a:lnSpc>
              <a:buFont typeface="+mj-lt"/>
              <a:buNone/>
            </a:pPr>
            <a:r>
              <a:rPr lang="en-US" altLang="zh-CN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jsonp :  </a:t>
            </a:r>
            <a:r>
              <a:rPr lang="zh-CN" altLang="en-US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不是 </a:t>
            </a:r>
            <a:r>
              <a:rPr lang="en-US" altLang="zh-CN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XMLHttpRequest</a:t>
            </a:r>
            <a:r>
              <a:rPr lang="zh-CN" altLang="en-US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类型</a:t>
            </a:r>
            <a:endParaRPr lang="en-US" altLang="zh-CN" sz="1600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0" fontAlgn="auto">
              <a:lnSpc>
                <a:spcPts val="2000"/>
              </a:lnSpc>
              <a:buFont typeface="+mj-lt"/>
              <a:buNone/>
            </a:pPr>
            <a:r>
              <a:rPr lang="zh-CN" altLang="en-US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     缺点：只支持</a:t>
            </a:r>
            <a:r>
              <a:rPr lang="en-US" altLang="zh-CN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GET</a:t>
            </a:r>
            <a:r>
              <a:rPr lang="zh-CN" altLang="en-US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请求</a:t>
            </a:r>
            <a:endParaRPr lang="zh-CN" altLang="en-US" sz="1600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+mj-lt"/>
              <a:buNone/>
            </a:pPr>
            <a:r>
              <a:rPr lang="en-US" altLang="zh-CN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CORS:   </a:t>
            </a:r>
            <a:r>
              <a:rPr lang="en-US" altLang="zh-CN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根据  'Access-Control-Allow-Origin: *'</a:t>
            </a:r>
            <a:endParaRPr lang="en-US" altLang="zh-CN" sz="1600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+mj-lt"/>
              <a:buNone/>
            </a:pPr>
            <a:r>
              <a:rPr lang="en-US" altLang="zh-CN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               </a:t>
            </a:r>
            <a:r>
              <a:rPr lang="zh-CN" altLang="en-US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突破浏览器限制</a:t>
            </a:r>
            <a:endParaRPr lang="en-US" altLang="zh-CN" sz="1600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+mj-lt"/>
              <a:buNone/>
            </a:pPr>
            <a:r>
              <a:rPr lang="zh-CN" altLang="en-US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     缺点：配置项多、预检请求、配置</a:t>
            </a:r>
            <a:r>
              <a:rPr lang="en-US" altLang="zh-CN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cookie</a:t>
            </a:r>
            <a:r>
              <a:rPr lang="zh-CN" altLang="en-US" sz="1600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等</a:t>
            </a:r>
            <a:endParaRPr lang="zh-CN" altLang="en-US" sz="1600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8765" y="2914650"/>
            <a:ext cx="3067050" cy="166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系统测试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5"/>
          <p:cNvSpPr txBox="1"/>
          <p:nvPr/>
        </p:nvSpPr>
        <p:spPr>
          <a:xfrm>
            <a:off x="774700" y="967105"/>
            <a:ext cx="7252335" cy="26841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zh-CN" sz="1800" b="1" dirty="0">
                <a:solidFill>
                  <a:srgbClr val="1B4367"/>
                </a:solidFill>
                <a:cs typeface="+mn-ea"/>
                <a:sym typeface="+mn-lt"/>
              </a:rPr>
              <a:t>测试方案</a:t>
            </a:r>
            <a:r>
              <a:rPr lang="zh-CN" sz="2000" b="1" dirty="0">
                <a:solidFill>
                  <a:srgbClr val="1B4367"/>
                </a:solidFill>
                <a:cs typeface="+mn-ea"/>
                <a:sym typeface="+mn-lt"/>
              </a:rPr>
              <a:t>：</a:t>
            </a:r>
            <a:endParaRPr lang="zh-CN" sz="2000" b="1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fontAlgn="auto">
              <a:lnSpc>
                <a:spcPts val="3000"/>
              </a:lnSpc>
              <a:buFont typeface="+mj-lt"/>
              <a:buAutoNum type="arabicPeriod"/>
            </a:pPr>
            <a:r>
              <a:rPr lang="zh-CN" sz="1800" b="1" dirty="0">
                <a:solidFill>
                  <a:srgbClr val="1B4367"/>
                </a:solidFill>
                <a:cs typeface="+mn-ea"/>
                <a:sym typeface="+mn-lt"/>
              </a:rPr>
              <a:t>界面测试</a:t>
            </a:r>
            <a:r>
              <a:rPr lang="zh-CN" sz="1600" dirty="0">
                <a:solidFill>
                  <a:srgbClr val="1B4367"/>
                </a:solidFill>
                <a:cs typeface="+mn-ea"/>
                <a:sym typeface="+mn-lt"/>
              </a:rPr>
              <a:t>：测试</a:t>
            </a:r>
            <a:r>
              <a:rPr lang="zh-CN" sz="1600" b="1" dirty="0">
                <a:solidFill>
                  <a:srgbClr val="1B4367"/>
                </a:solidFill>
                <a:cs typeface="+mn-ea"/>
                <a:sym typeface="+mn-lt"/>
              </a:rPr>
              <a:t>界面的完整性</a:t>
            </a:r>
            <a:r>
              <a:rPr lang="zh-CN" sz="1600" dirty="0">
                <a:solidFill>
                  <a:srgbClr val="1B4367"/>
                </a:solidFill>
                <a:cs typeface="+mn-ea"/>
                <a:sym typeface="+mn-lt"/>
              </a:rPr>
              <a:t>以及</a:t>
            </a:r>
            <a:r>
              <a:rPr lang="zh-CN" sz="1600" b="1" dirty="0">
                <a:solidFill>
                  <a:srgbClr val="1B4367"/>
                </a:solidFill>
                <a:cs typeface="+mn-ea"/>
                <a:sym typeface="+mn-lt"/>
              </a:rPr>
              <a:t>路由跳转</a:t>
            </a:r>
            <a:r>
              <a:rPr lang="zh-CN" sz="1600" dirty="0">
                <a:solidFill>
                  <a:srgbClr val="1B4367"/>
                </a:solidFill>
                <a:cs typeface="+mn-ea"/>
                <a:sym typeface="+mn-lt"/>
              </a:rPr>
              <a:t>是否正常；</a:t>
            </a:r>
            <a:endParaRPr lang="zh-CN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fontAlgn="auto">
              <a:lnSpc>
                <a:spcPts val="3000"/>
              </a:lnSpc>
              <a:buFont typeface="+mj-lt"/>
              <a:buAutoNum type="arabicPeriod"/>
            </a:pPr>
            <a:r>
              <a:rPr lang="zh-CN" sz="1800" b="1" dirty="0">
                <a:solidFill>
                  <a:srgbClr val="1B4367"/>
                </a:solidFill>
                <a:cs typeface="+mn-ea"/>
                <a:sym typeface="+mn-lt"/>
              </a:rPr>
              <a:t>数据项测试</a:t>
            </a:r>
            <a:r>
              <a:rPr lang="zh-CN" sz="1600" dirty="0">
                <a:solidFill>
                  <a:srgbClr val="1B4367"/>
                </a:solidFill>
                <a:cs typeface="+mn-ea"/>
                <a:sym typeface="+mn-lt"/>
              </a:rPr>
              <a:t>：测试系统数据的</a:t>
            </a:r>
            <a:r>
              <a:rPr lang="zh-CN" sz="1600" b="1" dirty="0">
                <a:solidFill>
                  <a:srgbClr val="1B4367"/>
                </a:solidFill>
                <a:cs typeface="+mn-ea"/>
                <a:sym typeface="+mn-lt"/>
              </a:rPr>
              <a:t>输入输出是否准确</a:t>
            </a:r>
            <a:r>
              <a:rPr lang="zh-CN" sz="1600" dirty="0">
                <a:solidFill>
                  <a:srgbClr val="1B4367"/>
                </a:solidFill>
                <a:cs typeface="+mn-ea"/>
                <a:sym typeface="+mn-lt"/>
              </a:rPr>
              <a:t>，</a:t>
            </a:r>
            <a:r>
              <a:rPr lang="zh-CN" sz="1600" b="1" dirty="0">
                <a:solidFill>
                  <a:srgbClr val="1B4367"/>
                </a:solidFill>
                <a:cs typeface="+mn-ea"/>
                <a:sym typeface="+mn-lt"/>
              </a:rPr>
              <a:t>非法输入</a:t>
            </a:r>
            <a:r>
              <a:rPr lang="zh-CN" sz="1600" dirty="0">
                <a:solidFill>
                  <a:srgbClr val="1B4367"/>
                </a:solidFill>
                <a:cs typeface="+mn-ea"/>
                <a:sym typeface="+mn-lt"/>
              </a:rPr>
              <a:t>是否能被</a:t>
            </a:r>
            <a:r>
              <a:rPr lang="zh-CN" sz="1600" b="1" dirty="0">
                <a:solidFill>
                  <a:srgbClr val="1B4367"/>
                </a:solidFill>
                <a:cs typeface="+mn-ea"/>
                <a:sym typeface="+mn-lt"/>
              </a:rPr>
              <a:t>识别</a:t>
            </a:r>
            <a:r>
              <a:rPr lang="zh-CN" sz="1600" dirty="0">
                <a:solidFill>
                  <a:srgbClr val="1B4367"/>
                </a:solidFill>
                <a:cs typeface="+mn-ea"/>
                <a:sym typeface="+mn-lt"/>
              </a:rPr>
              <a:t>；</a:t>
            </a:r>
            <a:endParaRPr lang="zh-CN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fontAlgn="auto">
              <a:lnSpc>
                <a:spcPts val="3000"/>
              </a:lnSpc>
              <a:buFont typeface="+mj-lt"/>
              <a:buAutoNum type="arabicPeriod"/>
            </a:pPr>
            <a:r>
              <a:rPr lang="zh-CN" sz="1800" b="1" dirty="0">
                <a:solidFill>
                  <a:srgbClr val="1B4367"/>
                </a:solidFill>
                <a:cs typeface="+mn-ea"/>
                <a:sym typeface="+mn-lt"/>
              </a:rPr>
              <a:t>功能测试</a:t>
            </a:r>
            <a:r>
              <a:rPr lang="zh-CN" sz="1600" dirty="0">
                <a:solidFill>
                  <a:srgbClr val="1B4367"/>
                </a:solidFill>
                <a:cs typeface="+mn-ea"/>
                <a:sym typeface="+mn-lt"/>
              </a:rPr>
              <a:t>：测试系统</a:t>
            </a:r>
            <a:r>
              <a:rPr lang="zh-CN" sz="1600" b="1" dirty="0">
                <a:solidFill>
                  <a:srgbClr val="1B4367"/>
                </a:solidFill>
                <a:cs typeface="+mn-ea"/>
                <a:sym typeface="+mn-lt"/>
              </a:rPr>
              <a:t>业务功能</a:t>
            </a:r>
            <a:r>
              <a:rPr lang="zh-CN" sz="1600" dirty="0">
                <a:solidFill>
                  <a:srgbClr val="1B4367"/>
                </a:solidFill>
                <a:cs typeface="+mn-ea"/>
                <a:sym typeface="+mn-lt"/>
              </a:rPr>
              <a:t>是否正常运行、</a:t>
            </a:r>
            <a:r>
              <a:rPr lang="zh-CN" sz="1600" b="1" dirty="0">
                <a:solidFill>
                  <a:srgbClr val="1B4367"/>
                </a:solidFill>
                <a:cs typeface="+mn-ea"/>
                <a:sym typeface="+mn-lt"/>
              </a:rPr>
              <a:t>数据</a:t>
            </a:r>
            <a:r>
              <a:rPr lang="zh-CN" sz="1600" dirty="0">
                <a:solidFill>
                  <a:srgbClr val="1B4367"/>
                </a:solidFill>
                <a:cs typeface="+mn-ea"/>
                <a:sym typeface="+mn-lt"/>
              </a:rPr>
              <a:t>是否能被正常处理、</a:t>
            </a:r>
            <a:r>
              <a:rPr lang="zh-CN" sz="1600" b="1" dirty="0">
                <a:solidFill>
                  <a:srgbClr val="1B4367"/>
                </a:solidFill>
                <a:cs typeface="+mn-ea"/>
                <a:sym typeface="+mn-lt"/>
              </a:rPr>
              <a:t>各模块之间</a:t>
            </a:r>
            <a:r>
              <a:rPr lang="zh-CN" sz="1600" dirty="0">
                <a:solidFill>
                  <a:srgbClr val="1B4367"/>
                </a:solidFill>
                <a:cs typeface="+mn-ea"/>
                <a:sym typeface="+mn-lt"/>
              </a:rPr>
              <a:t>是否正常协作以及整个奖助学金</a:t>
            </a:r>
            <a:r>
              <a:rPr lang="zh-CN" sz="1600" b="1" dirty="0">
                <a:solidFill>
                  <a:srgbClr val="1B4367"/>
                </a:solidFill>
                <a:cs typeface="+mn-ea"/>
                <a:sym typeface="+mn-lt"/>
              </a:rPr>
              <a:t>申请与审核流程</a:t>
            </a:r>
            <a:r>
              <a:rPr lang="zh-CN" sz="1600" dirty="0">
                <a:solidFill>
                  <a:srgbClr val="1B4367"/>
                </a:solidFill>
                <a:cs typeface="+mn-ea"/>
                <a:sym typeface="+mn-lt"/>
              </a:rPr>
              <a:t>能否</a:t>
            </a:r>
            <a:r>
              <a:rPr lang="zh-CN" sz="1600" b="1" dirty="0">
                <a:solidFill>
                  <a:srgbClr val="1B4367"/>
                </a:solidFill>
                <a:cs typeface="+mn-ea"/>
                <a:sym typeface="+mn-lt"/>
              </a:rPr>
              <a:t>正常运转</a:t>
            </a:r>
            <a:r>
              <a:rPr lang="zh-CN" sz="1600" dirty="0">
                <a:solidFill>
                  <a:srgbClr val="1B4367"/>
                </a:solidFill>
                <a:cs typeface="+mn-ea"/>
                <a:sym typeface="+mn-lt"/>
              </a:rPr>
              <a:t>；</a:t>
            </a:r>
            <a:endParaRPr lang="zh-CN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fontAlgn="auto">
              <a:lnSpc>
                <a:spcPts val="3000"/>
              </a:lnSpc>
              <a:buFont typeface="+mj-lt"/>
              <a:buAutoNum type="arabicPeriod"/>
            </a:pPr>
            <a:r>
              <a:rPr lang="zh-CN" sz="1800" b="1" dirty="0">
                <a:solidFill>
                  <a:srgbClr val="1B4367"/>
                </a:solidFill>
                <a:cs typeface="+mn-ea"/>
                <a:sym typeface="+mn-lt"/>
              </a:rPr>
              <a:t>兼容性测试</a:t>
            </a:r>
            <a:r>
              <a:rPr lang="zh-CN" sz="1600" dirty="0">
                <a:solidFill>
                  <a:srgbClr val="1B4367"/>
                </a:solidFill>
                <a:cs typeface="+mn-ea"/>
                <a:sym typeface="+mn-lt"/>
              </a:rPr>
              <a:t>：测试系统界面、样式、JS脚本以及其他相关功能能否在</a:t>
            </a:r>
            <a:r>
              <a:rPr lang="zh-CN" sz="1600" b="1" dirty="0">
                <a:solidFill>
                  <a:srgbClr val="1B4367"/>
                </a:solidFill>
                <a:cs typeface="+mn-ea"/>
                <a:sym typeface="+mn-lt"/>
              </a:rPr>
              <a:t>主流浏览器上正常运行</a:t>
            </a:r>
            <a:r>
              <a:rPr lang="zh-CN" sz="1600" dirty="0">
                <a:solidFill>
                  <a:srgbClr val="1B4367"/>
                </a:solidFill>
                <a:cs typeface="+mn-ea"/>
                <a:sym typeface="+mn-lt"/>
              </a:rPr>
              <a:t>；</a:t>
            </a:r>
            <a:endParaRPr lang="zh-CN" sz="160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5"/>
          <p:cNvSpPr txBox="1"/>
          <p:nvPr/>
        </p:nvSpPr>
        <p:spPr>
          <a:xfrm>
            <a:off x="709295" y="62865"/>
            <a:ext cx="2540000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致谢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44405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210"/>
          <p:cNvSpPr/>
          <p:nvPr/>
        </p:nvSpPr>
        <p:spPr>
          <a:xfrm>
            <a:off x="1107440" y="822960"/>
            <a:ext cx="6928485" cy="297688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p>
            <a:pPr indent="457200" fontAlgn="auto">
              <a:lnSpc>
                <a:spcPct val="150000"/>
              </a:lnSpc>
              <a:defRPr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sz="1800" dirty="0">
                <a:solidFill>
                  <a:srgbClr val="1B4367"/>
                </a:solidFill>
                <a:cs typeface="+mn-ea"/>
                <a:sym typeface="+mn-ea"/>
              </a:rPr>
              <a:t>大学生活即将结束，在此，我要感谢所有教导我的老师和陪伴我一齐成长的同学，他们在我的大学生涯给予了很大的帮助。本论文能够顺利完成，要特别感谢我的导师成宝国老师，成老师对该论文从选题，构思到最后定稿的各个环节给予细心指引与教导,使我得以最终完成毕业论文设计！</a:t>
            </a:r>
            <a:endParaRPr lang="zh-CN" sz="1800" dirty="0">
              <a:solidFill>
                <a:srgbClr val="1B4367"/>
              </a:solidFill>
              <a:cs typeface="+mn-ea"/>
            </a:endParaRPr>
          </a:p>
          <a:p>
            <a:pPr indent="457200" algn="l" fontAlgn="auto">
              <a:lnSpc>
                <a:spcPct val="150000"/>
              </a:lnSpc>
              <a:buClrTx/>
              <a:buSzTx/>
              <a:buFontTx/>
              <a:defRPr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sz="1800" dirty="0">
                <a:solidFill>
                  <a:srgbClr val="1B4367"/>
                </a:solidFill>
                <a:cs typeface="+mn-ea"/>
                <a:sym typeface="+mn-ea"/>
              </a:rPr>
              <a:t>最后，我要向百忙之中抽时间对本文进行审阅，评议和参与本人论文答辩的各位老师表示感谢！</a:t>
            </a:r>
            <a:endParaRPr lang="zh-CN" altLang="en-US" sz="1800" dirty="0">
              <a:solidFill>
                <a:srgbClr val="1B4367"/>
              </a:solidFill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35732" y="156343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3875" y="2787015"/>
            <a:ext cx="2976880" cy="5302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谢谢大家的聆听</a:t>
            </a:r>
            <a:endParaRPr lang="zh-CN" altLang="en-US" sz="300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777713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研究背景与研究目标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35755" y="75789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  <a:endParaRPr lang="zh-CN" altLang="en-US" sz="4400" b="1" spc="-225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  <a:endParaRPr lang="en-US" altLang="zh-CN" sz="2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9" name="文本框 10"/>
          <p:cNvSpPr txBox="1"/>
          <p:nvPr/>
        </p:nvSpPr>
        <p:spPr>
          <a:xfrm>
            <a:off x="5645032" y="1495257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系统分析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147544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212801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系统设计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19298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2930345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系统实现与测试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291053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0"/>
          <p:cNvSpPr txBox="1"/>
          <p:nvPr/>
        </p:nvSpPr>
        <p:spPr>
          <a:xfrm>
            <a:off x="5619632" y="3585665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致谢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110355" y="3565851"/>
            <a:ext cx="478533" cy="393570"/>
            <a:chOff x="5640108" y="966369"/>
            <a:chExt cx="476097" cy="391567"/>
          </a:xfrm>
        </p:grpSpPr>
        <p:sp>
          <p:nvSpPr>
            <p:cNvPr id="7" name="椭圆 6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17"/>
            <p:cNvSpPr txBox="1"/>
            <p:nvPr/>
          </p:nvSpPr>
          <p:spPr>
            <a:xfrm>
              <a:off x="5640108" y="975817"/>
              <a:ext cx="476097" cy="366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8871" y="2888875"/>
            <a:ext cx="1202531" cy="1202531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20486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89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4718" y="1120238"/>
            <a:ext cx="1202531" cy="120253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65723" y="2888875"/>
            <a:ext cx="1181100" cy="1202531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20488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2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1616075" y="906145"/>
            <a:ext cx="2165985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背景</a:t>
            </a: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1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：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教育部指导文件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94" name="TextBox 13"/>
          <p:cNvSpPr txBox="1"/>
          <p:nvPr/>
        </p:nvSpPr>
        <p:spPr>
          <a:xfrm>
            <a:off x="2091055" y="1238250"/>
            <a:ext cx="2281555" cy="1025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indent="355600" fontAlgn="auto">
              <a:lnSpc>
                <a:spcPts val="2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solidFill>
                  <a:srgbClr val="1B4367"/>
                </a:solidFill>
                <a:cs typeface="+mn-ea"/>
                <a:sym typeface="+mn-lt"/>
              </a:rPr>
              <a:t>《国家中长期交改革和发展规划纲要（</a:t>
            </a:r>
            <a:r>
              <a:rPr lang="en-US" altLang="zh-CN" sz="1400" dirty="0">
                <a:solidFill>
                  <a:srgbClr val="1B4367"/>
                </a:solidFill>
                <a:cs typeface="+mn-ea"/>
                <a:sym typeface="+mn-lt"/>
              </a:rPr>
              <a:t>2010-2020</a:t>
            </a:r>
            <a:r>
              <a:rPr lang="zh-CN" altLang="en-US" sz="1400" dirty="0">
                <a:solidFill>
                  <a:srgbClr val="1B4367"/>
                </a:solidFill>
                <a:cs typeface="+mn-ea"/>
                <a:sym typeface="+mn-lt"/>
              </a:rPr>
              <a:t>）》指出要加快教育信息化进程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295" y="309880"/>
            <a:ext cx="2616200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研究背景与研究目标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55722" y="1121666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5442585" y="905510"/>
            <a:ext cx="3684270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背景</a:t>
            </a: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2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：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西农奖助学金项目现况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054725" y="1210310"/>
            <a:ext cx="2832100" cy="1025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indent="355600" algn="l" fontAlgn="auto">
              <a:lnSpc>
                <a:spcPts val="2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solidFill>
                  <a:srgbClr val="1B4367"/>
                </a:solidFill>
                <a:cs typeface="+mn-ea"/>
                <a:sym typeface="+mn-lt"/>
              </a:rPr>
              <a:t>西北农林科技大学2018-2019学年奖学金资助金额就达</a:t>
            </a:r>
            <a:r>
              <a:rPr lang="zh-CN" altLang="en-US" sz="1400" b="1" dirty="0">
                <a:solidFill>
                  <a:srgbClr val="1B4367"/>
                </a:solidFill>
                <a:cs typeface="+mn-ea"/>
                <a:sym typeface="+mn-lt"/>
              </a:rPr>
              <a:t>1亿多元</a:t>
            </a:r>
            <a:r>
              <a:rPr lang="zh-CN" altLang="en-US" sz="1400" dirty="0">
                <a:solidFill>
                  <a:srgbClr val="1B4367"/>
                </a:solidFill>
                <a:cs typeface="+mn-ea"/>
                <a:sym typeface="+mn-lt"/>
              </a:rPr>
              <a:t>，资助项目</a:t>
            </a:r>
            <a:r>
              <a:rPr lang="zh-CN" altLang="en-US" sz="1400" b="1" dirty="0">
                <a:solidFill>
                  <a:srgbClr val="1B4367"/>
                </a:solidFill>
                <a:cs typeface="+mn-ea"/>
                <a:sym typeface="+mn-lt"/>
              </a:rPr>
              <a:t>40多个</a:t>
            </a:r>
            <a:r>
              <a:rPr lang="zh-CN" altLang="en-US" sz="1400" dirty="0">
                <a:solidFill>
                  <a:srgbClr val="1B4367"/>
                </a:solidFill>
                <a:cs typeface="+mn-ea"/>
                <a:sym typeface="+mn-lt"/>
              </a:rPr>
              <a:t>，受助学生</a:t>
            </a:r>
            <a:r>
              <a:rPr lang="zh-CN" altLang="en-US" sz="1400" b="1" dirty="0">
                <a:solidFill>
                  <a:srgbClr val="1B4367"/>
                </a:solidFill>
                <a:cs typeface="+mn-ea"/>
                <a:sym typeface="+mn-lt"/>
              </a:rPr>
              <a:t>1.6万余人次</a:t>
            </a:r>
            <a:r>
              <a:rPr lang="zh-CN" altLang="en-US" sz="1400" dirty="0">
                <a:solidFill>
                  <a:srgbClr val="1B4367"/>
                </a:solidFill>
                <a:cs typeface="+mn-ea"/>
                <a:sym typeface="+mn-lt"/>
              </a:rPr>
              <a:t>。</a:t>
            </a:r>
            <a:endParaRPr lang="zh-CN" altLang="en-US" sz="140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1729105" y="2735580"/>
            <a:ext cx="2957830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背景</a:t>
            </a: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3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：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传统资助申请与审核模式弊端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2091055" y="3130550"/>
            <a:ext cx="2493010" cy="5124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indent="355600" algn="l" fontAlgn="auto">
              <a:lnSpc>
                <a:spcPts val="2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solidFill>
                  <a:srgbClr val="1B4367"/>
                </a:solidFill>
                <a:cs typeface="+mn-ea"/>
                <a:sym typeface="+mn-lt"/>
              </a:rPr>
              <a:t>申请</a:t>
            </a:r>
            <a:r>
              <a:rPr lang="zh-CN" altLang="en-US" sz="1400" b="1" dirty="0">
                <a:solidFill>
                  <a:srgbClr val="1B4367"/>
                </a:solidFill>
                <a:cs typeface="+mn-ea"/>
                <a:sym typeface="+mn-lt"/>
              </a:rPr>
              <a:t>流程多</a:t>
            </a:r>
            <a:r>
              <a:rPr lang="zh-CN" altLang="en-US" sz="1400" dirty="0">
                <a:solidFill>
                  <a:srgbClr val="1B4367"/>
                </a:solidFill>
                <a:cs typeface="+mn-ea"/>
                <a:sym typeface="+mn-lt"/>
              </a:rPr>
              <a:t>、办公</a:t>
            </a:r>
            <a:r>
              <a:rPr lang="zh-CN" altLang="en-US" sz="1400" b="1" dirty="0">
                <a:solidFill>
                  <a:srgbClr val="1B4367"/>
                </a:solidFill>
                <a:cs typeface="+mn-ea"/>
                <a:sym typeface="+mn-lt"/>
              </a:rPr>
              <a:t>效率低</a:t>
            </a:r>
            <a:r>
              <a:rPr lang="zh-CN" altLang="en-US" sz="1400" dirty="0">
                <a:solidFill>
                  <a:srgbClr val="1B4367"/>
                </a:solidFill>
                <a:cs typeface="+mn-ea"/>
                <a:sym typeface="+mn-lt"/>
              </a:rPr>
              <a:t>、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数据更新慢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、</a:t>
            </a:r>
            <a:r>
              <a:rPr lang="zh-CN" altLang="en-US" sz="1400" dirty="0">
                <a:solidFill>
                  <a:srgbClr val="1B4367"/>
                </a:solidFill>
                <a:cs typeface="+mn-ea"/>
                <a:sym typeface="+mn-lt"/>
              </a:rPr>
              <a:t>缺乏</a:t>
            </a:r>
            <a:r>
              <a:rPr lang="zh-CN" altLang="en-US" sz="1400" b="1" dirty="0">
                <a:solidFill>
                  <a:srgbClr val="1B4367"/>
                </a:solidFill>
                <a:cs typeface="+mn-ea"/>
                <a:sym typeface="+mn-lt"/>
              </a:rPr>
              <a:t>公开公正性</a:t>
            </a:r>
            <a:endParaRPr lang="zh-CN" altLang="en-US" sz="1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6055360" y="2957195"/>
            <a:ext cx="2831465" cy="15386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indent="355600" algn="l" defTabSz="685800" fontAlgn="auto">
              <a:lnSpc>
                <a:spcPts val="2000"/>
              </a:lnSpc>
              <a:spcBef>
                <a:spcPts val="0"/>
              </a:spcBef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实现一个集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申请、审核、公示、监督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功能于一体的系统，促使奖助学金申请与评审工作标准化、规范化，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彻底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改变纸质办公的现状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，</a:t>
            </a:r>
            <a:r>
              <a:rPr lang="zh-CN" altLang="en-US" dirty="0">
                <a:solidFill>
                  <a:srgbClr val="1B4367"/>
                </a:solidFill>
                <a:cs typeface="+mn-ea"/>
                <a:sym typeface="+mn-lt"/>
              </a:rPr>
              <a:t>从而提高信息化管理水平，降低管理成本。</a:t>
            </a:r>
            <a:endParaRPr lang="zh-CN" altLang="en-US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5674995" y="2735580"/>
            <a:ext cx="1062990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研究目标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业务分析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8" name="Text Placeholder 2"/>
          <p:cNvSpPr txBox="1"/>
          <p:nvPr/>
        </p:nvSpPr>
        <p:spPr>
          <a:xfrm>
            <a:off x="875030" y="695960"/>
            <a:ext cx="2096135" cy="46482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 algn="l"/>
            <a:r>
              <a:rPr lang="zh-CN" altLang="en-US" sz="18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实际工作流程</a:t>
            </a:r>
            <a:endParaRPr lang="zh-CN" altLang="en-US" sz="18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 txBox="1"/>
          <p:nvPr/>
        </p:nvSpPr>
        <p:spPr>
          <a:xfrm>
            <a:off x="1687195" y="1062990"/>
            <a:ext cx="6164580" cy="391858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学生处</a:t>
            </a: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接到企业或教育部的奖助学金项目，</a:t>
            </a: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发布评选通知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学生</a:t>
            </a: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收到评选通知后</a:t>
            </a: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填写申请书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班级</a:t>
            </a: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内部</a:t>
            </a: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组织</a:t>
            </a: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评审小组</a:t>
            </a: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评审</a:t>
            </a: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申请书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将评审通过的申请书</a:t>
            </a: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提交给辅导员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辅导员初审</a:t>
            </a: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后进行</a:t>
            </a: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名单公示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辅导员将名单公示通过的申请书</a:t>
            </a: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提交给学生处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学生处</a:t>
            </a: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工作人员</a:t>
            </a: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复审</a:t>
            </a: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后进行</a:t>
            </a: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名单公示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学生处工作人员将公示通过的</a:t>
            </a: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名单提交给资助企业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资助企业审阅</a:t>
            </a: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后再由学生处将名单</a:t>
            </a: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报送到财务处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财务处发放奖助学金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295" y="309880"/>
            <a:ext cx="3301365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功能性需求分析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-2147482621" name="图片 49" descr="学生处用户用例图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8980" y="1990725"/>
            <a:ext cx="5923280" cy="3346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" name="Text Placeholder 2"/>
          <p:cNvSpPr txBox="1"/>
          <p:nvPr/>
        </p:nvSpPr>
        <p:spPr>
          <a:xfrm>
            <a:off x="1537970" y="779780"/>
            <a:ext cx="6300470" cy="5638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四类用户：学生用户、辅导员用户、学生处用户、系统配置管理员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36138" y="74158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-2147482611" descr="系统配置管理员用例图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" y="874078"/>
            <a:ext cx="5759450" cy="2543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295" y="309880"/>
            <a:ext cx="3301365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功能性需求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"/>
          <p:cNvSpPr txBox="1"/>
          <p:nvPr/>
        </p:nvSpPr>
        <p:spPr>
          <a:xfrm>
            <a:off x="1537970" y="779780"/>
            <a:ext cx="6300470" cy="5638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四类用户：学生用户、辅导员用户、学生处用户、系统配置管理员</a:t>
            </a:r>
            <a:endParaRPr lang="zh-CN" altLang="en-US" sz="16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36138" y="74158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73" descr="辅导员用户流程图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" y="1072833"/>
            <a:ext cx="5755640" cy="2769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19" name="图片 51" descr="学生用户用例图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138" y="2553653"/>
            <a:ext cx="5756275" cy="2671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295" y="309880"/>
            <a:ext cx="4120515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非功能性需求和可行性分析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"/>
          <p:cNvSpPr txBox="1"/>
          <p:nvPr/>
        </p:nvSpPr>
        <p:spPr>
          <a:xfrm>
            <a:off x="709295" y="1372235"/>
            <a:ext cx="5086350" cy="239839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安全性</a:t>
            </a: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：稳定可靠、备份数据、权限控制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易用性</a:t>
            </a: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：界面友好、操作简单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可扩展性</a:t>
            </a: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：系统新增业务，不影响架构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兼容性</a:t>
            </a: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：兼容主流浏览器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性能要求</a:t>
            </a: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：无明显延迟、卡顿现象，支持极限访问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可移植性</a:t>
            </a: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：不受环境限制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45943" y="819687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8" name="Text Placeholder 2"/>
          <p:cNvSpPr txBox="1"/>
          <p:nvPr/>
        </p:nvSpPr>
        <p:spPr>
          <a:xfrm>
            <a:off x="1254760" y="893445"/>
            <a:ext cx="2096135" cy="46482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 algn="l"/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非功能性需求：</a:t>
            </a:r>
            <a:endParaRPr lang="zh-CN" altLang="en-US" sz="16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 Placeholder 2"/>
          <p:cNvSpPr txBox="1"/>
          <p:nvPr/>
        </p:nvSpPr>
        <p:spPr>
          <a:xfrm>
            <a:off x="6342380" y="1421765"/>
            <a:ext cx="1704975" cy="123888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技术可行性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经济可行性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社会可行性</a:t>
            </a: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charset="0"/>
            </a:pPr>
            <a:endParaRPr lang="zh-CN" altLang="en-US" sz="16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Text Placeholder 2"/>
          <p:cNvSpPr txBox="1"/>
          <p:nvPr/>
        </p:nvSpPr>
        <p:spPr>
          <a:xfrm>
            <a:off x="6584315" y="873125"/>
            <a:ext cx="1919605" cy="50609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 algn="l"/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系统可行性分析：</a:t>
            </a:r>
            <a:endParaRPr lang="zh-CN" altLang="en-US" sz="16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934223" y="827646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25" name="泪滴形 24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27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295" y="309880"/>
            <a:ext cx="2540000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系统总体功能模块图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979805"/>
            <a:ext cx="9105265" cy="3183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核心功能设计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/>
          <p:cNvSpPr txBox="1"/>
          <p:nvPr/>
        </p:nvSpPr>
        <p:spPr>
          <a:xfrm>
            <a:off x="774700" y="817880"/>
            <a:ext cx="3478530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一、定制</a:t>
            </a:r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奖助学金申请条件功能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" name="文本框 15"/>
          <p:cNvSpPr txBox="1"/>
          <p:nvPr/>
        </p:nvSpPr>
        <p:spPr>
          <a:xfrm>
            <a:off x="774700" y="1284605"/>
            <a:ext cx="8249920" cy="2722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342900" indent="-342900" algn="l" defTabSz="457200" fontAlgn="auto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将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定制条件分为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基本信息、诚信记录、学习信息、家庭信息、申请理由、其他说明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六个部分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，分别对应申请时的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六个步骤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；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 fontAlgn="auto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根据奖助学金评选标准定制申请表单，将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每个条件分为三种状态</a:t>
            </a:r>
            <a:r>
              <a:rPr lang="en-US" altLang="zh-CN" sz="1600" dirty="0">
                <a:solidFill>
                  <a:srgbClr val="1B4367"/>
                </a:solidFill>
                <a:cs typeface="+mn-ea"/>
                <a:sym typeface="+mn-lt"/>
              </a:rPr>
              <a:t>: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不填、选填、必填；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 fontAlgn="auto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可将每次定制的奖助学金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项目保存为模板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，每次定制时可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选择使用已有模板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；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 fontAlgn="auto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支持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富文本编辑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，同时能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上传图片和文件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；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 fontAlgn="auto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设置有效期，只有在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有效期内才能申请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；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  <a:p>
            <a:pPr marL="342900" indent="-342900" algn="l" defTabSz="457200" fontAlgn="auto">
              <a:lnSpc>
                <a:spcPct val="140000"/>
              </a:lnSpc>
              <a:spcBef>
                <a:spcPct val="20000"/>
              </a:spcBef>
              <a:buClrTx/>
              <a:buSzTx/>
              <a:buFont typeface="Arial" panose="020B0604020202020204"/>
              <a:buAutoNum type="arabicPeriod"/>
            </a:pP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定时发布</a:t>
            </a:r>
            <a:r>
              <a:rPr lang="zh-CN" altLang="en-US" sz="1600" dirty="0">
                <a:solidFill>
                  <a:srgbClr val="1B4367"/>
                </a:solidFill>
                <a:cs typeface="+mn-ea"/>
                <a:sym typeface="+mn-lt"/>
              </a:rPr>
              <a:t>，设定发布时间，定时发布到奖助学金索引模块中；</a:t>
            </a:r>
            <a:endParaRPr lang="zh-CN" altLang="en-US" sz="160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2511</Words>
  <Application>WPS 演示</Application>
  <PresentationFormat>全屏显示(16:9)</PresentationFormat>
  <Paragraphs>228</Paragraphs>
  <Slides>18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Arial</vt:lpstr>
      <vt:lpstr>微软雅黑</vt:lpstr>
      <vt:lpstr>Roboto condensed</vt:lpstr>
      <vt:lpstr>Arial Unicode MS</vt:lpstr>
      <vt:lpstr>Wingdings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程文鑫</cp:lastModifiedBy>
  <cp:revision>78</cp:revision>
  <dcterms:created xsi:type="dcterms:W3CDTF">2016-05-20T12:59:00Z</dcterms:created>
  <dcterms:modified xsi:type="dcterms:W3CDTF">2019-06-04T12:26:32Z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  <property fmtid="{D5CDD505-2E9C-101B-9397-08002B2CF9AE}" pid="3" name="KSORubyTemplateID">
    <vt:lpwstr>8</vt:lpwstr>
  </property>
</Properties>
</file>