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1079" r:id="rId2"/>
    <p:sldId id="8607" r:id="rId3"/>
    <p:sldId id="8610" r:id="rId4"/>
    <p:sldId id="8608" r:id="rId5"/>
    <p:sldId id="8621" r:id="rId6"/>
    <p:sldId id="8609" r:id="rId7"/>
    <p:sldId id="8611" r:id="rId8"/>
    <p:sldId id="8612" r:id="rId9"/>
    <p:sldId id="8614" r:id="rId10"/>
    <p:sldId id="8615" r:id="rId11"/>
    <p:sldId id="8616" r:id="rId12"/>
    <p:sldId id="8613" r:id="rId13"/>
    <p:sldId id="8617" r:id="rId14"/>
    <p:sldId id="8618" r:id="rId15"/>
    <p:sldId id="8619" r:id="rId16"/>
    <p:sldId id="8622" r:id="rId17"/>
    <p:sldId id="862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gm-lab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D2"/>
    <a:srgbClr val="F1E4EA"/>
    <a:srgbClr val="FEE599"/>
    <a:srgbClr val="E2F7D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70" autoAdjust="0"/>
    <p:restoredTop sz="96678" autoAdjust="0"/>
  </p:normalViewPr>
  <p:slideViewPr>
    <p:cSldViewPr>
      <p:cViewPr varScale="1">
        <p:scale>
          <a:sx n="65" d="100"/>
          <a:sy n="65" d="100"/>
        </p:scale>
        <p:origin x="832" y="60"/>
      </p:cViewPr>
      <p:guideLst>
        <p:guide orient="horz" pos="2160"/>
        <p:guide pos="2880"/>
        <p:guide pos="2980"/>
        <p:guide orient="horz" pos="22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B9F95-1366-4254-8962-7BA76E53345E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9B791-0C29-47CE-A7C3-5D52E44168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82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8FAAC-4D5A-46DE-87A5-C5908B3FE487}" type="datetimeFigureOut">
              <a:rPr lang="zh-CN" altLang="en-US" smtClean="0"/>
              <a:pPr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6200E-2E61-44CE-8F20-850BEF9552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51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系统框图：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RDMA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整体架构，流程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算法架构：中间件（</a:t>
            </a:r>
            <a:r>
              <a:rPr lang="zh-CN" altLang="en-US" dirty="0"/>
              <a:t>改了什么地方，某些函数是干什么的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打表表示算法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B279D7-15C8-49E7-8BD4-EF3435ABA0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5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6200E-2E61-44CE-8F20-850BEF95529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6200E-2E61-44CE-8F20-850BEF95529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477000"/>
            <a:ext cx="2249488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477000"/>
            <a:ext cx="6784975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59632" y="2132856"/>
            <a:ext cx="6477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15616" y="443711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219" y="188640"/>
            <a:ext cx="864000" cy="859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0703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6FDB0206-68C1-44A4-8C2C-F18C08A089A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 algn="l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441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9D48793D-EE6A-4D7D-B448-E30976B0D4D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447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29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001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743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568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5195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9243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828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7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27648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719120" y="65071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12" y="1"/>
            <a:ext cx="1031048" cy="908719"/>
          </a:xfrm>
          <a:prstGeom prst="rect">
            <a:avLst/>
          </a:prstGeom>
        </p:spPr>
      </p:pic>
      <p:pic>
        <p:nvPicPr>
          <p:cNvPr id="9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4170" y="28749"/>
            <a:ext cx="864000" cy="859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3700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075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3186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92875"/>
            <a:ext cx="2133600" cy="365125"/>
          </a:xfrm>
        </p:spPr>
        <p:txBody>
          <a:bodyPr/>
          <a:lstStyle>
            <a:lvl1pPr>
              <a:defRPr sz="1400">
                <a:latin typeface="+mn-lt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0" y="58997"/>
            <a:ext cx="9144000" cy="74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F124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514"/>
            <a:ext cx="7565008" cy="1538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"/>
            <a:ext cx="1043608" cy="919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8348"/>
            <a:ext cx="1045029" cy="7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20D276E-7392-4F40-8095-93EEBA1D5ACF}"/>
              </a:ext>
            </a:extLst>
          </p:cNvPr>
          <p:cNvSpPr/>
          <p:nvPr userDrawn="1"/>
        </p:nvSpPr>
        <p:spPr>
          <a:xfrm flipH="1">
            <a:off x="-1" y="6537609"/>
            <a:ext cx="9144001" cy="324376"/>
          </a:xfrm>
          <a:prstGeom prst="rect">
            <a:avLst/>
          </a:prstGeom>
          <a:gradFill>
            <a:gsLst>
              <a:gs pos="50000">
                <a:srgbClr val="0039B3"/>
              </a:gs>
              <a:gs pos="0">
                <a:srgbClr val="102040"/>
              </a:gs>
              <a:gs pos="100000">
                <a:srgbClr val="F26849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2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DBD21-A3C4-4803-A9EB-388728DAC878}"/>
              </a:ext>
            </a:extLst>
          </p:cNvPr>
          <p:cNvSpPr/>
          <p:nvPr userDrawn="1"/>
        </p:nvSpPr>
        <p:spPr>
          <a:xfrm flipH="1">
            <a:off x="-1" y="6601543"/>
            <a:ext cx="9144001" cy="260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2"/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6BA6AD46-22E2-4F9E-9F3D-9EEF48ECFEE1}"/>
              </a:ext>
            </a:extLst>
          </p:cNvPr>
          <p:cNvSpPr/>
          <p:nvPr userDrawn="1"/>
        </p:nvSpPr>
        <p:spPr>
          <a:xfrm>
            <a:off x="7480479" y="6508635"/>
            <a:ext cx="763522" cy="100607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0F8432-2540-4492-9D8B-384724840E1D}"/>
              </a:ext>
            </a:extLst>
          </p:cNvPr>
          <p:cNvSpPr/>
          <p:nvPr userDrawn="1"/>
        </p:nvSpPr>
        <p:spPr>
          <a:xfrm>
            <a:off x="7548700" y="6508634"/>
            <a:ext cx="802741" cy="352926"/>
          </a:xfrm>
          <a:prstGeom prst="rect">
            <a:avLst/>
          </a:prstGeom>
          <a:gradFill flip="none" rotWithShape="1">
            <a:gsLst>
              <a:gs pos="0">
                <a:srgbClr val="0E1A40"/>
              </a:gs>
              <a:gs pos="100000">
                <a:srgbClr val="0476D9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2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E71B96C-7B9E-405D-9AD8-003AF1D879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50799" y="6508208"/>
            <a:ext cx="868856" cy="34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2" rIns="68562" bIns="3428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fld id="{15C6B8C7-C2C1-4689-A1C8-3B4F46473A4C}" type="slidenum"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0C8E5B-29D0-4820-A96B-8DDE016AB2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96" y="78604"/>
            <a:ext cx="648000" cy="648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71C3986-E399-4ADB-8E6C-9F1650C0403C}"/>
              </a:ext>
            </a:extLst>
          </p:cNvPr>
          <p:cNvSpPr/>
          <p:nvPr userDrawn="1"/>
        </p:nvSpPr>
        <p:spPr>
          <a:xfrm>
            <a:off x="1" y="56"/>
            <a:ext cx="738572" cy="397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3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8B0C6E-476B-4EA0-AC34-D20EEF107D08}"/>
              </a:ext>
            </a:extLst>
          </p:cNvPr>
          <p:cNvGrpSpPr/>
          <p:nvPr userDrawn="1"/>
        </p:nvGrpSpPr>
        <p:grpSpPr>
          <a:xfrm>
            <a:off x="144661" y="56"/>
            <a:ext cx="431936" cy="570337"/>
            <a:chOff x="841003" y="360040"/>
            <a:chExt cx="504056" cy="836713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8B4D21-1758-4E53-8509-9B1FEA405838}"/>
                </a:ext>
              </a:extLst>
            </p:cNvPr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F26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3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8A705BD8-6FCD-4D9C-A433-8D95BC34FB3D}"/>
                </a:ext>
              </a:extLst>
            </p:cNvPr>
            <p:cNvSpPr/>
            <p:nvPr/>
          </p:nvSpPr>
          <p:spPr>
            <a:xfrm rot="10800000">
              <a:off x="841003" y="908721"/>
              <a:ext cx="504056" cy="288032"/>
            </a:xfrm>
            <a:prstGeom prst="triangle">
              <a:avLst/>
            </a:prstGeom>
            <a:solidFill>
              <a:srgbClr val="F26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3"/>
            </a:p>
          </p:txBody>
        </p:sp>
      </p:grpSp>
      <p:sp>
        <p:nvSpPr>
          <p:cNvPr id="22" name="Freeform 206">
            <a:extLst>
              <a:ext uri="{FF2B5EF4-FFF2-40B4-BE49-F238E27FC236}">
                <a16:creationId xmlns:a16="http://schemas.microsoft.com/office/drawing/2014/main" id="{25951468-7AF9-4A39-834D-EA410CAF4F3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76904" y="86690"/>
            <a:ext cx="196560" cy="23760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53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572" y="55387"/>
            <a:ext cx="7546791" cy="49240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>
              <a:defRPr lang="zh-CN" altLang="en-US" sz="2800" b="1" kern="1200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</a:lstStyle>
          <a:p>
            <a:pPr marL="0" lvl="1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357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820336" y="6741368"/>
            <a:ext cx="647328" cy="341635"/>
          </a:xfrm>
        </p:spPr>
        <p:txBody>
          <a:bodyPr>
            <a:noAutofit/>
          </a:bodyPr>
          <a:lstStyle>
            <a:lvl1pPr>
              <a:defRPr lang="zh-CN" altLang="en-US" sz="14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01CB58-858A-416C-B34A-B73A3D1FEF1C}" type="slidenum">
              <a:rPr lang="en-US" altLang="zh-CN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5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524328" y="6248400"/>
            <a:ext cx="533400" cy="244475"/>
          </a:xfrm>
        </p:spPr>
        <p:txBody>
          <a:bodyPr/>
          <a:lstStyle>
            <a:lvl1pPr>
              <a:defRPr lang="zh-CN" altLang="en-US" sz="14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389A99C-6236-4545-BD23-431F323BE439}" type="slidenum">
              <a:rPr lang="en-US" altLang="zh-CN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746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152732" y="5775325"/>
            <a:ext cx="533400" cy="244475"/>
          </a:xfrm>
        </p:spPr>
        <p:txBody>
          <a:bodyPr/>
          <a:lstStyle>
            <a:lvl1pPr>
              <a:defRPr lang="zh-CN" altLang="en-US"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DE4AB2F9-F169-4A34-A5CD-3F184725DF04}" type="slidenum">
              <a:rPr lang="en-US" altLang="zh-CN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56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449921" y="6400800"/>
            <a:ext cx="533400" cy="2444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334AB57F-F47D-4FFF-AD86-77605CB1AC1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5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9500" y="6232525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777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A11D7F59-3D83-4C55-A296-FA5A8BD28D1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8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 algn="l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9455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7013" y="228600"/>
            <a:ext cx="63261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81000" y="12954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00800"/>
            <a:ext cx="2667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236296" y="636905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154170" y="28749"/>
            <a:ext cx="864000" cy="859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09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2516" y="2492896"/>
            <a:ext cx="9289032" cy="799940"/>
          </a:xfrm>
        </p:spPr>
        <p:txBody>
          <a:bodyPr/>
          <a:lstStyle/>
          <a:p>
            <a:pPr algn="ctr"/>
            <a:r>
              <a:rPr lang="en-US" altLang="zh-CN" sz="4000" b="1" dirty="0">
                <a:solidFill>
                  <a:srgbClr val="E264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RDMA Traffic Prediction</a:t>
            </a:r>
            <a:endParaRPr lang="zh-CN" altLang="en-US" sz="2800" b="1" dirty="0">
              <a:solidFill>
                <a:srgbClr val="E264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4033216"/>
            <a:ext cx="6705600" cy="1440160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b="1" dirty="0">
                <a:solidFill>
                  <a:srgbClr val="1732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汇报人：杨城</a:t>
            </a:r>
            <a:endParaRPr lang="en-US" altLang="zh-CN" sz="2400" b="1" dirty="0">
              <a:solidFill>
                <a:srgbClr val="1732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468B185A-1AF3-4B7D-9D3D-5A94F1D40675}"/>
              </a:ext>
            </a:extLst>
          </p:cNvPr>
          <p:cNvSpPr txBox="1">
            <a:spLocks/>
          </p:cNvSpPr>
          <p:nvPr/>
        </p:nvSpPr>
        <p:spPr>
          <a:xfrm>
            <a:off x="8719120" y="6507162"/>
            <a:ext cx="533400" cy="24447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AC4EF03-F814-44E7-9CCB-2B0BEB3107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RDMA WRITE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IBV_WR_RDMA_WRITE</a:t>
                </a:r>
              </a:p>
              <a:p>
                <a:pPr lvl="2"/>
                <a:r>
                  <a:rPr lang="en-US" altLang="zh-CN" dirty="0"/>
                  <a:t>RDMA WRITE</a:t>
                </a:r>
              </a:p>
              <a:p>
                <a:pPr lvl="2"/>
                <a:r>
                  <a:rPr lang="zh-CN" altLang="en-US" dirty="0"/>
                  <a:t>附加包头</a:t>
                </a:r>
                <a:r>
                  <a:rPr lang="en-US" altLang="zh-CN" dirty="0"/>
                  <a:t>RETH</a:t>
                </a:r>
                <a:r>
                  <a:rPr lang="zh-CN" altLang="en-US" dirty="0"/>
                  <a:t>，包含对端</a:t>
                </a:r>
                <a:r>
                  <a:rPr lang="en-US" altLang="zh-CN" dirty="0"/>
                  <a:t>Virtual Address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R_Key</a:t>
                </a:r>
                <a:r>
                  <a:rPr lang="zh-CN" altLang="en-US" dirty="0"/>
                  <a:t>，附加包头大小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16B</a:t>
                </a:r>
              </a:p>
              <a:p>
                <a:pPr lvl="2"/>
                <a:r>
                  <a:rPr lang="zh-CN" altLang="en-US" dirty="0"/>
                  <a:t>源主机到目的主机：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（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单个</m:t>
                    </m:r>
                    <m:r>
                      <m:rPr>
                        <m:nor/>
                      </m:rPr>
                      <a:rPr lang="zh-CN" altLang="en-US" dirty="0" smtClean="0"/>
                      <m:t>数据包 </m:t>
                    </m:r>
                    <m:r>
                      <m:rPr>
                        <m:nor/>
                      </m:rPr>
                      <a:rPr lang="en-US" altLang="zh-CN" dirty="0" smtClean="0"/>
                      <m:t>+ </m:t>
                    </m:r>
                    <m:r>
                      <m:rPr>
                        <m:nor/>
                      </m:rPr>
                      <a:rPr lang="zh-CN" altLang="en-US" dirty="0" smtClean="0"/>
                      <m:t>基本包头）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包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附加</m:t>
                    </m:r>
                    <m:r>
                      <m:rPr>
                        <m:nor/>
                      </m:rPr>
                      <a:rPr lang="zh-CN" altLang="en-US" dirty="0"/>
                      <m:t>包头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目的主机到源主机：</a:t>
                </a:r>
                <a:r>
                  <a:rPr lang="en-US" altLang="zh-CN" dirty="0"/>
                  <a:t> ACK</a:t>
                </a:r>
                <a:r>
                  <a:rPr lang="zh-CN" altLang="en-US" dirty="0"/>
                  <a:t>包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IBV_WR_RDMA_WRITE_IMM</a:t>
                </a:r>
              </a:p>
              <a:p>
                <a:pPr lvl="2"/>
                <a:r>
                  <a:rPr lang="zh-CN" altLang="en-US" dirty="0"/>
                  <a:t>带立即数的</a:t>
                </a:r>
                <a:r>
                  <a:rPr lang="en-US" altLang="zh-CN" dirty="0"/>
                  <a:t>RMDA WRITE</a:t>
                </a:r>
              </a:p>
              <a:p>
                <a:pPr lvl="2"/>
                <a:r>
                  <a:rPr lang="zh-CN" altLang="en-US" dirty="0"/>
                  <a:t>除了</a:t>
                </a:r>
                <a:r>
                  <a:rPr lang="en-US" altLang="zh-CN" dirty="0"/>
                  <a:t>RETH</a:t>
                </a:r>
                <a:r>
                  <a:rPr lang="zh-CN" altLang="en-US" dirty="0"/>
                  <a:t>外，附加立即数信息</a:t>
                </a:r>
                <a:r>
                  <a:rPr lang="en-US" altLang="zh-CN" dirty="0" err="1"/>
                  <a:t>ImmDt</a:t>
                </a:r>
                <a:r>
                  <a:rPr lang="zh-CN" altLang="en-US" dirty="0"/>
                  <a:t>，附加包头大小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20B</a:t>
                </a:r>
              </a:p>
              <a:p>
                <a:pPr lvl="2"/>
                <a:r>
                  <a:rPr lang="zh-CN" altLang="en-US" dirty="0"/>
                  <a:t>源主机到目的主机：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（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单个</m:t>
                    </m:r>
                    <m:r>
                      <m:rPr>
                        <m:nor/>
                      </m:rPr>
                      <a:rPr lang="zh-CN" altLang="en-US" dirty="0" smtClean="0"/>
                      <m:t>数据包 </m:t>
                    </m:r>
                    <m:r>
                      <m:rPr>
                        <m:nor/>
                      </m:rPr>
                      <a:rPr lang="en-US" altLang="zh-CN" dirty="0" smtClean="0"/>
                      <m:t>+ </m:t>
                    </m:r>
                    <m:r>
                      <m:rPr>
                        <m:nor/>
                      </m:rPr>
                      <a:rPr lang="zh-CN" altLang="en-US" dirty="0" smtClean="0"/>
                      <m:t>基本包头）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包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附加</m:t>
                    </m:r>
                    <m:r>
                      <m:rPr>
                        <m:nor/>
                      </m:rPr>
                      <a:rPr lang="zh-CN" altLang="en-US" dirty="0"/>
                      <m:t>包头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目的主机到源主机：</a:t>
                </a:r>
                <a:r>
                  <a:rPr lang="en-US" altLang="zh-CN" dirty="0"/>
                  <a:t> ACK</a:t>
                </a:r>
                <a:r>
                  <a:rPr lang="zh-CN" altLang="en-US" dirty="0"/>
                  <a:t>包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AC4EF03-F814-44E7-9CCB-2B0BEB310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2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0930E20-F775-400A-911A-6D9EE29B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预测数据计算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FC1FC-7D70-4268-8AA5-CD406FA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5AD02D-E360-482F-B830-EE241EB1BF9E}"/>
              </a:ext>
            </a:extLst>
          </p:cNvPr>
          <p:cNvGrpSpPr/>
          <p:nvPr/>
        </p:nvGrpSpPr>
        <p:grpSpPr>
          <a:xfrm>
            <a:off x="1763688" y="5844461"/>
            <a:ext cx="5472608" cy="785701"/>
            <a:chOff x="971600" y="3849357"/>
            <a:chExt cx="5472608" cy="78570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0BC4731-B77A-422A-98FE-AB582E134D97}"/>
                </a:ext>
              </a:extLst>
            </p:cNvPr>
            <p:cNvSpPr/>
            <p:nvPr/>
          </p:nvSpPr>
          <p:spPr>
            <a:xfrm>
              <a:off x="971600" y="3986986"/>
              <a:ext cx="1440160" cy="64807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源主机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E33EA74-FB34-4662-BA1A-8C3017AB0C3E}"/>
                </a:ext>
              </a:extLst>
            </p:cNvPr>
            <p:cNvSpPr/>
            <p:nvPr/>
          </p:nvSpPr>
          <p:spPr>
            <a:xfrm>
              <a:off x="5004048" y="3986986"/>
              <a:ext cx="1440160" cy="64807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kern="0" dirty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rPr>
                <a:t>目的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主机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85C81DE-054C-4DA5-B002-A1B9EA37374F}"/>
                </a:ext>
              </a:extLst>
            </p:cNvPr>
            <p:cNvCxnSpPr/>
            <p:nvPr/>
          </p:nvCxnSpPr>
          <p:spPr>
            <a:xfrm>
              <a:off x="2411760" y="4131002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989C161-5C38-4073-BD5A-07415A35E39F}"/>
                </a:ext>
              </a:extLst>
            </p:cNvPr>
            <p:cNvSpPr txBox="1"/>
            <p:nvPr/>
          </p:nvSpPr>
          <p:spPr>
            <a:xfrm>
              <a:off x="3326228" y="384935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WRITE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35D68B7-EBDB-4E76-A3E8-136354EFDE2A}"/>
                </a:ext>
              </a:extLst>
            </p:cNvPr>
            <p:cNvCxnSpPr/>
            <p:nvPr/>
          </p:nvCxnSpPr>
          <p:spPr>
            <a:xfrm flipH="1">
              <a:off x="2411760" y="4491042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5009BB-E948-49C4-BE66-72B504ECCC71}"/>
                </a:ext>
              </a:extLst>
            </p:cNvPr>
            <p:cNvSpPr txBox="1"/>
            <p:nvPr/>
          </p:nvSpPr>
          <p:spPr>
            <a:xfrm>
              <a:off x="3430424" y="4222541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67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8F2A7BF-8871-463F-ADFE-11F2C00FD98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RDMA READ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IBV_WR_RDMA_READ</a:t>
                </a:r>
              </a:p>
              <a:p>
                <a:pPr lvl="2"/>
                <a:r>
                  <a:rPr lang="en-US" altLang="zh-CN" dirty="0"/>
                  <a:t>RDMA READ</a:t>
                </a:r>
              </a:p>
              <a:p>
                <a:pPr lvl="2"/>
                <a:r>
                  <a:rPr lang="en-US" altLang="zh-CN" dirty="0"/>
                  <a:t>READ Request</a:t>
                </a:r>
                <a:r>
                  <a:rPr lang="zh-CN" altLang="en-US" dirty="0"/>
                  <a:t>（源主机到目的主机）：基本包头</a:t>
                </a:r>
                <a:r>
                  <a:rPr lang="en-US" altLang="zh-CN" dirty="0"/>
                  <a:t>+RETH</a:t>
                </a:r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78B</a:t>
                </a:r>
              </a:p>
              <a:p>
                <a:pPr lvl="2"/>
                <a:r>
                  <a:rPr lang="en-US" altLang="zh-CN" dirty="0"/>
                  <a:t>READ Response</a:t>
                </a:r>
                <a:r>
                  <a:rPr lang="zh-CN" altLang="en-US" dirty="0"/>
                  <a:t>（目的主机到源主机）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附加包头：如果数据大小大于</a:t>
                </a:r>
                <a:r>
                  <a:rPr lang="en-US" altLang="zh-CN" dirty="0"/>
                  <a:t>MTU</a:t>
                </a:r>
                <a:r>
                  <a:rPr lang="zh-CN" altLang="en-US" dirty="0"/>
                  <a:t>，则有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AETH</a:t>
                </a:r>
                <a:r>
                  <a:rPr lang="zh-CN" altLang="en-US" dirty="0"/>
                  <a:t>，即在第一个包和最后一个包中有</a:t>
                </a:r>
                <a:r>
                  <a:rPr lang="en-US" altLang="zh-CN" dirty="0"/>
                  <a:t>ACK</a:t>
                </a:r>
                <a:r>
                  <a:rPr lang="zh-CN" altLang="en-US" dirty="0"/>
                  <a:t>确认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dirty="0"/>
                  <a:t>；否则有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AETH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预测：</m:t>
                    </m:r>
                    <m:r>
                      <m:rPr>
                        <m:nor/>
                      </m:rPr>
                      <a:rPr lang="zh-CN" altLang="en-US" dirty="0" smtClean="0"/>
                      <m:t>（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单个</m:t>
                    </m:r>
                    <m:r>
                      <m:rPr>
                        <m:nor/>
                      </m:rPr>
                      <a:rPr lang="zh-CN" altLang="en-US" dirty="0" smtClean="0"/>
                      <m:t>数据包 </m:t>
                    </m:r>
                    <m:r>
                      <m:rPr>
                        <m:nor/>
                      </m:rPr>
                      <a:rPr lang="en-US" altLang="zh-CN" dirty="0" smtClean="0"/>
                      <m:t>+ </m:t>
                    </m:r>
                    <m:r>
                      <m:rPr>
                        <m:nor/>
                      </m:rPr>
                      <a:rPr lang="zh-CN" altLang="en-US" dirty="0" smtClean="0"/>
                      <m:t>基本包头）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包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附加</m:t>
                    </m:r>
                    <m:r>
                      <m:rPr>
                        <m:nor/>
                      </m:rPr>
                      <a:rPr lang="zh-CN" altLang="en-US" dirty="0"/>
                      <m:t>包头</m:t>
                    </m:r>
                  </m:oMath>
                </a14:m>
                <a:endParaRPr lang="zh-CN" altLang="en-US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8F2A7BF-8871-463F-ADFE-11F2C00FD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2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2378CBF-9691-4B2F-8BC8-CEB7DCA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预测数据计算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F1655-EC81-4194-B09F-DD6B36AF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8C19A7-1EDB-433F-99ED-3ECAD81D889E}"/>
              </a:ext>
            </a:extLst>
          </p:cNvPr>
          <p:cNvGrpSpPr/>
          <p:nvPr/>
        </p:nvGrpSpPr>
        <p:grpSpPr>
          <a:xfrm>
            <a:off x="1763688" y="4941168"/>
            <a:ext cx="5472608" cy="791263"/>
            <a:chOff x="971600" y="5512160"/>
            <a:chExt cx="5472608" cy="79126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5BFB40D-C439-4CA2-B4C6-6E1EC4C65A21}"/>
                </a:ext>
              </a:extLst>
            </p:cNvPr>
            <p:cNvSpPr/>
            <p:nvPr/>
          </p:nvSpPr>
          <p:spPr>
            <a:xfrm>
              <a:off x="971600" y="5655351"/>
              <a:ext cx="1440160" cy="64807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源主机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B014182-703A-4FA1-A585-F524E1948C69}"/>
                </a:ext>
              </a:extLst>
            </p:cNvPr>
            <p:cNvSpPr/>
            <p:nvPr/>
          </p:nvSpPr>
          <p:spPr>
            <a:xfrm>
              <a:off x="5004048" y="5655351"/>
              <a:ext cx="1440160" cy="64807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kern="0" dirty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rPr>
                <a:t>目的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主机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93690EE-E7B4-4269-BE5F-C0A06BB44F28}"/>
                </a:ext>
              </a:extLst>
            </p:cNvPr>
            <p:cNvCxnSpPr/>
            <p:nvPr/>
          </p:nvCxnSpPr>
          <p:spPr>
            <a:xfrm>
              <a:off x="2411760" y="5799367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2337FCC-627C-4F94-AA52-0422C1C17AA8}"/>
                </a:ext>
              </a:extLst>
            </p:cNvPr>
            <p:cNvSpPr txBox="1"/>
            <p:nvPr/>
          </p:nvSpPr>
          <p:spPr>
            <a:xfrm>
              <a:off x="3095396" y="5512160"/>
              <a:ext cx="1225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READ Request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C2B1E7F-09E0-4AF3-8196-E6EEFDA5AD57}"/>
                </a:ext>
              </a:extLst>
            </p:cNvPr>
            <p:cNvCxnSpPr/>
            <p:nvPr/>
          </p:nvCxnSpPr>
          <p:spPr>
            <a:xfrm flipH="1">
              <a:off x="2411760" y="6159407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0AC21C-5097-4C7C-B6B9-4BA71F3E10E1}"/>
                </a:ext>
              </a:extLst>
            </p:cNvPr>
            <p:cNvSpPr txBox="1"/>
            <p:nvPr/>
          </p:nvSpPr>
          <p:spPr>
            <a:xfrm>
              <a:off x="3036085" y="5893821"/>
              <a:ext cx="1343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READ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71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8D2365F-0B14-4169-A472-E0F5572BAC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单个主机的预测流量存放</a:t>
            </a:r>
            <a:endParaRPr lang="en-US" altLang="zh-CN" dirty="0"/>
          </a:p>
          <a:p>
            <a:pPr lvl="1"/>
            <a:r>
              <a:rPr lang="zh-CN" altLang="en-US" dirty="0"/>
              <a:t>在每个主机上创建一个共享内存，用于存放到各个主机的预测接发数据量</a:t>
            </a:r>
            <a:endParaRPr lang="en-US" altLang="zh-CN" dirty="0"/>
          </a:p>
          <a:p>
            <a:pPr lvl="1"/>
            <a:r>
              <a:rPr lang="zh-CN" altLang="en-US" dirty="0"/>
              <a:t>不同的</a:t>
            </a:r>
            <a:r>
              <a:rPr lang="en-US" altLang="zh-CN" dirty="0"/>
              <a:t>RDMA</a:t>
            </a:r>
            <a:r>
              <a:rPr lang="zh-CN" altLang="en-US" dirty="0"/>
              <a:t>应用进程可以对这个共享内存进行修改，添加到不同主机的预测数据量</a:t>
            </a:r>
            <a:endParaRPr lang="en-US" altLang="zh-CN" dirty="0"/>
          </a:p>
          <a:p>
            <a:r>
              <a:rPr lang="zh-CN" altLang="en-US" dirty="0"/>
              <a:t>全局同步</a:t>
            </a:r>
            <a:endParaRPr lang="en-US" altLang="zh-CN" dirty="0"/>
          </a:p>
          <a:p>
            <a:pPr lvl="1"/>
            <a:r>
              <a:rPr lang="zh-CN" altLang="en-US" dirty="0"/>
              <a:t>在网络中设置一个全局控制器</a:t>
            </a:r>
            <a:endParaRPr lang="en-US" altLang="zh-CN" dirty="0"/>
          </a:p>
          <a:p>
            <a:pPr lvl="1"/>
            <a:r>
              <a:rPr lang="zh-CN" altLang="en-US" dirty="0"/>
              <a:t>每个服务器与这个全局控制器进行网络通信</a:t>
            </a:r>
            <a:endParaRPr lang="en-US" altLang="zh-CN" dirty="0"/>
          </a:p>
          <a:p>
            <a:pPr lvl="1"/>
            <a:r>
              <a:rPr lang="zh-CN" altLang="en-US" dirty="0"/>
              <a:t>全局控制器实时更新整个网络拓扑的主机之间的预测通信流量</a:t>
            </a:r>
            <a:br>
              <a:rPr lang="zh-CN" altLang="en-US" dirty="0"/>
            </a:b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157581-8B6D-482F-BC8B-827337C8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预测流量汇报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B6A13A-8B0F-42B6-A1B9-0BB5CB6A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482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E66158-789B-4423-8CA1-C8C0A1D42C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endParaRPr lang="en-US" altLang="zh-CN" dirty="0"/>
          </a:p>
          <a:p>
            <a:pPr lvl="1"/>
            <a:r>
              <a:rPr lang="zh-CN" altLang="en-US" dirty="0"/>
              <a:t>在之前的实现中，我们调用了</a:t>
            </a:r>
            <a:r>
              <a:rPr lang="en-US" altLang="zh-CN" dirty="0" err="1"/>
              <a:t>ibv_query_qp</a:t>
            </a:r>
            <a:r>
              <a:rPr lang="zh-CN" altLang="en-US" dirty="0"/>
              <a:t>函数查询</a:t>
            </a:r>
            <a:r>
              <a:rPr lang="en-US" altLang="zh-CN" dirty="0"/>
              <a:t>QP</a:t>
            </a:r>
            <a:r>
              <a:rPr lang="zh-CN" altLang="en-US" dirty="0"/>
              <a:t>的信息，包括</a:t>
            </a:r>
            <a:r>
              <a:rPr lang="en-US" altLang="zh-CN" dirty="0"/>
              <a:t>MTU</a:t>
            </a:r>
            <a:r>
              <a:rPr lang="zh-CN" altLang="en-US" dirty="0"/>
              <a:t>和</a:t>
            </a:r>
            <a:r>
              <a:rPr lang="en-US" altLang="zh-CN" dirty="0" err="1"/>
              <a:t>dgid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但是调用此函数比较耗时（几十微秒），当程序频繁下发</a:t>
            </a:r>
            <a:r>
              <a:rPr lang="en-US" altLang="zh-CN" dirty="0"/>
              <a:t>WQE</a:t>
            </a:r>
            <a:r>
              <a:rPr lang="zh-CN" altLang="en-US" dirty="0"/>
              <a:t>以及</a:t>
            </a:r>
            <a:r>
              <a:rPr lang="en-US" altLang="zh-CN" dirty="0"/>
              <a:t>message</a:t>
            </a:r>
            <a:r>
              <a:rPr lang="zh-CN" altLang="en-US" dirty="0"/>
              <a:t>比较小时，预测代码会对网络带宽产生不小的影响</a:t>
            </a:r>
            <a:endParaRPr lang="en-US" altLang="zh-CN" dirty="0"/>
          </a:p>
          <a:p>
            <a:pPr lvl="1"/>
            <a:r>
              <a:rPr lang="zh-CN" altLang="en-US" dirty="0"/>
              <a:t>我们针对这一性能瓶颈进行了优化：使用</a:t>
            </a:r>
            <a:r>
              <a:rPr lang="en-US" altLang="zh-CN" dirty="0"/>
              <a:t>Cache</a:t>
            </a:r>
            <a:r>
              <a:rPr lang="zh-CN" altLang="en-US" dirty="0"/>
              <a:t>存储</a:t>
            </a:r>
            <a:r>
              <a:rPr lang="en-US" altLang="zh-CN" dirty="0"/>
              <a:t>QP</a:t>
            </a:r>
            <a:r>
              <a:rPr lang="zh-CN" altLang="en-US" dirty="0"/>
              <a:t>的相应信息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Cache</a:t>
            </a:r>
            <a:r>
              <a:rPr lang="zh-CN" altLang="en-US" dirty="0"/>
              <a:t>中缓存</a:t>
            </a:r>
            <a:r>
              <a:rPr lang="en-US" altLang="zh-CN" dirty="0" err="1"/>
              <a:t>qp_num</a:t>
            </a:r>
            <a:r>
              <a:rPr lang="zh-CN" altLang="en-US" dirty="0"/>
              <a:t>、</a:t>
            </a:r>
            <a:r>
              <a:rPr lang="en-US" altLang="zh-CN" dirty="0" err="1"/>
              <a:t>dgid</a:t>
            </a:r>
            <a:r>
              <a:rPr lang="zh-CN" altLang="en-US" dirty="0"/>
              <a:t>和</a:t>
            </a:r>
            <a:r>
              <a:rPr lang="en-US" altLang="zh-CN" dirty="0" err="1"/>
              <a:t>path_mtu</a:t>
            </a:r>
            <a:r>
              <a:rPr lang="zh-CN" altLang="en-US" dirty="0"/>
              <a:t>，以</a:t>
            </a:r>
            <a:r>
              <a:rPr lang="en-US" altLang="zh-CN" dirty="0" err="1"/>
              <a:t>qp_num</a:t>
            </a:r>
            <a:r>
              <a:rPr lang="zh-CN" altLang="en-US" dirty="0"/>
              <a:t>为查询键</a:t>
            </a:r>
            <a:endParaRPr lang="en-US" altLang="zh-CN" dirty="0"/>
          </a:p>
          <a:p>
            <a:pPr lvl="2"/>
            <a:r>
              <a:rPr lang="zh-CN" altLang="en-US" dirty="0"/>
              <a:t>当</a:t>
            </a:r>
            <a:r>
              <a:rPr lang="en-US" altLang="zh-CN" dirty="0"/>
              <a:t>QP</a:t>
            </a:r>
            <a:r>
              <a:rPr lang="zh-CN" altLang="en-US" dirty="0"/>
              <a:t>下发</a:t>
            </a:r>
            <a:r>
              <a:rPr lang="en-US" altLang="zh-CN" dirty="0"/>
              <a:t>WQE</a:t>
            </a:r>
            <a:r>
              <a:rPr lang="zh-CN" altLang="en-US" dirty="0"/>
              <a:t>时，</a:t>
            </a:r>
            <a:r>
              <a:rPr lang="en-US" altLang="zh-CN" dirty="0" err="1"/>
              <a:t>ibv_post_send</a:t>
            </a:r>
            <a:r>
              <a:rPr lang="zh-CN" altLang="en-US" dirty="0"/>
              <a:t>函数直接在</a:t>
            </a:r>
            <a:r>
              <a:rPr lang="en-US" altLang="zh-CN" dirty="0"/>
              <a:t>Cache</a:t>
            </a:r>
            <a:r>
              <a:rPr lang="zh-CN" altLang="en-US" dirty="0"/>
              <a:t>中查询相关信息，如果命中直接返回，否则查询后将信息放入</a:t>
            </a:r>
            <a:r>
              <a:rPr lang="en-US" altLang="zh-CN" dirty="0"/>
              <a:t>Cache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E08A3E-069A-4D58-81D7-F8EA55EF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9A5D08-9624-4FE4-B4A6-F07A9981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07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21D4DD-DAF3-41CC-A6AF-00C65B0C50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5328592"/>
          </a:xfrm>
        </p:spPr>
        <p:txBody>
          <a:bodyPr/>
          <a:lstStyle/>
          <a:p>
            <a:r>
              <a:rPr lang="zh-CN" altLang="en-US" dirty="0"/>
              <a:t>内存占用</a:t>
            </a:r>
            <a:endParaRPr lang="en-US" altLang="zh-CN" dirty="0"/>
          </a:p>
          <a:p>
            <a:pPr lvl="1"/>
            <a:r>
              <a:rPr lang="en-US" altLang="zh-CN" dirty="0"/>
              <a:t>Cache</a:t>
            </a:r>
          </a:p>
          <a:p>
            <a:pPr lvl="2"/>
            <a:r>
              <a:rPr lang="zh-CN" altLang="en-US" dirty="0"/>
              <a:t>存放</a:t>
            </a:r>
            <a:r>
              <a:rPr lang="en-US" altLang="zh-CN" dirty="0" err="1"/>
              <a:t>qp_num</a:t>
            </a:r>
            <a:r>
              <a:rPr lang="zh-CN" altLang="en-US" dirty="0"/>
              <a:t>，</a:t>
            </a:r>
            <a:r>
              <a:rPr lang="en-US" altLang="zh-CN" dirty="0"/>
              <a:t>MTU</a:t>
            </a:r>
            <a:r>
              <a:rPr lang="zh-CN" altLang="en-US" dirty="0"/>
              <a:t>和</a:t>
            </a:r>
            <a:r>
              <a:rPr lang="en-US" altLang="zh-CN" dirty="0" err="1"/>
              <a:t>dgid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2"/>
            <a:r>
              <a:rPr lang="en-US" altLang="zh-CN" dirty="0" err="1"/>
              <a:t>qp_num</a:t>
            </a:r>
            <a:r>
              <a:rPr lang="zh-CN" altLang="en-US" dirty="0"/>
              <a:t>大小</a:t>
            </a:r>
            <a:r>
              <a:rPr lang="en-US" altLang="zh-CN" dirty="0"/>
              <a:t>4B</a:t>
            </a:r>
            <a:r>
              <a:rPr lang="zh-CN" altLang="en-US" dirty="0"/>
              <a:t>，</a:t>
            </a:r>
            <a:r>
              <a:rPr lang="en-US" altLang="zh-CN" dirty="0" err="1"/>
              <a:t>path_mtu</a:t>
            </a:r>
            <a:r>
              <a:rPr lang="zh-CN" altLang="en-US" dirty="0"/>
              <a:t>大小</a:t>
            </a:r>
            <a:r>
              <a:rPr lang="en-US" altLang="zh-CN" dirty="0"/>
              <a:t>1B</a:t>
            </a:r>
            <a:r>
              <a:rPr lang="zh-CN" altLang="en-US" dirty="0"/>
              <a:t>，</a:t>
            </a:r>
            <a:r>
              <a:rPr lang="en-US" altLang="zh-CN" dirty="0" err="1"/>
              <a:t>dgid</a:t>
            </a:r>
            <a:r>
              <a:rPr lang="zh-CN" altLang="en-US" dirty="0"/>
              <a:t>大小</a:t>
            </a:r>
            <a:r>
              <a:rPr lang="en-US" altLang="zh-CN" dirty="0"/>
              <a:t>16B</a:t>
            </a:r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Cache</a:t>
            </a:r>
            <a:r>
              <a:rPr lang="zh-CN" altLang="en-US" dirty="0"/>
              <a:t>条目数量设置为</a:t>
            </a:r>
            <a:r>
              <a:rPr lang="en-US" altLang="zh-CN" dirty="0"/>
              <a:t>521</a:t>
            </a:r>
            <a:r>
              <a:rPr lang="zh-CN" altLang="en-US" dirty="0"/>
              <a:t>（</a:t>
            </a:r>
            <a:r>
              <a:rPr lang="en-US" altLang="zh-CN" dirty="0"/>
              <a:t>QP</a:t>
            </a:r>
            <a:r>
              <a:rPr lang="zh-CN" altLang="en-US" dirty="0"/>
              <a:t>数量超过</a:t>
            </a:r>
            <a:r>
              <a:rPr lang="en-US" altLang="zh-CN" dirty="0"/>
              <a:t>512</a:t>
            </a:r>
            <a:r>
              <a:rPr lang="zh-CN" altLang="en-US" dirty="0"/>
              <a:t>时，性能就会大幅下降）</a:t>
            </a:r>
            <a:endParaRPr lang="en-US" altLang="zh-CN" dirty="0"/>
          </a:p>
          <a:p>
            <a:pPr lvl="2"/>
            <a:r>
              <a:rPr lang="en-US" altLang="zh-CN" dirty="0"/>
              <a:t>Cache</a:t>
            </a:r>
            <a:r>
              <a:rPr lang="zh-CN" altLang="en-US" dirty="0"/>
              <a:t>大小：</a:t>
            </a:r>
            <a:r>
              <a:rPr lang="en-US" altLang="zh-CN" dirty="0"/>
              <a:t>21 * 521 = 10941B</a:t>
            </a:r>
          </a:p>
          <a:p>
            <a:pPr lvl="1"/>
            <a:r>
              <a:rPr lang="zh-CN" altLang="en-US" dirty="0"/>
              <a:t>预测数据量数组</a:t>
            </a:r>
            <a:endParaRPr lang="en-US" altLang="zh-CN" dirty="0"/>
          </a:p>
          <a:p>
            <a:pPr lvl="2"/>
            <a:r>
              <a:rPr lang="zh-CN" altLang="en-US" dirty="0"/>
              <a:t>在每个服务器上创建了一个存放预测数据量的共享内存，其中数组的每个条目包含对端主机的</a:t>
            </a:r>
            <a:r>
              <a:rPr lang="en-US" altLang="zh-CN" dirty="0"/>
              <a:t>gid</a:t>
            </a:r>
            <a:r>
              <a:rPr lang="zh-CN" altLang="en-US" dirty="0"/>
              <a:t>以及预测接发数据量</a:t>
            </a:r>
          </a:p>
          <a:p>
            <a:pPr lvl="2"/>
            <a:r>
              <a:rPr lang="en-US" altLang="zh-CN" dirty="0" err="1"/>
              <a:t>dgid</a:t>
            </a:r>
            <a:r>
              <a:rPr lang="zh-CN" altLang="en-US" dirty="0"/>
              <a:t>大小</a:t>
            </a:r>
            <a:r>
              <a:rPr lang="en-US" altLang="zh-CN" dirty="0"/>
              <a:t>16B</a:t>
            </a:r>
            <a:r>
              <a:rPr lang="zh-CN" altLang="en-US" dirty="0"/>
              <a:t>，</a:t>
            </a:r>
            <a:r>
              <a:rPr lang="en-US" altLang="zh-CN" dirty="0" err="1"/>
              <a:t>send_amount</a:t>
            </a:r>
            <a:r>
              <a:rPr lang="zh-CN" altLang="en-US" dirty="0"/>
              <a:t>大小</a:t>
            </a:r>
            <a:r>
              <a:rPr lang="en-US" altLang="zh-CN" dirty="0"/>
              <a:t>8B</a:t>
            </a:r>
            <a:r>
              <a:rPr lang="zh-CN" altLang="en-US" dirty="0"/>
              <a:t>，</a:t>
            </a:r>
            <a:r>
              <a:rPr lang="en-US" altLang="zh-CN" dirty="0" err="1"/>
              <a:t>recv_amount</a:t>
            </a:r>
            <a:r>
              <a:rPr lang="zh-CN" altLang="en-US" dirty="0"/>
              <a:t>大小</a:t>
            </a:r>
            <a:r>
              <a:rPr lang="en-US" altLang="zh-CN" dirty="0"/>
              <a:t>8B</a:t>
            </a:r>
          </a:p>
          <a:p>
            <a:pPr lvl="2"/>
            <a:r>
              <a:rPr lang="zh-CN" altLang="en-US" dirty="0"/>
              <a:t>每个条目的大小为</a:t>
            </a:r>
            <a:r>
              <a:rPr lang="en-US" altLang="zh-CN" dirty="0"/>
              <a:t>32</a:t>
            </a:r>
            <a:r>
              <a:rPr lang="zh-CN" altLang="en-US" dirty="0"/>
              <a:t>字节，在一个具有</a:t>
            </a:r>
            <a:r>
              <a:rPr lang="en-US" altLang="zh-CN" dirty="0"/>
              <a:t>54</a:t>
            </a:r>
            <a:r>
              <a:rPr lang="zh-CN" altLang="en-US" dirty="0"/>
              <a:t>台主机的</a:t>
            </a:r>
            <a:r>
              <a:rPr lang="en-US" altLang="zh-CN" dirty="0"/>
              <a:t>Fat Tree</a:t>
            </a:r>
            <a:r>
              <a:rPr lang="zh-CN" altLang="en-US" dirty="0"/>
              <a:t>网络架构中，需要</a:t>
            </a:r>
            <a:r>
              <a:rPr lang="en-US" altLang="zh-CN" dirty="0"/>
              <a:t>54 * 32 = 1728B</a:t>
            </a:r>
            <a:r>
              <a:rPr lang="zh-CN" altLang="en-US" dirty="0"/>
              <a:t>的共享内存大小</a:t>
            </a:r>
            <a:endParaRPr lang="en-US" altLang="zh-CN" dirty="0"/>
          </a:p>
          <a:p>
            <a:pPr lvl="1"/>
            <a:r>
              <a:rPr lang="zh-CN" altLang="en-US" dirty="0"/>
              <a:t>内存占用：</a:t>
            </a:r>
            <a:r>
              <a:rPr lang="en-US" altLang="zh-CN" dirty="0"/>
              <a:t>10941 + 1728 = 12669B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9EE204-0020-4F2C-B064-E2C7086C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0BDEC-9D30-4BA8-A57E-7C51D4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459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1162EE-B459-4070-88C1-F2890AC793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5360640"/>
          </a:xfrm>
        </p:spPr>
        <p:txBody>
          <a:bodyPr/>
          <a:lstStyle/>
          <a:p>
            <a:r>
              <a:rPr lang="zh-CN" altLang="en-US" sz="2400" dirty="0"/>
              <a:t>效果实验</a:t>
            </a:r>
            <a:endParaRPr lang="en-US" altLang="zh-CN" sz="2400" dirty="0"/>
          </a:p>
          <a:p>
            <a:pPr lvl="1"/>
            <a:r>
              <a:rPr lang="zh-CN" altLang="en-US" sz="2000" dirty="0"/>
              <a:t>预测提前时间</a:t>
            </a:r>
            <a:endParaRPr lang="en-US" altLang="zh-CN" sz="2000" dirty="0"/>
          </a:p>
          <a:p>
            <a:pPr lvl="2"/>
            <a:r>
              <a:rPr lang="zh-CN" altLang="en-US" sz="1800" dirty="0"/>
              <a:t>定义预测提前时间为：实际发送的时间 </a:t>
            </a:r>
            <a:r>
              <a:rPr lang="en-US" altLang="zh-CN" sz="1800" dirty="0"/>
              <a:t>- </a:t>
            </a:r>
            <a:r>
              <a:rPr lang="zh-CN" altLang="en-US" sz="1800" dirty="0"/>
              <a:t>预测时的时间</a:t>
            </a:r>
            <a:endParaRPr lang="en-US" altLang="zh-CN" sz="1800" dirty="0"/>
          </a:p>
          <a:p>
            <a:pPr lvl="2"/>
            <a:r>
              <a:rPr lang="zh-CN" altLang="en-US" sz="1800" dirty="0"/>
              <a:t>在不同的背景流量下进行测试，背景流量分别为</a:t>
            </a:r>
            <a:r>
              <a:rPr lang="en-US" altLang="zh-CN" sz="1800" dirty="0"/>
              <a:t>0</a:t>
            </a:r>
            <a:r>
              <a:rPr lang="zh-CN" altLang="en-US" sz="1800" dirty="0"/>
              <a:t>，</a:t>
            </a:r>
            <a:r>
              <a:rPr lang="en-US" altLang="zh-CN" sz="1800" dirty="0"/>
              <a:t>1:1 </a:t>
            </a:r>
            <a:r>
              <a:rPr lang="en-US" altLang="zh-CN" sz="1800" dirty="0" err="1"/>
              <a:t>incast</a:t>
            </a:r>
            <a:r>
              <a:rPr lang="zh-CN" altLang="en-US" sz="1800" dirty="0"/>
              <a:t>，</a:t>
            </a:r>
            <a:r>
              <a:rPr lang="en-US" altLang="zh-CN" sz="1800" dirty="0"/>
              <a:t>2:1 </a:t>
            </a:r>
            <a:r>
              <a:rPr lang="en-US" altLang="zh-CN" sz="1800" dirty="0" err="1"/>
              <a:t>incast</a:t>
            </a:r>
            <a:r>
              <a:rPr lang="zh-CN" altLang="en-US" sz="1800" dirty="0"/>
              <a:t>，</a:t>
            </a:r>
            <a:r>
              <a:rPr lang="en-US" altLang="zh-CN" sz="1800" dirty="0"/>
              <a:t>3:1 </a:t>
            </a:r>
            <a:r>
              <a:rPr lang="en-US" altLang="zh-CN" sz="1800" dirty="0" err="1"/>
              <a:t>incast</a:t>
            </a:r>
            <a:r>
              <a:rPr lang="zh-CN" altLang="en-US" sz="1800" dirty="0"/>
              <a:t>，</a:t>
            </a:r>
            <a:r>
              <a:rPr lang="en-US" altLang="zh-CN" sz="1800" dirty="0"/>
              <a:t>4:1 </a:t>
            </a:r>
            <a:r>
              <a:rPr lang="en-US" altLang="zh-CN" sz="1800" dirty="0" err="1"/>
              <a:t>incast</a:t>
            </a:r>
            <a:endParaRPr lang="en-US" altLang="zh-CN" sz="1800" dirty="0"/>
          </a:p>
          <a:p>
            <a:pPr lvl="1"/>
            <a:r>
              <a:rPr lang="zh-CN" altLang="en-US" sz="2000" dirty="0"/>
              <a:t>准确度</a:t>
            </a:r>
            <a:endParaRPr lang="en-US" altLang="zh-CN" sz="2000" dirty="0"/>
          </a:p>
          <a:p>
            <a:pPr lvl="2"/>
            <a:r>
              <a:rPr lang="zh-CN" altLang="en-US" dirty="0"/>
              <a:t>在不同</a:t>
            </a:r>
            <a:r>
              <a:rPr lang="en-US" altLang="zh-CN" dirty="0"/>
              <a:t>message</a:t>
            </a:r>
            <a:r>
              <a:rPr lang="zh-CN" altLang="en-US" dirty="0"/>
              <a:t>大小的</a:t>
            </a:r>
            <a:r>
              <a:rPr lang="en-US" altLang="zh-CN" dirty="0"/>
              <a:t>SEND</a:t>
            </a:r>
            <a:r>
              <a:rPr lang="zh-CN" altLang="en-US" dirty="0"/>
              <a:t>，</a:t>
            </a:r>
            <a:r>
              <a:rPr lang="en-US" altLang="zh-CN" dirty="0"/>
              <a:t>RDMA READ</a:t>
            </a:r>
            <a:r>
              <a:rPr lang="zh-CN" altLang="en-US" dirty="0"/>
              <a:t>和</a:t>
            </a:r>
            <a:r>
              <a:rPr lang="en-US" altLang="zh-CN" dirty="0"/>
              <a:t>RDMA WRITE</a:t>
            </a:r>
            <a:r>
              <a:rPr lang="zh-CN" altLang="en-US" dirty="0"/>
              <a:t>操作情况下，收集预测接发数据量和实际接发数据量（</a:t>
            </a:r>
            <a:r>
              <a:rPr lang="en-US" altLang="zh-CN" dirty="0" err="1"/>
              <a:t>ethtool</a:t>
            </a:r>
            <a:r>
              <a:rPr lang="zh-CN" altLang="en-US" dirty="0"/>
              <a:t>），进行对比</a:t>
            </a:r>
            <a:endParaRPr lang="en-US" altLang="zh-CN" dirty="0"/>
          </a:p>
          <a:p>
            <a:pPr lvl="1"/>
            <a:r>
              <a:rPr lang="zh-CN" altLang="en-US" sz="2000" dirty="0"/>
              <a:t>有无预测的带宽</a:t>
            </a:r>
            <a:endParaRPr lang="en-US" altLang="zh-CN" sz="2000" dirty="0"/>
          </a:p>
          <a:p>
            <a:pPr lvl="2"/>
            <a:r>
              <a:rPr lang="zh-CN" altLang="en-US" sz="1800" dirty="0"/>
              <a:t>在不同</a:t>
            </a:r>
            <a:r>
              <a:rPr lang="en-US" altLang="zh-CN" sz="1800" dirty="0"/>
              <a:t>message</a:t>
            </a:r>
            <a:r>
              <a:rPr lang="zh-CN" altLang="en-US" sz="1800" dirty="0"/>
              <a:t>大小的流量情况下，测试有无预测程序的带宽</a:t>
            </a:r>
          </a:p>
          <a:p>
            <a:pPr lvl="1"/>
            <a:r>
              <a:rPr lang="en-US" altLang="zh-CN" sz="2000" dirty="0"/>
              <a:t>CPU</a:t>
            </a:r>
            <a:r>
              <a:rPr lang="zh-CN" altLang="en-US" sz="2000" dirty="0"/>
              <a:t>开销</a:t>
            </a:r>
            <a:endParaRPr lang="en-US" altLang="zh-CN" sz="2000" dirty="0"/>
          </a:p>
          <a:p>
            <a:pPr lvl="2"/>
            <a:r>
              <a:rPr lang="zh-CN" altLang="en-US" sz="1800" dirty="0"/>
              <a:t>在不同带宽情况下，测试预测程序的</a:t>
            </a:r>
            <a:r>
              <a:rPr lang="en-US" altLang="zh-CN" sz="1800" dirty="0"/>
              <a:t>CPU</a:t>
            </a:r>
            <a:r>
              <a:rPr lang="zh-CN" altLang="en-US" sz="1800" dirty="0"/>
              <a:t>开销</a:t>
            </a:r>
          </a:p>
          <a:p>
            <a:pPr lvl="1"/>
            <a:r>
              <a:rPr lang="zh-CN" altLang="en-US" sz="2000" dirty="0"/>
              <a:t>预测花费时间</a:t>
            </a:r>
            <a:endParaRPr lang="en-US" altLang="zh-CN" sz="2000" dirty="0"/>
          </a:p>
          <a:p>
            <a:pPr lvl="2"/>
            <a:r>
              <a:rPr lang="zh-CN" altLang="en-US" sz="1800" dirty="0"/>
              <a:t>在不同</a:t>
            </a:r>
            <a:r>
              <a:rPr lang="en-US" altLang="zh-CN" sz="1800" dirty="0"/>
              <a:t>message</a:t>
            </a:r>
            <a:r>
              <a:rPr lang="zh-CN" altLang="en-US" sz="1800" dirty="0"/>
              <a:t>大小的情况下，测试执行预测程序花费的时间</a:t>
            </a:r>
          </a:p>
          <a:p>
            <a:pPr lvl="2"/>
            <a:endParaRPr lang="zh-CN" altLang="en-US" dirty="0"/>
          </a:p>
          <a:p>
            <a:pPr marL="685800" lvl="2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C5491F-EAF3-4E24-8A06-2894D39C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25F32-7C99-4747-82CD-CC6B88B9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799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7960DA-61CD-4579-8940-CB5B38E4EA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预测准确度</a:t>
            </a:r>
            <a:endParaRPr lang="en-US" altLang="zh-CN" dirty="0"/>
          </a:p>
          <a:p>
            <a:pPr lvl="1"/>
            <a:r>
              <a:rPr lang="en-US" altLang="zh-CN" dirty="0"/>
              <a:t>opcode</a:t>
            </a:r>
            <a:r>
              <a:rPr lang="zh-CN" altLang="en-US" dirty="0"/>
              <a:t>为</a:t>
            </a:r>
            <a:r>
              <a:rPr lang="en-US" altLang="zh-CN" dirty="0"/>
              <a:t>SEND</a:t>
            </a:r>
            <a:r>
              <a:rPr lang="zh-CN" altLang="en-US" dirty="0"/>
              <a:t>，测试不同</a:t>
            </a:r>
            <a:r>
              <a:rPr lang="en-US" altLang="zh-CN" dirty="0"/>
              <a:t>message</a:t>
            </a:r>
            <a:r>
              <a:rPr lang="zh-CN" altLang="en-US" dirty="0"/>
              <a:t>大小的准确度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tcpdump</a:t>
            </a:r>
            <a:r>
              <a:rPr lang="zh-CN" altLang="en-US" dirty="0"/>
              <a:t>统计实际的发送和接收数据量，然后和预测的数据量进行对比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E45108-BD02-486B-A621-8158C143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2E52-4BF0-4992-8663-4EBD1C30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2F3A81-5B3F-410C-BCD7-2CC3E9C65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3365724" cy="25766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3E7DC5-0B3E-434C-BE16-2B737D514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86" y="3429000"/>
            <a:ext cx="3365724" cy="25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B6859D-3C80-4AD8-B553-4CCF2A5C4E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应用实验</a:t>
            </a:r>
            <a:endParaRPr lang="en-US" altLang="zh-CN" dirty="0"/>
          </a:p>
          <a:p>
            <a:pPr lvl="1"/>
            <a:r>
              <a:rPr lang="zh-CN" altLang="en-US" dirty="0"/>
              <a:t>设计简单的负载均衡实验，让交换机根据预测的流信息执行端口转发</a:t>
            </a:r>
          </a:p>
          <a:p>
            <a:pPr lvl="1"/>
            <a:r>
              <a:rPr lang="zh-CN" altLang="en-US" dirty="0"/>
              <a:t>对于每个交换机，记录目前每个端口的预测流量大小，如果来一个新的流量，则在预测流量最少的端口转发</a:t>
            </a:r>
          </a:p>
          <a:p>
            <a:pPr lvl="1"/>
            <a:r>
              <a:rPr lang="zh-CN" altLang="en-US"/>
              <a:t>指标：</a:t>
            </a:r>
            <a:r>
              <a:rPr lang="zh-CN" altLang="en-US" dirty="0"/>
              <a:t>流的吞吐量、带宽、公平性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803A3E1-5A4F-45ED-85AE-0A4AC04F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A8A55-D79C-4543-AD8F-431DC03F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504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AC3EBA-CBF0-4629-B2F8-B294AC9CAF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RDMA</a:t>
            </a:r>
            <a:r>
              <a:rPr lang="zh-CN" altLang="en-US" dirty="0"/>
              <a:t>中的数据传输</a:t>
            </a:r>
            <a:endParaRPr lang="en-US" altLang="zh-CN" dirty="0"/>
          </a:p>
          <a:p>
            <a:pPr lvl="1"/>
            <a:r>
              <a:rPr lang="en-US" altLang="zh-CN" dirty="0"/>
              <a:t>Verbs API</a:t>
            </a:r>
            <a:r>
              <a:rPr lang="zh-CN" altLang="en-US" dirty="0"/>
              <a:t>是</a:t>
            </a:r>
            <a:r>
              <a:rPr lang="en-US" altLang="zh-CN" dirty="0"/>
              <a:t>RDMA</a:t>
            </a:r>
            <a:r>
              <a:rPr lang="zh-CN" altLang="en-US" dirty="0"/>
              <a:t>用户空间库面向应用的调用接口</a:t>
            </a:r>
            <a:endParaRPr lang="en-US" altLang="zh-CN" dirty="0"/>
          </a:p>
          <a:p>
            <a:pPr lvl="1"/>
            <a:r>
              <a:rPr lang="zh-CN" altLang="en-US" dirty="0"/>
              <a:t>包括下发</a:t>
            </a:r>
            <a:r>
              <a:rPr lang="en-US" altLang="zh-CN" dirty="0"/>
              <a:t>work request</a:t>
            </a:r>
            <a:r>
              <a:rPr lang="zh-CN" altLang="en-US" dirty="0"/>
              <a:t>的函数</a:t>
            </a:r>
            <a:r>
              <a:rPr lang="en-US" altLang="zh-CN" dirty="0" err="1"/>
              <a:t>ibv_post_send</a:t>
            </a:r>
            <a:r>
              <a:rPr lang="zh-CN" altLang="en-US" dirty="0"/>
              <a:t>，通过这个函数，应用可以给</a:t>
            </a:r>
            <a:r>
              <a:rPr lang="en-US" altLang="zh-CN" dirty="0"/>
              <a:t>RDMA NIC</a:t>
            </a:r>
            <a:r>
              <a:rPr lang="zh-CN" altLang="en-US" dirty="0"/>
              <a:t>下发任务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SEND</a:t>
            </a:r>
            <a:r>
              <a:rPr lang="zh-CN" altLang="en-US" dirty="0"/>
              <a:t>，</a:t>
            </a:r>
            <a:r>
              <a:rPr lang="en-US" altLang="zh-CN" dirty="0"/>
              <a:t>RDMA WRITE</a:t>
            </a:r>
            <a:r>
              <a:rPr lang="zh-CN" altLang="en-US" dirty="0"/>
              <a:t>，</a:t>
            </a:r>
            <a:r>
              <a:rPr lang="en-US" altLang="zh-CN" dirty="0"/>
              <a:t>RDMA READ</a:t>
            </a:r>
            <a:r>
              <a:rPr lang="zh-CN" altLang="en-US" dirty="0"/>
              <a:t>传输操作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420CE2-0427-49B9-A90C-B41E7550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3F9281-3786-4525-AC5D-BB692F75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F34ED0-E0D5-4965-B174-B2FAFE6B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20" y="3933056"/>
            <a:ext cx="7099559" cy="207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4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36C9F5-6D1B-45B6-B6A4-B1751B077B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RDMA</a:t>
            </a:r>
            <a:r>
              <a:rPr lang="zh-CN" altLang="en-US" dirty="0"/>
              <a:t>操作类型的数据传输如下：</a:t>
            </a:r>
            <a:endParaRPr lang="en-US" altLang="zh-CN" dirty="0"/>
          </a:p>
          <a:p>
            <a:pPr lvl="1"/>
            <a:r>
              <a:rPr lang="en-US" altLang="zh-CN" dirty="0"/>
              <a:t>SEND</a:t>
            </a:r>
          </a:p>
          <a:p>
            <a:pPr lvl="1"/>
            <a:endParaRPr lang="en-US" altLang="zh-CN" dirty="0"/>
          </a:p>
          <a:p>
            <a:pPr marL="367030" lvl="1" indent="0">
              <a:buNone/>
            </a:pPr>
            <a:endParaRPr lang="en-US" altLang="zh-CN" dirty="0"/>
          </a:p>
          <a:p>
            <a:pPr marL="36703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RDMA WRITE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RDMA READ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98C0B8-BD2E-4DBE-BC51-2F07160C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CC4E8-E30B-4EB2-9589-541F6F30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8A4B20-F2FA-40D0-8583-E2FCE9FEA30C}"/>
              </a:ext>
            </a:extLst>
          </p:cNvPr>
          <p:cNvSpPr/>
          <p:nvPr/>
        </p:nvSpPr>
        <p:spPr>
          <a:xfrm>
            <a:off x="971600" y="2315181"/>
            <a:ext cx="1440160" cy="6480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源主机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2232C42-D29B-4366-9903-C8538D976226}"/>
              </a:ext>
            </a:extLst>
          </p:cNvPr>
          <p:cNvSpPr/>
          <p:nvPr/>
        </p:nvSpPr>
        <p:spPr>
          <a:xfrm>
            <a:off x="5004048" y="2315181"/>
            <a:ext cx="1440160" cy="6480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rPr>
              <a:t>目的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14735B-3F57-4A87-BBF0-43B3500AF855}"/>
              </a:ext>
            </a:extLst>
          </p:cNvPr>
          <p:cNvCxnSpPr/>
          <p:nvPr/>
        </p:nvCxnSpPr>
        <p:spPr>
          <a:xfrm>
            <a:off x="2411760" y="2459197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67762D4-8ED4-4CD7-B093-683B5DA3E978}"/>
              </a:ext>
            </a:extLst>
          </p:cNvPr>
          <p:cNvSpPr txBox="1"/>
          <p:nvPr/>
        </p:nvSpPr>
        <p:spPr>
          <a:xfrm>
            <a:off x="3365502" y="217755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SEND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F2A926-59D7-4B3C-A340-B8D10F66D130}"/>
              </a:ext>
            </a:extLst>
          </p:cNvPr>
          <p:cNvCxnSpPr/>
          <p:nvPr/>
        </p:nvCxnSpPr>
        <p:spPr>
          <a:xfrm flipH="1">
            <a:off x="2411760" y="2819237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AF45DB7-46C7-4A0F-8513-687B6001CC6F}"/>
              </a:ext>
            </a:extLst>
          </p:cNvPr>
          <p:cNvSpPr txBox="1"/>
          <p:nvPr/>
        </p:nvSpPr>
        <p:spPr>
          <a:xfrm>
            <a:off x="3430424" y="255073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ACK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DF68313-B7D5-4817-9600-01041EB3A263}"/>
              </a:ext>
            </a:extLst>
          </p:cNvPr>
          <p:cNvSpPr/>
          <p:nvPr/>
        </p:nvSpPr>
        <p:spPr>
          <a:xfrm>
            <a:off x="971600" y="3986986"/>
            <a:ext cx="1440160" cy="6480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源主机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CF004C-5DB3-4015-82A7-AC5888918605}"/>
              </a:ext>
            </a:extLst>
          </p:cNvPr>
          <p:cNvSpPr/>
          <p:nvPr/>
        </p:nvSpPr>
        <p:spPr>
          <a:xfrm>
            <a:off x="5004048" y="3986986"/>
            <a:ext cx="1440160" cy="6480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rPr>
              <a:t>目的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B202EF-469B-482A-9706-AEF2DCAABA0D}"/>
              </a:ext>
            </a:extLst>
          </p:cNvPr>
          <p:cNvCxnSpPr/>
          <p:nvPr/>
        </p:nvCxnSpPr>
        <p:spPr>
          <a:xfrm>
            <a:off x="2411760" y="4131002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262EA7-22FE-4772-B0D3-4EC080F8D042}"/>
              </a:ext>
            </a:extLst>
          </p:cNvPr>
          <p:cNvSpPr txBox="1"/>
          <p:nvPr/>
        </p:nvSpPr>
        <p:spPr>
          <a:xfrm>
            <a:off x="3326228" y="3849357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WRITE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D7E93E-FC39-4CB6-8F8F-09AB56A0F47A}"/>
              </a:ext>
            </a:extLst>
          </p:cNvPr>
          <p:cNvCxnSpPr/>
          <p:nvPr/>
        </p:nvCxnSpPr>
        <p:spPr>
          <a:xfrm flipH="1">
            <a:off x="2411760" y="4491042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07C79A5-065C-4CE5-A513-83094EEA73AB}"/>
              </a:ext>
            </a:extLst>
          </p:cNvPr>
          <p:cNvSpPr txBox="1"/>
          <p:nvPr/>
        </p:nvSpPr>
        <p:spPr>
          <a:xfrm>
            <a:off x="3430424" y="422254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ACK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2673FAB-06E7-432C-A33B-C877B444D03D}"/>
              </a:ext>
            </a:extLst>
          </p:cNvPr>
          <p:cNvSpPr/>
          <p:nvPr/>
        </p:nvSpPr>
        <p:spPr>
          <a:xfrm>
            <a:off x="971600" y="5655351"/>
            <a:ext cx="1440160" cy="6480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源主机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D4DA992-D606-4EBB-A0F0-3E682B148A35}"/>
              </a:ext>
            </a:extLst>
          </p:cNvPr>
          <p:cNvSpPr/>
          <p:nvPr/>
        </p:nvSpPr>
        <p:spPr>
          <a:xfrm>
            <a:off x="5004048" y="5655351"/>
            <a:ext cx="1440160" cy="6480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rPr>
              <a:t>目的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BCD906-010C-45BD-AB22-A82A600CE2D1}"/>
              </a:ext>
            </a:extLst>
          </p:cNvPr>
          <p:cNvCxnSpPr/>
          <p:nvPr/>
        </p:nvCxnSpPr>
        <p:spPr>
          <a:xfrm>
            <a:off x="2411760" y="5799367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568DFFD-D608-4662-83E6-78C023F626DA}"/>
              </a:ext>
            </a:extLst>
          </p:cNvPr>
          <p:cNvSpPr txBox="1"/>
          <p:nvPr/>
        </p:nvSpPr>
        <p:spPr>
          <a:xfrm>
            <a:off x="3095396" y="5512160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 Request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F9A846-776A-4FBC-8868-66514E5D1D96}"/>
              </a:ext>
            </a:extLst>
          </p:cNvPr>
          <p:cNvCxnSpPr/>
          <p:nvPr/>
        </p:nvCxnSpPr>
        <p:spPr>
          <a:xfrm flipH="1">
            <a:off x="2411760" y="6159407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5D8F13-35B5-44B6-A2F3-4522568259FD}"/>
              </a:ext>
            </a:extLst>
          </p:cNvPr>
          <p:cNvSpPr txBox="1"/>
          <p:nvPr/>
        </p:nvSpPr>
        <p:spPr>
          <a:xfrm>
            <a:off x="3036085" y="5893821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READ Response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7C7701C-999D-4AC6-ADEE-83ABAC15FF64}"/>
              </a:ext>
            </a:extLst>
          </p:cNvPr>
          <p:cNvSpPr/>
          <p:nvPr/>
        </p:nvSpPr>
        <p:spPr>
          <a:xfrm>
            <a:off x="7308304" y="3733505"/>
            <a:ext cx="1512168" cy="90155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数据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503FF14-3FC6-40CC-86EB-72C7B41C665C}"/>
              </a:ext>
            </a:extLst>
          </p:cNvPr>
          <p:cNvCxnSpPr>
            <a:stCxn id="16" idx="0"/>
            <a:endCxn id="25" idx="1"/>
          </p:cNvCxnSpPr>
          <p:nvPr/>
        </p:nvCxnSpPr>
        <p:spPr>
          <a:xfrm rot="16200000" flipH="1">
            <a:off x="5590302" y="1926081"/>
            <a:ext cx="16177" cy="3862729"/>
          </a:xfrm>
          <a:prstGeom prst="curvedConnector3">
            <a:avLst>
              <a:gd name="adj1" fmla="val -212927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8C3E841-A79C-4BB0-8D61-A45DF479224F}"/>
              </a:ext>
            </a:extLst>
          </p:cNvPr>
          <p:cNvCxnSpPr>
            <a:stCxn id="24" idx="2"/>
            <a:endCxn id="25" idx="4"/>
          </p:cNvCxnSpPr>
          <p:nvPr/>
        </p:nvCxnSpPr>
        <p:spPr>
          <a:xfrm rot="5400000" flipH="1" flipV="1">
            <a:off x="5118265" y="3224697"/>
            <a:ext cx="1535762" cy="4356484"/>
          </a:xfrm>
          <a:prstGeom prst="curvedConnector3">
            <a:avLst>
              <a:gd name="adj1" fmla="val -26631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0B9ADCCA-3446-4F90-8093-70ECEEC5ECEA}"/>
              </a:ext>
            </a:extLst>
          </p:cNvPr>
          <p:cNvCxnSpPr>
            <a:cxnSpLocks/>
            <a:stCxn id="9" idx="0"/>
            <a:endCxn id="25" idx="0"/>
          </p:cNvCxnSpPr>
          <p:nvPr/>
        </p:nvCxnSpPr>
        <p:spPr>
          <a:xfrm rot="16200000" flipH="1">
            <a:off x="5089734" y="758852"/>
            <a:ext cx="1555953" cy="4393353"/>
          </a:xfrm>
          <a:prstGeom prst="curvedConnector3">
            <a:avLst>
              <a:gd name="adj1" fmla="val -1469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6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BD3C30-10CB-42E4-9825-51C1406E37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WQE</a:t>
            </a:r>
            <a:r>
              <a:rPr lang="zh-CN" altLang="en-US" dirty="0"/>
              <a:t>信息读取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Verbs</a:t>
            </a:r>
            <a:r>
              <a:rPr lang="zh-CN" altLang="en-US" dirty="0"/>
              <a:t>中，通过</a:t>
            </a:r>
            <a:r>
              <a:rPr lang="en-US" altLang="zh-CN" dirty="0" err="1"/>
              <a:t>ibv_post_send</a:t>
            </a:r>
            <a:r>
              <a:rPr lang="zh-CN" altLang="en-US" dirty="0"/>
              <a:t>函数读取下发的</a:t>
            </a:r>
            <a:r>
              <a:rPr lang="en-US" altLang="zh-CN" dirty="0"/>
              <a:t>WQE</a:t>
            </a:r>
            <a:r>
              <a:rPr lang="zh-CN" altLang="en-US" dirty="0"/>
              <a:t>（</a:t>
            </a:r>
            <a:r>
              <a:rPr lang="en-US" altLang="zh-CN" dirty="0"/>
              <a:t>work request</a:t>
            </a:r>
            <a:r>
              <a:rPr lang="zh-CN" altLang="en-US" dirty="0"/>
              <a:t>），其中包含</a:t>
            </a:r>
            <a:r>
              <a:rPr lang="en-US" altLang="zh-CN" dirty="0" err="1"/>
              <a:t>sg_list</a:t>
            </a:r>
            <a:r>
              <a:rPr lang="zh-CN" altLang="en-US" dirty="0"/>
              <a:t>，</a:t>
            </a:r>
            <a:r>
              <a:rPr lang="en-US" altLang="zh-CN" dirty="0"/>
              <a:t>opcode</a:t>
            </a:r>
            <a:r>
              <a:rPr lang="zh-CN" altLang="en-US" dirty="0"/>
              <a:t>等数据信息</a:t>
            </a:r>
            <a:endParaRPr lang="en-US" altLang="zh-CN" dirty="0"/>
          </a:p>
          <a:p>
            <a:pPr lvl="2"/>
            <a:r>
              <a:rPr lang="en-US" altLang="zh-CN" dirty="0" err="1"/>
              <a:t>sg_list</a:t>
            </a:r>
            <a:r>
              <a:rPr lang="zh-CN" altLang="en-US" dirty="0"/>
              <a:t>由多个</a:t>
            </a:r>
            <a:r>
              <a:rPr lang="en-US" altLang="zh-CN" dirty="0" err="1"/>
              <a:t>sge</a:t>
            </a:r>
            <a:r>
              <a:rPr lang="zh-CN" altLang="en-US" dirty="0"/>
              <a:t>组成，一个</a:t>
            </a:r>
            <a:r>
              <a:rPr lang="en-US" altLang="zh-CN" dirty="0" err="1"/>
              <a:t>sge</a:t>
            </a:r>
            <a:r>
              <a:rPr lang="zh-CN" altLang="en-US" dirty="0"/>
              <a:t>代表一个数据段，通过读取其长度，将所有</a:t>
            </a:r>
            <a:r>
              <a:rPr lang="en-US" altLang="zh-CN" dirty="0" err="1"/>
              <a:t>sge</a:t>
            </a:r>
            <a:r>
              <a:rPr lang="zh-CN" altLang="en-US" dirty="0"/>
              <a:t>的长度求和，可以得出该</a:t>
            </a:r>
            <a:r>
              <a:rPr lang="en-US" altLang="zh-CN" dirty="0"/>
              <a:t>WQE</a:t>
            </a:r>
            <a:r>
              <a:rPr lang="zh-CN" altLang="en-US" dirty="0"/>
              <a:t>需要发送的数据量</a:t>
            </a:r>
            <a:endParaRPr lang="en-US" altLang="zh-CN" dirty="0"/>
          </a:p>
          <a:p>
            <a:pPr lvl="2"/>
            <a:r>
              <a:rPr lang="en-US" altLang="zh-CN" dirty="0"/>
              <a:t>opcode</a:t>
            </a:r>
            <a:r>
              <a:rPr lang="zh-CN" altLang="en-US" dirty="0"/>
              <a:t>指示该</a:t>
            </a:r>
            <a:r>
              <a:rPr lang="en-US" altLang="zh-CN" dirty="0"/>
              <a:t>WQE</a:t>
            </a:r>
            <a:r>
              <a:rPr lang="zh-CN" altLang="en-US" dirty="0"/>
              <a:t>的</a:t>
            </a:r>
            <a:r>
              <a:rPr lang="en-US" altLang="zh-CN" dirty="0"/>
              <a:t>RDMA</a:t>
            </a:r>
            <a:r>
              <a:rPr lang="zh-CN" altLang="en-US" dirty="0"/>
              <a:t>操作（</a:t>
            </a:r>
            <a:r>
              <a:rPr lang="en-US" altLang="zh-CN" dirty="0"/>
              <a:t>RDMA READ</a:t>
            </a:r>
            <a:r>
              <a:rPr lang="zh-CN" altLang="en-US" dirty="0"/>
              <a:t>，</a:t>
            </a:r>
            <a:r>
              <a:rPr lang="en-US" altLang="zh-CN" dirty="0"/>
              <a:t>RDMA WRITE</a:t>
            </a:r>
            <a:r>
              <a:rPr lang="zh-CN" altLang="en-US" dirty="0"/>
              <a:t>或</a:t>
            </a:r>
            <a:r>
              <a:rPr lang="en-US" altLang="zh-CN" dirty="0"/>
              <a:t>SEND</a:t>
            </a:r>
            <a:r>
              <a:rPr lang="zh-CN" altLang="en-US" dirty="0"/>
              <a:t>），不同</a:t>
            </a:r>
            <a:r>
              <a:rPr lang="en-US" altLang="zh-CN" dirty="0"/>
              <a:t>opcode</a:t>
            </a:r>
            <a:r>
              <a:rPr lang="zh-CN" altLang="en-US" dirty="0"/>
              <a:t>会有不同的包头大小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A377D1-D2E4-40E6-9EE7-A5022100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18873-5B6F-426F-93F8-B18E1ED6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9196FF-4D5C-4FBA-9CFD-31AABE98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20" y="4365104"/>
            <a:ext cx="7099559" cy="207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A2C41BF-674A-4EA9-B5A8-16D293095C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QP</a:t>
            </a:r>
            <a:r>
              <a:rPr lang="zh-CN" altLang="en-US" dirty="0"/>
              <a:t>信息读取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Verbs</a:t>
            </a:r>
            <a:r>
              <a:rPr lang="zh-CN" altLang="en-US" dirty="0"/>
              <a:t>中的</a:t>
            </a:r>
            <a:r>
              <a:rPr lang="en-US" altLang="zh-CN" dirty="0" err="1"/>
              <a:t>ibv_query_qp</a:t>
            </a:r>
            <a:r>
              <a:rPr lang="zh-CN" altLang="en-US" dirty="0"/>
              <a:t>函数读取</a:t>
            </a:r>
            <a:r>
              <a:rPr lang="en-US" altLang="zh-CN" dirty="0"/>
              <a:t>QP</a:t>
            </a:r>
            <a:r>
              <a:rPr lang="zh-CN" altLang="en-US" dirty="0"/>
              <a:t>的信息，其中</a:t>
            </a:r>
            <a:r>
              <a:rPr lang="en-US" altLang="zh-CN" dirty="0" err="1"/>
              <a:t>path_mtu</a:t>
            </a:r>
            <a:r>
              <a:rPr lang="zh-CN" altLang="en-US" dirty="0"/>
              <a:t>和</a:t>
            </a:r>
            <a:r>
              <a:rPr lang="en-US" altLang="zh-CN" dirty="0" err="1"/>
              <a:t>dgid</a:t>
            </a:r>
            <a:r>
              <a:rPr lang="zh-CN" altLang="en-US" dirty="0"/>
              <a:t>被用于数据量的预测</a:t>
            </a:r>
            <a:endParaRPr lang="en-US" altLang="zh-CN" dirty="0"/>
          </a:p>
          <a:p>
            <a:pPr lvl="2"/>
            <a:r>
              <a:rPr lang="en-US" altLang="zh-CN" dirty="0" err="1"/>
              <a:t>path_mtu</a:t>
            </a:r>
            <a:r>
              <a:rPr lang="zh-CN" altLang="en-US" dirty="0"/>
              <a:t>为链路层的最大包大小</a:t>
            </a:r>
            <a:r>
              <a:rPr lang="en-US" altLang="zh-CN" dirty="0"/>
              <a:t>MTU</a:t>
            </a:r>
            <a:r>
              <a:rPr lang="zh-CN" altLang="en-US" dirty="0"/>
              <a:t>，用于分割数据包，添加包头以估算发送的数据量</a:t>
            </a:r>
            <a:endParaRPr lang="en-US" altLang="zh-CN" dirty="0"/>
          </a:p>
          <a:p>
            <a:pPr lvl="2"/>
            <a:r>
              <a:rPr lang="en-US" altLang="zh-CN" dirty="0" err="1"/>
              <a:t>dgid</a:t>
            </a:r>
            <a:r>
              <a:rPr lang="zh-CN" altLang="en-US" dirty="0"/>
              <a:t>为目标</a:t>
            </a:r>
            <a:r>
              <a:rPr lang="en-US" altLang="zh-CN" dirty="0"/>
              <a:t>GID</a:t>
            </a:r>
            <a:r>
              <a:rPr lang="zh-CN" altLang="en-US" dirty="0"/>
              <a:t>，指示数据传输的目的主机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C64EBB-87E3-42F2-983E-D891E4D2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4F975-2C1A-4EAD-90A2-F09F66FC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F40A28-39FC-40EA-B606-368BFD04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20" y="3933056"/>
            <a:ext cx="7099559" cy="207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169AE0-C12D-4036-ADEA-8EE6D28AB3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估算</a:t>
            </a:r>
            <a:r>
              <a:rPr lang="en-US" altLang="zh-CN" dirty="0"/>
              <a:t>WQE</a:t>
            </a:r>
            <a:r>
              <a:rPr lang="zh-CN" altLang="en-US" dirty="0"/>
              <a:t>下发后实际传输的数据量的步骤：</a:t>
            </a:r>
            <a:endParaRPr lang="en-US" altLang="zh-CN" dirty="0"/>
          </a:p>
          <a:p>
            <a:pPr marL="824230" lvl="1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Verbs</a:t>
            </a:r>
            <a:r>
              <a:rPr lang="zh-CN" altLang="en-US" dirty="0"/>
              <a:t>中读取</a:t>
            </a:r>
            <a:r>
              <a:rPr lang="en-US" altLang="zh-CN" dirty="0"/>
              <a:t>WQE</a:t>
            </a:r>
            <a:r>
              <a:rPr lang="zh-CN" altLang="en-US" dirty="0"/>
              <a:t>，得到需要发送的数据量</a:t>
            </a:r>
            <a:endParaRPr lang="en-US" altLang="zh-CN" dirty="0"/>
          </a:p>
          <a:p>
            <a:pPr marL="824230" lvl="1" indent="-457200">
              <a:buFont typeface="+mj-lt"/>
              <a:buAutoNum type="arabicPeriod"/>
            </a:pPr>
            <a:r>
              <a:rPr lang="zh-CN" altLang="en-US" dirty="0"/>
              <a:t>将数据分割成</a:t>
            </a:r>
            <a:r>
              <a:rPr lang="en-US" altLang="zh-CN" dirty="0"/>
              <a:t>MTU</a:t>
            </a:r>
            <a:r>
              <a:rPr lang="zh-CN" altLang="en-US" dirty="0"/>
              <a:t>大小的数据包</a:t>
            </a:r>
            <a:endParaRPr lang="en-US" altLang="zh-CN" dirty="0"/>
          </a:p>
          <a:p>
            <a:pPr marL="824230" lvl="1" indent="-45720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RMDA</a:t>
            </a:r>
            <a:r>
              <a:rPr lang="zh-CN" altLang="en-US" dirty="0"/>
              <a:t>操作类型添加对应的包头，以及</a:t>
            </a:r>
            <a:r>
              <a:rPr lang="en-US" altLang="zh-CN" dirty="0"/>
              <a:t>ACK</a:t>
            </a:r>
            <a:r>
              <a:rPr lang="zh-CN" altLang="en-US" dirty="0"/>
              <a:t>数据包</a:t>
            </a:r>
            <a:endParaRPr lang="en-US" altLang="zh-CN" dirty="0"/>
          </a:p>
          <a:p>
            <a:pPr marL="824230" lvl="1" indent="-457200">
              <a:buFont typeface="+mj-lt"/>
              <a:buAutoNum type="arabicPeriod"/>
            </a:pPr>
            <a:r>
              <a:rPr lang="zh-CN" altLang="en-US" dirty="0"/>
              <a:t>根据要传输的数据、包头和</a:t>
            </a:r>
            <a:r>
              <a:rPr lang="en-US" altLang="zh-CN" dirty="0"/>
              <a:t>ACK</a:t>
            </a:r>
            <a:r>
              <a:rPr lang="zh-CN" altLang="en-US" dirty="0"/>
              <a:t>，计算出向目的主机发送和从目的主机接收的数据量</a:t>
            </a:r>
            <a:endParaRPr lang="en-US" altLang="zh-CN" dirty="0"/>
          </a:p>
          <a:p>
            <a:pPr marL="503555" indent="-457200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570A6C-130B-4480-9A33-9589B02A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预测数据计算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F9313-7493-449B-9A2F-F3D7C39A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556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7924EE-6962-4E1B-8728-88ED569984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将之前从</a:t>
            </a:r>
            <a:r>
              <a:rPr lang="en-US" altLang="zh-CN" dirty="0"/>
              <a:t>WQE</a:t>
            </a:r>
            <a:r>
              <a:rPr lang="zh-CN" altLang="en-US" dirty="0"/>
              <a:t>中读取的数据分割成</a:t>
            </a:r>
            <a:r>
              <a:rPr lang="en-US" altLang="zh-CN" dirty="0"/>
              <a:t>MTU</a:t>
            </a:r>
            <a:r>
              <a:rPr lang="zh-CN" altLang="en-US" dirty="0"/>
              <a:t>大小的数据包，添加</a:t>
            </a:r>
            <a:r>
              <a:rPr lang="zh-CN" altLang="en-US" dirty="0">
                <a:solidFill>
                  <a:srgbClr val="FF0000"/>
                </a:solidFill>
              </a:rPr>
              <a:t>基本包头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每个数据包都有基本包头，由如下组成，共</a:t>
            </a:r>
            <a:r>
              <a:rPr lang="en-US" altLang="zh-CN" dirty="0"/>
              <a:t>62B</a:t>
            </a:r>
          </a:p>
          <a:p>
            <a:pPr lvl="1"/>
            <a:r>
              <a:rPr lang="zh-CN" altLang="en-US" dirty="0"/>
              <a:t>以太网包头：</a:t>
            </a:r>
            <a:r>
              <a:rPr lang="en-US" altLang="zh-CN" dirty="0"/>
              <a:t>14B</a:t>
            </a:r>
          </a:p>
          <a:p>
            <a:pPr lvl="1"/>
            <a:r>
              <a:rPr lang="en-US" altLang="zh-CN" dirty="0"/>
              <a:t>IPv4</a:t>
            </a:r>
            <a:r>
              <a:rPr lang="zh-CN" altLang="en-US" dirty="0"/>
              <a:t>包头：</a:t>
            </a:r>
            <a:r>
              <a:rPr lang="en-US" altLang="zh-CN" dirty="0"/>
              <a:t>20B</a:t>
            </a:r>
          </a:p>
          <a:p>
            <a:pPr lvl="1"/>
            <a:r>
              <a:rPr lang="en-US" altLang="zh-CN" dirty="0"/>
              <a:t>UDP</a:t>
            </a:r>
            <a:r>
              <a:rPr lang="zh-CN" altLang="en-US" dirty="0"/>
              <a:t>包头：</a:t>
            </a:r>
            <a:r>
              <a:rPr lang="en-US" altLang="zh-CN" dirty="0"/>
              <a:t>8B</a:t>
            </a:r>
          </a:p>
          <a:p>
            <a:pPr lvl="1"/>
            <a:r>
              <a:rPr lang="en-US" altLang="zh-CN" dirty="0"/>
              <a:t>IB</a:t>
            </a:r>
            <a:r>
              <a:rPr lang="zh-CN" altLang="en-US" dirty="0"/>
              <a:t>传输层包头：</a:t>
            </a:r>
            <a:r>
              <a:rPr lang="en-US" altLang="zh-CN" dirty="0"/>
              <a:t>12B</a:t>
            </a:r>
          </a:p>
          <a:p>
            <a:pPr lvl="1"/>
            <a:r>
              <a:rPr lang="en-US" altLang="zh-CN" dirty="0"/>
              <a:t>IB</a:t>
            </a:r>
            <a:r>
              <a:rPr lang="zh-CN" altLang="en-US" dirty="0"/>
              <a:t>传输层中的校验码</a:t>
            </a:r>
            <a:r>
              <a:rPr lang="en-US" altLang="zh-CN" dirty="0"/>
              <a:t>CRC</a:t>
            </a:r>
            <a:r>
              <a:rPr lang="zh-CN" altLang="en-US" dirty="0"/>
              <a:t>：</a:t>
            </a:r>
            <a:r>
              <a:rPr lang="en-US" altLang="zh-CN" dirty="0"/>
              <a:t>4B</a:t>
            </a:r>
          </a:p>
          <a:p>
            <a:pPr lvl="1"/>
            <a:r>
              <a:rPr lang="zh-CN" altLang="en-US" dirty="0"/>
              <a:t>网卡校验和</a:t>
            </a:r>
            <a:r>
              <a:rPr lang="en-US" altLang="zh-CN" dirty="0"/>
              <a:t>Checksum</a:t>
            </a:r>
            <a:r>
              <a:rPr lang="zh-CN" altLang="en-US" dirty="0"/>
              <a:t>：</a:t>
            </a:r>
            <a:r>
              <a:rPr lang="en-US" altLang="zh-CN" dirty="0"/>
              <a:t>4B</a:t>
            </a:r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588381-5781-415C-8698-EB47A708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预测数据计算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3C05D-51C8-4B32-8CF8-BA3048E0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268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02A4D5-29FB-4A92-BF3C-3B6EC41BCE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5184576"/>
          </a:xfrm>
        </p:spPr>
        <p:txBody>
          <a:bodyPr/>
          <a:lstStyle/>
          <a:p>
            <a:r>
              <a:rPr lang="zh-CN" altLang="en-US" dirty="0"/>
              <a:t>除了基本包头，不同的</a:t>
            </a:r>
            <a:r>
              <a:rPr lang="en-US" altLang="zh-CN" dirty="0"/>
              <a:t>opcode</a:t>
            </a:r>
            <a:r>
              <a:rPr lang="zh-CN" altLang="en-US" dirty="0"/>
              <a:t>会有不同的</a:t>
            </a:r>
            <a:r>
              <a:rPr lang="zh-CN" altLang="en-US" dirty="0">
                <a:solidFill>
                  <a:srgbClr val="FF0000"/>
                </a:solidFill>
              </a:rPr>
              <a:t>附加包头</a:t>
            </a:r>
            <a:r>
              <a:rPr lang="zh-CN" altLang="en-US" dirty="0"/>
              <a:t>，表示其他信息，比如立即数、远端地址和</a:t>
            </a:r>
            <a:r>
              <a:rPr lang="en-US" altLang="zh-CN" dirty="0" err="1"/>
              <a:t>R_Key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SEND</a:t>
            </a:r>
            <a:r>
              <a:rPr lang="zh-CN" altLang="en-US" dirty="0"/>
              <a:t>和</a:t>
            </a:r>
            <a:r>
              <a:rPr lang="en-US" altLang="zh-CN" dirty="0"/>
              <a:t>RDMA WRITE</a:t>
            </a:r>
            <a:r>
              <a:rPr lang="zh-CN" altLang="en-US" dirty="0"/>
              <a:t>需要计算</a:t>
            </a:r>
            <a:r>
              <a:rPr lang="en-US" altLang="zh-CN" dirty="0">
                <a:solidFill>
                  <a:srgbClr val="FF0000"/>
                </a:solidFill>
              </a:rPr>
              <a:t>ACK</a:t>
            </a:r>
            <a:r>
              <a:rPr lang="zh-CN" altLang="en-US" dirty="0">
                <a:solidFill>
                  <a:srgbClr val="FF0000"/>
                </a:solidFill>
              </a:rPr>
              <a:t>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ACK</a:t>
            </a:r>
            <a:r>
              <a:rPr lang="zh-CN" altLang="en-US" dirty="0"/>
              <a:t>包的组成：基本包头（</a:t>
            </a:r>
            <a:r>
              <a:rPr lang="en-US" altLang="zh-CN" dirty="0"/>
              <a:t>62B</a:t>
            </a:r>
            <a:r>
              <a:rPr lang="zh-CN" altLang="en-US" dirty="0"/>
              <a:t>）</a:t>
            </a:r>
            <a:r>
              <a:rPr lang="en-US" altLang="zh-CN" dirty="0"/>
              <a:t>+AETH</a:t>
            </a:r>
            <a:r>
              <a:rPr lang="zh-CN" altLang="en-US" dirty="0"/>
              <a:t>（</a:t>
            </a:r>
            <a:r>
              <a:rPr lang="en-US" altLang="zh-CN" dirty="0"/>
              <a:t>4B</a:t>
            </a:r>
            <a:r>
              <a:rPr lang="zh-CN" altLang="en-US" dirty="0"/>
              <a:t>），</a:t>
            </a:r>
            <a:r>
              <a:rPr lang="en-US" altLang="zh-CN" dirty="0"/>
              <a:t>AETH</a:t>
            </a:r>
            <a:r>
              <a:rPr lang="zh-CN" altLang="en-US" dirty="0"/>
              <a:t>里包含</a:t>
            </a:r>
            <a:r>
              <a:rPr lang="en-US" altLang="zh-CN" dirty="0"/>
              <a:t>Message Sequence Number</a:t>
            </a:r>
            <a:r>
              <a:rPr lang="zh-CN" altLang="en-US" dirty="0"/>
              <a:t>和指示</a:t>
            </a:r>
            <a:r>
              <a:rPr lang="en-US" altLang="zh-CN" dirty="0"/>
              <a:t>ACK</a:t>
            </a:r>
            <a:r>
              <a:rPr lang="zh-CN" altLang="en-US" dirty="0"/>
              <a:t>或</a:t>
            </a:r>
            <a:r>
              <a:rPr lang="en-US" altLang="zh-CN" dirty="0"/>
              <a:t>NAK</a:t>
            </a:r>
            <a:r>
              <a:rPr lang="zh-CN" altLang="en-US" dirty="0"/>
              <a:t>的域</a:t>
            </a:r>
            <a:endParaRPr lang="en-US" altLang="zh-CN" dirty="0"/>
          </a:p>
          <a:p>
            <a:pPr lvl="1"/>
            <a:r>
              <a:rPr lang="en-US" altLang="zh-CN" dirty="0"/>
              <a:t>ACK</a:t>
            </a:r>
            <a:r>
              <a:rPr lang="zh-CN" altLang="en-US" dirty="0"/>
              <a:t>包大小为</a:t>
            </a:r>
            <a:r>
              <a:rPr lang="en-US" altLang="zh-CN" dirty="0"/>
              <a:t>66B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DE56B0-1DDF-493C-9181-62315548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预测数据计算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97549-EC40-4068-98FF-1659973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54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F3DC8AB-7220-4D9C-9432-EB35A0BE259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SEND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IBV_WR_SEND</a:t>
                </a:r>
              </a:p>
              <a:p>
                <a:pPr lvl="2"/>
                <a:r>
                  <a:rPr lang="zh-CN" altLang="en-US" dirty="0"/>
                  <a:t>普通的</a:t>
                </a:r>
                <a:r>
                  <a:rPr lang="en-US" altLang="zh-CN" dirty="0"/>
                  <a:t>SEND</a:t>
                </a:r>
                <a:r>
                  <a:rPr lang="zh-CN" altLang="en-US" dirty="0"/>
                  <a:t>类型，无附加包头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源主机到目的主机：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单个</m:t>
                    </m:r>
                    <m:r>
                      <m:rPr>
                        <m:nor/>
                      </m:rPr>
                      <a:rPr lang="zh-CN" altLang="en-US" dirty="0"/>
                      <m:t>数据包 </m:t>
                    </m:r>
                    <m:r>
                      <m:rPr>
                        <m:nor/>
                      </m:rPr>
                      <a:rPr lang="en-US" altLang="zh-CN" dirty="0"/>
                      <m:t>+ </m:t>
                    </m:r>
                    <m:r>
                      <m:rPr>
                        <m:nor/>
                      </m:rPr>
                      <a:rPr lang="zh-CN" altLang="en-US" dirty="0"/>
                      <m:t>基本包头）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包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数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目的主机到源主机：</a:t>
                </a:r>
                <a:r>
                  <a:rPr lang="en-US" altLang="zh-CN" dirty="0"/>
                  <a:t>ACK</a:t>
                </a:r>
                <a:r>
                  <a:rPr lang="zh-CN" altLang="en-US" dirty="0"/>
                  <a:t>包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IBV_WR_SEND_WITH_IMM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zh-CN" altLang="en-US" dirty="0"/>
                  <a:t>带立即数的</a:t>
                </a:r>
                <a:r>
                  <a:rPr lang="en-US" altLang="zh-CN" dirty="0"/>
                  <a:t>SEND</a:t>
                </a:r>
              </a:p>
              <a:p>
                <a:pPr lvl="2"/>
                <a:r>
                  <a:rPr lang="zh-CN" altLang="en-US" dirty="0"/>
                  <a:t>包头中附加立即数信息</a:t>
                </a:r>
                <a:r>
                  <a:rPr lang="en-US" altLang="zh-CN" dirty="0" err="1"/>
                  <a:t>ImmDt</a:t>
                </a:r>
                <a:r>
                  <a:rPr lang="zh-CN" altLang="en-US" dirty="0"/>
                  <a:t>，附加包头大小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4B</a:t>
                </a:r>
              </a:p>
              <a:p>
                <a:pPr lvl="2"/>
                <a:r>
                  <a:rPr lang="zh-CN" altLang="en-US" dirty="0"/>
                  <a:t>源主机到目的主机：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（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单个</m:t>
                    </m:r>
                    <m:r>
                      <m:rPr>
                        <m:nor/>
                      </m:rPr>
                      <a:rPr lang="zh-CN" altLang="en-US" dirty="0" smtClean="0"/>
                      <m:t>数据包 </m:t>
                    </m:r>
                    <m:r>
                      <m:rPr>
                        <m:nor/>
                      </m:rPr>
                      <a:rPr lang="en-US" altLang="zh-CN" dirty="0" smtClean="0"/>
                      <m:t>+ </m:t>
                    </m:r>
                    <m:r>
                      <m:rPr>
                        <m:nor/>
                      </m:rPr>
                      <a:rPr lang="zh-CN" altLang="en-US" dirty="0" smtClean="0"/>
                      <m:t>基本包头）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包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附加</m:t>
                    </m:r>
                    <m:r>
                      <m:rPr>
                        <m:nor/>
                      </m:rPr>
                      <a:rPr lang="zh-CN" altLang="en-US" dirty="0"/>
                      <m:t>包头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目的主机到源主机：</a:t>
                </a:r>
                <a:r>
                  <a:rPr lang="en-US" altLang="zh-CN" dirty="0"/>
                  <a:t> ACK</a:t>
                </a:r>
                <a:r>
                  <a:rPr lang="zh-CN" altLang="en-US" dirty="0"/>
                  <a:t>包</a:t>
                </a:r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F3DC8AB-7220-4D9C-9432-EB35A0BE2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2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C866553-5F86-430F-BB55-79DE28A9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预测数据计算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F3AC7-7CDB-4311-A652-6B9326FD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7DE85-8F89-40E8-B402-3112E7E32CE0}"/>
              </a:ext>
            </a:extLst>
          </p:cNvPr>
          <p:cNvGrpSpPr/>
          <p:nvPr/>
        </p:nvGrpSpPr>
        <p:grpSpPr>
          <a:xfrm>
            <a:off x="1763688" y="5517232"/>
            <a:ext cx="5472608" cy="785701"/>
            <a:chOff x="3480858" y="1267272"/>
            <a:chExt cx="5472608" cy="78570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92B4F21-2A99-4236-BCC5-6F6977DDB43B}"/>
                </a:ext>
              </a:extLst>
            </p:cNvPr>
            <p:cNvSpPr/>
            <p:nvPr/>
          </p:nvSpPr>
          <p:spPr>
            <a:xfrm>
              <a:off x="3480858" y="1404901"/>
              <a:ext cx="1440160" cy="64807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源主机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A4037A8-E987-483E-BA6B-10D3913F3FB3}"/>
                </a:ext>
              </a:extLst>
            </p:cNvPr>
            <p:cNvSpPr/>
            <p:nvPr/>
          </p:nvSpPr>
          <p:spPr>
            <a:xfrm>
              <a:off x="7513306" y="1404901"/>
              <a:ext cx="1440160" cy="64807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kern="0" dirty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rPr>
                <a:t>目的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主机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7E7CD24-DF6E-4074-BF8B-0D2656233A39}"/>
                </a:ext>
              </a:extLst>
            </p:cNvPr>
            <p:cNvCxnSpPr/>
            <p:nvPr/>
          </p:nvCxnSpPr>
          <p:spPr>
            <a:xfrm>
              <a:off x="4921018" y="1548917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D169A85-2626-481E-80D9-58557C8C8082}"/>
                </a:ext>
              </a:extLst>
            </p:cNvPr>
            <p:cNvSpPr txBox="1"/>
            <p:nvPr/>
          </p:nvSpPr>
          <p:spPr>
            <a:xfrm>
              <a:off x="5874760" y="1267272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SEND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F2B742E-23D6-4EE6-984B-3EF7A6DD19A0}"/>
                </a:ext>
              </a:extLst>
            </p:cNvPr>
            <p:cNvCxnSpPr/>
            <p:nvPr/>
          </p:nvCxnSpPr>
          <p:spPr>
            <a:xfrm flipH="1">
              <a:off x="4921018" y="1908957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78A59E-9C6B-4798-92C9-5B74C924508B}"/>
                </a:ext>
              </a:extLst>
            </p:cNvPr>
            <p:cNvSpPr txBox="1"/>
            <p:nvPr/>
          </p:nvSpPr>
          <p:spPr>
            <a:xfrm>
              <a:off x="5939682" y="1640456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593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/>
      </a:spPr>
      <a:bodyPr anchor="ctr"/>
      <a:lstStyle>
        <a:defPPr marL="0" marR="0" indent="0" algn="ctr" defTabSz="91440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Arial" panose="020B0604020202020204"/>
            <a:ea typeface="宋体" panose="02010600030101010101" pitchFamily="2" charset="-122"/>
            <a:cs typeface="+mn-cs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16291</TotalTime>
  <Words>1439</Words>
  <Application>Microsoft Office PowerPoint</Application>
  <PresentationFormat>全屏显示(4:3)</PresentationFormat>
  <Paragraphs>185</Paragraphs>
  <Slides>17</Slides>
  <Notes>3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微软雅黑</vt:lpstr>
      <vt:lpstr>Arial</vt:lpstr>
      <vt:lpstr>Calibri</vt:lpstr>
      <vt:lpstr>Cambria Math</vt:lpstr>
      <vt:lpstr>Palatino Linotype</vt:lpstr>
      <vt:lpstr>Tw Cen MT</vt:lpstr>
      <vt:lpstr>Wingdings</vt:lpstr>
      <vt:lpstr>Median</vt:lpstr>
      <vt:lpstr>RDMA Traffic Prediction</vt:lpstr>
      <vt:lpstr>背景</vt:lpstr>
      <vt:lpstr>背景</vt:lpstr>
      <vt:lpstr>背景</vt:lpstr>
      <vt:lpstr>背景</vt:lpstr>
      <vt:lpstr>预测数据计算</vt:lpstr>
      <vt:lpstr>预测数据计算</vt:lpstr>
      <vt:lpstr>预测数据计算</vt:lpstr>
      <vt:lpstr>预测数据计算</vt:lpstr>
      <vt:lpstr>预测数据计算</vt:lpstr>
      <vt:lpstr>预测数据计算</vt:lpstr>
      <vt:lpstr>预测流量汇报</vt:lpstr>
      <vt:lpstr>实现优化</vt:lpstr>
      <vt:lpstr>具体实现</vt:lpstr>
      <vt:lpstr>实验</vt:lpstr>
      <vt:lpstr>准确度实验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SDN Controller Assignment in Data Center Networks: Stable Matching with Transfers</dc:title>
  <dc:creator>zgm-lab</dc:creator>
  <cp:lastModifiedBy>Yang Cheng</cp:lastModifiedBy>
  <cp:revision>1597</cp:revision>
  <dcterms:created xsi:type="dcterms:W3CDTF">2016-07-14T00:01:09Z</dcterms:created>
  <dcterms:modified xsi:type="dcterms:W3CDTF">2024-05-13T13:04:29Z</dcterms:modified>
</cp:coreProperties>
</file>