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5" r:id="rId3"/>
    <p:sldId id="274" r:id="rId4"/>
    <p:sldId id="277" r:id="rId5"/>
    <p:sldId id="267" r:id="rId6"/>
    <p:sldId id="266" r:id="rId7"/>
    <p:sldId id="272" r:id="rId8"/>
    <p:sldId id="265" r:id="rId9"/>
    <p:sldId id="271" r:id="rId10"/>
    <p:sldId id="264" r:id="rId11"/>
    <p:sldId id="263" r:id="rId12"/>
    <p:sldId id="259" r:id="rId13"/>
    <p:sldId id="273" r:id="rId14"/>
    <p:sldId id="258" r:id="rId15"/>
    <p:sldId id="269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03" autoAdjust="0"/>
    <p:restoredTop sz="94660"/>
  </p:normalViewPr>
  <p:slideViewPr>
    <p:cSldViewPr>
      <p:cViewPr varScale="1">
        <p:scale>
          <a:sx n="53" d="100"/>
          <a:sy n="53" d="100"/>
        </p:scale>
        <p:origin x="-672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FC1C-7098-4F62-B0CB-4206BD8F45C4}" type="datetimeFigureOut">
              <a:rPr lang="zh-CN" altLang="en-US" smtClean="0"/>
              <a:t>2016-8-16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60AD-1329-45C4-9FE6-5AF26535D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43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FC1C-7098-4F62-B0CB-4206BD8F45C4}" type="datetimeFigureOut">
              <a:rPr lang="zh-CN" altLang="en-US" smtClean="0"/>
              <a:t>2016-8-16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60AD-1329-45C4-9FE6-5AF26535D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42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FC1C-7098-4F62-B0CB-4206BD8F45C4}" type="datetimeFigureOut">
              <a:rPr lang="zh-CN" altLang="en-US" smtClean="0"/>
              <a:t>2016-8-16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60AD-1329-45C4-9FE6-5AF26535D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17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FC1C-7098-4F62-B0CB-4206BD8F45C4}" type="datetimeFigureOut">
              <a:rPr lang="zh-CN" altLang="en-US" smtClean="0"/>
              <a:t>2016-8-16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60AD-1329-45C4-9FE6-5AF26535D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51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FC1C-7098-4F62-B0CB-4206BD8F45C4}" type="datetimeFigureOut">
              <a:rPr lang="zh-CN" altLang="en-US" smtClean="0"/>
              <a:t>2016-8-16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60AD-1329-45C4-9FE6-5AF26535D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06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FC1C-7098-4F62-B0CB-4206BD8F45C4}" type="datetimeFigureOut">
              <a:rPr lang="zh-CN" altLang="en-US" smtClean="0"/>
              <a:t>2016-8-16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60AD-1329-45C4-9FE6-5AF26535D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47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FC1C-7098-4F62-B0CB-4206BD8F45C4}" type="datetimeFigureOut">
              <a:rPr lang="zh-CN" altLang="en-US" smtClean="0"/>
              <a:t>2016-8-16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60AD-1329-45C4-9FE6-5AF26535D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48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FC1C-7098-4F62-B0CB-4206BD8F45C4}" type="datetimeFigureOut">
              <a:rPr lang="zh-CN" altLang="en-US" smtClean="0"/>
              <a:t>2016-8-16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60AD-1329-45C4-9FE6-5AF26535D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21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FC1C-7098-4F62-B0CB-4206BD8F45C4}" type="datetimeFigureOut">
              <a:rPr lang="zh-CN" altLang="en-US" smtClean="0"/>
              <a:t>2016-8-16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60AD-1329-45C4-9FE6-5AF26535D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87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FC1C-7098-4F62-B0CB-4206BD8F45C4}" type="datetimeFigureOut">
              <a:rPr lang="zh-CN" altLang="en-US" smtClean="0"/>
              <a:t>2016-8-16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60AD-1329-45C4-9FE6-5AF26535D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411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FC1C-7098-4F62-B0CB-4206BD8F45C4}" type="datetimeFigureOut">
              <a:rPr lang="zh-CN" altLang="en-US" smtClean="0"/>
              <a:t>2016-8-16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60AD-1329-45C4-9FE6-5AF26535D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44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FC1C-7098-4F62-B0CB-4206BD8F45C4}" type="datetimeFigureOut">
              <a:rPr lang="zh-CN" altLang="en-US" smtClean="0"/>
              <a:t>2016-8-16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060AD-1329-45C4-9FE6-5AF26535D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4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altLang="zh-CN" b="1" dirty="0" smtClean="0">
                <a:latin typeface="+mj-lt"/>
                <a:ea typeface="+mj-ea"/>
              </a:rPr>
              <a:t>Research  directionality study in neutrino detectors in a Nutshell</a:t>
            </a:r>
            <a:endParaRPr lang="zh-CN" altLang="en-US" b="1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93125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503437"/>
            <a:ext cx="8229600" cy="4525963"/>
          </a:xfrm>
        </p:spPr>
        <p:txBody>
          <a:bodyPr>
            <a:normAutofit fontScale="77500" lnSpcReduction="2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 MeV antineutrinos</a:t>
            </a:r>
          </a:p>
          <a:p>
            <a:r>
              <a:rPr lang="en-US" altLang="zh-CN" dirty="0" smtClean="0"/>
              <a:t>the target layer thickness: 0.5, 1, and 2 cm </a:t>
            </a:r>
          </a:p>
          <a:p>
            <a:r>
              <a:rPr lang="en-US" altLang="zh-CN" dirty="0" smtClean="0"/>
              <a:t>The first method only uses the neutron’s reconstructed momentum</a:t>
            </a:r>
            <a:br>
              <a:rPr lang="en-US" altLang="zh-CN" dirty="0" smtClean="0"/>
            </a:br>
            <a:r>
              <a:rPr lang="en-US" altLang="zh-CN" dirty="0" smtClean="0"/>
              <a:t>the second method uses the reconstructed neutron momentum and the positron momentum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6632"/>
            <a:ext cx="6284252" cy="4709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2224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149080"/>
            <a:ext cx="8229600" cy="2409131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Light sterile neutrinos search</a:t>
            </a:r>
          </a:p>
          <a:p>
            <a:r>
              <a:rPr lang="en-US" altLang="zh-CN" dirty="0"/>
              <a:t>Precision Measurement of the Reactor </a:t>
            </a:r>
            <a:r>
              <a:rPr lang="en-US" altLang="zh-CN" dirty="0" err="1"/>
              <a:t>νe</a:t>
            </a:r>
            <a:r>
              <a:rPr lang="en-US" altLang="zh-CN" dirty="0"/>
              <a:t> </a:t>
            </a:r>
            <a:r>
              <a:rPr lang="en-US" altLang="zh-CN" dirty="0" smtClean="0"/>
              <a:t>Spectrum</a:t>
            </a:r>
          </a:p>
          <a:p>
            <a:r>
              <a:rPr lang="de-DE" altLang="zh-CN" i="1" dirty="0" smtClean="0"/>
              <a:t>n</a:t>
            </a:r>
            <a:r>
              <a:rPr lang="de-DE" altLang="zh-CN" dirty="0" smtClean="0"/>
              <a:t>+6Li</a:t>
            </a:r>
            <a:r>
              <a:rPr lang="de-DE" altLang="zh-CN" i="1" dirty="0"/>
              <a:t>→ α </a:t>
            </a:r>
            <a:r>
              <a:rPr lang="de-DE" altLang="zh-CN" dirty="0"/>
              <a:t>+ </a:t>
            </a:r>
            <a:r>
              <a:rPr lang="de-DE" altLang="zh-CN" i="1" dirty="0"/>
              <a:t>t </a:t>
            </a:r>
            <a:r>
              <a:rPr lang="de-DE" altLang="zh-CN" dirty="0"/>
              <a:t>+ 4.78 </a:t>
            </a:r>
            <a:r>
              <a:rPr lang="de-DE" altLang="zh-CN" dirty="0" smtClean="0"/>
              <a:t>MeV </a:t>
            </a:r>
            <a:r>
              <a:rPr lang="en-US" altLang="zh-CN" dirty="0" smtClean="0"/>
              <a:t>highly localized </a:t>
            </a:r>
            <a:r>
              <a:rPr lang="en-US" altLang="zh-CN" dirty="0"/>
              <a:t>(</a:t>
            </a:r>
            <a:r>
              <a:rPr lang="en-US" altLang="zh-CN" i="1" dirty="0"/>
              <a:t> </a:t>
            </a:r>
            <a:r>
              <a:rPr lang="en-US" altLang="zh-CN" dirty="0"/>
              <a:t>1 mm) </a:t>
            </a:r>
            <a:endParaRPr lang="en-US" altLang="zh-CN" dirty="0" smtClean="0"/>
          </a:p>
          <a:p>
            <a:r>
              <a:rPr lang="en-US" altLang="zh-CN" dirty="0"/>
              <a:t>background rejection (PSD) </a:t>
            </a:r>
            <a:endParaRPr lang="zh-CN" altLang="en-US" dirty="0"/>
          </a:p>
        </p:txBody>
      </p:sp>
      <p:pic>
        <p:nvPicPr>
          <p:cNvPr id="2050" name="Picture 2" descr="E:\reports\directionnality_study\QQ截图2016081623173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2736"/>
            <a:ext cx="8026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590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WBLS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Cherenkov light can be used for the directional reconstruction of charged particles as in the Super </a:t>
            </a:r>
            <a:r>
              <a:rPr lang="en-US" altLang="zh-CN" dirty="0" err="1"/>
              <a:t>Kamiokande</a:t>
            </a:r>
            <a:r>
              <a:rPr lang="en-US" altLang="zh-CN" dirty="0"/>
              <a:t> Experiment, while </a:t>
            </a:r>
            <a:r>
              <a:rPr lang="en-US" altLang="zh-CN" dirty="0" smtClean="0"/>
              <a:t>scintillation light can </a:t>
            </a:r>
            <a:r>
              <a:rPr lang="en-US" altLang="zh-CN" dirty="0"/>
              <a:t>be used for the energy reconstruction of particles as in the </a:t>
            </a:r>
            <a:r>
              <a:rPr lang="en-US" altLang="zh-CN" dirty="0" err="1"/>
              <a:t>Borexino</a:t>
            </a:r>
            <a:r>
              <a:rPr lang="en-US" altLang="zh-CN" dirty="0"/>
              <a:t> Experiment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Furthermore, Cherenkov light yield and scintillation light yield have different dependencies on </a:t>
            </a:r>
            <a:r>
              <a:rPr lang="en-US" altLang="zh-CN" dirty="0" smtClean="0"/>
              <a:t>particle momentum</a:t>
            </a:r>
            <a:r>
              <a:rPr lang="en-US" altLang="zh-CN" dirty="0"/>
              <a:t>. In principle, this feature can be exploited to identified gamma, electron, </a:t>
            </a:r>
            <a:r>
              <a:rPr lang="en-US" altLang="zh-CN" dirty="0" err="1"/>
              <a:t>muon</a:t>
            </a:r>
            <a:r>
              <a:rPr lang="en-US" altLang="zh-CN" dirty="0"/>
              <a:t>, and</a:t>
            </a:r>
            <a:br>
              <a:rPr lang="en-US" altLang="zh-CN" dirty="0"/>
            </a:br>
            <a:r>
              <a:rPr lang="en-US" altLang="zh-CN" dirty="0" smtClean="0"/>
              <a:t>proton.</a:t>
            </a:r>
          </a:p>
          <a:p>
            <a:r>
              <a:rPr lang="en-US" altLang="zh-CN" dirty="0"/>
              <a:t>A </a:t>
            </a:r>
            <a:r>
              <a:rPr lang="en-US" altLang="zh-CN" dirty="0" err="1"/>
              <a:t>WbLS</a:t>
            </a:r>
            <a:r>
              <a:rPr lang="en-US" altLang="zh-CN" dirty="0"/>
              <a:t> target allows for the high light yield and correspondingly high energy resolution and low threshold of </a:t>
            </a:r>
            <a:r>
              <a:rPr lang="en-US" altLang="zh-CN" dirty="0" smtClean="0"/>
              <a:t>a scintillator </a:t>
            </a:r>
            <a:r>
              <a:rPr lang="en-US" altLang="zh-CN" dirty="0"/>
              <a:t>experiment in a directionally sensitive detector.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235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Potential </a:t>
            </a:r>
            <a:r>
              <a:rPr lang="en-US" altLang="zh-CN" dirty="0" err="1"/>
              <a:t>WbLS</a:t>
            </a:r>
            <a:r>
              <a:rPr lang="en-US" altLang="zh-CN" dirty="0"/>
              <a:t> contributions to proposed LS experiments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Near detector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362075"/>
            <a:ext cx="880110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6512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9" y="1988840"/>
            <a:ext cx="4486193" cy="4388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772816"/>
            <a:ext cx="4330789" cy="317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68071"/>
            <a:ext cx="4686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639" y="5568021"/>
            <a:ext cx="32099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8965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Arxiv</a:t>
            </a:r>
            <a:r>
              <a:rPr lang="en-US" altLang="zh-CN" dirty="0" smtClean="0"/>
              <a:t>: 0710.1049</a:t>
            </a:r>
          </a:p>
          <a:p>
            <a:r>
              <a:rPr lang="en-US" altLang="zh-CN" dirty="0" smtClean="0"/>
              <a:t>A</a:t>
            </a:r>
            <a:r>
              <a:rPr lang="en-US" altLang="zh-CN" dirty="0" smtClean="0"/>
              <a:t>rxiv:1512.02202v1</a:t>
            </a:r>
          </a:p>
          <a:p>
            <a:r>
              <a:rPr lang="en-US" altLang="zh-CN" dirty="0" smtClean="0"/>
              <a:t> 6Li-loaded directionally sensitive anti-neutrino detector for possible geo-</a:t>
            </a:r>
            <a:r>
              <a:rPr lang="en-US" altLang="zh-CN" dirty="0" err="1" smtClean="0"/>
              <a:t>neutrinographic</a:t>
            </a:r>
            <a:r>
              <a:rPr lang="en-US" altLang="zh-CN" dirty="0" smtClean="0"/>
              <a:t> imaging applications   DOI: 10.1038/srep04708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87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TPCs</a:t>
            </a:r>
          </a:p>
          <a:p>
            <a:r>
              <a:rPr lang="en-US" altLang="zh-CN" dirty="0" smtClean="0"/>
              <a:t>Segmented detector</a:t>
            </a:r>
          </a:p>
          <a:p>
            <a:r>
              <a:rPr lang="en-US" altLang="zh-CN" dirty="0" smtClean="0"/>
              <a:t>metal-loaded liquid scintillator </a:t>
            </a:r>
          </a:p>
          <a:p>
            <a:r>
              <a:rPr lang="en-US" altLang="zh-CN" dirty="0" smtClean="0"/>
              <a:t>Water-based liquid scintillator detector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559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MUNU experiment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neutrinos are detected via elastic scattering off electrons </a:t>
            </a:r>
          </a:p>
          <a:p>
            <a:r>
              <a:rPr lang="en-US" altLang="zh-CN" dirty="0" smtClean="0"/>
              <a:t>The neutrino energy can be reconstructed from the electron energy and direction </a:t>
            </a:r>
          </a:p>
          <a:p>
            <a:r>
              <a:rPr lang="en-US" altLang="zh-CN" dirty="0" smtClean="0"/>
              <a:t>The angular resolution(electron)</a:t>
            </a:r>
          </a:p>
          <a:p>
            <a:pPr lvl="1"/>
            <a:r>
              <a:rPr lang="en-US" altLang="zh-CN" dirty="0" smtClean="0"/>
              <a:t>15 at 200 </a:t>
            </a:r>
            <a:r>
              <a:rPr lang="en-US" altLang="zh-CN" dirty="0" err="1" smtClean="0"/>
              <a:t>keV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10at 600 </a:t>
            </a:r>
            <a:r>
              <a:rPr lang="en-US" altLang="zh-CN" dirty="0" err="1" smtClean="0"/>
              <a:t>keV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367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09120"/>
            <a:ext cx="8229600" cy="216024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1m3 Time Projection Chamber (TPC) housed in an acrylic vessel (90 cm diameter and 162 cm long) filled with 3.8 kg of pure CF4 gas</a:t>
            </a:r>
          </a:p>
          <a:p>
            <a:r>
              <a:rPr lang="en-US" altLang="zh-CN" dirty="0" smtClean="0"/>
              <a:t>organic liquid scintillator (NE-235). </a:t>
            </a:r>
          </a:p>
          <a:p>
            <a:r>
              <a:rPr lang="en-US" altLang="zh-CN" dirty="0" smtClean="0"/>
              <a:t>8cm thick borated polyethylene and 15 cm thick lead shielding</a:t>
            </a:r>
            <a:endParaRPr lang="zh-CN" altLang="en-US" dirty="0"/>
          </a:p>
        </p:txBody>
      </p:sp>
      <p:pic>
        <p:nvPicPr>
          <p:cNvPr id="8194" name="Picture 2" descr="E:\reports\directionnality_study\figure\ch1\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310" y="404664"/>
            <a:ext cx="5711009" cy="393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127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metal-loaded liquid scintillator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Precise measurement of annihilation position</a:t>
            </a:r>
          </a:p>
          <a:p>
            <a:r>
              <a:rPr lang="en-US" altLang="zh-CN" dirty="0" smtClean="0"/>
              <a:t>shorten </a:t>
            </a:r>
            <a:r>
              <a:rPr lang="en-US" altLang="zh-CN" dirty="0" smtClean="0"/>
              <a:t>the </a:t>
            </a:r>
            <a:r>
              <a:rPr lang="en-US" altLang="zh-CN" dirty="0"/>
              <a:t>neutron capture </a:t>
            </a:r>
            <a:r>
              <a:rPr lang="en-US" altLang="zh-CN" dirty="0" smtClean="0"/>
              <a:t>range</a:t>
            </a:r>
          </a:p>
          <a:p>
            <a:r>
              <a:rPr lang="en-US" altLang="zh-CN" dirty="0"/>
              <a:t>The typical distance </a:t>
            </a:r>
            <a:r>
              <a:rPr lang="en-US" altLang="zh-CN" dirty="0" smtClean="0"/>
              <a:t>for neutron </a:t>
            </a:r>
            <a:r>
              <a:rPr lang="en-US" altLang="zh-CN" dirty="0"/>
              <a:t>capture is 3.0 cm, 4.4 cm, and 6.5 cm for10B (1.0wt%), </a:t>
            </a:r>
            <a:r>
              <a:rPr lang="en-US" altLang="zh-CN" dirty="0" smtClean="0"/>
              <a:t>6Li (</a:t>
            </a:r>
            <a:r>
              <a:rPr lang="en-US" altLang="zh-CN" dirty="0"/>
              <a:t>0.15wt%) loaded, and </a:t>
            </a:r>
            <a:r>
              <a:rPr lang="en-US" altLang="zh-CN" dirty="0" err="1"/>
              <a:t>KamLAND</a:t>
            </a:r>
            <a:r>
              <a:rPr lang="en-US" altLang="zh-CN" dirty="0"/>
              <a:t> LS respectively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n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+10 </a:t>
            </a:r>
            <a:r>
              <a:rPr lang="en-US" altLang="zh-CN" i="1" dirty="0" smtClean="0"/>
              <a:t>B </a:t>
            </a:r>
            <a:r>
              <a:rPr lang="en-US" altLang="zh-CN" dirty="0" smtClean="0"/>
              <a:t>→7</a:t>
            </a:r>
            <a:r>
              <a:rPr lang="en-US" altLang="zh-CN" i="1" dirty="0" smtClean="0"/>
              <a:t>Li</a:t>
            </a:r>
            <a:r>
              <a:rPr lang="en-US" altLang="zh-CN" dirty="0" smtClean="0"/>
              <a:t>∗ + </a:t>
            </a:r>
            <a:r>
              <a:rPr lang="el-GR" altLang="zh-CN" dirty="0" smtClean="0"/>
              <a:t>α (</a:t>
            </a:r>
            <a:r>
              <a:rPr lang="en-US" altLang="zh-CN" i="1" dirty="0" smtClean="0"/>
              <a:t>BR </a:t>
            </a:r>
            <a:r>
              <a:rPr lang="en-US" altLang="zh-CN" dirty="0" smtClean="0"/>
              <a:t>= 94%, </a:t>
            </a:r>
            <a:r>
              <a:rPr lang="en-US" altLang="zh-CN" i="1" dirty="0" smtClean="0"/>
              <a:t>Q </a:t>
            </a:r>
            <a:r>
              <a:rPr lang="en-US" altLang="zh-CN" dirty="0" smtClean="0"/>
              <a:t>= 2.3</a:t>
            </a:r>
            <a:r>
              <a:rPr lang="en-US" altLang="zh-CN" i="1" dirty="0" smtClean="0"/>
              <a:t>MeV </a:t>
            </a:r>
            <a:r>
              <a:rPr lang="en-US" altLang="zh-CN" dirty="0" smtClean="0"/>
              <a:t>)  7</a:t>
            </a:r>
            <a:r>
              <a:rPr lang="en-US" altLang="zh-CN" i="1" dirty="0" smtClean="0"/>
              <a:t>Li</a:t>
            </a:r>
            <a:r>
              <a:rPr lang="en-US" altLang="zh-CN" dirty="0" smtClean="0"/>
              <a:t>∗ →7 </a:t>
            </a:r>
            <a:r>
              <a:rPr lang="en-US" altLang="zh-CN" i="1" dirty="0" smtClean="0"/>
              <a:t>Li </a:t>
            </a:r>
            <a:r>
              <a:rPr lang="en-US" altLang="zh-CN" dirty="0" smtClean="0"/>
              <a:t>+ </a:t>
            </a:r>
            <a:r>
              <a:rPr lang="el-GR" altLang="zh-CN" dirty="0" smtClean="0"/>
              <a:t>γ (</a:t>
            </a:r>
            <a:r>
              <a:rPr lang="en-US" altLang="zh-CN" i="1" dirty="0" smtClean="0"/>
              <a:t>E</a:t>
            </a:r>
            <a:r>
              <a:rPr lang="el-GR" altLang="zh-CN" dirty="0" smtClean="0"/>
              <a:t>γ = 0.48</a:t>
            </a:r>
            <a:r>
              <a:rPr lang="en-US" altLang="zh-CN" i="1" dirty="0" smtClean="0"/>
              <a:t>MeV 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/>
              <a:t>The typical value for the reconstructed distance</a:t>
            </a:r>
            <a:br>
              <a:rPr lang="en-US" altLang="zh-CN" dirty="0"/>
            </a:br>
            <a:r>
              <a:rPr lang="en-US" altLang="zh-CN" dirty="0"/>
              <a:t>is 12.8 cm, 4.4 cm, and 15.0 cm for10B, 6Li loaded, and </a:t>
            </a:r>
            <a:r>
              <a:rPr lang="en-US" altLang="zh-CN" dirty="0" err="1" smtClean="0"/>
              <a:t>KamLAND</a:t>
            </a:r>
            <a:r>
              <a:rPr lang="en-US" altLang="zh-CN" dirty="0" smtClean="0"/>
              <a:t> LS </a:t>
            </a:r>
            <a:r>
              <a:rPr lang="en-US" altLang="zh-CN" dirty="0"/>
              <a:t>respectively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8239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8086"/>
            <a:ext cx="4345765" cy="32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628800"/>
            <a:ext cx="3818667" cy="3059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7602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The angular resolutions are calculated for (a), 10B, 6Li loaded, </a:t>
            </a:r>
            <a:r>
              <a:rPr lang="en-US" altLang="zh-CN" dirty="0" err="1"/>
              <a:t>KamLAND</a:t>
            </a:r>
            <a:r>
              <a:rPr lang="en-US" altLang="zh-CN" dirty="0"/>
              <a:t> </a:t>
            </a:r>
            <a:r>
              <a:rPr lang="en-US" altLang="zh-CN" dirty="0" smtClean="0"/>
              <a:t>liquid scintillator</a:t>
            </a:r>
            <a:r>
              <a:rPr lang="en-US" altLang="zh-CN" dirty="0"/>
              <a:t>,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84783"/>
            <a:ext cx="6624736" cy="5061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4233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PRL 114, 071802 (2015)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386" y="2636912"/>
            <a:ext cx="6819900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8816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the capture </a:t>
            </a:r>
            <a:r>
              <a:rPr lang="en-US" altLang="zh-CN" dirty="0"/>
              <a:t>layers loaded with boron.</a:t>
            </a:r>
            <a:br>
              <a:rPr lang="en-US" altLang="zh-CN" dirty="0"/>
            </a:br>
            <a:r>
              <a:rPr lang="en-US" altLang="zh-CN" dirty="0"/>
              <a:t>IBD events take place in the thin target layers, </a:t>
            </a:r>
            <a:r>
              <a:rPr lang="en-US" altLang="zh-CN" dirty="0" smtClean="0"/>
              <a:t> positron deposits </a:t>
            </a:r>
            <a:r>
              <a:rPr lang="en-US" altLang="zh-CN" dirty="0"/>
              <a:t>energy </a:t>
            </a:r>
            <a:r>
              <a:rPr lang="en-US" altLang="zh-CN" dirty="0" smtClean="0"/>
              <a:t>in </a:t>
            </a:r>
            <a:r>
              <a:rPr lang="en-US" altLang="zh-CN" dirty="0"/>
              <a:t>the </a:t>
            </a:r>
            <a:r>
              <a:rPr lang="en-US" altLang="zh-CN" dirty="0" smtClean="0"/>
              <a:t>target layer </a:t>
            </a:r>
            <a:r>
              <a:rPr lang="en-US" altLang="zh-CN" dirty="0"/>
              <a:t>and </a:t>
            </a:r>
            <a:r>
              <a:rPr lang="en-US" altLang="zh-CN" dirty="0" smtClean="0"/>
              <a:t>annihilates in </a:t>
            </a:r>
            <a:r>
              <a:rPr lang="en-US" altLang="zh-CN" dirty="0" smtClean="0"/>
              <a:t>adjacent thick capture layer </a:t>
            </a:r>
            <a:r>
              <a:rPr lang="en-US" altLang="zh-CN" dirty="0" smtClean="0"/>
              <a:t>. </a:t>
            </a:r>
          </a:p>
          <a:p>
            <a:r>
              <a:rPr lang="en-US" altLang="zh-CN" dirty="0" smtClean="0"/>
              <a:t>The </a:t>
            </a:r>
            <a:r>
              <a:rPr lang="en-US" altLang="zh-CN" dirty="0"/>
              <a:t>neutron propagates freely to the capture </a:t>
            </a:r>
            <a:r>
              <a:rPr lang="en-US" altLang="zh-CN" dirty="0" smtClean="0"/>
              <a:t>layer and   </a:t>
            </a:r>
            <a:r>
              <a:rPr lang="en-US" altLang="zh-CN" dirty="0"/>
              <a:t>captured on 10B, </a:t>
            </a:r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target layer should be thin enough for most </a:t>
            </a:r>
            <a:r>
              <a:rPr lang="en-US" altLang="zh-CN" dirty="0" smtClean="0"/>
              <a:t>neutrons to </a:t>
            </a:r>
            <a:r>
              <a:rPr lang="en-US" altLang="zh-CN" dirty="0"/>
              <a:t>escape without elastically scattering off hydrogen </a:t>
            </a:r>
            <a:r>
              <a:rPr lang="en-US" altLang="zh-CN" dirty="0" smtClean="0"/>
              <a:t>or carbon;</a:t>
            </a:r>
          </a:p>
          <a:p>
            <a:r>
              <a:rPr lang="en-US" altLang="zh-CN" dirty="0" smtClean="0"/>
              <a:t>Most neutrons are captured on 10B within </a:t>
            </a:r>
            <a:br>
              <a:rPr lang="en-US" altLang="zh-CN" dirty="0" smtClean="0"/>
            </a:br>
            <a:r>
              <a:rPr lang="en-US" altLang="zh-CN" dirty="0" smtClean="0"/>
              <a:t>a few centimeters in the boron-loaded plastic scintillator.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6943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372</Words>
  <Application>Microsoft Office PowerPoint</Application>
  <PresentationFormat>全屏显示(4:3)</PresentationFormat>
  <Paragraphs>51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主题​​</vt:lpstr>
      <vt:lpstr>PowerPoint 演示文稿</vt:lpstr>
      <vt:lpstr>PowerPoint 演示文稿</vt:lpstr>
      <vt:lpstr>the MUNU experiment</vt:lpstr>
      <vt:lpstr>PowerPoint 演示文稿</vt:lpstr>
      <vt:lpstr>metal-loaded liquid scintillator</vt:lpstr>
      <vt:lpstr>PowerPoint 演示文稿</vt:lpstr>
      <vt:lpstr>The angular resolutions are calculated for (a), 10B, 6Li loaded, KamLAND liquid scintillator,  </vt:lpstr>
      <vt:lpstr>PowerPoint 演示文稿</vt:lpstr>
      <vt:lpstr>PowerPoint 演示文稿</vt:lpstr>
      <vt:lpstr>   </vt:lpstr>
      <vt:lpstr>PROSPECT</vt:lpstr>
      <vt:lpstr>WBLS</vt:lpstr>
      <vt:lpstr>Potential WbLS contributions to proposed LS experiments </vt:lpstr>
      <vt:lpstr>PowerPoint 演示文稿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efforts towards directionality in neutrino detectors</dc:title>
  <dc:creator>chengyp</dc:creator>
  <cp:lastModifiedBy>chengyp</cp:lastModifiedBy>
  <cp:revision>28</cp:revision>
  <dcterms:created xsi:type="dcterms:W3CDTF">2016-08-16T15:21:00Z</dcterms:created>
  <dcterms:modified xsi:type="dcterms:W3CDTF">2016-08-17T05:57:57Z</dcterms:modified>
</cp:coreProperties>
</file>