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93" r:id="rId10"/>
    <p:sldId id="267" r:id="rId11"/>
    <p:sldId id="269" r:id="rId12"/>
    <p:sldId id="284" r:id="rId13"/>
    <p:sldId id="302" r:id="rId14"/>
    <p:sldId id="272" r:id="rId15"/>
    <p:sldId id="276" r:id="rId16"/>
    <p:sldId id="271" r:id="rId17"/>
    <p:sldId id="273" r:id="rId18"/>
    <p:sldId id="278" r:id="rId19"/>
    <p:sldId id="274" r:id="rId20"/>
    <p:sldId id="280" r:id="rId21"/>
    <p:sldId id="279" r:id="rId22"/>
    <p:sldId id="275" r:id="rId23"/>
    <p:sldId id="281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5"/>
    <p:restoredTop sz="84188" autoAdjust="0"/>
  </p:normalViewPr>
  <p:slideViewPr>
    <p:cSldViewPr snapToGrid="0" snapToObjects="1">
      <p:cViewPr varScale="1">
        <p:scale>
          <a:sx n="83" d="100"/>
          <a:sy n="83" d="100"/>
        </p:scale>
        <p:origin x="20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7AB1-00A0-154D-96FB-9F1D7034EF25}" type="datetimeFigureOut">
              <a:rPr lang="en-US"/>
              <a:t>3/13/21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2AE9-B12B-1844-90B7-F1C7B09F2217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2AE9-B12B-1844-90B7-F1C7B09F2217}" type="slidenum">
              <a:rPr lang="uk-UA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595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99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59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2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3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9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11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4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5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78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5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5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constant folding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copy propagation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97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46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 opportunities:</a:t>
            </a:r>
            <a:r>
              <a:rPr lang="en-US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 --&gt; shift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powerful addressing mode (specialized instructions designed for array accessing; faster)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statement to instruction mapping, statements are considered together (e.g., for declaration, optimization)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5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7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6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example: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GCC, Clang/LLVM, Visual C++, icc, XL C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javac, ECJ (eclipse)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CPyhton, PyPy (</a:t>
            </a:r>
            <a:r>
              <a:rPr kumimoji="1" lang="en-US" altLang="zh-CN" baseline="0" dirty="0" err="1"/>
              <a:t>Rpython</a:t>
            </a:r>
            <a:r>
              <a:rPr kumimoji="1" lang="en-US" altLang="zh-CN" baseline="0" dirty="0"/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458-29C4-494C-A773-E95A55EB68AD}" type="datetimeFigureOut">
              <a:rPr lang="en-US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hijia@cs.ucr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sun042@ucr.ed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r.edu/~gupta/teaching/152-21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2921" y="1473370"/>
            <a:ext cx="6687152" cy="2387600"/>
          </a:xfrm>
        </p:spPr>
        <p:txBody>
          <a:bodyPr/>
          <a:lstStyle/>
          <a:p>
            <a:pPr algn="l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CS152</a:t>
            </a: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Compiler</a:t>
            </a: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52" y="67378"/>
            <a:ext cx="42889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Compiler?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0714" cy="86963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dirty="0"/>
              <a:t>A </a:t>
            </a:r>
            <a:r>
              <a:rPr lang="en-US" altLang="zh-CN" u="sng" dirty="0"/>
              <a:t>program</a:t>
            </a:r>
            <a:r>
              <a:rPr lang="en-US" altLang="zh-CN" dirty="0"/>
              <a:t> that </a:t>
            </a:r>
            <a:r>
              <a:rPr lang="en-US" altLang="zh-CN" u="sng" dirty="0"/>
              <a:t>translates</a:t>
            </a:r>
            <a:r>
              <a:rPr lang="en-US" altLang="zh-CN" dirty="0"/>
              <a:t> a program written in one language into a program written in another language.</a:t>
            </a: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2223991" y="3150723"/>
            <a:ext cx="896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Source</a:t>
            </a:r>
          </a:p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code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3302267" y="3016252"/>
            <a:ext cx="1295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3392754" y="3253375"/>
            <a:ext cx="10935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latin typeface="Arial Rounded MT Bold" charset="0"/>
                <a:ea typeface="宋体" charset="0"/>
              </a:rPr>
              <a:t>Compiler</a:t>
            </a:r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>
            <a:off x="2176730" y="3448054"/>
            <a:ext cx="9607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4689048" y="3444877"/>
            <a:ext cx="2270015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4949945" y="3885823"/>
            <a:ext cx="1536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solidFill>
                  <a:srgbClr val="FF0000"/>
                </a:solidFill>
                <a:latin typeface="Arial Rounded MT Bold" charset="0"/>
                <a:ea typeface="宋体" charset="0"/>
              </a:rPr>
              <a:t>or</a:t>
            </a:r>
          </a:p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Source</a:t>
            </a:r>
            <a:r>
              <a:rPr lang="zh-CN" altLang="en-US" sz="1600" i="1">
                <a:latin typeface="Arial Rounded MT Bold" charset="0"/>
                <a:ea typeface="宋体" charset="0"/>
              </a:rPr>
              <a:t> </a:t>
            </a:r>
            <a:r>
              <a:rPr lang="en-US" altLang="zh-CN" sz="1600" i="1" dirty="0">
                <a:latin typeface="Arial Rounded MT Bold" charset="0"/>
                <a:ea typeface="宋体" charset="0"/>
              </a:rPr>
              <a:t>code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28650" y="4755455"/>
            <a:ext cx="8120714" cy="86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dirty="0">
                <a:ea typeface="Gill Sans" charset="0"/>
                <a:cs typeface="Gill Sans" charset="0"/>
              </a:rPr>
              <a:t>A</a:t>
            </a:r>
            <a:r>
              <a:rPr lang="zh-CN" altLang="en-US">
                <a:ea typeface="Gill Sans" charset="0"/>
                <a:cs typeface="Gill Sans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Gill Sans" charset="0"/>
                <a:cs typeface="Gill Sans" charset="0"/>
              </a:rPr>
              <a:t>Interpreter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ea typeface="Gill Sans" charset="0"/>
                <a:cs typeface="Gill Sans" charset="0"/>
              </a:rPr>
              <a:t>is</a:t>
            </a:r>
            <a:r>
              <a:rPr lang="zh-CN" altLang="en-US"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ea typeface="Gill Sans" charset="0"/>
                <a:cs typeface="Gill Sans" charset="0"/>
              </a:rPr>
              <a:t>a program that reads a program and </a:t>
            </a:r>
            <a:r>
              <a:rPr lang="en-US" altLang="zh-CN" u="sng" dirty="0">
                <a:ea typeface="Gill Sans" charset="0"/>
                <a:cs typeface="Gill Sans" charset="0"/>
              </a:rPr>
              <a:t>produces the results</a:t>
            </a:r>
            <a:r>
              <a:rPr lang="en-US" altLang="zh-CN" dirty="0">
                <a:ea typeface="Gill Sans" charset="0"/>
                <a:cs typeface="Gill Sans" charset="0"/>
              </a:rPr>
              <a:t> of executing that program</a:t>
            </a:r>
            <a:r>
              <a:rPr lang="en-US" altLang="zh-CN" dirty="0"/>
              <a:t>.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4689048" y="3132140"/>
            <a:ext cx="205849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Assembly/Machine</a:t>
            </a:r>
          </a:p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code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pic>
        <p:nvPicPr>
          <p:cNvPr id="4098" name="Picture 2" descr="mage result for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12" y="3150722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ge result for computer transpare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09" y="3091873"/>
            <a:ext cx="902926" cy="90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4688154" y="3580278"/>
            <a:ext cx="759746" cy="5393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Language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vs.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0714" cy="226529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/>
              <a:t>C</a:t>
            </a:r>
            <a:r>
              <a:rPr lang="en-US" altLang="zh-CN" dirty="0"/>
              <a:t>/</a:t>
            </a:r>
            <a:r>
              <a:rPr lang="en-US" altLang="zh-CN" b="1" dirty="0"/>
              <a:t>C++</a:t>
            </a:r>
            <a:r>
              <a:rPr lang="zh-CN" altLang="en-US" b="1"/>
              <a:t> </a:t>
            </a:r>
            <a:r>
              <a:rPr lang="en-US" altLang="zh-CN" dirty="0"/>
              <a:t>programs</a:t>
            </a:r>
            <a:r>
              <a:rPr lang="zh-CN" altLang="en-US" b="1"/>
              <a:t> </a:t>
            </a:r>
            <a:r>
              <a:rPr lang="en-US" altLang="zh-CN" dirty="0"/>
              <a:t>are</a:t>
            </a:r>
            <a:r>
              <a:rPr lang="zh-CN" altLang="en-US"/>
              <a:t> </a:t>
            </a:r>
            <a:r>
              <a:rPr lang="en-US" altLang="zh-CN" dirty="0"/>
              <a:t>typically</a:t>
            </a:r>
            <a:r>
              <a:rPr lang="zh-CN" altLang="en-US"/>
              <a:t> </a:t>
            </a:r>
            <a:r>
              <a:rPr lang="en-US" altLang="zh-CN" dirty="0"/>
              <a:t>compiled</a:t>
            </a:r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>
                <a:latin typeface="Gill Sans" charset="0"/>
                <a:ea typeface="Gill Sans" charset="0"/>
                <a:cs typeface="Gill Sans" charset="0"/>
              </a:rPr>
              <a:t>Script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 (JS/Python)</a:t>
            </a:r>
            <a:r>
              <a:rPr lang="zh-CN" altLang="en-US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programs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were</a:t>
            </a:r>
            <a:r>
              <a:rPr lang="en-US" altLang="zh-CN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typically interpreted-only</a:t>
            </a:r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>
                <a:latin typeface="Gill Sans" charset="0"/>
                <a:ea typeface="Gill Sans" charset="0"/>
                <a:cs typeface="Gill Sans" charset="0"/>
              </a:rPr>
              <a:t>Java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 programs</a:t>
            </a:r>
            <a:r>
              <a:rPr lang="zh-CN" altLang="en-US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are</a:t>
            </a:r>
            <a:r>
              <a:rPr lang="zh-CN" altLang="en-US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compiled to bytecode (code for JVM)</a:t>
            </a:r>
          </a:p>
          <a:p>
            <a:pPr lvl="1" indent="-34290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.AppleSystemUIFont" charset="-120"/>
              <a:buChar char="-"/>
              <a:defRPr/>
            </a:pP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then interpreted or (j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ust-in-time) compiled</a:t>
            </a:r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82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 vs. Interpretation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0714" cy="16367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/>
              <a:t>Advantages</a:t>
            </a:r>
            <a:r>
              <a:rPr lang="en-US" altLang="zh-CN" dirty="0"/>
              <a:t> (Interpretation)</a:t>
            </a:r>
          </a:p>
          <a:p>
            <a:pPr marL="800100" lvl="2" indent="-342900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r>
              <a:rPr lang="en-US" altLang="zh-CN" sz="2200" dirty="0"/>
              <a:t>support dynamic features </a:t>
            </a:r>
            <a:r>
              <a:rPr lang="en-US" altLang="zh-CN" dirty="0"/>
              <a:t>(dynamic typing &amp; scoping)</a:t>
            </a:r>
          </a:p>
          <a:p>
            <a:pPr marL="800100" lvl="2" indent="-342900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r>
              <a:rPr lang="en-US" altLang="zh-CN" sz="2200" dirty="0"/>
              <a:t>portability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28650" y="3485454"/>
            <a:ext cx="8120714" cy="184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>
                <a:ea typeface="Gill Sans" charset="0"/>
                <a:cs typeface="Gill Sans" charset="0"/>
              </a:rPr>
              <a:t>Disadvantages</a:t>
            </a:r>
            <a:r>
              <a:rPr lang="en-US" altLang="zh-CN" dirty="0">
                <a:ea typeface="Gill Sans" charset="0"/>
                <a:cs typeface="Gill Sans" charset="0"/>
              </a:rPr>
              <a:t> (Interpretation)</a:t>
            </a:r>
          </a:p>
          <a:p>
            <a:pPr marL="800100" lvl="2" indent="-342900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r>
              <a:rPr lang="en-US" altLang="zh-CN" sz="2200" dirty="0"/>
              <a:t>slower</a:t>
            </a:r>
          </a:p>
          <a:p>
            <a:pPr marL="800100" lvl="2" indent="-342900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r>
              <a:rPr lang="en-US" altLang="zh-CN" sz="2200" dirty="0"/>
              <a:t>less reliable</a:t>
            </a:r>
          </a:p>
        </p:txBody>
      </p:sp>
    </p:spTree>
    <p:extLst>
      <p:ext uri="{BB962C8B-B14F-4D97-AF65-F5344CB8AC3E}">
        <p14:creationId xmlns:p14="http://schemas.microsoft.com/office/powerpoint/2010/main" val="164021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 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9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0" idx="3"/>
            <a:endCxn id="7" idx="1"/>
          </p:cNvCxnSpPr>
          <p:nvPr/>
        </p:nvCxnSpPr>
        <p:spPr>
          <a:xfrm flipV="1">
            <a:off x="6184732" y="1600199"/>
            <a:ext cx="493792" cy="1087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0" idx="3"/>
            <a:endCxn id="9" idx="1"/>
          </p:cNvCxnSpPr>
          <p:nvPr/>
        </p:nvCxnSpPr>
        <p:spPr>
          <a:xfrm flipV="1">
            <a:off x="6184732" y="2534457"/>
            <a:ext cx="493792" cy="15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30" idx="3"/>
            <a:endCxn id="10" idx="1"/>
          </p:cNvCxnSpPr>
          <p:nvPr/>
        </p:nvCxnSpPr>
        <p:spPr>
          <a:xfrm>
            <a:off x="6184732" y="2687787"/>
            <a:ext cx="493792" cy="6690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29" idx="3"/>
            <a:endCxn id="10" idx="1"/>
          </p:cNvCxnSpPr>
          <p:nvPr/>
        </p:nvCxnSpPr>
        <p:spPr>
          <a:xfrm flipV="1">
            <a:off x="6184731" y="3356824"/>
            <a:ext cx="493793" cy="159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29" idx="3"/>
            <a:endCxn id="11" idx="1"/>
          </p:cNvCxnSpPr>
          <p:nvPr/>
        </p:nvCxnSpPr>
        <p:spPr>
          <a:xfrm>
            <a:off x="6184731" y="3516149"/>
            <a:ext cx="493793" cy="689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9" idx="3"/>
            <a:endCxn id="12" idx="1"/>
          </p:cNvCxnSpPr>
          <p:nvPr/>
        </p:nvCxnSpPr>
        <p:spPr>
          <a:xfrm>
            <a:off x="6184731" y="3516149"/>
            <a:ext cx="501819" cy="1613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162911" y="3217765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Symbol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62912" y="2389403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Error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Handling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09611" cy="32102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b="1" u="sng" dirty="0"/>
              <a:t>Phases</a:t>
            </a:r>
            <a:endParaRPr lang="en-US" b="1" u="sng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typical</a:t>
            </a:r>
            <a:r>
              <a:rPr lang="zh-CN" altLang="en-US"/>
              <a:t> </a:t>
            </a:r>
            <a:r>
              <a:rPr lang="en-US" altLang="zh-CN" dirty="0"/>
              <a:t>compiler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organized</a:t>
            </a:r>
            <a:r>
              <a:rPr lang="zh-CN" altLang="en-US"/>
              <a:t> </a:t>
            </a:r>
            <a:r>
              <a:rPr lang="en-US" altLang="zh-CN" dirty="0"/>
              <a:t>into</a:t>
            </a:r>
            <a:r>
              <a:rPr lang="zh-CN" altLang="en-US"/>
              <a:t> </a:t>
            </a:r>
            <a:r>
              <a:rPr lang="en-US" altLang="zh-CN" dirty="0"/>
              <a:t>phases</a:t>
            </a:r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Phases</a:t>
            </a:r>
            <a:r>
              <a:rPr lang="zh-CN" altLang="en-US"/>
              <a:t> </a:t>
            </a:r>
            <a:r>
              <a:rPr lang="en-US" altLang="zh-CN" dirty="0"/>
              <a:t>I-</a:t>
            </a:r>
            <a:r>
              <a:rPr lang="zh-CN" altLang="en-US"/>
              <a:t> </a:t>
            </a:r>
            <a:r>
              <a:rPr lang="en-US" altLang="zh-CN" dirty="0"/>
              <a:t>IV: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Phases</a:t>
            </a:r>
            <a:r>
              <a:rPr lang="zh-CN" altLang="en-US"/>
              <a:t> </a:t>
            </a:r>
            <a:r>
              <a:rPr lang="en-US" altLang="zh-CN" dirty="0"/>
              <a:t>V-VI: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76147" y="4275876"/>
            <a:ext cx="4009611" cy="125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b="1" u="sng" dirty="0"/>
              <a:t>Passes</a:t>
            </a:r>
            <a:endParaRPr lang="en-US" b="1" u="sng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traversal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whole</a:t>
            </a:r>
            <a:r>
              <a:rPr lang="zh-CN" altLang="en-US"/>
              <a:t> </a:t>
            </a:r>
            <a:r>
              <a:rPr lang="en-US" altLang="zh-CN" dirty="0"/>
              <a:t>code</a:t>
            </a:r>
            <a:r>
              <a:rPr lang="zh-CN" altLang="en-US"/>
              <a:t> </a:t>
            </a:r>
            <a:r>
              <a:rPr lang="en-US" altLang="zh-CN" dirty="0"/>
              <a:t>representation</a:t>
            </a:r>
          </a:p>
        </p:txBody>
      </p:sp>
      <p:cxnSp>
        <p:nvCxnSpPr>
          <p:cNvPr id="42" name="Straight Connector 41"/>
          <p:cNvCxnSpPr>
            <a:stCxn id="129" idx="3"/>
            <a:endCxn id="14" idx="1"/>
          </p:cNvCxnSpPr>
          <p:nvPr/>
        </p:nvCxnSpPr>
        <p:spPr>
          <a:xfrm>
            <a:off x="6184731" y="3516149"/>
            <a:ext cx="493793" cy="2536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9" idx="3"/>
            <a:endCxn id="7" idx="1"/>
          </p:cNvCxnSpPr>
          <p:nvPr/>
        </p:nvCxnSpPr>
        <p:spPr>
          <a:xfrm flipV="1">
            <a:off x="6184731" y="1600199"/>
            <a:ext cx="493793" cy="1915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3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09611" cy="32102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/>
              <a:t>“Journey”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statement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35364" y="2986170"/>
            <a:ext cx="22236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Curved Connector 3"/>
          <p:cNvCxnSpPr>
            <a:stCxn id="28" idx="3"/>
            <a:endCxn id="7" idx="0"/>
          </p:cNvCxnSpPr>
          <p:nvPr/>
        </p:nvCxnSpPr>
        <p:spPr>
          <a:xfrm flipV="1">
            <a:off x="4059050" y="1371599"/>
            <a:ext cx="3533874" cy="1830015"/>
          </a:xfrm>
          <a:prstGeom prst="curvedConnector4">
            <a:avLst>
              <a:gd name="adj1" fmla="val 26446"/>
              <a:gd name="adj2" fmla="val 126585"/>
            </a:avLst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61" idx="1"/>
          </p:cNvCxnSpPr>
          <p:nvPr/>
        </p:nvCxnSpPr>
        <p:spPr>
          <a:xfrm flipV="1">
            <a:off x="6184732" y="1600199"/>
            <a:ext cx="493792" cy="1087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63" idx="1"/>
          </p:cNvCxnSpPr>
          <p:nvPr/>
        </p:nvCxnSpPr>
        <p:spPr>
          <a:xfrm flipV="1">
            <a:off x="6184732" y="2534457"/>
            <a:ext cx="493792" cy="15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1"/>
          </p:cNvCxnSpPr>
          <p:nvPr/>
        </p:nvCxnSpPr>
        <p:spPr>
          <a:xfrm>
            <a:off x="6184732" y="2687787"/>
            <a:ext cx="493792" cy="6690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4" idx="1"/>
          </p:cNvCxnSpPr>
          <p:nvPr/>
        </p:nvCxnSpPr>
        <p:spPr>
          <a:xfrm flipV="1">
            <a:off x="6184731" y="3356824"/>
            <a:ext cx="493793" cy="159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1"/>
          </p:cNvCxnSpPr>
          <p:nvPr/>
        </p:nvCxnSpPr>
        <p:spPr>
          <a:xfrm>
            <a:off x="6184731" y="3516149"/>
            <a:ext cx="493793" cy="689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84731" y="3516149"/>
            <a:ext cx="501819" cy="1613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62911" y="3217765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Symbol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62912" y="2389403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Error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Handling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6184731" y="3516149"/>
            <a:ext cx="493793" cy="2536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1" idx="1"/>
          </p:cNvCxnSpPr>
          <p:nvPr/>
        </p:nvCxnSpPr>
        <p:spPr>
          <a:xfrm flipV="1">
            <a:off x="6184731" y="1600199"/>
            <a:ext cx="493793" cy="1915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4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5353696" cy="1387061"/>
          </a:xfrm>
        </p:spPr>
        <p:txBody>
          <a:bodyPr>
            <a:normAutofit fontScale="925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Lexical</a:t>
            </a:r>
            <a:r>
              <a:rPr lang="zh-CN" altLang="en-US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(character stream)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stream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08976" y="3305138"/>
            <a:ext cx="22236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4" name="Down Arrow 133"/>
          <p:cNvSpPr/>
          <p:nvPr/>
        </p:nvSpPr>
        <p:spPr>
          <a:xfrm>
            <a:off x="1687722" y="3846774"/>
            <a:ext cx="559370" cy="261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692760" y="4272086"/>
            <a:ext cx="1315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“Emma”</a:t>
            </a:r>
          </a:p>
          <a:p>
            <a:r>
              <a:rPr lang="en-US" altLang="zh-CN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“likes”</a:t>
            </a:r>
          </a:p>
          <a:p>
            <a:r>
              <a:rPr lang="en-US" altLang="zh-CN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“cats”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666127" y="3305138"/>
            <a:ext cx="19814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Emma likes cats</a:t>
            </a:r>
            <a:endParaRPr lang="en-US" sz="2200" dirty="0"/>
          </a:p>
        </p:txBody>
      </p:sp>
      <p:sp>
        <p:nvSpPr>
          <p:cNvPr id="137" name="Down Arrow 136"/>
          <p:cNvSpPr/>
          <p:nvPr/>
        </p:nvSpPr>
        <p:spPr>
          <a:xfrm>
            <a:off x="4422081" y="3881421"/>
            <a:ext cx="559370" cy="261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015596" y="4175141"/>
            <a:ext cx="460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568839" y="4203956"/>
            <a:ext cx="1370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left bracket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right bracket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plus sign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996399" y="4224268"/>
            <a:ext cx="875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noun </a:t>
            </a:r>
          </a:p>
          <a:p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verb</a:t>
            </a:r>
          </a:p>
          <a:p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noun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20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010150" cy="107236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Syntax</a:t>
            </a:r>
            <a:r>
              <a:rPr lang="zh-CN" altLang="en-US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stream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985774" y="4115293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6585461" y="5084156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611843" y="3719195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5164594" y="3693087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074674" y="44740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7357430" y="5132504"/>
            <a:ext cx="60149" cy="295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4662266" y="553673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265179" y="5466522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+</a:t>
            </a:r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7694925" y="5071870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6429175" y="6232154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8105914" y="6252891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59" name="Down Arrow 58"/>
          <p:cNvSpPr/>
          <p:nvPr/>
        </p:nvSpPr>
        <p:spPr>
          <a:xfrm rot="16200000">
            <a:off x="2688890" y="4536496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>
            <a:off x="6248807" y="379106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5846644" y="4070787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=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2896" y="3690381"/>
            <a:ext cx="460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59603" y="3719196"/>
            <a:ext cx="1370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left bracket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right bracket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plus sign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68" name="Line 40"/>
          <p:cNvSpPr>
            <a:spLocks noChangeShapeType="1"/>
          </p:cNvSpPr>
          <p:nvPr/>
        </p:nvSpPr>
        <p:spPr bwMode="auto">
          <a:xfrm flipH="1">
            <a:off x="3807793" y="4434265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9" name="Text Box 47"/>
          <p:cNvSpPr txBox="1">
            <a:spLocks noChangeArrowheads="1"/>
          </p:cNvSpPr>
          <p:nvPr/>
        </p:nvSpPr>
        <p:spPr bwMode="auto">
          <a:xfrm>
            <a:off x="3388693" y="4792156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4065684" y="4773047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[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 flipH="1">
            <a:off x="4560814" y="4434266"/>
            <a:ext cx="286925" cy="3082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79" name="Text Box 47"/>
          <p:cNvSpPr txBox="1">
            <a:spLocks noChangeArrowheads="1"/>
          </p:cNvSpPr>
          <p:nvPr/>
        </p:nvSpPr>
        <p:spPr bwMode="auto">
          <a:xfrm>
            <a:off x="5351626" y="4792648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]</a:t>
            </a: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>
            <a:off x="5363811" y="4426067"/>
            <a:ext cx="255897" cy="346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9254" y="4070918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5843499" y="3333277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2" name="Text Box 13"/>
          <p:cNvSpPr txBox="1">
            <a:spLocks noChangeArrowheads="1"/>
          </p:cNvSpPr>
          <p:nvPr/>
        </p:nvSpPr>
        <p:spPr bwMode="auto">
          <a:xfrm>
            <a:off x="7078031" y="4773729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6" name="Line 41"/>
          <p:cNvSpPr>
            <a:spLocks noChangeShapeType="1"/>
          </p:cNvSpPr>
          <p:nvPr/>
        </p:nvSpPr>
        <p:spPr bwMode="auto">
          <a:xfrm>
            <a:off x="5079779" y="52134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87" name="Text Box 16"/>
          <p:cNvSpPr txBox="1">
            <a:spLocks noChangeArrowheads="1"/>
          </p:cNvSpPr>
          <p:nvPr/>
        </p:nvSpPr>
        <p:spPr bwMode="auto">
          <a:xfrm>
            <a:off x="4766761" y="4854652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6552019" y="590301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8228758" y="59237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6239002" y="5544236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7905726" y="5554102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7388746" y="44628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7065714" y="4093244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2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5325384" cy="1437535"/>
          </a:xfrm>
        </p:spPr>
        <p:txBody>
          <a:bodyPr>
            <a:normAutofit fontScale="925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Syntax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stream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abstract syntax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985774" y="4115293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6585461" y="4398356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611843" y="3719195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5164594" y="3693087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074674" y="44740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4655574" y="4792156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7694925" y="4386070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6391667" y="4797086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8068406" y="4817823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59" name="Down Arrow 58"/>
          <p:cNvSpPr/>
          <p:nvPr/>
        </p:nvSpPr>
        <p:spPr>
          <a:xfrm rot="16200000">
            <a:off x="2688890" y="4536496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12896" y="3690381"/>
            <a:ext cx="460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59603" y="3719196"/>
            <a:ext cx="1370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left bracket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right bracket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plus sign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68" name="Line 40"/>
          <p:cNvSpPr>
            <a:spLocks noChangeShapeType="1"/>
          </p:cNvSpPr>
          <p:nvPr/>
        </p:nvSpPr>
        <p:spPr bwMode="auto">
          <a:xfrm flipH="1">
            <a:off x="3807793" y="4434265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9" name="Text Box 47"/>
          <p:cNvSpPr txBox="1">
            <a:spLocks noChangeArrowheads="1"/>
          </p:cNvSpPr>
          <p:nvPr/>
        </p:nvSpPr>
        <p:spPr bwMode="auto">
          <a:xfrm>
            <a:off x="3361204" y="4755621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9254" y="4070918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5843499" y="3333277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2" name="Text Box 13"/>
          <p:cNvSpPr txBox="1">
            <a:spLocks noChangeArrowheads="1"/>
          </p:cNvSpPr>
          <p:nvPr/>
        </p:nvSpPr>
        <p:spPr bwMode="auto">
          <a:xfrm>
            <a:off x="7078031" y="4087929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5754395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Semantics</a:t>
            </a:r>
            <a:r>
              <a:rPr lang="zh-CN" altLang="en-US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annotated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 tree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392744" y="4328362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H="1">
            <a:off x="3992431" y="4611425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>
            <a:off x="4018813" y="3736950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H="1">
            <a:off x="2571564" y="3710842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>
            <a:off x="2481644" y="468713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2062544" y="50052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5101895" y="4599139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3798637" y="501015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475376" y="5030892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 flipH="1">
            <a:off x="1214763" y="4647334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768174" y="4968690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876224" y="4088673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3250469" y="3351032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4485001" y="4105684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576" y="5320824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 of integer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58066" y="5336125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25153" y="534954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9380" y="534954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049274" y="4289687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79116" y="4300124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1419" y="3199608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150" y="1509708"/>
            <a:ext cx="7480300" cy="4929187"/>
          </a:xfrm>
        </p:spPr>
        <p:txBody>
          <a:bodyPr>
            <a:normAutofit lnSpcReduction="10000"/>
          </a:bodyPr>
          <a:lstStyle/>
          <a:p>
            <a:pPr marL="254706" lvl="1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sz="4500" dirty="0"/>
              <a:t> Rajiv Gupta   </a:t>
            </a:r>
            <a:r>
              <a:rPr lang="en-US" altLang="zh-CN" sz="3500" dirty="0"/>
              <a:t>Professor</a:t>
            </a:r>
            <a:r>
              <a:rPr lang="zh-CN" altLang="en-US" sz="3500" dirty="0"/>
              <a:t> </a:t>
            </a:r>
            <a:r>
              <a:rPr lang="en-US" altLang="zh-CN" sz="3500" dirty="0"/>
              <a:t>@CSE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Office hours: By Appointment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mail: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gupta@cs.ucr.edu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Wingdings" charset="0"/>
              <a:buNone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54706" lvl="1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4500" dirty="0"/>
              <a:t> </a:t>
            </a:r>
            <a:r>
              <a:rPr lang="en-US" sz="4500" dirty="0" err="1"/>
              <a:t>Mahbod</a:t>
            </a:r>
            <a:r>
              <a:rPr lang="en-US" sz="4500" dirty="0"/>
              <a:t> </a:t>
            </a:r>
            <a:r>
              <a:rPr lang="en-US" sz="4500" dirty="0" err="1"/>
              <a:t>Afarin</a:t>
            </a:r>
            <a:r>
              <a:rPr lang="en-US" sz="4500" dirty="0"/>
              <a:t> </a:t>
            </a:r>
          </a:p>
          <a:p>
            <a:pPr marL="26106" lvl="1" indent="0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3500" dirty="0"/>
              <a:t>        TA (Lab Session)</a:t>
            </a:r>
          </a:p>
          <a:p>
            <a:pPr marL="30868" lvl="1" indent="0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buFont typeface="Wingdings" charset="0"/>
              <a:buNone/>
              <a:defRPr/>
            </a:pPr>
            <a:r>
              <a:rPr lang="en-US" sz="3500" dirty="0"/>
              <a:t>       </a:t>
            </a:r>
            <a:r>
              <a:rPr lang="en-US" sz="2900" dirty="0"/>
              <a:t> Office hours:  By Appointment</a:t>
            </a:r>
          </a:p>
          <a:p>
            <a:pPr marL="30868" lvl="1" indent="0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buFont typeface="Wingdings" charset="0"/>
              <a:buNone/>
              <a:defRPr/>
            </a:pPr>
            <a:r>
              <a:rPr lang="en-US" sz="2900" dirty="0"/>
              <a:t>          Email: </a:t>
            </a:r>
            <a:r>
              <a:rPr lang="en-US" sz="2900" u="sng" dirty="0">
                <a:solidFill>
                  <a:srgbClr val="0070C0"/>
                </a:solidFill>
              </a:rPr>
              <a:t>mafar001</a:t>
            </a:r>
            <a:r>
              <a:rPr lang="en-US" sz="29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@ucr.edu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866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5754395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Intermediate Code (IR) Gen.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annotated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 (three-address code)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90183" y="5900829"/>
            <a:ext cx="2031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4 + 2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392744" y="4328362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3992431" y="4611425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018813" y="3736950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2571564" y="3710842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2481644" y="468713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2062544" y="50052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101895" y="4599139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3798637" y="501015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5475376" y="5030892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214763" y="4647334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768174" y="4968690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76224" y="4088673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3250469" y="3351032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4485001" y="4105684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3576" y="5320824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 of integer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58066" y="5336125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25153" y="534954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89380" y="534954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49274" y="4289687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79116" y="4300124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1419" y="3199608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1168" y="5898822"/>
            <a:ext cx="11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temp. var.</a:t>
            </a:r>
          </a:p>
        </p:txBody>
      </p:sp>
    </p:spTree>
    <p:extLst>
      <p:ext uri="{BB962C8B-B14F-4D97-AF65-F5344CB8AC3E}">
        <p14:creationId xmlns:p14="http://schemas.microsoft.com/office/powerpoint/2010/main" val="932581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5754395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Code Optimizations (many times)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optimized IR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42113" y="3425670"/>
            <a:ext cx="3770674" cy="2336197"/>
            <a:chOff x="2742113" y="3425670"/>
            <a:chExt cx="3770674" cy="2336197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4102838" y="4403000"/>
              <a:ext cx="1841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US" altLang="zh-CN" sz="1600" dirty="0">
                <a:latin typeface="Arial Rounded MT Bold" charset="0"/>
                <a:ea typeface="宋体" charset="0"/>
              </a:endParaRPr>
            </a:p>
          </p:txBody>
        </p:sp>
        <p:sp>
          <p:nvSpPr>
            <p:cNvPr id="64" name="Line 39"/>
            <p:cNvSpPr>
              <a:spLocks noChangeShapeType="1"/>
            </p:cNvSpPr>
            <p:nvPr/>
          </p:nvSpPr>
          <p:spPr bwMode="auto">
            <a:xfrm>
              <a:off x="5728907" y="3811588"/>
              <a:ext cx="360303" cy="324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65" name="Line 40"/>
            <p:cNvSpPr>
              <a:spLocks noChangeShapeType="1"/>
            </p:cNvSpPr>
            <p:nvPr/>
          </p:nvSpPr>
          <p:spPr bwMode="auto">
            <a:xfrm flipH="1">
              <a:off x="4711946" y="3785480"/>
              <a:ext cx="359151" cy="350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66" name="Line 41"/>
            <p:cNvSpPr>
              <a:spLocks noChangeShapeType="1"/>
            </p:cNvSpPr>
            <p:nvPr/>
          </p:nvSpPr>
          <p:spPr bwMode="auto">
            <a:xfrm>
              <a:off x="4460751" y="4741138"/>
              <a:ext cx="503891" cy="307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4545542" y="5061635"/>
              <a:ext cx="838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Arial Rounded MT Bold" charset="0"/>
                  <a:ea typeface="宋体" charset="0"/>
                </a:rPr>
                <a:t>i</a:t>
              </a:r>
            </a:p>
          </p:txBody>
        </p:sp>
        <p:sp>
          <p:nvSpPr>
            <p:cNvPr id="69" name="Text Box 50"/>
            <p:cNvSpPr txBox="1">
              <a:spLocks noChangeArrowheads="1"/>
            </p:cNvSpPr>
            <p:nvPr/>
          </p:nvSpPr>
          <p:spPr bwMode="auto">
            <a:xfrm>
              <a:off x="5897807" y="4158746"/>
              <a:ext cx="304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Arial Rounded MT Bold" charset="0"/>
                  <a:ea typeface="宋体" charset="0"/>
                </a:rPr>
                <a:t>6</a:t>
              </a:r>
            </a:p>
          </p:txBody>
        </p:sp>
        <p:sp>
          <p:nvSpPr>
            <p:cNvPr id="71" name="Line 40"/>
            <p:cNvSpPr>
              <a:spLocks noChangeShapeType="1"/>
            </p:cNvSpPr>
            <p:nvPr/>
          </p:nvSpPr>
          <p:spPr bwMode="auto">
            <a:xfrm flipH="1">
              <a:off x="3585288" y="4733657"/>
              <a:ext cx="412125" cy="327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72" name="Text Box 47"/>
            <p:cNvSpPr txBox="1">
              <a:spLocks noChangeArrowheads="1"/>
            </p:cNvSpPr>
            <p:nvPr/>
          </p:nvSpPr>
          <p:spPr bwMode="auto">
            <a:xfrm>
              <a:off x="3166711" y="5012334"/>
              <a:ext cx="838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Arial Rounded MT Bold" charset="0"/>
                  <a:ea typeface="宋体" charset="0"/>
                </a:rPr>
                <a:t>a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86318" y="4163311"/>
              <a:ext cx="11256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latin typeface="Arial Rounded MT Bold" charset="0"/>
                  <a:ea typeface="宋体" charset="0"/>
                </a:rPr>
                <a:t>subscript</a:t>
              </a:r>
              <a:endParaRPr lang="en-US" sz="1600" dirty="0"/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4960563" y="3425670"/>
              <a:ext cx="83502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latin typeface="Arial Rounded MT Bold" charset="0"/>
                  <a:ea typeface="宋体" charset="0"/>
                </a:rPr>
                <a:t>assign</a:t>
              </a:r>
              <a:endParaRPr lang="en-US" altLang="zh-CN" sz="1600" dirty="0">
                <a:latin typeface="Arial Rounded MT Bold" charset="0"/>
                <a:ea typeface="宋体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42113" y="5364468"/>
              <a:ext cx="1625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array of integer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1064" y="5392535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59368" y="4364325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65632" y="4381527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693010" y="3499564"/>
            <a:ext cx="2031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4 + 2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3009" y="4572251"/>
            <a:ext cx="2031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6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3008" y="5624248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1448784" y="4244315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1448783" y="5317002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010150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Target Code</a:t>
            </a:r>
            <a:r>
              <a:rPr lang="zh-CN" altLang="en-US"/>
              <a:t> </a:t>
            </a:r>
            <a:r>
              <a:rPr lang="en-US" altLang="zh-CN" dirty="0"/>
              <a:t>Gen.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assembly/machine code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23828" y="3289421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23828" y="4259951"/>
            <a:ext cx="520176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i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value of i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R0</a:t>
            </a: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4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multiply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R0 by 4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R1, &amp;a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of 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 R1, R0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add R0 to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*R1,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in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1599704" y="3821764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3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010150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Target Code</a:t>
            </a:r>
            <a:r>
              <a:rPr lang="zh-CN" altLang="en-US"/>
              <a:t> </a:t>
            </a:r>
            <a:r>
              <a:rPr lang="en-US" altLang="zh-CN" dirty="0"/>
              <a:t>Gen.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assembly/machine code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1558" y="3161925"/>
            <a:ext cx="520176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i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value of i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R0</a:t>
            </a: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4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multiply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R0 by 4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R1, &amp;a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of 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 R1, R0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add R0 to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*R1,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in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1558" y="5265840"/>
            <a:ext cx="572122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i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value of i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R0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shl R0, 2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shift left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2 bits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 &amp;a[R0],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addr in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573071" y="4874295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09611" cy="32102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/>
              <a:t>“Journey”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statement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35364" y="2986170"/>
            <a:ext cx="22236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Curved Connector 3"/>
          <p:cNvCxnSpPr>
            <a:stCxn id="28" idx="3"/>
            <a:endCxn id="7" idx="0"/>
          </p:cNvCxnSpPr>
          <p:nvPr/>
        </p:nvCxnSpPr>
        <p:spPr>
          <a:xfrm flipV="1">
            <a:off x="4059050" y="1371599"/>
            <a:ext cx="3533874" cy="1830015"/>
          </a:xfrm>
          <a:prstGeom prst="curvedConnector4">
            <a:avLst>
              <a:gd name="adj1" fmla="val 26446"/>
              <a:gd name="adj2" fmla="val 126585"/>
            </a:avLst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59152" y="4900918"/>
            <a:ext cx="2393604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 R0, i  </a:t>
            </a:r>
          </a:p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shl R0,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 &amp;a[R0], 6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3" name="Curved Connector 32"/>
          <p:cNvCxnSpPr>
            <a:stCxn id="14" idx="2"/>
            <a:endCxn id="32" idx="3"/>
          </p:cNvCxnSpPr>
          <p:nvPr/>
        </p:nvCxnSpPr>
        <p:spPr>
          <a:xfrm rot="5400000" flipH="1">
            <a:off x="5509546" y="4198126"/>
            <a:ext cx="826587" cy="3340168"/>
          </a:xfrm>
          <a:prstGeom prst="curvedConnector4">
            <a:avLst>
              <a:gd name="adj1" fmla="val -27656"/>
              <a:gd name="adj2" fmla="val 63688"/>
            </a:avLst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184732" y="1600199"/>
            <a:ext cx="493792" cy="1087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184732" y="2534457"/>
            <a:ext cx="493792" cy="15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84732" y="2687787"/>
            <a:ext cx="493792" cy="6690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184731" y="3356824"/>
            <a:ext cx="493793" cy="159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84731" y="3516149"/>
            <a:ext cx="493793" cy="689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84731" y="3516149"/>
            <a:ext cx="501819" cy="1613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62911" y="3217765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Symbol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62912" y="2389403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Error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Handling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184731" y="3516149"/>
            <a:ext cx="493793" cy="2536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184731" y="1600199"/>
            <a:ext cx="493793" cy="1915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9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Administrivia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150" y="1619772"/>
            <a:ext cx="8214783" cy="44211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Materials: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lectures, syllabus and schedule, policies</a:t>
            </a:r>
            <a:endParaRPr lang="en-US" dirty="0"/>
          </a:p>
          <a:p>
            <a:pPr lvl="1">
              <a:buFontTx/>
              <a:buChar char="-"/>
              <a:defRPr/>
            </a:pPr>
            <a:r>
              <a:rPr lang="en-US" dirty="0"/>
              <a:t>My website: </a:t>
            </a:r>
          </a:p>
          <a:p>
            <a:pPr lvl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  <a:hlinkClick r:id="rId3"/>
              </a:rPr>
              <a:t>https://www.cs.ucr.edu/~gupta/teaching/152-21s/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en-US" dirty="0" err="1"/>
              <a:t>iLearn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sz="2200" dirty="0"/>
              <a:t>Grading</a:t>
            </a:r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sz="2200" dirty="0"/>
              <a:t>Announcements</a:t>
            </a:r>
            <a:endParaRPr lang="en-US" sz="2200" dirty="0"/>
          </a:p>
          <a:p>
            <a:pPr>
              <a:lnSpc>
                <a:spcPct val="160000"/>
              </a:lnSpc>
              <a:defRPr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US" dirty="0"/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Email, appointments via zoom</a:t>
            </a:r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Contact Me</a:t>
            </a:r>
            <a:endParaRPr lang="en-US" dirty="0"/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Contact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Textbook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(primary)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6477" y="2054744"/>
            <a:ext cx="448887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Compiler</a:t>
            </a:r>
            <a:r>
              <a:rPr lang="zh-CN" altLang="en-US" sz="2400"/>
              <a:t> </a:t>
            </a:r>
            <a:r>
              <a:rPr lang="en-US" altLang="zh-CN" sz="2400" dirty="0"/>
              <a:t>Construction</a:t>
            </a:r>
            <a:r>
              <a:rPr lang="zh-CN" altLang="en-US" sz="2400"/>
              <a:t> </a:t>
            </a:r>
            <a:r>
              <a:rPr lang="mr-IN" altLang="zh-CN" sz="2400" dirty="0"/>
              <a:t>–</a:t>
            </a:r>
            <a:r>
              <a:rPr lang="zh-CN" altLang="en-US" sz="2400"/>
              <a:t> </a:t>
            </a:r>
            <a:r>
              <a:rPr lang="en-US" altLang="zh-CN" sz="2400" dirty="0"/>
              <a:t>Principles</a:t>
            </a:r>
            <a:r>
              <a:rPr lang="zh-CN" altLang="en-US" sz="2400"/>
              <a:t> </a:t>
            </a:r>
            <a:r>
              <a:rPr lang="en-US" altLang="zh-CN" sz="2400" dirty="0"/>
              <a:t>and</a:t>
            </a:r>
            <a:r>
              <a:rPr lang="zh-CN" altLang="en-US" sz="2400"/>
              <a:t> </a:t>
            </a:r>
            <a:r>
              <a:rPr lang="en-US" altLang="zh-CN" sz="2400" dirty="0"/>
              <a:t>Practice</a:t>
            </a:r>
            <a:r>
              <a:rPr lang="zh-CN" altLang="en-US" sz="2400"/>
              <a:t> </a:t>
            </a:r>
            <a:r>
              <a:rPr lang="en-US" altLang="zh-CN" sz="2400" dirty="0"/>
              <a:t>1997</a:t>
            </a:r>
            <a:r>
              <a:rPr lang="en-US" sz="2400" dirty="0"/>
              <a:t> </a:t>
            </a:r>
          </a:p>
          <a:p>
            <a:r>
              <a:rPr lang="en-US" sz="2000" i="1" dirty="0"/>
              <a:t>     </a:t>
            </a:r>
            <a:r>
              <a:rPr lang="zh-CN" altLang="en-US" sz="2000" i="1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Kenneth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Louden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6477" y="3688210"/>
            <a:ext cx="458043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strike="sngStrike" dirty="0"/>
              <a:t>1 copy to on reserve in library</a:t>
            </a:r>
            <a:endParaRPr lang="en-US" sz="24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strike="sngStrike" dirty="0"/>
              <a:t>TAs have copies also</a:t>
            </a:r>
          </a:p>
        </p:txBody>
      </p:sp>
      <p:pic>
        <p:nvPicPr>
          <p:cNvPr id="1026" name="Picture 2" descr="https://images-na.ssl-images-amazon.com/images/I/51GW8tjsF%2BL._SX397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2" y="1881490"/>
            <a:ext cx="2746075" cy="343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3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Textbook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(references)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ompilers: Principles, Techniques, and Tools (2nd Editio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9" y="1540040"/>
            <a:ext cx="3282214" cy="49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gineering: A Compi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22" y="1948043"/>
            <a:ext cx="32099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0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Lab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150" y="1751007"/>
            <a:ext cx="7080250" cy="432805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phases (4/2; 4/16; 5/14—6/4)</a:t>
            </a:r>
            <a:endParaRPr lang="en-US" dirty="0"/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Roughly three weeks each</a:t>
            </a:r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10% +</a:t>
            </a:r>
            <a:r>
              <a:rPr lang="zh-CN" altLang="en-US" dirty="0"/>
              <a:t> </a:t>
            </a:r>
            <a:r>
              <a:rPr lang="en-US" altLang="zh-CN" dirty="0"/>
              <a:t>12% +</a:t>
            </a:r>
            <a:r>
              <a:rPr lang="zh-CN" altLang="en-US" dirty="0"/>
              <a:t> </a:t>
            </a:r>
            <a:r>
              <a:rPr lang="en-US" altLang="zh-CN" dirty="0"/>
              <a:t>13% = 35%</a:t>
            </a:r>
          </a:p>
          <a:p>
            <a:pPr lvl="1">
              <a:buFont typeface=".AppleSystemUIFont" charset="-120"/>
              <a:buChar char="-"/>
              <a:defRPr/>
            </a:pPr>
            <a:endParaRPr lang="en-US" sz="2200" dirty="0"/>
          </a:p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compiler</a:t>
            </a:r>
            <a:r>
              <a:rPr lang="zh-CN" altLang="en-US" dirty="0"/>
              <a:t> </a:t>
            </a:r>
            <a:r>
              <a:rPr lang="en-US" altLang="zh-CN" dirty="0"/>
              <a:t>frontend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TAs in Lab Sessions</a:t>
            </a:r>
          </a:p>
          <a:p>
            <a:pPr lvl="1">
              <a:buFont typeface=".AppleSystemUIFont" charset="-120"/>
              <a:buChar char="-"/>
              <a:defRPr/>
            </a:pPr>
            <a:endParaRPr lang="en-US" altLang="zh-CN" dirty="0"/>
          </a:p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Font typeface="Wingdings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0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Grading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2150" y="1916113"/>
            <a:ext cx="8113183" cy="3951287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defRPr/>
            </a:pPr>
            <a:r>
              <a:rPr lang="en-US" altLang="zh-CN" dirty="0"/>
              <a:t>Three parts</a:t>
            </a:r>
            <a:endParaRPr lang="en-US" dirty="0"/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  <a:defRPr/>
            </a:pPr>
            <a:r>
              <a:rPr lang="en-US" altLang="zh-CN" dirty="0"/>
              <a:t>35%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  <a:defRPr/>
            </a:pPr>
            <a:r>
              <a:rPr lang="en-US" altLang="zh-CN" dirty="0"/>
              <a:t>30%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 I</a:t>
            </a:r>
            <a:r>
              <a:rPr lang="zh-CN" altLang="en-US" dirty="0"/>
              <a:t> </a:t>
            </a:r>
            <a:r>
              <a:rPr lang="en-US" altLang="zh-CN" dirty="0"/>
              <a:t>    4/30/2021, 3:00-3:50pm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  <a:defRPr/>
            </a:pPr>
            <a:r>
              <a:rPr lang="en-US" altLang="zh-CN" dirty="0"/>
              <a:t>35%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 II</a:t>
            </a:r>
            <a:r>
              <a:rPr lang="zh-CN" altLang="en-US" dirty="0"/>
              <a:t> </a:t>
            </a:r>
            <a:r>
              <a:rPr lang="en-US" altLang="zh-CN" dirty="0"/>
              <a:t>   6/08/2021, 7:00-10:00pm</a:t>
            </a:r>
          </a:p>
          <a:p>
            <a:pPr lvl="1">
              <a:buFont typeface=".AppleSystemUIFont" charset="-120"/>
              <a:buChar char="-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3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Academic integrity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73297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75000"/>
            </a:pPr>
            <a:r>
              <a:rPr lang="en-US" altLang="zh-CN" sz="2800" dirty="0"/>
              <a:t>What constitutes academic dishonesty?</a:t>
            </a:r>
          </a:p>
          <a:p>
            <a:pPr lvl="1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100000"/>
              <a:buFont typeface=".AppleSystemUIFont" charset="-120"/>
              <a:buChar char="-"/>
              <a:defRPr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Cheating, fabrication, plagiarism, unauthorized collaboration (or facilitating any of these)</a:t>
            </a:r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sz="2800" dirty="0"/>
              <a:t>What are the penalties and sanctions?</a:t>
            </a:r>
          </a:p>
          <a:p>
            <a:pPr lvl="1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100000"/>
              <a:buFont typeface=".AppleSystemUIFont" charset="-120"/>
              <a:buChar char="-"/>
              <a:defRPr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receiving an F for the class and filing a report of the incident</a:t>
            </a:r>
            <a:endParaRPr lang="en-US" altLang="zh-CN" sz="2800" dirty="0"/>
          </a:p>
          <a:p>
            <a:pPr lvl="1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100000"/>
              <a:buFont typeface=".AppleSystemUIFont" charset="-120"/>
              <a:buChar char="-"/>
              <a:defRPr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Ignorance is no excuse</a:t>
            </a:r>
          </a:p>
          <a:p>
            <a:pPr lvl="1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930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Chapter 1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What is a Compiler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6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6378</TotalTime>
  <Words>1188</Words>
  <Application>Microsoft Macintosh PowerPoint</Application>
  <PresentationFormat>On-screen Show (4:3)</PresentationFormat>
  <Paragraphs>365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.AppleSystemUIFont</vt:lpstr>
      <vt:lpstr>Arial</vt:lpstr>
      <vt:lpstr>Arial Narrow</vt:lpstr>
      <vt:lpstr>Arial Rounded MT Bold</vt:lpstr>
      <vt:lpstr>Calibri</vt:lpstr>
      <vt:lpstr>Calibri Light</vt:lpstr>
      <vt:lpstr>Courier</vt:lpstr>
      <vt:lpstr>Gill Sans</vt:lpstr>
      <vt:lpstr>Wingdings</vt:lpstr>
      <vt:lpstr>Office Theme</vt:lpstr>
      <vt:lpstr>CS152 Compiler Design</vt:lpstr>
      <vt:lpstr>Instructor and TA</vt:lpstr>
      <vt:lpstr>Administrivia</vt:lpstr>
      <vt:lpstr>Textbook (primary)</vt:lpstr>
      <vt:lpstr>Textbook (references)</vt:lpstr>
      <vt:lpstr>Project and Lab</vt:lpstr>
      <vt:lpstr>Grading</vt:lpstr>
      <vt:lpstr>Academic integrity</vt:lpstr>
      <vt:lpstr>Chapter 1 What is a Compiler</vt:lpstr>
      <vt:lpstr>What is a Compiler?</vt:lpstr>
      <vt:lpstr>Language vs. Compiler</vt:lpstr>
      <vt:lpstr>Compilation vs. Interpretation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Compiler Design</dc:title>
  <dc:creator>Zhijia Zhao</dc:creator>
  <cp:lastModifiedBy>Rajiv Gupta</cp:lastModifiedBy>
  <cp:revision>132</cp:revision>
  <dcterms:created xsi:type="dcterms:W3CDTF">2019-03-30T23:00:37Z</dcterms:created>
  <dcterms:modified xsi:type="dcterms:W3CDTF">2021-03-13T19:53:05Z</dcterms:modified>
</cp:coreProperties>
</file>