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16" r:id="rId4"/>
    <p:sldId id="317" r:id="rId6"/>
    <p:sldId id="344" r:id="rId7"/>
    <p:sldId id="318" r:id="rId8"/>
    <p:sldId id="319" r:id="rId9"/>
    <p:sldId id="345" r:id="rId10"/>
    <p:sldId id="320" r:id="rId11"/>
    <p:sldId id="322" r:id="rId12"/>
    <p:sldId id="321" r:id="rId13"/>
    <p:sldId id="347" r:id="rId14"/>
    <p:sldId id="323" r:id="rId15"/>
    <p:sldId id="324" r:id="rId16"/>
    <p:sldId id="325" r:id="rId17"/>
    <p:sldId id="326" r:id="rId18"/>
    <p:sldId id="328" r:id="rId19"/>
    <p:sldId id="346" r:id="rId20"/>
    <p:sldId id="329" r:id="rId21"/>
    <p:sldId id="330" r:id="rId22"/>
    <p:sldId id="331" r:id="rId23"/>
    <p:sldId id="332" r:id="rId24"/>
    <p:sldId id="365" r:id="rId25"/>
    <p:sldId id="380" r:id="rId26"/>
    <p:sldId id="348" r:id="rId27"/>
    <p:sldId id="350" r:id="rId28"/>
    <p:sldId id="351" r:id="rId29"/>
    <p:sldId id="352" r:id="rId30"/>
    <p:sldId id="381" r:id="rId31"/>
    <p:sldId id="353" r:id="rId32"/>
    <p:sldId id="354" r:id="rId33"/>
    <p:sldId id="356" r:id="rId34"/>
    <p:sldId id="357" r:id="rId35"/>
    <p:sldId id="358" r:id="rId36"/>
    <p:sldId id="359" r:id="rId37"/>
    <p:sldId id="373" r:id="rId38"/>
    <p:sldId id="374" r:id="rId39"/>
    <p:sldId id="375" r:id="rId40"/>
    <p:sldId id="376" r:id="rId41"/>
    <p:sldId id="377" r:id="rId42"/>
    <p:sldId id="378" r:id="rId43"/>
    <p:sldId id="366" r:id="rId44"/>
    <p:sldId id="364" r:id="rId45"/>
    <p:sldId id="334" r:id="rId46"/>
    <p:sldId id="368" r:id="rId47"/>
    <p:sldId id="361" r:id="rId48"/>
    <p:sldId id="335" r:id="rId49"/>
    <p:sldId id="371" r:id="rId50"/>
    <p:sldId id="370" r:id="rId51"/>
    <p:sldId id="379" r:id="rId52"/>
    <p:sldId id="337" r:id="rId53"/>
    <p:sldId id="338" r:id="rId54"/>
    <p:sldId id="339" r:id="rId55"/>
    <p:sldId id="340" r:id="rId56"/>
    <p:sldId id="343" r:id="rId57"/>
    <p:sldId id="372" r:id="rId58"/>
    <p:sldId id="430" r:id="rId59"/>
    <p:sldId id="383" r:id="rId60"/>
    <p:sldId id="384" r:id="rId61"/>
    <p:sldId id="385" r:id="rId62"/>
    <p:sldId id="38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4"/>
    <p:restoredTop sz="94767"/>
  </p:normalViewPr>
  <p:slideViewPr>
    <p:cSldViewPr snapToGrid="0" snapToObjects="1">
      <p:cViewPr varScale="1">
        <p:scale>
          <a:sx n="102" d="100"/>
          <a:sy n="102" d="100"/>
        </p:scale>
        <p:origin x="11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exp causes infinite recursion (left recursion) // write the code on white board to show the problem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note that match(token) always successfully matches as the expected token is just the current token; it can be replaced with “token = getToken()”.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as a quick practice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use general-purpose match(), instead of mulop()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5 </a:t>
            </a:r>
            <a:r>
              <a:rPr kumimoji="1" lang="en-US" altLang="zh-CN" baseline="0" dirty="0"/>
              <a:t>–</a:t>
            </a:r>
            <a:r>
              <a:rPr kumimoji="1" lang="en-US" altLang="zh-CN" baseline="0" dirty="0"/>
              <a:t> 3 </a:t>
            </a:r>
            <a:r>
              <a:rPr kumimoji="1" lang="en-US" altLang="zh-CN" baseline="0" dirty="0"/>
              <a:t>–</a:t>
            </a:r>
            <a:r>
              <a:rPr kumimoji="1" lang="en-US" altLang="zh-CN" baseline="0" dirty="0"/>
              <a:t> 6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like an interpreter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to construct a parse tree, we should define a new node called exp, and attach it with three (or 5, 7, ...) children: term, addop, term, (addop, term, ...)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(())()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run the example on whiteboard: only need to draw an input and a stack.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EOF is $ in input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reverse order when “generate”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parsing stack may grow and shrink, but finally should become empty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pointers tell where to attach the newly constructed nodes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{a, b}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{a}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b="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Note that ε  is not a terminal, but an empty string; since ε </a:t>
            </a:r>
            <a:r>
              <a:rPr lang="en-US" altLang="zh-CN" sz="1200" b="0" dirty="0">
                <a:solidFill>
                  <a:srgbClr val="0432FF"/>
                </a:solidFill>
                <a:sym typeface="Wingdings" panose="05000000000000000000"/>
              </a:rPr>
              <a:t>⇒* </a:t>
            </a:r>
            <a:r>
              <a:rPr lang="en-US" b="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ε, so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ε ∈ First(ε)</a:t>
            </a:r>
            <a:endParaRPr kumimoji="1" lang="en-US" altLang="zh-CN" b="0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First(X) ⊇ First(Y1Y2…Yk)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dirty="0">
                <a:sym typeface="Wingdings" panose="05000000000000000000"/>
              </a:rPr>
              <a:t>and creating tree nodes in </a:t>
            </a:r>
            <a:r>
              <a:rPr lang="en-US" altLang="zh-CN" b="1" dirty="0">
                <a:sym typeface="Wingdings" panose="05000000000000000000"/>
              </a:rPr>
              <a:t>postorder</a:t>
            </a:r>
            <a:r>
              <a:rPr lang="en-US" altLang="zh-CN" dirty="0">
                <a:sym typeface="Wingdings" panose="05000000000000000000"/>
              </a:rPr>
              <a:t> (a rightmost reduction)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why “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–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{ε}”? because at this time, we are not sure if ε belongs</a:t>
            </a:r>
            <a:r>
              <a:rPr lang="en-US" sz="1200" baseline="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to First(A).</a:t>
            </a:r>
            <a:endParaRPr lang="en-US" sz="1200" baseline="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sz="1200" baseline="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why iterative? because when we compute First(A), we may not have known all First(X</a:t>
            </a:r>
            <a:r>
              <a:rPr kumimoji="1" lang="en-US" altLang="zh-CN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k</a:t>
            </a:r>
            <a:r>
              <a:rPr kumimoji="1" lang="en-US" altLang="zh-CN" sz="1200" baseline="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). e.g., A  B, B  bd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{d}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{b,$}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{e,$}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followed by nothing means followed by $.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ask these properties as yes/no questions (remove {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ε</a:t>
            </a:r>
            <a:r>
              <a:rPr kumimoji="1" lang="en-US" altLang="zh-CN" baseline="0" dirty="0"/>
              <a:t>} in the third property; replace subset with equal in the fourth property)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draw 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 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1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2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</a:t>
            </a:r>
            <a:r>
              <a:rPr lang="en-US" sz="1200" baseline="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on the whiteboard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A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 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1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2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with First set of individual symbols, we can easily get the First set of any string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i+1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i+2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</a:t>
            </a:r>
            <a:r>
              <a:rPr lang="en-US" sz="1200" baseline="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: </a:t>
            </a:r>
            <a:r>
              <a:rPr kumimoji="1" lang="en-US" altLang="zh-CN" baseline="0" dirty="0"/>
              <a:t>suffix of the RHS).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iterative: A </a:t>
            </a:r>
            <a:r>
              <a:rPr kumimoji="1" lang="en-US" altLang="zh-CN" baseline="0" dirty="0">
                <a:sym typeface="Wingdings" panose="05000000000000000000"/>
              </a:rPr>
              <a:t> bB, C  Aa  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iterative: B </a:t>
            </a:r>
            <a:r>
              <a:rPr kumimoji="1" lang="en-US" altLang="zh-CN" baseline="0" dirty="0">
                <a:sym typeface="Wingdings" panose="05000000000000000000"/>
              </a:rPr>
              <a:t> bA, S  Aa  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practice after class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we solved this problem in recursive descent parsing with EBNF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the left recursion ensures that First(exp) ⊇ First(term), so when </a:t>
            </a:r>
            <a:r>
              <a:rPr kumimoji="1" lang="en-US" altLang="zh-CN" b="1" baseline="0" dirty="0"/>
              <a:t>exp </a:t>
            </a:r>
            <a:r>
              <a:rPr kumimoji="1" lang="en-US" altLang="zh-CN" b="1" baseline="0" dirty="0">
                <a:sym typeface="Wingdings" panose="05000000000000000000" pitchFamily="2" charset="2"/>
              </a:rPr>
              <a:t> term </a:t>
            </a:r>
            <a:r>
              <a:rPr kumimoji="1" lang="en-US" altLang="zh-CN" baseline="0" dirty="0">
                <a:sym typeface="Wingdings" panose="05000000000000000000" pitchFamily="2" charset="2"/>
              </a:rPr>
              <a:t>needs to added to one table entry, so does </a:t>
            </a:r>
            <a:r>
              <a:rPr kumimoji="1" lang="en-US" altLang="zh-CN" b="1" baseline="0" dirty="0">
                <a:sym typeface="Wingdings" panose="05000000000000000000" pitchFamily="2" charset="2"/>
              </a:rPr>
              <a:t>exp  exp addop term</a:t>
            </a:r>
            <a:endParaRPr kumimoji="1" lang="en-US" altLang="zh-CN" b="1" baseline="0" dirty="0">
              <a:sym typeface="Wingdings" panose="05000000000000000000" pitchFamily="2" charset="2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="0" baseline="0" dirty="0">
                <a:sym typeface="Wingdings" panose="05000000000000000000" pitchFamily="2" charset="2"/>
              </a:rPr>
              <a:t>if the production rule with left recursion is unique for that nonterminal (e.g., there is no exp  term), then it seems okay</a:t>
            </a:r>
            <a:endParaRPr kumimoji="1" lang="en-US" altLang="zh-CN" b="0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</a:t>
            </a:r>
            <a:r>
              <a:rPr kumimoji="1" lang="en-US" altLang="zh-CN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β⍺, β⍺⍺, ...</a:t>
            </a: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</a:t>
            </a:r>
            <a:r>
              <a:rPr kumimoji="1" lang="en-US" altLang="zh-CN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β⍺, β⍺⍺, ...</a:t>
            </a: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</a:t>
            </a:r>
            <a:r>
              <a:rPr kumimoji="1" lang="en-US" altLang="zh-CN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β⍺, β⍺⍺, ...</a:t>
            </a: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Common prefix will also cause multiple rules in one entry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For recursive descent parsing, we solved it with EBNF (in particular, the option notation)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For recursive descent parsing, we solved it with EBNF (in particular, the option notation)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token is the lookahead symbol (predictive)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match(): match and consumes the input symbol  // a match is not needed for “(“ and ”number”, just to keep the API simple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token is the lookahead symbol (predictive)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match(): match and consumes the input symbol  // a match is not needed for “(“ and ”number”, just to keep the API simple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assume token is a global variable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1" lang="en-US" altLang="zh-CN" baseline="0" dirty="0"/>
              <a:t>natural correspondence between EBNF and implementation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576" y="1964962"/>
            <a:ext cx="6687152" cy="983090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Syntax Analysis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27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Basic Ideas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for each nonterminal, define a function to recognize it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0800" y="301625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factor()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13" idx="0"/>
          </p:cNvCxnSpPr>
          <p:nvPr/>
        </p:nvCxnSpPr>
        <p:spPr>
          <a:xfrm>
            <a:off x="5774566" y="3385582"/>
            <a:ext cx="0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7587" y="384724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exp()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8658" y="468786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term()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0800" y="552848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factor()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74565" y="4226202"/>
            <a:ext cx="0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74565" y="5066822"/>
            <a:ext cx="0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46382" y="2813050"/>
            <a:ext cx="29454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factor()</a:t>
            </a:r>
            <a:endParaRPr lang="en-US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  exp()</a:t>
            </a:r>
            <a:endParaRPr lang="en-US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number: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otherwise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error()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18332" y="4043361"/>
            <a:ext cx="1981200" cy="6445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Recursive &amp; Descent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7395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Exercise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Write down the pseudocode for recognizing 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if-stmt</a:t>
            </a:r>
            <a:endParaRPr lang="en-US" altLang="zh-CN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8648" y="3314680"/>
            <a:ext cx="29454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factor()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exp()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number: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otherwise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error()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7191" y="3755225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5290" y="4984779"/>
            <a:ext cx="368421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707191" y="3755225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1098" y="2663423"/>
            <a:ext cx="48704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34353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EBNF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extended BNF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6500" y="2140743"/>
            <a:ext cx="33147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ifStmt()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exp()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stmt()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stmt()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8349" y="3353980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349" y="5605882"/>
            <a:ext cx="52006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514600" y="4305300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226" y="4430686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rewrite</a:t>
            </a:r>
            <a:endParaRPr lang="en-US" sz="2000" dirty="0"/>
          </a:p>
        </p:txBody>
      </p:sp>
      <p:sp>
        <p:nvSpPr>
          <p:cNvPr id="22" name="Line Callout 2 21"/>
          <p:cNvSpPr/>
          <p:nvPr/>
        </p:nvSpPr>
        <p:spPr>
          <a:xfrm>
            <a:off x="1236234" y="6289074"/>
            <a:ext cx="2220180" cy="433838"/>
          </a:xfrm>
          <a:prstGeom prst="borderCallout2">
            <a:avLst>
              <a:gd name="adj1" fmla="val 56806"/>
              <a:gd name="adj2" fmla="val 101389"/>
              <a:gd name="adj3" fmla="val 56806"/>
              <a:gd name="adj4" fmla="val 121515"/>
              <a:gd name="adj5" fmla="val -60214"/>
              <a:gd name="adj6" fmla="val 1383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means “optional”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3" name="Curved Connector 22"/>
          <p:cNvCxnSpPr>
            <a:stCxn id="20" idx="2"/>
            <a:endCxn id="15" idx="3"/>
          </p:cNvCxnSpPr>
          <p:nvPr/>
        </p:nvCxnSpPr>
        <p:spPr>
          <a:xfrm rot="5400000">
            <a:off x="6059258" y="5189806"/>
            <a:ext cx="524334" cy="70485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34353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EBNF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extended BNF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2200" y="2368832"/>
            <a:ext cx="4013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exp()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term()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term()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8349" y="3379380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349" y="5605882"/>
            <a:ext cx="41338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514600" y="4305300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226" y="4430686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rewrite</a:t>
            </a:r>
            <a:endParaRPr lang="en-US" sz="2000" dirty="0"/>
          </a:p>
        </p:txBody>
      </p:sp>
      <p:sp>
        <p:nvSpPr>
          <p:cNvPr id="22" name="Line Callout 2 21"/>
          <p:cNvSpPr/>
          <p:nvPr/>
        </p:nvSpPr>
        <p:spPr>
          <a:xfrm>
            <a:off x="3227967" y="6120869"/>
            <a:ext cx="2688065" cy="433838"/>
          </a:xfrm>
          <a:prstGeom prst="borderCallout2">
            <a:avLst>
              <a:gd name="adj1" fmla="val 59733"/>
              <a:gd name="adj2" fmla="val -3024"/>
              <a:gd name="adj3" fmla="val 62661"/>
              <a:gd name="adj4" fmla="val -12191"/>
              <a:gd name="adj5" fmla="val -13376"/>
              <a:gd name="adj6" fmla="val -2513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means “repetition”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3" name="Curved Connector 22"/>
          <p:cNvCxnSpPr>
            <a:stCxn id="20" idx="2"/>
            <a:endCxn id="15" idx="3"/>
          </p:cNvCxnSpPr>
          <p:nvPr/>
        </p:nvCxnSpPr>
        <p:spPr>
          <a:xfrm rot="5400000">
            <a:off x="5480379" y="4375976"/>
            <a:ext cx="850243" cy="200660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Callout 2 15"/>
          <p:cNvSpPr/>
          <p:nvPr/>
        </p:nvSpPr>
        <p:spPr>
          <a:xfrm>
            <a:off x="890616" y="2670553"/>
            <a:ext cx="1901826" cy="433838"/>
          </a:xfrm>
          <a:prstGeom prst="borderCallout2">
            <a:avLst>
              <a:gd name="adj1" fmla="val 97789"/>
              <a:gd name="adj2" fmla="val 32369"/>
              <a:gd name="adj3" fmla="val 121208"/>
              <a:gd name="adj4" fmla="val 40564"/>
              <a:gd name="adj5" fmla="val 171048"/>
              <a:gd name="adj6" fmla="val 5499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left recursion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6908800" y="2590800"/>
            <a:ext cx="1901826" cy="433838"/>
          </a:xfrm>
          <a:prstGeom prst="borderCallout2">
            <a:avLst>
              <a:gd name="adj1" fmla="val 103644"/>
              <a:gd name="adj2" fmla="val 82453"/>
              <a:gd name="adj3" fmla="val 250012"/>
              <a:gd name="adj4" fmla="val 81966"/>
              <a:gd name="adj5" fmla="val 320343"/>
              <a:gd name="adj6" fmla="val 142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no “addop” call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34353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EBNF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extended BNF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2200" y="2368832"/>
            <a:ext cx="4013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term()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factor()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factor()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8349" y="3353980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factor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349" y="5605882"/>
            <a:ext cx="43497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factor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514600" y="4305300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226" y="4430686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rewrite</a:t>
            </a:r>
            <a:endParaRPr lang="en-US" sz="2000" dirty="0"/>
          </a:p>
        </p:txBody>
      </p:sp>
      <p:cxnSp>
        <p:nvCxnSpPr>
          <p:cNvPr id="23" name="Curved Connector 22"/>
          <p:cNvCxnSpPr>
            <a:stCxn id="20" idx="2"/>
            <a:endCxn id="15" idx="3"/>
          </p:cNvCxnSpPr>
          <p:nvPr/>
        </p:nvCxnSpPr>
        <p:spPr>
          <a:xfrm rot="5400000">
            <a:off x="5588329" y="4483926"/>
            <a:ext cx="850243" cy="179070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5314951" cy="900113"/>
          </a:xfrm>
        </p:spPr>
        <p:txBody>
          <a:bodyPr>
            <a:normAutofit fontScale="92500"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Calculation can be embedded in parsing</a:t>
            </a:r>
            <a:endParaRPr lang="en-US" altLang="zh-CN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Preserve left associativity</a:t>
            </a:r>
            <a:endParaRPr lang="en-US" altLang="zh-CN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 panose="0500000000000000000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2590800"/>
            <a:ext cx="38735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exp()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temp = term()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temp += term()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 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match(-)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temp -= term()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temp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949" y="4233709"/>
            <a:ext cx="38036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59499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 panose="05000000000000000000"/>
              </a:rPr>
              <a:t>Tree construction can be embedded in parsing</a:t>
            </a:r>
            <a:endParaRPr lang="en-US" altLang="zh-CN" sz="2200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 panose="05000000000000000000"/>
              </a:rPr>
              <a:t>Example for generating a AST </a:t>
            </a:r>
            <a:endParaRPr lang="en-US" altLang="zh-CN" sz="2200" dirty="0">
              <a:sym typeface="Wingdings" panose="0500000000000000000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7000" y="2625548"/>
            <a:ext cx="48133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treeNode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exp()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node = term()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newnode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newnode = makeOpNode(token)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newnode.leftChild = node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newnode.rightChild = term()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node = newnode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 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node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985" y="3016250"/>
            <a:ext cx="3822700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1977" y="3922711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22067" y="4572488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sz="2000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6449" y="4307226"/>
            <a:ext cx="315836" cy="28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8909" y="4279406"/>
            <a:ext cx="287529" cy="3051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3961" y="46324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9696" y="53517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1759" y="53200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01872" y="4972598"/>
            <a:ext cx="263264" cy="3791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60622" y="4972598"/>
            <a:ext cx="248392" cy="3474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3504" y="605605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34 - 3 - 42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LL(1)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4368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Use a </a:t>
            </a:r>
            <a:r>
              <a:rPr lang="en-US" altLang="zh-CN" b="1" u="sng" dirty="0">
                <a:solidFill>
                  <a:srgbClr val="0432FF"/>
                </a:solidFill>
                <a:sym typeface="Wingdings" panose="05000000000000000000"/>
              </a:rPr>
              <a:t>stack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 </a:t>
            </a:r>
            <a:r>
              <a:rPr lang="en-US" altLang="zh-CN" dirty="0">
                <a:sym typeface="Wingdings" panose="05000000000000000000"/>
              </a:rPr>
              <a:t>rather than recursive calls to build a tree</a:t>
            </a:r>
            <a:endParaRPr lang="en-US" altLang="zh-CN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Similar to running some pushdown automaton (PDA)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Begin by pushing the start nonterminal to the stack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Perform some </a:t>
            </a:r>
            <a:r>
              <a:rPr lang="en-US" altLang="zh-CN" b="1" u="sng" dirty="0">
                <a:solidFill>
                  <a:srgbClr val="0432FF"/>
                </a:solidFill>
                <a:sym typeface="Wingdings" panose="05000000000000000000"/>
              </a:rPr>
              <a:t>actions</a:t>
            </a:r>
            <a:r>
              <a:rPr lang="en-US" altLang="zh-CN" dirty="0">
                <a:sym typeface="Wingdings" panose="05000000000000000000"/>
              </a:rPr>
              <a:t> based on the stack and next input symbol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Accept if both stack and input become empty</a:t>
            </a:r>
            <a:endParaRPr lang="en-US" altLang="zh-CN" dirty="0">
              <a:sym typeface="Wingdings" panose="0500000000000000000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22400" y="4354352"/>
            <a:ext cx="5207000" cy="1283722"/>
            <a:chOff x="1422400" y="4354352"/>
            <a:chExt cx="5207000" cy="1283722"/>
          </a:xfrm>
        </p:grpSpPr>
        <p:sp>
          <p:nvSpPr>
            <p:cNvPr id="58" name="TextBox 57"/>
            <p:cNvSpPr txBox="1"/>
            <p:nvPr/>
          </p:nvSpPr>
          <p:spPr>
            <a:xfrm>
              <a:off x="2962258" y="5207759"/>
              <a:ext cx="56357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" charset="0"/>
                  <a:ea typeface="Courier" charset="0"/>
                  <a:cs typeface="Courier" charset="0"/>
                </a:rPr>
                <a:t>()</a:t>
              </a:r>
              <a:endParaRPr lang="en-US" sz="20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35175" y="5177555"/>
              <a:ext cx="2894225" cy="4605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27448" y="5226042"/>
              <a:ext cx="2601952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</a:t>
              </a:r>
              <a:r>
                <a:rPr lang="en-US" altLang="zh-CN" b="1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)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ε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84469" y="4743950"/>
              <a:ext cx="895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tokens</a:t>
              </a:r>
              <a:endParaRPr lang="en-US" sz="2000" b="1" u="sn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93967" y="4743950"/>
              <a:ext cx="1153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grammar</a:t>
              </a:r>
              <a:endParaRPr lang="en-US" sz="2000" b="1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400" y="4354352"/>
              <a:ext cx="560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E.g.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456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Example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71758" y="2656933"/>
            <a:ext cx="5635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44675" y="2626729"/>
            <a:ext cx="2894225" cy="46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836948" y="2675216"/>
            <a:ext cx="260195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9350" y="38481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1832674"/>
                <a:gridCol w="1168400"/>
                <a:gridCol w="27139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 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( 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ε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ε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Callout 2 39"/>
          <p:cNvSpPr/>
          <p:nvPr/>
        </p:nvSpPr>
        <p:spPr>
          <a:xfrm>
            <a:off x="254153" y="4665173"/>
            <a:ext cx="1945115" cy="834068"/>
          </a:xfrm>
          <a:prstGeom prst="borderCallout2">
            <a:avLst>
              <a:gd name="adj1" fmla="val 35960"/>
              <a:gd name="adj2" fmla="val 103478"/>
              <a:gd name="adj3" fmla="val 34437"/>
              <a:gd name="adj4" fmla="val 159209"/>
              <a:gd name="adj5" fmla="val 29001"/>
              <a:gd name="adj6" fmla="val 1668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stack top: leftmost of RHS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1" name="Line Callout 2 40"/>
          <p:cNvSpPr/>
          <p:nvPr/>
        </p:nvSpPr>
        <p:spPr>
          <a:xfrm>
            <a:off x="147484" y="3848100"/>
            <a:ext cx="1685499" cy="698461"/>
          </a:xfrm>
          <a:prstGeom prst="borderCallout2">
            <a:avLst>
              <a:gd name="adj1" fmla="val 56006"/>
              <a:gd name="adj2" fmla="val 105087"/>
              <a:gd name="adj3" fmla="val 57825"/>
              <a:gd name="adj4" fmla="val 157083"/>
              <a:gd name="adj5" fmla="val 73117"/>
              <a:gd name="adj6" fmla="val 1673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$: marks stack bottom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7758" y="2216765"/>
            <a:ext cx="8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tokens</a:t>
            </a:r>
            <a:endParaRPr lang="en-US" sz="2000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452656" y="2216765"/>
            <a:ext cx="1153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grammar</a:t>
            </a:r>
            <a:endParaRPr lang="en-US" sz="20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Top-Down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456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Builds a parse tree top down, from the start nonterminal</a:t>
            </a:r>
            <a:endParaRPr lang="en-US" altLang="zh-CN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and creating tree nodes in </a:t>
            </a:r>
            <a:r>
              <a:rPr lang="en-US" altLang="zh-CN" b="1" dirty="0">
                <a:sym typeface="Wingdings" panose="05000000000000000000"/>
              </a:rPr>
              <a:t>preorder</a:t>
            </a:r>
            <a:r>
              <a:rPr lang="en-US" altLang="zh-CN" dirty="0">
                <a:sym typeface="Wingdings" panose="05000000000000000000"/>
              </a:rPr>
              <a:t> (a leftmost derivation)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7" idx="2"/>
            <a:endCxn id="84" idx="0"/>
          </p:cNvCxnSpPr>
          <p:nvPr/>
        </p:nvCxnSpPr>
        <p:spPr>
          <a:xfrm flipH="1">
            <a:off x="3198619" y="5265682"/>
            <a:ext cx="125874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00524" y="4170273"/>
            <a:ext cx="68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term</a:t>
            </a:r>
            <a:endParaRPr lang="en-US" sz="2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33798" y="3473314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  <a:endParaRPr lang="en-US" sz="20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876110" y="4865572"/>
            <a:ext cx="89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mulop</a:t>
            </a:r>
            <a:endParaRPr lang="en-US" sz="20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3707046" y="4871862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  <a:endParaRPr lang="en-US" sz="2000" i="1" dirty="0"/>
          </a:p>
        </p:txBody>
      </p:sp>
      <p:cxnSp>
        <p:nvCxnSpPr>
          <p:cNvPr id="79" name="Straight Arrow Connector 78"/>
          <p:cNvCxnSpPr>
            <a:endCxn id="93" idx="0"/>
          </p:cNvCxnSpPr>
          <p:nvPr/>
        </p:nvCxnSpPr>
        <p:spPr>
          <a:xfrm flipH="1">
            <a:off x="2432002" y="6003320"/>
            <a:ext cx="31683" cy="2562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2"/>
            <a:endCxn id="77" idx="0"/>
          </p:cNvCxnSpPr>
          <p:nvPr/>
        </p:nvCxnSpPr>
        <p:spPr>
          <a:xfrm>
            <a:off x="3141643" y="4570383"/>
            <a:ext cx="182850" cy="2951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11889" y="4585070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99189" y="553187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021713" y="561482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74105" y="415777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  <a:endParaRPr lang="en-US" sz="20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1805795" y="4175997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addop</a:t>
            </a:r>
            <a:endParaRPr lang="en-US" sz="20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2238284" y="4866306"/>
            <a:ext cx="68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term</a:t>
            </a:r>
            <a:endParaRPr lang="en-US" sz="2000" i="1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645814" y="3893969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2269186" y="3893969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5" idx="0"/>
          </p:cNvCxnSpPr>
          <p:nvPr/>
        </p:nvCxnSpPr>
        <p:spPr>
          <a:xfrm>
            <a:off x="2633550" y="3893968"/>
            <a:ext cx="50809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4" idx="0"/>
          </p:cNvCxnSpPr>
          <p:nvPr/>
        </p:nvCxnSpPr>
        <p:spPr>
          <a:xfrm flipH="1">
            <a:off x="1982837" y="4551511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 flipH="1">
            <a:off x="2579404" y="463414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18079" y="6259533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805931" y="486318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  <a:endParaRPr lang="en-US" sz="2000" b="1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266476" y="5235525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1306" y="3603077"/>
            <a:ext cx="1888" cy="3056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6170" y="290478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473623" y="4539897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20480" y="4826553"/>
            <a:ext cx="82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term</a:t>
            </a:r>
            <a:endParaRPr lang="en-US" sz="20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2059986" y="5520344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factor</a:t>
            </a:r>
            <a:endParaRPr lang="en-US" sz="2000" i="1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523377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027353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19163" y="5532281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  <a:endParaRPr lang="en-US" sz="20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88257" y="625636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  <a:endParaRPr lang="en-US" sz="20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239470" y="5898735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0177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Two Actions</a:t>
            </a:r>
            <a:r>
              <a:rPr lang="en-US" altLang="zh-CN" dirty="0">
                <a:sym typeface="Wingdings" panose="05000000000000000000"/>
              </a:rPr>
              <a:t>: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If stack top is a nonterminal A and A  ⍺, replace A with ⍺ (</a:t>
            </a:r>
            <a:r>
              <a:rPr lang="en-US" altLang="zh-CN" b="1" u="sng" dirty="0">
                <a:solidFill>
                  <a:srgbClr val="0432FF"/>
                </a:solidFill>
                <a:sym typeface="Wingdings" panose="05000000000000000000"/>
              </a:rPr>
              <a:t>generate</a:t>
            </a:r>
            <a:r>
              <a:rPr lang="en-US" altLang="zh-CN" dirty="0">
                <a:sym typeface="Wingdings" panose="05000000000000000000"/>
              </a:rPr>
              <a:t>)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If stack top is a terminal (token), </a:t>
            </a:r>
            <a:r>
              <a:rPr lang="en-US" altLang="zh-CN" b="1" u="sng" dirty="0">
                <a:solidFill>
                  <a:srgbClr val="0432FF"/>
                </a:solidFill>
                <a:sym typeface="Wingdings" panose="05000000000000000000"/>
              </a:rPr>
              <a:t>match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 </a:t>
            </a:r>
            <a:r>
              <a:rPr lang="en-US" altLang="zh-CN" dirty="0">
                <a:sym typeface="Wingdings" panose="05000000000000000000"/>
              </a:rPr>
              <a:t>it with input token</a:t>
            </a:r>
            <a:endParaRPr lang="en-US" altLang="zh-CN" dirty="0">
              <a:sym typeface="Wingdings" panose="05000000000000000000"/>
            </a:endParaRPr>
          </a:p>
          <a:p>
            <a:pPr marL="1257300" lvl="3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If matched, pop stack and advance input</a:t>
            </a:r>
            <a:endParaRPr lang="en-US" altLang="zh-CN" dirty="0">
              <a:sym typeface="Wingdings" panose="05000000000000000000"/>
            </a:endParaRPr>
          </a:p>
          <a:p>
            <a:pPr marL="1257300" lvl="3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Otherwise, throw an error</a:t>
            </a:r>
            <a:endParaRPr lang="en-US" altLang="zh-CN" dirty="0">
              <a:sym typeface="Wingdings" panose="0500000000000000000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4850" y="4191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1832674"/>
                <a:gridCol w="1168400"/>
                <a:gridCol w="27139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mismatch</a:t>
                      </a:r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74850" y="54864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1832674"/>
                <a:gridCol w="1168400"/>
                <a:gridCol w="27139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ε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mismatch</a:t>
                      </a:r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9100" y="4191000"/>
            <a:ext cx="1555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Error Input:</a:t>
            </a:r>
            <a:endParaRPr lang="en-US" sz="2000" u="sng" dirty="0"/>
          </a:p>
          <a:p>
            <a:r>
              <a:rPr lang="en-US" sz="2000" dirty="0"/>
              <a:t>         </a:t>
            </a:r>
            <a:r>
              <a:rPr lang="en-US" sz="2000" b="1" dirty="0"/>
              <a:t>)</a:t>
            </a:r>
            <a:endParaRPr 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0177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Parse Tree Construction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root node is constructed at the beginning of the parse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construct and attach tree nodes in each </a:t>
            </a:r>
            <a:r>
              <a:rPr lang="en-US" altLang="zh-CN" b="1" dirty="0">
                <a:sym typeface="Wingdings" panose="05000000000000000000"/>
              </a:rPr>
              <a:t>generate </a:t>
            </a:r>
            <a:r>
              <a:rPr lang="en-US" altLang="zh-CN" dirty="0">
                <a:sym typeface="Wingdings" panose="05000000000000000000"/>
              </a:rPr>
              <a:t>action</a:t>
            </a:r>
            <a:endParaRPr lang="en-US" altLang="zh-CN" dirty="0">
              <a:sym typeface="Wingdings" panose="0500000000000000000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21074" y="3910635"/>
          <a:ext cx="4883151" cy="111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197"/>
                <a:gridCol w="1678408"/>
                <a:gridCol w="977754"/>
                <a:gridCol w="192179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 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( ) 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4624" y="462812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634766" y="393116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S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02073" y="461562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S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12095" y="4633849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)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52114" y="4351821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75486" y="4351821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39850" y="4351820"/>
            <a:ext cx="50809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5160" y="4329625"/>
            <a:ext cx="497759" cy="3042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235" y="4615628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4067174" y="4659929"/>
            <a:ext cx="1546225" cy="336502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and Follow Sets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First ?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51819" y="1710810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$ ......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37064" y="1710810"/>
            <a:ext cx="19320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51819" y="1710810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1819" y="2295585"/>
            <a:ext cx="19172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05432" y="1238862"/>
            <a:ext cx="0" cy="47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9987" y="1710810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………….</a:t>
            </a:r>
            <a:endParaRPr 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12890" y="1238862"/>
            <a:ext cx="0" cy="47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26150" y="2320869"/>
            <a:ext cx="1062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Stack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8623" y="2306331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Tokens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74819" y="3117075"/>
            <a:ext cx="6247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 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6000" dirty="0">
                <a:sym typeface="Wingdings" panose="05000000000000000000" pitchFamily="2" charset="2"/>
              </a:rPr>
              <a:t>  a B | </a:t>
            </a:r>
            <a:r>
              <a:rPr lang="en-US" sz="60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6000" dirty="0">
                <a:sym typeface="Wingdings" panose="05000000000000000000" pitchFamily="2" charset="2"/>
              </a:rPr>
              <a:t> C | c D</a:t>
            </a:r>
            <a:endParaRPr lang="en-US" sz="6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74819" y="3096402"/>
            <a:ext cx="61574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 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6000" dirty="0">
                <a:sym typeface="Wingdings" panose="05000000000000000000" pitchFamily="2" charset="2"/>
              </a:rPr>
              <a:t>  a B | </a:t>
            </a:r>
            <a:r>
              <a:rPr lang="en-US" sz="6000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6000" dirty="0">
                <a:sym typeface="Wingdings" panose="05000000000000000000" pitchFamily="2" charset="2"/>
              </a:rPr>
              <a:t> C | c D</a:t>
            </a:r>
            <a:endParaRPr lang="en-US" sz="6000" dirty="0">
              <a:sym typeface="Wingdings" panose="05000000000000000000" pitchFamily="2" charset="2"/>
            </a:endParaRPr>
          </a:p>
          <a:p>
            <a:r>
              <a:rPr lang="en-US" sz="6000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6000" dirty="0">
                <a:sym typeface="Wingdings" panose="05000000000000000000" pitchFamily="2" charset="2"/>
              </a:rPr>
              <a:t> 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6000" dirty="0">
                <a:sym typeface="Wingdings" panose="05000000000000000000" pitchFamily="2" charset="2"/>
              </a:rPr>
              <a:t>  Y y  | </a:t>
            </a:r>
            <a:r>
              <a:rPr lang="en-US" sz="6000" dirty="0">
                <a:solidFill>
                  <a:srgbClr val="FF0000"/>
                </a:solidFill>
                <a:sym typeface="Wingdings" panose="05000000000000000000" pitchFamily="2" charset="2"/>
              </a:rPr>
              <a:t>Z z</a:t>
            </a:r>
            <a:endParaRPr lang="en-US" sz="6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6000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n-US" sz="6000" dirty="0">
                <a:sym typeface="Wingdings" panose="05000000000000000000" pitchFamily="2" charset="2"/>
              </a:rPr>
              <a:t> 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6000" dirty="0">
                <a:sym typeface="Wingdings" panose="05000000000000000000" pitchFamily="2" charset="2"/>
              </a:rPr>
              <a:t>  </a:t>
            </a:r>
            <a:r>
              <a:rPr lang="en-US" sz="6000" dirty="0">
                <a:solidFill>
                  <a:srgbClr val="FF0000"/>
                </a:solidFill>
                <a:sym typeface="Wingdings" panose="05000000000000000000" pitchFamily="2" charset="2"/>
              </a:rPr>
              <a:t>b b</a:t>
            </a:r>
            <a:r>
              <a:rPr lang="en-US" sz="6000" dirty="0">
                <a:sym typeface="Wingdings" panose="05000000000000000000" pitchFamily="2" charset="2"/>
              </a:rPr>
              <a:t> | z z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7985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Suppose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⍺ </a:t>
            </a:r>
            <a:r>
              <a:rPr lang="en-US" altLang="zh-CN" dirty="0">
                <a:sym typeface="Wingdings" panose="05000000000000000000"/>
              </a:rPr>
              <a:t>is a string of terminals and nonterminals,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First(⍺) </a:t>
            </a:r>
            <a:r>
              <a:rPr lang="en-US" altLang="zh-CN" dirty="0">
                <a:sym typeface="Wingdings" panose="05000000000000000000"/>
              </a:rPr>
              <a:t>consists of the first terminals that can be derived from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⍺</a:t>
            </a:r>
            <a:r>
              <a:rPr lang="en-US" altLang="zh-CN" dirty="0">
                <a:sym typeface="Wingdings" panose="05000000000000000000"/>
              </a:rPr>
              <a:t>.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689225" y="2642235"/>
            <a:ext cx="5032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</a:t>
            </a:r>
            <a:r>
              <a:rPr lang="en-US" altLang="zh-CN" sz="2400" dirty="0">
                <a:solidFill>
                  <a:srgbClr val="0432FF"/>
                </a:solidFill>
                <a:sym typeface="Wingdings" panose="05000000000000000000"/>
              </a:rPr>
              <a:t> ⍺ ⇒* aβ</a:t>
            </a:r>
            <a:r>
              <a:rPr lang="en-US" altLang="zh-CN" sz="2400" dirty="0">
                <a:sym typeface="Wingdings" panose="05000000000000000000"/>
              </a:rPr>
              <a:t>,</a:t>
            </a:r>
            <a:r>
              <a:rPr lang="en-US" altLang="zh-CN" sz="2400" dirty="0">
                <a:solidFill>
                  <a:srgbClr val="0432FF"/>
                </a:solidFill>
                <a:sym typeface="Wingdings" panose="05000000000000000000"/>
              </a:rPr>
              <a:t> </a:t>
            </a:r>
            <a:r>
              <a:rPr lang="en-US" altLang="zh-CN" sz="2400" dirty="0">
                <a:sym typeface="Wingdings" panose="05000000000000000000"/>
              </a:rPr>
              <a:t>then</a:t>
            </a:r>
            <a:r>
              <a:rPr lang="en-US" altLang="zh-CN" sz="2400" dirty="0">
                <a:solidFill>
                  <a:srgbClr val="0432FF"/>
                </a:solidFill>
                <a:sym typeface="Wingdings" panose="05000000000000000000"/>
              </a:rPr>
              <a:t> a ∈ First(⍺)</a:t>
            </a:r>
            <a:endParaRPr lang="en-US" sz="2400" dirty="0"/>
          </a:p>
        </p:txBody>
      </p:sp>
      <p:sp>
        <p:nvSpPr>
          <p:cNvPr id="13" name="Content Placeholder 2"/>
          <p:cNvSpPr txBox="1"/>
          <p:nvPr/>
        </p:nvSpPr>
        <p:spPr>
          <a:xfrm>
            <a:off x="2730136" y="3177289"/>
            <a:ext cx="5785214" cy="51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sym typeface="Wingdings" panose="05000000000000000000"/>
              </a:rPr>
              <a:t>if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⍺ ⇒* ε</a:t>
            </a:r>
            <a:r>
              <a:rPr lang="en-US" altLang="zh-CN" b="1" dirty="0">
                <a:sym typeface="Wingdings" panose="05000000000000000000"/>
              </a:rPr>
              <a:t> </a:t>
            </a:r>
            <a:r>
              <a:rPr lang="en-US" altLang="zh-CN" dirty="0">
                <a:sym typeface="Wingdings" panose="05000000000000000000"/>
              </a:rPr>
              <a:t>(nullable), then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ε ∈ First(⍺)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0761" y="5037832"/>
            <a:ext cx="304730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First(ABc) = </a:t>
            </a:r>
            <a:r>
              <a:rPr kumimoji="1" lang="en-US" altLang="zh-CN" b="1" dirty="0"/>
              <a:t>{a, c, d}</a:t>
            </a:r>
            <a:endParaRPr kumimoji="1" lang="en-US" altLang="zh-CN" b="1" dirty="0"/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1278" y="506207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33551" y="5110562"/>
            <a:ext cx="2601952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|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c |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ε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9678" y="4637722"/>
            <a:ext cx="208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Another grammar</a:t>
            </a:r>
            <a:endParaRPr lang="en-US" sz="20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1171111" y="4237612"/>
            <a:ext cx="56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5903" y="5590163"/>
            <a:ext cx="305216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First(BC) =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6371" y="5598388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{b, c, </a:t>
            </a:r>
            <a:r>
              <a:rPr lang="en-US" altLang="zh-CN" b="1" dirty="0">
                <a:sym typeface="Wingdings" panose="05000000000000000000"/>
              </a:rPr>
              <a:t>ε</a:t>
            </a:r>
            <a:r>
              <a:rPr kumimoji="1" lang="en-US" altLang="zh-CN" b="1" dirty="0"/>
              <a:t>}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259013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 panose="05000000000000000000"/>
              </a:rPr>
              <a:t>If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X</a:t>
            </a:r>
            <a:r>
              <a:rPr lang="en-US" altLang="zh-CN" dirty="0">
                <a:sym typeface="Wingdings" panose="05000000000000000000"/>
              </a:rPr>
              <a:t> is a terminal or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ε</a:t>
            </a:r>
            <a:r>
              <a:rPr lang="en-US" altLang="zh-CN" dirty="0">
                <a:sym typeface="Wingdings" panose="05000000000000000000"/>
              </a:rPr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First(X) = {X}</a:t>
            </a:r>
            <a:endParaRPr lang="en-US" altLang="zh-CN" b="1" dirty="0">
              <a:solidFill>
                <a:srgbClr val="0432FF"/>
              </a:solidFill>
              <a:sym typeface="Wingdings" panose="05000000000000000000"/>
            </a:endParaRP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 panose="05000000000000000000"/>
              </a:rPr>
              <a:t>Suppose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X</a:t>
            </a:r>
            <a:r>
              <a:rPr lang="en-US" altLang="zh-CN" dirty="0">
                <a:sym typeface="Wingdings" panose="05000000000000000000"/>
              </a:rPr>
              <a:t> is a nonterminal and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X  Y</a:t>
            </a:r>
            <a:r>
              <a:rPr lang="en-US" altLang="zh-CN" b="1" baseline="-25000" dirty="0">
                <a:solidFill>
                  <a:srgbClr val="0432FF"/>
                </a:solidFill>
                <a:sym typeface="Wingdings" panose="05000000000000000000"/>
              </a:rPr>
              <a:t>1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Y</a:t>
            </a:r>
            <a:r>
              <a:rPr lang="en-US" altLang="zh-CN" b="1" baseline="-25000" dirty="0">
                <a:solidFill>
                  <a:srgbClr val="0432FF"/>
                </a:solidFill>
                <a:sym typeface="Wingdings" panose="05000000000000000000"/>
              </a:rPr>
              <a:t>2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...Y</a:t>
            </a:r>
            <a:r>
              <a:rPr lang="en-US" altLang="zh-CN" b="1" baseline="-25000" dirty="0">
                <a:solidFill>
                  <a:srgbClr val="0432FF"/>
                </a:solidFill>
                <a:sym typeface="Wingdings" panose="05000000000000000000"/>
              </a:rPr>
              <a:t>k</a:t>
            </a:r>
            <a:r>
              <a:rPr lang="en-US" altLang="zh-CN" dirty="0">
                <a:sym typeface="Wingdings" panose="05000000000000000000"/>
              </a:rPr>
              <a:t> 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 panose="05000000000000000000"/>
              </a:rPr>
              <a:t>if for some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 i</a:t>
            </a:r>
            <a:r>
              <a:rPr lang="en-US" altLang="zh-CN" sz="2200" dirty="0">
                <a:sym typeface="Wingdings" panose="05000000000000000000"/>
              </a:rPr>
              <a:t>, 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 panose="05000000000000000000"/>
              </a:rPr>
              <a:t>1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...Y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 panose="05000000000000000000"/>
              </a:rPr>
              <a:t>i-1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 ⇒* ε </a:t>
            </a:r>
            <a:r>
              <a:rPr lang="en-US" altLang="zh-CN" sz="2200" dirty="0">
                <a:sym typeface="Wingdings" panose="05000000000000000000"/>
              </a:rPr>
              <a:t>, then 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First(X) </a:t>
            </a:r>
            <a:r>
              <a:rPr lang="en-US" altLang="zh-CN" sz="2200" b="1" dirty="0">
                <a:solidFill>
                  <a:srgbClr val="0432FF"/>
                </a:solidFill>
              </a:rPr>
              <a:t>⊇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 First(Y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 panose="05000000000000000000"/>
              </a:rPr>
              <a:t>i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) – {ε} </a:t>
            </a:r>
            <a:endParaRPr lang="en-US" altLang="zh-CN" sz="2200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 panose="05000000000000000000"/>
              </a:rPr>
              <a:t>if 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 panose="05000000000000000000"/>
              </a:rPr>
              <a:t>1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...Y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 panose="05000000000000000000"/>
              </a:rPr>
              <a:t>k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 ⇒* ε</a:t>
            </a:r>
            <a:r>
              <a:rPr lang="en-US" altLang="zh-CN" sz="2200" dirty="0">
                <a:sym typeface="Wingdings" panose="05000000000000000000"/>
              </a:rPr>
              <a:t>, then </a:t>
            </a:r>
            <a:r>
              <a:rPr lang="en-US" altLang="zh-CN" sz="2200" b="1" dirty="0">
                <a:solidFill>
                  <a:srgbClr val="0432FF"/>
                </a:solidFill>
                <a:sym typeface="Wingdings" panose="05000000000000000000"/>
              </a:rPr>
              <a:t> ε ∈ First(X)</a:t>
            </a:r>
            <a:endParaRPr lang="en-US" altLang="zh-CN" sz="2200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0761" y="5037832"/>
            <a:ext cx="274250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First(A) = </a:t>
            </a:r>
            <a:r>
              <a:rPr kumimoji="1" lang="en-US" altLang="zh-CN" b="1" dirty="0"/>
              <a:t>{a, c, d}</a:t>
            </a:r>
            <a:endParaRPr kumimoji="1" lang="en-US" altLang="zh-CN" b="1" dirty="0"/>
          </a:p>
        </p:txBody>
      </p:sp>
      <p:sp>
        <p:nvSpPr>
          <p:cNvPr id="21" name="Rectangle 20"/>
          <p:cNvSpPr/>
          <p:nvPr/>
        </p:nvSpPr>
        <p:spPr>
          <a:xfrm>
            <a:off x="4941278" y="506207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3551" y="5110562"/>
            <a:ext cx="2601952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|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c |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ε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39678" y="4637722"/>
            <a:ext cx="208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Another grammar</a:t>
            </a:r>
            <a:endParaRPr lang="en-US" sz="2000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171111" y="4237612"/>
            <a:ext cx="56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  <a:endParaRPr lang="en-US" sz="2000" dirty="0"/>
          </a:p>
        </p:txBody>
      </p:sp>
      <p:sp>
        <p:nvSpPr>
          <p:cNvPr id="9" name="Line Callout 2 8"/>
          <p:cNvSpPr/>
          <p:nvPr/>
        </p:nvSpPr>
        <p:spPr>
          <a:xfrm>
            <a:off x="5837357" y="3607910"/>
            <a:ext cx="2184247" cy="457200"/>
          </a:xfrm>
          <a:prstGeom prst="borderCallout2">
            <a:avLst>
              <a:gd name="adj1" fmla="val -14299"/>
              <a:gd name="adj2" fmla="val 50069"/>
              <a:gd name="adj3" fmla="val -70663"/>
              <a:gd name="adj4" fmla="val 49808"/>
              <a:gd name="adj5" fmla="val -137646"/>
              <a:gd name="adj6" fmla="val 7988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Why exclude it ?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8762" y="2479904"/>
            <a:ext cx="6086476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nonterminal A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First(A) = {}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some First set changed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</a:t>
            </a:r>
            <a:r>
              <a:rPr lang="en-US" sz="200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</a:t>
            </a:r>
            <a:endParaRPr lang="en-US" sz="2000" baseline="-25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k = 1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continue = true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continue == true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k&lt;=n 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add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k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)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{ε} to First(A)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ε ∉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k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  continue = false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k++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continue == true 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add ε to First(A)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7985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Compute the First set for each nonterminal iteratively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641647" y="2759884"/>
            <a:ext cx="2184247" cy="457200"/>
          </a:xfrm>
          <a:prstGeom prst="borderCallout2">
            <a:avLst>
              <a:gd name="adj1" fmla="val 16004"/>
              <a:gd name="adj2" fmla="val -5115"/>
              <a:gd name="adj3" fmla="val 14186"/>
              <a:gd name="adj4" fmla="val -36456"/>
              <a:gd name="adj5" fmla="val 85840"/>
              <a:gd name="adj6" fmla="val -555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Why iterative ?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79500" y="2120900"/>
          <a:ext cx="71628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init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{ε}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{d, ε}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{a, ε, d}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{ε}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{d, ε}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{a, ε, d}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{ε}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{d, ε}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9381" y="486141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91654" y="4909902"/>
            <a:ext cx="2601952" cy="137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bC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ε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 |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44600" y="3624357"/>
            <a:ext cx="0" cy="1009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39900" y="4089073"/>
            <a:ext cx="12700" cy="544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4673600"/>
            <a:ext cx="41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The same results, so iteration stops</a:t>
            </a:r>
            <a:endParaRPr lang="en-US" dirty="0">
              <a:solidFill>
                <a:srgbClr val="C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Follow 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1819" y="1710810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$ ......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en-US" sz="3200" b="1" dirty="0"/>
              <a:t> A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37064" y="1710810"/>
            <a:ext cx="19320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51819" y="1710810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51819" y="2295585"/>
            <a:ext cx="19172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89987" y="1710810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………….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26150" y="2320869"/>
            <a:ext cx="1062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Stack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8623" y="2306331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Tokens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81211" y="3231532"/>
                <a:ext cx="555511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A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6000" dirty="0">
                    <a:sym typeface="Wingdings" panose="05000000000000000000" pitchFamily="2" charset="2"/>
                  </a:rPr>
                  <a:t>  a B |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sz="6000" dirty="0">
                    <a:sym typeface="Wingdings" panose="05000000000000000000" pitchFamily="2" charset="2"/>
                  </a:rPr>
                  <a:t> | c D</a:t>
                </a:r>
                <a:endParaRPr lang="en-US" sz="6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11" y="3231532"/>
                <a:ext cx="5555110" cy="1015663"/>
              </a:xfrm>
              <a:prstGeom prst="rect">
                <a:avLst/>
              </a:prstGeom>
              <a:blipFill rotWithShape="1">
                <a:blip r:embed="rId1"/>
                <a:stretch>
                  <a:fillRect l="-1" t="-2" r="3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96440" y="4266657"/>
            <a:ext cx="2906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sz="3200" dirty="0">
                <a:solidFill>
                  <a:srgbClr val="FF0000"/>
                </a:solidFill>
              </a:rPr>
              <a:t>✔️    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if b can Follow 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31112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For a nonterminal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 dirty="0">
                <a:sym typeface="Wingdings" panose="05000000000000000000"/>
              </a:rPr>
              <a:t>, if there exists a derivation from the start nonterminal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S ⇒* ⍺Aaβ</a:t>
            </a:r>
            <a:r>
              <a:rPr lang="en-US" altLang="zh-CN" dirty="0">
                <a:sym typeface="Wingdings" panose="05000000000000000000"/>
              </a:rPr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a ∈ Follow(A)</a:t>
            </a:r>
            <a:endParaRPr lang="en-US" altLang="zh-CN" b="1" dirty="0">
              <a:solidFill>
                <a:srgbClr val="0432FF"/>
              </a:solidFill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dirty="0"/>
              <a:t>If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 S ⇒* ⍺A</a:t>
            </a:r>
            <a:r>
              <a:rPr lang="en-US" dirty="0"/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$ ∈ Follow(A)</a:t>
            </a:r>
            <a:endParaRPr lang="en-US" dirty="0"/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 panose="0500000000000000000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8850" y="4214872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Follow(A)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71867" y="423911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964140" y="4287602"/>
            <a:ext cx="260195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BD 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bDe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0267" y="3814762"/>
            <a:ext cx="1153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grammar</a:t>
            </a:r>
            <a:endParaRPr lang="en-US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1700" y="3414652"/>
            <a:ext cx="56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8850" y="4853901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Follow(B)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850" y="5492930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Follow(C)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850" y="6148504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Follow(D)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3842" y="423911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{$}</a:t>
            </a:r>
            <a:endParaRPr kumimoji="1" lang="en-US" altLang="zh-CN" b="1" dirty="0"/>
          </a:p>
        </p:txBody>
      </p:sp>
      <p:sp>
        <p:nvSpPr>
          <p:cNvPr id="15" name="Rectangle 14"/>
          <p:cNvSpPr/>
          <p:nvPr/>
        </p:nvSpPr>
        <p:spPr>
          <a:xfrm>
            <a:off x="3333842" y="4872390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{d}</a:t>
            </a:r>
            <a:endParaRPr kumimoji="1" lang="en-US" altLang="zh-CN" b="1" dirty="0"/>
          </a:p>
        </p:txBody>
      </p:sp>
      <p:sp>
        <p:nvSpPr>
          <p:cNvPr id="16" name="Rectangle 15"/>
          <p:cNvSpPr/>
          <p:nvPr/>
        </p:nvSpPr>
        <p:spPr>
          <a:xfrm>
            <a:off x="3340254" y="552370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{b, $}</a:t>
            </a:r>
            <a:endParaRPr kumimoji="1" lang="en-US" altLang="zh-CN" b="1" dirty="0"/>
          </a:p>
        </p:txBody>
      </p:sp>
      <p:sp>
        <p:nvSpPr>
          <p:cNvPr id="17" name="Rectangle 16"/>
          <p:cNvSpPr/>
          <p:nvPr/>
        </p:nvSpPr>
        <p:spPr>
          <a:xfrm>
            <a:off x="3324033" y="616791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{e, $}</a:t>
            </a:r>
            <a:endParaRPr kumimoji="1" lang="en-US" altLang="zh-CN" b="1" dirty="0"/>
          </a:p>
        </p:txBody>
      </p:sp>
      <p:sp>
        <p:nvSpPr>
          <p:cNvPr id="18" name="Line Callout 2 17"/>
          <p:cNvSpPr/>
          <p:nvPr/>
        </p:nvSpPr>
        <p:spPr>
          <a:xfrm>
            <a:off x="4021661" y="3333318"/>
            <a:ext cx="4493690" cy="457200"/>
          </a:xfrm>
          <a:prstGeom prst="borderCallout2">
            <a:avLst>
              <a:gd name="adj1" fmla="val 83372"/>
              <a:gd name="adj2" fmla="val -1501"/>
              <a:gd name="adj3" fmla="val 83660"/>
              <a:gd name="adj4" fmla="val -6321"/>
              <a:gd name="adj5" fmla="val 194348"/>
              <a:gd name="adj6" fmla="val -1012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$ always in Follow set of start symbol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Bottom-Up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456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Builds a parse tree bottom up, from the leaf nodes</a:t>
            </a:r>
            <a:endParaRPr lang="en-US" altLang="zh-CN" dirty="0">
              <a:sym typeface="Wingdings" panose="05000000000000000000"/>
            </a:endParaRPr>
          </a:p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/>
              </a:rPr>
              <a:t>   (will be discussed in Chapter 5)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/>
            </a:endParaRPr>
          </a:p>
        </p:txBody>
      </p:sp>
      <p:cxnSp>
        <p:nvCxnSpPr>
          <p:cNvPr id="74" name="Straight Arrow Connector 73"/>
          <p:cNvCxnSpPr>
            <a:stCxn id="77" idx="2"/>
            <a:endCxn id="84" idx="0"/>
          </p:cNvCxnSpPr>
          <p:nvPr/>
        </p:nvCxnSpPr>
        <p:spPr>
          <a:xfrm flipH="1">
            <a:off x="3198619" y="5265682"/>
            <a:ext cx="125874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00524" y="4170273"/>
            <a:ext cx="68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term</a:t>
            </a:r>
            <a:endParaRPr lang="en-US" sz="2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33798" y="3473314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  <a:endParaRPr lang="en-US" sz="20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876110" y="4865572"/>
            <a:ext cx="89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mulop</a:t>
            </a:r>
            <a:endParaRPr lang="en-US" sz="20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3707046" y="4871862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  <a:endParaRPr lang="en-US" sz="2000" i="1" dirty="0"/>
          </a:p>
        </p:txBody>
      </p:sp>
      <p:cxnSp>
        <p:nvCxnSpPr>
          <p:cNvPr id="79" name="Straight Arrow Connector 78"/>
          <p:cNvCxnSpPr>
            <a:endCxn id="93" idx="0"/>
          </p:cNvCxnSpPr>
          <p:nvPr/>
        </p:nvCxnSpPr>
        <p:spPr>
          <a:xfrm flipH="1">
            <a:off x="2432002" y="6003320"/>
            <a:ext cx="31683" cy="2562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2"/>
            <a:endCxn id="77" idx="0"/>
          </p:cNvCxnSpPr>
          <p:nvPr/>
        </p:nvCxnSpPr>
        <p:spPr>
          <a:xfrm>
            <a:off x="3141643" y="4570383"/>
            <a:ext cx="182850" cy="2951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11889" y="4585070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99189" y="553187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021713" y="561482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74105" y="415777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  <a:endParaRPr lang="en-US" sz="20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1805795" y="4175997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addop</a:t>
            </a:r>
            <a:endParaRPr lang="en-US" sz="20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2238284" y="4866306"/>
            <a:ext cx="68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term</a:t>
            </a:r>
            <a:endParaRPr lang="en-US" sz="2000" i="1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645814" y="3893969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2269186" y="3893969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5" idx="0"/>
          </p:cNvCxnSpPr>
          <p:nvPr/>
        </p:nvCxnSpPr>
        <p:spPr>
          <a:xfrm>
            <a:off x="2633550" y="3893968"/>
            <a:ext cx="50809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4" idx="0"/>
          </p:cNvCxnSpPr>
          <p:nvPr/>
        </p:nvCxnSpPr>
        <p:spPr>
          <a:xfrm flipH="1">
            <a:off x="1982837" y="4551511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 flipH="1">
            <a:off x="2579404" y="463414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18079" y="6259533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805931" y="486318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  <a:endParaRPr lang="en-US" sz="2000" b="1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266476" y="5235525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1306" y="3603077"/>
            <a:ext cx="1888" cy="305656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6170" y="290478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473623" y="4539897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20480" y="4826553"/>
            <a:ext cx="82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term</a:t>
            </a:r>
            <a:endParaRPr lang="en-US" sz="20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2059986" y="5520344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factor</a:t>
            </a:r>
            <a:endParaRPr lang="en-US" sz="2000" i="1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523377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027353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66476" y="5235525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9163" y="5532281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788257" y="625636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  <a:endParaRPr lang="en-US" sz="20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239470" y="5898735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169972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For a nonterminal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 dirty="0">
                <a:sym typeface="Wingdings" panose="05000000000000000000"/>
              </a:rPr>
              <a:t>, if there exists a derivation from the start nonterminal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S ⇒* ⍺ Aaβ (a ≠</a:t>
            </a:r>
            <a:r>
              <a:rPr lang="en-US" altLang="zh-CN" b="1" dirty="0">
                <a:solidFill>
                  <a:srgbClr val="0432FF"/>
                </a:solidFill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ε)</a:t>
            </a:r>
            <a:r>
              <a:rPr lang="en-US" altLang="zh-CN" dirty="0">
                <a:sym typeface="Wingdings" panose="05000000000000000000"/>
              </a:rPr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a ∈ Follow(A)</a:t>
            </a:r>
            <a:endParaRPr lang="en-US" altLang="zh-CN" b="1" dirty="0">
              <a:solidFill>
                <a:srgbClr val="0432FF"/>
              </a:solidFill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dirty="0"/>
              <a:t>If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 S ⇒* ⍺A</a:t>
            </a:r>
            <a:r>
              <a:rPr lang="en-US" dirty="0"/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$ ∈ Follow(A)</a:t>
            </a:r>
            <a:endParaRPr lang="en-US" altLang="zh-CN" b="1" dirty="0">
              <a:solidFill>
                <a:srgbClr val="0432FF"/>
              </a:solidFill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 panose="0500000000000000000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8850" y="4214872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Follow(A)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71867" y="423911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964140" y="4287602"/>
            <a:ext cx="260195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BD 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De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 |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ε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0267" y="3814762"/>
            <a:ext cx="208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Another grammar</a:t>
            </a:r>
            <a:endParaRPr lang="en-US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1700" y="3414652"/>
            <a:ext cx="1112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Exercise: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28850" y="4853901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Follow(B)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850" y="5492930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Follow(C)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850" y="6148504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Follow(D) =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0352" y="423911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{$}</a:t>
            </a:r>
            <a:endParaRPr kumimoji="1" lang="en-US" altLang="zh-CN" b="1" dirty="0"/>
          </a:p>
        </p:txBody>
      </p:sp>
      <p:sp>
        <p:nvSpPr>
          <p:cNvPr id="15" name="Rectangle 14"/>
          <p:cNvSpPr/>
          <p:nvPr/>
        </p:nvSpPr>
        <p:spPr>
          <a:xfrm>
            <a:off x="3680352" y="487239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{d, $}</a:t>
            </a:r>
            <a:endParaRPr kumimoji="1" lang="en-US" altLang="zh-CN" b="1" dirty="0"/>
          </a:p>
        </p:txBody>
      </p:sp>
      <p:sp>
        <p:nvSpPr>
          <p:cNvPr id="16" name="Rectangle 15"/>
          <p:cNvSpPr/>
          <p:nvPr/>
        </p:nvSpPr>
        <p:spPr>
          <a:xfrm>
            <a:off x="3686764" y="552370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{d, e, $}</a:t>
            </a:r>
            <a:endParaRPr kumimoji="1" lang="en-US" altLang="zh-CN" b="1" dirty="0"/>
          </a:p>
        </p:txBody>
      </p:sp>
      <p:sp>
        <p:nvSpPr>
          <p:cNvPr id="17" name="Rectangle 16"/>
          <p:cNvSpPr/>
          <p:nvPr/>
        </p:nvSpPr>
        <p:spPr>
          <a:xfrm>
            <a:off x="3670543" y="616791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{e, $}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7"/>
            <a:ext cx="7504698" cy="218829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 panose="05000000000000000000"/>
              </a:rPr>
              <a:t>If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 dirty="0">
                <a:sym typeface="Wingdings" panose="05000000000000000000"/>
              </a:rPr>
              <a:t> is the start symbol,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$ ∈ Follow(A)</a:t>
            </a:r>
            <a:endParaRPr lang="en-US" altLang="zh-CN" b="1" dirty="0">
              <a:solidFill>
                <a:srgbClr val="0432FF"/>
              </a:solidFill>
              <a:sym typeface="Wingdings" panose="05000000000000000000"/>
            </a:endParaRP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 panose="05000000000000000000"/>
              </a:rPr>
              <a:t>For any nonterminal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 dirty="0">
                <a:sym typeface="Wingdings" panose="05000000000000000000"/>
              </a:rPr>
              <a:t>, </a:t>
            </a:r>
            <a:r>
              <a:rPr lang="en-US" b="1" dirty="0">
                <a:solidFill>
                  <a:srgbClr val="0432FF"/>
                </a:solidFill>
                <a:sym typeface="Wingdings" panose="05000000000000000000"/>
              </a:rPr>
              <a:t>ε ∉ Follow(A) </a:t>
            </a:r>
            <a:endParaRPr lang="en-US" altLang="zh-CN" dirty="0">
              <a:sym typeface="Wingdings" panose="05000000000000000000"/>
            </a:endParaRP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 panose="05000000000000000000"/>
              </a:rPr>
              <a:t>If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A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–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&gt; ⍺B𝛾 </a:t>
            </a:r>
            <a:r>
              <a:rPr lang="en-US" altLang="zh-CN" dirty="0">
                <a:sym typeface="Wingdings" panose="05000000000000000000"/>
              </a:rPr>
              <a:t>then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First(𝛾)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–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 {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ε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} ⊆ Follow(B)</a:t>
            </a:r>
            <a:endParaRPr lang="en-US" altLang="zh-CN" b="1" dirty="0">
              <a:solidFill>
                <a:srgbClr val="0432FF"/>
              </a:solidFill>
              <a:sym typeface="Wingdings" panose="05000000000000000000"/>
            </a:endParaRP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If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 A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–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&gt; ⍺B𝛾 </a:t>
            </a:r>
            <a:r>
              <a:rPr lang="en-US" dirty="0"/>
              <a:t>and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𝛾 ⇒* ε</a:t>
            </a:r>
            <a:r>
              <a:rPr lang="en-US" dirty="0"/>
              <a:t> then </a:t>
            </a:r>
            <a:r>
              <a:rPr lang="en-US" altLang="zh-CN" b="1" dirty="0">
                <a:solidFill>
                  <a:srgbClr val="0432FF"/>
                </a:solidFill>
                <a:sym typeface="Wingdings" panose="05000000000000000000"/>
              </a:rPr>
              <a:t>Follow(A) ⊆ Follow(B)</a:t>
            </a:r>
            <a:endParaRPr lang="en-US" altLang="zh-CN" b="1" dirty="0">
              <a:solidFill>
                <a:srgbClr val="0432FF"/>
              </a:solidFill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990" y="2311401"/>
            <a:ext cx="7516019" cy="4020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nonterminal A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 is start-symbol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Follow(A)={$}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Follow(A)={}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2800"/>
              </a:lnSpc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some Follow set changed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</a:t>
            </a:r>
            <a:r>
              <a:rPr lang="en-US" sz="200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</a:t>
            </a:r>
            <a:endParaRPr lang="en-US" sz="2000" baseline="-25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each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that is a nontermianl    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add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i+1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i+2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)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{ε} to Follow(X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ε ∈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i+1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i+2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  add Follow(A) to Follow(X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7985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 panose="05000000000000000000"/>
              </a:rPr>
              <a:t>Compute the Follow set for each nonterminal iteratively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6916665" y="4321887"/>
            <a:ext cx="1820339" cy="457200"/>
          </a:xfrm>
          <a:prstGeom prst="borderCallout2">
            <a:avLst>
              <a:gd name="adj1" fmla="val 83372"/>
              <a:gd name="adj2" fmla="val -1501"/>
              <a:gd name="adj3" fmla="val 83660"/>
              <a:gd name="adj4" fmla="val -6321"/>
              <a:gd name="adj5" fmla="val 194348"/>
              <a:gd name="adj6" fmla="val -1012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3rd property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6916665" y="6015220"/>
            <a:ext cx="1820339" cy="457200"/>
          </a:xfrm>
          <a:prstGeom prst="borderCallout2">
            <a:avLst>
              <a:gd name="adj1" fmla="val 83372"/>
              <a:gd name="adj2" fmla="val -1501"/>
              <a:gd name="adj3" fmla="val 83660"/>
              <a:gd name="adj4" fmla="val -6321"/>
              <a:gd name="adj5" fmla="val 33237"/>
              <a:gd name="adj6" fmla="val -3384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4th property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4100" y="2692400"/>
          <a:ext cx="6612001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4641"/>
                <a:gridCol w="1386840"/>
                <a:gridCol w="1386840"/>
                <a:gridCol w="1386840"/>
                <a:gridCol w="1386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Follow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219200" y="3788229"/>
            <a:ext cx="0" cy="1416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99985" y="4224401"/>
            <a:ext cx="0" cy="9804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54100" y="1690689"/>
          <a:ext cx="6934200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840"/>
                <a:gridCol w="1386840"/>
                <a:gridCol w="1386840"/>
                <a:gridCol w="1386840"/>
                <a:gridCol w="1386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First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{e}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{e}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{e}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728029" y="5156376"/>
            <a:ext cx="1871174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9503" y="5204863"/>
            <a:ext cx="1448227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AB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eC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b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025" y="5204863"/>
            <a:ext cx="41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The same results, so iteration stops</a:t>
            </a:r>
            <a:endParaRPr lang="en-US" dirty="0">
              <a:solidFill>
                <a:srgbClr val="C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Example: Compute First/Follow Set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713" y="4035762"/>
            <a:ext cx="3092453" cy="2670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First(E) 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id</a:t>
            </a:r>
            <a:r>
              <a:rPr lang="en-US" sz="2000" dirty="0">
                <a:ea typeface="Courier" charset="0"/>
                <a:cs typeface="Courier" charset="0"/>
              </a:rPr>
              <a:t> 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First(E’) = {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ym typeface="Wingdings" panose="05000000000000000000"/>
              </a:rPr>
              <a:t>ε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First(addop) = {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First(T) 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id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First(T’) = { </a:t>
            </a:r>
            <a:r>
              <a:rPr lang="en-US" sz="2000" b="1" dirty="0">
                <a:ea typeface="Courier" charset="0"/>
                <a:cs typeface="Courier" charset="0"/>
              </a:rPr>
              <a:t>*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ym typeface="Wingdings" panose="05000000000000000000"/>
              </a:rPr>
              <a:t>ε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First(mulop) = { </a:t>
            </a:r>
            <a:r>
              <a:rPr lang="en-US" sz="2000" b="1" dirty="0">
                <a:ea typeface="Courier" charset="0"/>
                <a:cs typeface="Courier" charset="0"/>
              </a:rPr>
              <a:t>*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First(F) 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id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8005" y="4036270"/>
            <a:ext cx="3403601" cy="2695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Follow(E)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Follow(E’)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Follow(addop)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id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Follow(T)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Follow(T’)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Follow(mulop)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id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Follow(F)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*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  <a:endParaRPr lang="en-US" sz="2000" dirty="0"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1506" y="1690689"/>
            <a:ext cx="4560987" cy="2225225"/>
            <a:chOff x="909014" y="1496613"/>
            <a:chExt cx="4560987" cy="2225225"/>
          </a:xfrm>
        </p:grpSpPr>
        <p:sp>
          <p:nvSpPr>
            <p:cNvPr id="9" name="Rectangle 8"/>
            <p:cNvSpPr/>
            <p:nvPr/>
          </p:nvSpPr>
          <p:spPr>
            <a:xfrm>
              <a:off x="909015" y="1496613"/>
              <a:ext cx="4560986" cy="2225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9014" y="1496613"/>
              <a:ext cx="4424985" cy="2225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E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T E’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E</a:t>
              </a:r>
              <a:r>
                <a:rPr lang="en-US" altLang="zh-CN" i="1" baseline="30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’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 err="1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addop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T E</a:t>
              </a:r>
              <a:r>
                <a:rPr lang="en-US" altLang="zh-CN" i="1" baseline="30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’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ε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addop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+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-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T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 T’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T’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 err="1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mulop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 T’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ε</a:t>
              </a:r>
              <a:endPara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mulop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*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E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id</a:t>
              </a:r>
              <a:endPara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xfrm>
            <a:off x="607580" y="476250"/>
            <a:ext cx="2602056" cy="5205132"/>
          </a:xfrm>
          <a:noFill/>
        </p:spPr>
        <p:txBody>
          <a:bodyPr wrap="square" lIns="82058" tIns="41029" rIns="82058" bIns="41029" numCol="1" anchor="t" anchorCtr="0" compatLnSpc="1">
            <a:normAutofit fontScale="90000"/>
          </a:bodyPr>
          <a:lstStyle/>
          <a:p>
            <a:pPr>
              <a:lnSpc>
                <a:spcPct val="100000"/>
              </a:lnSpc>
              <a:spcBef>
                <a:spcPts val="540"/>
              </a:spcBef>
              <a:spcAft>
                <a:spcPts val="600"/>
              </a:spcAft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Example: </a:t>
            </a:r>
            <a:b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 </a:t>
            </a: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 T E’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  + T E’  |  </a:t>
            </a:r>
            <a:r>
              <a:rPr lang="en-US" sz="2200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  F T’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  * F T’  |  </a:t>
            </a:r>
            <a:r>
              <a:rPr lang="en-US" sz="2200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  ( E )  |  id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	FIRST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	{ (, id }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	{ +, </a:t>
            </a:r>
            <a:r>
              <a:rPr lang="en-US" sz="2200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 }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	{ (, id }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	{ *, </a:t>
            </a:r>
            <a:r>
              <a:rPr lang="en-US" sz="2200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 }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	{ (, id }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endParaRPr lang="en-US" sz="220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4098" name="Straight Connector 5"/>
          <p:cNvCxnSpPr>
            <a:cxnSpLocks noChangeShapeType="1"/>
          </p:cNvCxnSpPr>
          <p:nvPr/>
        </p:nvCxnSpPr>
        <p:spPr bwMode="auto">
          <a:xfrm>
            <a:off x="1173014" y="3548524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099" name="Straight Connector 6"/>
          <p:cNvCxnSpPr>
            <a:cxnSpLocks noChangeShapeType="1"/>
          </p:cNvCxnSpPr>
          <p:nvPr/>
        </p:nvCxnSpPr>
        <p:spPr bwMode="auto">
          <a:xfrm>
            <a:off x="646545" y="3857062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10" name="Title 1"/>
          <p:cNvSpPr txBox="1"/>
          <p:nvPr/>
        </p:nvSpPr>
        <p:spPr>
          <a:xfrm>
            <a:off x="3382818" y="1058956"/>
            <a:ext cx="4548909" cy="4622426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lIns="82058" tIns="41029" rIns="82058" bIns="41029"/>
          <a:lstStyle>
            <a:lvl1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F  ( E )  |  id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FIRST(F) = { (, id }</a:t>
            </a:r>
            <a:br>
              <a:rPr lang="en-US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T’  * F T’  | 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ε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FIRST(T’) = { *,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ε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 }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E’  + T E’ | 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ε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FIRST(E’) = { +,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ε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 }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T  F T’</a:t>
            </a:r>
            <a:endParaRPr lang="en-US" b="0" dirty="0">
              <a:ln>
                <a:solidFill>
                  <a:srgbClr val="000000"/>
                </a:solidFill>
              </a:ln>
              <a:solidFill>
                <a:schemeClr val="tx1"/>
              </a:solidFill>
              <a:sym typeface="Wingdings" panose="0500000000000000000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FIRST(T) = FIRST(F) = { (, id }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E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 T E’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 panose="05000000000000000000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FIRST(E) = FIRST(T) = { (, id }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</a:br>
            <a:endParaRPr lang="en-US" sz="2200" b="0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746126" y="487456"/>
            <a:ext cx="2625147" cy="3135490"/>
          </a:xfrm>
          <a:noFill/>
        </p:spPr>
        <p:txBody>
          <a:bodyPr wrap="square" lIns="82058" tIns="41029" rIns="82058" bIns="41029" numCol="1" anchor="t" anchorCtr="0" compatLnSpc="1">
            <a:spAutoFit/>
          </a:bodyPr>
          <a:lstStyle/>
          <a:p>
            <a:pPr>
              <a:spcBef>
                <a:spcPts val="540"/>
              </a:spcBef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 </a:t>
            </a: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 T E’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  + T E’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  F T’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  * F T’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  ( E )  |  id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endParaRPr lang="en-US" sz="220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1099979"/>
            <a:ext cx="3913909" cy="2160351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FOLLOW(E)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ym typeface="Wingdings" panose="05000000000000000000"/>
              </a:rPr>
              <a:t>     E is the start symbol</a:t>
            </a:r>
            <a:br>
              <a:rPr lang="en-US" sz="2200" dirty="0">
                <a:sym typeface="Wingdings" panose="05000000000000000000"/>
              </a:rPr>
            </a:br>
            <a:r>
              <a:rPr lang="en-US" sz="2500" dirty="0">
                <a:sym typeface="Wingdings" panose="05000000000000000000"/>
              </a:rPr>
              <a:t>        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$</a:t>
            </a:r>
            <a:r>
              <a:rPr lang="en-US" sz="2200" dirty="0">
                <a:sym typeface="Wingdings" panose="05000000000000000000"/>
              </a:rPr>
              <a:t>   </a:t>
            </a:r>
            <a:r>
              <a:rPr lang="en-US" sz="2200" dirty="0" err="1">
                <a:sym typeface="Wingdings" panose="05000000000000000000"/>
              </a:rPr>
              <a:t>ε</a:t>
            </a:r>
            <a:r>
              <a:rPr lang="en-US" sz="2200" dirty="0">
                <a:sym typeface="Wingdings" panose="05000000000000000000"/>
              </a:rPr>
              <a:t>   FOLLOW(E)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ym typeface="Wingdings" panose="05000000000000000000"/>
              </a:rPr>
              <a:t>     F  (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E</a:t>
            </a:r>
            <a:r>
              <a:rPr lang="en-US" sz="2200" dirty="0">
                <a:sym typeface="Wingdings" panose="05000000000000000000"/>
              </a:rPr>
              <a:t> </a:t>
            </a:r>
            <a:r>
              <a:rPr lang="en-US" sz="2200" dirty="0">
                <a:ln>
                  <a:solidFill>
                    <a:schemeClr val="tx1"/>
                  </a:solidFill>
                </a:ln>
                <a:sym typeface="Wingdings" panose="05000000000000000000"/>
              </a:rPr>
              <a:t>)</a:t>
            </a:r>
            <a:endParaRPr lang="en-US" sz="2200" dirty="0">
              <a:ln>
                <a:solidFill>
                  <a:schemeClr val="tx1"/>
                </a:solidFill>
              </a:ln>
              <a:sym typeface="Wingdings" panose="0500000000000000000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ym typeface="Wingdings" panose="05000000000000000000"/>
              </a:rPr>
              <a:t>          </a:t>
            </a:r>
            <a:r>
              <a:rPr lang="en-US" sz="2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sym typeface="Wingdings" panose="05000000000000000000"/>
              </a:rPr>
              <a:t> )   </a:t>
            </a:r>
            <a:r>
              <a:rPr lang="en-US" sz="2200" dirty="0" err="1">
                <a:sym typeface="Wingdings" panose="05000000000000000000"/>
              </a:rPr>
              <a:t>ε</a:t>
            </a:r>
            <a:r>
              <a:rPr lang="en-US" sz="2200" dirty="0">
                <a:sym typeface="Wingdings" panose="05000000000000000000"/>
              </a:rPr>
              <a:t>   FOLLOW(E)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FOLLOW(E) = { $, ) }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3364" y="3533980"/>
            <a:ext cx="5980545" cy="2837881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FOLLOW(E’)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  <a:p>
            <a:pPr>
              <a:defRPr/>
            </a:pPr>
            <a:r>
              <a:rPr lang="en-US" sz="2200" dirty="0">
                <a:sym typeface="Wingdings" panose="05000000000000000000"/>
              </a:rPr>
              <a:t>    E  T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E’</a:t>
            </a:r>
            <a:r>
              <a:rPr lang="en-US" sz="2200" dirty="0">
                <a:sym typeface="Wingdings" panose="05000000000000000000"/>
              </a:rPr>
              <a:t>   &amp;   E’  + T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E’</a:t>
            </a:r>
            <a:r>
              <a:rPr lang="en-US" sz="2500" dirty="0">
                <a:sym typeface="Wingdings" panose="05000000000000000000"/>
              </a:rPr>
              <a:t> </a:t>
            </a:r>
            <a:endParaRPr lang="en-US" sz="2500" dirty="0">
              <a:sym typeface="Wingdings" panose="05000000000000000000"/>
            </a:endParaRPr>
          </a:p>
          <a:p>
            <a:pPr>
              <a:spcBef>
                <a:spcPts val="540"/>
              </a:spcBef>
              <a:defRPr/>
            </a:pPr>
            <a:r>
              <a:rPr lang="en-US" sz="2500" dirty="0">
                <a:sym typeface="Wingdings" panose="05000000000000000000"/>
              </a:rPr>
              <a:t>    ………E</a:t>
            </a:r>
            <a:r>
              <a:rPr lang="en-US" sz="2500" dirty="0">
                <a:solidFill>
                  <a:srgbClr val="FF0000"/>
                </a:solidFill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</a:t>
            </a:r>
            <a:r>
              <a:rPr lang="en-US" sz="2500" dirty="0">
                <a:sym typeface="Wingdings" panose="05000000000000000000"/>
              </a:rPr>
              <a:t>….…   ………TE’</a:t>
            </a:r>
            <a:r>
              <a:rPr lang="en-US" sz="2500" dirty="0">
                <a:solidFill>
                  <a:srgbClr val="FF0000"/>
                </a:solidFill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</a:t>
            </a:r>
            <a:r>
              <a:rPr lang="en-US" sz="2500" dirty="0">
                <a:sym typeface="Wingdings" panose="05000000000000000000"/>
              </a:rPr>
              <a:t>……..        </a:t>
            </a:r>
            <a:endParaRPr lang="en-US" sz="25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 -   FOLLOW(E) is contained in FOLLOW(E’)      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 -  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{ $, ) }  </a:t>
            </a:r>
            <a:r>
              <a:rPr lang="en-US" sz="2200" dirty="0">
                <a:sym typeface="Wingdings" panose="05000000000000000000"/>
              </a:rPr>
              <a:t>is contained in  FOLLOW(E’)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FOLLOW(E’) = { $, ) }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365125" y="274544"/>
            <a:ext cx="3202420" cy="5642162"/>
          </a:xfrm>
          <a:noFill/>
        </p:spPr>
        <p:txBody>
          <a:bodyPr wrap="square" lIns="82058" tIns="41029" rIns="82058" bIns="41029" numCol="1" anchor="t" anchorCtr="0" compatLnSpc="1"/>
          <a:lstStyle/>
          <a:p>
            <a:pPr>
              <a:spcBef>
                <a:spcPts val="540"/>
              </a:spcBef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Example: </a:t>
            </a:r>
            <a:b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 </a:t>
            </a: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 T E’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  + T E’  |  </a:t>
            </a:r>
            <a:r>
              <a:rPr lang="en-US" sz="2200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  F T’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  * F T’  |  </a:t>
            </a:r>
            <a:r>
              <a:rPr lang="en-US" sz="2200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  ( E )  |  id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	FIRST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	{ (, id }</a:t>
            </a:r>
            <a:b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</a:t>
            </a:r>
            <a: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	</a:t>
            </a:r>
            <a:r>
              <a:rPr lang="en-US" altLang="ja-JP" sz="2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{ +, </a:t>
            </a:r>
            <a:r>
              <a:rPr lang="en-US" altLang="ja-JP" sz="2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r>
              <a:rPr lang="en-US" altLang="ja-JP" sz="2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 }</a:t>
            </a:r>
            <a:br>
              <a:rPr lang="en-US" altLang="ja-JP" sz="2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	{ (, id }</a:t>
            </a:r>
            <a:b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</a:t>
            </a:r>
            <a:r>
              <a:rPr lang="en-US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’</a:t>
            </a:r>
            <a: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	{ *, </a:t>
            </a:r>
            <a:r>
              <a:rPr lang="en-US" altLang="ja-JP" sz="2200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ε</a:t>
            </a:r>
            <a: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 }</a:t>
            </a:r>
            <a:b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	{ (, id }</a:t>
            </a:r>
            <a:br>
              <a:rPr lang="en-US" altLang="ja-JP" sz="22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endParaRPr lang="en-US" sz="220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6146" name="Straight Connector 5"/>
          <p:cNvCxnSpPr>
            <a:cxnSpLocks noChangeShapeType="1"/>
          </p:cNvCxnSpPr>
          <p:nvPr/>
        </p:nvCxnSpPr>
        <p:spPr bwMode="auto">
          <a:xfrm>
            <a:off x="1004455" y="3266992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6147" name="Straight Connector 6"/>
          <p:cNvCxnSpPr>
            <a:cxnSpLocks noChangeShapeType="1"/>
          </p:cNvCxnSpPr>
          <p:nvPr/>
        </p:nvCxnSpPr>
        <p:spPr bwMode="auto">
          <a:xfrm>
            <a:off x="438727" y="3611811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8" name="Rectangle 7"/>
          <p:cNvSpPr/>
          <p:nvPr/>
        </p:nvSpPr>
        <p:spPr>
          <a:xfrm>
            <a:off x="2909455" y="1216298"/>
            <a:ext cx="5992091" cy="3937729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FOLLOW(T)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  <a:p>
            <a:pPr>
              <a:defRPr/>
            </a:pPr>
            <a:r>
              <a:rPr lang="en-US" sz="2200" dirty="0">
                <a:sym typeface="Wingdings" panose="05000000000000000000"/>
              </a:rPr>
              <a:t>             E 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T</a:t>
            </a:r>
            <a:r>
              <a:rPr lang="en-US" sz="2200" dirty="0">
                <a:sym typeface="Wingdings" panose="05000000000000000000"/>
              </a:rPr>
              <a:t> </a:t>
            </a:r>
            <a:r>
              <a:rPr lang="en-US" sz="2200" dirty="0">
                <a:ln>
                  <a:solidFill>
                    <a:schemeClr val="tx1"/>
                  </a:solidFill>
                </a:ln>
                <a:sym typeface="Wingdings" panose="05000000000000000000"/>
              </a:rPr>
              <a:t>E’</a:t>
            </a:r>
            <a:r>
              <a:rPr lang="en-US" sz="2200" dirty="0">
                <a:sym typeface="Wingdings" panose="05000000000000000000"/>
              </a:rPr>
              <a:t>   &amp;   E’  +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T</a:t>
            </a:r>
            <a:r>
              <a:rPr lang="en-US" sz="2200" dirty="0">
                <a:sym typeface="Wingdings" panose="05000000000000000000"/>
              </a:rPr>
              <a:t> </a:t>
            </a:r>
            <a:r>
              <a:rPr lang="en-US" sz="2200" dirty="0">
                <a:ln>
                  <a:solidFill>
                    <a:srgbClr val="000000"/>
                  </a:solidFill>
                </a:ln>
                <a:sym typeface="Wingdings" panose="05000000000000000000"/>
              </a:rPr>
              <a:t>E’</a:t>
            </a:r>
            <a:r>
              <a:rPr lang="en-US" sz="2500" dirty="0">
                <a:sym typeface="Wingdings" panose="05000000000000000000"/>
              </a:rPr>
              <a:t>        </a:t>
            </a:r>
            <a:endParaRPr lang="en-US" sz="25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FIRST(E’) – { </a:t>
            </a:r>
            <a:r>
              <a:rPr lang="en-US" sz="2200" dirty="0" err="1">
                <a:sym typeface="Wingdings" panose="05000000000000000000"/>
              </a:rPr>
              <a:t>ε</a:t>
            </a:r>
            <a:r>
              <a:rPr lang="en-US" sz="2200" dirty="0">
                <a:sym typeface="Wingdings" panose="05000000000000000000"/>
              </a:rPr>
              <a:t> } is contained in FOLLOW(T)      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      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{</a:t>
            </a:r>
            <a:r>
              <a:rPr lang="en-US" sz="2200" dirty="0">
                <a:sym typeface="Wingdings" panose="05000000000000000000"/>
              </a:rPr>
              <a:t>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+ }</a:t>
            </a:r>
            <a:r>
              <a:rPr lang="en-US" sz="2200" dirty="0">
                <a:sym typeface="Wingdings" panose="05000000000000000000"/>
              </a:rPr>
              <a:t>  is contained in  FOLLOW(T)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</a:t>
            </a:r>
            <a:r>
              <a:rPr lang="en-US" sz="2200" dirty="0" err="1">
                <a:sym typeface="Wingdings" panose="05000000000000000000"/>
              </a:rPr>
              <a:t>ε</a:t>
            </a:r>
            <a:r>
              <a:rPr lang="en-US" sz="2200" dirty="0">
                <a:sym typeface="Wingdings" panose="05000000000000000000"/>
              </a:rPr>
              <a:t>  belongs to FIRST(E’)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500" dirty="0">
                <a:sym typeface="Wingdings" panose="05000000000000000000"/>
              </a:rPr>
              <a:t>     </a:t>
            </a:r>
            <a:r>
              <a:rPr lang="en-US" sz="2200" dirty="0">
                <a:sym typeface="Wingdings" panose="05000000000000000000"/>
              </a:rPr>
              <a:t></a:t>
            </a:r>
            <a:r>
              <a:rPr lang="en-US" sz="2500" dirty="0">
                <a:sym typeface="Wingdings" panose="05000000000000000000"/>
              </a:rPr>
              <a:t> </a:t>
            </a:r>
            <a:r>
              <a:rPr lang="en-US" sz="2200" dirty="0">
                <a:sym typeface="Wingdings" panose="05000000000000000000"/>
              </a:rPr>
              <a:t>FOLLOW(E) is contained in FOLLOW(T)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    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{ $, ) } </a:t>
            </a:r>
            <a:r>
              <a:rPr lang="en-US" sz="2200" dirty="0">
                <a:sym typeface="Wingdings" panose="05000000000000000000"/>
              </a:rPr>
              <a:t>is contained in FOLLOW(T)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FOLLOW(T) = { +, $, ) }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365125" y="274544"/>
            <a:ext cx="3202420" cy="5642162"/>
          </a:xfrm>
          <a:noFill/>
        </p:spPr>
        <p:txBody>
          <a:bodyPr wrap="square" lIns="82058" tIns="41029" rIns="82058" bIns="41029" numCol="1" anchor="t" anchorCtr="0" compatLnSpc="1"/>
          <a:lstStyle/>
          <a:p>
            <a:pPr>
              <a:spcBef>
                <a:spcPts val="540"/>
              </a:spcBef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 </a:t>
            </a: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 T E’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  + T E’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  F T’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  * F T’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  ( E )  |  id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	FIRST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	{ (, id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	{ +, ε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	{ (, id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	{ *, ε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	{ (, id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endParaRPr lang="en-US" sz="220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7170" name="Straight Connector 5"/>
          <p:cNvCxnSpPr>
            <a:cxnSpLocks noChangeShapeType="1"/>
          </p:cNvCxnSpPr>
          <p:nvPr/>
        </p:nvCxnSpPr>
        <p:spPr bwMode="auto">
          <a:xfrm>
            <a:off x="1004455" y="3252481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7171" name="Straight Connector 6"/>
          <p:cNvCxnSpPr>
            <a:cxnSpLocks noChangeShapeType="1"/>
          </p:cNvCxnSpPr>
          <p:nvPr/>
        </p:nvCxnSpPr>
        <p:spPr bwMode="auto">
          <a:xfrm>
            <a:off x="438727" y="3611811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8" name="Rectangle 7"/>
          <p:cNvSpPr/>
          <p:nvPr/>
        </p:nvSpPr>
        <p:spPr>
          <a:xfrm>
            <a:off x="2990273" y="1597298"/>
            <a:ext cx="5726545" cy="2389795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FOLLOW(T’)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  <a:p>
            <a:pPr>
              <a:defRPr/>
            </a:pPr>
            <a:r>
              <a:rPr lang="en-US" sz="2200" dirty="0">
                <a:sym typeface="Wingdings" panose="05000000000000000000"/>
              </a:rPr>
              <a:t>             T  F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T’</a:t>
            </a:r>
            <a:r>
              <a:rPr lang="en-US" sz="2200" dirty="0">
                <a:sym typeface="Wingdings" panose="05000000000000000000"/>
              </a:rPr>
              <a:t>   &amp;   T’  * F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T’</a:t>
            </a:r>
            <a:r>
              <a:rPr lang="en-US" sz="2500" dirty="0">
                <a:sym typeface="Wingdings" panose="05000000000000000000"/>
              </a:rPr>
              <a:t>        </a:t>
            </a:r>
            <a:endParaRPr lang="en-US" sz="25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FOLLOW(T) is contained in FOLLOW(T’)      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    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{ +, $, ) } </a:t>
            </a:r>
            <a:r>
              <a:rPr lang="en-US" sz="2200" dirty="0">
                <a:sym typeface="Wingdings" panose="05000000000000000000"/>
              </a:rPr>
              <a:t>is contained in FOLLOW(T’)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FOLLOW(T’) = { +, $, ) }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365125" y="274544"/>
            <a:ext cx="3202420" cy="5642162"/>
          </a:xfrm>
          <a:noFill/>
        </p:spPr>
        <p:txBody>
          <a:bodyPr wrap="square" lIns="82058" tIns="41029" rIns="82058" bIns="41029" numCol="1" anchor="t" anchorCtr="0" compatLnSpc="1"/>
          <a:lstStyle/>
          <a:p>
            <a:pPr>
              <a:spcBef>
                <a:spcPts val="540"/>
              </a:spcBef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 </a:t>
            </a: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 T E’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  + T E’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  F T’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  * F T’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  ( E )  |  id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	FIRST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	{ (, id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	{ +, ε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	{ (, id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	{ *, ε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	{ (, id }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endParaRPr lang="en-US" sz="220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8194" name="Straight Connector 5"/>
          <p:cNvCxnSpPr>
            <a:cxnSpLocks noChangeShapeType="1"/>
          </p:cNvCxnSpPr>
          <p:nvPr/>
        </p:nvCxnSpPr>
        <p:spPr bwMode="auto">
          <a:xfrm>
            <a:off x="1004455" y="3266993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8195" name="Straight Connector 6"/>
          <p:cNvCxnSpPr>
            <a:cxnSpLocks noChangeShapeType="1"/>
          </p:cNvCxnSpPr>
          <p:nvPr/>
        </p:nvCxnSpPr>
        <p:spPr bwMode="auto">
          <a:xfrm>
            <a:off x="438727" y="3611811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8" name="Rectangle 7"/>
          <p:cNvSpPr/>
          <p:nvPr/>
        </p:nvSpPr>
        <p:spPr>
          <a:xfrm>
            <a:off x="2909455" y="1182681"/>
            <a:ext cx="5992091" cy="3937729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FOLLOW(F)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  <a:p>
            <a:pPr>
              <a:defRPr/>
            </a:pPr>
            <a:r>
              <a:rPr lang="en-US" sz="2200" dirty="0">
                <a:sym typeface="Wingdings" panose="05000000000000000000"/>
              </a:rPr>
              <a:t>             T 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F</a:t>
            </a:r>
            <a:r>
              <a:rPr lang="en-US" sz="2200" dirty="0">
                <a:sym typeface="Wingdings" panose="05000000000000000000"/>
              </a:rPr>
              <a:t> </a:t>
            </a:r>
            <a:r>
              <a:rPr lang="en-US" sz="2200" dirty="0">
                <a:ln>
                  <a:solidFill>
                    <a:schemeClr val="tx1"/>
                  </a:solidFill>
                </a:ln>
                <a:sym typeface="Wingdings" panose="05000000000000000000"/>
              </a:rPr>
              <a:t>T’</a:t>
            </a:r>
            <a:r>
              <a:rPr lang="en-US" sz="2200" dirty="0">
                <a:sym typeface="Wingdings" panose="05000000000000000000"/>
              </a:rPr>
              <a:t>   &amp;   T’  *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 panose="05000000000000000000"/>
              </a:rPr>
              <a:t>F</a:t>
            </a:r>
            <a:r>
              <a:rPr lang="en-US" sz="2200" dirty="0">
                <a:sym typeface="Wingdings" panose="05000000000000000000"/>
              </a:rPr>
              <a:t> </a:t>
            </a:r>
            <a:r>
              <a:rPr lang="en-US" sz="2200" dirty="0">
                <a:ln>
                  <a:solidFill>
                    <a:srgbClr val="000000"/>
                  </a:solidFill>
                </a:ln>
                <a:sym typeface="Wingdings" panose="05000000000000000000"/>
              </a:rPr>
              <a:t>T’</a:t>
            </a:r>
            <a:r>
              <a:rPr lang="en-US" sz="2500" dirty="0">
                <a:sym typeface="Wingdings" panose="05000000000000000000"/>
              </a:rPr>
              <a:t>        </a:t>
            </a:r>
            <a:endParaRPr lang="en-US" sz="25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FIRST(T’) – { </a:t>
            </a:r>
            <a:r>
              <a:rPr lang="en-US" sz="2200" dirty="0" err="1">
                <a:sym typeface="Wingdings" panose="05000000000000000000"/>
              </a:rPr>
              <a:t>ε</a:t>
            </a:r>
            <a:r>
              <a:rPr lang="en-US" sz="2200" dirty="0">
                <a:sym typeface="Wingdings" panose="05000000000000000000"/>
              </a:rPr>
              <a:t> } is contained in FOLLOW(F)      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       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{ * }  </a:t>
            </a:r>
            <a:r>
              <a:rPr lang="en-US" sz="2200" dirty="0">
                <a:sym typeface="Wingdings" panose="05000000000000000000"/>
              </a:rPr>
              <a:t>is contained in  FOLLOW(F)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</a:t>
            </a:r>
            <a:r>
              <a:rPr lang="en-US" sz="2200" dirty="0" err="1">
                <a:sym typeface="Wingdings" panose="05000000000000000000"/>
              </a:rPr>
              <a:t>ε</a:t>
            </a:r>
            <a:r>
              <a:rPr lang="en-US" sz="2200" dirty="0">
                <a:sym typeface="Wingdings" panose="05000000000000000000"/>
              </a:rPr>
              <a:t>  belongs to FIRST(T’)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500" dirty="0">
                <a:sym typeface="Wingdings" panose="05000000000000000000"/>
              </a:rPr>
              <a:t>     </a:t>
            </a:r>
            <a:r>
              <a:rPr lang="en-US" sz="2200" dirty="0">
                <a:sym typeface="Wingdings" panose="05000000000000000000"/>
              </a:rPr>
              <a:t></a:t>
            </a:r>
            <a:r>
              <a:rPr lang="en-US" sz="2500" dirty="0">
                <a:sym typeface="Wingdings" panose="05000000000000000000"/>
              </a:rPr>
              <a:t> </a:t>
            </a:r>
            <a:r>
              <a:rPr lang="en-US" sz="2200" dirty="0">
                <a:sym typeface="Wingdings" panose="05000000000000000000"/>
              </a:rPr>
              <a:t>FOLLOW(T) is contained in FOLLOW(F)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 panose="05000000000000000000"/>
              </a:rPr>
              <a:t>       </a:t>
            </a: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{ +, $, ) } </a:t>
            </a:r>
            <a:r>
              <a:rPr lang="en-US" sz="2200" dirty="0">
                <a:sym typeface="Wingdings" panose="05000000000000000000"/>
              </a:rPr>
              <a:t>is contained in FOLLOW(F)</a:t>
            </a:r>
            <a:endParaRPr lang="en-US" sz="2200" dirty="0">
              <a:sym typeface="Wingdings" panose="050000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 panose="05000000000000000000"/>
              </a:rPr>
              <a:t>FOLLOW(F) = { *, +, $, ) }</a:t>
            </a:r>
            <a:endParaRPr lang="en-US" sz="2200" dirty="0">
              <a:solidFill>
                <a:srgbClr val="FF0000"/>
              </a:solidFill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Top-Down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(Chapter 4)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xfrm>
            <a:off x="365125" y="1277471"/>
            <a:ext cx="2336511" cy="3810000"/>
          </a:xfrm>
          <a:noFill/>
        </p:spPr>
        <p:txBody>
          <a:bodyPr wrap="square" lIns="82058" tIns="41029" rIns="82058" bIns="41029" numCol="1" anchor="t" anchorCtr="0" compatLnSpc="1">
            <a:normAutofit fontScale="90000"/>
          </a:bodyPr>
          <a:lstStyle/>
          <a:p>
            <a:pPr>
              <a:spcBef>
                <a:spcPts val="540"/>
              </a:spcBef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 </a:t>
            </a: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 T E’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E’  + T E’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  F T’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T’  * F T’  |  ε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  <a:t>F  ( E )  |  id</a:t>
            </a: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br>
              <a:rPr lang="en-US" sz="220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sym typeface="Wingdings" panose="05000000000000000000" charset="0"/>
              </a:rPr>
            </a:br>
            <a:endParaRPr lang="en-US" sz="220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9218" name="Straight Connector 5"/>
          <p:cNvCxnSpPr>
            <a:cxnSpLocks noChangeShapeType="1"/>
          </p:cNvCxnSpPr>
          <p:nvPr/>
        </p:nvCxnSpPr>
        <p:spPr bwMode="auto">
          <a:xfrm>
            <a:off x="3648364" y="2095500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9219" name="Straight Connector 6"/>
          <p:cNvCxnSpPr>
            <a:cxnSpLocks noChangeShapeType="1"/>
          </p:cNvCxnSpPr>
          <p:nvPr/>
        </p:nvCxnSpPr>
        <p:spPr bwMode="auto">
          <a:xfrm>
            <a:off x="3082636" y="2330824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9220" name="Title 1"/>
          <p:cNvSpPr txBox="1"/>
          <p:nvPr/>
        </p:nvSpPr>
        <p:spPr bwMode="auto">
          <a:xfrm>
            <a:off x="3020580" y="1277471"/>
            <a:ext cx="2336511" cy="3406588"/>
          </a:xfrm>
          <a:prstGeom prst="rect">
            <a:avLst/>
          </a:prstGeom>
          <a:noFill/>
          <a:ln>
            <a:noFill/>
          </a:ln>
        </p:spPr>
        <p:txBody>
          <a:bodyPr lIns="82058" tIns="41029" rIns="82058" bIns="41029"/>
          <a:lstStyle>
            <a:lvl1pPr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lnSpc>
                <a:spcPts val="2690"/>
              </a:lnSpc>
              <a:spcBef>
                <a:spcPts val="540"/>
              </a:spcBef>
            </a:pP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  <a:t>	FIRST</a:t>
            </a: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  <a:t>E	{ (, id }</a:t>
            </a: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  <a:t>E’	{ +, ε }</a:t>
            </a: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  <a:t>T	{ (, id }</a:t>
            </a: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  <a:t>T’	{ *, ε }</a:t>
            </a: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  <a:t>F	{ (, id }</a:t>
            </a:r>
            <a:br>
              <a:rPr lang="en-US" sz="2200" b="0">
                <a:solidFill>
                  <a:schemeClr val="tx1"/>
                </a:solidFill>
                <a:sym typeface="Wingdings" panose="05000000000000000000" charset="0"/>
              </a:rPr>
            </a:br>
            <a:endParaRPr lang="en-US" sz="2200" b="0">
              <a:solidFill>
                <a:schemeClr val="tx1"/>
              </a:solidFill>
            </a:endParaRPr>
          </a:p>
        </p:txBody>
      </p:sp>
      <p:sp>
        <p:nvSpPr>
          <p:cNvPr id="9221" name="Title 1"/>
          <p:cNvSpPr txBox="1"/>
          <p:nvPr/>
        </p:nvSpPr>
        <p:spPr bwMode="auto">
          <a:xfrm>
            <a:off x="5606762" y="1288677"/>
            <a:ext cx="2881410" cy="3406588"/>
          </a:xfrm>
          <a:prstGeom prst="rect">
            <a:avLst/>
          </a:prstGeom>
          <a:noFill/>
          <a:ln>
            <a:noFill/>
          </a:ln>
        </p:spPr>
        <p:txBody>
          <a:bodyPr lIns="82058" tIns="41029" rIns="82058" bIns="41029"/>
          <a:lstStyle>
            <a:lvl1pPr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defTabSz="100647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lnSpc>
                <a:spcPts val="2690"/>
              </a:lnSpc>
              <a:spcBef>
                <a:spcPts val="540"/>
              </a:spcBef>
            </a:pP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  <a:t>	FOLLOW</a:t>
            </a: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  <a:t>E	{ $, ) }</a:t>
            </a: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  <a:t>E’	{ $, ) }</a:t>
            </a: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  <a:t>T	{ +, $, ) }</a:t>
            </a: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  <a:t>T’	{ +, $, ) }</a:t>
            </a: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  <a:t>F	{ *, +, $, ) }</a:t>
            </a:r>
            <a:br>
              <a:rPr lang="en-US" sz="2200" b="0" dirty="0">
                <a:solidFill>
                  <a:schemeClr val="tx1"/>
                </a:solidFill>
                <a:sym typeface="Wingdings" panose="05000000000000000000" charset="0"/>
              </a:rPr>
            </a:br>
            <a:endParaRPr lang="en-US" sz="2200" b="0" dirty="0">
              <a:solidFill>
                <a:schemeClr val="tx1"/>
              </a:solidFill>
            </a:endParaRPr>
          </a:p>
        </p:txBody>
      </p:sp>
      <p:cxnSp>
        <p:nvCxnSpPr>
          <p:cNvPr id="9222" name="Straight Connector 10"/>
          <p:cNvCxnSpPr>
            <a:cxnSpLocks noChangeShapeType="1"/>
          </p:cNvCxnSpPr>
          <p:nvPr/>
        </p:nvCxnSpPr>
        <p:spPr bwMode="auto">
          <a:xfrm>
            <a:off x="6269182" y="2095500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9223" name="Straight Connector 11"/>
          <p:cNvCxnSpPr>
            <a:cxnSpLocks noChangeShapeType="1"/>
          </p:cNvCxnSpPr>
          <p:nvPr/>
        </p:nvCxnSpPr>
        <p:spPr bwMode="auto">
          <a:xfrm>
            <a:off x="5703455" y="2330824"/>
            <a:ext cx="2366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 to LL(1)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6"/>
            <a:ext cx="7979774" cy="17383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Parsing Table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 panose="05000000000000000000"/>
              </a:rPr>
              <a:t>if the stack top is </a:t>
            </a:r>
            <a:r>
              <a:rPr lang="en-US" altLang="zh-CN" sz="2200" b="1" dirty="0">
                <a:sym typeface="Wingdings" panose="05000000000000000000"/>
              </a:rPr>
              <a:t>N</a:t>
            </a:r>
            <a:r>
              <a:rPr lang="en-US" altLang="zh-CN" sz="2200" dirty="0">
                <a:sym typeface="Wingdings" panose="05000000000000000000"/>
              </a:rPr>
              <a:t>, and the lookahead token is </a:t>
            </a:r>
            <a:r>
              <a:rPr lang="en-US" altLang="zh-CN" sz="2200" b="1" dirty="0">
                <a:sym typeface="Wingdings" panose="05000000000000000000"/>
              </a:rPr>
              <a:t>T</a:t>
            </a:r>
            <a:r>
              <a:rPr lang="en-US" altLang="zh-CN" sz="2200" dirty="0">
                <a:sym typeface="Wingdings" panose="05000000000000000000"/>
              </a:rPr>
              <a:t>, then entry </a:t>
            </a:r>
            <a:r>
              <a:rPr lang="en-US" altLang="zh-CN" sz="2200" b="1" dirty="0">
                <a:sym typeface="Wingdings" panose="05000000000000000000"/>
              </a:rPr>
              <a:t>[N, T] </a:t>
            </a:r>
            <a:r>
              <a:rPr lang="en-US" altLang="zh-CN" sz="2200" dirty="0">
                <a:sym typeface="Wingdings" panose="05000000000000000000"/>
              </a:rPr>
              <a:t>in the table is the production rule to use</a:t>
            </a:r>
            <a:endParaRPr lang="en-US" altLang="zh-CN" sz="2200" dirty="0">
              <a:sym typeface="Wingdings" panose="05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273" y="5259559"/>
            <a:ext cx="165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/>
              <a:t>stack top</a:t>
            </a:r>
            <a:r>
              <a:rPr lang="en-US" sz="2000" b="1" i="1" dirty="0"/>
              <a:t> </a:t>
            </a:r>
            <a:endParaRPr lang="en-US" sz="2000" b="1" i="1" dirty="0"/>
          </a:p>
          <a:p>
            <a:pPr algn="ctr"/>
            <a:r>
              <a:rPr lang="en-US" sz="2000" i="1" dirty="0"/>
              <a:t>(nonterminal)</a:t>
            </a:r>
            <a:endParaRPr lang="en-US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05384" y="4056149"/>
            <a:ext cx="241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/>
              <a:t>next token</a:t>
            </a:r>
            <a:r>
              <a:rPr lang="en-US" sz="2000" b="1" i="1" dirty="0"/>
              <a:t> </a:t>
            </a:r>
            <a:r>
              <a:rPr lang="en-US" sz="2000" i="1" dirty="0"/>
              <a:t>(terminal)</a:t>
            </a:r>
            <a:endParaRPr lang="en-US" sz="2000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2249" y="3882437"/>
          <a:ext cx="425111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695"/>
                <a:gridCol w="1447664"/>
                <a:gridCol w="721895"/>
                <a:gridCol w="18158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r>
                        <a:rPr lang="en-US" b="1" dirty="0"/>
                        <a:t> </a:t>
                      </a:r>
                      <a:r>
                        <a:rPr lang="en-US" b="0" i="1" dirty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r>
                        <a:rPr lang="en-US" b="1" dirty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24611" y="4485530"/>
          <a:ext cx="32971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755"/>
                <a:gridCol w="1584999"/>
                <a:gridCol w="418011"/>
                <a:gridCol w="3823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52427" y="5012126"/>
            <a:ext cx="1476434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72" y="4994957"/>
            <a:ext cx="113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i="1" dirty="0"/>
              <a:t>S </a:t>
            </a:r>
            <a:r>
              <a:rPr lang="en-US" altLang="zh-CN" dirty="0">
                <a:sym typeface="Wingdings" panose="05000000000000000000"/>
              </a:rPr>
              <a:t></a:t>
            </a:r>
            <a:r>
              <a:rPr lang="en-US" altLang="zh-CN" dirty="0"/>
              <a:t> (</a:t>
            </a:r>
            <a:r>
              <a:rPr lang="en-US" altLang="zh-CN" i="1" dirty="0"/>
              <a:t> S </a:t>
            </a:r>
            <a:r>
              <a:rPr lang="en-US" altLang="zh-CN" dirty="0"/>
              <a:t>) </a:t>
            </a:r>
            <a:r>
              <a:rPr lang="en-US" altLang="zh-CN" i="1" dirty="0"/>
              <a:t>S</a:t>
            </a:r>
            <a:endParaRPr lang="en-US" i="1" dirty="0"/>
          </a:p>
        </p:txBody>
      </p:sp>
      <p:cxnSp>
        <p:nvCxnSpPr>
          <p:cNvPr id="8" name="Curved Connector 7"/>
          <p:cNvCxnSpPr>
            <a:endCxn id="14" idx="0"/>
          </p:cNvCxnSpPr>
          <p:nvPr/>
        </p:nvCxnSpPr>
        <p:spPr>
          <a:xfrm rot="16200000" flipH="1" flipV="1">
            <a:off x="5063402" y="3654706"/>
            <a:ext cx="84662" cy="2630178"/>
          </a:xfrm>
          <a:prstGeom prst="curvedConnector3">
            <a:avLst>
              <a:gd name="adj1" fmla="val -270015"/>
            </a:avLst>
          </a:prstGeom>
          <a:ln w="28575">
            <a:solidFill>
              <a:srgbClr val="0432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97120" y="4872785"/>
            <a:ext cx="1476434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2142" y="4856370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/>
              <a:t>S </a:t>
            </a:r>
            <a:r>
              <a:rPr lang="en-US" altLang="zh-CN" dirty="0">
                <a:sym typeface="Wingdings" panose="05000000000000000000"/>
              </a:rPr>
              <a:t></a:t>
            </a:r>
            <a:r>
              <a:rPr lang="en-US" altLang="zh-CN" dirty="0"/>
              <a:t> ( S ) S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552430"/>
            <a:ext cx="8515351" cy="1789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Parsing Table Construction</a:t>
            </a:r>
            <a:endParaRPr lang="en-US" altLang="zh-CN" dirty="0">
              <a:sym typeface="Wingdings" panose="05000000000000000000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>
                <a:sym typeface="Wingdings" panose="05000000000000000000"/>
              </a:rPr>
              <a:t>Given </a:t>
            </a: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A  ⍺</a:t>
            </a:r>
            <a:endParaRPr lang="en-US" altLang="zh-CN" dirty="0">
              <a:solidFill>
                <a:srgbClr val="0432FF"/>
              </a:solidFill>
              <a:sym typeface="Wingdings" panose="05000000000000000000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solidFill>
                  <a:srgbClr val="0432FF"/>
                </a:solidFill>
                <a:sym typeface="Wingdings" panose="05000000000000000000"/>
              </a:rPr>
              <a:t>-  </a:t>
            </a:r>
            <a:r>
              <a:rPr lang="en-US" altLang="zh-CN" dirty="0">
                <a:sym typeface="Wingdings" panose="05000000000000000000"/>
              </a:rPr>
              <a:t>f</a:t>
            </a:r>
            <a:r>
              <a:rPr lang="en-US" altLang="zh-CN" sz="2000" dirty="0">
                <a:sym typeface="Wingdings" panose="05000000000000000000"/>
              </a:rPr>
              <a:t>or each token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 sz="2000" dirty="0">
                <a:sym typeface="Wingdings" panose="05000000000000000000"/>
              </a:rPr>
              <a:t> in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First(⍺)</a:t>
            </a:r>
            <a:r>
              <a:rPr lang="en-US" altLang="zh-CN" sz="2000" dirty="0">
                <a:sym typeface="Wingdings" panose="05000000000000000000"/>
              </a:rPr>
              <a:t>, add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A  ⍺</a:t>
            </a:r>
            <a:r>
              <a:rPr lang="en-US" altLang="zh-CN" sz="2000" dirty="0">
                <a:sym typeface="Wingdings" panose="05000000000000000000"/>
              </a:rPr>
              <a:t> to the entry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[A, a]</a:t>
            </a:r>
            <a:endParaRPr lang="en-US" altLang="zh-CN" sz="2000" dirty="0">
              <a:solidFill>
                <a:srgbClr val="0432FF"/>
              </a:solidFill>
              <a:sym typeface="Wingdings" panose="05000000000000000000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sym typeface="Wingdings" panose="05000000000000000000"/>
              </a:rPr>
              <a:t>-  i</a:t>
            </a:r>
            <a:r>
              <a:rPr lang="en-US" altLang="zh-CN" sz="2000" dirty="0">
                <a:sym typeface="Wingdings" panose="05000000000000000000"/>
              </a:rPr>
              <a:t>f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ε</a:t>
            </a:r>
            <a:r>
              <a:rPr lang="en-US" altLang="zh-CN" sz="2000" dirty="0">
                <a:sym typeface="Wingdings" panose="05000000000000000000"/>
              </a:rPr>
              <a:t> ∈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First(⍺)</a:t>
            </a:r>
            <a:r>
              <a:rPr lang="en-US" altLang="zh-CN" sz="2000" dirty="0">
                <a:sym typeface="Wingdings" panose="05000000000000000000"/>
              </a:rPr>
              <a:t>, for each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 sz="2000" dirty="0">
                <a:sym typeface="Wingdings" panose="05000000000000000000"/>
              </a:rPr>
              <a:t> in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Follow(A)</a:t>
            </a:r>
            <a:r>
              <a:rPr lang="en-US" altLang="zh-CN" sz="2000" dirty="0">
                <a:sym typeface="Wingdings" panose="05000000000000000000"/>
              </a:rPr>
              <a:t>, add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A  ⍺</a:t>
            </a:r>
            <a:r>
              <a:rPr lang="en-US" altLang="zh-CN" sz="2000" dirty="0">
                <a:sym typeface="Wingdings" panose="05000000000000000000"/>
              </a:rPr>
              <a:t> to entry </a:t>
            </a:r>
            <a:r>
              <a:rPr lang="en-US" altLang="zh-CN" sz="2000" dirty="0">
                <a:solidFill>
                  <a:srgbClr val="0432FF"/>
                </a:solidFill>
                <a:sym typeface="Wingdings" panose="05000000000000000000"/>
              </a:rPr>
              <a:t>[A, a]</a:t>
            </a:r>
            <a:endParaRPr lang="en-US" altLang="zh-CN" sz="2000" dirty="0">
              <a:solidFill>
                <a:srgbClr val="0432FF"/>
              </a:solidFill>
              <a:sym typeface="Wingdings" panose="05000000000000000000"/>
            </a:endParaRPr>
          </a:p>
          <a:p>
            <a:pPr marL="914400" lvl="3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dirty="0">
              <a:sym typeface="Wingdings" panose="0500000000000000000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4539" y="3872056"/>
            <a:ext cx="2030452" cy="690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61404" y="3872054"/>
            <a:ext cx="2601952" cy="690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54123" y="5010088"/>
          <a:ext cx="67564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900"/>
                <a:gridCol w="2352677"/>
                <a:gridCol w="1689100"/>
                <a:gridCol w="173672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 </a:t>
                      </a:r>
                      <a:r>
                        <a:rPr lang="en-US" altLang="zh-CN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/>
                        <a:t> ( S )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 </a:t>
                      </a:r>
                      <a:r>
                        <a:rPr lang="en-US" altLang="zh-CN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/>
                        <a:t> ε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 </a:t>
                      </a:r>
                      <a:r>
                        <a:rPr lang="en-US" altLang="zh-CN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dirty="0"/>
                        <a:t> ε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07368" y="3826272"/>
            <a:ext cx="1757680" cy="80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/>
              <a:t>First(</a:t>
            </a:r>
            <a:r>
              <a:rPr lang="en-US" b="1"/>
              <a:t>(</a:t>
            </a:r>
            <a:r>
              <a:rPr lang="en-US"/>
              <a:t> S </a:t>
            </a:r>
            <a:r>
              <a:rPr lang="en-US" b="1"/>
              <a:t>) </a:t>
            </a:r>
            <a:r>
              <a:rPr lang="en-US"/>
              <a:t>S) = { </a:t>
            </a:r>
            <a:r>
              <a:rPr lang="en-US" b="1"/>
              <a:t>(</a:t>
            </a:r>
            <a:r>
              <a:rPr lang="en-US" altLang="zh-CN" b="1" dirty="0"/>
              <a:t> </a:t>
            </a:r>
            <a:r>
              <a:rPr lang="en-US"/>
              <a:t>}</a:t>
            </a:r>
            <a:endParaRPr lang="en-US"/>
          </a:p>
          <a:p>
            <a:pPr>
              <a:lnSpc>
                <a:spcPts val="2800"/>
              </a:lnSpc>
            </a:pPr>
            <a:r>
              <a:rPr lang="en-US"/>
              <a:t>First(S) = { </a:t>
            </a:r>
            <a:r>
              <a:rPr lang="en-US" altLang="zh-CN" dirty="0"/>
              <a:t>ε</a:t>
            </a:r>
            <a:r>
              <a:rPr lang="en-US" altLang="zh-CN" b="1" dirty="0"/>
              <a:t> </a:t>
            </a:r>
            <a:r>
              <a:rPr lang="en-US"/>
              <a:t>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67132" y="4238564"/>
            <a:ext cx="18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Follow(S) = { </a:t>
            </a:r>
            <a:r>
              <a:rPr lang="en-US" b="1"/>
              <a:t>)</a:t>
            </a:r>
            <a:r>
              <a:rPr lang="en-US"/>
              <a:t>, </a:t>
            </a:r>
            <a:r>
              <a:rPr lang="en-US" b="1"/>
              <a:t>$</a:t>
            </a:r>
            <a:r>
              <a:rPr lang="en-US"/>
              <a:t> }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8648" y="3741729"/>
            <a:ext cx="2030452" cy="1006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648" y="3741729"/>
            <a:ext cx="2601952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93799" y="5001930"/>
          <a:ext cx="67564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900"/>
                <a:gridCol w="2352677"/>
                <a:gridCol w="1689100"/>
                <a:gridCol w="173672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(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$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93799" y="3310842"/>
            <a:ext cx="12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Exercise:</a:t>
            </a:r>
            <a:endParaRPr lang="en-US" sz="2200" b="1"/>
          </a:p>
        </p:txBody>
      </p:sp>
      <p:sp>
        <p:nvSpPr>
          <p:cNvPr id="3" name="Rectangle 2"/>
          <p:cNvSpPr/>
          <p:nvPr/>
        </p:nvSpPr>
        <p:spPr>
          <a:xfrm>
            <a:off x="2939843" y="537352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S </a:t>
            </a:r>
            <a:r>
              <a:rPr lang="en-US" altLang="zh-CN" b="1" dirty="0">
                <a:sym typeface="Wingdings" panose="05000000000000000000"/>
              </a:rPr>
              <a:t></a:t>
            </a:r>
            <a:r>
              <a:rPr lang="en-US" altLang="zh-CN" b="1" dirty="0"/>
              <a:t> A</a:t>
            </a:r>
            <a:endParaRPr lang="en-US" altLang="zh-CN" b="1" dirty="0"/>
          </a:p>
        </p:txBody>
      </p:sp>
      <p:sp>
        <p:nvSpPr>
          <p:cNvPr id="5" name="Rectangle 4"/>
          <p:cNvSpPr/>
          <p:nvPr/>
        </p:nvSpPr>
        <p:spPr>
          <a:xfrm>
            <a:off x="2676950" y="5745118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/>
              <a:t>A </a:t>
            </a:r>
            <a:r>
              <a:rPr lang="en-US" altLang="zh-CN" b="1" dirty="0">
                <a:sym typeface="Wingdings" panose="05000000000000000000"/>
              </a:rPr>
              <a:t></a:t>
            </a:r>
            <a:r>
              <a:rPr lang="en-US" altLang="zh-CN" b="1" dirty="0"/>
              <a:t> ( A ) A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678723" y="537352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S </a:t>
            </a:r>
            <a:r>
              <a:rPr lang="en-US" altLang="zh-CN" b="1" dirty="0">
                <a:sym typeface="Wingdings" panose="05000000000000000000"/>
              </a:rPr>
              <a:t></a:t>
            </a:r>
            <a:r>
              <a:rPr lang="en-US" altLang="zh-CN" b="1" dirty="0"/>
              <a:t> A</a:t>
            </a:r>
            <a:endParaRPr lang="en-US" altLang="zh-CN" b="1" dirty="0"/>
          </a:p>
        </p:txBody>
      </p:sp>
      <p:sp>
        <p:nvSpPr>
          <p:cNvPr id="7" name="Rectangle 6"/>
          <p:cNvSpPr/>
          <p:nvPr/>
        </p:nvSpPr>
        <p:spPr>
          <a:xfrm>
            <a:off x="4968089" y="574511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A </a:t>
            </a:r>
            <a:r>
              <a:rPr lang="en-US" altLang="zh-CN" b="1" dirty="0">
                <a:sym typeface="Wingdings" panose="05000000000000000000"/>
              </a:rPr>
              <a:t></a:t>
            </a:r>
            <a:r>
              <a:rPr lang="en-US" altLang="zh-CN" b="1" dirty="0"/>
              <a:t> ε</a:t>
            </a:r>
            <a:endParaRPr lang="en-US" altLang="zh-CN" b="1" dirty="0"/>
          </a:p>
        </p:txBody>
      </p:sp>
      <p:sp>
        <p:nvSpPr>
          <p:cNvPr id="10" name="Rectangle 9"/>
          <p:cNvSpPr/>
          <p:nvPr/>
        </p:nvSpPr>
        <p:spPr>
          <a:xfrm>
            <a:off x="6681929" y="574511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A </a:t>
            </a:r>
            <a:r>
              <a:rPr lang="en-US" altLang="zh-CN" b="1" dirty="0">
                <a:sym typeface="Wingdings" panose="05000000000000000000"/>
              </a:rPr>
              <a:t></a:t>
            </a:r>
            <a:r>
              <a:rPr lang="en-US" altLang="zh-CN" b="1" dirty="0"/>
              <a:t> ε</a:t>
            </a:r>
            <a:endParaRPr lang="en-US" altLang="zh-CN" b="1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628649" y="1552430"/>
            <a:ext cx="8515351" cy="178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>
                <a:sym typeface="Wingdings" panose="05000000000000000000"/>
              </a:rPr>
              <a:t>Parsing Table Construction</a:t>
            </a:r>
            <a:endParaRPr lang="en-US" altLang="zh-CN">
              <a:sym typeface="Wingdings" panose="05000000000000000000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>
                <a:sym typeface="Wingdings" panose="05000000000000000000"/>
              </a:rPr>
              <a:t>Given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A  ⍺</a:t>
            </a:r>
            <a:endParaRPr lang="en-US" altLang="zh-CN">
              <a:solidFill>
                <a:srgbClr val="0432FF"/>
              </a:solidFill>
              <a:sym typeface="Wingdings" panose="05000000000000000000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-  </a:t>
            </a:r>
            <a:r>
              <a:rPr lang="en-US" altLang="zh-CN">
                <a:sym typeface="Wingdings" panose="05000000000000000000"/>
              </a:rPr>
              <a:t>for each token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>
                <a:sym typeface="Wingdings" panose="05000000000000000000"/>
              </a:rPr>
              <a:t> in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First(⍺)</a:t>
            </a:r>
            <a:r>
              <a:rPr lang="en-US" altLang="zh-CN">
                <a:sym typeface="Wingdings" panose="05000000000000000000"/>
              </a:rPr>
              <a:t>, add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A  ⍺</a:t>
            </a:r>
            <a:r>
              <a:rPr lang="en-US" altLang="zh-CN">
                <a:sym typeface="Wingdings" panose="05000000000000000000"/>
              </a:rPr>
              <a:t> to the entry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[A, a]</a:t>
            </a:r>
            <a:endParaRPr lang="en-US" altLang="zh-CN">
              <a:solidFill>
                <a:srgbClr val="0432FF"/>
              </a:solidFill>
              <a:sym typeface="Wingdings" panose="05000000000000000000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>
                <a:sym typeface="Wingdings" panose="05000000000000000000"/>
              </a:rPr>
              <a:t>-  if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ε</a:t>
            </a:r>
            <a:r>
              <a:rPr lang="en-US" altLang="zh-CN">
                <a:sym typeface="Wingdings" panose="05000000000000000000"/>
              </a:rPr>
              <a:t> ∈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First(⍺)</a:t>
            </a:r>
            <a:r>
              <a:rPr lang="en-US" altLang="zh-CN">
                <a:sym typeface="Wingdings" panose="05000000000000000000"/>
              </a:rPr>
              <a:t>, for each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a</a:t>
            </a:r>
            <a:r>
              <a:rPr lang="en-US" altLang="zh-CN">
                <a:sym typeface="Wingdings" panose="05000000000000000000"/>
              </a:rPr>
              <a:t> in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Follow(A)</a:t>
            </a:r>
            <a:r>
              <a:rPr lang="en-US" altLang="zh-CN">
                <a:sym typeface="Wingdings" panose="05000000000000000000"/>
              </a:rPr>
              <a:t>, add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A  ⍺</a:t>
            </a:r>
            <a:r>
              <a:rPr lang="en-US" altLang="zh-CN">
                <a:sym typeface="Wingdings" panose="05000000000000000000"/>
              </a:rPr>
              <a:t> to entry </a:t>
            </a:r>
            <a:r>
              <a:rPr lang="en-US" altLang="zh-CN">
                <a:solidFill>
                  <a:srgbClr val="0432FF"/>
                </a:solidFill>
                <a:sym typeface="Wingdings" panose="05000000000000000000"/>
              </a:rPr>
              <a:t>[A, a]</a:t>
            </a:r>
            <a:endParaRPr lang="en-US" altLang="zh-CN">
              <a:solidFill>
                <a:srgbClr val="0432FF"/>
              </a:solidFill>
              <a:sym typeface="Wingdings" panose="05000000000000000000"/>
            </a:endParaRPr>
          </a:p>
          <a:p>
            <a:pPr marL="914400" lvl="3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zh-CN" dirty="0"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9380" y="2522979"/>
            <a:ext cx="2867244" cy="3444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863665" y="2522979"/>
            <a:ext cx="2822958" cy="3432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 E’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 E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 T’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T’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 T’ 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T’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134399" y="2513649"/>
          <a:ext cx="457708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841"/>
                <a:gridCol w="609600"/>
                <a:gridCol w="650240"/>
                <a:gridCol w="497840"/>
                <a:gridCol w="497840"/>
                <a:gridCol w="497840"/>
                <a:gridCol w="480307"/>
                <a:gridCol w="4645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</a:t>
                      </a: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r3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r2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r2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r3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r4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r5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r6</a:t>
                      </a: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r6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r7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r9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r10</a:t>
                      </a: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r11</a:t>
                      </a: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794" y="2513649"/>
            <a:ext cx="598241" cy="3462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r1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r2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r3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r4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r5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r6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r7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r8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r9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r10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r11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60547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Parsing Table Construction</a:t>
            </a:r>
            <a:r>
              <a:rPr lang="en-US" altLang="zh-CN" dirty="0">
                <a:sym typeface="Wingdings" panose="05000000000000000000"/>
              </a:rPr>
              <a:t>: Example</a:t>
            </a:r>
            <a:endParaRPr lang="en-US" altLang="zh-CN" dirty="0"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7886701" cy="2265369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LL(1) Grammar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A grammar is an </a:t>
            </a:r>
            <a:r>
              <a:rPr lang="en-US" altLang="zh-CN" b="1" u="sng" dirty="0">
                <a:solidFill>
                  <a:srgbClr val="0432FF"/>
                </a:solidFill>
                <a:sym typeface="Wingdings" panose="05000000000000000000"/>
              </a:rPr>
              <a:t>LL(1) grammar</a:t>
            </a:r>
            <a:r>
              <a:rPr lang="en-US" altLang="zh-CN" dirty="0">
                <a:sym typeface="Wingdings" panose="05000000000000000000"/>
              </a:rPr>
              <a:t> if the associated LL(1) parsing table has at most one production in each table entry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Cannot be ambiguous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A subset of CFG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648" y="3741729"/>
            <a:ext cx="2030452" cy="1006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8648" y="3741729"/>
            <a:ext cx="2601952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93799" y="5001930"/>
          <a:ext cx="67564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900"/>
                <a:gridCol w="2352677"/>
                <a:gridCol w="1689100"/>
                <a:gridCol w="173672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(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$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/>
                        <a:t>S </a:t>
                      </a:r>
                      <a:r>
                        <a:rPr lang="en-US" altLang="zh-CN" sz="1800" b="1" kern="1200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sz="1800" b="1" kern="1200" dirty="0"/>
                        <a:t> A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/>
                        <a:t>S </a:t>
                      </a:r>
                      <a:r>
                        <a:rPr lang="en-US" altLang="zh-CN" sz="1800" b="1" kern="1200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sz="1800" b="1" kern="1200" dirty="0"/>
                        <a:t> A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/>
                        <a:t>A </a:t>
                      </a:r>
                      <a:r>
                        <a:rPr lang="en-US" altLang="zh-CN" sz="1800" b="1" kern="1200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sz="1800" b="1" kern="1200" dirty="0"/>
                        <a:t> ( A ) A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/>
                        <a:t>A </a:t>
                      </a:r>
                      <a:r>
                        <a:rPr lang="en-US" altLang="zh-CN" sz="1800" b="1" kern="1200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sz="1800" b="1" kern="1200" dirty="0"/>
                        <a:t> ε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/>
                        <a:t>A </a:t>
                      </a:r>
                      <a:r>
                        <a:rPr lang="en-US" altLang="zh-CN" sz="1800" b="1" kern="1200" dirty="0">
                          <a:sym typeface="Wingdings" panose="05000000000000000000"/>
                        </a:rPr>
                        <a:t></a:t>
                      </a:r>
                      <a:r>
                        <a:rPr lang="en-US" altLang="zh-CN" sz="1800" b="1" kern="1200" dirty="0"/>
                        <a:t> ε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141" y="1558609"/>
            <a:ext cx="7391718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push start symbol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onto stack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stack top ≠ 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next token ≠ $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 if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stack top is a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 == next token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pop stack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advance input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 else if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stack top is A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next token is a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[A,a] has rule 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...</a:t>
            </a:r>
            <a:r>
              <a:rPr lang="en-US" sz="200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X</a:t>
            </a:r>
            <a:r>
              <a:rPr lang="en-US" sz="2000" baseline="-2500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n</a:t>
            </a:r>
            <a:endParaRPr lang="en-US" sz="2000" baseline="-25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pop stack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i from n to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1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  push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onto stack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else</a:t>
            </a:r>
            <a:endParaRPr lang="en-US" sz="2000" b="1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  error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stack top == next token == $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accept</a:t>
            </a:r>
            <a:endParaRPr lang="en-US" sz="2000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else </a:t>
            </a:r>
            <a:endParaRPr lang="en-US" sz="2000" b="1" dirty="0">
              <a:latin typeface="Courier" charset="0"/>
              <a:ea typeface="Courier" charset="0"/>
              <a:cs typeface="Courier" charset="0"/>
              <a:sym typeface="Wingdings" panose="0500000000000000000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 error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Issues Related to LL(1)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 Grammar is LL(1)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iff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9653" y="2113690"/>
            <a:ext cx="7478847" cy="2281429"/>
            <a:chOff x="839653" y="2748746"/>
            <a:chExt cx="7478847" cy="2281429"/>
          </a:xfrm>
        </p:grpSpPr>
        <p:sp>
          <p:nvSpPr>
            <p:cNvPr id="18" name="Rectangle 17"/>
            <p:cNvSpPr/>
            <p:nvPr/>
          </p:nvSpPr>
          <p:spPr>
            <a:xfrm>
              <a:off x="4135303" y="2762869"/>
              <a:ext cx="4164147" cy="397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5303" y="2753732"/>
              <a:ext cx="4164147" cy="392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Fi</a:t>
              </a:r>
              <a:r>
                <a:rPr lang="en-US" altLang="zh-CN" dirty="0">
                  <a:solidFill>
                    <a:srgbClr val="3366FF"/>
                  </a:solidFill>
                  <a:latin typeface="Courier" charset="0"/>
                  <a:ea typeface="Courier" charset="0"/>
                  <a:cs typeface="Courier" charset="0"/>
                </a:rPr>
                <a:t>rs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t(⍺)   First(β) = </a:t>
              </a:r>
              <a:r>
                <a:rPr lang="en-US" altLang="zh-CN" dirty="0" err="1">
                  <a:solidFill>
                    <a:srgbClr val="0432FF"/>
                  </a:solidFill>
                  <a:latin typeface="Lucida Grande"/>
                  <a:ea typeface="Lucida Grande"/>
                  <a:cs typeface="Lucida Grande"/>
                </a:rPr>
                <a:t>Φ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endPara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653" y="2760173"/>
              <a:ext cx="2525847" cy="397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9653" y="2748746"/>
              <a:ext cx="2309947" cy="425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A </a:t>
              </a:r>
              <a:r>
                <a:rPr lang="en-US" altLang="zh-CN" sz="2000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⍺ | β</a:t>
              </a:r>
              <a:endPara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9653" y="4006047"/>
              <a:ext cx="2525847" cy="10241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9653" y="4006046"/>
              <a:ext cx="2436947" cy="897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A </a:t>
              </a:r>
              <a:r>
                <a:rPr lang="en-US" altLang="zh-CN" sz="2000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</a:t>
              </a: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⍺ | β</a:t>
              </a:r>
              <a:endPara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St  β </a:t>
              </a:r>
              <a:r>
                <a:rPr lang="en-US" altLang="zh-CN" sz="2800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⇒</a:t>
              </a:r>
              <a:r>
                <a:rPr lang="en-US" altLang="zh-CN" sz="2000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 panose="05000000000000000000"/>
                </a:rPr>
                <a:t>*</a:t>
              </a: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ε</a:t>
              </a:r>
              <a:endPara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569425" y="2753732"/>
              <a:ext cx="3561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 flipV="1">
              <a:off x="5330171" y="2762975"/>
              <a:ext cx="38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U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71444" y="4309940"/>
              <a:ext cx="3561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60703" y="4146513"/>
              <a:ext cx="4157797" cy="751167"/>
              <a:chOff x="4160703" y="4012817"/>
              <a:chExt cx="4157797" cy="7511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160703" y="4012817"/>
                <a:ext cx="4157797" cy="7511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>
                  <a:lnSpc>
                    <a:spcPct val="110000"/>
                  </a:lnSpc>
                  <a:defRPr/>
                </a:pPr>
                <a:r>
                  <a:rPr lang="en-US" altLang="zh-CN" dirty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Fi</a:t>
                </a:r>
                <a:r>
                  <a:rPr lang="en-US" altLang="zh-CN" dirty="0">
                    <a:solidFill>
                      <a:srgbClr val="3366FF"/>
                    </a:solidFill>
                    <a:latin typeface="Courier" charset="0"/>
                    <a:ea typeface="Courier" charset="0"/>
                    <a:cs typeface="Courier" charset="0"/>
                  </a:rPr>
                  <a:t>rs</a:t>
                </a:r>
                <a:r>
                  <a:rPr lang="en-US" altLang="zh-CN" dirty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t(⍺)   Follow(A) = </a:t>
                </a:r>
                <a:r>
                  <a:rPr lang="en-US" altLang="zh-CN" dirty="0" err="1">
                    <a:solidFill>
                      <a:srgbClr val="0432FF"/>
                    </a:solidFill>
                    <a:latin typeface="Lucida Grande"/>
                    <a:ea typeface="Lucida Grande"/>
                    <a:cs typeface="Lucida Grande"/>
                  </a:rPr>
                  <a:t>Φ</a:t>
                </a:r>
                <a:r>
                  <a:rPr lang="en-US" altLang="zh-CN" dirty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endPara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flipV="1">
                <a:off x="5330171" y="4212803"/>
                <a:ext cx="382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366FF"/>
                    </a:solidFill>
                  </a:rPr>
                  <a:t>U</a:t>
                </a:r>
                <a:endParaRPr lang="en-US" sz="2400" dirty="0">
                  <a:solidFill>
                    <a:srgbClr val="3366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Top-Down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3712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Backtracking parsers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try different possibilities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back up arbitrary number  of input symbols once a try fails</a:t>
            </a:r>
            <a:endParaRPr lang="en-US" altLang="zh-CN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Predictive parsers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 use one or more lookahead symbols to narrow down the possibilities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77370" y="406192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54970" y="4709623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54970" y="4709623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00500" y="1690687"/>
            <a:ext cx="1981200" cy="49371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More Powerful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72200" y="1690687"/>
            <a:ext cx="2343149" cy="49371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Exponential Time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37351" cy="51403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 panose="05000000000000000000"/>
              </a:rPr>
              <a:t>Left recursion often makes the grammar non-LL(1)</a:t>
            </a:r>
            <a:endParaRPr lang="en-US" altLang="zh-CN" sz="2200" u="sng" dirty="0">
              <a:sym typeface="Wingdings" panose="0500000000000000000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0336" y="2778693"/>
            <a:ext cx="4808159" cy="1604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5120" y="2869248"/>
            <a:ext cx="362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First(exp addop term) = { </a:t>
            </a:r>
            <a:r>
              <a:rPr lang="en-US" b="1"/>
              <a:t>(</a:t>
            </a:r>
            <a:r>
              <a:rPr lang="en-US"/>
              <a:t>, </a:t>
            </a:r>
            <a:r>
              <a:rPr lang="en-US" b="1"/>
              <a:t>number</a:t>
            </a:r>
            <a:r>
              <a:rPr lang="en-US"/>
              <a:t> }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05120" y="3211472"/>
            <a:ext cx="25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First(term) = { </a:t>
            </a:r>
            <a:r>
              <a:rPr lang="en-US" b="1"/>
              <a:t>(</a:t>
            </a:r>
            <a:r>
              <a:rPr lang="en-US"/>
              <a:t>, </a:t>
            </a:r>
            <a:r>
              <a:rPr lang="en-US" b="1"/>
              <a:t>number</a:t>
            </a:r>
            <a:r>
              <a:rPr lang="en-US"/>
              <a:t> }</a:t>
            </a: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55368" y="4661853"/>
          <a:ext cx="729615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760"/>
                <a:gridCol w="2794000"/>
                <a:gridCol w="2753360"/>
                <a:gridCol w="112903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(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number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exp addop term</a:t>
                      </a:r>
                      <a:endParaRPr lang="en-US" altLang="zh-CN" sz="1800" b="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term</a:t>
                      </a:r>
                      <a:endParaRPr lang="en-US" altLang="zh-CN" sz="1800" b="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exp addop term</a:t>
                      </a:r>
                      <a:endParaRPr lang="en-US" altLang="zh-CN" sz="1800" b="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term</a:t>
                      </a:r>
                      <a:endParaRPr lang="en-US" altLang="zh-CN" sz="1800" b="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9384" y="2799013"/>
            <a:ext cx="4044952" cy="365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0336" y="2778693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 | /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088631" cy="7657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b="1" dirty="0">
                <a:ea typeface="Courier" charset="0"/>
                <a:cs typeface="Courier" charset="0"/>
              </a:rPr>
              <a:t>Rewriting</a:t>
            </a:r>
            <a:r>
              <a:rPr lang="en-US" altLang="zh-CN" dirty="0">
                <a:ea typeface="Courier" charset="0"/>
                <a:cs typeface="Courier" charset="0"/>
              </a:rPr>
              <a:t>: </a:t>
            </a:r>
            <a:r>
              <a:rPr lang="en-US" altLang="zh-CN" sz="2200" dirty="0">
                <a:ea typeface="Courier" charset="0"/>
                <a:cs typeface="Courier" charset="0"/>
              </a:rPr>
              <a:t>break it into two rules</a:t>
            </a:r>
            <a:r>
              <a:rPr lang="en-US" altLang="zh-CN" sz="2200" dirty="0"/>
              <a:t>: (i) generate base case first and (ii) generate the repetition using right recursion</a:t>
            </a:r>
            <a:endParaRPr lang="en-US" altLang="zh-CN" sz="2200" dirty="0"/>
          </a:p>
          <a:p>
            <a:pPr marL="685800" lvl="2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sz="1800" u="sng" dirty="0">
              <a:sym typeface="Wingdings" panose="0500000000000000000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5799" y="3089270"/>
            <a:ext cx="2525847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825799" y="3077843"/>
            <a:ext cx="2309947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 ⍺ | β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5799" y="4155029"/>
            <a:ext cx="2525847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25799" y="4155028"/>
            <a:ext cx="2436947" cy="75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 A’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 A’ | ε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894158" y="3597316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867150" y="2942590"/>
            <a:ext cx="524256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897746" y="4155029"/>
            <a:ext cx="4968240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087515" y="3597316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Line Callout 2 15"/>
          <p:cNvSpPr/>
          <p:nvPr/>
        </p:nvSpPr>
        <p:spPr>
          <a:xfrm>
            <a:off x="1983006" y="5256401"/>
            <a:ext cx="1914740" cy="457200"/>
          </a:xfrm>
          <a:prstGeom prst="borderCallout2">
            <a:avLst>
              <a:gd name="adj1" fmla="val -7738"/>
              <a:gd name="adj2" fmla="val 15299"/>
              <a:gd name="adj3" fmla="val -40783"/>
              <a:gd name="adj4" fmla="val 15279"/>
              <a:gd name="adj5" fmla="val -100601"/>
              <a:gd name="adj6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right recursion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2303" y="5167312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General Form</a:t>
            </a:r>
            <a:endParaRPr lang="en-US" b="1"/>
          </a:p>
        </p:txBody>
      </p:sp>
      <p:sp>
        <p:nvSpPr>
          <p:cNvPr id="17" name="Rectangle 16"/>
          <p:cNvSpPr/>
          <p:nvPr/>
        </p:nvSpPr>
        <p:spPr>
          <a:xfrm>
            <a:off x="3867150" y="2909570"/>
            <a:ext cx="5245735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|A⍺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|...|A⍺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|...|β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endParaRPr lang="en-US" altLang="zh-CN" sz="2000" baseline="-25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993" y="6063806"/>
            <a:ext cx="8264118" cy="4001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chemeClr val="accent1">
                  <a:lumMod val="75000"/>
                </a:schemeClr>
              </a:buClr>
            </a:pPr>
            <a:r>
              <a:rPr lang="en-US" altLang="zh-CN" sz="2000" dirty="0">
                <a:ea typeface="Courier" charset="0"/>
                <a:cs typeface="Courier" charset="0"/>
              </a:rPr>
              <a:t>⍺ and β are strings of terminals and nonterminals and β does not begin with A</a:t>
            </a:r>
            <a:endParaRPr lang="en-US" altLang="zh-CN" sz="2000" dirty="0">
              <a:ea typeface="Courier" charset="0"/>
              <a:cs typeface="Courier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67266" y="4155028"/>
            <a:ext cx="45870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A’|...|β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</a:t>
            </a:r>
            <a:endParaRPr lang="en-US" altLang="zh-CN" sz="2000" baseline="-25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A’|...|⍺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A’|ε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5318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b="1" dirty="0">
                <a:sym typeface="Wingdings" panose="05000000000000000000"/>
              </a:rPr>
              <a:t>Exercise</a:t>
            </a:r>
            <a:endParaRPr lang="en-US" altLang="zh-CN" b="1" dirty="0">
              <a:ea typeface="Courier" charset="0"/>
              <a:cs typeface="Courier" charset="0"/>
            </a:endParaRPr>
          </a:p>
          <a:p>
            <a:pPr marL="685800" lvl="2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sz="1800" b="1" u="sng" dirty="0">
              <a:sym typeface="Wingdings" panose="0500000000000000000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35303" y="2762869"/>
            <a:ext cx="4164147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35303" y="2753732"/>
            <a:ext cx="416414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0703" y="4012817"/>
            <a:ext cx="4157797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exp’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exp’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term exp’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5950422" y="3406609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39653" y="2760173"/>
            <a:ext cx="2525847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839653" y="2748746"/>
            <a:ext cx="2309947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 ⍺ | β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9653" y="4006047"/>
            <a:ext cx="2525847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839653" y="4006046"/>
            <a:ext cx="2436947" cy="75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 A’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 A’ | ε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1948652" y="3323639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5318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 panose="05000000000000000000"/>
              </a:rPr>
              <a:t>Example</a:t>
            </a:r>
            <a:endParaRPr lang="en-US" altLang="zh-CN" dirty="0">
              <a:ea typeface="Courier" charset="0"/>
              <a:cs typeface="Courier" charset="0"/>
            </a:endParaRPr>
          </a:p>
          <a:p>
            <a:pPr marL="685800" lvl="2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sz="1800" u="sng" dirty="0">
              <a:sym typeface="Wingdings" panose="0500000000000000000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877" y="4173886"/>
            <a:ext cx="4808159" cy="222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81877" y="4173886"/>
            <a:ext cx="4354647" cy="222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term exp’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addop term exp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term’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term’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term’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1877" y="2234008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1877" y="2234008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urved Left Arrow 2"/>
          <p:cNvSpPr/>
          <p:nvPr/>
        </p:nvSpPr>
        <p:spPr>
          <a:xfrm>
            <a:off x="5689600" y="3016250"/>
            <a:ext cx="731520" cy="2089769"/>
          </a:xfrm>
          <a:prstGeom prst="curved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Factoring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7"/>
            <a:ext cx="8210550" cy="149800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b="1" dirty="0">
                <a:sym typeface="Wingdings" panose="05000000000000000000"/>
              </a:rPr>
              <a:t>Issue</a:t>
            </a:r>
            <a:r>
              <a:rPr lang="en-US" altLang="zh-CN" sz="2200" dirty="0">
                <a:sym typeface="Wingdings" panose="05000000000000000000"/>
              </a:rPr>
              <a:t>: when grammar rule choices share a common prefix, look ahead one symbol may not  be sufficient to determine the rule</a:t>
            </a:r>
            <a:endParaRPr lang="en-US" altLang="zh-CN" sz="2200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b="1" dirty="0">
                <a:sym typeface="Wingdings" panose="05000000000000000000"/>
              </a:rPr>
              <a:t>Rewriting</a:t>
            </a:r>
            <a:r>
              <a:rPr lang="en-US" altLang="zh-CN" sz="2200" dirty="0">
                <a:sym typeface="Wingdings" panose="05000000000000000000"/>
              </a:rPr>
              <a:t>: take the common part out and add a new nonterminal</a:t>
            </a:r>
            <a:endParaRPr lang="en-US" altLang="zh-CN" sz="2200" dirty="0">
              <a:sym typeface="Wingdings" panose="0500000000000000000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52354" y="3866317"/>
            <a:ext cx="2262581" cy="463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52354" y="3866317"/>
            <a:ext cx="22625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 β | ⍺ 𝛾  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354" y="5125749"/>
            <a:ext cx="2262581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52354" y="5125748"/>
            <a:ext cx="21829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 A’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 | 𝛾  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804017" y="4468597"/>
            <a:ext cx="356108" cy="4341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311650" y="3627748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6035421" y="4468596"/>
            <a:ext cx="356108" cy="4341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937001" y="5125748"/>
            <a:ext cx="4902199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 else-part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else-part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375" y="2423333"/>
            <a:ext cx="242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Top-Down Parsing</a:t>
            </a:r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3381239" y="1782771"/>
            <a:ext cx="2518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Backtracking Parsing</a:t>
            </a:r>
            <a:endParaRPr lang="en-US" sz="2200"/>
          </a:p>
        </p:txBody>
      </p:sp>
      <p:sp>
        <p:nvSpPr>
          <p:cNvPr id="20" name="TextBox 19"/>
          <p:cNvSpPr txBox="1"/>
          <p:nvPr/>
        </p:nvSpPr>
        <p:spPr>
          <a:xfrm>
            <a:off x="3381239" y="3149631"/>
            <a:ext cx="2206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Predictive Parsing</a:t>
            </a:r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5941947" y="2484888"/>
            <a:ext cx="2944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Recursive Descent Parsing</a:t>
            </a:r>
            <a:endParaRPr lang="en-US" sz="2000" b="1"/>
          </a:p>
        </p:txBody>
      </p:sp>
      <p:sp>
        <p:nvSpPr>
          <p:cNvPr id="22" name="TextBox 21"/>
          <p:cNvSpPr txBox="1"/>
          <p:nvPr/>
        </p:nvSpPr>
        <p:spPr>
          <a:xfrm>
            <a:off x="5941947" y="3897822"/>
            <a:ext cx="152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LL(1) Parsing</a:t>
            </a:r>
            <a:endParaRPr lang="en-US" sz="2000" b="1"/>
          </a:p>
        </p:txBody>
      </p:sp>
      <p:cxnSp>
        <p:nvCxnSpPr>
          <p:cNvPr id="7" name="Straight Connector 6"/>
          <p:cNvCxnSpPr>
            <a:endCxn id="19" idx="1"/>
          </p:cNvCxnSpPr>
          <p:nvPr/>
        </p:nvCxnSpPr>
        <p:spPr>
          <a:xfrm flipV="1">
            <a:off x="2937161" y="1998215"/>
            <a:ext cx="444078" cy="43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1"/>
          </p:cNvCxnSpPr>
          <p:nvPr/>
        </p:nvCxnSpPr>
        <p:spPr>
          <a:xfrm>
            <a:off x="2937161" y="2955588"/>
            <a:ext cx="444078" cy="40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7869" y="3606607"/>
            <a:ext cx="444078" cy="40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10834" y="2799940"/>
            <a:ext cx="444078" cy="43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168" y="3512532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(lookahead)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75168" y="2151852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(“brute force”)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8662" y="2884998"/>
            <a:ext cx="2637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a func for a nonterminal</a:t>
            </a: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leverage call stack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18662" y="4302957"/>
            <a:ext cx="226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use explicit stack</a:t>
            </a: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First and Follow sets</a:t>
            </a: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parsing table-driven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46457" y="4684491"/>
            <a:ext cx="178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left recursion</a:t>
            </a: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common prefix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11548" y="4322114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Common Issues</a:t>
            </a:r>
            <a:r>
              <a:rPr lang="en-US" sz="2000">
                <a:solidFill>
                  <a:srgbClr val="C00000"/>
                </a:solidFill>
              </a:rPr>
              <a:t>: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3199" y="4322114"/>
            <a:ext cx="2268313" cy="1018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04" y="2208800"/>
            <a:ext cx="7986993" cy="1143000"/>
          </a:xfrm>
        </p:spPr>
        <p:txBody>
          <a:bodyPr/>
          <a:lstStyle/>
          <a:p>
            <a:pPr algn="ctr"/>
            <a:br>
              <a:rPr lang="en-US" sz="3175" dirty="0"/>
            </a:br>
            <a:r>
              <a:rPr lang="en-US" sz="3600" b="1" dirty="0"/>
              <a:t>SAMPLE PROBLEMS</a:t>
            </a:r>
            <a:endParaRPr lang="en-US" sz="36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8" y="31304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9379" y="1182515"/>
                <a:ext cx="23199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 A  |  B C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A  a A |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B  b B 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C  c C | d C 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9" y="1182515"/>
                <a:ext cx="2319994" cy="1569660"/>
              </a:xfrm>
              <a:prstGeom prst="rect">
                <a:avLst/>
              </a:prstGeom>
              <a:blipFill rotWithShape="1">
                <a:blip r:embed="rId1"/>
                <a:stretch>
                  <a:fillRect l="-23" t="-9" r="-42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124420" y="742421"/>
            <a:ext cx="3990424" cy="1949542"/>
            <a:chOff x="4918049" y="17803"/>
            <a:chExt cx="3990424" cy="19495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918049" y="17803"/>
                  <a:ext cx="3990424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	</a:t>
                  </a:r>
                  <a:r>
                    <a:rPr lang="en-US" sz="2400" dirty="0" err="1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a,b,c,d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	$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A 	a,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		$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B	b,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		</a:t>
                  </a:r>
                  <a:r>
                    <a:rPr lang="en-US" sz="2400" dirty="0" err="1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c,d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,$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C	</a:t>
                  </a:r>
                  <a:r>
                    <a:rPr lang="en-US" sz="2400" dirty="0" err="1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c,d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		$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049" y="17803"/>
                  <a:ext cx="3990424" cy="193899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5500255" y="128289"/>
              <a:ext cx="0" cy="1825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342909" y="142140"/>
              <a:ext cx="0" cy="1825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18049" y="420916"/>
              <a:ext cx="3990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6372" y="3090924"/>
            <a:ext cx="7835399" cy="3422279"/>
            <a:chOff x="816372" y="3090924"/>
            <a:chExt cx="7835399" cy="34222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39379" y="3096883"/>
                  <a:ext cx="7810151" cy="3416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    a                b                   c                   d                    $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 S        S 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 A	     S  B C       S  B C      S  B C 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 A      A  a A 					               A 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 B 		    B  b B      B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B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           B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 C 			           C  c C       C  d C         C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79" y="3096883"/>
                  <a:ext cx="7810151" cy="34163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7330424" y="3625412"/>
              <a:ext cx="11641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S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rPr>
                <a:t> A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endParaRP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rPr>
                <a:t>S  B C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839379" y="3625412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60219" y="312830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36502" y="4467929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16372" y="5120665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33625" y="5862534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16372" y="6483638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33625" y="3102081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6236" y="3125430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651771" y="3090924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23837" y="3125430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04059" y="310817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84286" y="310817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99019" y="312830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8" y="31304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02009" y="838542"/>
            <a:ext cx="7236898" cy="5242675"/>
            <a:chOff x="902009" y="838542"/>
            <a:chExt cx="7236898" cy="5242675"/>
          </a:xfrm>
        </p:grpSpPr>
        <p:sp>
          <p:nvSpPr>
            <p:cNvPr id="4" name="TextBox 3"/>
            <p:cNvSpPr txBox="1"/>
            <p:nvPr/>
          </p:nvSpPr>
          <p:spPr>
            <a:xfrm>
              <a:off x="902009" y="1187182"/>
              <a:ext cx="34179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LEXP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rPr>
                <a:t> ATOM  |  LIST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endParaRP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rPr>
                <a:t>ATOM  num | id</a:t>
              </a:r>
              <a:endParaRPr lang="en-US" sz="2400" b="0" dirty="0">
                <a:solidFill>
                  <a:schemeClr val="bg1">
                    <a:lumMod val="6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endParaRP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rPr>
                <a:t>LIST  ( LSEQ )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endParaRP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rPr>
                <a:t>LSEQ  LSEQ LEXP | LEXP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	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num, id,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ATOM 	num, id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LIST	(	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     num, id, (        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LSEQ’	num, id, (,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	)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2815196" y="3831762"/>
              <a:ext cx="0" cy="2197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70168" y="3845613"/>
              <a:ext cx="0" cy="2183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32366" y="4124389"/>
              <a:ext cx="4769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000099" y="838542"/>
                  <a:ext cx="3138808" cy="2000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 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 ATOM  |  LIST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ATOM  num | id</a:t>
                  </a:r>
                  <a:endParaRPr lang="en-US" sz="2400" b="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LIST  ( LSEQ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  LEXP LSEQ’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LSEQ’  LEXP LSEQ’ |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099" y="838542"/>
                  <a:ext cx="3138808" cy="200054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8" y="31304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36946" y="789478"/>
            <a:ext cx="5144839" cy="2359941"/>
            <a:chOff x="1932365" y="3721276"/>
            <a:chExt cx="5144839" cy="23599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	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num, id,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ATOM 	num, id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LIST	(	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     num, id, (        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LSEQ’	num, id, (,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	)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2815196" y="3831762"/>
              <a:ext cx="0" cy="2197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70168" y="3845613"/>
              <a:ext cx="0" cy="2183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32366" y="4124389"/>
              <a:ext cx="4769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03464" y="1098767"/>
                <a:ext cx="3138808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LEXP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 ATOM  |  LIST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ATOM  num | id</a:t>
                </a:r>
                <a:endParaRPr lang="en-US" sz="24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LIST  ( LSEQ )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LSEQ  LEXP LSEQ’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LSEQ’  LEXP LSEQ’ |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4" y="1098767"/>
                <a:ext cx="3138808" cy="2000548"/>
              </a:xfrm>
              <a:prstGeom prst="rect">
                <a:avLst/>
              </a:prstGeom>
              <a:blipFill rotWithShape="1">
                <a:blip r:embed="rId2"/>
                <a:stretch>
                  <a:fillRect l="-7" t="-11" r="7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0604" y="3631107"/>
                <a:ext cx="7777001" cy="2328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LEXP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 ATOM  |  LIST               FIRST(ATOM)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 FIRST(LIST)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ATOM  num | id		        FIRST(num)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 FIRST(id)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endParaRPr lang="en-US" sz="24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LSEQ’  LEXP LSEQ’ |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    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FIRST(LEXP)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∩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FOLLOW(LSEQ’)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  <m:r>
                      <a:rPr lang="en-US" sz="2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 Grammar is LL(1)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4" y="3631107"/>
                <a:ext cx="7777001" cy="2328523"/>
              </a:xfrm>
              <a:prstGeom prst="rect">
                <a:avLst/>
              </a:prstGeom>
              <a:blipFill rotWithShape="1">
                <a:blip r:embed="rId3"/>
                <a:stretch>
                  <a:fillRect l="-1" t="-8" r="3" b="-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Top-Down Parsing (Predictive)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7395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Recursive-descent parsing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versatile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better for a hand-written parser</a:t>
            </a:r>
            <a:endParaRPr lang="en-US" altLang="zh-CN" dirty="0">
              <a:sym typeface="Wingdings" panose="05000000000000000000"/>
            </a:endParaRP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LL(1) parsing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scan from </a:t>
            </a:r>
            <a:r>
              <a:rPr lang="en-US" altLang="zh-CN" b="1" u="sng" dirty="0">
                <a:sym typeface="Wingdings" panose="05000000000000000000"/>
              </a:rPr>
              <a:t>l</a:t>
            </a:r>
            <a:r>
              <a:rPr lang="en-US" altLang="zh-CN" b="1" dirty="0">
                <a:sym typeface="Wingdings" panose="05000000000000000000"/>
              </a:rPr>
              <a:t>eft to right</a:t>
            </a:r>
            <a:r>
              <a:rPr lang="en-US" altLang="zh-CN" dirty="0">
                <a:sym typeface="Wingdings" panose="05000000000000000000"/>
              </a:rPr>
              <a:t>, and perform </a:t>
            </a:r>
            <a:r>
              <a:rPr lang="en-US" altLang="zh-CN" b="1" u="sng" dirty="0">
                <a:sym typeface="Wingdings" panose="05000000000000000000"/>
              </a:rPr>
              <a:t>l</a:t>
            </a:r>
            <a:r>
              <a:rPr lang="en-US" altLang="zh-CN" b="1" dirty="0">
                <a:sym typeface="Wingdings" panose="05000000000000000000"/>
              </a:rPr>
              <a:t>eftmost </a:t>
            </a:r>
            <a:r>
              <a:rPr lang="en-US" altLang="zh-CN" dirty="0">
                <a:sym typeface="Wingdings" panose="05000000000000000000"/>
              </a:rPr>
              <a:t>derivation</a:t>
            </a:r>
            <a:endParaRPr lang="en-US" altLang="zh-CN" dirty="0">
              <a:sym typeface="Wingdings" panose="0500000000000000000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dirty="0"/>
              <a:t>look ahead at most </a:t>
            </a:r>
            <a:r>
              <a:rPr lang="en-US" b="1" dirty="0"/>
              <a:t>one</a:t>
            </a:r>
            <a:r>
              <a:rPr lang="en-US" dirty="0"/>
              <a:t> input symbol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615470" y="443022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93070" y="5077923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93070" y="5077923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8" y="-323540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7583" y="2960596"/>
            <a:ext cx="8550739" cy="3539430"/>
            <a:chOff x="488651" y="3096883"/>
            <a:chExt cx="8550739" cy="35394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88651" y="3096883"/>
                  <a:ext cx="8550739" cy="3539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       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num                                 id                               (                              )                    $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  LEXP         LEXP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 ATOM           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 ATOM          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 LIST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ATOM         ATOM  num             ATOM  id 	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   LIST		                                                        LIST  ( LSEQ )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 LSEQ      LSEQLEXP LSEQ’   LSEQLEXP LSEQ’   LSEQLEXP LSEQ’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LSEQ’      LSEQ’LEXP LSEQ’  LSEQ’LEXP LSEQ’  LSEQ’LEXP LSEQ’     LSEQ’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51" y="3096883"/>
                  <a:ext cx="8550739" cy="353943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488651" y="3625412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60011" y="3128307"/>
              <a:ext cx="0" cy="3508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8651" y="4242461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8651" y="4757596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8651" y="5270866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88651" y="5791394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268134" y="3125430"/>
              <a:ext cx="0" cy="3510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126403" y="3108177"/>
              <a:ext cx="0" cy="3528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050673" y="3108177"/>
              <a:ext cx="0" cy="3528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353459" y="3128307"/>
              <a:ext cx="0" cy="3508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136946" y="311798"/>
            <a:ext cx="5144839" cy="2359941"/>
            <a:chOff x="1932365" y="3721276"/>
            <a:chExt cx="5144839" cy="23599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	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num, id,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ATOM 	num, id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LIST	(		$, num, id, (,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     num, id, (         )</a:t>
                  </a:r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LSEQ’	num, id, (,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anose="05000000000000000000" pitchFamily="2" charset="2"/>
                    </a:rPr>
                    <a:t> 	)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2815196" y="3831762"/>
              <a:ext cx="0" cy="2197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70168" y="3845613"/>
              <a:ext cx="0" cy="2183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32366" y="4124389"/>
              <a:ext cx="4769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03464" y="675679"/>
                <a:ext cx="3138808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LEXP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 ATOM  |  LIST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ATOM  num | id</a:t>
                </a:r>
                <a:endParaRPr lang="en-US" sz="24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LIST  ( LSEQ )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LSEQ  LEXP LSEQ’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LSEQ’  LEXP LSEQ’ |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4" y="675679"/>
                <a:ext cx="3138808" cy="2000548"/>
              </a:xfrm>
              <a:prstGeom prst="rect">
                <a:avLst/>
              </a:prstGeom>
              <a:blipFill rotWithShape="1">
                <a:blip r:embed="rId3"/>
                <a:stretch>
                  <a:fillRect l="-7" t="-2" r="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Recursive Descent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7395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Basic Ideas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for each nonterminal, define a function to recognize it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3465" y="2813050"/>
            <a:ext cx="29454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factor()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exp()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number: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default: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error()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83770" y="4625148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9970" y="5867402"/>
            <a:ext cx="359813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3770" y="4625148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 panose="05000000000000000000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3983770" y="2754131"/>
            <a:ext cx="1578830" cy="433838"/>
          </a:xfrm>
          <a:prstGeom prst="borderCallout2">
            <a:avLst>
              <a:gd name="adj1" fmla="val 18750"/>
              <a:gd name="adj2" fmla="val -8333"/>
              <a:gd name="adj3" fmla="val 56806"/>
              <a:gd name="adj4" fmla="val -60104"/>
              <a:gd name="adj5" fmla="val 153483"/>
              <a:gd name="adj6" fmla="val -876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Lookahead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3983770" y="3353264"/>
            <a:ext cx="3839430" cy="433838"/>
          </a:xfrm>
          <a:prstGeom prst="borderCallout2">
            <a:avLst>
              <a:gd name="adj1" fmla="val 18750"/>
              <a:gd name="adj2" fmla="val -8333"/>
              <a:gd name="adj3" fmla="val 42169"/>
              <a:gd name="adj4" fmla="val -22412"/>
              <a:gd name="adj5" fmla="val 138846"/>
              <a:gd name="adj6" fmla="val -3453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Match and consume the symbol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27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 panose="05000000000000000000"/>
              </a:rPr>
              <a:t>Basic Ideas</a:t>
            </a:r>
            <a:endParaRPr lang="en-US" altLang="zh-CN" u="sng" dirty="0">
              <a:sym typeface="Wingdings" panose="0500000000000000000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 panose="05000000000000000000"/>
              </a:rPr>
              <a:t>for each nonterminal, define a function to recognize it</a:t>
            </a:r>
            <a:endParaRPr lang="en-US" altLang="zh-CN" dirty="0">
              <a:sym typeface="Wingdings" panose="0500000000000000000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3464" y="2813050"/>
            <a:ext cx="436083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match(expectedToken)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(token == expectedToken)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token = getToken()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else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error()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3805970" y="5042364"/>
            <a:ext cx="2645630" cy="4338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420"/>
              <a:gd name="adj5" fmla="val -235856"/>
              <a:gd name="adj6" fmla="val -381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advance the input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15795</Words>
  <Application>WPS 演示</Application>
  <PresentationFormat>On-screen Show (4:3)</PresentationFormat>
  <Paragraphs>1456</Paragraphs>
  <Slides>60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3" baseType="lpstr">
      <vt:lpstr>Arial</vt:lpstr>
      <vt:lpstr>SimSun</vt:lpstr>
      <vt:lpstr>Wingdings</vt:lpstr>
      <vt:lpstr>Wingdings</vt:lpstr>
      <vt:lpstr>Courier</vt:lpstr>
      <vt:lpstr>Courier New</vt:lpstr>
      <vt:lpstr>.AppleSystemUIFont</vt:lpstr>
      <vt:lpstr>MingLiU-ExtB</vt:lpstr>
      <vt:lpstr>Arial Rounded MT Bold</vt:lpstr>
      <vt:lpstr>Calibri Light</vt:lpstr>
      <vt:lpstr>Microsoft YaHei</vt:lpstr>
      <vt:lpstr>Calibri</vt:lpstr>
      <vt:lpstr>DengXian Light</vt:lpstr>
      <vt:lpstr>DengXian</vt:lpstr>
      <vt:lpstr>Arial Unicode MS</vt:lpstr>
      <vt:lpstr>Cambria Math</vt:lpstr>
      <vt:lpstr>MS PGothic</vt:lpstr>
      <vt:lpstr>Wingdings</vt:lpstr>
      <vt:lpstr>Monotype Sorts</vt:lpstr>
      <vt:lpstr>Lucida Grande</vt:lpstr>
      <vt:lpstr>BatangChe</vt:lpstr>
      <vt:lpstr>Segoe Print</vt:lpstr>
      <vt:lpstr>Office Theme</vt:lpstr>
      <vt:lpstr>Syntax Analysis</vt:lpstr>
      <vt:lpstr>Top-Down Parsing</vt:lpstr>
      <vt:lpstr>Bottom-Up Parsing</vt:lpstr>
      <vt:lpstr>Top-Down Parsing (Chapter 4)</vt:lpstr>
      <vt:lpstr>Top-Down Parsing</vt:lpstr>
      <vt:lpstr>Top-Down Parsing (Predictive)</vt:lpstr>
      <vt:lpstr>Recursive Descent Parsing 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LL(1) Parsing </vt:lpstr>
      <vt:lpstr>LL(1) Parsing</vt:lpstr>
      <vt:lpstr>LL(1) Parsing</vt:lpstr>
      <vt:lpstr>LL(1) Parsing</vt:lpstr>
      <vt:lpstr>LL(1) Parsing</vt:lpstr>
      <vt:lpstr>First and Follow Sets </vt:lpstr>
      <vt:lpstr>Why First ?</vt:lpstr>
      <vt:lpstr>First Set: Definition</vt:lpstr>
      <vt:lpstr>First Set: Properties</vt:lpstr>
      <vt:lpstr>First Set: Algorithm</vt:lpstr>
      <vt:lpstr>First Set: Algorithm</vt:lpstr>
      <vt:lpstr>Why Follow ?</vt:lpstr>
      <vt:lpstr>Follow Set: Definition</vt:lpstr>
      <vt:lpstr>Follow Set: Definition</vt:lpstr>
      <vt:lpstr>Follow Set: Properties</vt:lpstr>
      <vt:lpstr>Follow Set: Algorithm</vt:lpstr>
      <vt:lpstr>Follow Set: Algorithm</vt:lpstr>
      <vt:lpstr>Example: Compute First/Follow Set </vt:lpstr>
      <vt:lpstr>Example:   E  T E’ E’  + T E’  |  ε T  F T’ T’  * F T’  |  ε F  ( E )  |  id  	FIRST E	{ (, id } E’	{ +, ε } T	{ (, id } T’	{ *, ε } F	{ (, id } </vt:lpstr>
      <vt:lpstr>Example:   E  T E’ E’  + T E’  |  ε T  F T’ T’  * F T’  |  ε F  ( E )  |  id </vt:lpstr>
      <vt:lpstr>Example:   E  T E’ E’  + T E’  |  ε T  F T’ T’  * F T’  |  ε F  ( E )  |  id  	FIRST E	{ (, id } E’	{ +, ε } T	{ (, id } T’	{ *, ε } F	{ (, id } </vt:lpstr>
      <vt:lpstr>Example:   E  T E’ E’  + T E’  |  ε T  F T’ T’  * F T’  |  ε F  ( E )  |  id  	FIRST E	{ (, id } E’	{ +, ε } T	{ (, id } T’	{ *, ε } F	{ (, id } </vt:lpstr>
      <vt:lpstr>Example:   E  T E’ E’  + T E’  |  ε T  F T’ T’  * F T’  |  ε F  ( E )  |  id  	FIRST E	{ (, id } E’	{ +, ε } T	{ (, id } T’	{ *, ε } F	{ (, id } </vt:lpstr>
      <vt:lpstr>Example:    E  T E’ E’  + T E’  |  ε T  F T’ T’  * F T’  |  ε F  ( E )  |  id   </vt:lpstr>
      <vt:lpstr>Back to LL(1) Parsing </vt:lpstr>
      <vt:lpstr>LL(1) Parsing</vt:lpstr>
      <vt:lpstr>LL(1) Parsing</vt:lpstr>
      <vt:lpstr>LL(1) Parsing</vt:lpstr>
      <vt:lpstr>LL(1) Parsing</vt:lpstr>
      <vt:lpstr>LL(1) Parsing</vt:lpstr>
      <vt:lpstr>LL(1) Parsing: Algorithm</vt:lpstr>
      <vt:lpstr>Issues Related to LL(1) </vt:lpstr>
      <vt:lpstr>A Grammar is LL(1) iff</vt:lpstr>
      <vt:lpstr>Left Recursion</vt:lpstr>
      <vt:lpstr>Left Recursion</vt:lpstr>
      <vt:lpstr>Left Recursion</vt:lpstr>
      <vt:lpstr>Left Recursion</vt:lpstr>
      <vt:lpstr>Left Factoring</vt:lpstr>
      <vt:lpstr>Summary</vt:lpstr>
      <vt:lpstr> SAMPLE PROBLEMS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IAN</cp:lastModifiedBy>
  <cp:revision>727</cp:revision>
  <cp:lastPrinted>2019-10-20T04:50:00Z</cp:lastPrinted>
  <dcterms:created xsi:type="dcterms:W3CDTF">2019-03-30T23:00:00Z</dcterms:created>
  <dcterms:modified xsi:type="dcterms:W3CDTF">2021-04-30T05:38:29Z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27DC32B38503440ABED5750944D76147</vt:lpwstr>
  </property>
  <property fmtid="{D5CDD505-2E9C-101B-9397-08002B2CF9AE}" pid="3" name="KSOProductBuildVer">
    <vt:lpwstr>2052-11.1.0.10463</vt:lpwstr>
  </property>
</Properties>
</file>