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2"/>
  </p:notesMasterIdLst>
  <p:sldIdLst>
    <p:sldId id="256" r:id="rId2"/>
    <p:sldId id="258" r:id="rId3"/>
    <p:sldId id="259" r:id="rId4"/>
    <p:sldId id="261" r:id="rId5"/>
    <p:sldId id="277" r:id="rId6"/>
    <p:sldId id="264" r:id="rId7"/>
    <p:sldId id="265" r:id="rId8"/>
    <p:sldId id="266" r:id="rId9"/>
    <p:sldId id="273" r:id="rId10"/>
    <p:sldId id="278" r:id="rId11"/>
    <p:sldId id="279" r:id="rId12"/>
    <p:sldId id="280" r:id="rId13"/>
    <p:sldId id="281" r:id="rId14"/>
    <p:sldId id="282" r:id="rId15"/>
    <p:sldId id="283" r:id="rId16"/>
    <p:sldId id="284" r:id="rId17"/>
    <p:sldId id="285" r:id="rId18"/>
    <p:sldId id="286" r:id="rId19"/>
    <p:sldId id="287" r:id="rId20"/>
    <p:sldId id="288" r:id="rId21"/>
    <p:sldId id="290" r:id="rId22"/>
    <p:sldId id="291" r:id="rId23"/>
    <p:sldId id="292" r:id="rId24"/>
    <p:sldId id="289" r:id="rId25"/>
    <p:sldId id="293" r:id="rId26"/>
    <p:sldId id="294" r:id="rId27"/>
    <p:sldId id="295" r:id="rId28"/>
    <p:sldId id="296" r:id="rId29"/>
    <p:sldId id="297" r:id="rId30"/>
    <p:sldId id="27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94679"/>
  </p:normalViewPr>
  <p:slideViewPr>
    <p:cSldViewPr snapToGrid="0" snapToObjects="1">
      <p:cViewPr varScale="1">
        <p:scale>
          <a:sx n="84" d="100"/>
          <a:sy n="84" d="100"/>
        </p:scale>
        <p:origin x="200"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A783F-50E0-B748-9889-A33B9A60B328}" type="datetimeFigureOut">
              <a:rPr lang="en-US" smtClean="0"/>
              <a:t>4/7/21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49943-603D-4443-BD02-EA3EAACC4831}" type="slidenum">
              <a:rPr lang="en-US" smtClean="0"/>
              <a:t>‹#›</a:t>
            </a:fld>
            <a:endParaRPr lang="en-US"/>
          </a:p>
        </p:txBody>
      </p:sp>
    </p:spTree>
    <p:extLst>
      <p:ext uri="{BB962C8B-B14F-4D97-AF65-F5344CB8AC3E}">
        <p14:creationId xmlns:p14="http://schemas.microsoft.com/office/powerpoint/2010/main" val="3242132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E49943-603D-4443-BD02-EA3EAACC4831}" type="slidenum">
              <a:rPr lang="en-US" smtClean="0"/>
              <a:t>30</a:t>
            </a:fld>
            <a:endParaRPr lang="en-US"/>
          </a:p>
        </p:txBody>
      </p:sp>
    </p:spTree>
    <p:extLst>
      <p:ext uri="{BB962C8B-B14F-4D97-AF65-F5344CB8AC3E}">
        <p14:creationId xmlns:p14="http://schemas.microsoft.com/office/powerpoint/2010/main" val="134688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32CCBF-4AE0-F146-A306-FD9B177B6ACE}" type="datetime1">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8F0-47C7-254A-B195-39A0C11C7757}" type="slidenum">
              <a:rPr lang="en-US" smtClean="0"/>
              <a:t>‹#›</a:t>
            </a:fld>
            <a:endParaRPr lang="en-US"/>
          </a:p>
        </p:txBody>
      </p:sp>
    </p:spTree>
    <p:extLst>
      <p:ext uri="{BB962C8B-B14F-4D97-AF65-F5344CB8AC3E}">
        <p14:creationId xmlns:p14="http://schemas.microsoft.com/office/powerpoint/2010/main" val="160764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4444D-FB45-284E-B2B6-B009945425E3}" type="datetime1">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8F0-47C7-254A-B195-39A0C11C7757}" type="slidenum">
              <a:rPr lang="en-US" smtClean="0"/>
              <a:t>‹#›</a:t>
            </a:fld>
            <a:endParaRPr lang="en-US"/>
          </a:p>
        </p:txBody>
      </p:sp>
    </p:spTree>
    <p:extLst>
      <p:ext uri="{BB962C8B-B14F-4D97-AF65-F5344CB8AC3E}">
        <p14:creationId xmlns:p14="http://schemas.microsoft.com/office/powerpoint/2010/main" val="191516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20D31-F875-474C-AFAC-41F2DDF0B954}" type="datetime1">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8F0-47C7-254A-B195-39A0C11C7757}" type="slidenum">
              <a:rPr lang="en-US" smtClean="0"/>
              <a:t>‹#›</a:t>
            </a:fld>
            <a:endParaRPr lang="en-US"/>
          </a:p>
        </p:txBody>
      </p:sp>
    </p:spTree>
    <p:extLst>
      <p:ext uri="{BB962C8B-B14F-4D97-AF65-F5344CB8AC3E}">
        <p14:creationId xmlns:p14="http://schemas.microsoft.com/office/powerpoint/2010/main" val="26127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783DB-073C-C440-BDD6-207DD9C76B6E}" type="datetime1">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8F0-47C7-254A-B195-39A0C11C7757}" type="slidenum">
              <a:rPr lang="en-US" smtClean="0"/>
              <a:t>‹#›</a:t>
            </a:fld>
            <a:endParaRPr lang="en-US"/>
          </a:p>
        </p:txBody>
      </p:sp>
    </p:spTree>
    <p:extLst>
      <p:ext uri="{BB962C8B-B14F-4D97-AF65-F5344CB8AC3E}">
        <p14:creationId xmlns:p14="http://schemas.microsoft.com/office/powerpoint/2010/main" val="179547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B16A6-61D3-6242-B45E-739290F35EA2}" type="datetime1">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8F0-47C7-254A-B195-39A0C11C7757}" type="slidenum">
              <a:rPr lang="en-US" smtClean="0"/>
              <a:t>‹#›</a:t>
            </a:fld>
            <a:endParaRPr lang="en-US"/>
          </a:p>
        </p:txBody>
      </p:sp>
    </p:spTree>
    <p:extLst>
      <p:ext uri="{BB962C8B-B14F-4D97-AF65-F5344CB8AC3E}">
        <p14:creationId xmlns:p14="http://schemas.microsoft.com/office/powerpoint/2010/main" val="425028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11B1C-AB7B-494A-8B1F-007FE52921F6}" type="datetime1">
              <a:rPr lang="en-US" smtClean="0"/>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998F0-47C7-254A-B195-39A0C11C7757}" type="slidenum">
              <a:rPr lang="en-US" smtClean="0"/>
              <a:t>‹#›</a:t>
            </a:fld>
            <a:endParaRPr lang="en-US"/>
          </a:p>
        </p:txBody>
      </p:sp>
    </p:spTree>
    <p:extLst>
      <p:ext uri="{BB962C8B-B14F-4D97-AF65-F5344CB8AC3E}">
        <p14:creationId xmlns:p14="http://schemas.microsoft.com/office/powerpoint/2010/main" val="2483882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363DAA-C167-9D45-B762-A67D7EAE417A}" type="datetime1">
              <a:rPr lang="en-US" smtClean="0"/>
              <a:t>4/7/21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998F0-47C7-254A-B195-39A0C11C7757}" type="slidenum">
              <a:rPr lang="en-US" smtClean="0"/>
              <a:t>‹#›</a:t>
            </a:fld>
            <a:endParaRPr lang="en-US"/>
          </a:p>
        </p:txBody>
      </p:sp>
    </p:spTree>
    <p:extLst>
      <p:ext uri="{BB962C8B-B14F-4D97-AF65-F5344CB8AC3E}">
        <p14:creationId xmlns:p14="http://schemas.microsoft.com/office/powerpoint/2010/main" val="382367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2A431-0736-6E45-88FD-180BD08C96BC}" type="datetime1">
              <a:rPr lang="en-US" smtClean="0"/>
              <a:t>4/7/21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998F0-47C7-254A-B195-39A0C11C7757}" type="slidenum">
              <a:rPr lang="en-US" smtClean="0"/>
              <a:t>‹#›</a:t>
            </a:fld>
            <a:endParaRPr lang="en-US"/>
          </a:p>
        </p:txBody>
      </p:sp>
    </p:spTree>
    <p:extLst>
      <p:ext uri="{BB962C8B-B14F-4D97-AF65-F5344CB8AC3E}">
        <p14:creationId xmlns:p14="http://schemas.microsoft.com/office/powerpoint/2010/main" val="380426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B5C57-2E4D-814E-904B-C1A9666A9E64}" type="datetime1">
              <a:rPr lang="en-US" smtClean="0"/>
              <a:t>4/7/21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3998F0-47C7-254A-B195-39A0C11C7757}" type="slidenum">
              <a:rPr lang="en-US" smtClean="0"/>
              <a:t>‹#›</a:t>
            </a:fld>
            <a:endParaRPr lang="en-US"/>
          </a:p>
        </p:txBody>
      </p:sp>
    </p:spTree>
    <p:extLst>
      <p:ext uri="{BB962C8B-B14F-4D97-AF65-F5344CB8AC3E}">
        <p14:creationId xmlns:p14="http://schemas.microsoft.com/office/powerpoint/2010/main" val="257163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1A9884-59C2-E645-AF78-E9A3CCB10976}" type="datetime1">
              <a:rPr lang="en-US" smtClean="0"/>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998F0-47C7-254A-B195-39A0C11C7757}" type="slidenum">
              <a:rPr lang="en-US" smtClean="0"/>
              <a:t>‹#›</a:t>
            </a:fld>
            <a:endParaRPr lang="en-US"/>
          </a:p>
        </p:txBody>
      </p:sp>
    </p:spTree>
    <p:extLst>
      <p:ext uri="{BB962C8B-B14F-4D97-AF65-F5344CB8AC3E}">
        <p14:creationId xmlns:p14="http://schemas.microsoft.com/office/powerpoint/2010/main" val="73101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4362CF-8221-D541-9A27-979CBF8454E1}" type="datetime1">
              <a:rPr lang="en-US" smtClean="0"/>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998F0-47C7-254A-B195-39A0C11C7757}" type="slidenum">
              <a:rPr lang="en-US" smtClean="0"/>
              <a:t>‹#›</a:t>
            </a:fld>
            <a:endParaRPr lang="en-US"/>
          </a:p>
        </p:txBody>
      </p:sp>
    </p:spTree>
    <p:extLst>
      <p:ext uri="{BB962C8B-B14F-4D97-AF65-F5344CB8AC3E}">
        <p14:creationId xmlns:p14="http://schemas.microsoft.com/office/powerpoint/2010/main" val="350737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8D96E-5A26-894A-88C4-43D562935D90}" type="datetime1">
              <a:rPr lang="en-US" smtClean="0"/>
              <a:t>4/7/21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998F0-47C7-254A-B195-39A0C11C7757}" type="slidenum">
              <a:rPr lang="en-US" smtClean="0"/>
              <a:t>‹#›</a:t>
            </a:fld>
            <a:endParaRPr lang="en-US"/>
          </a:p>
        </p:txBody>
      </p:sp>
    </p:spTree>
    <p:extLst>
      <p:ext uri="{BB962C8B-B14F-4D97-AF65-F5344CB8AC3E}">
        <p14:creationId xmlns:p14="http://schemas.microsoft.com/office/powerpoint/2010/main" val="165310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54">
            <a:extLst>
              <a:ext uri="{FF2B5EF4-FFF2-40B4-BE49-F238E27FC236}">
                <a16:creationId xmlns:a16="http://schemas.microsoft.com/office/drawing/2014/main" id="{2CCAFB3E-E6E2-4587-A5FC-061F9AED9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9126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4" name="Picture 56">
            <a:extLst>
              <a:ext uri="{FF2B5EF4-FFF2-40B4-BE49-F238E27FC236}">
                <a16:creationId xmlns:a16="http://schemas.microsoft.com/office/drawing/2014/main" id="{5975841F-9161-4650-BCE5-20FFE7E296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a:off x="575867"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A97A212E-FB06-8943-AD39-77375A77F735}"/>
              </a:ext>
            </a:extLst>
          </p:cNvPr>
          <p:cNvSpPr>
            <a:spLocks noGrp="1"/>
          </p:cNvSpPr>
          <p:nvPr>
            <p:ph type="ctrTitle"/>
          </p:nvPr>
        </p:nvSpPr>
        <p:spPr>
          <a:xfrm>
            <a:off x="704455" y="4315291"/>
            <a:ext cx="3760218" cy="435887"/>
          </a:xfrm>
        </p:spPr>
        <p:txBody>
          <a:bodyPr anchor="t">
            <a:normAutofit/>
          </a:bodyPr>
          <a:lstStyle/>
          <a:p>
            <a:r>
              <a:rPr lang="en-US" sz="1600" dirty="0">
                <a:solidFill>
                  <a:srgbClr val="FFC000"/>
                </a:solidFill>
                <a:latin typeface="Century" panose="02040604050505020304" pitchFamily="18" charset="0"/>
              </a:rPr>
              <a:t>Mahbod Afarin</a:t>
            </a:r>
          </a:p>
        </p:txBody>
      </p:sp>
      <p:sp>
        <p:nvSpPr>
          <p:cNvPr id="3" name="Subtitle 2">
            <a:extLst>
              <a:ext uri="{FF2B5EF4-FFF2-40B4-BE49-F238E27FC236}">
                <a16:creationId xmlns:a16="http://schemas.microsoft.com/office/drawing/2014/main" id="{3B39289B-58DD-3943-ACCB-C352339C8620}"/>
              </a:ext>
            </a:extLst>
          </p:cNvPr>
          <p:cNvSpPr>
            <a:spLocks noGrp="1"/>
          </p:cNvSpPr>
          <p:nvPr>
            <p:ph type="subTitle" idx="1"/>
          </p:nvPr>
        </p:nvSpPr>
        <p:spPr>
          <a:xfrm>
            <a:off x="575867" y="2644357"/>
            <a:ext cx="4017393" cy="1172158"/>
          </a:xfrm>
        </p:spPr>
        <p:txBody>
          <a:bodyPr anchor="b">
            <a:noAutofit/>
          </a:bodyPr>
          <a:lstStyle/>
          <a:p>
            <a:r>
              <a:rPr lang="en-US" sz="2000" dirty="0">
                <a:solidFill>
                  <a:srgbClr val="FFC000"/>
                </a:solidFill>
                <a:latin typeface="Century" panose="02040604050505020304" pitchFamily="18" charset="0"/>
              </a:rPr>
              <a:t>CS152 Project Phase 1: Lexical Analyzer Generation Using flex</a:t>
            </a:r>
          </a:p>
          <a:p>
            <a:r>
              <a:rPr lang="en-US" sz="2000" dirty="0">
                <a:solidFill>
                  <a:srgbClr val="FFC000"/>
                </a:solidFill>
                <a:latin typeface="Century" panose="02040604050505020304" pitchFamily="18" charset="0"/>
              </a:rPr>
              <a:t>CS152 (Compiler Construction)</a:t>
            </a:r>
          </a:p>
        </p:txBody>
      </p:sp>
      <p:sp>
        <p:nvSpPr>
          <p:cNvPr id="65" name="Rectangle 58">
            <a:extLst>
              <a:ext uri="{FF2B5EF4-FFF2-40B4-BE49-F238E27FC236}">
                <a16:creationId xmlns:a16="http://schemas.microsoft.com/office/drawing/2014/main" id="{640086A0-762B-44EE-AA70-A7268A72A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262"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Logo&#10;&#10;Description automatically generated">
            <a:extLst>
              <a:ext uri="{FF2B5EF4-FFF2-40B4-BE49-F238E27FC236}">
                <a16:creationId xmlns:a16="http://schemas.microsoft.com/office/drawing/2014/main" id="{ADA86039-D5DE-FB4A-BF51-20B19B9B4903}"/>
              </a:ext>
            </a:extLst>
          </p:cNvPr>
          <p:cNvPicPr>
            <a:picLocks noChangeAspect="1"/>
          </p:cNvPicPr>
          <p:nvPr/>
        </p:nvPicPr>
        <p:blipFill rotWithShape="1">
          <a:blip r:embed="rId3"/>
          <a:srcRect l="6771" r="6330" b="1"/>
          <a:stretch/>
        </p:blipFill>
        <p:spPr>
          <a:xfrm>
            <a:off x="6322453" y="743798"/>
            <a:ext cx="4664374" cy="5367528"/>
          </a:xfrm>
          <a:custGeom>
            <a:avLst/>
            <a:gdLst/>
            <a:ahLst/>
            <a:cxnLst/>
            <a:rect l="l" t="t" r="r" b="b"/>
            <a:pathLst>
              <a:path w="5017317" h="5380277">
                <a:moveTo>
                  <a:pt x="0" y="0"/>
                </a:moveTo>
                <a:lnTo>
                  <a:pt x="5017317" y="0"/>
                </a:lnTo>
                <a:lnTo>
                  <a:pt x="5017317" y="5380277"/>
                </a:lnTo>
                <a:lnTo>
                  <a:pt x="0" y="5380277"/>
                </a:lnTo>
                <a:close/>
              </a:path>
            </a:pathLst>
          </a:custGeom>
        </p:spPr>
      </p:pic>
      <p:sp>
        <p:nvSpPr>
          <p:cNvPr id="68" name="Title 1">
            <a:extLst>
              <a:ext uri="{FF2B5EF4-FFF2-40B4-BE49-F238E27FC236}">
                <a16:creationId xmlns:a16="http://schemas.microsoft.com/office/drawing/2014/main" id="{71BCEEFB-6B6D-2848-B864-7B661763C67C}"/>
              </a:ext>
            </a:extLst>
          </p:cNvPr>
          <p:cNvSpPr txBox="1">
            <a:spLocks/>
          </p:cNvSpPr>
          <p:nvPr/>
        </p:nvSpPr>
        <p:spPr>
          <a:xfrm>
            <a:off x="704455" y="4751179"/>
            <a:ext cx="3760218" cy="43588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solidFill>
                  <a:srgbClr val="FFC000"/>
                </a:solidFill>
                <a:latin typeface="Century" panose="02040604050505020304" pitchFamily="18" charset="0"/>
              </a:rPr>
              <a:t>Spring 2021</a:t>
            </a:r>
          </a:p>
        </p:txBody>
      </p:sp>
    </p:spTree>
    <p:extLst>
      <p:ext uri="{BB962C8B-B14F-4D97-AF65-F5344CB8AC3E}">
        <p14:creationId xmlns:p14="http://schemas.microsoft.com/office/powerpoint/2010/main" val="2358719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10515600" cy="1060948"/>
          </a:xfrm>
        </p:spPr>
        <p:txBody>
          <a:bodyPr/>
          <a:lstStyle/>
          <a:p>
            <a:r>
              <a:rPr lang="en-US" dirty="0">
                <a:solidFill>
                  <a:srgbClr val="FFC000"/>
                </a:solidFill>
                <a:latin typeface="Century" panose="02040604050505020304" pitchFamily="18" charset="0"/>
              </a:rPr>
              <a:t>Task 3</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9</a:t>
            </a:r>
          </a:p>
        </p:txBody>
      </p:sp>
      <p:sp>
        <p:nvSpPr>
          <p:cNvPr id="11" name="Content Placeholder 2">
            <a:extLst>
              <a:ext uri="{FF2B5EF4-FFF2-40B4-BE49-F238E27FC236}">
                <a16:creationId xmlns:a16="http://schemas.microsoft.com/office/drawing/2014/main" id="{13110157-9EE0-A34D-9BDB-2A6B94C651B6}"/>
              </a:ext>
            </a:extLst>
          </p:cNvPr>
          <p:cNvSpPr>
            <a:spLocks noGrp="1"/>
          </p:cNvSpPr>
          <p:nvPr>
            <p:ph idx="1"/>
          </p:nvPr>
        </p:nvSpPr>
        <p:spPr>
          <a:xfrm>
            <a:off x="838200" y="1585914"/>
            <a:ext cx="10515600" cy="4478337"/>
          </a:xfrm>
        </p:spPr>
        <p:txBody>
          <a:bodyPr>
            <a:normAutofit/>
          </a:bodyPr>
          <a:lstStyle/>
          <a:p>
            <a:pPr algn="just">
              <a:buFont typeface="Wingdings" pitchFamily="2" charset="2"/>
              <a:buChar char="Ø"/>
            </a:pPr>
            <a:r>
              <a:rPr lang="en-US" sz="2000" dirty="0">
                <a:latin typeface="Century" panose="02040604050505020304" pitchFamily="18" charset="0"/>
              </a:rPr>
              <a:t>Enhance your </a:t>
            </a:r>
            <a:r>
              <a:rPr lang="en-US" sz="2000" i="1" dirty="0">
                <a:latin typeface="Century" panose="02040604050505020304" pitchFamily="18" charset="0"/>
              </a:rPr>
              <a:t>flex</a:t>
            </a:r>
            <a:r>
              <a:rPr lang="en-US" sz="2000" dirty="0">
                <a:latin typeface="Century" panose="02040604050505020304" pitchFamily="18" charset="0"/>
              </a:rPr>
              <a:t> specification so that in addition to printing out each encountered token, the lexical analyzer will also count the following.</a:t>
            </a:r>
          </a:p>
          <a:p>
            <a:r>
              <a:rPr lang="en-US" sz="2000" dirty="0">
                <a:latin typeface="Century" panose="02040604050505020304" pitchFamily="18" charset="0"/>
              </a:rPr>
              <a:t>The number of integers encountered</a:t>
            </a:r>
          </a:p>
          <a:p>
            <a:r>
              <a:rPr lang="en-US" sz="2000" dirty="0">
                <a:latin typeface="Century" panose="02040604050505020304" pitchFamily="18" charset="0"/>
              </a:rPr>
              <a:t>The number of operators encountered: +, -, *, /</a:t>
            </a:r>
          </a:p>
          <a:p>
            <a:r>
              <a:rPr lang="en-US" sz="2000" dirty="0">
                <a:latin typeface="Century" panose="02040604050505020304" pitchFamily="18" charset="0"/>
              </a:rPr>
              <a:t>The number of parentheses encountered: (, )</a:t>
            </a:r>
          </a:p>
          <a:p>
            <a:r>
              <a:rPr lang="en-US" sz="2000" dirty="0">
                <a:latin typeface="Century" panose="02040604050505020304" pitchFamily="18" charset="0"/>
              </a:rPr>
              <a:t>The number of equal signs encountered</a:t>
            </a:r>
          </a:p>
          <a:p>
            <a:pPr algn="just">
              <a:buFont typeface="Wingdings" pitchFamily="2" charset="2"/>
              <a:buChar char="Ø"/>
            </a:pPr>
            <a:r>
              <a:rPr lang="en-US" sz="2000" dirty="0">
                <a:latin typeface="Century" panose="02040604050505020304" pitchFamily="18" charset="0"/>
              </a:rPr>
              <a:t>The total counts should be printed to the screen after all input text has been tokenized. The counts need not be printed if an unrecognized character is encountered in the input (since the lexical analyzer should just terminate after issuing the error message).</a:t>
            </a:r>
          </a:p>
          <a:p>
            <a:pPr algn="just"/>
            <a:endParaRPr lang="en-US" sz="2000" dirty="0">
              <a:latin typeface="Century" panose="02040604050505020304" pitchFamily="18" charset="0"/>
            </a:endParaRPr>
          </a:p>
        </p:txBody>
      </p:sp>
    </p:spTree>
    <p:extLst>
      <p:ext uri="{BB962C8B-B14F-4D97-AF65-F5344CB8AC3E}">
        <p14:creationId xmlns:p14="http://schemas.microsoft.com/office/powerpoint/2010/main" val="385751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p:cTn id="7" dur="1000" fill="hold"/>
                                        <p:tgtEl>
                                          <p:spTgt spid="11">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11">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11">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wedge">
                                      <p:cBhvr>
                                        <p:cTn id="14" dur="2000"/>
                                        <p:tgtEl>
                                          <p:spTgt spid="11">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wipe(down)">
                                      <p:cBhvr>
                                        <p:cTn id="19" dur="500"/>
                                        <p:tgtEl>
                                          <p:spTgt spid="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fade">
                                      <p:cBhvr>
                                        <p:cTn id="24" dur="500"/>
                                        <p:tgtEl>
                                          <p:spTgt spid="11">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Effect transition="in" filter="strips(downLeft)">
                                      <p:cBhvr>
                                        <p:cTn id="29"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10515600" cy="1060948"/>
          </a:xfrm>
        </p:spPr>
        <p:txBody>
          <a:bodyPr/>
          <a:lstStyle/>
          <a:p>
            <a:r>
              <a:rPr lang="en-US" dirty="0">
                <a:solidFill>
                  <a:srgbClr val="FFC000"/>
                </a:solidFill>
                <a:latin typeface="Century" panose="02040604050505020304" pitchFamily="18" charset="0"/>
              </a:rPr>
              <a:t>Sample Output for Task 3</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10</a:t>
            </a:r>
          </a:p>
        </p:txBody>
      </p:sp>
      <p:sp>
        <p:nvSpPr>
          <p:cNvPr id="11" name="Content Placeholder 2">
            <a:extLst>
              <a:ext uri="{FF2B5EF4-FFF2-40B4-BE49-F238E27FC236}">
                <a16:creationId xmlns:a16="http://schemas.microsoft.com/office/drawing/2014/main" id="{13110157-9EE0-A34D-9BDB-2A6B94C651B6}"/>
              </a:ext>
            </a:extLst>
          </p:cNvPr>
          <p:cNvSpPr>
            <a:spLocks noGrp="1"/>
          </p:cNvSpPr>
          <p:nvPr>
            <p:ph idx="1"/>
          </p:nvPr>
        </p:nvSpPr>
        <p:spPr>
          <a:xfrm>
            <a:off x="838200" y="1585914"/>
            <a:ext cx="10515600" cy="4478337"/>
          </a:xfrm>
        </p:spPr>
        <p:txBody>
          <a:bodyPr>
            <a:normAutofit/>
          </a:bodyPr>
          <a:lstStyle/>
          <a:p>
            <a:pPr algn="just">
              <a:buFont typeface="Wingdings" pitchFamily="2" charset="2"/>
              <a:buChar char="Ø"/>
            </a:pPr>
            <a:r>
              <a:rPr lang="en-US" sz="2000" dirty="0">
                <a:latin typeface="Century" panose="02040604050505020304" pitchFamily="18" charset="0"/>
              </a:rPr>
              <a:t>Here is a sample output for task 3:</a:t>
            </a:r>
          </a:p>
          <a:p>
            <a:pPr algn="just"/>
            <a:endParaRPr lang="en-US" sz="2000" dirty="0">
              <a:latin typeface="Century" panose="02040604050505020304" pitchFamily="18" charset="0"/>
            </a:endParaRPr>
          </a:p>
        </p:txBody>
      </p:sp>
      <p:pic>
        <p:nvPicPr>
          <p:cNvPr id="4" name="Picture 3" descr="A picture containing text&#10;&#10;Description automatically generated">
            <a:extLst>
              <a:ext uri="{FF2B5EF4-FFF2-40B4-BE49-F238E27FC236}">
                <a16:creationId xmlns:a16="http://schemas.microsoft.com/office/drawing/2014/main" id="{F54947C8-988A-4044-ADD7-4B7D503DF6FB}"/>
              </a:ext>
            </a:extLst>
          </p:cNvPr>
          <p:cNvPicPr>
            <a:picLocks noChangeAspect="1"/>
          </p:cNvPicPr>
          <p:nvPr/>
        </p:nvPicPr>
        <p:blipFill>
          <a:blip r:embed="rId3"/>
          <a:stretch>
            <a:fillRect/>
          </a:stretch>
        </p:blipFill>
        <p:spPr>
          <a:xfrm>
            <a:off x="6096000" y="1585913"/>
            <a:ext cx="1752600" cy="4518421"/>
          </a:xfrm>
          <a:prstGeom prst="rect">
            <a:avLst/>
          </a:prstGeom>
        </p:spPr>
      </p:pic>
      <p:sp>
        <p:nvSpPr>
          <p:cNvPr id="6" name="Rectangle 5">
            <a:extLst>
              <a:ext uri="{FF2B5EF4-FFF2-40B4-BE49-F238E27FC236}">
                <a16:creationId xmlns:a16="http://schemas.microsoft.com/office/drawing/2014/main" id="{A649F7B6-6E29-F441-8EA6-3ECE84EC5E33}"/>
              </a:ext>
            </a:extLst>
          </p:cNvPr>
          <p:cNvSpPr/>
          <p:nvPr/>
        </p:nvSpPr>
        <p:spPr>
          <a:xfrm>
            <a:off x="4930140" y="4833345"/>
            <a:ext cx="4084320" cy="8382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Tree>
    <p:extLst>
      <p:ext uri="{BB962C8B-B14F-4D97-AF65-F5344CB8AC3E}">
        <p14:creationId xmlns:p14="http://schemas.microsoft.com/office/powerpoint/2010/main" val="111550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10515600" cy="1060948"/>
          </a:xfrm>
        </p:spPr>
        <p:txBody>
          <a:bodyPr/>
          <a:lstStyle/>
          <a:p>
            <a:r>
              <a:rPr lang="en-US" dirty="0">
                <a:solidFill>
                  <a:srgbClr val="FFC000"/>
                </a:solidFill>
                <a:latin typeface="Century" panose="02040604050505020304" pitchFamily="18" charset="0"/>
              </a:rPr>
              <a:t>Pseudocode for Task 3</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11</a:t>
            </a:r>
          </a:p>
        </p:txBody>
      </p:sp>
      <p:sp>
        <p:nvSpPr>
          <p:cNvPr id="11" name="Content Placeholder 2">
            <a:extLst>
              <a:ext uri="{FF2B5EF4-FFF2-40B4-BE49-F238E27FC236}">
                <a16:creationId xmlns:a16="http://schemas.microsoft.com/office/drawing/2014/main" id="{13110157-9EE0-A34D-9BDB-2A6B94C651B6}"/>
              </a:ext>
            </a:extLst>
          </p:cNvPr>
          <p:cNvSpPr>
            <a:spLocks noGrp="1"/>
          </p:cNvSpPr>
          <p:nvPr>
            <p:ph idx="1"/>
          </p:nvPr>
        </p:nvSpPr>
        <p:spPr>
          <a:xfrm>
            <a:off x="838200" y="1585914"/>
            <a:ext cx="10515600" cy="4478337"/>
          </a:xfrm>
        </p:spPr>
        <p:txBody>
          <a:bodyPr>
            <a:normAutofit/>
          </a:bodyPr>
          <a:lstStyle/>
          <a:p>
            <a:pPr algn="just">
              <a:buFont typeface="Wingdings" pitchFamily="2" charset="2"/>
              <a:buChar char="Ø"/>
            </a:pPr>
            <a:r>
              <a:rPr lang="en-US" sz="2000" dirty="0">
                <a:latin typeface="Century" panose="02040604050505020304" pitchFamily="18" charset="0"/>
              </a:rPr>
              <a:t>Here is a sample output for task 3 (the first part of the code):</a:t>
            </a:r>
          </a:p>
          <a:p>
            <a:pPr algn="just"/>
            <a:endParaRPr lang="en-US" sz="2000" dirty="0">
              <a:latin typeface="Century" panose="02040604050505020304" pitchFamily="18" charset="0"/>
            </a:endParaRPr>
          </a:p>
        </p:txBody>
      </p:sp>
      <p:pic>
        <p:nvPicPr>
          <p:cNvPr id="8" name="Picture 7" descr="Text&#10;&#10;Description automatically generated with medium confidence">
            <a:extLst>
              <a:ext uri="{FF2B5EF4-FFF2-40B4-BE49-F238E27FC236}">
                <a16:creationId xmlns:a16="http://schemas.microsoft.com/office/drawing/2014/main" id="{C7355A32-587B-A44B-8046-01CDB6FE306C}"/>
              </a:ext>
            </a:extLst>
          </p:cNvPr>
          <p:cNvPicPr>
            <a:picLocks noChangeAspect="1"/>
          </p:cNvPicPr>
          <p:nvPr/>
        </p:nvPicPr>
        <p:blipFill>
          <a:blip r:embed="rId3"/>
          <a:stretch>
            <a:fillRect/>
          </a:stretch>
        </p:blipFill>
        <p:spPr>
          <a:xfrm>
            <a:off x="3803483" y="2357257"/>
            <a:ext cx="4585034" cy="3049270"/>
          </a:xfrm>
          <a:prstGeom prst="rect">
            <a:avLst/>
          </a:prstGeom>
        </p:spPr>
      </p:pic>
    </p:spTree>
    <p:extLst>
      <p:ext uri="{BB962C8B-B14F-4D97-AF65-F5344CB8AC3E}">
        <p14:creationId xmlns:p14="http://schemas.microsoft.com/office/powerpoint/2010/main" val="198861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10515600" cy="1060948"/>
          </a:xfrm>
        </p:spPr>
        <p:txBody>
          <a:bodyPr/>
          <a:lstStyle/>
          <a:p>
            <a:r>
              <a:rPr lang="en-US" dirty="0">
                <a:solidFill>
                  <a:srgbClr val="FFC000"/>
                </a:solidFill>
                <a:latin typeface="Century" panose="02040604050505020304" pitchFamily="18" charset="0"/>
              </a:rPr>
              <a:t>Pseudocode for Task 3 (Cntd.)</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11</a:t>
            </a:r>
          </a:p>
        </p:txBody>
      </p:sp>
      <p:sp>
        <p:nvSpPr>
          <p:cNvPr id="11" name="Content Placeholder 2">
            <a:extLst>
              <a:ext uri="{FF2B5EF4-FFF2-40B4-BE49-F238E27FC236}">
                <a16:creationId xmlns:a16="http://schemas.microsoft.com/office/drawing/2014/main" id="{13110157-9EE0-A34D-9BDB-2A6B94C651B6}"/>
              </a:ext>
            </a:extLst>
          </p:cNvPr>
          <p:cNvSpPr>
            <a:spLocks noGrp="1"/>
          </p:cNvSpPr>
          <p:nvPr>
            <p:ph idx="1"/>
          </p:nvPr>
        </p:nvSpPr>
        <p:spPr>
          <a:xfrm>
            <a:off x="838200" y="1585914"/>
            <a:ext cx="10515600" cy="4478337"/>
          </a:xfrm>
        </p:spPr>
        <p:txBody>
          <a:bodyPr>
            <a:normAutofit/>
          </a:bodyPr>
          <a:lstStyle/>
          <a:p>
            <a:pPr algn="just">
              <a:buFont typeface="Wingdings" pitchFamily="2" charset="2"/>
              <a:buChar char="Ø"/>
            </a:pPr>
            <a:r>
              <a:rPr lang="en-US" sz="2000" dirty="0">
                <a:latin typeface="Century" panose="02040604050505020304" pitchFamily="18" charset="0"/>
              </a:rPr>
              <a:t>Here is a sample output for task 3 (the second part of the code):</a:t>
            </a:r>
          </a:p>
          <a:p>
            <a:pPr algn="just"/>
            <a:endParaRPr lang="en-US" sz="2000" dirty="0">
              <a:latin typeface="Century" panose="02040604050505020304" pitchFamily="18" charset="0"/>
            </a:endParaRPr>
          </a:p>
        </p:txBody>
      </p:sp>
      <p:pic>
        <p:nvPicPr>
          <p:cNvPr id="4" name="Picture 3" descr="Text&#10;&#10;Description automatically generated">
            <a:extLst>
              <a:ext uri="{FF2B5EF4-FFF2-40B4-BE49-F238E27FC236}">
                <a16:creationId xmlns:a16="http://schemas.microsoft.com/office/drawing/2014/main" id="{693379A1-00CA-BF45-9A17-AEF14B0F0D26}"/>
              </a:ext>
            </a:extLst>
          </p:cNvPr>
          <p:cNvPicPr>
            <a:picLocks noChangeAspect="1"/>
          </p:cNvPicPr>
          <p:nvPr/>
        </p:nvPicPr>
        <p:blipFill>
          <a:blip r:embed="rId3"/>
          <a:stretch>
            <a:fillRect/>
          </a:stretch>
        </p:blipFill>
        <p:spPr>
          <a:xfrm>
            <a:off x="765966" y="2280477"/>
            <a:ext cx="10956287" cy="3233729"/>
          </a:xfrm>
          <a:prstGeom prst="rect">
            <a:avLst/>
          </a:prstGeom>
        </p:spPr>
      </p:pic>
    </p:spTree>
    <p:extLst>
      <p:ext uri="{BB962C8B-B14F-4D97-AF65-F5344CB8AC3E}">
        <p14:creationId xmlns:p14="http://schemas.microsoft.com/office/powerpoint/2010/main" val="283147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10515600" cy="1060948"/>
          </a:xfrm>
        </p:spPr>
        <p:txBody>
          <a:bodyPr/>
          <a:lstStyle/>
          <a:p>
            <a:r>
              <a:rPr lang="en-US" dirty="0">
                <a:solidFill>
                  <a:srgbClr val="FFC000"/>
                </a:solidFill>
                <a:latin typeface="Century" panose="02040604050505020304" pitchFamily="18" charset="0"/>
              </a:rPr>
              <a:t>Pseudocode for Task 3 (Cntd.)</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12</a:t>
            </a:r>
          </a:p>
        </p:txBody>
      </p:sp>
      <p:sp>
        <p:nvSpPr>
          <p:cNvPr id="11" name="Content Placeholder 2">
            <a:extLst>
              <a:ext uri="{FF2B5EF4-FFF2-40B4-BE49-F238E27FC236}">
                <a16:creationId xmlns:a16="http://schemas.microsoft.com/office/drawing/2014/main" id="{13110157-9EE0-A34D-9BDB-2A6B94C651B6}"/>
              </a:ext>
            </a:extLst>
          </p:cNvPr>
          <p:cNvSpPr>
            <a:spLocks noGrp="1"/>
          </p:cNvSpPr>
          <p:nvPr>
            <p:ph idx="1"/>
          </p:nvPr>
        </p:nvSpPr>
        <p:spPr>
          <a:xfrm>
            <a:off x="838200" y="1585914"/>
            <a:ext cx="10515600" cy="4478337"/>
          </a:xfrm>
        </p:spPr>
        <p:txBody>
          <a:bodyPr>
            <a:normAutofit/>
          </a:bodyPr>
          <a:lstStyle/>
          <a:p>
            <a:pPr algn="just">
              <a:buFont typeface="Wingdings" pitchFamily="2" charset="2"/>
              <a:buChar char="Ø"/>
            </a:pPr>
            <a:r>
              <a:rPr lang="en-US" sz="2000" dirty="0">
                <a:latin typeface="Century" panose="02040604050505020304" pitchFamily="18" charset="0"/>
              </a:rPr>
              <a:t>Here is a sample output for task 3 (the third part of the code):</a:t>
            </a:r>
          </a:p>
          <a:p>
            <a:pPr algn="just"/>
            <a:endParaRPr lang="en-US" sz="2000" dirty="0">
              <a:latin typeface="Century" panose="02040604050505020304" pitchFamily="18" charset="0"/>
            </a:endParaRPr>
          </a:p>
        </p:txBody>
      </p:sp>
      <p:pic>
        <p:nvPicPr>
          <p:cNvPr id="6" name="Picture 5" descr="Text&#10;&#10;Description automatically generated">
            <a:extLst>
              <a:ext uri="{FF2B5EF4-FFF2-40B4-BE49-F238E27FC236}">
                <a16:creationId xmlns:a16="http://schemas.microsoft.com/office/drawing/2014/main" id="{E782B72D-9C0A-FB45-860B-83EC878B9FE6}"/>
              </a:ext>
            </a:extLst>
          </p:cNvPr>
          <p:cNvPicPr>
            <a:picLocks noChangeAspect="1"/>
          </p:cNvPicPr>
          <p:nvPr/>
        </p:nvPicPr>
        <p:blipFill>
          <a:blip r:embed="rId3"/>
          <a:stretch>
            <a:fillRect/>
          </a:stretch>
        </p:blipFill>
        <p:spPr>
          <a:xfrm>
            <a:off x="4171950" y="2089151"/>
            <a:ext cx="3848100" cy="3975100"/>
          </a:xfrm>
          <a:prstGeom prst="rect">
            <a:avLst/>
          </a:prstGeom>
        </p:spPr>
      </p:pic>
    </p:spTree>
    <p:extLst>
      <p:ext uri="{BB962C8B-B14F-4D97-AF65-F5344CB8AC3E}">
        <p14:creationId xmlns:p14="http://schemas.microsoft.com/office/powerpoint/2010/main" val="422775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lstStyle/>
          <a:p>
            <a:r>
              <a:rPr lang="en-US" dirty="0">
                <a:solidFill>
                  <a:srgbClr val="FFC000"/>
                </a:solidFill>
                <a:latin typeface="Century" panose="02040604050505020304" pitchFamily="18" charset="0"/>
              </a:rPr>
              <a:t>Implementation</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13</a:t>
            </a:r>
          </a:p>
        </p:txBody>
      </p:sp>
      <p:sp>
        <p:nvSpPr>
          <p:cNvPr id="11" name="Content Placeholder 2">
            <a:extLst>
              <a:ext uri="{FF2B5EF4-FFF2-40B4-BE49-F238E27FC236}">
                <a16:creationId xmlns:a16="http://schemas.microsoft.com/office/drawing/2014/main" id="{13110157-9EE0-A34D-9BDB-2A6B94C651B6}"/>
              </a:ext>
            </a:extLst>
          </p:cNvPr>
          <p:cNvSpPr>
            <a:spLocks noGrp="1"/>
          </p:cNvSpPr>
          <p:nvPr>
            <p:ph idx="1"/>
          </p:nvPr>
        </p:nvSpPr>
        <p:spPr>
          <a:xfrm>
            <a:off x="838200" y="1585914"/>
            <a:ext cx="10515600" cy="4478337"/>
          </a:xfrm>
        </p:spPr>
        <p:txBody>
          <a:bodyPr>
            <a:normAutofit/>
          </a:bodyPr>
          <a:lstStyle/>
          <a:p>
            <a:pPr algn="just">
              <a:buFont typeface="Wingdings" pitchFamily="2" charset="2"/>
              <a:buChar char="Ø"/>
            </a:pPr>
            <a:r>
              <a:rPr lang="en-US" dirty="0">
                <a:latin typeface="Century" panose="02040604050505020304" pitchFamily="18" charset="0"/>
              </a:rPr>
              <a:t>Now, try to implement the third task with your teammate. </a:t>
            </a:r>
          </a:p>
          <a:p>
            <a:pPr algn="just">
              <a:buFont typeface="Wingdings" pitchFamily="2" charset="2"/>
              <a:buChar char="Ø"/>
            </a:pPr>
            <a:r>
              <a:rPr lang="en-US" dirty="0">
                <a:latin typeface="Century" panose="02040604050505020304" pitchFamily="18" charset="0"/>
              </a:rPr>
              <a:t>How to run the third task:</a:t>
            </a:r>
          </a:p>
          <a:p>
            <a:pPr algn="just"/>
            <a:endParaRPr lang="en-US" sz="2000" dirty="0">
              <a:latin typeface="Century" panose="02040604050505020304" pitchFamily="18" charset="0"/>
            </a:endParaRPr>
          </a:p>
        </p:txBody>
      </p:sp>
      <p:sp>
        <p:nvSpPr>
          <p:cNvPr id="12" name="Rectangle 11">
            <a:extLst>
              <a:ext uri="{FF2B5EF4-FFF2-40B4-BE49-F238E27FC236}">
                <a16:creationId xmlns:a16="http://schemas.microsoft.com/office/drawing/2014/main" id="{2C709391-D582-1742-BF20-B32DA8935134}"/>
              </a:ext>
            </a:extLst>
          </p:cNvPr>
          <p:cNvSpPr/>
          <p:nvPr/>
        </p:nvSpPr>
        <p:spPr>
          <a:xfrm>
            <a:off x="4213860" y="3024649"/>
            <a:ext cx="3764280" cy="120763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latin typeface="Century" panose="02040604050505020304" pitchFamily="18" charset="0"/>
              </a:rPr>
              <a:t>flex calc_task3.lex </a:t>
            </a:r>
          </a:p>
          <a:p>
            <a:pPr algn="ctr"/>
            <a:r>
              <a:rPr lang="en-US" sz="2400" i="1" dirty="0" err="1">
                <a:solidFill>
                  <a:schemeClr val="tx1"/>
                </a:solidFill>
                <a:latin typeface="Century" panose="02040604050505020304" pitchFamily="18" charset="0"/>
              </a:rPr>
              <a:t>gcc</a:t>
            </a:r>
            <a:r>
              <a:rPr lang="en-US" sz="2400" i="1" dirty="0">
                <a:solidFill>
                  <a:schemeClr val="tx1"/>
                </a:solidFill>
                <a:latin typeface="Century" panose="02040604050505020304" pitchFamily="18" charset="0"/>
              </a:rPr>
              <a:t> </a:t>
            </a:r>
            <a:r>
              <a:rPr lang="en-US" sz="2400" i="1" dirty="0" err="1">
                <a:solidFill>
                  <a:schemeClr val="tx1"/>
                </a:solidFill>
                <a:latin typeface="Century" panose="02040604050505020304" pitchFamily="18" charset="0"/>
              </a:rPr>
              <a:t>lex.yy.c</a:t>
            </a:r>
            <a:r>
              <a:rPr lang="en-US" sz="2400" i="1" dirty="0">
                <a:solidFill>
                  <a:schemeClr val="tx1"/>
                </a:solidFill>
                <a:latin typeface="Century" panose="02040604050505020304" pitchFamily="18" charset="0"/>
              </a:rPr>
              <a:t> -</a:t>
            </a:r>
            <a:r>
              <a:rPr lang="en-US" sz="2400" i="1" dirty="0" err="1">
                <a:solidFill>
                  <a:schemeClr val="tx1"/>
                </a:solidFill>
                <a:latin typeface="Century" panose="02040604050505020304" pitchFamily="18" charset="0"/>
              </a:rPr>
              <a:t>lfl</a:t>
            </a:r>
            <a:endParaRPr lang="en-US" sz="2400" i="1" dirty="0">
              <a:solidFill>
                <a:schemeClr val="tx1"/>
              </a:solidFill>
              <a:latin typeface="Century" panose="02040604050505020304" pitchFamily="18" charset="0"/>
            </a:endParaRPr>
          </a:p>
          <a:p>
            <a:pPr algn="ctr"/>
            <a:r>
              <a:rPr lang="en-US" sz="2400" i="1" dirty="0">
                <a:solidFill>
                  <a:schemeClr val="tx1"/>
                </a:solidFill>
                <a:latin typeface="Century" panose="02040604050505020304" pitchFamily="18" charset="0"/>
              </a:rPr>
              <a:t>./</a:t>
            </a:r>
            <a:r>
              <a:rPr lang="en-US" sz="2400" i="1" dirty="0" err="1">
                <a:solidFill>
                  <a:schemeClr val="tx1"/>
                </a:solidFill>
                <a:latin typeface="Century" panose="02040604050505020304" pitchFamily="18" charset="0"/>
              </a:rPr>
              <a:t>a.out</a:t>
            </a:r>
            <a:r>
              <a:rPr lang="en-US" sz="2400" i="1" dirty="0">
                <a:solidFill>
                  <a:schemeClr val="tx1"/>
                </a:solidFill>
                <a:latin typeface="Century" panose="02040604050505020304" pitchFamily="18" charset="0"/>
              </a:rPr>
              <a:t> </a:t>
            </a:r>
            <a:r>
              <a:rPr lang="en-US" sz="2400" i="1" dirty="0" err="1">
                <a:solidFill>
                  <a:schemeClr val="tx1"/>
                </a:solidFill>
                <a:latin typeface="Century" panose="02040604050505020304" pitchFamily="18" charset="0"/>
              </a:rPr>
              <a:t>test.txt</a:t>
            </a:r>
            <a:endParaRPr lang="en-US" sz="2400" i="1" dirty="0">
              <a:solidFill>
                <a:schemeClr val="tx1"/>
              </a:solidFill>
              <a:latin typeface="Century" panose="02040604050505020304" pitchFamily="18" charset="0"/>
            </a:endParaRPr>
          </a:p>
        </p:txBody>
      </p:sp>
    </p:spTree>
    <p:extLst>
      <p:ext uri="{BB962C8B-B14F-4D97-AF65-F5344CB8AC3E}">
        <p14:creationId xmlns:p14="http://schemas.microsoft.com/office/powerpoint/2010/main" val="2478462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lstStyle/>
          <a:p>
            <a:r>
              <a:rPr lang="en-US" dirty="0">
                <a:solidFill>
                  <a:srgbClr val="FFC000"/>
                </a:solidFill>
                <a:latin typeface="Century" panose="02040604050505020304" pitchFamily="18" charset="0"/>
              </a:rPr>
              <a:t>Task 4</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14</a:t>
            </a:r>
          </a:p>
        </p:txBody>
      </p:sp>
      <p:sp>
        <p:nvSpPr>
          <p:cNvPr id="11" name="Content Placeholder 2">
            <a:extLst>
              <a:ext uri="{FF2B5EF4-FFF2-40B4-BE49-F238E27FC236}">
                <a16:creationId xmlns:a16="http://schemas.microsoft.com/office/drawing/2014/main" id="{13110157-9EE0-A34D-9BDB-2A6B94C651B6}"/>
              </a:ext>
            </a:extLst>
          </p:cNvPr>
          <p:cNvSpPr>
            <a:spLocks noGrp="1"/>
          </p:cNvSpPr>
          <p:nvPr>
            <p:ph idx="1"/>
          </p:nvPr>
        </p:nvSpPr>
        <p:spPr>
          <a:xfrm>
            <a:off x="838200" y="1585914"/>
            <a:ext cx="10515600" cy="4478337"/>
          </a:xfrm>
        </p:spPr>
        <p:txBody>
          <a:bodyPr>
            <a:normAutofit/>
          </a:bodyPr>
          <a:lstStyle/>
          <a:p>
            <a:pPr algn="just">
              <a:buFont typeface="Wingdings" pitchFamily="2" charset="2"/>
              <a:buChar char="Ø"/>
            </a:pPr>
            <a:r>
              <a:rPr lang="en-US" dirty="0">
                <a:latin typeface="Century" panose="02040604050505020304" pitchFamily="18" charset="0"/>
              </a:rPr>
              <a:t>For a challenge, you may want to try extending the calculator language to allow for decimal numbers in addition to regular integers. Thus, the following numbers should be recognized by your lexical analyzer.</a:t>
            </a:r>
          </a:p>
          <a:p>
            <a:pPr algn="just">
              <a:buFont typeface="Wingdings" pitchFamily="2" charset="2"/>
              <a:buChar char="Ø"/>
            </a:pPr>
            <a:endParaRPr lang="en-US" sz="2000" dirty="0">
              <a:latin typeface="Century" panose="02040604050505020304" pitchFamily="18" charset="0"/>
            </a:endParaRPr>
          </a:p>
        </p:txBody>
      </p:sp>
      <p:sp>
        <p:nvSpPr>
          <p:cNvPr id="3" name="Rectangle 2">
            <a:extLst>
              <a:ext uri="{FF2B5EF4-FFF2-40B4-BE49-F238E27FC236}">
                <a16:creationId xmlns:a16="http://schemas.microsoft.com/office/drawing/2014/main" id="{E3AE7342-1D5C-E84D-9CE6-895BA6773440}"/>
              </a:ext>
            </a:extLst>
          </p:cNvPr>
          <p:cNvSpPr/>
          <p:nvPr/>
        </p:nvSpPr>
        <p:spPr>
          <a:xfrm>
            <a:off x="5379720" y="3429000"/>
            <a:ext cx="1432560" cy="22250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entury" panose="02040604050505020304" pitchFamily="18" charset="0"/>
              </a:rPr>
              <a:t>.123</a:t>
            </a:r>
            <a:br>
              <a:rPr lang="en-US" dirty="0">
                <a:solidFill>
                  <a:schemeClr val="tx1"/>
                </a:solidFill>
                <a:latin typeface="Century" panose="02040604050505020304" pitchFamily="18" charset="0"/>
              </a:rPr>
            </a:br>
            <a:r>
              <a:rPr lang="en-US" dirty="0">
                <a:solidFill>
                  <a:schemeClr val="tx1"/>
                </a:solidFill>
                <a:latin typeface="Century" panose="02040604050505020304" pitchFamily="18" charset="0"/>
              </a:rPr>
              <a:t>0.17</a:t>
            </a:r>
            <a:br>
              <a:rPr lang="en-US" dirty="0">
                <a:solidFill>
                  <a:schemeClr val="tx1"/>
                </a:solidFill>
                <a:latin typeface="Century" panose="02040604050505020304" pitchFamily="18" charset="0"/>
              </a:rPr>
            </a:br>
            <a:r>
              <a:rPr lang="en-US" dirty="0">
                <a:solidFill>
                  <a:schemeClr val="tx1"/>
                </a:solidFill>
                <a:latin typeface="Century" panose="02040604050505020304" pitchFamily="18" charset="0"/>
              </a:rPr>
              <a:t>2.171</a:t>
            </a:r>
            <a:br>
              <a:rPr lang="en-US" dirty="0">
                <a:solidFill>
                  <a:schemeClr val="tx1"/>
                </a:solidFill>
                <a:latin typeface="Century" panose="02040604050505020304" pitchFamily="18" charset="0"/>
              </a:rPr>
            </a:br>
            <a:r>
              <a:rPr lang="en-US" dirty="0">
                <a:solidFill>
                  <a:schemeClr val="tx1"/>
                </a:solidFill>
                <a:latin typeface="Century" panose="02040604050505020304" pitchFamily="18" charset="0"/>
              </a:rPr>
              <a:t>5.010</a:t>
            </a:r>
            <a:br>
              <a:rPr lang="en-US" dirty="0">
                <a:solidFill>
                  <a:schemeClr val="tx1"/>
                </a:solidFill>
                <a:latin typeface="Century" panose="02040604050505020304" pitchFamily="18" charset="0"/>
              </a:rPr>
            </a:br>
            <a:r>
              <a:rPr lang="en-US" dirty="0">
                <a:solidFill>
                  <a:schemeClr val="tx1"/>
                </a:solidFill>
                <a:latin typeface="Century" panose="02040604050505020304" pitchFamily="18" charset="0"/>
              </a:rPr>
              <a:t>171.0023</a:t>
            </a:r>
          </a:p>
        </p:txBody>
      </p:sp>
    </p:spTree>
    <p:extLst>
      <p:ext uri="{BB962C8B-B14F-4D97-AF65-F5344CB8AC3E}">
        <p14:creationId xmlns:p14="http://schemas.microsoft.com/office/powerpoint/2010/main" val="4184775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lstStyle/>
          <a:p>
            <a:r>
              <a:rPr lang="en-US" dirty="0">
                <a:solidFill>
                  <a:srgbClr val="FFC000"/>
                </a:solidFill>
                <a:latin typeface="Century" panose="02040604050505020304" pitchFamily="18" charset="0"/>
              </a:rPr>
              <a:t>Task 4 (Cntd.)</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15</a:t>
            </a:r>
          </a:p>
        </p:txBody>
      </p:sp>
      <p:sp>
        <p:nvSpPr>
          <p:cNvPr id="11" name="Content Placeholder 2">
            <a:extLst>
              <a:ext uri="{FF2B5EF4-FFF2-40B4-BE49-F238E27FC236}">
                <a16:creationId xmlns:a16="http://schemas.microsoft.com/office/drawing/2014/main" id="{13110157-9EE0-A34D-9BDB-2A6B94C651B6}"/>
              </a:ext>
            </a:extLst>
          </p:cNvPr>
          <p:cNvSpPr>
            <a:spLocks noGrp="1"/>
          </p:cNvSpPr>
          <p:nvPr>
            <p:ph idx="1"/>
          </p:nvPr>
        </p:nvSpPr>
        <p:spPr>
          <a:xfrm>
            <a:off x="838200" y="1585914"/>
            <a:ext cx="10515600" cy="4478337"/>
          </a:xfrm>
        </p:spPr>
        <p:txBody>
          <a:bodyPr>
            <a:normAutofit/>
          </a:bodyPr>
          <a:lstStyle/>
          <a:p>
            <a:pPr algn="just">
              <a:buFont typeface="Wingdings" pitchFamily="2" charset="2"/>
              <a:buChar char="Ø"/>
            </a:pPr>
            <a:r>
              <a:rPr lang="en-US" dirty="0">
                <a:latin typeface="Century" panose="02040604050505020304" pitchFamily="18" charset="0"/>
              </a:rPr>
              <a:t>For an even greater challenge, extend the calculator language to allow for scientific notation in the numbers. After the number, there can be an optional "e-phrase" consisting of either "e" or "E", followed by an optional "+" or "-", followed by one or more digits. For example, the following numbers in scientific notation would be recognized by your lexical analyzer.</a:t>
            </a:r>
            <a:endParaRPr lang="en-US" sz="2000" dirty="0">
              <a:latin typeface="Century" panose="02040604050505020304" pitchFamily="18" charset="0"/>
            </a:endParaRPr>
          </a:p>
        </p:txBody>
      </p:sp>
      <p:sp>
        <p:nvSpPr>
          <p:cNvPr id="3" name="Rectangle 2">
            <a:extLst>
              <a:ext uri="{FF2B5EF4-FFF2-40B4-BE49-F238E27FC236}">
                <a16:creationId xmlns:a16="http://schemas.microsoft.com/office/drawing/2014/main" id="{E3AE7342-1D5C-E84D-9CE6-895BA6773440}"/>
              </a:ext>
            </a:extLst>
          </p:cNvPr>
          <p:cNvSpPr/>
          <p:nvPr/>
        </p:nvSpPr>
        <p:spPr>
          <a:xfrm>
            <a:off x="5550373" y="4211633"/>
            <a:ext cx="1432560" cy="173735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entury" panose="02040604050505020304" pitchFamily="18" charset="0"/>
              </a:rPr>
              <a:t>2e7</a:t>
            </a:r>
            <a:br>
              <a:rPr lang="en-US" dirty="0">
                <a:solidFill>
                  <a:schemeClr val="tx1"/>
                </a:solidFill>
                <a:latin typeface="Century" panose="02040604050505020304" pitchFamily="18" charset="0"/>
              </a:rPr>
            </a:br>
            <a:r>
              <a:rPr lang="en-US" dirty="0">
                <a:solidFill>
                  <a:schemeClr val="tx1"/>
                </a:solidFill>
                <a:latin typeface="Century" panose="02040604050505020304" pitchFamily="18" charset="0"/>
              </a:rPr>
              <a:t>2e+7</a:t>
            </a:r>
            <a:br>
              <a:rPr lang="en-US" dirty="0">
                <a:solidFill>
                  <a:schemeClr val="tx1"/>
                </a:solidFill>
                <a:latin typeface="Century" panose="02040604050505020304" pitchFamily="18" charset="0"/>
              </a:rPr>
            </a:br>
            <a:r>
              <a:rPr lang="en-US" dirty="0">
                <a:solidFill>
                  <a:schemeClr val="tx1"/>
                </a:solidFill>
                <a:latin typeface="Century" panose="02040604050505020304" pitchFamily="18" charset="0"/>
              </a:rPr>
              <a:t>2e-7</a:t>
            </a:r>
            <a:br>
              <a:rPr lang="en-US" dirty="0">
                <a:solidFill>
                  <a:schemeClr val="tx1"/>
                </a:solidFill>
                <a:latin typeface="Century" panose="02040604050505020304" pitchFamily="18" charset="0"/>
              </a:rPr>
            </a:br>
            <a:r>
              <a:rPr lang="en-US" dirty="0">
                <a:solidFill>
                  <a:schemeClr val="tx1"/>
                </a:solidFill>
                <a:latin typeface="Century" panose="02040604050505020304" pitchFamily="18" charset="0"/>
              </a:rPr>
              <a:t>2E+102</a:t>
            </a:r>
            <a:br>
              <a:rPr lang="en-US" dirty="0">
                <a:solidFill>
                  <a:schemeClr val="tx1"/>
                </a:solidFill>
                <a:latin typeface="Century" panose="02040604050505020304" pitchFamily="18" charset="0"/>
              </a:rPr>
            </a:br>
            <a:r>
              <a:rPr lang="en-US" dirty="0">
                <a:solidFill>
                  <a:schemeClr val="tx1"/>
                </a:solidFill>
                <a:latin typeface="Century" panose="02040604050505020304" pitchFamily="18" charset="0"/>
              </a:rPr>
              <a:t>5E0</a:t>
            </a:r>
            <a:br>
              <a:rPr lang="en-US" dirty="0">
                <a:solidFill>
                  <a:schemeClr val="tx1"/>
                </a:solidFill>
                <a:latin typeface="Century" panose="02040604050505020304" pitchFamily="18" charset="0"/>
              </a:rPr>
            </a:br>
            <a:r>
              <a:rPr lang="en-US" dirty="0">
                <a:solidFill>
                  <a:schemeClr val="tx1"/>
                </a:solidFill>
                <a:latin typeface="Century" panose="02040604050505020304" pitchFamily="18" charset="0"/>
              </a:rPr>
              <a:t>0.201e+17</a:t>
            </a:r>
          </a:p>
        </p:txBody>
      </p:sp>
    </p:spTree>
    <p:extLst>
      <p:ext uri="{BB962C8B-B14F-4D97-AF65-F5344CB8AC3E}">
        <p14:creationId xmlns:p14="http://schemas.microsoft.com/office/powerpoint/2010/main" val="745257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lstStyle/>
          <a:p>
            <a:r>
              <a:rPr lang="en-US" dirty="0">
                <a:solidFill>
                  <a:srgbClr val="FFC000"/>
                </a:solidFill>
                <a:latin typeface="Century" panose="02040604050505020304" pitchFamily="18" charset="0"/>
              </a:rPr>
              <a:t>Sample Output for Task 4</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16</a:t>
            </a:r>
          </a:p>
        </p:txBody>
      </p:sp>
      <p:sp>
        <p:nvSpPr>
          <p:cNvPr id="12" name="Content Placeholder 2">
            <a:extLst>
              <a:ext uri="{FF2B5EF4-FFF2-40B4-BE49-F238E27FC236}">
                <a16:creationId xmlns:a16="http://schemas.microsoft.com/office/drawing/2014/main" id="{7525E82F-84D0-AE48-9FC8-207B60EBC360}"/>
              </a:ext>
            </a:extLst>
          </p:cNvPr>
          <p:cNvSpPr>
            <a:spLocks noGrp="1"/>
          </p:cNvSpPr>
          <p:nvPr>
            <p:ph idx="1"/>
          </p:nvPr>
        </p:nvSpPr>
        <p:spPr>
          <a:xfrm>
            <a:off x="838200" y="1585913"/>
            <a:ext cx="10515600" cy="4478337"/>
          </a:xfrm>
        </p:spPr>
        <p:txBody>
          <a:bodyPr>
            <a:normAutofit/>
          </a:bodyPr>
          <a:lstStyle/>
          <a:p>
            <a:pPr algn="just">
              <a:buFont typeface="Wingdings" pitchFamily="2" charset="2"/>
              <a:buChar char="Ø"/>
            </a:pPr>
            <a:r>
              <a:rPr lang="en-US" sz="2000" dirty="0">
                <a:latin typeface="Century" panose="02040604050505020304" pitchFamily="18" charset="0"/>
              </a:rPr>
              <a:t>Here is a sample output for task 3:</a:t>
            </a:r>
          </a:p>
          <a:p>
            <a:pPr algn="just"/>
            <a:endParaRPr lang="en-US" sz="2000" dirty="0">
              <a:latin typeface="Century" panose="02040604050505020304" pitchFamily="18" charset="0"/>
            </a:endParaRPr>
          </a:p>
        </p:txBody>
      </p:sp>
      <p:pic>
        <p:nvPicPr>
          <p:cNvPr id="6" name="Picture 5" descr="Text&#10;&#10;Description automatically generated">
            <a:extLst>
              <a:ext uri="{FF2B5EF4-FFF2-40B4-BE49-F238E27FC236}">
                <a16:creationId xmlns:a16="http://schemas.microsoft.com/office/drawing/2014/main" id="{9BDF0070-E47D-8645-933A-4BA9C15EDECE}"/>
              </a:ext>
            </a:extLst>
          </p:cNvPr>
          <p:cNvPicPr>
            <a:picLocks noChangeAspect="1"/>
          </p:cNvPicPr>
          <p:nvPr/>
        </p:nvPicPr>
        <p:blipFill>
          <a:blip r:embed="rId3"/>
          <a:stretch>
            <a:fillRect/>
          </a:stretch>
        </p:blipFill>
        <p:spPr>
          <a:xfrm>
            <a:off x="6343970" y="2562584"/>
            <a:ext cx="3576002" cy="2453103"/>
          </a:xfrm>
          <a:prstGeom prst="rect">
            <a:avLst/>
          </a:prstGeom>
        </p:spPr>
      </p:pic>
      <p:pic>
        <p:nvPicPr>
          <p:cNvPr id="14" name="Picture 13" descr="Application&#10;&#10;Description automatically generated with medium confidence">
            <a:extLst>
              <a:ext uri="{FF2B5EF4-FFF2-40B4-BE49-F238E27FC236}">
                <a16:creationId xmlns:a16="http://schemas.microsoft.com/office/drawing/2014/main" id="{F26BCC4D-CC6B-A047-8B6C-ABEF18779866}"/>
              </a:ext>
            </a:extLst>
          </p:cNvPr>
          <p:cNvPicPr>
            <a:picLocks noChangeAspect="1"/>
          </p:cNvPicPr>
          <p:nvPr/>
        </p:nvPicPr>
        <p:blipFill>
          <a:blip r:embed="rId4"/>
          <a:stretch>
            <a:fillRect/>
          </a:stretch>
        </p:blipFill>
        <p:spPr>
          <a:xfrm>
            <a:off x="2651760" y="2806314"/>
            <a:ext cx="1408271" cy="1885651"/>
          </a:xfrm>
          <a:prstGeom prst="rect">
            <a:avLst/>
          </a:prstGeom>
        </p:spPr>
      </p:pic>
      <p:sp>
        <p:nvSpPr>
          <p:cNvPr id="17" name="Right Arrow 16">
            <a:extLst>
              <a:ext uri="{FF2B5EF4-FFF2-40B4-BE49-F238E27FC236}">
                <a16:creationId xmlns:a16="http://schemas.microsoft.com/office/drawing/2014/main" id="{33E0FC26-30F1-EE46-9A90-F9A46CDBC92C}"/>
              </a:ext>
            </a:extLst>
          </p:cNvPr>
          <p:cNvSpPr/>
          <p:nvPr/>
        </p:nvSpPr>
        <p:spPr>
          <a:xfrm>
            <a:off x="4782900" y="3429000"/>
            <a:ext cx="838200" cy="548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363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lstStyle/>
          <a:p>
            <a:r>
              <a:rPr lang="en-US" dirty="0">
                <a:solidFill>
                  <a:srgbClr val="FFC000"/>
                </a:solidFill>
                <a:latin typeface="Century" panose="02040604050505020304" pitchFamily="18" charset="0"/>
              </a:rPr>
              <a:t>Sample Output for Task 4 (Cntd.)</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16</a:t>
            </a:r>
          </a:p>
        </p:txBody>
      </p:sp>
      <p:sp>
        <p:nvSpPr>
          <p:cNvPr id="12" name="Content Placeholder 2">
            <a:extLst>
              <a:ext uri="{FF2B5EF4-FFF2-40B4-BE49-F238E27FC236}">
                <a16:creationId xmlns:a16="http://schemas.microsoft.com/office/drawing/2014/main" id="{7525E82F-84D0-AE48-9FC8-207B60EBC360}"/>
              </a:ext>
            </a:extLst>
          </p:cNvPr>
          <p:cNvSpPr>
            <a:spLocks noGrp="1"/>
          </p:cNvSpPr>
          <p:nvPr>
            <p:ph idx="1"/>
          </p:nvPr>
        </p:nvSpPr>
        <p:spPr>
          <a:xfrm>
            <a:off x="838200" y="1585913"/>
            <a:ext cx="10515600" cy="4478337"/>
          </a:xfrm>
        </p:spPr>
        <p:txBody>
          <a:bodyPr>
            <a:normAutofit/>
          </a:bodyPr>
          <a:lstStyle/>
          <a:p>
            <a:pPr algn="just">
              <a:buFont typeface="Wingdings" pitchFamily="2" charset="2"/>
              <a:buChar char="Ø"/>
            </a:pPr>
            <a:r>
              <a:rPr lang="en-US" sz="2000" dirty="0">
                <a:latin typeface="Century" panose="02040604050505020304" pitchFamily="18" charset="0"/>
              </a:rPr>
              <a:t>Here is a sample output for task 3:</a:t>
            </a:r>
          </a:p>
          <a:p>
            <a:pPr algn="just"/>
            <a:endParaRPr lang="en-US" sz="2000" dirty="0">
              <a:latin typeface="Century" panose="02040604050505020304" pitchFamily="18" charset="0"/>
            </a:endParaRPr>
          </a:p>
        </p:txBody>
      </p:sp>
      <p:pic>
        <p:nvPicPr>
          <p:cNvPr id="4" name="Picture 3" descr="Application&#10;&#10;Description automatically generated with low confidence">
            <a:extLst>
              <a:ext uri="{FF2B5EF4-FFF2-40B4-BE49-F238E27FC236}">
                <a16:creationId xmlns:a16="http://schemas.microsoft.com/office/drawing/2014/main" id="{B1D119F3-5963-6242-B231-2DFBABFD70C6}"/>
              </a:ext>
            </a:extLst>
          </p:cNvPr>
          <p:cNvPicPr>
            <a:picLocks noChangeAspect="1"/>
          </p:cNvPicPr>
          <p:nvPr/>
        </p:nvPicPr>
        <p:blipFill>
          <a:blip r:embed="rId3"/>
          <a:stretch>
            <a:fillRect/>
          </a:stretch>
        </p:blipFill>
        <p:spPr>
          <a:xfrm>
            <a:off x="2706130" y="2848486"/>
            <a:ext cx="1407160" cy="1800337"/>
          </a:xfrm>
          <a:prstGeom prst="rect">
            <a:avLst/>
          </a:prstGeom>
        </p:spPr>
      </p:pic>
      <p:pic>
        <p:nvPicPr>
          <p:cNvPr id="11" name="Picture 10" descr="Text&#10;&#10;Description automatically generated">
            <a:extLst>
              <a:ext uri="{FF2B5EF4-FFF2-40B4-BE49-F238E27FC236}">
                <a16:creationId xmlns:a16="http://schemas.microsoft.com/office/drawing/2014/main" id="{1EBC3EB4-E802-3547-9E6B-3116C4D678D7}"/>
              </a:ext>
            </a:extLst>
          </p:cNvPr>
          <p:cNvPicPr>
            <a:picLocks noChangeAspect="1"/>
          </p:cNvPicPr>
          <p:nvPr/>
        </p:nvPicPr>
        <p:blipFill>
          <a:blip r:embed="rId4"/>
          <a:stretch>
            <a:fillRect/>
          </a:stretch>
        </p:blipFill>
        <p:spPr>
          <a:xfrm>
            <a:off x="6266653" y="2449148"/>
            <a:ext cx="3713957" cy="2741254"/>
          </a:xfrm>
          <a:prstGeom prst="rect">
            <a:avLst/>
          </a:prstGeom>
        </p:spPr>
      </p:pic>
      <p:sp>
        <p:nvSpPr>
          <p:cNvPr id="17" name="Right Arrow 16">
            <a:extLst>
              <a:ext uri="{FF2B5EF4-FFF2-40B4-BE49-F238E27FC236}">
                <a16:creationId xmlns:a16="http://schemas.microsoft.com/office/drawing/2014/main" id="{DB23C243-8B5D-6047-9800-D77E89286107}"/>
              </a:ext>
            </a:extLst>
          </p:cNvPr>
          <p:cNvSpPr/>
          <p:nvPr/>
        </p:nvSpPr>
        <p:spPr>
          <a:xfrm>
            <a:off x="4782900" y="3429000"/>
            <a:ext cx="838200" cy="548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457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10515600" cy="1060948"/>
          </a:xfrm>
        </p:spPr>
        <p:txBody>
          <a:bodyPr/>
          <a:lstStyle/>
          <a:p>
            <a:r>
              <a:rPr lang="en-US" dirty="0">
                <a:solidFill>
                  <a:srgbClr val="FFC000"/>
                </a:solidFill>
                <a:latin typeface="Century" panose="02040604050505020304" pitchFamily="18" charset="0"/>
              </a:rPr>
              <a:t>Outline</a:t>
            </a:r>
          </a:p>
        </p:txBody>
      </p:sp>
      <p:sp>
        <p:nvSpPr>
          <p:cNvPr id="3" name="Content Placeholder 2">
            <a:extLst>
              <a:ext uri="{FF2B5EF4-FFF2-40B4-BE49-F238E27FC236}">
                <a16:creationId xmlns:a16="http://schemas.microsoft.com/office/drawing/2014/main" id="{60B3D2A8-0084-C645-A5B1-27A736CBD978}"/>
              </a:ext>
            </a:extLst>
          </p:cNvPr>
          <p:cNvSpPr>
            <a:spLocks noGrp="1"/>
          </p:cNvSpPr>
          <p:nvPr>
            <p:ph idx="1"/>
          </p:nvPr>
        </p:nvSpPr>
        <p:spPr>
          <a:xfrm>
            <a:off x="838200" y="1585914"/>
            <a:ext cx="10515600" cy="4478337"/>
          </a:xfrm>
        </p:spPr>
        <p:txBody>
          <a:bodyPr/>
          <a:lstStyle/>
          <a:p>
            <a:r>
              <a:rPr lang="en-US" dirty="0">
                <a:latin typeface="Century" panose="02040604050505020304" pitchFamily="18" charset="0"/>
              </a:rPr>
              <a:t>Introduction to lexical analysis</a:t>
            </a:r>
          </a:p>
          <a:p>
            <a:r>
              <a:rPr lang="en-US" dirty="0">
                <a:latin typeface="Century" panose="02040604050505020304" pitchFamily="18" charset="0"/>
              </a:rPr>
              <a:t>What is flex?</a:t>
            </a:r>
          </a:p>
          <a:p>
            <a:r>
              <a:rPr lang="en-US" dirty="0">
                <a:latin typeface="Century" panose="02040604050505020304" pitchFamily="18" charset="0"/>
              </a:rPr>
              <a:t>How does it work?</a:t>
            </a:r>
          </a:p>
          <a:p>
            <a:r>
              <a:rPr lang="en-US" dirty="0">
                <a:latin typeface="Century" panose="02040604050505020304" pitchFamily="18" charset="0"/>
              </a:rPr>
              <a:t>Sample programs</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1</a:t>
            </a:r>
          </a:p>
        </p:txBody>
      </p:sp>
    </p:spTree>
    <p:extLst>
      <p:ext uri="{BB962C8B-B14F-4D97-AF65-F5344CB8AC3E}">
        <p14:creationId xmlns:p14="http://schemas.microsoft.com/office/powerpoint/2010/main" val="3016907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lstStyle/>
          <a:p>
            <a:r>
              <a:rPr lang="en-US" dirty="0">
                <a:solidFill>
                  <a:srgbClr val="FFC000"/>
                </a:solidFill>
                <a:latin typeface="Century" panose="02040604050505020304" pitchFamily="18" charset="0"/>
              </a:rPr>
              <a:t>Pseudocode for Task 4</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17</a:t>
            </a:r>
          </a:p>
        </p:txBody>
      </p:sp>
      <p:sp>
        <p:nvSpPr>
          <p:cNvPr id="12" name="Content Placeholder 2">
            <a:extLst>
              <a:ext uri="{FF2B5EF4-FFF2-40B4-BE49-F238E27FC236}">
                <a16:creationId xmlns:a16="http://schemas.microsoft.com/office/drawing/2014/main" id="{7525E82F-84D0-AE48-9FC8-207B60EBC360}"/>
              </a:ext>
            </a:extLst>
          </p:cNvPr>
          <p:cNvSpPr>
            <a:spLocks noGrp="1"/>
          </p:cNvSpPr>
          <p:nvPr>
            <p:ph idx="1"/>
          </p:nvPr>
        </p:nvSpPr>
        <p:spPr>
          <a:xfrm>
            <a:off x="838200" y="1585913"/>
            <a:ext cx="10515600" cy="4478337"/>
          </a:xfrm>
        </p:spPr>
        <p:txBody>
          <a:bodyPr>
            <a:normAutofit/>
          </a:bodyPr>
          <a:lstStyle/>
          <a:p>
            <a:pPr algn="just">
              <a:buFont typeface="Wingdings" pitchFamily="2" charset="2"/>
              <a:buChar char="Ø"/>
            </a:pPr>
            <a:r>
              <a:rPr lang="en-US" sz="2000" dirty="0">
                <a:latin typeface="Century" panose="02040604050505020304" pitchFamily="18" charset="0"/>
              </a:rPr>
              <a:t>Here is a sample output for task 3:</a:t>
            </a:r>
          </a:p>
          <a:p>
            <a:pPr algn="just"/>
            <a:endParaRPr lang="en-US" sz="2000" dirty="0">
              <a:latin typeface="Century" panose="02040604050505020304" pitchFamily="18" charset="0"/>
            </a:endParaRPr>
          </a:p>
        </p:txBody>
      </p:sp>
      <p:pic>
        <p:nvPicPr>
          <p:cNvPr id="6" name="Picture 5">
            <a:extLst>
              <a:ext uri="{FF2B5EF4-FFF2-40B4-BE49-F238E27FC236}">
                <a16:creationId xmlns:a16="http://schemas.microsoft.com/office/drawing/2014/main" id="{24005E1B-34DD-BE40-A39C-FB07A81506A6}"/>
              </a:ext>
            </a:extLst>
          </p:cNvPr>
          <p:cNvPicPr>
            <a:picLocks noChangeAspect="1"/>
          </p:cNvPicPr>
          <p:nvPr/>
        </p:nvPicPr>
        <p:blipFill>
          <a:blip r:embed="rId3"/>
          <a:stretch>
            <a:fillRect/>
          </a:stretch>
        </p:blipFill>
        <p:spPr>
          <a:xfrm>
            <a:off x="623621" y="3588865"/>
            <a:ext cx="11013548" cy="472431"/>
          </a:xfrm>
          <a:prstGeom prst="rect">
            <a:avLst/>
          </a:prstGeom>
        </p:spPr>
      </p:pic>
    </p:spTree>
    <p:extLst>
      <p:ext uri="{BB962C8B-B14F-4D97-AF65-F5344CB8AC3E}">
        <p14:creationId xmlns:p14="http://schemas.microsoft.com/office/powerpoint/2010/main" val="1205273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lstStyle/>
          <a:p>
            <a:r>
              <a:rPr lang="en-US" dirty="0">
                <a:solidFill>
                  <a:srgbClr val="FFC000"/>
                </a:solidFill>
                <a:latin typeface="Century" panose="02040604050505020304" pitchFamily="18" charset="0"/>
              </a:rPr>
              <a:t>Pseudocode for Task 4</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17</a:t>
            </a:r>
          </a:p>
        </p:txBody>
      </p:sp>
      <p:sp>
        <p:nvSpPr>
          <p:cNvPr id="12" name="Content Placeholder 2">
            <a:extLst>
              <a:ext uri="{FF2B5EF4-FFF2-40B4-BE49-F238E27FC236}">
                <a16:creationId xmlns:a16="http://schemas.microsoft.com/office/drawing/2014/main" id="{7525E82F-84D0-AE48-9FC8-207B60EBC360}"/>
              </a:ext>
            </a:extLst>
          </p:cNvPr>
          <p:cNvSpPr>
            <a:spLocks noGrp="1"/>
          </p:cNvSpPr>
          <p:nvPr>
            <p:ph idx="1"/>
          </p:nvPr>
        </p:nvSpPr>
        <p:spPr>
          <a:xfrm>
            <a:off x="838200" y="1585913"/>
            <a:ext cx="10515600" cy="4478337"/>
          </a:xfrm>
        </p:spPr>
        <p:txBody>
          <a:bodyPr>
            <a:normAutofit/>
          </a:bodyPr>
          <a:lstStyle/>
          <a:p>
            <a:pPr algn="just">
              <a:buFont typeface="Wingdings" pitchFamily="2" charset="2"/>
              <a:buChar char="Ø"/>
            </a:pPr>
            <a:r>
              <a:rPr lang="en-US" sz="2000" dirty="0">
                <a:latin typeface="Century" panose="02040604050505020304" pitchFamily="18" charset="0"/>
              </a:rPr>
              <a:t>Here is a sample output for task 3:</a:t>
            </a:r>
          </a:p>
          <a:p>
            <a:pPr algn="just">
              <a:buFont typeface="Wingdings" pitchFamily="2" charset="2"/>
              <a:buChar char="Ø"/>
            </a:pPr>
            <a:endParaRPr lang="en-US" sz="2000" dirty="0">
              <a:latin typeface="Century" panose="02040604050505020304" pitchFamily="18" charset="0"/>
            </a:endParaRPr>
          </a:p>
          <a:p>
            <a:pPr algn="just">
              <a:buFont typeface="Wingdings" pitchFamily="2" charset="2"/>
              <a:buChar char="Ø"/>
            </a:pPr>
            <a:endParaRPr lang="en-US" sz="2000" dirty="0">
              <a:latin typeface="Century" panose="02040604050505020304" pitchFamily="18" charset="0"/>
            </a:endParaRPr>
          </a:p>
          <a:p>
            <a:pPr algn="just"/>
            <a:endParaRPr lang="en-US" sz="2000" dirty="0">
              <a:latin typeface="Century" panose="02040604050505020304" pitchFamily="18" charset="0"/>
            </a:endParaRPr>
          </a:p>
        </p:txBody>
      </p:sp>
      <p:sp>
        <p:nvSpPr>
          <p:cNvPr id="3" name="Rectangle 2">
            <a:extLst>
              <a:ext uri="{FF2B5EF4-FFF2-40B4-BE49-F238E27FC236}">
                <a16:creationId xmlns:a16="http://schemas.microsoft.com/office/drawing/2014/main" id="{6E62A194-F85F-0E41-86F0-2960BCF27EAD}"/>
              </a:ext>
            </a:extLst>
          </p:cNvPr>
          <p:cNvSpPr/>
          <p:nvPr/>
        </p:nvSpPr>
        <p:spPr>
          <a:xfrm>
            <a:off x="2373628" y="3459321"/>
            <a:ext cx="7786050" cy="73152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entury" panose="02040604050505020304" pitchFamily="18" charset="0"/>
              </a:rPr>
              <a:t>(\.{DIGIT}+)|({DIGIT}+(\.{DIGIT}*)?([eE][+-]?[0-9]+)?)</a:t>
            </a:r>
          </a:p>
        </p:txBody>
      </p:sp>
      <p:sp>
        <p:nvSpPr>
          <p:cNvPr id="4" name="Cloud 3">
            <a:extLst>
              <a:ext uri="{FF2B5EF4-FFF2-40B4-BE49-F238E27FC236}">
                <a16:creationId xmlns:a16="http://schemas.microsoft.com/office/drawing/2014/main" id="{C81A5FA9-53DA-224A-BA74-9D217D235E60}"/>
              </a:ext>
            </a:extLst>
          </p:cNvPr>
          <p:cNvSpPr/>
          <p:nvPr/>
        </p:nvSpPr>
        <p:spPr>
          <a:xfrm>
            <a:off x="934442" y="2435385"/>
            <a:ext cx="1524000" cy="8905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Dot</a:t>
            </a:r>
          </a:p>
        </p:txBody>
      </p:sp>
      <p:sp>
        <p:nvSpPr>
          <p:cNvPr id="13" name="Cloud 12">
            <a:extLst>
              <a:ext uri="{FF2B5EF4-FFF2-40B4-BE49-F238E27FC236}">
                <a16:creationId xmlns:a16="http://schemas.microsoft.com/office/drawing/2014/main" id="{A4C9434D-045A-7F4E-B3BB-42B9D98C13CC}"/>
              </a:ext>
            </a:extLst>
          </p:cNvPr>
          <p:cNvSpPr/>
          <p:nvPr/>
        </p:nvSpPr>
        <p:spPr>
          <a:xfrm>
            <a:off x="1785456" y="4580125"/>
            <a:ext cx="2693514" cy="123287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One or more digits between 0 and 9</a:t>
            </a:r>
          </a:p>
        </p:txBody>
      </p:sp>
      <p:sp>
        <p:nvSpPr>
          <p:cNvPr id="14" name="Cloud 13">
            <a:extLst>
              <a:ext uri="{FF2B5EF4-FFF2-40B4-BE49-F238E27FC236}">
                <a16:creationId xmlns:a16="http://schemas.microsoft.com/office/drawing/2014/main" id="{C830C237-0A83-C745-AD5B-E1ADD4B086C9}"/>
              </a:ext>
            </a:extLst>
          </p:cNvPr>
          <p:cNvSpPr/>
          <p:nvPr/>
        </p:nvSpPr>
        <p:spPr>
          <a:xfrm>
            <a:off x="3105587" y="2173618"/>
            <a:ext cx="1524000" cy="8905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Or</a:t>
            </a:r>
          </a:p>
        </p:txBody>
      </p:sp>
      <p:sp>
        <p:nvSpPr>
          <p:cNvPr id="26" name="Cloud 25">
            <a:extLst>
              <a:ext uri="{FF2B5EF4-FFF2-40B4-BE49-F238E27FC236}">
                <a16:creationId xmlns:a16="http://schemas.microsoft.com/office/drawing/2014/main" id="{60099231-78EF-D044-8357-A451308C7B38}"/>
              </a:ext>
            </a:extLst>
          </p:cNvPr>
          <p:cNvSpPr/>
          <p:nvPr/>
        </p:nvSpPr>
        <p:spPr>
          <a:xfrm>
            <a:off x="4785360" y="4567410"/>
            <a:ext cx="1524000" cy="8905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Dot</a:t>
            </a:r>
          </a:p>
        </p:txBody>
      </p:sp>
      <p:sp>
        <p:nvSpPr>
          <p:cNvPr id="30" name="Cloud 29">
            <a:extLst>
              <a:ext uri="{FF2B5EF4-FFF2-40B4-BE49-F238E27FC236}">
                <a16:creationId xmlns:a16="http://schemas.microsoft.com/office/drawing/2014/main" id="{2704DE0F-080D-6549-B748-4748113E1D2D}"/>
              </a:ext>
            </a:extLst>
          </p:cNvPr>
          <p:cNvSpPr/>
          <p:nvPr/>
        </p:nvSpPr>
        <p:spPr>
          <a:xfrm>
            <a:off x="5165405" y="2047808"/>
            <a:ext cx="3032760" cy="123287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Zero or more occurrence digits between 0 and 9</a:t>
            </a:r>
          </a:p>
        </p:txBody>
      </p:sp>
      <p:sp>
        <p:nvSpPr>
          <p:cNvPr id="33" name="Cloud 32">
            <a:extLst>
              <a:ext uri="{FF2B5EF4-FFF2-40B4-BE49-F238E27FC236}">
                <a16:creationId xmlns:a16="http://schemas.microsoft.com/office/drawing/2014/main" id="{77928571-C310-544F-A9E4-60E378BE69C2}"/>
              </a:ext>
            </a:extLst>
          </p:cNvPr>
          <p:cNvSpPr/>
          <p:nvPr/>
        </p:nvSpPr>
        <p:spPr>
          <a:xfrm>
            <a:off x="6681785" y="4783061"/>
            <a:ext cx="2573970" cy="11408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Previous prefix is optional</a:t>
            </a:r>
          </a:p>
        </p:txBody>
      </p:sp>
      <p:sp>
        <p:nvSpPr>
          <p:cNvPr id="34" name="Cloud 33">
            <a:extLst>
              <a:ext uri="{FF2B5EF4-FFF2-40B4-BE49-F238E27FC236}">
                <a16:creationId xmlns:a16="http://schemas.microsoft.com/office/drawing/2014/main" id="{511F0C3D-A3D5-E24C-B3EF-1F8A0DBFE256}"/>
              </a:ext>
            </a:extLst>
          </p:cNvPr>
          <p:cNvSpPr/>
          <p:nvPr/>
        </p:nvSpPr>
        <p:spPr>
          <a:xfrm>
            <a:off x="8456610" y="1511186"/>
            <a:ext cx="1524000" cy="8905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Either e or E</a:t>
            </a:r>
          </a:p>
        </p:txBody>
      </p:sp>
      <p:sp>
        <p:nvSpPr>
          <p:cNvPr id="35" name="Cloud 34">
            <a:extLst>
              <a:ext uri="{FF2B5EF4-FFF2-40B4-BE49-F238E27FC236}">
                <a16:creationId xmlns:a16="http://schemas.microsoft.com/office/drawing/2014/main" id="{E94EBF71-7BF3-7E4F-BAC1-83BC2D6DDDF8}"/>
              </a:ext>
            </a:extLst>
          </p:cNvPr>
          <p:cNvSpPr/>
          <p:nvPr/>
        </p:nvSpPr>
        <p:spPr>
          <a:xfrm>
            <a:off x="9477055" y="2338613"/>
            <a:ext cx="1524000" cy="8905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Either - or +</a:t>
            </a:r>
          </a:p>
        </p:txBody>
      </p:sp>
      <p:sp>
        <p:nvSpPr>
          <p:cNvPr id="37" name="Cloud 36">
            <a:extLst>
              <a:ext uri="{FF2B5EF4-FFF2-40B4-BE49-F238E27FC236}">
                <a16:creationId xmlns:a16="http://schemas.microsoft.com/office/drawing/2014/main" id="{BEA68552-DE6A-6D41-8D4A-94DFDC540896}"/>
              </a:ext>
            </a:extLst>
          </p:cNvPr>
          <p:cNvSpPr/>
          <p:nvPr/>
        </p:nvSpPr>
        <p:spPr>
          <a:xfrm>
            <a:off x="9295838" y="4348283"/>
            <a:ext cx="2693514" cy="123287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One or more digits between 0 and 9</a:t>
            </a:r>
          </a:p>
        </p:txBody>
      </p:sp>
      <p:cxnSp>
        <p:nvCxnSpPr>
          <p:cNvPr id="39" name="Straight Arrow Connector 38">
            <a:extLst>
              <a:ext uri="{FF2B5EF4-FFF2-40B4-BE49-F238E27FC236}">
                <a16:creationId xmlns:a16="http://schemas.microsoft.com/office/drawing/2014/main" id="{96A65DA5-13A8-C144-A705-00602812F1C5}"/>
              </a:ext>
            </a:extLst>
          </p:cNvPr>
          <p:cNvCxnSpPr/>
          <p:nvPr/>
        </p:nvCxnSpPr>
        <p:spPr>
          <a:xfrm>
            <a:off x="2373628" y="3018489"/>
            <a:ext cx="1146812" cy="653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D28CCEE-20D5-DD4F-919A-FCA441814EC3}"/>
              </a:ext>
            </a:extLst>
          </p:cNvPr>
          <p:cNvCxnSpPr/>
          <p:nvPr/>
        </p:nvCxnSpPr>
        <p:spPr>
          <a:xfrm flipV="1">
            <a:off x="3993870" y="3989842"/>
            <a:ext cx="226501" cy="590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3314374-CF0C-DB41-8FF5-296F42C3524F}"/>
              </a:ext>
            </a:extLst>
          </p:cNvPr>
          <p:cNvCxnSpPr/>
          <p:nvPr/>
        </p:nvCxnSpPr>
        <p:spPr>
          <a:xfrm flipV="1">
            <a:off x="4328160" y="4029012"/>
            <a:ext cx="914400" cy="742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13E499E-8586-5F46-A933-689C855B15FD}"/>
              </a:ext>
            </a:extLst>
          </p:cNvPr>
          <p:cNvCxnSpPr>
            <a:stCxn id="14" idx="1"/>
          </p:cNvCxnSpPr>
          <p:nvPr/>
        </p:nvCxnSpPr>
        <p:spPr>
          <a:xfrm>
            <a:off x="3867587" y="3063259"/>
            <a:ext cx="896896" cy="608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9B12725-2065-1847-89F1-0DDF6AD66178}"/>
              </a:ext>
            </a:extLst>
          </p:cNvPr>
          <p:cNvCxnSpPr>
            <a:stCxn id="30" idx="1"/>
          </p:cNvCxnSpPr>
          <p:nvPr/>
        </p:nvCxnSpPr>
        <p:spPr>
          <a:xfrm>
            <a:off x="6681785" y="3279371"/>
            <a:ext cx="0" cy="320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259D26E-4942-2F41-8A39-162A324289B2}"/>
              </a:ext>
            </a:extLst>
          </p:cNvPr>
          <p:cNvCxnSpPr>
            <a:stCxn id="26" idx="3"/>
          </p:cNvCxnSpPr>
          <p:nvPr/>
        </p:nvCxnSpPr>
        <p:spPr>
          <a:xfrm flipV="1">
            <a:off x="5547360" y="3989842"/>
            <a:ext cx="548640" cy="628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CBAD291-3169-0649-BF1E-5D5725A6EF50}"/>
              </a:ext>
            </a:extLst>
          </p:cNvPr>
          <p:cNvCxnSpPr>
            <a:stCxn id="33" idx="3"/>
          </p:cNvCxnSpPr>
          <p:nvPr/>
        </p:nvCxnSpPr>
        <p:spPr>
          <a:xfrm flipH="1" flipV="1">
            <a:off x="7260270" y="3989842"/>
            <a:ext cx="708500" cy="858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C579C34-F0D2-4A48-8B52-D0042EDC9197}"/>
              </a:ext>
            </a:extLst>
          </p:cNvPr>
          <p:cNvCxnSpPr/>
          <p:nvPr/>
        </p:nvCxnSpPr>
        <p:spPr>
          <a:xfrm flipV="1">
            <a:off x="8173874" y="3989842"/>
            <a:ext cx="24291" cy="79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DFC9E1F-D2B4-3A49-90FB-05E39FB75E2C}"/>
              </a:ext>
            </a:extLst>
          </p:cNvPr>
          <p:cNvCxnSpPr/>
          <p:nvPr/>
        </p:nvCxnSpPr>
        <p:spPr>
          <a:xfrm flipV="1">
            <a:off x="8341195" y="3988874"/>
            <a:ext cx="664452" cy="80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067DBB2-7D28-7A48-A487-B6E35D0C76B8}"/>
              </a:ext>
            </a:extLst>
          </p:cNvPr>
          <p:cNvCxnSpPr/>
          <p:nvPr/>
        </p:nvCxnSpPr>
        <p:spPr>
          <a:xfrm flipH="1">
            <a:off x="7655436" y="2338613"/>
            <a:ext cx="1191259" cy="1333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9482816-65AB-E34D-BED5-46D1491381A7}"/>
              </a:ext>
            </a:extLst>
          </p:cNvPr>
          <p:cNvCxnSpPr/>
          <p:nvPr/>
        </p:nvCxnSpPr>
        <p:spPr>
          <a:xfrm flipH="1">
            <a:off x="7968770" y="3008692"/>
            <a:ext cx="1662727" cy="66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F9F7392-7881-BD47-B052-B725363CB7FF}"/>
              </a:ext>
            </a:extLst>
          </p:cNvPr>
          <p:cNvCxnSpPr/>
          <p:nvPr/>
        </p:nvCxnSpPr>
        <p:spPr>
          <a:xfrm flipH="1" flipV="1">
            <a:off x="8599087" y="3962542"/>
            <a:ext cx="696751" cy="835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310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lstStyle/>
          <a:p>
            <a:r>
              <a:rPr lang="en-US" dirty="0">
                <a:solidFill>
                  <a:srgbClr val="FFC000"/>
                </a:solidFill>
                <a:latin typeface="Century" panose="02040604050505020304" pitchFamily="18" charset="0"/>
              </a:rPr>
              <a:t>Flex regular expressions</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18</a:t>
            </a:r>
          </a:p>
        </p:txBody>
      </p:sp>
      <p:sp>
        <p:nvSpPr>
          <p:cNvPr id="12" name="Content Placeholder 2">
            <a:extLst>
              <a:ext uri="{FF2B5EF4-FFF2-40B4-BE49-F238E27FC236}">
                <a16:creationId xmlns:a16="http://schemas.microsoft.com/office/drawing/2014/main" id="{7525E82F-84D0-AE48-9FC8-207B60EBC360}"/>
              </a:ext>
            </a:extLst>
          </p:cNvPr>
          <p:cNvSpPr>
            <a:spLocks noGrp="1"/>
          </p:cNvSpPr>
          <p:nvPr>
            <p:ph idx="1"/>
          </p:nvPr>
        </p:nvSpPr>
        <p:spPr>
          <a:xfrm>
            <a:off x="838200" y="1585913"/>
            <a:ext cx="10515600" cy="4478337"/>
          </a:xfrm>
        </p:spPr>
        <p:txBody>
          <a:bodyPr>
            <a:normAutofit/>
          </a:bodyPr>
          <a:lstStyle/>
          <a:p>
            <a:pPr algn="just">
              <a:buFont typeface="Wingdings" pitchFamily="2" charset="2"/>
              <a:buChar char="Ø"/>
            </a:pPr>
            <a:endParaRPr lang="en-US" sz="2000" dirty="0">
              <a:latin typeface="Century" panose="02040604050505020304" pitchFamily="18" charset="0"/>
            </a:endParaRPr>
          </a:p>
          <a:p>
            <a:pPr algn="just">
              <a:buFont typeface="Wingdings" pitchFamily="2" charset="2"/>
              <a:buChar char="Ø"/>
            </a:pPr>
            <a:endParaRPr lang="en-US" sz="2000" dirty="0">
              <a:latin typeface="Century" panose="02040604050505020304" pitchFamily="18" charset="0"/>
            </a:endParaRPr>
          </a:p>
          <a:p>
            <a:pPr algn="just"/>
            <a:endParaRPr lang="en-US" sz="2000" dirty="0">
              <a:latin typeface="Century" panose="02040604050505020304" pitchFamily="18" charset="0"/>
            </a:endParaRPr>
          </a:p>
        </p:txBody>
      </p:sp>
      <p:graphicFrame>
        <p:nvGraphicFramePr>
          <p:cNvPr id="6" name="Table 7">
            <a:extLst>
              <a:ext uri="{FF2B5EF4-FFF2-40B4-BE49-F238E27FC236}">
                <a16:creationId xmlns:a16="http://schemas.microsoft.com/office/drawing/2014/main" id="{9B023403-16FA-4B48-8494-9E6349691316}"/>
              </a:ext>
            </a:extLst>
          </p:cNvPr>
          <p:cNvGraphicFramePr>
            <a:graphicFrameLocks noGrp="1"/>
          </p:cNvGraphicFramePr>
          <p:nvPr>
            <p:extLst>
              <p:ext uri="{D42A27DB-BD31-4B8C-83A1-F6EECF244321}">
                <p14:modId xmlns:p14="http://schemas.microsoft.com/office/powerpoint/2010/main" val="4240661911"/>
              </p:ext>
            </p:extLst>
          </p:nvPr>
        </p:nvGraphicFramePr>
        <p:xfrm>
          <a:off x="2037080" y="1585913"/>
          <a:ext cx="8117840" cy="4450080"/>
        </p:xfrm>
        <a:graphic>
          <a:graphicData uri="http://schemas.openxmlformats.org/drawingml/2006/table">
            <a:tbl>
              <a:tblPr firstRow="1" bandRow="1">
                <a:tableStyleId>{69012ECD-51FC-41F1-AA8D-1B2483CD663E}</a:tableStyleId>
              </a:tblPr>
              <a:tblGrid>
                <a:gridCol w="4053840">
                  <a:extLst>
                    <a:ext uri="{9D8B030D-6E8A-4147-A177-3AD203B41FA5}">
                      <a16:colId xmlns:a16="http://schemas.microsoft.com/office/drawing/2014/main" val="206208502"/>
                    </a:ext>
                  </a:extLst>
                </a:gridCol>
                <a:gridCol w="4064000">
                  <a:extLst>
                    <a:ext uri="{9D8B030D-6E8A-4147-A177-3AD203B41FA5}">
                      <a16:colId xmlns:a16="http://schemas.microsoft.com/office/drawing/2014/main" val="84401786"/>
                    </a:ext>
                  </a:extLst>
                </a:gridCol>
              </a:tblGrid>
              <a:tr h="370840">
                <a:tc>
                  <a:txBody>
                    <a:bodyPr/>
                    <a:lstStyle/>
                    <a:p>
                      <a:pPr algn="ctr"/>
                      <a:r>
                        <a:rPr lang="en-US" dirty="0">
                          <a:latin typeface="Century" panose="02040604050505020304" pitchFamily="18" charset="0"/>
                        </a:rPr>
                        <a:t>Pattern</a:t>
                      </a:r>
                    </a:p>
                  </a:txBody>
                  <a:tcPr/>
                </a:tc>
                <a:tc>
                  <a:txBody>
                    <a:bodyPr/>
                    <a:lstStyle/>
                    <a:p>
                      <a:pPr algn="ctr"/>
                      <a:r>
                        <a:rPr lang="en-US" dirty="0">
                          <a:latin typeface="Century" panose="02040604050505020304" pitchFamily="18" charset="0"/>
                        </a:rPr>
                        <a:t>Explanation</a:t>
                      </a:r>
                    </a:p>
                  </a:txBody>
                  <a:tcPr/>
                </a:tc>
                <a:extLst>
                  <a:ext uri="{0D108BD9-81ED-4DB2-BD59-A6C34878D82A}">
                    <a16:rowId xmlns:a16="http://schemas.microsoft.com/office/drawing/2014/main" val="2083316250"/>
                  </a:ext>
                </a:extLst>
              </a:tr>
              <a:tr h="370840">
                <a:tc>
                  <a:txBody>
                    <a:bodyPr/>
                    <a:lstStyle/>
                    <a:p>
                      <a:pPr algn="ctr"/>
                      <a:r>
                        <a:rPr lang="en-US" dirty="0">
                          <a:latin typeface="Century" panose="02040604050505020304" pitchFamily="18" charset="0"/>
                        </a:rPr>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rPr>
                        <a:t>string s literally </a:t>
                      </a:r>
                      <a:endParaRPr lang="en-US" dirty="0">
                        <a:latin typeface="Century" panose="02040604050505020304" pitchFamily="18" charset="0"/>
                      </a:endParaRPr>
                    </a:p>
                  </a:txBody>
                  <a:tcPr/>
                </a:tc>
                <a:extLst>
                  <a:ext uri="{0D108BD9-81ED-4DB2-BD59-A6C34878D82A}">
                    <a16:rowId xmlns:a16="http://schemas.microsoft.com/office/drawing/2014/main" val="41369230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\c </a:t>
                      </a:r>
                      <a:endParaRPr lang="en-US" dirty="0">
                        <a:latin typeface="Century"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character c literally </a:t>
                      </a:r>
                      <a:endParaRPr lang="en-US" dirty="0">
                        <a:latin typeface="Century" panose="02040604050505020304" pitchFamily="18" charset="0"/>
                      </a:endParaRPr>
                    </a:p>
                  </a:txBody>
                  <a:tcPr/>
                </a:tc>
                <a:extLst>
                  <a:ext uri="{0D108BD9-81ED-4DB2-BD59-A6C34878D82A}">
                    <a16:rowId xmlns:a16="http://schemas.microsoft.com/office/drawing/2014/main" val="81568952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[s]</a:t>
                      </a:r>
                      <a:endParaRPr lang="en-US" dirty="0">
                        <a:latin typeface="Century"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character class </a:t>
                      </a:r>
                      <a:endParaRPr lang="en-US" dirty="0">
                        <a:latin typeface="Century" panose="02040604050505020304" pitchFamily="18" charset="0"/>
                      </a:endParaRPr>
                    </a:p>
                  </a:txBody>
                  <a:tcPr/>
                </a:tc>
                <a:extLst>
                  <a:ext uri="{0D108BD9-81ED-4DB2-BD59-A6C34878D82A}">
                    <a16:rowId xmlns:a16="http://schemas.microsoft.com/office/drawing/2014/main" val="15829002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 </a:t>
                      </a:r>
                      <a:endParaRPr lang="en-US" dirty="0">
                        <a:latin typeface="Century"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indicates beginning of line </a:t>
                      </a:r>
                      <a:endParaRPr lang="en-US" dirty="0">
                        <a:latin typeface="Century" panose="02040604050505020304" pitchFamily="18" charset="0"/>
                      </a:endParaRPr>
                    </a:p>
                  </a:txBody>
                  <a:tcPr/>
                </a:tc>
                <a:extLst>
                  <a:ext uri="{0D108BD9-81ED-4DB2-BD59-A6C34878D82A}">
                    <a16:rowId xmlns:a16="http://schemas.microsoft.com/office/drawing/2014/main" val="18084206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[^s] </a:t>
                      </a:r>
                      <a:endParaRPr lang="en-US" dirty="0">
                        <a:latin typeface="Century"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characters not in character class </a:t>
                      </a:r>
                      <a:endParaRPr lang="en-US" dirty="0">
                        <a:latin typeface="Century" panose="02040604050505020304" pitchFamily="18" charset="0"/>
                      </a:endParaRPr>
                    </a:p>
                  </a:txBody>
                  <a:tcPr/>
                </a:tc>
                <a:extLst>
                  <a:ext uri="{0D108BD9-81ED-4DB2-BD59-A6C34878D82A}">
                    <a16:rowId xmlns:a16="http://schemas.microsoft.com/office/drawing/2014/main" val="39793105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[s-t] </a:t>
                      </a:r>
                      <a:endParaRPr lang="en-US" dirty="0">
                        <a:latin typeface="Century"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range of characters </a:t>
                      </a:r>
                      <a:endParaRPr lang="en-US" dirty="0">
                        <a:latin typeface="Century" panose="02040604050505020304" pitchFamily="18" charset="0"/>
                      </a:endParaRPr>
                    </a:p>
                  </a:txBody>
                  <a:tcPr/>
                </a:tc>
                <a:extLst>
                  <a:ext uri="{0D108BD9-81ED-4DB2-BD59-A6C34878D82A}">
                    <a16:rowId xmlns:a16="http://schemas.microsoft.com/office/drawing/2014/main" val="184954653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s? </a:t>
                      </a:r>
                      <a:endParaRPr lang="en-US" dirty="0">
                        <a:latin typeface="Century"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s occurs zero or one time </a:t>
                      </a:r>
                      <a:endParaRPr lang="en-US" dirty="0">
                        <a:latin typeface="Century" panose="02040604050505020304" pitchFamily="18" charset="0"/>
                      </a:endParaRPr>
                    </a:p>
                  </a:txBody>
                  <a:tcPr/>
                </a:tc>
                <a:extLst>
                  <a:ext uri="{0D108BD9-81ED-4DB2-BD59-A6C34878D82A}">
                    <a16:rowId xmlns:a16="http://schemas.microsoft.com/office/drawing/2014/main" val="39600894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entury" panose="020406040505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any character except newline </a:t>
                      </a:r>
                      <a:endParaRPr lang="en-US" dirty="0">
                        <a:latin typeface="Century" panose="02040604050505020304" pitchFamily="18" charset="0"/>
                      </a:endParaRPr>
                    </a:p>
                  </a:txBody>
                  <a:tcPr/>
                </a:tc>
                <a:extLst>
                  <a:ext uri="{0D108BD9-81ED-4DB2-BD59-A6C34878D82A}">
                    <a16:rowId xmlns:a16="http://schemas.microsoft.com/office/drawing/2014/main" val="41782739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s* </a:t>
                      </a:r>
                      <a:endParaRPr lang="en-US" dirty="0">
                        <a:latin typeface="Century"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zero or more occurrences of s </a:t>
                      </a:r>
                      <a:endParaRPr lang="en-US" dirty="0">
                        <a:latin typeface="Century" panose="02040604050505020304" pitchFamily="18" charset="0"/>
                      </a:endParaRPr>
                    </a:p>
                  </a:txBody>
                  <a:tcPr/>
                </a:tc>
                <a:extLst>
                  <a:ext uri="{0D108BD9-81ED-4DB2-BD59-A6C34878D82A}">
                    <a16:rowId xmlns:a16="http://schemas.microsoft.com/office/drawing/2014/main" val="338388144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s+ </a:t>
                      </a:r>
                      <a:endParaRPr lang="en-US" dirty="0">
                        <a:latin typeface="Century"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one or more occurrences of s </a:t>
                      </a:r>
                      <a:endParaRPr lang="en-US" dirty="0">
                        <a:latin typeface="Century" panose="02040604050505020304" pitchFamily="18" charset="0"/>
                      </a:endParaRPr>
                    </a:p>
                  </a:txBody>
                  <a:tcPr/>
                </a:tc>
                <a:extLst>
                  <a:ext uri="{0D108BD9-81ED-4DB2-BD59-A6C34878D82A}">
                    <a16:rowId xmlns:a16="http://schemas.microsoft.com/office/drawing/2014/main" val="22177867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tx1"/>
                          </a:solidFill>
                          <a:effectLst/>
                          <a:latin typeface="Century" panose="02040604050505020304" pitchFamily="18" charset="0"/>
                          <a:ea typeface="+mn-ea"/>
                          <a:cs typeface="+mn-cs"/>
                        </a:rPr>
                        <a:t>r|s</a:t>
                      </a:r>
                      <a:r>
                        <a:rPr lang="en-US" sz="1800" kern="1200" dirty="0">
                          <a:solidFill>
                            <a:schemeClr val="tx1"/>
                          </a:solidFill>
                          <a:effectLst/>
                          <a:latin typeface="Century" panose="02040604050505020304" pitchFamily="18" charset="0"/>
                          <a:ea typeface="+mn-ea"/>
                          <a:cs typeface="+mn-cs"/>
                        </a:rPr>
                        <a:t> </a:t>
                      </a:r>
                      <a:endParaRPr lang="en-US" dirty="0">
                        <a:latin typeface="Century"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r or s </a:t>
                      </a:r>
                      <a:endParaRPr lang="en-US" dirty="0">
                        <a:latin typeface="Century" panose="02040604050505020304" pitchFamily="18" charset="0"/>
                      </a:endParaRPr>
                    </a:p>
                  </a:txBody>
                  <a:tcPr/>
                </a:tc>
                <a:extLst>
                  <a:ext uri="{0D108BD9-81ED-4DB2-BD59-A6C34878D82A}">
                    <a16:rowId xmlns:a16="http://schemas.microsoft.com/office/drawing/2014/main" val="224918386"/>
                  </a:ext>
                </a:extLst>
              </a:tr>
            </a:tbl>
          </a:graphicData>
        </a:graphic>
      </p:graphicFrame>
    </p:spTree>
    <p:extLst>
      <p:ext uri="{BB962C8B-B14F-4D97-AF65-F5344CB8AC3E}">
        <p14:creationId xmlns:p14="http://schemas.microsoft.com/office/powerpoint/2010/main" val="3858186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lstStyle/>
          <a:p>
            <a:r>
              <a:rPr lang="en-US" dirty="0">
                <a:solidFill>
                  <a:srgbClr val="FFC000"/>
                </a:solidFill>
                <a:latin typeface="Century" panose="02040604050505020304" pitchFamily="18" charset="0"/>
              </a:rPr>
              <a:t>Flex regular expressions (Cntd.)</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19</a:t>
            </a:r>
          </a:p>
        </p:txBody>
      </p:sp>
      <p:sp>
        <p:nvSpPr>
          <p:cNvPr id="12" name="Content Placeholder 2">
            <a:extLst>
              <a:ext uri="{FF2B5EF4-FFF2-40B4-BE49-F238E27FC236}">
                <a16:creationId xmlns:a16="http://schemas.microsoft.com/office/drawing/2014/main" id="{7525E82F-84D0-AE48-9FC8-207B60EBC360}"/>
              </a:ext>
            </a:extLst>
          </p:cNvPr>
          <p:cNvSpPr>
            <a:spLocks noGrp="1"/>
          </p:cNvSpPr>
          <p:nvPr>
            <p:ph idx="1"/>
          </p:nvPr>
        </p:nvSpPr>
        <p:spPr>
          <a:xfrm>
            <a:off x="838200" y="1585913"/>
            <a:ext cx="10515600" cy="4478337"/>
          </a:xfrm>
        </p:spPr>
        <p:txBody>
          <a:bodyPr>
            <a:normAutofit/>
          </a:bodyPr>
          <a:lstStyle/>
          <a:p>
            <a:pPr algn="just">
              <a:buFont typeface="Wingdings" pitchFamily="2" charset="2"/>
              <a:buChar char="Ø"/>
            </a:pPr>
            <a:endParaRPr lang="en-US" sz="2000" dirty="0">
              <a:latin typeface="Century" panose="02040604050505020304" pitchFamily="18" charset="0"/>
            </a:endParaRPr>
          </a:p>
          <a:p>
            <a:pPr algn="just">
              <a:buFont typeface="Wingdings" pitchFamily="2" charset="2"/>
              <a:buChar char="Ø"/>
            </a:pPr>
            <a:endParaRPr lang="en-US" sz="2000" dirty="0">
              <a:latin typeface="Century" panose="02040604050505020304" pitchFamily="18" charset="0"/>
            </a:endParaRPr>
          </a:p>
          <a:p>
            <a:pPr algn="just"/>
            <a:endParaRPr lang="en-US" sz="2000" dirty="0">
              <a:latin typeface="Century" panose="02040604050505020304" pitchFamily="18" charset="0"/>
            </a:endParaRPr>
          </a:p>
        </p:txBody>
      </p:sp>
      <p:graphicFrame>
        <p:nvGraphicFramePr>
          <p:cNvPr id="6" name="Table 7">
            <a:extLst>
              <a:ext uri="{FF2B5EF4-FFF2-40B4-BE49-F238E27FC236}">
                <a16:creationId xmlns:a16="http://schemas.microsoft.com/office/drawing/2014/main" id="{9B023403-16FA-4B48-8494-9E6349691316}"/>
              </a:ext>
            </a:extLst>
          </p:cNvPr>
          <p:cNvGraphicFramePr>
            <a:graphicFrameLocks noGrp="1"/>
          </p:cNvGraphicFramePr>
          <p:nvPr>
            <p:extLst>
              <p:ext uri="{D42A27DB-BD31-4B8C-83A1-F6EECF244321}">
                <p14:modId xmlns:p14="http://schemas.microsoft.com/office/powerpoint/2010/main" val="1139397315"/>
              </p:ext>
            </p:extLst>
          </p:nvPr>
        </p:nvGraphicFramePr>
        <p:xfrm>
          <a:off x="2037080" y="1585913"/>
          <a:ext cx="8117840" cy="4450080"/>
        </p:xfrm>
        <a:graphic>
          <a:graphicData uri="http://schemas.openxmlformats.org/drawingml/2006/table">
            <a:tbl>
              <a:tblPr firstRow="1" bandRow="1">
                <a:tableStyleId>{69012ECD-51FC-41F1-AA8D-1B2483CD663E}</a:tableStyleId>
              </a:tblPr>
              <a:tblGrid>
                <a:gridCol w="2961640">
                  <a:extLst>
                    <a:ext uri="{9D8B030D-6E8A-4147-A177-3AD203B41FA5}">
                      <a16:colId xmlns:a16="http://schemas.microsoft.com/office/drawing/2014/main" val="206208502"/>
                    </a:ext>
                  </a:extLst>
                </a:gridCol>
                <a:gridCol w="5156200">
                  <a:extLst>
                    <a:ext uri="{9D8B030D-6E8A-4147-A177-3AD203B41FA5}">
                      <a16:colId xmlns:a16="http://schemas.microsoft.com/office/drawing/2014/main" val="84401786"/>
                    </a:ext>
                  </a:extLst>
                </a:gridCol>
              </a:tblGrid>
              <a:tr h="370840">
                <a:tc>
                  <a:txBody>
                    <a:bodyPr/>
                    <a:lstStyle/>
                    <a:p>
                      <a:pPr algn="ctr"/>
                      <a:r>
                        <a:rPr lang="en-US" dirty="0">
                          <a:latin typeface="Century" panose="02040604050505020304" pitchFamily="18" charset="0"/>
                        </a:rPr>
                        <a:t>Pattern</a:t>
                      </a:r>
                    </a:p>
                  </a:txBody>
                  <a:tcPr/>
                </a:tc>
                <a:tc>
                  <a:txBody>
                    <a:bodyPr/>
                    <a:lstStyle/>
                    <a:p>
                      <a:pPr algn="ctr"/>
                      <a:r>
                        <a:rPr lang="en-US" dirty="0">
                          <a:latin typeface="Century" panose="02040604050505020304" pitchFamily="18" charset="0"/>
                        </a:rPr>
                        <a:t>Explanation</a:t>
                      </a:r>
                    </a:p>
                  </a:txBody>
                  <a:tcPr/>
                </a:tc>
                <a:extLst>
                  <a:ext uri="{0D108BD9-81ED-4DB2-BD59-A6C34878D82A}">
                    <a16:rowId xmlns:a16="http://schemas.microsoft.com/office/drawing/2014/main" val="2083316250"/>
                  </a:ext>
                </a:extLst>
              </a:tr>
              <a:tr h="370840">
                <a:tc>
                  <a:txBody>
                    <a:bodyPr/>
                    <a:lstStyle/>
                    <a:p>
                      <a:pPr algn="ctr"/>
                      <a:r>
                        <a:rPr lang="en-US" sz="1800" kern="1200" dirty="0">
                          <a:solidFill>
                            <a:schemeClr val="tx1"/>
                          </a:solidFill>
                          <a:effectLst/>
                          <a:latin typeface="Century" panose="02040604050505020304" pitchFamily="18" charset="0"/>
                          <a:ea typeface="+mn-ea"/>
                          <a:cs typeface="+mn-cs"/>
                        </a:rPr>
                        <a:t>(s) </a:t>
                      </a:r>
                      <a:endParaRPr lang="en-US" dirty="0">
                        <a:latin typeface="Century" panose="02040604050505020304" pitchFamily="18" charset="0"/>
                      </a:endParaRPr>
                    </a:p>
                  </a:txBody>
                  <a:tcPr/>
                </a:tc>
                <a:tc>
                  <a:txBody>
                    <a:bodyPr/>
                    <a:lstStyle/>
                    <a:p>
                      <a:pPr algn="ctr"/>
                      <a:r>
                        <a:rPr lang="en-US" sz="1800" kern="1200" dirty="0">
                          <a:solidFill>
                            <a:schemeClr val="tx1"/>
                          </a:solidFill>
                          <a:effectLst/>
                          <a:latin typeface="Century" panose="02040604050505020304" pitchFamily="18" charset="0"/>
                          <a:ea typeface="+mn-ea"/>
                          <a:cs typeface="+mn-cs"/>
                        </a:rPr>
                        <a:t>grouping </a:t>
                      </a:r>
                      <a:endParaRPr lang="en-US" dirty="0">
                        <a:latin typeface="Century" panose="02040604050505020304" pitchFamily="18" charset="0"/>
                      </a:endParaRPr>
                    </a:p>
                  </a:txBody>
                  <a:tcPr/>
                </a:tc>
                <a:extLst>
                  <a:ext uri="{0D108BD9-81ED-4DB2-BD59-A6C34878D82A}">
                    <a16:rowId xmlns:a16="http://schemas.microsoft.com/office/drawing/2014/main" val="4136923047"/>
                  </a:ext>
                </a:extLst>
              </a:tr>
              <a:tr h="370840">
                <a:tc>
                  <a:txBody>
                    <a:bodyPr/>
                    <a:lstStyle/>
                    <a:p>
                      <a:pPr algn="ctr"/>
                      <a:r>
                        <a:rPr lang="en-US" sz="1800" kern="1200" dirty="0">
                          <a:solidFill>
                            <a:schemeClr val="tx1"/>
                          </a:solidFill>
                          <a:effectLst/>
                          <a:latin typeface="Century" panose="02040604050505020304" pitchFamily="18" charset="0"/>
                          <a:ea typeface="+mn-ea"/>
                          <a:cs typeface="+mn-cs"/>
                        </a:rPr>
                        <a:t>$ </a:t>
                      </a:r>
                      <a:endParaRPr lang="en-US" dirty="0">
                        <a:latin typeface="Century" panose="02040604050505020304" pitchFamily="18" charset="0"/>
                      </a:endParaRPr>
                    </a:p>
                  </a:txBody>
                  <a:tcPr/>
                </a:tc>
                <a:tc>
                  <a:txBody>
                    <a:bodyPr/>
                    <a:lstStyle/>
                    <a:p>
                      <a:pPr algn="ctr"/>
                      <a:r>
                        <a:rPr lang="en-US" sz="1800" kern="1200" dirty="0">
                          <a:solidFill>
                            <a:schemeClr val="tx1"/>
                          </a:solidFill>
                          <a:effectLst/>
                          <a:latin typeface="Century" panose="02040604050505020304" pitchFamily="18" charset="0"/>
                          <a:ea typeface="+mn-ea"/>
                          <a:cs typeface="+mn-cs"/>
                        </a:rPr>
                        <a:t>end of line </a:t>
                      </a:r>
                      <a:endParaRPr lang="en-US" dirty="0">
                        <a:latin typeface="Century" panose="02040604050505020304" pitchFamily="18" charset="0"/>
                      </a:endParaRPr>
                    </a:p>
                  </a:txBody>
                  <a:tcPr/>
                </a:tc>
                <a:extLst>
                  <a:ext uri="{0D108BD9-81ED-4DB2-BD59-A6C34878D82A}">
                    <a16:rowId xmlns:a16="http://schemas.microsoft.com/office/drawing/2014/main" val="815689529"/>
                  </a:ext>
                </a:extLst>
              </a:tr>
              <a:tr h="370840">
                <a:tc>
                  <a:txBody>
                    <a:bodyPr/>
                    <a:lstStyle/>
                    <a:p>
                      <a:pPr algn="ctr"/>
                      <a:r>
                        <a:rPr lang="en-US" sz="1800" kern="1200" dirty="0">
                          <a:solidFill>
                            <a:schemeClr val="tx1"/>
                          </a:solidFill>
                          <a:effectLst/>
                          <a:latin typeface="Century" panose="02040604050505020304" pitchFamily="18" charset="0"/>
                          <a:ea typeface="+mn-ea"/>
                          <a:cs typeface="+mn-cs"/>
                        </a:rPr>
                        <a:t>s{</a:t>
                      </a:r>
                      <a:r>
                        <a:rPr lang="en-US" sz="1800" kern="1200" dirty="0" err="1">
                          <a:solidFill>
                            <a:schemeClr val="tx1"/>
                          </a:solidFill>
                          <a:effectLst/>
                          <a:latin typeface="Century" panose="02040604050505020304" pitchFamily="18" charset="0"/>
                          <a:ea typeface="+mn-ea"/>
                          <a:cs typeface="+mn-cs"/>
                        </a:rPr>
                        <a:t>m,n</a:t>
                      </a:r>
                      <a:r>
                        <a:rPr lang="en-US" sz="1800" kern="1200" dirty="0">
                          <a:solidFill>
                            <a:schemeClr val="tx1"/>
                          </a:solidFill>
                          <a:effectLst/>
                          <a:latin typeface="Century" panose="02040604050505020304" pitchFamily="18" charset="0"/>
                          <a:ea typeface="+mn-ea"/>
                          <a:cs typeface="+mn-cs"/>
                        </a:rPr>
                        <a:t>} </a:t>
                      </a:r>
                      <a:endParaRPr lang="en-US" dirty="0">
                        <a:latin typeface="Century" panose="02040604050505020304" pitchFamily="18" charset="0"/>
                      </a:endParaRPr>
                    </a:p>
                  </a:txBody>
                  <a:tcPr/>
                </a:tc>
                <a:tc>
                  <a:txBody>
                    <a:bodyPr/>
                    <a:lstStyle/>
                    <a:p>
                      <a:pPr algn="ctr"/>
                      <a:r>
                        <a:rPr lang="en-US" sz="1800" kern="1200" dirty="0">
                          <a:solidFill>
                            <a:schemeClr val="tx1"/>
                          </a:solidFill>
                          <a:effectLst/>
                          <a:latin typeface="Century" panose="02040604050505020304" pitchFamily="18" charset="0"/>
                          <a:ea typeface="+mn-ea"/>
                          <a:cs typeface="+mn-cs"/>
                        </a:rPr>
                        <a:t>m through n occurrences of s </a:t>
                      </a:r>
                      <a:endParaRPr lang="en-US" dirty="0">
                        <a:latin typeface="Century" panose="02040604050505020304" pitchFamily="18" charset="0"/>
                      </a:endParaRPr>
                    </a:p>
                  </a:txBody>
                  <a:tcPr/>
                </a:tc>
                <a:extLst>
                  <a:ext uri="{0D108BD9-81ED-4DB2-BD59-A6C34878D82A}">
                    <a16:rowId xmlns:a16="http://schemas.microsoft.com/office/drawing/2014/main" val="1582900209"/>
                  </a:ext>
                </a:extLst>
              </a:tr>
              <a:tr h="370840">
                <a:tc>
                  <a:txBody>
                    <a:bodyPr/>
                    <a:lstStyle/>
                    <a:p>
                      <a:pPr algn="ctr"/>
                      <a:r>
                        <a:rPr lang="en-US" sz="1800" kern="1200" dirty="0">
                          <a:solidFill>
                            <a:schemeClr val="tx1"/>
                          </a:solidFill>
                          <a:effectLst/>
                          <a:latin typeface="Century" panose="02040604050505020304" pitchFamily="18" charset="0"/>
                          <a:ea typeface="+mn-ea"/>
                          <a:cs typeface="+mn-cs"/>
                        </a:rPr>
                        <a:t>a* </a:t>
                      </a:r>
                      <a:endParaRPr lang="en-US" dirty="0">
                        <a:latin typeface="Century"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zero or more a’s </a:t>
                      </a:r>
                      <a:endParaRPr lang="en-US" dirty="0">
                        <a:latin typeface="Century" panose="02040604050505020304" pitchFamily="18" charset="0"/>
                      </a:endParaRPr>
                    </a:p>
                  </a:txBody>
                  <a:tcPr/>
                </a:tc>
                <a:extLst>
                  <a:ext uri="{0D108BD9-81ED-4DB2-BD59-A6C34878D82A}">
                    <a16:rowId xmlns:a16="http://schemas.microsoft.com/office/drawing/2014/main" val="1808420606"/>
                  </a:ext>
                </a:extLst>
              </a:tr>
              <a:tr h="370840">
                <a:tc>
                  <a:txBody>
                    <a:bodyPr/>
                    <a:lstStyle/>
                    <a:p>
                      <a:pPr algn="ctr"/>
                      <a:r>
                        <a:rPr lang="en-US" sz="1800" kern="1200" dirty="0">
                          <a:solidFill>
                            <a:schemeClr val="tx1"/>
                          </a:solidFill>
                          <a:effectLst/>
                          <a:latin typeface="Century" panose="02040604050505020304" pitchFamily="18" charset="0"/>
                          <a:ea typeface="+mn-ea"/>
                          <a:cs typeface="+mn-cs"/>
                        </a:rPr>
                        <a:t>.* </a:t>
                      </a:r>
                      <a:endParaRPr lang="en-US" dirty="0">
                        <a:latin typeface="Century"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zero or more of any character except newline </a:t>
                      </a:r>
                      <a:endParaRPr lang="en-US" dirty="0">
                        <a:latin typeface="Century" panose="02040604050505020304" pitchFamily="18" charset="0"/>
                      </a:endParaRPr>
                    </a:p>
                  </a:txBody>
                  <a:tcPr/>
                </a:tc>
                <a:extLst>
                  <a:ext uri="{0D108BD9-81ED-4DB2-BD59-A6C34878D82A}">
                    <a16:rowId xmlns:a16="http://schemas.microsoft.com/office/drawing/2014/main" val="3979310564"/>
                  </a:ext>
                </a:extLst>
              </a:tr>
              <a:tr h="370840">
                <a:tc>
                  <a:txBody>
                    <a:bodyPr/>
                    <a:lstStyle/>
                    <a:p>
                      <a:pPr algn="ctr"/>
                      <a:r>
                        <a:rPr lang="en-US" sz="1800" kern="1200" dirty="0">
                          <a:solidFill>
                            <a:schemeClr val="tx1"/>
                          </a:solidFill>
                          <a:effectLst/>
                          <a:latin typeface="Century" panose="02040604050505020304" pitchFamily="18" charset="0"/>
                          <a:ea typeface="+mn-ea"/>
                          <a:cs typeface="+mn-cs"/>
                        </a:rPr>
                        <a:t>.+</a:t>
                      </a:r>
                      <a:endParaRPr lang="en-US" dirty="0">
                        <a:latin typeface="Century"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one or more characters</a:t>
                      </a:r>
                      <a:endParaRPr lang="en-US" dirty="0">
                        <a:latin typeface="Century" panose="02040604050505020304" pitchFamily="18" charset="0"/>
                      </a:endParaRPr>
                    </a:p>
                  </a:txBody>
                  <a:tcPr/>
                </a:tc>
                <a:extLst>
                  <a:ext uri="{0D108BD9-81ED-4DB2-BD59-A6C34878D82A}">
                    <a16:rowId xmlns:a16="http://schemas.microsoft.com/office/drawing/2014/main" val="1849546535"/>
                  </a:ext>
                </a:extLst>
              </a:tr>
              <a:tr h="370840">
                <a:tc>
                  <a:txBody>
                    <a:bodyPr/>
                    <a:lstStyle/>
                    <a:p>
                      <a:pPr algn="ctr"/>
                      <a:r>
                        <a:rPr lang="en-US" sz="1800" kern="1200" dirty="0">
                          <a:solidFill>
                            <a:schemeClr val="tx1"/>
                          </a:solidFill>
                          <a:effectLst/>
                          <a:latin typeface="Century" panose="02040604050505020304" pitchFamily="18" charset="0"/>
                          <a:ea typeface="+mn-ea"/>
                          <a:cs typeface="+mn-cs"/>
                        </a:rPr>
                        <a:t>[a-z]</a:t>
                      </a:r>
                      <a:endParaRPr lang="en-US" dirty="0">
                        <a:latin typeface="Century" panose="020406040505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Century" panose="02040604050505020304" pitchFamily="18" charset="0"/>
                          <a:ea typeface="+mn-ea"/>
                          <a:cs typeface="+mn-cs"/>
                        </a:rPr>
                        <a:t>a lowercase letter</a:t>
                      </a:r>
                      <a:endParaRPr lang="en-US" dirty="0">
                        <a:latin typeface="Century" panose="02040604050505020304" pitchFamily="18" charset="0"/>
                      </a:endParaRPr>
                    </a:p>
                  </a:txBody>
                  <a:tcPr/>
                </a:tc>
                <a:extLst>
                  <a:ext uri="{0D108BD9-81ED-4DB2-BD59-A6C34878D82A}">
                    <a16:rowId xmlns:a16="http://schemas.microsoft.com/office/drawing/2014/main" val="3960089424"/>
                  </a:ext>
                </a:extLst>
              </a:tr>
              <a:tr h="370840">
                <a:tc>
                  <a:txBody>
                    <a:bodyPr/>
                    <a:lstStyle/>
                    <a:p>
                      <a:pPr algn="ctr"/>
                      <a:r>
                        <a:rPr lang="en-US" sz="1800" kern="1200" dirty="0">
                          <a:solidFill>
                            <a:schemeClr val="tx1"/>
                          </a:solidFill>
                          <a:effectLst/>
                          <a:latin typeface="Century" panose="02040604050505020304" pitchFamily="18" charset="0"/>
                          <a:ea typeface="+mn-ea"/>
                          <a:cs typeface="+mn-cs"/>
                        </a:rPr>
                        <a:t>[a-</a:t>
                      </a:r>
                      <a:r>
                        <a:rPr lang="en-US" sz="1800" kern="1200" dirty="0" err="1">
                          <a:solidFill>
                            <a:schemeClr val="tx1"/>
                          </a:solidFill>
                          <a:effectLst/>
                          <a:latin typeface="Century" panose="02040604050505020304" pitchFamily="18" charset="0"/>
                          <a:ea typeface="+mn-ea"/>
                          <a:cs typeface="+mn-cs"/>
                        </a:rPr>
                        <a:t>zA</a:t>
                      </a:r>
                      <a:r>
                        <a:rPr lang="en-US" sz="1800" kern="1200" dirty="0">
                          <a:solidFill>
                            <a:schemeClr val="tx1"/>
                          </a:solidFill>
                          <a:effectLst/>
                          <a:latin typeface="Century" panose="02040604050505020304" pitchFamily="18" charset="0"/>
                          <a:ea typeface="+mn-ea"/>
                          <a:cs typeface="+mn-cs"/>
                        </a:rPr>
                        <a:t>-Z]</a:t>
                      </a:r>
                      <a:endParaRPr lang="en-US" dirty="0">
                        <a:latin typeface="Century" panose="02040604050505020304" pitchFamily="18" charset="0"/>
                      </a:endParaRPr>
                    </a:p>
                  </a:txBody>
                  <a:tcPr/>
                </a:tc>
                <a:tc>
                  <a:txBody>
                    <a:bodyPr/>
                    <a:lstStyle/>
                    <a:p>
                      <a:pPr algn="ctr"/>
                      <a:r>
                        <a:rPr lang="en-US" sz="1800" kern="1200" dirty="0">
                          <a:solidFill>
                            <a:schemeClr val="tx1"/>
                          </a:solidFill>
                          <a:effectLst/>
                          <a:latin typeface="Century" panose="02040604050505020304" pitchFamily="18" charset="0"/>
                          <a:ea typeface="+mn-ea"/>
                          <a:cs typeface="+mn-cs"/>
                        </a:rPr>
                        <a:t>any alphabetic letter</a:t>
                      </a:r>
                      <a:endParaRPr lang="en-US" dirty="0">
                        <a:latin typeface="Century" panose="02040604050505020304" pitchFamily="18" charset="0"/>
                      </a:endParaRPr>
                    </a:p>
                  </a:txBody>
                  <a:tcPr/>
                </a:tc>
                <a:extLst>
                  <a:ext uri="{0D108BD9-81ED-4DB2-BD59-A6C34878D82A}">
                    <a16:rowId xmlns:a16="http://schemas.microsoft.com/office/drawing/2014/main" val="4178273960"/>
                  </a:ext>
                </a:extLst>
              </a:tr>
              <a:tr h="370840">
                <a:tc>
                  <a:txBody>
                    <a:bodyPr/>
                    <a:lstStyle/>
                    <a:p>
                      <a:pPr algn="ctr"/>
                      <a:r>
                        <a:rPr lang="en-US" sz="1800" kern="1200" dirty="0">
                          <a:solidFill>
                            <a:schemeClr val="tx1"/>
                          </a:solidFill>
                          <a:effectLst/>
                          <a:latin typeface="Century" panose="02040604050505020304" pitchFamily="18" charset="0"/>
                          <a:ea typeface="+mn-ea"/>
                          <a:cs typeface="+mn-cs"/>
                        </a:rPr>
                        <a:t>[^a-</a:t>
                      </a:r>
                      <a:r>
                        <a:rPr lang="en-US" sz="1800" kern="1200" dirty="0" err="1">
                          <a:solidFill>
                            <a:schemeClr val="tx1"/>
                          </a:solidFill>
                          <a:effectLst/>
                          <a:latin typeface="Century" panose="02040604050505020304" pitchFamily="18" charset="0"/>
                          <a:ea typeface="+mn-ea"/>
                          <a:cs typeface="+mn-cs"/>
                        </a:rPr>
                        <a:t>zA</a:t>
                      </a:r>
                      <a:r>
                        <a:rPr lang="en-US" sz="1800" kern="1200" dirty="0">
                          <a:solidFill>
                            <a:schemeClr val="tx1"/>
                          </a:solidFill>
                          <a:effectLst/>
                          <a:latin typeface="Century" panose="02040604050505020304" pitchFamily="18" charset="0"/>
                          <a:ea typeface="+mn-ea"/>
                          <a:cs typeface="+mn-cs"/>
                        </a:rPr>
                        <a:t>-Z]</a:t>
                      </a:r>
                      <a:endParaRPr lang="en-US" dirty="0">
                        <a:latin typeface="Century" panose="02040604050505020304" pitchFamily="18" charset="0"/>
                      </a:endParaRPr>
                    </a:p>
                  </a:txBody>
                  <a:tcPr/>
                </a:tc>
                <a:tc>
                  <a:txBody>
                    <a:bodyPr/>
                    <a:lstStyle/>
                    <a:p>
                      <a:pPr algn="ctr"/>
                      <a:r>
                        <a:rPr lang="en-US" sz="1800" kern="1200" dirty="0">
                          <a:solidFill>
                            <a:schemeClr val="tx1"/>
                          </a:solidFill>
                          <a:effectLst/>
                          <a:latin typeface="Century" panose="02040604050505020304" pitchFamily="18" charset="0"/>
                          <a:ea typeface="+mn-ea"/>
                          <a:cs typeface="+mn-cs"/>
                        </a:rPr>
                        <a:t>any non-alphabetic character</a:t>
                      </a:r>
                      <a:endParaRPr lang="en-US" dirty="0">
                        <a:latin typeface="Century" panose="02040604050505020304" pitchFamily="18" charset="0"/>
                      </a:endParaRPr>
                    </a:p>
                  </a:txBody>
                  <a:tcPr/>
                </a:tc>
                <a:extLst>
                  <a:ext uri="{0D108BD9-81ED-4DB2-BD59-A6C34878D82A}">
                    <a16:rowId xmlns:a16="http://schemas.microsoft.com/office/drawing/2014/main" val="3383881442"/>
                  </a:ext>
                </a:extLst>
              </a:tr>
              <a:tr h="370840">
                <a:tc>
                  <a:txBody>
                    <a:bodyPr/>
                    <a:lstStyle/>
                    <a:p>
                      <a:pPr algn="ctr"/>
                      <a:r>
                        <a:rPr lang="en-US" sz="1800" kern="1200" dirty="0" err="1">
                          <a:solidFill>
                            <a:schemeClr val="tx1"/>
                          </a:solidFill>
                          <a:effectLst/>
                          <a:latin typeface="Century" panose="02040604050505020304" pitchFamily="18" charset="0"/>
                          <a:ea typeface="+mn-ea"/>
                          <a:cs typeface="+mn-cs"/>
                        </a:rPr>
                        <a:t>a.b</a:t>
                      </a:r>
                      <a:r>
                        <a:rPr lang="en-US" sz="1800" kern="1200" dirty="0">
                          <a:solidFill>
                            <a:schemeClr val="tx1"/>
                          </a:solidFill>
                          <a:effectLst/>
                          <a:latin typeface="Century" panose="02040604050505020304" pitchFamily="18" charset="0"/>
                          <a:ea typeface="+mn-ea"/>
                          <a:cs typeface="+mn-cs"/>
                        </a:rPr>
                        <a:t> </a:t>
                      </a:r>
                      <a:endParaRPr lang="en-US" dirty="0">
                        <a:latin typeface="Century" panose="02040604050505020304" pitchFamily="18" charset="0"/>
                      </a:endParaRPr>
                    </a:p>
                  </a:txBody>
                  <a:tcPr/>
                </a:tc>
                <a:tc>
                  <a:txBody>
                    <a:bodyPr/>
                    <a:lstStyle/>
                    <a:p>
                      <a:pPr algn="ctr"/>
                      <a:r>
                        <a:rPr lang="en-US" sz="1800" kern="1200" dirty="0">
                          <a:solidFill>
                            <a:schemeClr val="tx1"/>
                          </a:solidFill>
                          <a:effectLst/>
                          <a:latin typeface="Century" panose="02040604050505020304" pitchFamily="18" charset="0"/>
                          <a:ea typeface="+mn-ea"/>
                          <a:cs typeface="+mn-cs"/>
                        </a:rPr>
                        <a:t>a followed by any character followed by b </a:t>
                      </a:r>
                      <a:endParaRPr lang="en-US" dirty="0">
                        <a:latin typeface="Century" panose="02040604050505020304" pitchFamily="18" charset="0"/>
                      </a:endParaRPr>
                    </a:p>
                  </a:txBody>
                  <a:tcPr/>
                </a:tc>
                <a:extLst>
                  <a:ext uri="{0D108BD9-81ED-4DB2-BD59-A6C34878D82A}">
                    <a16:rowId xmlns:a16="http://schemas.microsoft.com/office/drawing/2014/main" val="2217786711"/>
                  </a:ext>
                </a:extLst>
              </a:tr>
              <a:tr h="370840">
                <a:tc>
                  <a:txBody>
                    <a:bodyPr/>
                    <a:lstStyle/>
                    <a:p>
                      <a:pPr algn="ctr"/>
                      <a:r>
                        <a:rPr lang="en-US" sz="1800" kern="1200" dirty="0" err="1">
                          <a:solidFill>
                            <a:schemeClr val="tx1"/>
                          </a:solidFill>
                          <a:effectLst/>
                          <a:latin typeface="Century" panose="02040604050505020304" pitchFamily="18" charset="0"/>
                          <a:ea typeface="+mn-ea"/>
                          <a:cs typeface="+mn-cs"/>
                        </a:rPr>
                        <a:t>rs|tu</a:t>
                      </a:r>
                      <a:r>
                        <a:rPr lang="en-US" sz="1800" kern="1200" dirty="0">
                          <a:solidFill>
                            <a:schemeClr val="tx1"/>
                          </a:solidFill>
                          <a:effectLst/>
                          <a:latin typeface="Century" panose="02040604050505020304" pitchFamily="18" charset="0"/>
                          <a:ea typeface="+mn-ea"/>
                          <a:cs typeface="+mn-cs"/>
                        </a:rPr>
                        <a:t> </a:t>
                      </a:r>
                      <a:endParaRPr lang="en-US" dirty="0">
                        <a:latin typeface="Century" panose="02040604050505020304" pitchFamily="18" charset="0"/>
                      </a:endParaRPr>
                    </a:p>
                  </a:txBody>
                  <a:tcPr/>
                </a:tc>
                <a:tc>
                  <a:txBody>
                    <a:bodyPr/>
                    <a:lstStyle/>
                    <a:p>
                      <a:pPr algn="ctr"/>
                      <a:r>
                        <a:rPr lang="en-US" sz="1800" kern="1200" dirty="0" err="1">
                          <a:solidFill>
                            <a:schemeClr val="tx1"/>
                          </a:solidFill>
                          <a:effectLst/>
                          <a:latin typeface="Century" panose="02040604050505020304" pitchFamily="18" charset="0"/>
                          <a:ea typeface="+mn-ea"/>
                          <a:cs typeface="+mn-cs"/>
                        </a:rPr>
                        <a:t>rs</a:t>
                      </a:r>
                      <a:r>
                        <a:rPr lang="en-US" sz="1800" kern="1200" dirty="0">
                          <a:solidFill>
                            <a:schemeClr val="tx1"/>
                          </a:solidFill>
                          <a:effectLst/>
                          <a:latin typeface="Century" panose="02040604050505020304" pitchFamily="18" charset="0"/>
                          <a:ea typeface="+mn-ea"/>
                          <a:cs typeface="+mn-cs"/>
                        </a:rPr>
                        <a:t> or </a:t>
                      </a:r>
                      <a:r>
                        <a:rPr lang="en-US" sz="1800" kern="1200" dirty="0" err="1">
                          <a:solidFill>
                            <a:schemeClr val="tx1"/>
                          </a:solidFill>
                          <a:effectLst/>
                          <a:latin typeface="Century" panose="02040604050505020304" pitchFamily="18" charset="0"/>
                          <a:ea typeface="+mn-ea"/>
                          <a:cs typeface="+mn-cs"/>
                        </a:rPr>
                        <a:t>tu</a:t>
                      </a:r>
                      <a:r>
                        <a:rPr lang="en-US" sz="1800" kern="1200" dirty="0">
                          <a:solidFill>
                            <a:schemeClr val="tx1"/>
                          </a:solidFill>
                          <a:effectLst/>
                          <a:latin typeface="Century" panose="02040604050505020304" pitchFamily="18" charset="0"/>
                          <a:ea typeface="+mn-ea"/>
                          <a:cs typeface="+mn-cs"/>
                        </a:rPr>
                        <a:t> </a:t>
                      </a:r>
                      <a:endParaRPr lang="en-US" dirty="0">
                        <a:latin typeface="Century" panose="02040604050505020304" pitchFamily="18" charset="0"/>
                      </a:endParaRPr>
                    </a:p>
                  </a:txBody>
                  <a:tcPr/>
                </a:tc>
                <a:extLst>
                  <a:ext uri="{0D108BD9-81ED-4DB2-BD59-A6C34878D82A}">
                    <a16:rowId xmlns:a16="http://schemas.microsoft.com/office/drawing/2014/main" val="224918386"/>
                  </a:ext>
                </a:extLst>
              </a:tr>
            </a:tbl>
          </a:graphicData>
        </a:graphic>
      </p:graphicFrame>
    </p:spTree>
    <p:extLst>
      <p:ext uri="{BB962C8B-B14F-4D97-AF65-F5344CB8AC3E}">
        <p14:creationId xmlns:p14="http://schemas.microsoft.com/office/powerpoint/2010/main" val="2652310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lstStyle/>
          <a:p>
            <a:r>
              <a:rPr lang="en-US" dirty="0">
                <a:solidFill>
                  <a:srgbClr val="FFC000"/>
                </a:solidFill>
                <a:latin typeface="Century" panose="02040604050505020304" pitchFamily="18" charset="0"/>
              </a:rPr>
              <a:t>Implementation</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20</a:t>
            </a:r>
          </a:p>
        </p:txBody>
      </p:sp>
      <p:sp>
        <p:nvSpPr>
          <p:cNvPr id="12" name="Content Placeholder 2">
            <a:extLst>
              <a:ext uri="{FF2B5EF4-FFF2-40B4-BE49-F238E27FC236}">
                <a16:creationId xmlns:a16="http://schemas.microsoft.com/office/drawing/2014/main" id="{7525E82F-84D0-AE48-9FC8-207B60EBC360}"/>
              </a:ext>
            </a:extLst>
          </p:cNvPr>
          <p:cNvSpPr>
            <a:spLocks noGrp="1"/>
          </p:cNvSpPr>
          <p:nvPr>
            <p:ph idx="1"/>
          </p:nvPr>
        </p:nvSpPr>
        <p:spPr>
          <a:xfrm>
            <a:off x="838200" y="1585913"/>
            <a:ext cx="10515600" cy="4478337"/>
          </a:xfrm>
        </p:spPr>
        <p:txBody>
          <a:bodyPr>
            <a:normAutofit/>
          </a:bodyPr>
          <a:lstStyle/>
          <a:p>
            <a:pPr algn="just">
              <a:buFont typeface="Wingdings" pitchFamily="2" charset="2"/>
              <a:buChar char="Ø"/>
            </a:pPr>
            <a:r>
              <a:rPr lang="en-US" sz="2400" dirty="0">
                <a:latin typeface="Century" panose="02040604050505020304" pitchFamily="18" charset="0"/>
              </a:rPr>
              <a:t>Now, try to implement the third task with your teammate. </a:t>
            </a:r>
          </a:p>
          <a:p>
            <a:pPr algn="just">
              <a:buFont typeface="Wingdings" pitchFamily="2" charset="2"/>
              <a:buChar char="Ø"/>
            </a:pPr>
            <a:r>
              <a:rPr lang="en-US" sz="2400" dirty="0">
                <a:latin typeface="Century" panose="02040604050505020304" pitchFamily="18" charset="0"/>
              </a:rPr>
              <a:t>How to run the third task:</a:t>
            </a:r>
          </a:p>
          <a:p>
            <a:pPr algn="just"/>
            <a:endParaRPr lang="en-US" sz="2000" dirty="0">
              <a:latin typeface="Century" panose="02040604050505020304" pitchFamily="18" charset="0"/>
            </a:endParaRPr>
          </a:p>
        </p:txBody>
      </p:sp>
      <p:sp>
        <p:nvSpPr>
          <p:cNvPr id="11" name="Rectangle 10">
            <a:extLst>
              <a:ext uri="{FF2B5EF4-FFF2-40B4-BE49-F238E27FC236}">
                <a16:creationId xmlns:a16="http://schemas.microsoft.com/office/drawing/2014/main" id="{998DE370-DB95-6647-B440-E7AF6B996E3C}"/>
              </a:ext>
            </a:extLst>
          </p:cNvPr>
          <p:cNvSpPr/>
          <p:nvPr/>
        </p:nvSpPr>
        <p:spPr>
          <a:xfrm>
            <a:off x="4213860" y="3024649"/>
            <a:ext cx="3764280" cy="120763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latin typeface="Century" panose="02040604050505020304" pitchFamily="18" charset="0"/>
              </a:rPr>
              <a:t>flex calc_task4.lex </a:t>
            </a:r>
          </a:p>
          <a:p>
            <a:pPr algn="ctr"/>
            <a:r>
              <a:rPr lang="en-US" sz="2400" i="1" dirty="0" err="1">
                <a:solidFill>
                  <a:schemeClr val="tx1"/>
                </a:solidFill>
                <a:latin typeface="Century" panose="02040604050505020304" pitchFamily="18" charset="0"/>
              </a:rPr>
              <a:t>gcc</a:t>
            </a:r>
            <a:r>
              <a:rPr lang="en-US" sz="2400" i="1" dirty="0">
                <a:solidFill>
                  <a:schemeClr val="tx1"/>
                </a:solidFill>
                <a:latin typeface="Century" panose="02040604050505020304" pitchFamily="18" charset="0"/>
              </a:rPr>
              <a:t> </a:t>
            </a:r>
            <a:r>
              <a:rPr lang="en-US" sz="2400" i="1" dirty="0" err="1">
                <a:solidFill>
                  <a:schemeClr val="tx1"/>
                </a:solidFill>
                <a:latin typeface="Century" panose="02040604050505020304" pitchFamily="18" charset="0"/>
              </a:rPr>
              <a:t>lex.yy.c</a:t>
            </a:r>
            <a:r>
              <a:rPr lang="en-US" sz="2400" i="1" dirty="0">
                <a:solidFill>
                  <a:schemeClr val="tx1"/>
                </a:solidFill>
                <a:latin typeface="Century" panose="02040604050505020304" pitchFamily="18" charset="0"/>
              </a:rPr>
              <a:t> -</a:t>
            </a:r>
            <a:r>
              <a:rPr lang="en-US" sz="2400" i="1" dirty="0" err="1">
                <a:solidFill>
                  <a:schemeClr val="tx1"/>
                </a:solidFill>
                <a:latin typeface="Century" panose="02040604050505020304" pitchFamily="18" charset="0"/>
              </a:rPr>
              <a:t>lfl</a:t>
            </a:r>
            <a:endParaRPr lang="en-US" sz="2400" i="1" dirty="0">
              <a:solidFill>
                <a:schemeClr val="tx1"/>
              </a:solidFill>
              <a:latin typeface="Century" panose="02040604050505020304" pitchFamily="18" charset="0"/>
            </a:endParaRPr>
          </a:p>
          <a:p>
            <a:pPr algn="ctr"/>
            <a:r>
              <a:rPr lang="en-US" sz="2400" i="1" dirty="0">
                <a:solidFill>
                  <a:schemeClr val="tx1"/>
                </a:solidFill>
                <a:latin typeface="Century" panose="02040604050505020304" pitchFamily="18" charset="0"/>
              </a:rPr>
              <a:t>./</a:t>
            </a:r>
            <a:r>
              <a:rPr lang="en-US" sz="2400" i="1" dirty="0" err="1">
                <a:solidFill>
                  <a:schemeClr val="tx1"/>
                </a:solidFill>
                <a:latin typeface="Century" panose="02040604050505020304" pitchFamily="18" charset="0"/>
              </a:rPr>
              <a:t>a.out</a:t>
            </a:r>
            <a:r>
              <a:rPr lang="en-US" sz="2400" i="1" dirty="0">
                <a:solidFill>
                  <a:schemeClr val="tx1"/>
                </a:solidFill>
                <a:latin typeface="Century" panose="02040604050505020304" pitchFamily="18" charset="0"/>
              </a:rPr>
              <a:t> </a:t>
            </a:r>
            <a:r>
              <a:rPr lang="en-US" sz="2400" i="1" dirty="0" err="1">
                <a:solidFill>
                  <a:schemeClr val="tx1"/>
                </a:solidFill>
                <a:latin typeface="Century" panose="02040604050505020304" pitchFamily="18" charset="0"/>
              </a:rPr>
              <a:t>test.txt</a:t>
            </a:r>
            <a:endParaRPr lang="en-US" sz="2400" i="1" dirty="0">
              <a:solidFill>
                <a:schemeClr val="tx1"/>
              </a:solidFill>
              <a:latin typeface="Century" panose="02040604050505020304" pitchFamily="18" charset="0"/>
            </a:endParaRPr>
          </a:p>
        </p:txBody>
      </p:sp>
    </p:spTree>
    <p:extLst>
      <p:ext uri="{BB962C8B-B14F-4D97-AF65-F5344CB8AC3E}">
        <p14:creationId xmlns:p14="http://schemas.microsoft.com/office/powerpoint/2010/main" val="3923303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lstStyle/>
          <a:p>
            <a:r>
              <a:rPr lang="en-US" dirty="0">
                <a:solidFill>
                  <a:srgbClr val="FFC000"/>
                </a:solidFill>
                <a:latin typeface="Century" panose="02040604050505020304" pitchFamily="18" charset="0"/>
              </a:rPr>
              <a:t>Lexical Errors to Catch</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21</a:t>
            </a:r>
          </a:p>
        </p:txBody>
      </p:sp>
      <p:sp>
        <p:nvSpPr>
          <p:cNvPr id="12" name="Content Placeholder 2">
            <a:extLst>
              <a:ext uri="{FF2B5EF4-FFF2-40B4-BE49-F238E27FC236}">
                <a16:creationId xmlns:a16="http://schemas.microsoft.com/office/drawing/2014/main" id="{7525E82F-84D0-AE48-9FC8-207B60EBC360}"/>
              </a:ext>
            </a:extLst>
          </p:cNvPr>
          <p:cNvSpPr>
            <a:spLocks noGrp="1"/>
          </p:cNvSpPr>
          <p:nvPr>
            <p:ph idx="1"/>
          </p:nvPr>
        </p:nvSpPr>
        <p:spPr>
          <a:xfrm>
            <a:off x="838200" y="1585913"/>
            <a:ext cx="10515600" cy="4478337"/>
          </a:xfrm>
        </p:spPr>
        <p:txBody>
          <a:bodyPr>
            <a:normAutofit/>
          </a:bodyPr>
          <a:lstStyle/>
          <a:p>
            <a:pPr algn="just">
              <a:buFont typeface="Wingdings" pitchFamily="2" charset="2"/>
              <a:buChar char="Ø"/>
            </a:pPr>
            <a:r>
              <a:rPr lang="en-US" sz="2400" dirty="0">
                <a:latin typeface="Century" panose="02040604050505020304" pitchFamily="18" charset="0"/>
              </a:rPr>
              <a:t>Your lexical analyzer should catch two different types of lexical errors. If any such error is encountered during parsing of a MINI-L program, your lexical analyzer should terminate immediately after reporting the error message. The error message must include information about the line number and column position number within the line of the token associated with the error. The details are below.</a:t>
            </a:r>
            <a:endParaRPr lang="en-US" sz="2000" dirty="0">
              <a:latin typeface="Century" panose="02040604050505020304" pitchFamily="18" charset="0"/>
            </a:endParaRPr>
          </a:p>
        </p:txBody>
      </p:sp>
    </p:spTree>
    <p:extLst>
      <p:ext uri="{BB962C8B-B14F-4D97-AF65-F5344CB8AC3E}">
        <p14:creationId xmlns:p14="http://schemas.microsoft.com/office/powerpoint/2010/main" val="2751251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normAutofit fontScale="90000"/>
          </a:bodyPr>
          <a:lstStyle/>
          <a:p>
            <a:r>
              <a:rPr lang="en-US" dirty="0">
                <a:solidFill>
                  <a:srgbClr val="FFC000"/>
                </a:solidFill>
                <a:latin typeface="Century" panose="02040604050505020304" pitchFamily="18" charset="0"/>
              </a:rPr>
              <a:t>Error Type 1: Unrecognized Symbol</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22</a:t>
            </a:r>
          </a:p>
        </p:txBody>
      </p:sp>
      <p:sp>
        <p:nvSpPr>
          <p:cNvPr id="12" name="Content Placeholder 2">
            <a:extLst>
              <a:ext uri="{FF2B5EF4-FFF2-40B4-BE49-F238E27FC236}">
                <a16:creationId xmlns:a16="http://schemas.microsoft.com/office/drawing/2014/main" id="{7525E82F-84D0-AE48-9FC8-207B60EBC360}"/>
              </a:ext>
            </a:extLst>
          </p:cNvPr>
          <p:cNvSpPr>
            <a:spLocks noGrp="1"/>
          </p:cNvSpPr>
          <p:nvPr>
            <p:ph idx="1"/>
          </p:nvPr>
        </p:nvSpPr>
        <p:spPr>
          <a:xfrm>
            <a:off x="838200" y="1585913"/>
            <a:ext cx="10515600" cy="4478337"/>
          </a:xfrm>
        </p:spPr>
        <p:txBody>
          <a:bodyPr>
            <a:normAutofit/>
          </a:bodyPr>
          <a:lstStyle/>
          <a:p>
            <a:pPr algn="just">
              <a:buFont typeface="Wingdings" pitchFamily="2" charset="2"/>
              <a:buChar char="Ø"/>
            </a:pPr>
            <a:r>
              <a:rPr lang="en-US" sz="2400" dirty="0">
                <a:latin typeface="Century" panose="02040604050505020304" pitchFamily="18" charset="0"/>
              </a:rPr>
              <a:t>Your lexical analyzer should report an error and terminate if an unrecognized symbol is encountered that is outside of a comment. For example, consider the following MINI-L function:</a:t>
            </a:r>
          </a:p>
          <a:p>
            <a:pPr algn="just">
              <a:buFont typeface="Wingdings" pitchFamily="2" charset="2"/>
              <a:buChar char="Ø"/>
            </a:pPr>
            <a:endParaRPr lang="en-US" sz="2000" dirty="0">
              <a:latin typeface="Century" panose="02040604050505020304" pitchFamily="18" charset="0"/>
            </a:endParaRPr>
          </a:p>
        </p:txBody>
      </p:sp>
      <p:pic>
        <p:nvPicPr>
          <p:cNvPr id="4" name="Picture 3" descr="Text&#10;&#10;Description automatically generated">
            <a:extLst>
              <a:ext uri="{FF2B5EF4-FFF2-40B4-BE49-F238E27FC236}">
                <a16:creationId xmlns:a16="http://schemas.microsoft.com/office/drawing/2014/main" id="{1949CB50-0E16-154C-9076-A4A3FDBD1602}"/>
              </a:ext>
            </a:extLst>
          </p:cNvPr>
          <p:cNvPicPr>
            <a:picLocks noChangeAspect="1"/>
          </p:cNvPicPr>
          <p:nvPr/>
        </p:nvPicPr>
        <p:blipFill>
          <a:blip r:embed="rId3"/>
          <a:stretch>
            <a:fillRect/>
          </a:stretch>
        </p:blipFill>
        <p:spPr>
          <a:xfrm>
            <a:off x="765966" y="2790326"/>
            <a:ext cx="2793260" cy="3077067"/>
          </a:xfrm>
          <a:prstGeom prst="rect">
            <a:avLst/>
          </a:prstGeom>
        </p:spPr>
      </p:pic>
      <p:sp>
        <p:nvSpPr>
          <p:cNvPr id="6" name="Rectangle 5">
            <a:extLst>
              <a:ext uri="{FF2B5EF4-FFF2-40B4-BE49-F238E27FC236}">
                <a16:creationId xmlns:a16="http://schemas.microsoft.com/office/drawing/2014/main" id="{5CDE6320-4FEF-A640-A7E4-40D1B708E315}"/>
              </a:ext>
            </a:extLst>
          </p:cNvPr>
          <p:cNvSpPr/>
          <p:nvPr/>
        </p:nvSpPr>
        <p:spPr>
          <a:xfrm>
            <a:off x="4632961" y="3810000"/>
            <a:ext cx="6720840"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Error at line 9, column 14: unrecognized symbol "?"</a:t>
            </a:r>
          </a:p>
        </p:txBody>
      </p:sp>
    </p:spTree>
    <p:extLst>
      <p:ext uri="{BB962C8B-B14F-4D97-AF65-F5344CB8AC3E}">
        <p14:creationId xmlns:p14="http://schemas.microsoft.com/office/powerpoint/2010/main" val="68908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normAutofit/>
          </a:bodyPr>
          <a:lstStyle/>
          <a:p>
            <a:r>
              <a:rPr lang="en-US" dirty="0">
                <a:solidFill>
                  <a:srgbClr val="FFC000"/>
                </a:solidFill>
                <a:latin typeface="Century" panose="02040604050505020304" pitchFamily="18" charset="0"/>
              </a:rPr>
              <a:t>Error Type 2: Invalid Identifier</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23</a:t>
            </a:r>
          </a:p>
        </p:txBody>
      </p:sp>
      <p:sp>
        <p:nvSpPr>
          <p:cNvPr id="12" name="Content Placeholder 2">
            <a:extLst>
              <a:ext uri="{FF2B5EF4-FFF2-40B4-BE49-F238E27FC236}">
                <a16:creationId xmlns:a16="http://schemas.microsoft.com/office/drawing/2014/main" id="{7525E82F-84D0-AE48-9FC8-207B60EBC360}"/>
              </a:ext>
            </a:extLst>
          </p:cNvPr>
          <p:cNvSpPr>
            <a:spLocks noGrp="1"/>
          </p:cNvSpPr>
          <p:nvPr>
            <p:ph idx="1"/>
          </p:nvPr>
        </p:nvSpPr>
        <p:spPr>
          <a:xfrm>
            <a:off x="838200" y="1585913"/>
            <a:ext cx="10515600" cy="4478337"/>
          </a:xfrm>
        </p:spPr>
        <p:txBody>
          <a:bodyPr>
            <a:normAutofit/>
          </a:bodyPr>
          <a:lstStyle/>
          <a:p>
            <a:pPr algn="just">
              <a:buFont typeface="Wingdings" pitchFamily="2" charset="2"/>
              <a:buChar char="Ø"/>
            </a:pPr>
            <a:r>
              <a:rPr lang="en-US" sz="2400" dirty="0">
                <a:latin typeface="Century" panose="02040604050505020304" pitchFamily="18" charset="0"/>
              </a:rPr>
              <a:t>Your lexical analyzer should report an error and terminate if an invalid identifier is encountered. This can occur if the identifier starts with a digit or an underscore, or if the identifier ends with an underscore. For example, consider the following two MINI-L functions:</a:t>
            </a:r>
            <a:endParaRPr lang="en-US" sz="2000" dirty="0">
              <a:latin typeface="Century" panose="02040604050505020304" pitchFamily="18" charset="0"/>
            </a:endParaRPr>
          </a:p>
        </p:txBody>
      </p:sp>
      <p:pic>
        <p:nvPicPr>
          <p:cNvPr id="11" name="Picture 10" descr="Text&#10;&#10;Description automatically generated">
            <a:extLst>
              <a:ext uri="{FF2B5EF4-FFF2-40B4-BE49-F238E27FC236}">
                <a16:creationId xmlns:a16="http://schemas.microsoft.com/office/drawing/2014/main" id="{CDEED83D-88C6-324D-8BBF-3FE380E96840}"/>
              </a:ext>
            </a:extLst>
          </p:cNvPr>
          <p:cNvPicPr>
            <a:picLocks noChangeAspect="1"/>
          </p:cNvPicPr>
          <p:nvPr/>
        </p:nvPicPr>
        <p:blipFill>
          <a:blip r:embed="rId3"/>
          <a:stretch>
            <a:fillRect/>
          </a:stretch>
        </p:blipFill>
        <p:spPr>
          <a:xfrm>
            <a:off x="6215380" y="3412627"/>
            <a:ext cx="2374900" cy="1993900"/>
          </a:xfrm>
          <a:prstGeom prst="rect">
            <a:avLst/>
          </a:prstGeom>
        </p:spPr>
      </p:pic>
      <p:sp>
        <p:nvSpPr>
          <p:cNvPr id="13" name="Rectangle 12">
            <a:extLst>
              <a:ext uri="{FF2B5EF4-FFF2-40B4-BE49-F238E27FC236}">
                <a16:creationId xmlns:a16="http://schemas.microsoft.com/office/drawing/2014/main" id="{94B02394-C682-E144-A87E-5572EFC50A31}"/>
              </a:ext>
            </a:extLst>
          </p:cNvPr>
          <p:cNvSpPr/>
          <p:nvPr/>
        </p:nvSpPr>
        <p:spPr>
          <a:xfrm>
            <a:off x="8749301" y="3770871"/>
            <a:ext cx="2609053" cy="1279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Error at line 5, column 0: identifier "2n" must begin with a letter</a:t>
            </a:r>
          </a:p>
        </p:txBody>
      </p:sp>
      <p:sp>
        <p:nvSpPr>
          <p:cNvPr id="17" name="Rectangle 16">
            <a:extLst>
              <a:ext uri="{FF2B5EF4-FFF2-40B4-BE49-F238E27FC236}">
                <a16:creationId xmlns:a16="http://schemas.microsoft.com/office/drawing/2014/main" id="{26ECFFA7-B111-BE42-A4D4-2E2F774FDC0C}"/>
              </a:ext>
            </a:extLst>
          </p:cNvPr>
          <p:cNvSpPr/>
          <p:nvPr/>
        </p:nvSpPr>
        <p:spPr>
          <a:xfrm>
            <a:off x="3425160" y="3786270"/>
            <a:ext cx="2609053" cy="1279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Error at line 5	, column 0: identifier "n_" cannot end with an underscore</a:t>
            </a:r>
          </a:p>
        </p:txBody>
      </p:sp>
      <p:pic>
        <p:nvPicPr>
          <p:cNvPr id="19" name="Picture 18" descr="Text&#10;&#10;Description automatically generated">
            <a:extLst>
              <a:ext uri="{FF2B5EF4-FFF2-40B4-BE49-F238E27FC236}">
                <a16:creationId xmlns:a16="http://schemas.microsoft.com/office/drawing/2014/main" id="{4F962ED4-3B14-F449-9D71-D207D3FCFAF8}"/>
              </a:ext>
            </a:extLst>
          </p:cNvPr>
          <p:cNvPicPr>
            <a:picLocks noChangeAspect="1"/>
          </p:cNvPicPr>
          <p:nvPr/>
        </p:nvPicPr>
        <p:blipFill>
          <a:blip r:embed="rId4"/>
          <a:stretch>
            <a:fillRect/>
          </a:stretch>
        </p:blipFill>
        <p:spPr>
          <a:xfrm>
            <a:off x="893016" y="3446158"/>
            <a:ext cx="2374900" cy="1993900"/>
          </a:xfrm>
          <a:prstGeom prst="rect">
            <a:avLst/>
          </a:prstGeom>
        </p:spPr>
      </p:pic>
    </p:spTree>
    <p:extLst>
      <p:ext uri="{BB962C8B-B14F-4D97-AF65-F5344CB8AC3E}">
        <p14:creationId xmlns:p14="http://schemas.microsoft.com/office/powerpoint/2010/main" val="2872476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normAutofit/>
          </a:bodyPr>
          <a:lstStyle/>
          <a:p>
            <a:r>
              <a:rPr lang="en-US" dirty="0">
                <a:solidFill>
                  <a:srgbClr val="FFC000"/>
                </a:solidFill>
                <a:latin typeface="Century" panose="02040604050505020304" pitchFamily="18" charset="0"/>
              </a:rPr>
              <a:t>Error Type 2: Invalid Identifier</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24</a:t>
            </a:r>
          </a:p>
        </p:txBody>
      </p:sp>
      <p:sp>
        <p:nvSpPr>
          <p:cNvPr id="12" name="Content Placeholder 2">
            <a:extLst>
              <a:ext uri="{FF2B5EF4-FFF2-40B4-BE49-F238E27FC236}">
                <a16:creationId xmlns:a16="http://schemas.microsoft.com/office/drawing/2014/main" id="{7525E82F-84D0-AE48-9FC8-207B60EBC360}"/>
              </a:ext>
            </a:extLst>
          </p:cNvPr>
          <p:cNvSpPr>
            <a:spLocks noGrp="1"/>
          </p:cNvSpPr>
          <p:nvPr>
            <p:ph idx="1"/>
          </p:nvPr>
        </p:nvSpPr>
        <p:spPr>
          <a:xfrm>
            <a:off x="838200" y="1585913"/>
            <a:ext cx="10515600" cy="4478337"/>
          </a:xfrm>
        </p:spPr>
        <p:txBody>
          <a:bodyPr>
            <a:normAutofit/>
          </a:bodyPr>
          <a:lstStyle/>
          <a:p>
            <a:pPr algn="just">
              <a:buFont typeface="Wingdings" pitchFamily="2" charset="2"/>
              <a:buChar char="Ø"/>
            </a:pPr>
            <a:r>
              <a:rPr lang="en-US" sz="2000" dirty="0">
                <a:latin typeface="Century" panose="02040604050505020304" pitchFamily="18" charset="0"/>
              </a:rPr>
              <a:t>In the first part:</a:t>
            </a:r>
          </a:p>
          <a:p>
            <a:pPr algn="just">
              <a:buFont typeface="Wingdings" pitchFamily="2" charset="2"/>
              <a:buChar char="Ø"/>
            </a:pPr>
            <a:endParaRPr lang="en-US" sz="2000" dirty="0">
              <a:latin typeface="Century" panose="02040604050505020304" pitchFamily="18" charset="0"/>
            </a:endParaRPr>
          </a:p>
          <a:p>
            <a:pPr algn="just">
              <a:buFont typeface="Wingdings" pitchFamily="2" charset="2"/>
              <a:buChar char="Ø"/>
            </a:pPr>
            <a:endParaRPr lang="en-US" sz="2000" dirty="0">
              <a:latin typeface="Century" panose="02040604050505020304" pitchFamily="18" charset="0"/>
            </a:endParaRPr>
          </a:p>
        </p:txBody>
      </p:sp>
      <p:sp>
        <p:nvSpPr>
          <p:cNvPr id="22" name="Rectangle 21">
            <a:extLst>
              <a:ext uri="{FF2B5EF4-FFF2-40B4-BE49-F238E27FC236}">
                <a16:creationId xmlns:a16="http://schemas.microsoft.com/office/drawing/2014/main" id="{766B1968-78A3-ED42-8727-AF5F3D9BCA77}"/>
              </a:ext>
            </a:extLst>
          </p:cNvPr>
          <p:cNvSpPr/>
          <p:nvPr/>
        </p:nvSpPr>
        <p:spPr>
          <a:xfrm>
            <a:off x="850106" y="3747699"/>
            <a:ext cx="10232231" cy="807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E_ID_1 [0-9_][a-zA-Z0-9_]*</a:t>
            </a:r>
          </a:p>
        </p:txBody>
      </p:sp>
      <p:sp>
        <p:nvSpPr>
          <p:cNvPr id="23" name="Rectangle 22">
            <a:extLst>
              <a:ext uri="{FF2B5EF4-FFF2-40B4-BE49-F238E27FC236}">
                <a16:creationId xmlns:a16="http://schemas.microsoft.com/office/drawing/2014/main" id="{68008B62-2BAF-824A-89D2-BD788CC222A7}"/>
              </a:ext>
            </a:extLst>
          </p:cNvPr>
          <p:cNvSpPr/>
          <p:nvPr/>
        </p:nvSpPr>
        <p:spPr>
          <a:xfrm>
            <a:off x="838200" y="4960863"/>
            <a:ext cx="10232231" cy="807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E_ID_2 [a-</a:t>
            </a:r>
            <a:r>
              <a:rPr lang="en-US" dirty="0" err="1">
                <a:latin typeface="Century" panose="02040604050505020304" pitchFamily="18" charset="0"/>
              </a:rPr>
              <a:t>zA</a:t>
            </a:r>
            <a:r>
              <a:rPr lang="en-US" dirty="0">
                <a:latin typeface="Century" panose="02040604050505020304" pitchFamily="18" charset="0"/>
              </a:rPr>
              <a:t>-Z][a-zA-Z0-9_]*[_]</a:t>
            </a:r>
          </a:p>
        </p:txBody>
      </p:sp>
      <p:sp>
        <p:nvSpPr>
          <p:cNvPr id="24" name="Rectangle 23">
            <a:extLst>
              <a:ext uri="{FF2B5EF4-FFF2-40B4-BE49-F238E27FC236}">
                <a16:creationId xmlns:a16="http://schemas.microsoft.com/office/drawing/2014/main" id="{17963914-5128-1043-8EE6-54BFB04CE4F5}"/>
              </a:ext>
            </a:extLst>
          </p:cNvPr>
          <p:cNvSpPr/>
          <p:nvPr/>
        </p:nvSpPr>
        <p:spPr>
          <a:xfrm>
            <a:off x="838199" y="2570365"/>
            <a:ext cx="10232231" cy="807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ID [a-</a:t>
            </a:r>
            <a:r>
              <a:rPr lang="en-US" dirty="0" err="1">
                <a:latin typeface="Century" panose="02040604050505020304" pitchFamily="18" charset="0"/>
              </a:rPr>
              <a:t>zA</a:t>
            </a:r>
            <a:r>
              <a:rPr lang="en-US" dirty="0">
                <a:latin typeface="Century" panose="02040604050505020304" pitchFamily="18" charset="0"/>
              </a:rPr>
              <a:t>-Z][a-zA-Z0-9_]*[a-zA-Z0-9]</a:t>
            </a:r>
          </a:p>
        </p:txBody>
      </p:sp>
    </p:spTree>
    <p:extLst>
      <p:ext uri="{BB962C8B-B14F-4D97-AF65-F5344CB8AC3E}">
        <p14:creationId xmlns:p14="http://schemas.microsoft.com/office/powerpoint/2010/main" val="3596761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9142410" cy="1060948"/>
          </a:xfrm>
        </p:spPr>
        <p:txBody>
          <a:bodyPr>
            <a:normAutofit/>
          </a:bodyPr>
          <a:lstStyle/>
          <a:p>
            <a:r>
              <a:rPr lang="en-US" dirty="0">
                <a:solidFill>
                  <a:srgbClr val="FFC000"/>
                </a:solidFill>
                <a:latin typeface="Century" panose="02040604050505020304" pitchFamily="18" charset="0"/>
              </a:rPr>
              <a:t>Comments </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entury" panose="02040604050505020304" pitchFamily="18" charset="0"/>
              </a:rPr>
              <a:t>25</a:t>
            </a:r>
          </a:p>
        </p:txBody>
      </p:sp>
      <p:sp>
        <p:nvSpPr>
          <p:cNvPr id="12" name="Content Placeholder 2">
            <a:extLst>
              <a:ext uri="{FF2B5EF4-FFF2-40B4-BE49-F238E27FC236}">
                <a16:creationId xmlns:a16="http://schemas.microsoft.com/office/drawing/2014/main" id="{7525E82F-84D0-AE48-9FC8-207B60EBC360}"/>
              </a:ext>
            </a:extLst>
          </p:cNvPr>
          <p:cNvSpPr>
            <a:spLocks noGrp="1"/>
          </p:cNvSpPr>
          <p:nvPr>
            <p:ph idx="1"/>
          </p:nvPr>
        </p:nvSpPr>
        <p:spPr>
          <a:xfrm>
            <a:off x="838200" y="1585913"/>
            <a:ext cx="10515600" cy="4478337"/>
          </a:xfrm>
        </p:spPr>
        <p:txBody>
          <a:bodyPr>
            <a:normAutofit/>
          </a:bodyPr>
          <a:lstStyle/>
          <a:p>
            <a:pPr algn="just">
              <a:buFont typeface="Wingdings" pitchFamily="2" charset="2"/>
              <a:buChar char="Ø"/>
            </a:pPr>
            <a:r>
              <a:rPr lang="en-US" sz="2000" dirty="0">
                <a:latin typeface="Century" panose="02040604050505020304" pitchFamily="18" charset="0"/>
              </a:rPr>
              <a:t>In the first part:</a:t>
            </a:r>
          </a:p>
          <a:p>
            <a:pPr algn="just">
              <a:buFont typeface="Wingdings" pitchFamily="2" charset="2"/>
              <a:buChar char="Ø"/>
            </a:pPr>
            <a:endParaRPr lang="en-US" sz="2000" dirty="0">
              <a:latin typeface="Century" panose="02040604050505020304" pitchFamily="18" charset="0"/>
            </a:endParaRPr>
          </a:p>
          <a:p>
            <a:pPr algn="just">
              <a:buFont typeface="Wingdings" pitchFamily="2" charset="2"/>
              <a:buChar char="Ø"/>
            </a:pPr>
            <a:endParaRPr lang="en-US" sz="2000" dirty="0">
              <a:latin typeface="Century" panose="02040604050505020304" pitchFamily="18" charset="0"/>
            </a:endParaRPr>
          </a:p>
          <a:p>
            <a:pPr algn="just">
              <a:buFont typeface="Wingdings" pitchFamily="2" charset="2"/>
              <a:buChar char="Ø"/>
            </a:pPr>
            <a:endParaRPr lang="en-US" sz="2000" dirty="0">
              <a:latin typeface="Century" panose="02040604050505020304" pitchFamily="18" charset="0"/>
            </a:endParaRPr>
          </a:p>
          <a:p>
            <a:pPr algn="just">
              <a:buFont typeface="Wingdings" pitchFamily="2" charset="2"/>
              <a:buChar char="Ø"/>
            </a:pPr>
            <a:r>
              <a:rPr lang="en-US" sz="2000" dirty="0">
                <a:latin typeface="Century" panose="02040604050505020304" pitchFamily="18" charset="0"/>
              </a:rPr>
              <a:t>In the second part:</a:t>
            </a:r>
          </a:p>
          <a:p>
            <a:pPr algn="just">
              <a:buFont typeface="Wingdings" pitchFamily="2" charset="2"/>
              <a:buChar char="Ø"/>
            </a:pPr>
            <a:endParaRPr lang="en-US" sz="2000" dirty="0">
              <a:latin typeface="Century" panose="02040604050505020304" pitchFamily="18" charset="0"/>
            </a:endParaRPr>
          </a:p>
          <a:p>
            <a:pPr algn="just">
              <a:buFont typeface="Wingdings" pitchFamily="2" charset="2"/>
              <a:buChar char="Ø"/>
            </a:pPr>
            <a:endParaRPr lang="en-US" sz="2000" dirty="0">
              <a:latin typeface="Century" panose="02040604050505020304" pitchFamily="18" charset="0"/>
            </a:endParaRPr>
          </a:p>
        </p:txBody>
      </p:sp>
      <p:sp>
        <p:nvSpPr>
          <p:cNvPr id="21" name="Rectangle 20">
            <a:extLst>
              <a:ext uri="{FF2B5EF4-FFF2-40B4-BE49-F238E27FC236}">
                <a16:creationId xmlns:a16="http://schemas.microsoft.com/office/drawing/2014/main" id="{AC1A03A9-68AB-7149-9232-ABAD3803F491}"/>
              </a:ext>
            </a:extLst>
          </p:cNvPr>
          <p:cNvSpPr/>
          <p:nvPr/>
        </p:nvSpPr>
        <p:spPr>
          <a:xfrm>
            <a:off x="4134787" y="2109153"/>
            <a:ext cx="3249960" cy="587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COMMENT ##.*</a:t>
            </a:r>
          </a:p>
        </p:txBody>
      </p:sp>
      <p:sp>
        <p:nvSpPr>
          <p:cNvPr id="14" name="Rectangle 13">
            <a:extLst>
              <a:ext uri="{FF2B5EF4-FFF2-40B4-BE49-F238E27FC236}">
                <a16:creationId xmlns:a16="http://schemas.microsoft.com/office/drawing/2014/main" id="{404B5160-A942-F54D-822E-3AED28DCB43F}"/>
              </a:ext>
            </a:extLst>
          </p:cNvPr>
          <p:cNvSpPr/>
          <p:nvPr/>
        </p:nvSpPr>
        <p:spPr>
          <a:xfrm>
            <a:off x="3804753" y="4318717"/>
            <a:ext cx="4582494" cy="587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panose="02040604050505020304" pitchFamily="18" charset="0"/>
              </a:rPr>
              <a:t>{COMMENT} {</a:t>
            </a:r>
            <a:r>
              <a:rPr lang="en-US" dirty="0" err="1">
                <a:latin typeface="Century" panose="02040604050505020304" pitchFamily="18" charset="0"/>
              </a:rPr>
              <a:t>currLine</a:t>
            </a:r>
            <a:r>
              <a:rPr lang="en-US" dirty="0">
                <a:latin typeface="Century" panose="02040604050505020304" pitchFamily="18" charset="0"/>
              </a:rPr>
              <a:t>++; </a:t>
            </a:r>
            <a:r>
              <a:rPr lang="en-US" dirty="0" err="1">
                <a:latin typeface="Century" panose="02040604050505020304" pitchFamily="18" charset="0"/>
              </a:rPr>
              <a:t>currPos</a:t>
            </a:r>
            <a:r>
              <a:rPr lang="en-US" dirty="0">
                <a:latin typeface="Century" panose="02040604050505020304" pitchFamily="18" charset="0"/>
              </a:rPr>
              <a:t> = 1;}</a:t>
            </a:r>
          </a:p>
        </p:txBody>
      </p:sp>
    </p:spTree>
    <p:extLst>
      <p:ext uri="{BB962C8B-B14F-4D97-AF65-F5344CB8AC3E}">
        <p14:creationId xmlns:p14="http://schemas.microsoft.com/office/powerpoint/2010/main" val="1978220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10515600" cy="1060948"/>
          </a:xfrm>
        </p:spPr>
        <p:txBody>
          <a:bodyPr/>
          <a:lstStyle/>
          <a:p>
            <a:r>
              <a:rPr lang="en-US" dirty="0">
                <a:solidFill>
                  <a:srgbClr val="FFC000"/>
                </a:solidFill>
                <a:latin typeface="+mn-lt"/>
              </a:rPr>
              <a:t>Language Processing</a:t>
            </a:r>
          </a:p>
        </p:txBody>
      </p:sp>
      <p:sp>
        <p:nvSpPr>
          <p:cNvPr id="3" name="Content Placeholder 2">
            <a:extLst>
              <a:ext uri="{FF2B5EF4-FFF2-40B4-BE49-F238E27FC236}">
                <a16:creationId xmlns:a16="http://schemas.microsoft.com/office/drawing/2014/main" id="{60B3D2A8-0084-C645-A5B1-27A736CBD978}"/>
              </a:ext>
            </a:extLst>
          </p:cNvPr>
          <p:cNvSpPr>
            <a:spLocks noGrp="1"/>
          </p:cNvSpPr>
          <p:nvPr>
            <p:ph idx="1"/>
          </p:nvPr>
        </p:nvSpPr>
        <p:spPr>
          <a:xfrm>
            <a:off x="838200" y="1585914"/>
            <a:ext cx="10515600" cy="4478337"/>
          </a:xfrm>
        </p:spPr>
        <p:txBody>
          <a:bodyPr>
            <a:normAutofit/>
          </a:bodyPr>
          <a:lstStyle/>
          <a:p>
            <a:pPr algn="just"/>
            <a:endParaRPr lang="en-US" sz="2000" dirty="0">
              <a:latin typeface="Century" panose="02040604050505020304" pitchFamily="18" charset="0"/>
            </a:endParaRPr>
          </a:p>
          <a:p>
            <a:pPr algn="just"/>
            <a:endParaRPr lang="en-US" dirty="0">
              <a:latin typeface="Century" panose="02040604050505020304" pitchFamily="18" charset="0"/>
            </a:endParaRPr>
          </a:p>
          <a:p>
            <a:endParaRPr lang="en-US" dirty="0">
              <a:latin typeface="Century" panose="02040604050505020304" pitchFamily="18" charset="0"/>
            </a:endParaRP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2</a:t>
            </a:r>
          </a:p>
        </p:txBody>
      </p:sp>
      <p:pic>
        <p:nvPicPr>
          <p:cNvPr id="8" name="Picture 7" descr="Diagram&#10;&#10;Description automatically generated">
            <a:extLst>
              <a:ext uri="{FF2B5EF4-FFF2-40B4-BE49-F238E27FC236}">
                <a16:creationId xmlns:a16="http://schemas.microsoft.com/office/drawing/2014/main" id="{439554D2-737B-644D-A3B5-F59A34602949}"/>
              </a:ext>
            </a:extLst>
          </p:cNvPr>
          <p:cNvPicPr>
            <a:picLocks noChangeAspect="1"/>
          </p:cNvPicPr>
          <p:nvPr/>
        </p:nvPicPr>
        <p:blipFill>
          <a:blip r:embed="rId3"/>
          <a:stretch>
            <a:fillRect/>
          </a:stretch>
        </p:blipFill>
        <p:spPr>
          <a:xfrm>
            <a:off x="2620697" y="1549899"/>
            <a:ext cx="6950605" cy="4603450"/>
          </a:xfrm>
          <a:prstGeom prst="rect">
            <a:avLst/>
          </a:prstGeom>
        </p:spPr>
      </p:pic>
    </p:spTree>
    <p:extLst>
      <p:ext uri="{BB962C8B-B14F-4D97-AF65-F5344CB8AC3E}">
        <p14:creationId xmlns:p14="http://schemas.microsoft.com/office/powerpoint/2010/main" val="893308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C552A4-BDC1-C44D-A493-E11532D00DB7}"/>
              </a:ext>
            </a:extLst>
          </p:cNvPr>
          <p:cNvSpPr>
            <a:spLocks noGrp="1"/>
          </p:cNvSpPr>
          <p:nvPr>
            <p:ph type="title"/>
          </p:nvPr>
        </p:nvSpPr>
        <p:spPr>
          <a:xfrm>
            <a:off x="6421721" y="3429000"/>
            <a:ext cx="5429808" cy="518160"/>
          </a:xfrm>
        </p:spPr>
        <p:txBody>
          <a:bodyPr vert="horz" lIns="91440" tIns="45720" rIns="91440" bIns="45720" rtlCol="0" anchor="t">
            <a:noAutofit/>
          </a:bodyPr>
          <a:lstStyle/>
          <a:p>
            <a:pPr algn="ctr"/>
            <a:r>
              <a:rPr lang="en-US" sz="2400" b="1" kern="1200" dirty="0">
                <a:solidFill>
                  <a:srgbClr val="0070C0"/>
                </a:solidFill>
                <a:latin typeface="Century" panose="02040604050505020304" pitchFamily="18" charset="0"/>
              </a:rPr>
              <a:t>Thanks for your listening. </a:t>
            </a:r>
          </a:p>
        </p:txBody>
      </p:sp>
      <p:sp>
        <p:nvSpPr>
          <p:cNvPr id="1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Logo, company name&#10;&#10;Description automatically generated">
            <a:extLst>
              <a:ext uri="{FF2B5EF4-FFF2-40B4-BE49-F238E27FC236}">
                <a16:creationId xmlns:a16="http://schemas.microsoft.com/office/drawing/2014/main" id="{B09E0753-DB78-2C4D-9E4A-86304C3FBD32}"/>
              </a:ext>
            </a:extLst>
          </p:cNvPr>
          <p:cNvPicPr>
            <a:picLocks noChangeAspect="1"/>
          </p:cNvPicPr>
          <p:nvPr/>
        </p:nvPicPr>
        <p:blipFill>
          <a:blip r:embed="rId4"/>
          <a:stretch>
            <a:fillRect/>
          </a:stretch>
        </p:blipFill>
        <p:spPr>
          <a:xfrm>
            <a:off x="340470" y="2643672"/>
            <a:ext cx="4141760" cy="2485056"/>
          </a:xfrm>
          <a:custGeom>
            <a:avLst/>
            <a:gdLst/>
            <a:ahLst/>
            <a:cxnLst/>
            <a:rect l="l" t="t" r="r" b="b"/>
            <a:pathLst>
              <a:path w="4141760" h="4377846">
                <a:moveTo>
                  <a:pt x="0" y="0"/>
                </a:moveTo>
                <a:lnTo>
                  <a:pt x="4141760" y="0"/>
                </a:lnTo>
                <a:lnTo>
                  <a:pt x="4141760" y="4377846"/>
                </a:lnTo>
                <a:lnTo>
                  <a:pt x="0" y="4377846"/>
                </a:lnTo>
                <a:close/>
              </a:path>
            </a:pathLst>
          </a:custGeom>
        </p:spPr>
      </p:pic>
      <p:sp>
        <p:nvSpPr>
          <p:cNvPr id="4" name="Slide Number Placeholder 3">
            <a:extLst>
              <a:ext uri="{FF2B5EF4-FFF2-40B4-BE49-F238E27FC236}">
                <a16:creationId xmlns:a16="http://schemas.microsoft.com/office/drawing/2014/main" id="{D3E54B76-65C7-C343-9D89-B9999B8D0201}"/>
              </a:ext>
            </a:extLst>
          </p:cNvPr>
          <p:cNvSpPr>
            <a:spLocks noGrp="1"/>
          </p:cNvSpPr>
          <p:nvPr>
            <p:ph type="sldNum" sz="quarter" idx="12"/>
          </p:nvPr>
        </p:nvSpPr>
        <p:spPr>
          <a:xfrm>
            <a:off x="800211" y="6223702"/>
            <a:ext cx="511231" cy="314067"/>
          </a:xfrm>
        </p:spPr>
        <p:txBody>
          <a:bodyPr vert="horz" lIns="91440" tIns="45720" rIns="91440" bIns="45720" rtlCol="0" anchor="ctr">
            <a:normAutofit/>
          </a:bodyPr>
          <a:lstStyle/>
          <a:p>
            <a:pPr algn="l" defTabSz="914400">
              <a:spcAft>
                <a:spcPts val="600"/>
              </a:spcAft>
            </a:pPr>
            <a:fld id="{E53998F0-47C7-254A-B195-39A0C11C7757}" type="slidenum">
              <a:rPr lang="en-US" sz="1100">
                <a:solidFill>
                  <a:srgbClr val="898989"/>
                </a:solidFill>
              </a:rPr>
              <a:pPr algn="l" defTabSz="914400">
                <a:spcAft>
                  <a:spcPts val="600"/>
                </a:spcAft>
              </a:pPr>
              <a:t>30</a:t>
            </a:fld>
            <a:endParaRPr lang="en-US" sz="1100">
              <a:solidFill>
                <a:srgbClr val="898989"/>
              </a:solidFill>
            </a:endParaRPr>
          </a:p>
        </p:txBody>
      </p:sp>
    </p:spTree>
    <p:extLst>
      <p:ext uri="{BB962C8B-B14F-4D97-AF65-F5344CB8AC3E}">
        <p14:creationId xmlns:p14="http://schemas.microsoft.com/office/powerpoint/2010/main" val="167297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10515600" cy="1060948"/>
          </a:xfrm>
        </p:spPr>
        <p:txBody>
          <a:bodyPr/>
          <a:lstStyle/>
          <a:p>
            <a:r>
              <a:rPr lang="en-US" dirty="0">
                <a:solidFill>
                  <a:srgbClr val="FFC000"/>
                </a:solidFill>
                <a:latin typeface="+mn-lt"/>
              </a:rPr>
              <a:t>Lexical Analysis</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3</a:t>
            </a:r>
          </a:p>
        </p:txBody>
      </p:sp>
      <p:pic>
        <p:nvPicPr>
          <p:cNvPr id="4" name="Picture 3" descr="Diagram&#10;&#10;Description automatically generated">
            <a:extLst>
              <a:ext uri="{FF2B5EF4-FFF2-40B4-BE49-F238E27FC236}">
                <a16:creationId xmlns:a16="http://schemas.microsoft.com/office/drawing/2014/main" id="{AF933C68-AE40-AC48-97BF-890FBA77570F}"/>
              </a:ext>
            </a:extLst>
          </p:cNvPr>
          <p:cNvPicPr>
            <a:picLocks noChangeAspect="1"/>
          </p:cNvPicPr>
          <p:nvPr/>
        </p:nvPicPr>
        <p:blipFill>
          <a:blip r:embed="rId3"/>
          <a:stretch>
            <a:fillRect/>
          </a:stretch>
        </p:blipFill>
        <p:spPr>
          <a:xfrm>
            <a:off x="2274787" y="1585915"/>
            <a:ext cx="7642425" cy="4459303"/>
          </a:xfrm>
          <a:prstGeom prst="rect">
            <a:avLst/>
          </a:prstGeom>
        </p:spPr>
      </p:pic>
    </p:spTree>
    <p:extLst>
      <p:ext uri="{BB962C8B-B14F-4D97-AF65-F5344CB8AC3E}">
        <p14:creationId xmlns:p14="http://schemas.microsoft.com/office/powerpoint/2010/main" val="341628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10515600" cy="1060948"/>
          </a:xfrm>
        </p:spPr>
        <p:txBody>
          <a:bodyPr/>
          <a:lstStyle/>
          <a:p>
            <a:r>
              <a:rPr lang="en-US" dirty="0">
                <a:solidFill>
                  <a:srgbClr val="FFC000"/>
                </a:solidFill>
                <a:latin typeface="+mn-lt"/>
              </a:rPr>
              <a:t>Lex/flex</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4</a:t>
            </a:r>
          </a:p>
        </p:txBody>
      </p:sp>
      <p:pic>
        <p:nvPicPr>
          <p:cNvPr id="11" name="Picture 10" descr="Graphical user interface, text, application, email&#10;&#10;Description automatically generated">
            <a:extLst>
              <a:ext uri="{FF2B5EF4-FFF2-40B4-BE49-F238E27FC236}">
                <a16:creationId xmlns:a16="http://schemas.microsoft.com/office/drawing/2014/main" id="{180B5DEC-8B25-D649-A810-940D126AF315}"/>
              </a:ext>
            </a:extLst>
          </p:cNvPr>
          <p:cNvPicPr>
            <a:picLocks noChangeAspect="1"/>
          </p:cNvPicPr>
          <p:nvPr/>
        </p:nvPicPr>
        <p:blipFill>
          <a:blip r:embed="rId3"/>
          <a:stretch>
            <a:fillRect/>
          </a:stretch>
        </p:blipFill>
        <p:spPr>
          <a:xfrm>
            <a:off x="765966" y="1658015"/>
            <a:ext cx="9971882" cy="3378190"/>
          </a:xfrm>
          <a:prstGeom prst="rect">
            <a:avLst/>
          </a:prstGeom>
        </p:spPr>
      </p:pic>
    </p:spTree>
    <p:extLst>
      <p:ext uri="{BB962C8B-B14F-4D97-AF65-F5344CB8AC3E}">
        <p14:creationId xmlns:p14="http://schemas.microsoft.com/office/powerpoint/2010/main" val="84122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10515600" cy="1060948"/>
          </a:xfrm>
        </p:spPr>
        <p:txBody>
          <a:bodyPr/>
          <a:lstStyle/>
          <a:p>
            <a:r>
              <a:rPr lang="en-US" dirty="0">
                <a:solidFill>
                  <a:srgbClr val="FFC000"/>
                </a:solidFill>
                <a:latin typeface="+mn-lt"/>
              </a:rPr>
              <a:t>flex Input</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5</a:t>
            </a:r>
          </a:p>
        </p:txBody>
      </p:sp>
      <p:pic>
        <p:nvPicPr>
          <p:cNvPr id="4" name="Picture 3" descr="Graphical user interface, text, application&#10;&#10;Description automatically generated">
            <a:extLst>
              <a:ext uri="{FF2B5EF4-FFF2-40B4-BE49-F238E27FC236}">
                <a16:creationId xmlns:a16="http://schemas.microsoft.com/office/drawing/2014/main" id="{5727EC37-1001-3246-A019-47F3CC513962}"/>
              </a:ext>
            </a:extLst>
          </p:cNvPr>
          <p:cNvPicPr>
            <a:picLocks noChangeAspect="1"/>
          </p:cNvPicPr>
          <p:nvPr/>
        </p:nvPicPr>
        <p:blipFill>
          <a:blip r:embed="rId3"/>
          <a:stretch>
            <a:fillRect/>
          </a:stretch>
        </p:blipFill>
        <p:spPr>
          <a:xfrm>
            <a:off x="2324849" y="1987453"/>
            <a:ext cx="7883607" cy="3676999"/>
          </a:xfrm>
          <a:prstGeom prst="rect">
            <a:avLst/>
          </a:prstGeom>
        </p:spPr>
      </p:pic>
    </p:spTree>
    <p:extLst>
      <p:ext uri="{BB962C8B-B14F-4D97-AF65-F5344CB8AC3E}">
        <p14:creationId xmlns:p14="http://schemas.microsoft.com/office/powerpoint/2010/main" val="85736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10515600" cy="1060948"/>
          </a:xfrm>
        </p:spPr>
        <p:txBody>
          <a:bodyPr/>
          <a:lstStyle/>
          <a:p>
            <a:r>
              <a:rPr lang="en-US" dirty="0">
                <a:solidFill>
                  <a:srgbClr val="FFC000"/>
                </a:solidFill>
                <a:latin typeface="+mn-lt"/>
              </a:rPr>
              <a:t>flex Input Example (I)</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6</a:t>
            </a:r>
          </a:p>
        </p:txBody>
      </p:sp>
      <p:pic>
        <p:nvPicPr>
          <p:cNvPr id="4" name="Picture 3" descr="Graphical user interface, text, application, email&#10;&#10;Description automatically generated">
            <a:extLst>
              <a:ext uri="{FF2B5EF4-FFF2-40B4-BE49-F238E27FC236}">
                <a16:creationId xmlns:a16="http://schemas.microsoft.com/office/drawing/2014/main" id="{D2A92A93-0DED-1644-A9FB-FA67867D0397}"/>
              </a:ext>
            </a:extLst>
          </p:cNvPr>
          <p:cNvPicPr>
            <a:picLocks noChangeAspect="1"/>
          </p:cNvPicPr>
          <p:nvPr/>
        </p:nvPicPr>
        <p:blipFill>
          <a:blip r:embed="rId3"/>
          <a:stretch>
            <a:fillRect/>
          </a:stretch>
        </p:blipFill>
        <p:spPr>
          <a:xfrm>
            <a:off x="1895968" y="1912546"/>
            <a:ext cx="8390236" cy="3814457"/>
          </a:xfrm>
          <a:prstGeom prst="rect">
            <a:avLst/>
          </a:prstGeom>
        </p:spPr>
      </p:pic>
    </p:spTree>
    <p:extLst>
      <p:ext uri="{BB962C8B-B14F-4D97-AF65-F5344CB8AC3E}">
        <p14:creationId xmlns:p14="http://schemas.microsoft.com/office/powerpoint/2010/main" val="56209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10515600" cy="1060948"/>
          </a:xfrm>
        </p:spPr>
        <p:txBody>
          <a:bodyPr/>
          <a:lstStyle/>
          <a:p>
            <a:r>
              <a:rPr lang="en-US" dirty="0">
                <a:solidFill>
                  <a:srgbClr val="FFC000"/>
                </a:solidFill>
                <a:latin typeface="+mn-lt"/>
              </a:rPr>
              <a:t>Running flex</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7</a:t>
            </a:r>
          </a:p>
        </p:txBody>
      </p:sp>
      <p:sp>
        <p:nvSpPr>
          <p:cNvPr id="10" name="Content Placeholder 2">
            <a:extLst>
              <a:ext uri="{FF2B5EF4-FFF2-40B4-BE49-F238E27FC236}">
                <a16:creationId xmlns:a16="http://schemas.microsoft.com/office/drawing/2014/main" id="{2B26CC9F-F57C-B643-80DF-A1F271F9492E}"/>
              </a:ext>
            </a:extLst>
          </p:cNvPr>
          <p:cNvSpPr>
            <a:spLocks noGrp="1"/>
          </p:cNvSpPr>
          <p:nvPr>
            <p:ph idx="1"/>
          </p:nvPr>
        </p:nvSpPr>
        <p:spPr>
          <a:xfrm>
            <a:off x="838200" y="1585914"/>
            <a:ext cx="10515600" cy="4478337"/>
          </a:xfrm>
        </p:spPr>
        <p:txBody>
          <a:bodyPr>
            <a:normAutofit/>
          </a:bodyPr>
          <a:lstStyle/>
          <a:p>
            <a:pPr algn="just"/>
            <a:r>
              <a:rPr lang="en-US" dirty="0"/>
              <a:t> $ flex </a:t>
            </a:r>
            <a:r>
              <a:rPr lang="en-US" dirty="0" err="1"/>
              <a:t>exl.lex</a:t>
            </a:r>
            <a:r>
              <a:rPr lang="en-US" dirty="0"/>
              <a:t> </a:t>
            </a:r>
          </a:p>
          <a:p>
            <a:pPr algn="just"/>
            <a:r>
              <a:rPr lang="en-US" sz="2400" dirty="0">
                <a:latin typeface="Century" panose="02040604050505020304" pitchFamily="18" charset="0"/>
              </a:rPr>
              <a:t> </a:t>
            </a:r>
            <a:r>
              <a:rPr lang="en-US" dirty="0"/>
              <a:t>$ </a:t>
            </a:r>
            <a:r>
              <a:rPr lang="en-US" dirty="0" err="1"/>
              <a:t>gcc</a:t>
            </a:r>
            <a:r>
              <a:rPr lang="en-US" dirty="0"/>
              <a:t> </a:t>
            </a:r>
            <a:r>
              <a:rPr lang="en-US" dirty="0" err="1"/>
              <a:t>lex.yy.c</a:t>
            </a:r>
            <a:r>
              <a:rPr lang="en-US" dirty="0"/>
              <a:t> -</a:t>
            </a:r>
            <a:r>
              <a:rPr lang="en-US" dirty="0" err="1"/>
              <a:t>lfl</a:t>
            </a:r>
            <a:endParaRPr lang="en-US" dirty="0"/>
          </a:p>
          <a:p>
            <a:pPr algn="just"/>
            <a:r>
              <a:rPr lang="en-US" dirty="0"/>
              <a:t> $ ./</a:t>
            </a:r>
            <a:r>
              <a:rPr lang="en-US" dirty="0" err="1"/>
              <a:t>a.out</a:t>
            </a:r>
            <a:endParaRPr lang="en-US" dirty="0"/>
          </a:p>
          <a:p>
            <a:pPr algn="just"/>
            <a:r>
              <a:rPr lang="en-US" dirty="0"/>
              <a:t> hello world</a:t>
            </a:r>
          </a:p>
          <a:p>
            <a:pPr algn="just"/>
            <a:r>
              <a:rPr lang="en-US" dirty="0"/>
              <a:t> GOODBYE!</a:t>
            </a:r>
          </a:p>
          <a:p>
            <a:pPr algn="just"/>
            <a:endParaRPr lang="en-US" sz="2400" dirty="0">
              <a:latin typeface="Century" panose="02040604050505020304" pitchFamily="18" charset="0"/>
            </a:endParaRPr>
          </a:p>
        </p:txBody>
      </p:sp>
      <p:sp>
        <p:nvSpPr>
          <p:cNvPr id="3" name="Rectangle 2">
            <a:extLst>
              <a:ext uri="{FF2B5EF4-FFF2-40B4-BE49-F238E27FC236}">
                <a16:creationId xmlns:a16="http://schemas.microsoft.com/office/drawing/2014/main" id="{7C2AA259-8715-7B45-A222-05CEC182738B}"/>
              </a:ext>
            </a:extLst>
          </p:cNvPr>
          <p:cNvSpPr/>
          <p:nvPr/>
        </p:nvSpPr>
        <p:spPr>
          <a:xfrm>
            <a:off x="6266652" y="1721229"/>
            <a:ext cx="2977979" cy="8217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Process the flex file to generate a scanner (gets saved as </a:t>
            </a:r>
            <a:r>
              <a:rPr lang="en-US" dirty="0" err="1"/>
              <a:t>lex.yy.c</a:t>
            </a:r>
            <a:r>
              <a:rPr lang="en-US" dirty="0"/>
              <a:t>)</a:t>
            </a:r>
          </a:p>
        </p:txBody>
      </p:sp>
      <p:sp>
        <p:nvSpPr>
          <p:cNvPr id="12" name="Rectangle 11">
            <a:extLst>
              <a:ext uri="{FF2B5EF4-FFF2-40B4-BE49-F238E27FC236}">
                <a16:creationId xmlns:a16="http://schemas.microsoft.com/office/drawing/2014/main" id="{18B69540-B1A3-D34F-8426-A573AF98F6EE}"/>
              </a:ext>
            </a:extLst>
          </p:cNvPr>
          <p:cNvSpPr/>
          <p:nvPr/>
        </p:nvSpPr>
        <p:spPr>
          <a:xfrm>
            <a:off x="6266651" y="4315047"/>
            <a:ext cx="2977979" cy="8217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Run the scanner taking input from the standard input.</a:t>
            </a:r>
          </a:p>
        </p:txBody>
      </p:sp>
      <p:sp>
        <p:nvSpPr>
          <p:cNvPr id="13" name="Rectangle 12">
            <a:extLst>
              <a:ext uri="{FF2B5EF4-FFF2-40B4-BE49-F238E27FC236}">
                <a16:creationId xmlns:a16="http://schemas.microsoft.com/office/drawing/2014/main" id="{301C4AD1-F27E-F843-85DA-3E78A1935B82}"/>
              </a:ext>
            </a:extLst>
          </p:cNvPr>
          <p:cNvSpPr/>
          <p:nvPr/>
        </p:nvSpPr>
        <p:spPr>
          <a:xfrm>
            <a:off x="6266653" y="3018138"/>
            <a:ext cx="2977979" cy="8217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Compile the scanner</a:t>
            </a:r>
          </a:p>
        </p:txBody>
      </p:sp>
      <p:cxnSp>
        <p:nvCxnSpPr>
          <p:cNvPr id="8" name="Curved Connector 7">
            <a:extLst>
              <a:ext uri="{FF2B5EF4-FFF2-40B4-BE49-F238E27FC236}">
                <a16:creationId xmlns:a16="http://schemas.microsoft.com/office/drawing/2014/main" id="{C086CE11-F90C-A343-A06E-EC9DDEEC5F1D}"/>
              </a:ext>
            </a:extLst>
          </p:cNvPr>
          <p:cNvCxnSpPr>
            <a:stCxn id="3" idx="1"/>
          </p:cNvCxnSpPr>
          <p:nvPr/>
        </p:nvCxnSpPr>
        <p:spPr>
          <a:xfrm rot="10800000">
            <a:off x="3311612" y="1891165"/>
            <a:ext cx="2955041" cy="24092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2C7C1371-E27F-B84E-B8CA-58B46E4F8F9B}"/>
              </a:ext>
            </a:extLst>
          </p:cNvPr>
          <p:cNvCxnSpPr>
            <a:stCxn id="13" idx="1"/>
          </p:cNvCxnSpPr>
          <p:nvPr/>
        </p:nvCxnSpPr>
        <p:spPr>
          <a:xfrm rot="10800000">
            <a:off x="3682315" y="2347784"/>
            <a:ext cx="2584339" cy="108121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93495174-44CD-2E4B-AC4C-E2F4406151E2}"/>
              </a:ext>
            </a:extLst>
          </p:cNvPr>
          <p:cNvCxnSpPr>
            <a:stCxn id="12" idx="1"/>
          </p:cNvCxnSpPr>
          <p:nvPr/>
        </p:nvCxnSpPr>
        <p:spPr>
          <a:xfrm rot="10800000">
            <a:off x="2755557" y="2894313"/>
            <a:ext cx="3511094" cy="183159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64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BEC3-EE9C-D645-AB81-372B1C898F37}"/>
              </a:ext>
            </a:extLst>
          </p:cNvPr>
          <p:cNvSpPr>
            <a:spLocks noGrp="1"/>
          </p:cNvSpPr>
          <p:nvPr>
            <p:ph type="title"/>
          </p:nvPr>
        </p:nvSpPr>
        <p:spPr>
          <a:xfrm>
            <a:off x="838200" y="365126"/>
            <a:ext cx="10515600" cy="1060948"/>
          </a:xfrm>
        </p:spPr>
        <p:txBody>
          <a:bodyPr/>
          <a:lstStyle/>
          <a:p>
            <a:r>
              <a:rPr lang="en-US" dirty="0">
                <a:solidFill>
                  <a:srgbClr val="FFC000"/>
                </a:solidFill>
                <a:latin typeface="+mn-lt"/>
              </a:rPr>
              <a:t>Flex pattern examples</a:t>
            </a:r>
          </a:p>
        </p:txBody>
      </p:sp>
      <p:pic>
        <p:nvPicPr>
          <p:cNvPr id="5" name="Content Placeholder 8" descr="Logo&#10;&#10;Description automatically generated">
            <a:extLst>
              <a:ext uri="{FF2B5EF4-FFF2-40B4-BE49-F238E27FC236}">
                <a16:creationId xmlns:a16="http://schemas.microsoft.com/office/drawing/2014/main" id="{7FE954B0-FE14-9141-8EE2-D474CDA057A1}"/>
              </a:ext>
            </a:extLst>
          </p:cNvPr>
          <p:cNvPicPr>
            <a:picLocks noChangeAspect="1"/>
          </p:cNvPicPr>
          <p:nvPr/>
        </p:nvPicPr>
        <p:blipFill>
          <a:blip r:embed="rId2"/>
          <a:stretch>
            <a:fillRect/>
          </a:stretch>
        </p:blipFill>
        <p:spPr>
          <a:xfrm>
            <a:off x="10397332" y="365125"/>
            <a:ext cx="1370010" cy="722643"/>
          </a:xfrm>
          <a:prstGeom prst="rect">
            <a:avLst/>
          </a:prstGeom>
        </p:spPr>
      </p:pic>
      <p:cxnSp>
        <p:nvCxnSpPr>
          <p:cNvPr id="7" name="Straight Connector 6">
            <a:extLst>
              <a:ext uri="{FF2B5EF4-FFF2-40B4-BE49-F238E27FC236}">
                <a16:creationId xmlns:a16="http://schemas.microsoft.com/office/drawing/2014/main" id="{5FF152F1-C1FE-6543-8963-877FE2B7F0AE}"/>
              </a:ext>
            </a:extLst>
          </p:cNvPr>
          <p:cNvCxnSpPr>
            <a:cxnSpLocks/>
          </p:cNvCxnSpPr>
          <p:nvPr/>
        </p:nvCxnSpPr>
        <p:spPr>
          <a:xfrm>
            <a:off x="10286204" y="205285"/>
            <a:ext cx="0" cy="1220788"/>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928B27D9-246E-ED46-9440-4EBF2FC4A6AC}"/>
              </a:ext>
            </a:extLst>
          </p:cNvPr>
          <p:cNvCxnSpPr>
            <a:cxnSpLocks/>
          </p:cNvCxnSpPr>
          <p:nvPr/>
        </p:nvCxnSpPr>
        <p:spPr>
          <a:xfrm flipH="1">
            <a:off x="10091737" y="1219530"/>
            <a:ext cx="1675604"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15" name="Straight Connector 14">
            <a:extLst>
              <a:ext uri="{FF2B5EF4-FFF2-40B4-BE49-F238E27FC236}">
                <a16:creationId xmlns:a16="http://schemas.microsoft.com/office/drawing/2014/main" id="{7F7ACEB0-AC3C-9B4E-8471-AA6ED0A78EA5}"/>
              </a:ext>
            </a:extLst>
          </p:cNvPr>
          <p:cNvCxnSpPr/>
          <p:nvPr/>
        </p:nvCxnSpPr>
        <p:spPr>
          <a:xfrm>
            <a:off x="765966" y="1451473"/>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A776DBAF-1C9C-354D-83C0-06C448BC06BB}"/>
              </a:ext>
            </a:extLst>
          </p:cNvPr>
          <p:cNvCxnSpPr/>
          <p:nvPr/>
        </p:nvCxnSpPr>
        <p:spPr>
          <a:xfrm>
            <a:off x="838200" y="6188076"/>
            <a:ext cx="11001375"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18" name="Oval 17">
            <a:extLst>
              <a:ext uri="{FF2B5EF4-FFF2-40B4-BE49-F238E27FC236}">
                <a16:creationId xmlns:a16="http://schemas.microsoft.com/office/drawing/2014/main" id="{92D75E3A-D255-814A-937F-20B651B69C75}"/>
              </a:ext>
            </a:extLst>
          </p:cNvPr>
          <p:cNvSpPr/>
          <p:nvPr/>
        </p:nvSpPr>
        <p:spPr>
          <a:xfrm>
            <a:off x="11070431" y="6262359"/>
            <a:ext cx="566738" cy="52863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entury" panose="02040604050505020304" pitchFamily="18" charset="0"/>
              </a:rPr>
              <a:t>8</a:t>
            </a:r>
          </a:p>
        </p:txBody>
      </p:sp>
      <p:pic>
        <p:nvPicPr>
          <p:cNvPr id="10" name="Picture 9" descr="Graphical user interface, text&#10;&#10;Description automatically generated with medium confidence">
            <a:extLst>
              <a:ext uri="{FF2B5EF4-FFF2-40B4-BE49-F238E27FC236}">
                <a16:creationId xmlns:a16="http://schemas.microsoft.com/office/drawing/2014/main" id="{B4B7BF75-2487-114E-BC07-2D22ECF40754}"/>
              </a:ext>
            </a:extLst>
          </p:cNvPr>
          <p:cNvPicPr>
            <a:picLocks noChangeAspect="1"/>
          </p:cNvPicPr>
          <p:nvPr/>
        </p:nvPicPr>
        <p:blipFill>
          <a:blip r:embed="rId3"/>
          <a:stretch>
            <a:fillRect/>
          </a:stretch>
        </p:blipFill>
        <p:spPr>
          <a:xfrm>
            <a:off x="1094778" y="1565970"/>
            <a:ext cx="10002444" cy="4456808"/>
          </a:xfrm>
          <a:prstGeom prst="rect">
            <a:avLst/>
          </a:prstGeom>
        </p:spPr>
      </p:pic>
    </p:spTree>
    <p:extLst>
      <p:ext uri="{BB962C8B-B14F-4D97-AF65-F5344CB8AC3E}">
        <p14:creationId xmlns:p14="http://schemas.microsoft.com/office/powerpoint/2010/main" val="5516093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3849</TotalTime>
  <Words>1090</Words>
  <Application>Microsoft Macintosh PowerPoint</Application>
  <PresentationFormat>Widescreen</PresentationFormat>
  <Paragraphs>182</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Century</vt:lpstr>
      <vt:lpstr>Wingdings</vt:lpstr>
      <vt:lpstr>Office Theme</vt:lpstr>
      <vt:lpstr>Mahbod Afarin</vt:lpstr>
      <vt:lpstr>Outline</vt:lpstr>
      <vt:lpstr>Language Processing</vt:lpstr>
      <vt:lpstr>Lexical Analysis</vt:lpstr>
      <vt:lpstr>Lex/flex</vt:lpstr>
      <vt:lpstr>flex Input</vt:lpstr>
      <vt:lpstr>flex Input Example (I)</vt:lpstr>
      <vt:lpstr>Running flex</vt:lpstr>
      <vt:lpstr>Flex pattern examples</vt:lpstr>
      <vt:lpstr>Task 3</vt:lpstr>
      <vt:lpstr>Sample Output for Task 3</vt:lpstr>
      <vt:lpstr>Pseudocode for Task 3</vt:lpstr>
      <vt:lpstr>Pseudocode for Task 3 (Cntd.)</vt:lpstr>
      <vt:lpstr>Pseudocode for Task 3 (Cntd.)</vt:lpstr>
      <vt:lpstr>Implementation</vt:lpstr>
      <vt:lpstr>Task 4</vt:lpstr>
      <vt:lpstr>Task 4 (Cntd.)</vt:lpstr>
      <vt:lpstr>Sample Output for Task 4</vt:lpstr>
      <vt:lpstr>Sample Output for Task 4 (Cntd.)</vt:lpstr>
      <vt:lpstr>Pseudocode for Task 4</vt:lpstr>
      <vt:lpstr>Pseudocode for Task 4</vt:lpstr>
      <vt:lpstr>Flex regular expressions</vt:lpstr>
      <vt:lpstr>Flex regular expressions (Cntd.)</vt:lpstr>
      <vt:lpstr>Implementation</vt:lpstr>
      <vt:lpstr>Lexical Errors to Catch</vt:lpstr>
      <vt:lpstr>Error Type 1: Unrecognized Symbol</vt:lpstr>
      <vt:lpstr>Error Type 2: Invalid Identifier</vt:lpstr>
      <vt:lpstr>Error Type 2: Invalid Identifier</vt:lpstr>
      <vt:lpstr>Comments </vt:lpstr>
      <vt:lpstr>Thanks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Mahbod Afarin</dc:creator>
  <cp:lastModifiedBy>Mahbod Afarin</cp:lastModifiedBy>
  <cp:revision>113</cp:revision>
  <dcterms:created xsi:type="dcterms:W3CDTF">2021-03-07T22:54:00Z</dcterms:created>
  <dcterms:modified xsi:type="dcterms:W3CDTF">2021-04-08T22:43:18Z</dcterms:modified>
</cp:coreProperties>
</file>