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78" r:id="rId5"/>
    <p:sldId id="261" r:id="rId6"/>
    <p:sldId id="277" r:id="rId7"/>
    <p:sldId id="264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1345"/>
  </p:normalViewPr>
  <p:slideViewPr>
    <p:cSldViewPr snapToGrid="0" snapToObjects="1">
      <p:cViewPr varScale="1">
        <p:scale>
          <a:sx n="102" d="100"/>
          <a:sy n="102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783F-50E0-B748-9889-A33B9A60B32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9943-603D-4443-BD02-EA3EAACC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CCBF-4AE0-F146-A306-FD9B177B6ACE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44D-FB45-284E-B2B6-B009945425E3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0D31-F875-474C-AFAC-41F2DDF0B954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83DB-073C-C440-BDD6-207DD9C76B6E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16A6-61D3-6242-B45E-739290F35EA2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1B1C-AB7B-494A-8B1F-007FE52921F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3DAA-C167-9D45-B762-A67D7EAE417A}" type="datetime1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A431-0736-6E45-88FD-180BD08C96BC}" type="datetime1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5C57-2E4D-814E-904B-C1A9666A9E64}" type="datetime1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9884-59C2-E645-AF78-E9A3CCB10976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2CF-8221-D541-9A27-979CBF8454E1}" type="datetime1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D96E-5A26-894A-88C4-43D562935D90}" type="datetime1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98F0-47C7-254A-B195-39A0C11C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289B-58DD-3943-ACCB-C352339C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3289"/>
            <a:ext cx="9144000" cy="944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A tutorial on yacc/bison</a:t>
            </a:r>
          </a:p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Compiler Construction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71BCEEFB-6B6D-2848-B864-7B661763C67C}"/>
              </a:ext>
            </a:extLst>
          </p:cNvPr>
          <p:cNvSpPr txBox="1">
            <a:spLocks/>
          </p:cNvSpPr>
          <p:nvPr/>
        </p:nvSpPr>
        <p:spPr>
          <a:xfrm>
            <a:off x="4215891" y="3857841"/>
            <a:ext cx="3760218" cy="435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C000"/>
                </a:solidFill>
                <a:latin typeface="Century" panose="02040604050505020304" pitchFamily="18" charset="0"/>
              </a:rPr>
              <a:t>Spring 2021</a:t>
            </a:r>
          </a:p>
        </p:txBody>
      </p:sp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C89C6D78-BD16-F342-B94E-742E8509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Productions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$1, $2 … $n can be referred to the values associated with symbols.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$$ refer to the value of the left.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Every symbol have a value associated with it (including token and non-terminals).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Default action: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$$ = $1 </a:t>
            </a:r>
          </a:p>
        </p:txBody>
      </p:sp>
    </p:spTree>
    <p:extLst>
      <p:ext uri="{BB962C8B-B14F-4D97-AF65-F5344CB8AC3E}">
        <p14:creationId xmlns:p14="http://schemas.microsoft.com/office/powerpoint/2010/main" val="4402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Example Productions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10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2AADCA-36E0-554D-B6C9-6C7FAF6C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31" y="2102013"/>
            <a:ext cx="10091737" cy="30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Third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Contains valid C code that that supports the language processing.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Symbol table implementation.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Functions that might be called by actions associated with the productions in the second part. </a:t>
            </a:r>
          </a:p>
        </p:txBody>
      </p:sp>
    </p:spTree>
    <p:extLst>
      <p:ext uri="{BB962C8B-B14F-4D97-AF65-F5344CB8AC3E}">
        <p14:creationId xmlns:p14="http://schemas.microsoft.com/office/powerpoint/2010/main" val="285112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1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Create a </a:t>
            </a:r>
            <a:r>
              <a:rPr lang="en-US" i="1" dirty="0">
                <a:latin typeface="Century" panose="02040604050505020304" pitchFamily="18" charset="0"/>
              </a:rPr>
              <a:t>Bison</a:t>
            </a:r>
            <a:r>
              <a:rPr lang="en-US" dirty="0">
                <a:latin typeface="Century" panose="02040604050505020304" pitchFamily="18" charset="0"/>
              </a:rPr>
              <a:t> specification to evaluate expressions in the calculator language.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Print out an error message and exit if any unrecognized character is encountered in the input or if the input does not follow the calculator grammar.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Use </a:t>
            </a:r>
            <a:r>
              <a:rPr lang="en-US" i="1" dirty="0">
                <a:latin typeface="Century" panose="02040604050505020304" pitchFamily="18" charset="0"/>
              </a:rPr>
              <a:t>Bison</a:t>
            </a:r>
            <a:r>
              <a:rPr lang="en-US" dirty="0">
                <a:latin typeface="Century" panose="02040604050505020304" pitchFamily="18" charset="0"/>
              </a:rPr>
              <a:t> to compile your specification into an executable parser that reads text from standard-in and prints the results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01939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1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Use the following commands to compile your calculator project: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bison -v -d --file-prefix=y calc.y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flex calc.lex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gcc -o calc y.tab.c lex.yy.c -lfl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7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2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Enhance your Bison specification so that input text can be optionally read from an input file, if one is specified on the command line when invoking the parser.</a:t>
            </a:r>
          </a:p>
        </p:txBody>
      </p:sp>
    </p:spTree>
    <p:extLst>
      <p:ext uri="{BB962C8B-B14F-4D97-AF65-F5344CB8AC3E}">
        <p14:creationId xmlns:p14="http://schemas.microsoft.com/office/powerpoint/2010/main" val="289562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3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Enhance your </a:t>
            </a:r>
            <a:r>
              <a:rPr lang="en-US" i="1" dirty="0">
                <a:latin typeface="Century" panose="02040604050505020304" pitchFamily="18" charset="0"/>
              </a:rPr>
              <a:t>Bison</a:t>
            </a:r>
            <a:r>
              <a:rPr lang="en-US" dirty="0">
                <a:latin typeface="Century" panose="02040604050505020304" pitchFamily="18" charset="0"/>
              </a:rPr>
              <a:t> specification so that if the input expression is wrong (it does not follow the calculator grammar), it prints out where the error is and what token the parser was expecting.</a:t>
            </a:r>
          </a:p>
        </p:txBody>
      </p:sp>
    </p:spTree>
    <p:extLst>
      <p:ext uri="{BB962C8B-B14F-4D97-AF65-F5344CB8AC3E}">
        <p14:creationId xmlns:p14="http://schemas.microsoft.com/office/powerpoint/2010/main" val="294045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4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Change Bison specification so that in addition to evaluate expressions, the parser will also count the following.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The number of integers encountered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The number of operators encountered: +, -, *, /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The number of parentheses encountered: (, 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The number of equal signs encountered</a:t>
            </a:r>
          </a:p>
        </p:txBody>
      </p:sp>
    </p:spTree>
    <p:extLst>
      <p:ext uri="{BB962C8B-B14F-4D97-AF65-F5344CB8AC3E}">
        <p14:creationId xmlns:p14="http://schemas.microsoft.com/office/powerpoint/2010/main" val="31853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Task 5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" panose="02040604050505020304" pitchFamily="18" charset="0"/>
              </a:rPr>
              <a:t>16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258364-C4EC-3A47-A0D5-2C61F4AF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sz="2400" dirty="0">
                <a:latin typeface="Century" panose="02040604050505020304" pitchFamily="18" charset="0"/>
              </a:rPr>
              <a:t>For a challenge, you may want to try extending the calculator language to allow for decimal numbers in addition to regular integers. Thus, the following numbers should be recognized by your parser.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Century" panose="02040604050505020304" pitchFamily="18" charset="0"/>
              </a:rPr>
              <a:t> For an even greater challenge, extend the calculator language to allow for scientific notation in the numbers. After the number, there can be an optional "e-phrase" consisting of either "e" or "E", followed by an optional "+" or "-", followed by one or more digits. For example, the following numbers in scientific notation would be recognized by your parser.</a:t>
            </a:r>
          </a:p>
        </p:txBody>
      </p:sp>
    </p:spTree>
    <p:extLst>
      <p:ext uri="{BB962C8B-B14F-4D97-AF65-F5344CB8AC3E}">
        <p14:creationId xmlns:p14="http://schemas.microsoft.com/office/powerpoint/2010/main" val="123418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552A4-BDC1-C44D-A493-E11532D0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2" y="2995690"/>
            <a:ext cx="5429808" cy="17810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5400" b="1" kern="1200" dirty="0">
                <a:solidFill>
                  <a:srgbClr val="0070C0"/>
                </a:solidFill>
                <a:latin typeface="Century" panose="02040604050505020304" pitchFamily="18" charset="0"/>
              </a:rPr>
              <a:t>Thanks for your listening. </a:t>
            </a: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9E0753-DB78-2C4D-9E4A-86304C3F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43672"/>
            <a:ext cx="4141760" cy="248505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4B76-65C7-C343-9D89-B9999B8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E53998F0-47C7-254A-B195-39A0C11C7757}" type="slidenum">
              <a:rPr lang="en-US" sz="1100">
                <a:solidFill>
                  <a:srgbClr val="898989"/>
                </a:solidFill>
              </a:rPr>
              <a:pPr algn="l" defTabSz="914400">
                <a:spcAft>
                  <a:spcPts val="600"/>
                </a:spcAft>
              </a:pPr>
              <a:t>19</a:t>
            </a:fld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94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entury" panose="020406040505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What is yacc/bison?</a:t>
            </a:r>
          </a:p>
          <a:p>
            <a:r>
              <a:rPr lang="en-US" dirty="0">
                <a:latin typeface="Century" panose="02040604050505020304" pitchFamily="18" charset="0"/>
              </a:rPr>
              <a:t>How it works?</a:t>
            </a:r>
          </a:p>
          <a:p>
            <a:r>
              <a:rPr lang="en-US" dirty="0">
                <a:latin typeface="Century" panose="02040604050505020304" pitchFamily="18" charset="0"/>
              </a:rPr>
              <a:t>A sample program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9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8000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D2A8-0084-C645-A5B1-27A736CB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Century" panose="02040604050505020304" pitchFamily="18" charset="0"/>
            </a:endParaRPr>
          </a:p>
          <a:p>
            <a:pPr algn="just"/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2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45B9B34-B7B4-644F-8436-74678954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1" y="1540871"/>
            <a:ext cx="10911832" cy="45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Lex/Yacc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65DE09-619A-5A41-A111-39EC6FD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Lex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lex generates C code for a lexical analyzer, or </a:t>
            </a:r>
            <a:r>
              <a:rPr lang="en-US" b="1" dirty="0">
                <a:solidFill>
                  <a:srgbClr val="00B0F0"/>
                </a:solidFill>
                <a:latin typeface="Century" panose="02040604050505020304" pitchFamily="18" charset="0"/>
              </a:rPr>
              <a:t>scanner</a:t>
            </a:r>
            <a:r>
              <a:rPr lang="en-US" dirty="0">
                <a:latin typeface="Century" panose="02040604050505020304" pitchFamily="18" charset="0"/>
              </a:rPr>
              <a:t>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lex uses patterns that match strings in the input and converts the strings to tokens.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Yacc (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y</a:t>
            </a:r>
            <a:r>
              <a:rPr lang="en-US" dirty="0">
                <a:latin typeface="Century" panose="02040604050505020304" pitchFamily="18" charset="0"/>
              </a:rPr>
              <a:t>et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a</a:t>
            </a:r>
            <a:r>
              <a:rPr lang="en-US" dirty="0">
                <a:latin typeface="Century" panose="02040604050505020304" pitchFamily="18" charset="0"/>
              </a:rPr>
              <a:t>nother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c</a:t>
            </a:r>
            <a:r>
              <a:rPr lang="en-US" dirty="0">
                <a:latin typeface="Century" panose="02040604050505020304" pitchFamily="18" charset="0"/>
              </a:rPr>
              <a:t>ompiler </a:t>
            </a:r>
            <a:r>
              <a:rPr lang="en-US" b="1" u="sng" dirty="0">
                <a:solidFill>
                  <a:srgbClr val="00B0F0"/>
                </a:solidFill>
                <a:latin typeface="Century" panose="02040604050505020304" pitchFamily="18" charset="0"/>
              </a:rPr>
              <a:t>c</a:t>
            </a:r>
            <a:r>
              <a:rPr lang="en-US" dirty="0">
                <a:latin typeface="Century" panose="02040604050505020304" pitchFamily="18" charset="0"/>
              </a:rPr>
              <a:t>ompiler)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generates C code for syntax analyzer, or </a:t>
            </a:r>
            <a:r>
              <a:rPr lang="en-US" b="1" dirty="0">
                <a:solidFill>
                  <a:srgbClr val="00B0F0"/>
                </a:solidFill>
                <a:latin typeface="Century" panose="02040604050505020304" pitchFamily="18" charset="0"/>
              </a:rPr>
              <a:t>parser</a:t>
            </a:r>
            <a:r>
              <a:rPr lang="en-US" dirty="0">
                <a:latin typeface="Century" panose="02040604050505020304" pitchFamily="18" charset="0"/>
              </a:rPr>
              <a:t>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uses grammar rules that allow it to analyze tokens from lex and create a syntax tree.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bison: GNU parser parser, upward compatibility with yacc. </a:t>
            </a:r>
          </a:p>
        </p:txBody>
      </p:sp>
    </p:spTree>
    <p:extLst>
      <p:ext uri="{BB962C8B-B14F-4D97-AF65-F5344CB8AC3E}">
        <p14:creationId xmlns:p14="http://schemas.microsoft.com/office/powerpoint/2010/main" val="8031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06443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Lex/Yacc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3</a:t>
            </a:r>
          </a:p>
        </p:txBody>
      </p:sp>
      <p:pic>
        <p:nvPicPr>
          <p:cNvPr id="1025" name="Picture 1" descr="page16image1850648656">
            <a:extLst>
              <a:ext uri="{FF2B5EF4-FFF2-40B4-BE49-F238E27FC236}">
                <a16:creationId xmlns:a16="http://schemas.microsoft.com/office/drawing/2014/main" id="{E2DA0A8B-2634-144D-B5BA-F6D878FE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35" y="1549631"/>
            <a:ext cx="5425436" cy="45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8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50776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Lex with Yacc</a:t>
            </a: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4</a:t>
            </a:r>
          </a:p>
        </p:txBody>
      </p:sp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3754A2A-B9E5-E74C-82B6-9AD8243A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4" y="1525756"/>
            <a:ext cx="10911837" cy="4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Input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5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A7451DE-9059-024C-832A-DF30014A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41" y="1658016"/>
            <a:ext cx="3220717" cy="38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First Part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First part of the yacc specification includes: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C declarations enclosed in %{ %} 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Yacc definitions: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%start         The first non-terminal in the grammar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%token         Terminal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%union          Declare the collection of data types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%type         Declare the type of semantic values for non-terminals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%right,%left         Declare the associativity of tokens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entury" panose="02040604050505020304" pitchFamily="18" charset="0"/>
              </a:rPr>
              <a:t>%nonassoc         Declare a token is not associative </a:t>
            </a:r>
          </a:p>
          <a:p>
            <a:pPr lvl="2">
              <a:buFont typeface="Wingdings" pitchFamily="2" charset="2"/>
              <a:buChar char="Ø"/>
            </a:pP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72C1E49-75D3-A24F-A009-D38382380158}"/>
              </a:ext>
            </a:extLst>
          </p:cNvPr>
          <p:cNvSpPr/>
          <p:nvPr/>
        </p:nvSpPr>
        <p:spPr>
          <a:xfrm>
            <a:off x="2938272" y="2913888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2D83D3-033F-5248-872D-EB0BD52A8528}"/>
              </a:ext>
            </a:extLst>
          </p:cNvPr>
          <p:cNvSpPr/>
          <p:nvPr/>
        </p:nvSpPr>
        <p:spPr>
          <a:xfrm>
            <a:off x="3066288" y="3252544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4664213-8966-EF4C-B79D-7DBD2C6D2DEA}"/>
              </a:ext>
            </a:extLst>
          </p:cNvPr>
          <p:cNvSpPr/>
          <p:nvPr/>
        </p:nvSpPr>
        <p:spPr>
          <a:xfrm>
            <a:off x="3066288" y="3612364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415D046-7719-4343-BB5B-63BA02B0B0FF}"/>
              </a:ext>
            </a:extLst>
          </p:cNvPr>
          <p:cNvSpPr/>
          <p:nvPr/>
        </p:nvSpPr>
        <p:spPr>
          <a:xfrm>
            <a:off x="2871216" y="3956951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5353A9-13C9-7246-81CD-D9CC68D51E4D}"/>
              </a:ext>
            </a:extLst>
          </p:cNvPr>
          <p:cNvSpPr/>
          <p:nvPr/>
        </p:nvSpPr>
        <p:spPr>
          <a:xfrm>
            <a:off x="3633216" y="4246192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C3975FB-045E-3847-AFBE-FE5D81E6618E}"/>
              </a:ext>
            </a:extLst>
          </p:cNvPr>
          <p:cNvSpPr/>
          <p:nvPr/>
        </p:nvSpPr>
        <p:spPr>
          <a:xfrm>
            <a:off x="3413760" y="4632670"/>
            <a:ext cx="475488" cy="182880"/>
          </a:xfrm>
          <a:prstGeom prst="rightArrow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BEC3-EE9C-D645-AB81-372B1C89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398" cy="106094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  <a:latin typeface="Century" panose="02040604050505020304" pitchFamily="18" charset="0"/>
              </a:rPr>
              <a:t>Yacc / Second Part (Productions)</a:t>
            </a:r>
            <a:endParaRPr lang="en-US" sz="35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7FE954B0-FE14-9141-8EE2-D474CDA0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332" y="365125"/>
            <a:ext cx="1370010" cy="7226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152F1-C1FE-6543-8963-877FE2B7F0AE}"/>
              </a:ext>
            </a:extLst>
          </p:cNvPr>
          <p:cNvCxnSpPr>
            <a:cxnSpLocks/>
          </p:cNvCxnSpPr>
          <p:nvPr/>
        </p:nvCxnSpPr>
        <p:spPr>
          <a:xfrm>
            <a:off x="10286204" y="205285"/>
            <a:ext cx="0" cy="1220788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8B27D9-246E-ED46-9440-4EBF2FC4A6AC}"/>
              </a:ext>
            </a:extLst>
          </p:cNvPr>
          <p:cNvCxnSpPr>
            <a:cxnSpLocks/>
          </p:cNvCxnSpPr>
          <p:nvPr/>
        </p:nvCxnSpPr>
        <p:spPr>
          <a:xfrm flipH="1">
            <a:off x="10091737" y="1219530"/>
            <a:ext cx="1675604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ACEB0-AC3C-9B4E-8471-AA6ED0A78EA5}"/>
              </a:ext>
            </a:extLst>
          </p:cNvPr>
          <p:cNvCxnSpPr/>
          <p:nvPr/>
        </p:nvCxnSpPr>
        <p:spPr>
          <a:xfrm>
            <a:off x="765966" y="1451473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76DBAF-1C9C-354D-83C0-06C448BC06BB}"/>
              </a:ext>
            </a:extLst>
          </p:cNvPr>
          <p:cNvCxnSpPr/>
          <p:nvPr/>
        </p:nvCxnSpPr>
        <p:spPr>
          <a:xfrm>
            <a:off x="838200" y="6188076"/>
            <a:ext cx="11001375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2D75E3A-D255-814A-937F-20B651B69C75}"/>
              </a:ext>
            </a:extLst>
          </p:cNvPr>
          <p:cNvSpPr/>
          <p:nvPr/>
        </p:nvSpPr>
        <p:spPr>
          <a:xfrm>
            <a:off x="11070431" y="6262359"/>
            <a:ext cx="566738" cy="52863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7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AED9CD-7089-E74D-8406-568A3D9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44783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The middle section represents a grammar – a set of productions. The left-hand side of a production is followed by a colon, and a right-hand side.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Multiple right-hand side may follow separated by a “|”.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entury" panose="02040604050505020304" pitchFamily="18" charset="0"/>
              </a:rPr>
              <a:t> Actions associated with a rule are entered in braces.</a:t>
            </a:r>
          </a:p>
        </p:txBody>
      </p:sp>
    </p:spTree>
    <p:extLst>
      <p:ext uri="{BB962C8B-B14F-4D97-AF65-F5344CB8AC3E}">
        <p14:creationId xmlns:p14="http://schemas.microsoft.com/office/powerpoint/2010/main" val="222334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6039</TotalTime>
  <Words>702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Wingdings</vt:lpstr>
      <vt:lpstr>Office Theme</vt:lpstr>
      <vt:lpstr>PowerPoint Presentation</vt:lpstr>
      <vt:lpstr>Outlines</vt:lpstr>
      <vt:lpstr>Language Processing</vt:lpstr>
      <vt:lpstr>Lex/Yacc</vt:lpstr>
      <vt:lpstr>Lex/Yacc</vt:lpstr>
      <vt:lpstr>Lex with Yacc</vt:lpstr>
      <vt:lpstr>Yacc Input</vt:lpstr>
      <vt:lpstr>Yacc / First Part</vt:lpstr>
      <vt:lpstr>Yacc / Second Part (Productions)</vt:lpstr>
      <vt:lpstr>Yacc Productions</vt:lpstr>
      <vt:lpstr>Yacc Example Productions</vt:lpstr>
      <vt:lpstr>Yacc / Third Part</vt:lpstr>
      <vt:lpstr>Task 1</vt:lpstr>
      <vt:lpstr>Task 1</vt:lpstr>
      <vt:lpstr>Task 2</vt:lpstr>
      <vt:lpstr>Task 3</vt:lpstr>
      <vt:lpstr>Task 4</vt:lpstr>
      <vt:lpstr>Task 5</vt:lpstr>
      <vt:lpstr>Thanks for your listening.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Mahbod Afarin</dc:creator>
  <cp:lastModifiedBy>Mahbod Afarin</cp:lastModifiedBy>
  <cp:revision>131</cp:revision>
  <dcterms:created xsi:type="dcterms:W3CDTF">2021-03-07T22:54:00Z</dcterms:created>
  <dcterms:modified xsi:type="dcterms:W3CDTF">2021-04-21T19:40:18Z</dcterms:modified>
</cp:coreProperties>
</file>