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24"/>
  </p:notesMasterIdLst>
  <p:sldIdLst>
    <p:sldId id="256" r:id="rId2"/>
    <p:sldId id="258" r:id="rId3"/>
    <p:sldId id="259" r:id="rId4"/>
    <p:sldId id="278" r:id="rId5"/>
    <p:sldId id="291" r:id="rId6"/>
    <p:sldId id="292" r:id="rId7"/>
    <p:sldId id="293" r:id="rId8"/>
    <p:sldId id="277" r:id="rId9"/>
    <p:sldId id="294" r:id="rId10"/>
    <p:sldId id="261" r:id="rId11"/>
    <p:sldId id="264" r:id="rId12"/>
    <p:sldId id="299" r:id="rId13"/>
    <p:sldId id="300" r:id="rId14"/>
    <p:sldId id="298" r:id="rId15"/>
    <p:sldId id="279" r:id="rId16"/>
    <p:sldId id="296" r:id="rId17"/>
    <p:sldId id="295" r:id="rId18"/>
    <p:sldId id="297" r:id="rId19"/>
    <p:sldId id="302" r:id="rId20"/>
    <p:sldId id="301" r:id="rId21"/>
    <p:sldId id="280" r:id="rId22"/>
    <p:sldId id="272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70"/>
    <p:restoredTop sz="91331"/>
  </p:normalViewPr>
  <p:slideViewPr>
    <p:cSldViewPr snapToGrid="0" snapToObjects="1">
      <p:cViewPr varScale="1">
        <p:scale>
          <a:sx n="101" d="100"/>
          <a:sy n="101" d="100"/>
        </p:scale>
        <p:origin x="76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8A783F-50E0-B748-9889-A33B9A60B328}" type="datetimeFigureOut">
              <a:rPr lang="en-US" smtClean="0"/>
              <a:t>4/28/21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E49943-603D-4443-BD02-EA3EAACC4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1321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E49943-603D-4443-BD02-EA3EAACC483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4922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2CCBF-4AE0-F146-A306-FD9B177B6ACE}" type="datetime1">
              <a:rPr lang="en-US" smtClean="0"/>
              <a:t>4/28/21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998F0-47C7-254A-B195-39A0C11C77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645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4444D-FB45-284E-B2B6-B009945425E3}" type="datetime1">
              <a:rPr lang="en-US" smtClean="0"/>
              <a:t>4/28/21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998F0-47C7-254A-B195-39A0C11C77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169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20D31-F875-474C-AFAC-41F2DDF0B954}" type="datetime1">
              <a:rPr lang="en-US" smtClean="0"/>
              <a:t>4/28/21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998F0-47C7-254A-B195-39A0C11C77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71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783DB-073C-C440-BDD6-207DD9C76B6E}" type="datetime1">
              <a:rPr lang="en-US" smtClean="0"/>
              <a:t>4/28/21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998F0-47C7-254A-B195-39A0C11C77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473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B16A6-61D3-6242-B45E-739290F35EA2}" type="datetime1">
              <a:rPr lang="en-US" smtClean="0"/>
              <a:t>4/28/21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998F0-47C7-254A-B195-39A0C11C77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289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11B1C-AB7B-494A-8B1F-007FE52921F6}" type="datetime1">
              <a:rPr lang="en-US" smtClean="0"/>
              <a:t>4/28/21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998F0-47C7-254A-B195-39A0C11C77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882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63DAA-C167-9D45-B762-A67D7EAE417A}" type="datetime1">
              <a:rPr lang="en-US" smtClean="0"/>
              <a:t>4/28/21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998F0-47C7-254A-B195-39A0C11C77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671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2A431-0736-6E45-88FD-180BD08C96BC}" type="datetime1">
              <a:rPr lang="en-US" smtClean="0"/>
              <a:t>4/28/21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998F0-47C7-254A-B195-39A0C11C77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267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B5C57-2E4D-814E-904B-C1A9666A9E64}" type="datetime1">
              <a:rPr lang="en-US" smtClean="0"/>
              <a:t>4/28/21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998F0-47C7-254A-B195-39A0C11C77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630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A9884-59C2-E645-AF78-E9A3CCB10976}" type="datetime1">
              <a:rPr lang="en-US" smtClean="0"/>
              <a:t>4/28/21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998F0-47C7-254A-B195-39A0C11C77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013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362CF-8221-D541-9A27-979CBF8454E1}" type="datetime1">
              <a:rPr lang="en-US" smtClean="0"/>
              <a:t>4/28/21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998F0-47C7-254A-B195-39A0C11C77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378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E8D96E-5A26-894A-88C4-43D562935D90}" type="datetime1">
              <a:rPr lang="en-US" smtClean="0"/>
              <a:t>4/28/21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3998F0-47C7-254A-B195-39A0C11C77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10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>
            <a:extLst>
              <a:ext uri="{FF2B5EF4-FFF2-40B4-BE49-F238E27FC236}">
                <a16:creationId xmlns:a16="http://schemas.microsoft.com/office/drawing/2014/main" id="{D2C4BFA1-2075-4901-9E24-E41D1FDD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5481" y="498348"/>
            <a:ext cx="9902663" cy="5861304"/>
            <a:chOff x="1155481" y="498348"/>
            <a:chExt cx="9902663" cy="5861304"/>
          </a:xfrm>
        </p:grpSpPr>
        <p:sp>
          <p:nvSpPr>
            <p:cNvPr id="74" name="Oval 5">
              <a:extLst>
                <a:ext uri="{FF2B5EF4-FFF2-40B4-BE49-F238E27FC236}">
                  <a16:creationId xmlns:a16="http://schemas.microsoft.com/office/drawing/2014/main" id="{985A7375-E3AF-4F5C-85AE-17E8832952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5481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F0307F65-8304-4FA8-A841-D4D762541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6840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76" name="Oval 5">
              <a:extLst>
                <a:ext uri="{FF2B5EF4-FFF2-40B4-BE49-F238E27FC236}">
                  <a16:creationId xmlns:a16="http://schemas.microsoft.com/office/drawing/2014/main" id="{C8B8394C-136F-4E05-A002-D93A5E79CD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65348" y="498348"/>
              <a:ext cx="5861304" cy="586130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</p:sp>
      </p:grpSp>
      <p:sp>
        <p:nvSpPr>
          <p:cNvPr id="78" name="Rectangle 77">
            <a:extLst>
              <a:ext uri="{FF2B5EF4-FFF2-40B4-BE49-F238E27FC236}">
                <a16:creationId xmlns:a16="http://schemas.microsoft.com/office/drawing/2014/main" id="{053FB2EE-284F-4C87-AB3D-BBF87A9FA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14600"/>
            <a:ext cx="12192000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39289B-58DD-3943-ACCB-C352339C86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863289"/>
            <a:ext cx="9144000" cy="944879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rgbClr val="FFC000"/>
                </a:solidFill>
                <a:latin typeface="Century" panose="02040604050505020304" pitchFamily="18" charset="0"/>
              </a:rPr>
              <a:t>CS152 Project Phase 2: Parser Generation Using bison</a:t>
            </a:r>
          </a:p>
          <a:p>
            <a:r>
              <a:rPr lang="en-US" dirty="0">
                <a:solidFill>
                  <a:srgbClr val="FFC000"/>
                </a:solidFill>
                <a:latin typeface="Century" panose="02040604050505020304" pitchFamily="18" charset="0"/>
              </a:rPr>
              <a:t>Compiler Construction – Spring 2021</a:t>
            </a:r>
          </a:p>
        </p:txBody>
      </p:sp>
      <p:sp>
        <p:nvSpPr>
          <p:cNvPr id="68" name="Title 1">
            <a:extLst>
              <a:ext uri="{FF2B5EF4-FFF2-40B4-BE49-F238E27FC236}">
                <a16:creationId xmlns:a16="http://schemas.microsoft.com/office/drawing/2014/main" id="{71BCEEFB-6B6D-2848-B864-7B661763C67C}"/>
              </a:ext>
            </a:extLst>
          </p:cNvPr>
          <p:cNvSpPr txBox="1">
            <a:spLocks/>
          </p:cNvSpPr>
          <p:nvPr/>
        </p:nvSpPr>
        <p:spPr>
          <a:xfrm>
            <a:off x="4215891" y="3857841"/>
            <a:ext cx="3760218" cy="43588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1600" dirty="0">
                <a:solidFill>
                  <a:srgbClr val="FFC000"/>
                </a:solidFill>
                <a:latin typeface="Century" panose="02040604050505020304" pitchFamily="18" charset="0"/>
              </a:rPr>
              <a:t>Mahbod Afarin</a:t>
            </a:r>
          </a:p>
        </p:txBody>
      </p:sp>
      <p:pic>
        <p:nvPicPr>
          <p:cNvPr id="9" name="Content Placeholder 8" descr="Logo&#10;&#10;Description automatically generated">
            <a:extLst>
              <a:ext uri="{FF2B5EF4-FFF2-40B4-BE49-F238E27FC236}">
                <a16:creationId xmlns:a16="http://schemas.microsoft.com/office/drawing/2014/main" id="{C89C6D78-BD16-F342-B94E-742E850922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7332" y="365125"/>
            <a:ext cx="1370010" cy="722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7193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CBEC3-EE9C-D645-AB81-372B1C898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6"/>
            <a:ext cx="9006443" cy="1060948"/>
          </a:xfrm>
        </p:spPr>
        <p:txBody>
          <a:bodyPr>
            <a:normAutofit/>
          </a:bodyPr>
          <a:lstStyle/>
          <a:p>
            <a:r>
              <a:rPr lang="en-US" sz="3500" dirty="0">
                <a:solidFill>
                  <a:srgbClr val="FFC000"/>
                </a:solidFill>
                <a:latin typeface="Century" panose="02040604050505020304" pitchFamily="18" charset="0"/>
              </a:rPr>
              <a:t>Makefile</a:t>
            </a:r>
          </a:p>
        </p:txBody>
      </p:sp>
      <p:pic>
        <p:nvPicPr>
          <p:cNvPr id="5" name="Content Placeholder 8" descr="Logo&#10;&#10;Description automatically generated">
            <a:extLst>
              <a:ext uri="{FF2B5EF4-FFF2-40B4-BE49-F238E27FC236}">
                <a16:creationId xmlns:a16="http://schemas.microsoft.com/office/drawing/2014/main" id="{7FE954B0-FE14-9141-8EE2-D474CDA057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7332" y="365125"/>
            <a:ext cx="1370010" cy="722643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FF152F1-C1FE-6543-8963-877FE2B7F0AE}"/>
              </a:ext>
            </a:extLst>
          </p:cNvPr>
          <p:cNvCxnSpPr>
            <a:cxnSpLocks/>
          </p:cNvCxnSpPr>
          <p:nvPr/>
        </p:nvCxnSpPr>
        <p:spPr>
          <a:xfrm>
            <a:off x="10286204" y="205285"/>
            <a:ext cx="0" cy="1220788"/>
          </a:xfrm>
          <a:prstGeom prst="line">
            <a:avLst/>
          </a:prstGeom>
          <a:ln w="19050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28B27D9-246E-ED46-9440-4EBF2FC4A6AC}"/>
              </a:ext>
            </a:extLst>
          </p:cNvPr>
          <p:cNvCxnSpPr>
            <a:cxnSpLocks/>
          </p:cNvCxnSpPr>
          <p:nvPr/>
        </p:nvCxnSpPr>
        <p:spPr>
          <a:xfrm flipH="1">
            <a:off x="10091737" y="1219530"/>
            <a:ext cx="1675604" cy="0"/>
          </a:xfrm>
          <a:prstGeom prst="line">
            <a:avLst/>
          </a:prstGeom>
          <a:ln w="19050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F7ACEB0-AC3C-9B4E-8471-AA6ED0A78EA5}"/>
              </a:ext>
            </a:extLst>
          </p:cNvPr>
          <p:cNvCxnSpPr/>
          <p:nvPr/>
        </p:nvCxnSpPr>
        <p:spPr>
          <a:xfrm>
            <a:off x="765966" y="1451473"/>
            <a:ext cx="11001375" cy="0"/>
          </a:xfrm>
          <a:prstGeom prst="line">
            <a:avLst/>
          </a:prstGeom>
          <a:ln w="28575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776DBAF-1C9C-354D-83C0-06C448BC06BB}"/>
              </a:ext>
            </a:extLst>
          </p:cNvPr>
          <p:cNvCxnSpPr/>
          <p:nvPr/>
        </p:nvCxnSpPr>
        <p:spPr>
          <a:xfrm>
            <a:off x="838200" y="6188076"/>
            <a:ext cx="11001375" cy="0"/>
          </a:xfrm>
          <a:prstGeom prst="line">
            <a:avLst/>
          </a:prstGeom>
          <a:ln w="28575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92D75E3A-D255-814A-937F-20B651B69C75}"/>
              </a:ext>
            </a:extLst>
          </p:cNvPr>
          <p:cNvSpPr/>
          <p:nvPr/>
        </p:nvSpPr>
        <p:spPr>
          <a:xfrm>
            <a:off x="11070431" y="6262359"/>
            <a:ext cx="566738" cy="528637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entury" panose="02040604050505020304" pitchFamily="18" charset="0"/>
              </a:rPr>
              <a:t>9</a:t>
            </a:r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FDED1067-623E-CD49-A540-BABC233D9D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2153" y="2514867"/>
            <a:ext cx="6507694" cy="2559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2862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CBEC3-EE9C-D645-AB81-372B1C898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7772398" cy="1060948"/>
          </a:xfrm>
        </p:spPr>
        <p:txBody>
          <a:bodyPr>
            <a:normAutofit/>
          </a:bodyPr>
          <a:lstStyle/>
          <a:p>
            <a:r>
              <a:rPr lang="en-US" sz="3500" dirty="0">
                <a:solidFill>
                  <a:srgbClr val="FFC000"/>
                </a:solidFill>
                <a:latin typeface="Century" panose="02040604050505020304" pitchFamily="18" charset="0"/>
              </a:rPr>
              <a:t>Bison Input</a:t>
            </a:r>
            <a:endParaRPr lang="en-US" sz="3500" dirty="0">
              <a:solidFill>
                <a:srgbClr val="FFC000"/>
              </a:solidFill>
              <a:latin typeface="+mn-lt"/>
            </a:endParaRPr>
          </a:p>
        </p:txBody>
      </p:sp>
      <p:pic>
        <p:nvPicPr>
          <p:cNvPr id="5" name="Content Placeholder 8" descr="Logo&#10;&#10;Description automatically generated">
            <a:extLst>
              <a:ext uri="{FF2B5EF4-FFF2-40B4-BE49-F238E27FC236}">
                <a16:creationId xmlns:a16="http://schemas.microsoft.com/office/drawing/2014/main" id="{7FE954B0-FE14-9141-8EE2-D474CDA057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7332" y="365125"/>
            <a:ext cx="1370010" cy="722643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FF152F1-C1FE-6543-8963-877FE2B7F0AE}"/>
              </a:ext>
            </a:extLst>
          </p:cNvPr>
          <p:cNvCxnSpPr>
            <a:cxnSpLocks/>
          </p:cNvCxnSpPr>
          <p:nvPr/>
        </p:nvCxnSpPr>
        <p:spPr>
          <a:xfrm>
            <a:off x="10286204" y="205285"/>
            <a:ext cx="0" cy="1220788"/>
          </a:xfrm>
          <a:prstGeom prst="line">
            <a:avLst/>
          </a:prstGeom>
          <a:ln w="19050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28B27D9-246E-ED46-9440-4EBF2FC4A6AC}"/>
              </a:ext>
            </a:extLst>
          </p:cNvPr>
          <p:cNvCxnSpPr>
            <a:cxnSpLocks/>
          </p:cNvCxnSpPr>
          <p:nvPr/>
        </p:nvCxnSpPr>
        <p:spPr>
          <a:xfrm flipH="1">
            <a:off x="10091737" y="1219530"/>
            <a:ext cx="1675604" cy="0"/>
          </a:xfrm>
          <a:prstGeom prst="line">
            <a:avLst/>
          </a:prstGeom>
          <a:ln w="19050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F7ACEB0-AC3C-9B4E-8471-AA6ED0A78EA5}"/>
              </a:ext>
            </a:extLst>
          </p:cNvPr>
          <p:cNvCxnSpPr/>
          <p:nvPr/>
        </p:nvCxnSpPr>
        <p:spPr>
          <a:xfrm>
            <a:off x="765966" y="1451473"/>
            <a:ext cx="11001375" cy="0"/>
          </a:xfrm>
          <a:prstGeom prst="line">
            <a:avLst/>
          </a:prstGeom>
          <a:ln w="28575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776DBAF-1C9C-354D-83C0-06C448BC06BB}"/>
              </a:ext>
            </a:extLst>
          </p:cNvPr>
          <p:cNvCxnSpPr/>
          <p:nvPr/>
        </p:nvCxnSpPr>
        <p:spPr>
          <a:xfrm>
            <a:off x="838200" y="6188076"/>
            <a:ext cx="11001375" cy="0"/>
          </a:xfrm>
          <a:prstGeom prst="line">
            <a:avLst/>
          </a:prstGeom>
          <a:ln w="28575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92D75E3A-D255-814A-937F-20B651B69C75}"/>
              </a:ext>
            </a:extLst>
          </p:cNvPr>
          <p:cNvSpPr/>
          <p:nvPr/>
        </p:nvSpPr>
        <p:spPr>
          <a:xfrm>
            <a:off x="11070431" y="6262359"/>
            <a:ext cx="566738" cy="528637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latin typeface="Century" panose="02040604050505020304" pitchFamily="18" charset="0"/>
              </a:rPr>
              <a:t>10</a:t>
            </a:r>
          </a:p>
        </p:txBody>
      </p:sp>
      <p:pic>
        <p:nvPicPr>
          <p:cNvPr id="4" name="Picture 3" descr="A picture containing text, plant&#10;&#10;Description automatically generated">
            <a:extLst>
              <a:ext uri="{FF2B5EF4-FFF2-40B4-BE49-F238E27FC236}">
                <a16:creationId xmlns:a16="http://schemas.microsoft.com/office/drawing/2014/main" id="{7A7451DE-9059-024C-832A-DF30014AFC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7691" y="1765756"/>
            <a:ext cx="3220717" cy="387609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AD64E4C-8858-7B45-A8AE-D607E746EBE0}"/>
              </a:ext>
            </a:extLst>
          </p:cNvPr>
          <p:cNvSpPr/>
          <p:nvPr/>
        </p:nvSpPr>
        <p:spPr>
          <a:xfrm>
            <a:off x="4140200" y="1676400"/>
            <a:ext cx="3695700" cy="901700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3619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CBEC3-EE9C-D645-AB81-372B1C898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6"/>
            <a:ext cx="9142397" cy="1060948"/>
          </a:xfrm>
        </p:spPr>
        <p:txBody>
          <a:bodyPr>
            <a:normAutofit/>
          </a:bodyPr>
          <a:lstStyle/>
          <a:p>
            <a:r>
              <a:rPr lang="en-US" sz="3500" dirty="0">
                <a:solidFill>
                  <a:srgbClr val="FFC000"/>
                </a:solidFill>
                <a:latin typeface="Century" panose="02040604050505020304" pitchFamily="18" charset="0"/>
              </a:rPr>
              <a:t>First Part</a:t>
            </a:r>
            <a:endParaRPr lang="en-US" sz="3500" dirty="0">
              <a:solidFill>
                <a:srgbClr val="FFC000"/>
              </a:solidFill>
              <a:latin typeface="+mn-lt"/>
            </a:endParaRPr>
          </a:p>
        </p:txBody>
      </p:sp>
      <p:pic>
        <p:nvPicPr>
          <p:cNvPr id="5" name="Content Placeholder 8" descr="Logo&#10;&#10;Description automatically generated">
            <a:extLst>
              <a:ext uri="{FF2B5EF4-FFF2-40B4-BE49-F238E27FC236}">
                <a16:creationId xmlns:a16="http://schemas.microsoft.com/office/drawing/2014/main" id="{7FE954B0-FE14-9141-8EE2-D474CDA057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7332" y="365125"/>
            <a:ext cx="1370010" cy="722643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FF152F1-C1FE-6543-8963-877FE2B7F0AE}"/>
              </a:ext>
            </a:extLst>
          </p:cNvPr>
          <p:cNvCxnSpPr>
            <a:cxnSpLocks/>
          </p:cNvCxnSpPr>
          <p:nvPr/>
        </p:nvCxnSpPr>
        <p:spPr>
          <a:xfrm>
            <a:off x="10286204" y="205285"/>
            <a:ext cx="0" cy="1220788"/>
          </a:xfrm>
          <a:prstGeom prst="line">
            <a:avLst/>
          </a:prstGeom>
          <a:ln w="19050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28B27D9-246E-ED46-9440-4EBF2FC4A6AC}"/>
              </a:ext>
            </a:extLst>
          </p:cNvPr>
          <p:cNvCxnSpPr>
            <a:cxnSpLocks/>
          </p:cNvCxnSpPr>
          <p:nvPr/>
        </p:nvCxnSpPr>
        <p:spPr>
          <a:xfrm flipH="1">
            <a:off x="10091737" y="1219530"/>
            <a:ext cx="1675604" cy="0"/>
          </a:xfrm>
          <a:prstGeom prst="line">
            <a:avLst/>
          </a:prstGeom>
          <a:ln w="19050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F7ACEB0-AC3C-9B4E-8471-AA6ED0A78EA5}"/>
              </a:ext>
            </a:extLst>
          </p:cNvPr>
          <p:cNvCxnSpPr/>
          <p:nvPr/>
        </p:nvCxnSpPr>
        <p:spPr>
          <a:xfrm>
            <a:off x="765966" y="1451473"/>
            <a:ext cx="11001375" cy="0"/>
          </a:xfrm>
          <a:prstGeom prst="line">
            <a:avLst/>
          </a:prstGeom>
          <a:ln w="28575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776DBAF-1C9C-354D-83C0-06C448BC06BB}"/>
              </a:ext>
            </a:extLst>
          </p:cNvPr>
          <p:cNvCxnSpPr/>
          <p:nvPr/>
        </p:nvCxnSpPr>
        <p:spPr>
          <a:xfrm>
            <a:off x="838200" y="6188076"/>
            <a:ext cx="11001375" cy="0"/>
          </a:xfrm>
          <a:prstGeom prst="line">
            <a:avLst/>
          </a:prstGeom>
          <a:ln w="28575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92D75E3A-D255-814A-937F-20B651B69C75}"/>
              </a:ext>
            </a:extLst>
          </p:cNvPr>
          <p:cNvSpPr/>
          <p:nvPr/>
        </p:nvSpPr>
        <p:spPr>
          <a:xfrm>
            <a:off x="11070431" y="6262359"/>
            <a:ext cx="566738" cy="528637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latin typeface="Century" panose="02040604050505020304" pitchFamily="18" charset="0"/>
              </a:rPr>
              <a:t>11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3382137A-9524-A74F-A6E9-39FC875FBE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2148057"/>
            <a:ext cx="4607403" cy="311149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9495D41-AB0D-DC45-9CB5-415DEAEF28EC}"/>
              </a:ext>
            </a:extLst>
          </p:cNvPr>
          <p:cNvSpPr/>
          <p:nvPr/>
        </p:nvSpPr>
        <p:spPr>
          <a:xfrm>
            <a:off x="6976189" y="1970575"/>
            <a:ext cx="3953350" cy="670555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entury" panose="02040604050505020304" pitchFamily="18" charset="0"/>
              </a:rPr>
              <a:t>The Error Reporting Function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CFC4AEE-6077-6D40-B189-2CAFD0C1F537}"/>
              </a:ext>
            </a:extLst>
          </p:cNvPr>
          <p:cNvSpPr/>
          <p:nvPr/>
        </p:nvSpPr>
        <p:spPr>
          <a:xfrm>
            <a:off x="6976189" y="3408770"/>
            <a:ext cx="3953350" cy="670555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entury" panose="02040604050505020304" pitchFamily="18" charset="0"/>
              </a:rPr>
              <a:t>Position of each character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F2B01CD-2A4C-1E4F-A7F8-DFCC69B1A4D9}"/>
              </a:ext>
            </a:extLst>
          </p:cNvPr>
          <p:cNvSpPr/>
          <p:nvPr/>
        </p:nvSpPr>
        <p:spPr>
          <a:xfrm>
            <a:off x="6976189" y="4846965"/>
            <a:ext cx="3953350" cy="670555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entury" panose="02040604050505020304" pitchFamily="18" charset="0"/>
              </a:rPr>
              <a:t>Input file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F83F87-122D-C342-8D16-379AD8126F7D}"/>
              </a:ext>
            </a:extLst>
          </p:cNvPr>
          <p:cNvSpPr/>
          <p:nvPr/>
        </p:nvSpPr>
        <p:spPr>
          <a:xfrm>
            <a:off x="606423" y="3313604"/>
            <a:ext cx="5070954" cy="39126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DEFC6E8-DDEF-7344-A181-3DCD7AA5833D}"/>
              </a:ext>
            </a:extLst>
          </p:cNvPr>
          <p:cNvSpPr/>
          <p:nvPr/>
        </p:nvSpPr>
        <p:spPr>
          <a:xfrm>
            <a:off x="606423" y="3756042"/>
            <a:ext cx="5070954" cy="67055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877983A-08FA-A844-8375-DED61B099733}"/>
              </a:ext>
            </a:extLst>
          </p:cNvPr>
          <p:cNvSpPr/>
          <p:nvPr/>
        </p:nvSpPr>
        <p:spPr>
          <a:xfrm>
            <a:off x="606423" y="4475732"/>
            <a:ext cx="5070954" cy="37123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17B12C5-7D3E-9C43-9801-B3C70C66645A}"/>
              </a:ext>
            </a:extLst>
          </p:cNvPr>
          <p:cNvCxnSpPr>
            <a:stCxn id="10" idx="3"/>
            <a:endCxn id="8" idx="1"/>
          </p:cNvCxnSpPr>
          <p:nvPr/>
        </p:nvCxnSpPr>
        <p:spPr>
          <a:xfrm flipV="1">
            <a:off x="5677377" y="2305853"/>
            <a:ext cx="1298812" cy="1203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A4F1375-251A-0D41-96AE-0A5E166C2334}"/>
              </a:ext>
            </a:extLst>
          </p:cNvPr>
          <p:cNvCxnSpPr>
            <a:stCxn id="20" idx="3"/>
            <a:endCxn id="17" idx="1"/>
          </p:cNvCxnSpPr>
          <p:nvPr/>
        </p:nvCxnSpPr>
        <p:spPr>
          <a:xfrm flipV="1">
            <a:off x="5677377" y="3744048"/>
            <a:ext cx="1298812" cy="347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2508B8E-EA4A-5D42-8B53-2005AC579FC5}"/>
              </a:ext>
            </a:extLst>
          </p:cNvPr>
          <p:cNvCxnSpPr>
            <a:stCxn id="24" idx="3"/>
            <a:endCxn id="19" idx="1"/>
          </p:cNvCxnSpPr>
          <p:nvPr/>
        </p:nvCxnSpPr>
        <p:spPr>
          <a:xfrm>
            <a:off x="5677377" y="4661349"/>
            <a:ext cx="1298812" cy="520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34209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CBEC3-EE9C-D645-AB81-372B1C898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6"/>
            <a:ext cx="9142397" cy="1060948"/>
          </a:xfrm>
        </p:spPr>
        <p:txBody>
          <a:bodyPr>
            <a:normAutofit/>
          </a:bodyPr>
          <a:lstStyle/>
          <a:p>
            <a:r>
              <a:rPr lang="en-US" sz="3500" dirty="0">
                <a:solidFill>
                  <a:srgbClr val="FFC000"/>
                </a:solidFill>
                <a:latin typeface="Century" panose="02040604050505020304" pitchFamily="18" charset="0"/>
              </a:rPr>
              <a:t>First Part (Cntd.)</a:t>
            </a:r>
            <a:endParaRPr lang="en-US" sz="3500" dirty="0">
              <a:solidFill>
                <a:srgbClr val="FFC000"/>
              </a:solidFill>
              <a:latin typeface="+mn-lt"/>
            </a:endParaRPr>
          </a:p>
        </p:txBody>
      </p:sp>
      <p:pic>
        <p:nvPicPr>
          <p:cNvPr id="5" name="Content Placeholder 8" descr="Logo&#10;&#10;Description automatically generated">
            <a:extLst>
              <a:ext uri="{FF2B5EF4-FFF2-40B4-BE49-F238E27FC236}">
                <a16:creationId xmlns:a16="http://schemas.microsoft.com/office/drawing/2014/main" id="{7FE954B0-FE14-9141-8EE2-D474CDA057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97332" y="365125"/>
            <a:ext cx="1370010" cy="722643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FF152F1-C1FE-6543-8963-877FE2B7F0AE}"/>
              </a:ext>
            </a:extLst>
          </p:cNvPr>
          <p:cNvCxnSpPr>
            <a:cxnSpLocks/>
          </p:cNvCxnSpPr>
          <p:nvPr/>
        </p:nvCxnSpPr>
        <p:spPr>
          <a:xfrm>
            <a:off x="10286204" y="205285"/>
            <a:ext cx="0" cy="1220788"/>
          </a:xfrm>
          <a:prstGeom prst="line">
            <a:avLst/>
          </a:prstGeom>
          <a:ln w="19050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28B27D9-246E-ED46-9440-4EBF2FC4A6AC}"/>
              </a:ext>
            </a:extLst>
          </p:cNvPr>
          <p:cNvCxnSpPr>
            <a:cxnSpLocks/>
          </p:cNvCxnSpPr>
          <p:nvPr/>
        </p:nvCxnSpPr>
        <p:spPr>
          <a:xfrm flipH="1">
            <a:off x="10091737" y="1219530"/>
            <a:ext cx="1675604" cy="0"/>
          </a:xfrm>
          <a:prstGeom prst="line">
            <a:avLst/>
          </a:prstGeom>
          <a:ln w="19050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F7ACEB0-AC3C-9B4E-8471-AA6ED0A78EA5}"/>
              </a:ext>
            </a:extLst>
          </p:cNvPr>
          <p:cNvCxnSpPr/>
          <p:nvPr/>
        </p:nvCxnSpPr>
        <p:spPr>
          <a:xfrm>
            <a:off x="765966" y="1451473"/>
            <a:ext cx="11001375" cy="0"/>
          </a:xfrm>
          <a:prstGeom prst="line">
            <a:avLst/>
          </a:prstGeom>
          <a:ln w="28575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776DBAF-1C9C-354D-83C0-06C448BC06BB}"/>
              </a:ext>
            </a:extLst>
          </p:cNvPr>
          <p:cNvCxnSpPr/>
          <p:nvPr/>
        </p:nvCxnSpPr>
        <p:spPr>
          <a:xfrm>
            <a:off x="838200" y="6188076"/>
            <a:ext cx="11001375" cy="0"/>
          </a:xfrm>
          <a:prstGeom prst="line">
            <a:avLst/>
          </a:prstGeom>
          <a:ln w="28575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92D75E3A-D255-814A-937F-20B651B69C75}"/>
              </a:ext>
            </a:extLst>
          </p:cNvPr>
          <p:cNvSpPr/>
          <p:nvPr/>
        </p:nvSpPr>
        <p:spPr>
          <a:xfrm>
            <a:off x="11070431" y="6262359"/>
            <a:ext cx="566738" cy="528637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latin typeface="Century" panose="02040604050505020304" pitchFamily="18" charset="0"/>
              </a:rPr>
              <a:t>12</a:t>
            </a:r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399250A7-7ACF-714B-A383-FD4BD467EF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0750" y="1658016"/>
            <a:ext cx="5270500" cy="42164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2346A73-00EB-4A42-8A83-CA5D6F3AEAAE}"/>
              </a:ext>
            </a:extLst>
          </p:cNvPr>
          <p:cNvSpPr/>
          <p:nvPr/>
        </p:nvSpPr>
        <p:spPr>
          <a:xfrm>
            <a:off x="4084320" y="4670456"/>
            <a:ext cx="4646930" cy="12039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75624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CBEC3-EE9C-D645-AB81-372B1C898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7772398" cy="1060948"/>
          </a:xfrm>
        </p:spPr>
        <p:txBody>
          <a:bodyPr>
            <a:normAutofit/>
          </a:bodyPr>
          <a:lstStyle/>
          <a:p>
            <a:r>
              <a:rPr lang="en-US" sz="3500" dirty="0">
                <a:solidFill>
                  <a:srgbClr val="FFC000"/>
                </a:solidFill>
                <a:latin typeface="Century" panose="02040604050505020304" pitchFamily="18" charset="0"/>
              </a:rPr>
              <a:t>Bison Input</a:t>
            </a:r>
            <a:endParaRPr lang="en-US" sz="3500" dirty="0">
              <a:solidFill>
                <a:srgbClr val="FFC000"/>
              </a:solidFill>
              <a:latin typeface="+mn-lt"/>
            </a:endParaRPr>
          </a:p>
        </p:txBody>
      </p:sp>
      <p:pic>
        <p:nvPicPr>
          <p:cNvPr id="5" name="Content Placeholder 8" descr="Logo&#10;&#10;Description automatically generated">
            <a:extLst>
              <a:ext uri="{FF2B5EF4-FFF2-40B4-BE49-F238E27FC236}">
                <a16:creationId xmlns:a16="http://schemas.microsoft.com/office/drawing/2014/main" id="{7FE954B0-FE14-9141-8EE2-D474CDA057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7332" y="365125"/>
            <a:ext cx="1370010" cy="722643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FF152F1-C1FE-6543-8963-877FE2B7F0AE}"/>
              </a:ext>
            </a:extLst>
          </p:cNvPr>
          <p:cNvCxnSpPr>
            <a:cxnSpLocks/>
          </p:cNvCxnSpPr>
          <p:nvPr/>
        </p:nvCxnSpPr>
        <p:spPr>
          <a:xfrm>
            <a:off x="10286204" y="205285"/>
            <a:ext cx="0" cy="1220788"/>
          </a:xfrm>
          <a:prstGeom prst="line">
            <a:avLst/>
          </a:prstGeom>
          <a:ln w="19050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28B27D9-246E-ED46-9440-4EBF2FC4A6AC}"/>
              </a:ext>
            </a:extLst>
          </p:cNvPr>
          <p:cNvCxnSpPr>
            <a:cxnSpLocks/>
          </p:cNvCxnSpPr>
          <p:nvPr/>
        </p:nvCxnSpPr>
        <p:spPr>
          <a:xfrm flipH="1">
            <a:off x="10091737" y="1219530"/>
            <a:ext cx="1675604" cy="0"/>
          </a:xfrm>
          <a:prstGeom prst="line">
            <a:avLst/>
          </a:prstGeom>
          <a:ln w="19050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F7ACEB0-AC3C-9B4E-8471-AA6ED0A78EA5}"/>
              </a:ext>
            </a:extLst>
          </p:cNvPr>
          <p:cNvCxnSpPr/>
          <p:nvPr/>
        </p:nvCxnSpPr>
        <p:spPr>
          <a:xfrm>
            <a:off x="765966" y="1451473"/>
            <a:ext cx="11001375" cy="0"/>
          </a:xfrm>
          <a:prstGeom prst="line">
            <a:avLst/>
          </a:prstGeom>
          <a:ln w="28575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776DBAF-1C9C-354D-83C0-06C448BC06BB}"/>
              </a:ext>
            </a:extLst>
          </p:cNvPr>
          <p:cNvCxnSpPr/>
          <p:nvPr/>
        </p:nvCxnSpPr>
        <p:spPr>
          <a:xfrm>
            <a:off x="838200" y="6188076"/>
            <a:ext cx="11001375" cy="0"/>
          </a:xfrm>
          <a:prstGeom prst="line">
            <a:avLst/>
          </a:prstGeom>
          <a:ln w="28575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92D75E3A-D255-814A-937F-20B651B69C75}"/>
              </a:ext>
            </a:extLst>
          </p:cNvPr>
          <p:cNvSpPr/>
          <p:nvPr/>
        </p:nvSpPr>
        <p:spPr>
          <a:xfrm>
            <a:off x="11070431" y="6262359"/>
            <a:ext cx="566738" cy="528637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latin typeface="Century" panose="02040604050505020304" pitchFamily="18" charset="0"/>
              </a:rPr>
              <a:t>13</a:t>
            </a:r>
          </a:p>
        </p:txBody>
      </p:sp>
      <p:pic>
        <p:nvPicPr>
          <p:cNvPr id="4" name="Picture 3" descr="A picture containing text, plant&#10;&#10;Description automatically generated">
            <a:extLst>
              <a:ext uri="{FF2B5EF4-FFF2-40B4-BE49-F238E27FC236}">
                <a16:creationId xmlns:a16="http://schemas.microsoft.com/office/drawing/2014/main" id="{7A7451DE-9059-024C-832A-DF30014AFC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5641" y="1781797"/>
            <a:ext cx="3220717" cy="387609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AA95791-9BD6-C44E-9B1B-EF11A39BD29E}"/>
              </a:ext>
            </a:extLst>
          </p:cNvPr>
          <p:cNvSpPr/>
          <p:nvPr/>
        </p:nvSpPr>
        <p:spPr>
          <a:xfrm>
            <a:off x="4418803" y="3268994"/>
            <a:ext cx="3695700" cy="901700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3282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CBEC3-EE9C-D645-AB81-372B1C898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6"/>
            <a:ext cx="9142397" cy="1060948"/>
          </a:xfrm>
        </p:spPr>
        <p:txBody>
          <a:bodyPr>
            <a:normAutofit/>
          </a:bodyPr>
          <a:lstStyle/>
          <a:p>
            <a:r>
              <a:rPr lang="en-US" sz="3500" dirty="0">
                <a:solidFill>
                  <a:srgbClr val="FFC000"/>
                </a:solidFill>
                <a:latin typeface="Century" panose="02040604050505020304" pitchFamily="18" charset="0"/>
              </a:rPr>
              <a:t>Syntax Diagrams for the MINI-L Language</a:t>
            </a:r>
            <a:endParaRPr lang="en-US" sz="3500" dirty="0">
              <a:solidFill>
                <a:srgbClr val="FFC000"/>
              </a:solidFill>
              <a:latin typeface="+mn-lt"/>
            </a:endParaRPr>
          </a:p>
        </p:txBody>
      </p:sp>
      <p:pic>
        <p:nvPicPr>
          <p:cNvPr id="5" name="Content Placeholder 8" descr="Logo&#10;&#10;Description automatically generated">
            <a:extLst>
              <a:ext uri="{FF2B5EF4-FFF2-40B4-BE49-F238E27FC236}">
                <a16:creationId xmlns:a16="http://schemas.microsoft.com/office/drawing/2014/main" id="{7FE954B0-FE14-9141-8EE2-D474CDA057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7332" y="365125"/>
            <a:ext cx="1370010" cy="722643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FF152F1-C1FE-6543-8963-877FE2B7F0AE}"/>
              </a:ext>
            </a:extLst>
          </p:cNvPr>
          <p:cNvCxnSpPr>
            <a:cxnSpLocks/>
          </p:cNvCxnSpPr>
          <p:nvPr/>
        </p:nvCxnSpPr>
        <p:spPr>
          <a:xfrm>
            <a:off x="10286204" y="205285"/>
            <a:ext cx="0" cy="1220788"/>
          </a:xfrm>
          <a:prstGeom prst="line">
            <a:avLst/>
          </a:prstGeom>
          <a:ln w="19050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28B27D9-246E-ED46-9440-4EBF2FC4A6AC}"/>
              </a:ext>
            </a:extLst>
          </p:cNvPr>
          <p:cNvCxnSpPr>
            <a:cxnSpLocks/>
          </p:cNvCxnSpPr>
          <p:nvPr/>
        </p:nvCxnSpPr>
        <p:spPr>
          <a:xfrm flipH="1">
            <a:off x="10091737" y="1219530"/>
            <a:ext cx="1675604" cy="0"/>
          </a:xfrm>
          <a:prstGeom prst="line">
            <a:avLst/>
          </a:prstGeom>
          <a:ln w="19050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F7ACEB0-AC3C-9B4E-8471-AA6ED0A78EA5}"/>
              </a:ext>
            </a:extLst>
          </p:cNvPr>
          <p:cNvCxnSpPr/>
          <p:nvPr/>
        </p:nvCxnSpPr>
        <p:spPr>
          <a:xfrm>
            <a:off x="765966" y="1451473"/>
            <a:ext cx="11001375" cy="0"/>
          </a:xfrm>
          <a:prstGeom prst="line">
            <a:avLst/>
          </a:prstGeom>
          <a:ln w="28575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776DBAF-1C9C-354D-83C0-06C448BC06BB}"/>
              </a:ext>
            </a:extLst>
          </p:cNvPr>
          <p:cNvCxnSpPr/>
          <p:nvPr/>
        </p:nvCxnSpPr>
        <p:spPr>
          <a:xfrm>
            <a:off x="838200" y="6188076"/>
            <a:ext cx="11001375" cy="0"/>
          </a:xfrm>
          <a:prstGeom prst="line">
            <a:avLst/>
          </a:prstGeom>
          <a:ln w="28575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92D75E3A-D255-814A-937F-20B651B69C75}"/>
              </a:ext>
            </a:extLst>
          </p:cNvPr>
          <p:cNvSpPr/>
          <p:nvPr/>
        </p:nvSpPr>
        <p:spPr>
          <a:xfrm>
            <a:off x="11070431" y="6262359"/>
            <a:ext cx="566738" cy="528637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latin typeface="Century" panose="02040604050505020304" pitchFamily="18" charset="0"/>
              </a:rPr>
              <a:t>14</a:t>
            </a:r>
          </a:p>
        </p:txBody>
      </p:sp>
      <p:pic>
        <p:nvPicPr>
          <p:cNvPr id="11" name="Picture 10" descr="Shape&#10;&#10;Description automatically generated">
            <a:extLst>
              <a:ext uri="{FF2B5EF4-FFF2-40B4-BE49-F238E27FC236}">
                <a16:creationId xmlns:a16="http://schemas.microsoft.com/office/drawing/2014/main" id="{0F4DF9C1-1126-2946-90D4-9816A23171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4837" y="1551567"/>
            <a:ext cx="8928100" cy="2514600"/>
          </a:xfrm>
          <a:prstGeom prst="rect">
            <a:avLst/>
          </a:prstGeom>
        </p:spPr>
      </p:pic>
      <p:pic>
        <p:nvPicPr>
          <p:cNvPr id="23" name="Picture 22" descr="Diagram&#10;&#10;Description automatically generated">
            <a:extLst>
              <a:ext uri="{FF2B5EF4-FFF2-40B4-BE49-F238E27FC236}">
                <a16:creationId xmlns:a16="http://schemas.microsoft.com/office/drawing/2014/main" id="{DB7609D3-EA08-2E45-BF22-9DA38206D5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7178" y="4066167"/>
            <a:ext cx="6838950" cy="1926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9956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CBEC3-EE9C-D645-AB81-372B1C898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6"/>
            <a:ext cx="9142397" cy="1060948"/>
          </a:xfrm>
        </p:spPr>
        <p:txBody>
          <a:bodyPr>
            <a:normAutofit/>
          </a:bodyPr>
          <a:lstStyle/>
          <a:p>
            <a:r>
              <a:rPr lang="en-US" sz="3500" dirty="0">
                <a:solidFill>
                  <a:srgbClr val="FFC000"/>
                </a:solidFill>
                <a:latin typeface="Century" panose="02040604050505020304" pitchFamily="18" charset="0"/>
              </a:rPr>
              <a:t>Program</a:t>
            </a:r>
            <a:endParaRPr lang="en-US" sz="3500" dirty="0">
              <a:solidFill>
                <a:srgbClr val="FFC000"/>
              </a:solidFill>
              <a:latin typeface="+mn-lt"/>
            </a:endParaRPr>
          </a:p>
        </p:txBody>
      </p:sp>
      <p:pic>
        <p:nvPicPr>
          <p:cNvPr id="5" name="Content Placeholder 8" descr="Logo&#10;&#10;Description automatically generated">
            <a:extLst>
              <a:ext uri="{FF2B5EF4-FFF2-40B4-BE49-F238E27FC236}">
                <a16:creationId xmlns:a16="http://schemas.microsoft.com/office/drawing/2014/main" id="{7FE954B0-FE14-9141-8EE2-D474CDA057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7332" y="365125"/>
            <a:ext cx="1370010" cy="722643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FF152F1-C1FE-6543-8963-877FE2B7F0AE}"/>
              </a:ext>
            </a:extLst>
          </p:cNvPr>
          <p:cNvCxnSpPr>
            <a:cxnSpLocks/>
          </p:cNvCxnSpPr>
          <p:nvPr/>
        </p:nvCxnSpPr>
        <p:spPr>
          <a:xfrm>
            <a:off x="10286204" y="205285"/>
            <a:ext cx="0" cy="1220788"/>
          </a:xfrm>
          <a:prstGeom prst="line">
            <a:avLst/>
          </a:prstGeom>
          <a:ln w="19050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28B27D9-246E-ED46-9440-4EBF2FC4A6AC}"/>
              </a:ext>
            </a:extLst>
          </p:cNvPr>
          <p:cNvCxnSpPr>
            <a:cxnSpLocks/>
          </p:cNvCxnSpPr>
          <p:nvPr/>
        </p:nvCxnSpPr>
        <p:spPr>
          <a:xfrm flipH="1">
            <a:off x="10091737" y="1219530"/>
            <a:ext cx="1675604" cy="0"/>
          </a:xfrm>
          <a:prstGeom prst="line">
            <a:avLst/>
          </a:prstGeom>
          <a:ln w="19050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F7ACEB0-AC3C-9B4E-8471-AA6ED0A78EA5}"/>
              </a:ext>
            </a:extLst>
          </p:cNvPr>
          <p:cNvCxnSpPr/>
          <p:nvPr/>
        </p:nvCxnSpPr>
        <p:spPr>
          <a:xfrm>
            <a:off x="765966" y="1451473"/>
            <a:ext cx="11001375" cy="0"/>
          </a:xfrm>
          <a:prstGeom prst="line">
            <a:avLst/>
          </a:prstGeom>
          <a:ln w="28575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776DBAF-1C9C-354D-83C0-06C448BC06BB}"/>
              </a:ext>
            </a:extLst>
          </p:cNvPr>
          <p:cNvCxnSpPr/>
          <p:nvPr/>
        </p:nvCxnSpPr>
        <p:spPr>
          <a:xfrm>
            <a:off x="838200" y="6188076"/>
            <a:ext cx="11001375" cy="0"/>
          </a:xfrm>
          <a:prstGeom prst="line">
            <a:avLst/>
          </a:prstGeom>
          <a:ln w="28575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92D75E3A-D255-814A-937F-20B651B69C75}"/>
              </a:ext>
            </a:extLst>
          </p:cNvPr>
          <p:cNvSpPr/>
          <p:nvPr/>
        </p:nvSpPr>
        <p:spPr>
          <a:xfrm>
            <a:off x="11070431" y="6262359"/>
            <a:ext cx="566738" cy="528637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latin typeface="Century" panose="02040604050505020304" pitchFamily="18" charset="0"/>
              </a:rPr>
              <a:t>15</a:t>
            </a:r>
          </a:p>
        </p:txBody>
      </p:sp>
      <p:pic>
        <p:nvPicPr>
          <p:cNvPr id="23" name="Picture 22" descr="Diagram&#10;&#10;Description automatically generated">
            <a:extLst>
              <a:ext uri="{FF2B5EF4-FFF2-40B4-BE49-F238E27FC236}">
                <a16:creationId xmlns:a16="http://schemas.microsoft.com/office/drawing/2014/main" id="{DB7609D3-EA08-2E45-BF22-9DA38206D5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6525" y="1966885"/>
            <a:ext cx="6838950" cy="192619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B2D4303-DD2A-0B42-AEF4-5BA708DF66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0700" y="4459288"/>
            <a:ext cx="6070600" cy="69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5347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CBEC3-EE9C-D645-AB81-372B1C898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6"/>
            <a:ext cx="9142397" cy="1060948"/>
          </a:xfrm>
        </p:spPr>
        <p:txBody>
          <a:bodyPr>
            <a:normAutofit/>
          </a:bodyPr>
          <a:lstStyle/>
          <a:p>
            <a:r>
              <a:rPr lang="en-US" sz="3500" dirty="0">
                <a:solidFill>
                  <a:srgbClr val="FFC000"/>
                </a:solidFill>
                <a:latin typeface="Century" panose="02040604050505020304" pitchFamily="18" charset="0"/>
              </a:rPr>
              <a:t>Function</a:t>
            </a:r>
            <a:endParaRPr lang="en-US" sz="3500" dirty="0">
              <a:solidFill>
                <a:srgbClr val="FFC000"/>
              </a:solidFill>
              <a:latin typeface="+mn-lt"/>
            </a:endParaRPr>
          </a:p>
        </p:txBody>
      </p:sp>
      <p:pic>
        <p:nvPicPr>
          <p:cNvPr id="5" name="Content Placeholder 8" descr="Logo&#10;&#10;Description automatically generated">
            <a:extLst>
              <a:ext uri="{FF2B5EF4-FFF2-40B4-BE49-F238E27FC236}">
                <a16:creationId xmlns:a16="http://schemas.microsoft.com/office/drawing/2014/main" id="{7FE954B0-FE14-9141-8EE2-D474CDA057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7332" y="365125"/>
            <a:ext cx="1370010" cy="722643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FF152F1-C1FE-6543-8963-877FE2B7F0AE}"/>
              </a:ext>
            </a:extLst>
          </p:cNvPr>
          <p:cNvCxnSpPr>
            <a:cxnSpLocks/>
          </p:cNvCxnSpPr>
          <p:nvPr/>
        </p:nvCxnSpPr>
        <p:spPr>
          <a:xfrm>
            <a:off x="10286204" y="205285"/>
            <a:ext cx="0" cy="1220788"/>
          </a:xfrm>
          <a:prstGeom prst="line">
            <a:avLst/>
          </a:prstGeom>
          <a:ln w="19050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28B27D9-246E-ED46-9440-4EBF2FC4A6AC}"/>
              </a:ext>
            </a:extLst>
          </p:cNvPr>
          <p:cNvCxnSpPr>
            <a:cxnSpLocks/>
          </p:cNvCxnSpPr>
          <p:nvPr/>
        </p:nvCxnSpPr>
        <p:spPr>
          <a:xfrm flipH="1">
            <a:off x="10091737" y="1219530"/>
            <a:ext cx="1675604" cy="0"/>
          </a:xfrm>
          <a:prstGeom prst="line">
            <a:avLst/>
          </a:prstGeom>
          <a:ln w="19050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F7ACEB0-AC3C-9B4E-8471-AA6ED0A78EA5}"/>
              </a:ext>
            </a:extLst>
          </p:cNvPr>
          <p:cNvCxnSpPr/>
          <p:nvPr/>
        </p:nvCxnSpPr>
        <p:spPr>
          <a:xfrm>
            <a:off x="765966" y="1451473"/>
            <a:ext cx="11001375" cy="0"/>
          </a:xfrm>
          <a:prstGeom prst="line">
            <a:avLst/>
          </a:prstGeom>
          <a:ln w="28575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776DBAF-1C9C-354D-83C0-06C448BC06BB}"/>
              </a:ext>
            </a:extLst>
          </p:cNvPr>
          <p:cNvCxnSpPr/>
          <p:nvPr/>
        </p:nvCxnSpPr>
        <p:spPr>
          <a:xfrm>
            <a:off x="838200" y="6188076"/>
            <a:ext cx="11001375" cy="0"/>
          </a:xfrm>
          <a:prstGeom prst="line">
            <a:avLst/>
          </a:prstGeom>
          <a:ln w="28575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92D75E3A-D255-814A-937F-20B651B69C75}"/>
              </a:ext>
            </a:extLst>
          </p:cNvPr>
          <p:cNvSpPr/>
          <p:nvPr/>
        </p:nvSpPr>
        <p:spPr>
          <a:xfrm>
            <a:off x="11070431" y="6262359"/>
            <a:ext cx="566738" cy="528637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latin typeface="Century" panose="02040604050505020304" pitchFamily="18" charset="0"/>
              </a:rPr>
              <a:t>16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1F5E4B28-E19A-7B42-9BF3-96741E5DA8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0145" y="1538376"/>
            <a:ext cx="5331709" cy="338476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636726E-A8E9-1C43-85DB-AE489A4C06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0993" y="4923144"/>
            <a:ext cx="6450013" cy="55522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1C0830A-D287-7E48-8B8A-1DECEB1B4D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3671" y="5537055"/>
            <a:ext cx="11070432" cy="529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4262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CBEC3-EE9C-D645-AB81-372B1C898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6"/>
            <a:ext cx="9142397" cy="1060948"/>
          </a:xfrm>
        </p:spPr>
        <p:txBody>
          <a:bodyPr>
            <a:normAutofit/>
          </a:bodyPr>
          <a:lstStyle/>
          <a:p>
            <a:r>
              <a:rPr lang="en-US" sz="3500" dirty="0">
                <a:solidFill>
                  <a:srgbClr val="FFC000"/>
                </a:solidFill>
                <a:latin typeface="Century" panose="02040604050505020304" pitchFamily="18" charset="0"/>
              </a:rPr>
              <a:t>Declaration</a:t>
            </a:r>
            <a:endParaRPr lang="en-US" sz="3500" dirty="0">
              <a:solidFill>
                <a:srgbClr val="FFC000"/>
              </a:solidFill>
              <a:latin typeface="+mn-lt"/>
            </a:endParaRPr>
          </a:p>
        </p:txBody>
      </p:sp>
      <p:pic>
        <p:nvPicPr>
          <p:cNvPr id="5" name="Content Placeholder 8" descr="Logo&#10;&#10;Description automatically generated">
            <a:extLst>
              <a:ext uri="{FF2B5EF4-FFF2-40B4-BE49-F238E27FC236}">
                <a16:creationId xmlns:a16="http://schemas.microsoft.com/office/drawing/2014/main" id="{7FE954B0-FE14-9141-8EE2-D474CDA057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7332" y="365125"/>
            <a:ext cx="1370010" cy="722643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FF152F1-C1FE-6543-8963-877FE2B7F0AE}"/>
              </a:ext>
            </a:extLst>
          </p:cNvPr>
          <p:cNvCxnSpPr>
            <a:cxnSpLocks/>
          </p:cNvCxnSpPr>
          <p:nvPr/>
        </p:nvCxnSpPr>
        <p:spPr>
          <a:xfrm>
            <a:off x="10286204" y="205285"/>
            <a:ext cx="0" cy="1220788"/>
          </a:xfrm>
          <a:prstGeom prst="line">
            <a:avLst/>
          </a:prstGeom>
          <a:ln w="19050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28B27D9-246E-ED46-9440-4EBF2FC4A6AC}"/>
              </a:ext>
            </a:extLst>
          </p:cNvPr>
          <p:cNvCxnSpPr>
            <a:cxnSpLocks/>
          </p:cNvCxnSpPr>
          <p:nvPr/>
        </p:nvCxnSpPr>
        <p:spPr>
          <a:xfrm flipH="1">
            <a:off x="10091737" y="1219530"/>
            <a:ext cx="1675604" cy="0"/>
          </a:xfrm>
          <a:prstGeom prst="line">
            <a:avLst/>
          </a:prstGeom>
          <a:ln w="19050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F7ACEB0-AC3C-9B4E-8471-AA6ED0A78EA5}"/>
              </a:ext>
            </a:extLst>
          </p:cNvPr>
          <p:cNvCxnSpPr/>
          <p:nvPr/>
        </p:nvCxnSpPr>
        <p:spPr>
          <a:xfrm>
            <a:off x="765966" y="1451473"/>
            <a:ext cx="11001375" cy="0"/>
          </a:xfrm>
          <a:prstGeom prst="line">
            <a:avLst/>
          </a:prstGeom>
          <a:ln w="28575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776DBAF-1C9C-354D-83C0-06C448BC06BB}"/>
              </a:ext>
            </a:extLst>
          </p:cNvPr>
          <p:cNvCxnSpPr/>
          <p:nvPr/>
        </p:nvCxnSpPr>
        <p:spPr>
          <a:xfrm>
            <a:off x="838200" y="6188076"/>
            <a:ext cx="11001375" cy="0"/>
          </a:xfrm>
          <a:prstGeom prst="line">
            <a:avLst/>
          </a:prstGeom>
          <a:ln w="28575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92D75E3A-D255-814A-937F-20B651B69C75}"/>
              </a:ext>
            </a:extLst>
          </p:cNvPr>
          <p:cNvSpPr/>
          <p:nvPr/>
        </p:nvSpPr>
        <p:spPr>
          <a:xfrm>
            <a:off x="11070431" y="6262359"/>
            <a:ext cx="566738" cy="528637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latin typeface="Century" panose="02040604050505020304" pitchFamily="18" charset="0"/>
              </a:rPr>
              <a:t>17</a:t>
            </a:r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A3C144A0-8275-784D-9A34-603927B4E7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8525" y="1548741"/>
            <a:ext cx="8514949" cy="311308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CA577F3A-234F-4447-81A7-2331B4B8071E}"/>
              </a:ext>
            </a:extLst>
          </p:cNvPr>
          <p:cNvSpPr/>
          <p:nvPr/>
        </p:nvSpPr>
        <p:spPr>
          <a:xfrm>
            <a:off x="7302499" y="4928918"/>
            <a:ext cx="1816100" cy="698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Declaration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84A90DF-8175-2A42-8ABC-3E915C66200F}"/>
              </a:ext>
            </a:extLst>
          </p:cNvPr>
          <p:cNvSpPr/>
          <p:nvPr/>
        </p:nvSpPr>
        <p:spPr>
          <a:xfrm>
            <a:off x="3593297" y="4960009"/>
            <a:ext cx="1816100" cy="698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Declarations</a:t>
            </a:r>
          </a:p>
        </p:txBody>
      </p:sp>
    </p:spTree>
    <p:extLst>
      <p:ext uri="{BB962C8B-B14F-4D97-AF65-F5344CB8AC3E}">
        <p14:creationId xmlns:p14="http://schemas.microsoft.com/office/powerpoint/2010/main" val="37049654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CBEC3-EE9C-D645-AB81-372B1C898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6"/>
            <a:ext cx="9142397" cy="1060948"/>
          </a:xfrm>
        </p:spPr>
        <p:txBody>
          <a:bodyPr>
            <a:normAutofit/>
          </a:bodyPr>
          <a:lstStyle/>
          <a:p>
            <a:r>
              <a:rPr lang="en-US" sz="3500" dirty="0">
                <a:solidFill>
                  <a:srgbClr val="FFC000"/>
                </a:solidFill>
                <a:latin typeface="Century" panose="02040604050505020304" pitchFamily="18" charset="0"/>
              </a:rPr>
              <a:t>Statement</a:t>
            </a:r>
            <a:endParaRPr lang="en-US" sz="3500" dirty="0">
              <a:solidFill>
                <a:srgbClr val="FFC000"/>
              </a:solidFill>
              <a:latin typeface="+mn-lt"/>
            </a:endParaRPr>
          </a:p>
        </p:txBody>
      </p:sp>
      <p:pic>
        <p:nvPicPr>
          <p:cNvPr id="5" name="Content Placeholder 8" descr="Logo&#10;&#10;Description automatically generated">
            <a:extLst>
              <a:ext uri="{FF2B5EF4-FFF2-40B4-BE49-F238E27FC236}">
                <a16:creationId xmlns:a16="http://schemas.microsoft.com/office/drawing/2014/main" id="{7FE954B0-FE14-9141-8EE2-D474CDA057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7332" y="365125"/>
            <a:ext cx="1370010" cy="722643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FF152F1-C1FE-6543-8963-877FE2B7F0AE}"/>
              </a:ext>
            </a:extLst>
          </p:cNvPr>
          <p:cNvCxnSpPr>
            <a:cxnSpLocks/>
          </p:cNvCxnSpPr>
          <p:nvPr/>
        </p:nvCxnSpPr>
        <p:spPr>
          <a:xfrm>
            <a:off x="10286204" y="205285"/>
            <a:ext cx="0" cy="1220788"/>
          </a:xfrm>
          <a:prstGeom prst="line">
            <a:avLst/>
          </a:prstGeom>
          <a:ln w="19050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28B27D9-246E-ED46-9440-4EBF2FC4A6AC}"/>
              </a:ext>
            </a:extLst>
          </p:cNvPr>
          <p:cNvCxnSpPr>
            <a:cxnSpLocks/>
          </p:cNvCxnSpPr>
          <p:nvPr/>
        </p:nvCxnSpPr>
        <p:spPr>
          <a:xfrm flipH="1">
            <a:off x="10091737" y="1219530"/>
            <a:ext cx="1675604" cy="0"/>
          </a:xfrm>
          <a:prstGeom prst="line">
            <a:avLst/>
          </a:prstGeom>
          <a:ln w="19050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F7ACEB0-AC3C-9B4E-8471-AA6ED0A78EA5}"/>
              </a:ext>
            </a:extLst>
          </p:cNvPr>
          <p:cNvCxnSpPr/>
          <p:nvPr/>
        </p:nvCxnSpPr>
        <p:spPr>
          <a:xfrm>
            <a:off x="765966" y="1451473"/>
            <a:ext cx="11001375" cy="0"/>
          </a:xfrm>
          <a:prstGeom prst="line">
            <a:avLst/>
          </a:prstGeom>
          <a:ln w="28575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776DBAF-1C9C-354D-83C0-06C448BC06BB}"/>
              </a:ext>
            </a:extLst>
          </p:cNvPr>
          <p:cNvCxnSpPr/>
          <p:nvPr/>
        </p:nvCxnSpPr>
        <p:spPr>
          <a:xfrm>
            <a:off x="838200" y="6188076"/>
            <a:ext cx="11001375" cy="0"/>
          </a:xfrm>
          <a:prstGeom prst="line">
            <a:avLst/>
          </a:prstGeom>
          <a:ln w="28575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92D75E3A-D255-814A-937F-20B651B69C75}"/>
              </a:ext>
            </a:extLst>
          </p:cNvPr>
          <p:cNvSpPr/>
          <p:nvPr/>
        </p:nvSpPr>
        <p:spPr>
          <a:xfrm>
            <a:off x="11070431" y="6262359"/>
            <a:ext cx="566738" cy="528637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latin typeface="Century" panose="02040604050505020304" pitchFamily="18" charset="0"/>
              </a:rPr>
              <a:t>17</a:t>
            </a:r>
          </a:p>
        </p:txBody>
      </p:sp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8D92A2A7-BBD6-164D-97C4-C1F9783C6F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898" y="2244014"/>
            <a:ext cx="10286204" cy="2919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854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CBEC3-EE9C-D645-AB81-372B1C898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60948"/>
          </a:xfrm>
        </p:spPr>
        <p:txBody>
          <a:bodyPr/>
          <a:lstStyle/>
          <a:p>
            <a:r>
              <a:rPr lang="en-US" dirty="0">
                <a:solidFill>
                  <a:srgbClr val="FFC000"/>
                </a:solidFill>
                <a:latin typeface="Century" panose="02040604050505020304" pitchFamily="18" charset="0"/>
              </a:rPr>
              <a:t>Outlines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B3D2A8-0084-C645-A5B1-27A736CBD9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5914"/>
            <a:ext cx="10515600" cy="4478337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dirty="0">
                <a:latin typeface="Century" panose="02040604050505020304" pitchFamily="18" charset="0"/>
              </a:rPr>
              <a:t>What to Submit?</a:t>
            </a:r>
          </a:p>
          <a:p>
            <a:pPr>
              <a:buFont typeface="Wingdings" pitchFamily="2" charset="2"/>
              <a:buChar char="q"/>
            </a:pPr>
            <a:r>
              <a:rPr lang="en-US" dirty="0">
                <a:latin typeface="Century" panose="02040604050505020304" pitchFamily="18" charset="0"/>
              </a:rPr>
              <a:t>Detailed Requirement</a:t>
            </a:r>
          </a:p>
          <a:p>
            <a:pPr lvl="1"/>
            <a:r>
              <a:rPr lang="en-US" dirty="0">
                <a:latin typeface="Century" panose="02040604050505020304" pitchFamily="18" charset="0"/>
              </a:rPr>
              <a:t>Writing the grammar</a:t>
            </a:r>
          </a:p>
          <a:p>
            <a:pPr lvl="1"/>
            <a:r>
              <a:rPr lang="en-US" dirty="0">
                <a:latin typeface="Century" panose="02040604050505020304" pitchFamily="18" charset="0"/>
              </a:rPr>
              <a:t>Lex/Flex with Yacc/Bison</a:t>
            </a:r>
          </a:p>
          <a:p>
            <a:pPr lvl="1"/>
            <a:r>
              <a:rPr lang="en-US" dirty="0">
                <a:latin typeface="Century" panose="02040604050505020304" pitchFamily="18" charset="0"/>
              </a:rPr>
              <a:t>Makefile</a:t>
            </a:r>
          </a:p>
          <a:p>
            <a:pPr>
              <a:buFont typeface="Wingdings" pitchFamily="2" charset="2"/>
              <a:buChar char="q"/>
            </a:pPr>
            <a:r>
              <a:rPr lang="en-US" dirty="0">
                <a:latin typeface="Century" panose="02040604050505020304" pitchFamily="18" charset="0"/>
              </a:rPr>
              <a:t>Project description</a:t>
            </a:r>
          </a:p>
          <a:p>
            <a:pPr>
              <a:buFont typeface="Wingdings" pitchFamily="2" charset="2"/>
              <a:buChar char="q"/>
            </a:pPr>
            <a:r>
              <a:rPr lang="en-US" dirty="0">
                <a:latin typeface="Century" panose="02040604050505020304" pitchFamily="18" charset="0"/>
              </a:rPr>
              <a:t>How to write the program?</a:t>
            </a:r>
          </a:p>
        </p:txBody>
      </p:sp>
      <p:pic>
        <p:nvPicPr>
          <p:cNvPr id="5" name="Content Placeholder 8" descr="Logo&#10;&#10;Description automatically generated">
            <a:extLst>
              <a:ext uri="{FF2B5EF4-FFF2-40B4-BE49-F238E27FC236}">
                <a16:creationId xmlns:a16="http://schemas.microsoft.com/office/drawing/2014/main" id="{7FE954B0-FE14-9141-8EE2-D474CDA057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7332" y="365125"/>
            <a:ext cx="1370010" cy="722643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FF152F1-C1FE-6543-8963-877FE2B7F0AE}"/>
              </a:ext>
            </a:extLst>
          </p:cNvPr>
          <p:cNvCxnSpPr>
            <a:cxnSpLocks/>
          </p:cNvCxnSpPr>
          <p:nvPr/>
        </p:nvCxnSpPr>
        <p:spPr>
          <a:xfrm>
            <a:off x="10286204" y="205285"/>
            <a:ext cx="0" cy="1220788"/>
          </a:xfrm>
          <a:prstGeom prst="line">
            <a:avLst/>
          </a:prstGeom>
          <a:ln w="19050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28B27D9-246E-ED46-9440-4EBF2FC4A6AC}"/>
              </a:ext>
            </a:extLst>
          </p:cNvPr>
          <p:cNvCxnSpPr>
            <a:cxnSpLocks/>
          </p:cNvCxnSpPr>
          <p:nvPr/>
        </p:nvCxnSpPr>
        <p:spPr>
          <a:xfrm flipH="1">
            <a:off x="10091737" y="1219530"/>
            <a:ext cx="1675604" cy="0"/>
          </a:xfrm>
          <a:prstGeom prst="line">
            <a:avLst/>
          </a:prstGeom>
          <a:ln w="19050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F7ACEB0-AC3C-9B4E-8471-AA6ED0A78EA5}"/>
              </a:ext>
            </a:extLst>
          </p:cNvPr>
          <p:cNvCxnSpPr/>
          <p:nvPr/>
        </p:nvCxnSpPr>
        <p:spPr>
          <a:xfrm>
            <a:off x="765966" y="1451473"/>
            <a:ext cx="11001375" cy="0"/>
          </a:xfrm>
          <a:prstGeom prst="line">
            <a:avLst/>
          </a:prstGeom>
          <a:ln w="28575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776DBAF-1C9C-354D-83C0-06C448BC06BB}"/>
              </a:ext>
            </a:extLst>
          </p:cNvPr>
          <p:cNvCxnSpPr/>
          <p:nvPr/>
        </p:nvCxnSpPr>
        <p:spPr>
          <a:xfrm>
            <a:off x="838200" y="6188076"/>
            <a:ext cx="11001375" cy="0"/>
          </a:xfrm>
          <a:prstGeom prst="line">
            <a:avLst/>
          </a:prstGeom>
          <a:ln w="28575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92D75E3A-D255-814A-937F-20B651B69C75}"/>
              </a:ext>
            </a:extLst>
          </p:cNvPr>
          <p:cNvSpPr/>
          <p:nvPr/>
        </p:nvSpPr>
        <p:spPr>
          <a:xfrm>
            <a:off x="11070431" y="6262359"/>
            <a:ext cx="566738" cy="528637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entury" panose="02040604050505020304" pitchFamily="18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0169073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CBEC3-EE9C-D645-AB81-372B1C898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7772398" cy="1060948"/>
          </a:xfrm>
        </p:spPr>
        <p:txBody>
          <a:bodyPr>
            <a:normAutofit/>
          </a:bodyPr>
          <a:lstStyle/>
          <a:p>
            <a:r>
              <a:rPr lang="en-US" sz="3500" dirty="0">
                <a:solidFill>
                  <a:srgbClr val="FFC000"/>
                </a:solidFill>
                <a:latin typeface="Century" panose="02040604050505020304" pitchFamily="18" charset="0"/>
              </a:rPr>
              <a:t>Bison Input</a:t>
            </a:r>
            <a:endParaRPr lang="en-US" sz="3500" dirty="0">
              <a:solidFill>
                <a:srgbClr val="FFC000"/>
              </a:solidFill>
              <a:latin typeface="+mn-lt"/>
            </a:endParaRPr>
          </a:p>
        </p:txBody>
      </p:sp>
      <p:pic>
        <p:nvPicPr>
          <p:cNvPr id="5" name="Content Placeholder 8" descr="Logo&#10;&#10;Description automatically generated">
            <a:extLst>
              <a:ext uri="{FF2B5EF4-FFF2-40B4-BE49-F238E27FC236}">
                <a16:creationId xmlns:a16="http://schemas.microsoft.com/office/drawing/2014/main" id="{7FE954B0-FE14-9141-8EE2-D474CDA057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7332" y="365125"/>
            <a:ext cx="1370010" cy="722643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FF152F1-C1FE-6543-8963-877FE2B7F0AE}"/>
              </a:ext>
            </a:extLst>
          </p:cNvPr>
          <p:cNvCxnSpPr>
            <a:cxnSpLocks/>
          </p:cNvCxnSpPr>
          <p:nvPr/>
        </p:nvCxnSpPr>
        <p:spPr>
          <a:xfrm>
            <a:off x="10286204" y="205285"/>
            <a:ext cx="0" cy="1220788"/>
          </a:xfrm>
          <a:prstGeom prst="line">
            <a:avLst/>
          </a:prstGeom>
          <a:ln w="19050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28B27D9-246E-ED46-9440-4EBF2FC4A6AC}"/>
              </a:ext>
            </a:extLst>
          </p:cNvPr>
          <p:cNvCxnSpPr>
            <a:cxnSpLocks/>
          </p:cNvCxnSpPr>
          <p:nvPr/>
        </p:nvCxnSpPr>
        <p:spPr>
          <a:xfrm flipH="1">
            <a:off x="10091737" y="1219530"/>
            <a:ext cx="1675604" cy="0"/>
          </a:xfrm>
          <a:prstGeom prst="line">
            <a:avLst/>
          </a:prstGeom>
          <a:ln w="19050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F7ACEB0-AC3C-9B4E-8471-AA6ED0A78EA5}"/>
              </a:ext>
            </a:extLst>
          </p:cNvPr>
          <p:cNvCxnSpPr/>
          <p:nvPr/>
        </p:nvCxnSpPr>
        <p:spPr>
          <a:xfrm>
            <a:off x="765966" y="1451473"/>
            <a:ext cx="11001375" cy="0"/>
          </a:xfrm>
          <a:prstGeom prst="line">
            <a:avLst/>
          </a:prstGeom>
          <a:ln w="28575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776DBAF-1C9C-354D-83C0-06C448BC06BB}"/>
              </a:ext>
            </a:extLst>
          </p:cNvPr>
          <p:cNvCxnSpPr/>
          <p:nvPr/>
        </p:nvCxnSpPr>
        <p:spPr>
          <a:xfrm>
            <a:off x="838200" y="6188076"/>
            <a:ext cx="11001375" cy="0"/>
          </a:xfrm>
          <a:prstGeom prst="line">
            <a:avLst/>
          </a:prstGeom>
          <a:ln w="28575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92D75E3A-D255-814A-937F-20B651B69C75}"/>
              </a:ext>
            </a:extLst>
          </p:cNvPr>
          <p:cNvSpPr/>
          <p:nvPr/>
        </p:nvSpPr>
        <p:spPr>
          <a:xfrm>
            <a:off x="11070431" y="6262359"/>
            <a:ext cx="566738" cy="528637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latin typeface="Century" panose="02040604050505020304" pitchFamily="18" charset="0"/>
              </a:rPr>
              <a:t>18</a:t>
            </a:r>
          </a:p>
        </p:txBody>
      </p:sp>
      <p:pic>
        <p:nvPicPr>
          <p:cNvPr id="4" name="Picture 3" descr="A picture containing text, plant&#10;&#10;Description automatically generated">
            <a:extLst>
              <a:ext uri="{FF2B5EF4-FFF2-40B4-BE49-F238E27FC236}">
                <a16:creationId xmlns:a16="http://schemas.microsoft.com/office/drawing/2014/main" id="{7A7451DE-9059-024C-832A-DF30014AFC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5641" y="1781797"/>
            <a:ext cx="3220717" cy="387609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1B27902-9FD5-3F43-8102-708EE204B1E6}"/>
              </a:ext>
            </a:extLst>
          </p:cNvPr>
          <p:cNvSpPr/>
          <p:nvPr/>
        </p:nvSpPr>
        <p:spPr>
          <a:xfrm>
            <a:off x="4248149" y="4756192"/>
            <a:ext cx="3695700" cy="901700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2823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CBEC3-EE9C-D645-AB81-372B1C898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7772398" cy="1060948"/>
          </a:xfrm>
        </p:spPr>
        <p:txBody>
          <a:bodyPr>
            <a:normAutofit/>
          </a:bodyPr>
          <a:lstStyle/>
          <a:p>
            <a:r>
              <a:rPr lang="en-US" sz="3500" dirty="0">
                <a:solidFill>
                  <a:srgbClr val="FFC000"/>
                </a:solidFill>
                <a:latin typeface="Century" panose="02040604050505020304" pitchFamily="18" charset="0"/>
              </a:rPr>
              <a:t>Third Part</a:t>
            </a:r>
            <a:endParaRPr lang="en-US" sz="3500" dirty="0">
              <a:solidFill>
                <a:srgbClr val="FFC000"/>
              </a:solidFill>
              <a:latin typeface="+mn-lt"/>
            </a:endParaRPr>
          </a:p>
        </p:txBody>
      </p:sp>
      <p:pic>
        <p:nvPicPr>
          <p:cNvPr id="5" name="Content Placeholder 8" descr="Logo&#10;&#10;Description automatically generated">
            <a:extLst>
              <a:ext uri="{FF2B5EF4-FFF2-40B4-BE49-F238E27FC236}">
                <a16:creationId xmlns:a16="http://schemas.microsoft.com/office/drawing/2014/main" id="{7FE954B0-FE14-9141-8EE2-D474CDA057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7332" y="365125"/>
            <a:ext cx="1370010" cy="722643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FF152F1-C1FE-6543-8963-877FE2B7F0AE}"/>
              </a:ext>
            </a:extLst>
          </p:cNvPr>
          <p:cNvCxnSpPr>
            <a:cxnSpLocks/>
          </p:cNvCxnSpPr>
          <p:nvPr/>
        </p:nvCxnSpPr>
        <p:spPr>
          <a:xfrm>
            <a:off x="10286204" y="205285"/>
            <a:ext cx="0" cy="1220788"/>
          </a:xfrm>
          <a:prstGeom prst="line">
            <a:avLst/>
          </a:prstGeom>
          <a:ln w="19050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28B27D9-246E-ED46-9440-4EBF2FC4A6AC}"/>
              </a:ext>
            </a:extLst>
          </p:cNvPr>
          <p:cNvCxnSpPr>
            <a:cxnSpLocks/>
          </p:cNvCxnSpPr>
          <p:nvPr/>
        </p:nvCxnSpPr>
        <p:spPr>
          <a:xfrm flipH="1">
            <a:off x="10091737" y="1219530"/>
            <a:ext cx="1675604" cy="0"/>
          </a:xfrm>
          <a:prstGeom prst="line">
            <a:avLst/>
          </a:prstGeom>
          <a:ln w="19050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F7ACEB0-AC3C-9B4E-8471-AA6ED0A78EA5}"/>
              </a:ext>
            </a:extLst>
          </p:cNvPr>
          <p:cNvCxnSpPr/>
          <p:nvPr/>
        </p:nvCxnSpPr>
        <p:spPr>
          <a:xfrm>
            <a:off x="765966" y="1451473"/>
            <a:ext cx="11001375" cy="0"/>
          </a:xfrm>
          <a:prstGeom prst="line">
            <a:avLst/>
          </a:prstGeom>
          <a:ln w="28575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776DBAF-1C9C-354D-83C0-06C448BC06BB}"/>
              </a:ext>
            </a:extLst>
          </p:cNvPr>
          <p:cNvCxnSpPr/>
          <p:nvPr/>
        </p:nvCxnSpPr>
        <p:spPr>
          <a:xfrm>
            <a:off x="838200" y="6188076"/>
            <a:ext cx="11001375" cy="0"/>
          </a:xfrm>
          <a:prstGeom prst="line">
            <a:avLst/>
          </a:prstGeom>
          <a:ln w="28575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92D75E3A-D255-814A-937F-20B651B69C75}"/>
              </a:ext>
            </a:extLst>
          </p:cNvPr>
          <p:cNvSpPr/>
          <p:nvPr/>
        </p:nvSpPr>
        <p:spPr>
          <a:xfrm>
            <a:off x="11070431" y="6262359"/>
            <a:ext cx="566738" cy="528637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latin typeface="Century" panose="02040604050505020304" pitchFamily="18" charset="0"/>
              </a:rPr>
              <a:t>19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DA289ECC-28D2-5C49-B8A4-1B4841E278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8137" y="1970254"/>
            <a:ext cx="6921500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3467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5555856-9970-4BC3-9AA9-6A917F53A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421721" cy="6858000"/>
          </a:xfrm>
          <a:prstGeom prst="rect">
            <a:avLst/>
          </a:prstGeom>
          <a:gradFill>
            <a:gsLst>
              <a:gs pos="0">
                <a:schemeClr val="accent4"/>
              </a:gs>
              <a:gs pos="25000">
                <a:schemeClr val="accent4"/>
              </a:gs>
              <a:gs pos="94000">
                <a:schemeClr val="accent2"/>
              </a:gs>
              <a:gs pos="100000">
                <a:schemeClr val="accent2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F487851-BFAF-46D8-A1ED-50CAD6E46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0C552A4-BDC1-C44D-A493-E11532D00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1722" y="2995690"/>
            <a:ext cx="5429808" cy="1781020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ctr"/>
            <a:r>
              <a:rPr lang="en-US" sz="5400" b="1" kern="1200" dirty="0">
                <a:solidFill>
                  <a:srgbClr val="0070C0"/>
                </a:solidFill>
                <a:latin typeface="Century" panose="02040604050505020304" pitchFamily="18" charset="0"/>
              </a:rPr>
              <a:t>Thanks for your listening. </a:t>
            </a:r>
          </a:p>
        </p:txBody>
      </p:sp>
      <p:sp>
        <p:nvSpPr>
          <p:cNvPr id="15" name="Freeform 50">
            <a:extLst>
              <a:ext uri="{FF2B5EF4-FFF2-40B4-BE49-F238E27FC236}">
                <a16:creationId xmlns:a16="http://schemas.microsoft.com/office/drawing/2014/main" id="{13722DD7-BA73-4776-93A3-94491FEF72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1159"/>
            <a:ext cx="5464879" cy="6276841"/>
          </a:xfrm>
          <a:custGeom>
            <a:avLst/>
            <a:gdLst>
              <a:gd name="connsiteX0" fmla="*/ 3299930 w 5464879"/>
              <a:gd name="connsiteY0" fmla="*/ 0 h 6276841"/>
              <a:gd name="connsiteX1" fmla="*/ 5398992 w 5464879"/>
              <a:gd name="connsiteY1" fmla="*/ 753544 h 6276841"/>
              <a:gd name="connsiteX2" fmla="*/ 5464879 w 5464879"/>
              <a:gd name="connsiteY2" fmla="*/ 813426 h 6276841"/>
              <a:gd name="connsiteX3" fmla="*/ 5464879 w 5464879"/>
              <a:gd name="connsiteY3" fmla="*/ 5786434 h 6276841"/>
              <a:gd name="connsiteX4" fmla="*/ 5398992 w 5464879"/>
              <a:gd name="connsiteY4" fmla="*/ 5846317 h 6276841"/>
              <a:gd name="connsiteX5" fmla="*/ 4872873 w 5464879"/>
              <a:gd name="connsiteY5" fmla="*/ 6201577 h 6276841"/>
              <a:gd name="connsiteX6" fmla="*/ 4716632 w 5464879"/>
              <a:gd name="connsiteY6" fmla="*/ 6276841 h 6276841"/>
              <a:gd name="connsiteX7" fmla="*/ 1883227 w 5464879"/>
              <a:gd name="connsiteY7" fmla="*/ 6276841 h 6276841"/>
              <a:gd name="connsiteX8" fmla="*/ 1726987 w 5464879"/>
              <a:gd name="connsiteY8" fmla="*/ 6201577 h 6276841"/>
              <a:gd name="connsiteX9" fmla="*/ 0 w 5464879"/>
              <a:gd name="connsiteY9" fmla="*/ 3299930 h 6276841"/>
              <a:gd name="connsiteX10" fmla="*/ 3299930 w 5464879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64879" h="6276841">
                <a:moveTo>
                  <a:pt x="3299930" y="0"/>
                </a:moveTo>
                <a:cubicBezTo>
                  <a:pt x="4097274" y="0"/>
                  <a:pt x="4828569" y="282789"/>
                  <a:pt x="5398992" y="753544"/>
                </a:cubicBezTo>
                <a:lnTo>
                  <a:pt x="5464879" y="813426"/>
                </a:lnTo>
                <a:lnTo>
                  <a:pt x="5464879" y="5786434"/>
                </a:lnTo>
                <a:lnTo>
                  <a:pt x="5398992" y="5846317"/>
                </a:lnTo>
                <a:cubicBezTo>
                  <a:pt x="5236014" y="5980818"/>
                  <a:pt x="5059904" y="6099975"/>
                  <a:pt x="4872873" y="6201577"/>
                </a:cubicBezTo>
                <a:lnTo>
                  <a:pt x="4716632" y="6276841"/>
                </a:lnTo>
                <a:lnTo>
                  <a:pt x="1883227" y="6276841"/>
                </a:lnTo>
                <a:lnTo>
                  <a:pt x="1726987" y="6201577"/>
                </a:lnTo>
                <a:cubicBezTo>
                  <a:pt x="698316" y="5642769"/>
                  <a:pt x="0" y="4552900"/>
                  <a:pt x="0" y="3299930"/>
                </a:cubicBezTo>
                <a:cubicBezTo>
                  <a:pt x="0" y="1477429"/>
                  <a:pt x="1477429" y="0"/>
                  <a:pt x="3299930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4"/>
                </a:gs>
                <a:gs pos="23000">
                  <a:schemeClr val="accent4"/>
                </a:gs>
                <a:gs pos="83000">
                  <a:schemeClr val="accent2"/>
                </a:gs>
                <a:gs pos="100000">
                  <a:schemeClr val="accent2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Picture 5" descr="Logo, company name&#10;&#10;Description automatically generated">
            <a:extLst>
              <a:ext uri="{FF2B5EF4-FFF2-40B4-BE49-F238E27FC236}">
                <a16:creationId xmlns:a16="http://schemas.microsoft.com/office/drawing/2014/main" id="{B09E0753-DB78-2C4D-9E4A-86304C3FBD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470" y="2643672"/>
            <a:ext cx="4141760" cy="2485056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E54B76-65C7-C343-9D89-B9999B8D0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0211" y="6223702"/>
            <a:ext cx="511231" cy="3140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spcAft>
                <a:spcPts val="600"/>
              </a:spcAft>
            </a:pPr>
            <a:fld id="{E53998F0-47C7-254A-B195-39A0C11C7757}" type="slidenum">
              <a:rPr lang="en-US" sz="1100">
                <a:solidFill>
                  <a:srgbClr val="898989"/>
                </a:solidFill>
              </a:rPr>
              <a:pPr algn="l" defTabSz="914400">
                <a:spcAft>
                  <a:spcPts val="600"/>
                </a:spcAft>
              </a:pPr>
              <a:t>22</a:t>
            </a:fld>
            <a:endParaRPr lang="en-US" sz="11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2976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CBEC3-EE9C-D645-AB81-372B1C898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448000" cy="1060948"/>
          </a:xfrm>
        </p:spPr>
        <p:txBody>
          <a:bodyPr>
            <a:normAutofit/>
          </a:bodyPr>
          <a:lstStyle/>
          <a:p>
            <a:r>
              <a:rPr lang="en-US" sz="3500" dirty="0">
                <a:solidFill>
                  <a:srgbClr val="FFC000"/>
                </a:solidFill>
                <a:latin typeface="Century" panose="02040604050505020304" pitchFamily="18" charset="0"/>
              </a:rPr>
              <a:t>What to Submit?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B3D2A8-0084-C645-A5B1-27A736CBD9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5914"/>
            <a:ext cx="10515600" cy="4478337"/>
          </a:xfrm>
        </p:spPr>
        <p:txBody>
          <a:bodyPr>
            <a:normAutofit/>
          </a:bodyPr>
          <a:lstStyle/>
          <a:p>
            <a:pPr algn="just"/>
            <a:endParaRPr lang="en-US" sz="2000" dirty="0">
              <a:latin typeface="Century" panose="02040604050505020304" pitchFamily="18" charset="0"/>
            </a:endParaRPr>
          </a:p>
          <a:p>
            <a:pPr algn="just"/>
            <a:endParaRPr lang="en-US" dirty="0">
              <a:latin typeface="Century" panose="02040604050505020304" pitchFamily="18" charset="0"/>
            </a:endParaRPr>
          </a:p>
          <a:p>
            <a:endParaRPr lang="en-US" dirty="0">
              <a:latin typeface="Century" panose="02040604050505020304" pitchFamily="18" charset="0"/>
            </a:endParaRPr>
          </a:p>
        </p:txBody>
      </p:sp>
      <p:pic>
        <p:nvPicPr>
          <p:cNvPr id="5" name="Content Placeholder 8" descr="Logo&#10;&#10;Description automatically generated">
            <a:extLst>
              <a:ext uri="{FF2B5EF4-FFF2-40B4-BE49-F238E27FC236}">
                <a16:creationId xmlns:a16="http://schemas.microsoft.com/office/drawing/2014/main" id="{7FE954B0-FE14-9141-8EE2-D474CDA057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7332" y="365125"/>
            <a:ext cx="1370010" cy="722643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FF152F1-C1FE-6543-8963-877FE2B7F0AE}"/>
              </a:ext>
            </a:extLst>
          </p:cNvPr>
          <p:cNvCxnSpPr>
            <a:cxnSpLocks/>
          </p:cNvCxnSpPr>
          <p:nvPr/>
        </p:nvCxnSpPr>
        <p:spPr>
          <a:xfrm>
            <a:off x="10286204" y="205285"/>
            <a:ext cx="0" cy="1220788"/>
          </a:xfrm>
          <a:prstGeom prst="line">
            <a:avLst/>
          </a:prstGeom>
          <a:ln w="19050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28B27D9-246E-ED46-9440-4EBF2FC4A6AC}"/>
              </a:ext>
            </a:extLst>
          </p:cNvPr>
          <p:cNvCxnSpPr>
            <a:cxnSpLocks/>
          </p:cNvCxnSpPr>
          <p:nvPr/>
        </p:nvCxnSpPr>
        <p:spPr>
          <a:xfrm flipH="1">
            <a:off x="10091737" y="1219530"/>
            <a:ext cx="1675604" cy="0"/>
          </a:xfrm>
          <a:prstGeom prst="line">
            <a:avLst/>
          </a:prstGeom>
          <a:ln w="19050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F7ACEB0-AC3C-9B4E-8471-AA6ED0A78EA5}"/>
              </a:ext>
            </a:extLst>
          </p:cNvPr>
          <p:cNvCxnSpPr/>
          <p:nvPr/>
        </p:nvCxnSpPr>
        <p:spPr>
          <a:xfrm>
            <a:off x="765966" y="1451473"/>
            <a:ext cx="11001375" cy="0"/>
          </a:xfrm>
          <a:prstGeom prst="line">
            <a:avLst/>
          </a:prstGeom>
          <a:ln w="28575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776DBAF-1C9C-354D-83C0-06C448BC06BB}"/>
              </a:ext>
            </a:extLst>
          </p:cNvPr>
          <p:cNvCxnSpPr/>
          <p:nvPr/>
        </p:nvCxnSpPr>
        <p:spPr>
          <a:xfrm>
            <a:off x="838200" y="6188076"/>
            <a:ext cx="11001375" cy="0"/>
          </a:xfrm>
          <a:prstGeom prst="line">
            <a:avLst/>
          </a:prstGeom>
          <a:ln w="28575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92D75E3A-D255-814A-937F-20B651B69C75}"/>
              </a:ext>
            </a:extLst>
          </p:cNvPr>
          <p:cNvSpPr/>
          <p:nvPr/>
        </p:nvSpPr>
        <p:spPr>
          <a:xfrm>
            <a:off x="11070431" y="6262359"/>
            <a:ext cx="566738" cy="528637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entury" panose="02040604050505020304" pitchFamily="18" charset="0"/>
              </a:rPr>
              <a:t>2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1861279-BB49-7C40-9444-D2551F1A9D8D}"/>
              </a:ext>
            </a:extLst>
          </p:cNvPr>
          <p:cNvSpPr txBox="1">
            <a:spLocks/>
          </p:cNvSpPr>
          <p:nvPr/>
        </p:nvSpPr>
        <p:spPr>
          <a:xfrm>
            <a:off x="1008853" y="1635457"/>
            <a:ext cx="10515600" cy="447833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q"/>
            </a:pPr>
            <a:r>
              <a:rPr lang="en-US" dirty="0">
                <a:latin typeface="Century" panose="02040604050505020304" pitchFamily="18" charset="0"/>
              </a:rPr>
              <a:t>Due Date </a:t>
            </a:r>
            <a:r>
              <a:rPr lang="en-US" dirty="0">
                <a:latin typeface="Century" panose="02040604050505020304" pitchFamily="18" charset="0"/>
                <a:sym typeface="Wingdings" pitchFamily="2" charset="2"/>
              </a:rPr>
              <a:t></a:t>
            </a:r>
            <a:r>
              <a:rPr lang="en-US" dirty="0">
                <a:latin typeface="Century" panose="02040604050505020304" pitchFamily="18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entury" panose="02040604050505020304" pitchFamily="18" charset="0"/>
              </a:rPr>
              <a:t>5/14/21</a:t>
            </a:r>
          </a:p>
          <a:p>
            <a:pPr>
              <a:buFont typeface="Wingdings" pitchFamily="2" charset="2"/>
              <a:buChar char="q"/>
            </a:pPr>
            <a:r>
              <a:rPr lang="en-US" dirty="0">
                <a:latin typeface="Century" panose="02040604050505020304" pitchFamily="18" charset="0"/>
              </a:rPr>
              <a:t>Grade Weight: 12% of total course grade</a:t>
            </a:r>
          </a:p>
          <a:p>
            <a:pPr algn="just">
              <a:buFont typeface="Wingdings" pitchFamily="2" charset="2"/>
              <a:buChar char="q"/>
            </a:pPr>
            <a:r>
              <a:rPr lang="en-US" dirty="0">
                <a:latin typeface="Century" panose="02040604050505020304" pitchFamily="18" charset="0"/>
              </a:rPr>
              <a:t>This project can be completed either individually or in pairs (with at most 1 other person) </a:t>
            </a:r>
          </a:p>
          <a:p>
            <a:pPr>
              <a:buFont typeface="Wingdings" pitchFamily="2" charset="2"/>
              <a:buChar char="q"/>
            </a:pPr>
            <a:r>
              <a:rPr lang="en-US" dirty="0">
                <a:latin typeface="Century" panose="02040604050505020304" pitchFamily="18" charset="0"/>
              </a:rPr>
              <a:t>You need to submit the following:</a:t>
            </a:r>
          </a:p>
          <a:p>
            <a:pPr lvl="1"/>
            <a:r>
              <a:rPr lang="en-US" dirty="0">
                <a:latin typeface="Century" panose="02040604050505020304" pitchFamily="18" charset="0"/>
              </a:rPr>
              <a:t>mini_l.lex</a:t>
            </a:r>
          </a:p>
          <a:p>
            <a:pPr lvl="1"/>
            <a:r>
              <a:rPr lang="en-US" dirty="0">
                <a:latin typeface="Century" panose="02040604050505020304" pitchFamily="18" charset="0"/>
              </a:rPr>
              <a:t>mini_l.y</a:t>
            </a:r>
          </a:p>
          <a:p>
            <a:pPr lvl="1"/>
            <a:r>
              <a:rPr lang="en-US" dirty="0">
                <a:latin typeface="Century" panose="02040604050505020304" pitchFamily="18" charset="0"/>
              </a:rPr>
              <a:t>mini_l_gramar.pdf</a:t>
            </a:r>
          </a:p>
          <a:p>
            <a:pPr lvl="1"/>
            <a:r>
              <a:rPr lang="en-US" dirty="0">
                <a:latin typeface="Century" panose="02040604050505020304" pitchFamily="18" charset="0"/>
              </a:rPr>
              <a:t>Makefile</a:t>
            </a:r>
          </a:p>
          <a:p>
            <a:pPr algn="just">
              <a:buFont typeface="Wingdings" pitchFamily="2" charset="2"/>
              <a:buChar char="q"/>
            </a:pPr>
            <a:r>
              <a:rPr lang="en-US" dirty="0">
                <a:latin typeface="Century" panose="02040604050505020304" pitchFamily="18" charset="0"/>
              </a:rPr>
              <a:t>For this phase, grading will be by interview. Both group members are expected to be able to answer questions about any aspect of the implementation.</a:t>
            </a:r>
          </a:p>
        </p:txBody>
      </p:sp>
    </p:spTree>
    <p:extLst>
      <p:ext uri="{BB962C8B-B14F-4D97-AF65-F5344CB8AC3E}">
        <p14:creationId xmlns:p14="http://schemas.microsoft.com/office/powerpoint/2010/main" val="893308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CBEC3-EE9C-D645-AB81-372B1C898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6"/>
            <a:ext cx="9006443" cy="1060948"/>
          </a:xfrm>
        </p:spPr>
        <p:txBody>
          <a:bodyPr>
            <a:normAutofit/>
          </a:bodyPr>
          <a:lstStyle/>
          <a:p>
            <a:r>
              <a:rPr lang="en-US" sz="3500" dirty="0">
                <a:solidFill>
                  <a:srgbClr val="FFC000"/>
                </a:solidFill>
                <a:latin typeface="Century" panose="02040604050505020304" pitchFamily="18" charset="0"/>
              </a:rPr>
              <a:t>Detailed Requirements</a:t>
            </a:r>
          </a:p>
        </p:txBody>
      </p:sp>
      <p:pic>
        <p:nvPicPr>
          <p:cNvPr id="5" name="Content Placeholder 8" descr="Logo&#10;&#10;Description automatically generated">
            <a:extLst>
              <a:ext uri="{FF2B5EF4-FFF2-40B4-BE49-F238E27FC236}">
                <a16:creationId xmlns:a16="http://schemas.microsoft.com/office/drawing/2014/main" id="{7FE954B0-FE14-9141-8EE2-D474CDA057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7332" y="365125"/>
            <a:ext cx="1370010" cy="722643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FF152F1-C1FE-6543-8963-877FE2B7F0AE}"/>
              </a:ext>
            </a:extLst>
          </p:cNvPr>
          <p:cNvCxnSpPr>
            <a:cxnSpLocks/>
          </p:cNvCxnSpPr>
          <p:nvPr/>
        </p:nvCxnSpPr>
        <p:spPr>
          <a:xfrm>
            <a:off x="10286204" y="205285"/>
            <a:ext cx="0" cy="1220788"/>
          </a:xfrm>
          <a:prstGeom prst="line">
            <a:avLst/>
          </a:prstGeom>
          <a:ln w="19050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28B27D9-246E-ED46-9440-4EBF2FC4A6AC}"/>
              </a:ext>
            </a:extLst>
          </p:cNvPr>
          <p:cNvCxnSpPr>
            <a:cxnSpLocks/>
          </p:cNvCxnSpPr>
          <p:nvPr/>
        </p:nvCxnSpPr>
        <p:spPr>
          <a:xfrm flipH="1">
            <a:off x="10091737" y="1219530"/>
            <a:ext cx="1675604" cy="0"/>
          </a:xfrm>
          <a:prstGeom prst="line">
            <a:avLst/>
          </a:prstGeom>
          <a:ln w="19050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F7ACEB0-AC3C-9B4E-8471-AA6ED0A78EA5}"/>
              </a:ext>
            </a:extLst>
          </p:cNvPr>
          <p:cNvCxnSpPr/>
          <p:nvPr/>
        </p:nvCxnSpPr>
        <p:spPr>
          <a:xfrm>
            <a:off x="765966" y="1451473"/>
            <a:ext cx="11001375" cy="0"/>
          </a:xfrm>
          <a:prstGeom prst="line">
            <a:avLst/>
          </a:prstGeom>
          <a:ln w="28575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776DBAF-1C9C-354D-83C0-06C448BC06BB}"/>
              </a:ext>
            </a:extLst>
          </p:cNvPr>
          <p:cNvCxnSpPr/>
          <p:nvPr/>
        </p:nvCxnSpPr>
        <p:spPr>
          <a:xfrm>
            <a:off x="838200" y="6188076"/>
            <a:ext cx="11001375" cy="0"/>
          </a:xfrm>
          <a:prstGeom prst="line">
            <a:avLst/>
          </a:prstGeom>
          <a:ln w="28575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92D75E3A-D255-814A-937F-20B651B69C75}"/>
              </a:ext>
            </a:extLst>
          </p:cNvPr>
          <p:cNvSpPr/>
          <p:nvPr/>
        </p:nvSpPr>
        <p:spPr>
          <a:xfrm>
            <a:off x="11070431" y="6262359"/>
            <a:ext cx="566738" cy="528637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entury" panose="02040604050505020304" pitchFamily="18" charset="0"/>
              </a:rPr>
              <a:t>3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565DE09-619A-5A41-A111-39EC6FD909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5914"/>
            <a:ext cx="10515600" cy="4478337"/>
          </a:xfrm>
        </p:spPr>
        <p:txBody>
          <a:bodyPr>
            <a:normAutofit fontScale="92500"/>
          </a:bodyPr>
          <a:lstStyle/>
          <a:p>
            <a:pPr algn="just">
              <a:buFont typeface="Wingdings" pitchFamily="2" charset="2"/>
              <a:buChar char="q"/>
            </a:pPr>
            <a:r>
              <a:rPr lang="en-US" dirty="0">
                <a:latin typeface="Century" panose="02040604050505020304" pitchFamily="18" charset="0"/>
              </a:rPr>
              <a:t> The following tasks will need to be performed to complete this phase of the project: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>
                <a:latin typeface="Century" panose="02040604050505020304" pitchFamily="18" charset="0"/>
              </a:rPr>
              <a:t>First, you will need to write the grammar for the MINI-L language, based on the specification for MINI-L that we have provided for you. </a:t>
            </a:r>
            <a:r>
              <a:rPr lang="en-US" dirty="0">
                <a:solidFill>
                  <a:srgbClr val="FF0000"/>
                </a:solidFill>
                <a:latin typeface="Century" panose="02040604050505020304" pitchFamily="18" charset="0"/>
              </a:rPr>
              <a:t>You must submit this grammar along with the other files required for this phase of the class project!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>
                <a:latin typeface="Century" panose="02040604050505020304" pitchFamily="18" charset="0"/>
              </a:rPr>
              <a:t>Create the bison parser specification file using the MINI-L grammar. Ensure that you specify helpful syntax error messages to be outputted by the parser in the event of any syntax errors. 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entury" panose="02040604050505020304" pitchFamily="18" charset="0"/>
              </a:rPr>
              <a:t>Example:</a:t>
            </a:r>
            <a:r>
              <a:rPr lang="en-US" dirty="0">
                <a:latin typeface="Century" panose="02040604050505020304" pitchFamily="18" charset="0"/>
              </a:rPr>
              <a:t> write the bison specification in a file named mini_l.y.</a:t>
            </a:r>
          </a:p>
          <a:p>
            <a:pPr marL="514350" indent="-514350">
              <a:buFont typeface="+mj-lt"/>
              <a:buAutoNum type="arabicPeriod"/>
            </a:pPr>
            <a:endParaRPr lang="en-US" dirty="0">
              <a:latin typeface="Century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31347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CBEC3-EE9C-D645-AB81-372B1C898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6"/>
            <a:ext cx="9006443" cy="1060948"/>
          </a:xfrm>
        </p:spPr>
        <p:txBody>
          <a:bodyPr>
            <a:normAutofit/>
          </a:bodyPr>
          <a:lstStyle/>
          <a:p>
            <a:r>
              <a:rPr lang="en-US" sz="3500" dirty="0">
                <a:solidFill>
                  <a:srgbClr val="FFC000"/>
                </a:solidFill>
                <a:latin typeface="Century" panose="02040604050505020304" pitchFamily="18" charset="0"/>
              </a:rPr>
              <a:t>How to Write the Grammar?</a:t>
            </a:r>
          </a:p>
        </p:txBody>
      </p:sp>
      <p:pic>
        <p:nvPicPr>
          <p:cNvPr id="5" name="Content Placeholder 8" descr="Logo&#10;&#10;Description automatically generated">
            <a:extLst>
              <a:ext uri="{FF2B5EF4-FFF2-40B4-BE49-F238E27FC236}">
                <a16:creationId xmlns:a16="http://schemas.microsoft.com/office/drawing/2014/main" id="{7FE954B0-FE14-9141-8EE2-D474CDA057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7332" y="365125"/>
            <a:ext cx="1370010" cy="722643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FF152F1-C1FE-6543-8963-877FE2B7F0AE}"/>
              </a:ext>
            </a:extLst>
          </p:cNvPr>
          <p:cNvCxnSpPr>
            <a:cxnSpLocks/>
          </p:cNvCxnSpPr>
          <p:nvPr/>
        </p:nvCxnSpPr>
        <p:spPr>
          <a:xfrm>
            <a:off x="10286204" y="205285"/>
            <a:ext cx="0" cy="1220788"/>
          </a:xfrm>
          <a:prstGeom prst="line">
            <a:avLst/>
          </a:prstGeom>
          <a:ln w="19050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28B27D9-246E-ED46-9440-4EBF2FC4A6AC}"/>
              </a:ext>
            </a:extLst>
          </p:cNvPr>
          <p:cNvCxnSpPr>
            <a:cxnSpLocks/>
          </p:cNvCxnSpPr>
          <p:nvPr/>
        </p:nvCxnSpPr>
        <p:spPr>
          <a:xfrm flipH="1">
            <a:off x="10091737" y="1219530"/>
            <a:ext cx="1675604" cy="0"/>
          </a:xfrm>
          <a:prstGeom prst="line">
            <a:avLst/>
          </a:prstGeom>
          <a:ln w="19050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F7ACEB0-AC3C-9B4E-8471-AA6ED0A78EA5}"/>
              </a:ext>
            </a:extLst>
          </p:cNvPr>
          <p:cNvCxnSpPr/>
          <p:nvPr/>
        </p:nvCxnSpPr>
        <p:spPr>
          <a:xfrm>
            <a:off x="765966" y="1451473"/>
            <a:ext cx="11001375" cy="0"/>
          </a:xfrm>
          <a:prstGeom prst="line">
            <a:avLst/>
          </a:prstGeom>
          <a:ln w="28575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776DBAF-1C9C-354D-83C0-06C448BC06BB}"/>
              </a:ext>
            </a:extLst>
          </p:cNvPr>
          <p:cNvCxnSpPr/>
          <p:nvPr/>
        </p:nvCxnSpPr>
        <p:spPr>
          <a:xfrm>
            <a:off x="838200" y="6188076"/>
            <a:ext cx="11001375" cy="0"/>
          </a:xfrm>
          <a:prstGeom prst="line">
            <a:avLst/>
          </a:prstGeom>
          <a:ln w="28575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92D75E3A-D255-814A-937F-20B651B69C75}"/>
              </a:ext>
            </a:extLst>
          </p:cNvPr>
          <p:cNvSpPr/>
          <p:nvPr/>
        </p:nvSpPr>
        <p:spPr>
          <a:xfrm>
            <a:off x="11070431" y="6262359"/>
            <a:ext cx="566738" cy="528637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entury" panose="02040604050505020304" pitchFamily="18" charset="0"/>
              </a:rPr>
              <a:t>4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565DE09-619A-5A41-A111-39EC6FD909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5914"/>
            <a:ext cx="10515600" cy="4478337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q"/>
            </a:pPr>
            <a:r>
              <a:rPr lang="en-US" dirty="0">
                <a:latin typeface="Century" panose="02040604050505020304" pitchFamily="18" charset="0"/>
              </a:rPr>
              <a:t> Here is an example:</a:t>
            </a:r>
          </a:p>
          <a:p>
            <a:pPr marL="0" indent="0" algn="just">
              <a:buNone/>
            </a:pPr>
            <a:endParaRPr lang="en-US" dirty="0">
              <a:latin typeface="Century" panose="02040604050505020304" pitchFamily="18" charset="0"/>
            </a:endParaRPr>
          </a:p>
        </p:txBody>
      </p:sp>
      <p:pic>
        <p:nvPicPr>
          <p:cNvPr id="12" name="Picture 11" descr="Diagram&#10;&#10;Description automatically generated">
            <a:extLst>
              <a:ext uri="{FF2B5EF4-FFF2-40B4-BE49-F238E27FC236}">
                <a16:creationId xmlns:a16="http://schemas.microsoft.com/office/drawing/2014/main" id="{EE1558FE-D28D-C248-B642-9014330ADE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4418" y="1575299"/>
            <a:ext cx="4661786" cy="2940823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CD48CB01-298F-3C48-9F4E-CF07FF295F12}"/>
              </a:ext>
            </a:extLst>
          </p:cNvPr>
          <p:cNvSpPr/>
          <p:nvPr/>
        </p:nvSpPr>
        <p:spPr>
          <a:xfrm>
            <a:off x="800890" y="5231674"/>
            <a:ext cx="11001375" cy="81359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Century" panose="02040604050505020304" pitchFamily="18" charset="0"/>
              </a:rPr>
              <a:t>Function </a:t>
            </a:r>
            <a:r>
              <a:rPr lang="en-US" dirty="0">
                <a:solidFill>
                  <a:sysClr val="windowText" lastClr="000000"/>
                </a:solidFill>
                <a:latin typeface="Century" panose="02040604050505020304" pitchFamily="18" charset="0"/>
                <a:sym typeface="Wingdings" pitchFamily="2" charset="2"/>
              </a:rPr>
              <a:t></a:t>
            </a:r>
            <a:r>
              <a:rPr lang="en-US" dirty="0">
                <a:solidFill>
                  <a:sysClr val="windowText" lastClr="000000"/>
                </a:solidFill>
                <a:latin typeface="Century" panose="02040604050505020304" pitchFamily="18" charset="0"/>
              </a:rPr>
              <a:t> “function” “identifier” “;” “beginparams” </a:t>
            </a:r>
            <a:r>
              <a:rPr lang="en-US" dirty="0">
                <a:solidFill>
                  <a:srgbClr val="FF0000"/>
                </a:solidFill>
                <a:latin typeface="Century" panose="02040604050505020304" pitchFamily="18" charset="0"/>
              </a:rPr>
              <a:t>Dec</a:t>
            </a:r>
            <a:r>
              <a:rPr lang="en-US" dirty="0">
                <a:solidFill>
                  <a:sysClr val="windowText" lastClr="000000"/>
                </a:solidFill>
                <a:latin typeface="Century" panose="02040604050505020304" pitchFamily="18" charset="0"/>
              </a:rPr>
              <a:t> “endparams” “beginlocals” </a:t>
            </a:r>
            <a:r>
              <a:rPr lang="en-US" dirty="0">
                <a:solidFill>
                  <a:srgbClr val="FF0000"/>
                </a:solidFill>
                <a:latin typeface="Century" panose="02040604050505020304" pitchFamily="18" charset="0"/>
              </a:rPr>
              <a:t>Dec</a:t>
            </a:r>
            <a:r>
              <a:rPr lang="en-US" dirty="0">
                <a:solidFill>
                  <a:sysClr val="windowText" lastClr="000000"/>
                </a:solidFill>
                <a:latin typeface="Century" panose="02040604050505020304" pitchFamily="18" charset="0"/>
              </a:rPr>
              <a:t> “endlocals” “beginbody” </a:t>
            </a:r>
            <a:r>
              <a:rPr lang="en-US" dirty="0">
                <a:solidFill>
                  <a:srgbClr val="FF0000"/>
                </a:solidFill>
                <a:latin typeface="Century" panose="02040604050505020304" pitchFamily="18" charset="0"/>
              </a:rPr>
              <a:t>Statements</a:t>
            </a:r>
            <a:r>
              <a:rPr lang="en-US" dirty="0">
                <a:solidFill>
                  <a:sysClr val="windowText" lastClr="000000"/>
                </a:solidFill>
                <a:latin typeface="Century" panose="02040604050505020304" pitchFamily="18" charset="0"/>
              </a:rPr>
              <a:t>  “endbody”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  <a:latin typeface="Century" panose="02040604050505020304" pitchFamily="18" charset="0"/>
              </a:rPr>
              <a:t>Dec </a:t>
            </a:r>
            <a:r>
              <a:rPr lang="en-US" dirty="0">
                <a:solidFill>
                  <a:sysClr val="windowText" lastClr="000000"/>
                </a:solidFill>
                <a:latin typeface="Century" panose="02040604050505020304" pitchFamily="18" charset="0"/>
                <a:sym typeface="Wingdings" pitchFamily="2" charset="2"/>
              </a:rPr>
              <a:t> Dealation “;” Dec | empty</a:t>
            </a:r>
            <a:endParaRPr lang="en-US" dirty="0">
              <a:solidFill>
                <a:sysClr val="windowText" lastClr="000000"/>
              </a:solidFill>
              <a:latin typeface="Century" panose="02040604050505020304" pitchFamily="18" charset="0"/>
            </a:endParaRPr>
          </a:p>
        </p:txBody>
      </p:sp>
      <p:sp>
        <p:nvSpPr>
          <p:cNvPr id="17" name="Down Arrow 16">
            <a:extLst>
              <a:ext uri="{FF2B5EF4-FFF2-40B4-BE49-F238E27FC236}">
                <a16:creationId xmlns:a16="http://schemas.microsoft.com/office/drawing/2014/main" id="{12E4A2E8-7606-874F-8721-0298E0F0DA8A}"/>
              </a:ext>
            </a:extLst>
          </p:cNvPr>
          <p:cNvSpPr/>
          <p:nvPr/>
        </p:nvSpPr>
        <p:spPr>
          <a:xfrm>
            <a:off x="7800355" y="4592302"/>
            <a:ext cx="309911" cy="489596"/>
          </a:xfrm>
          <a:prstGeom prst="downArrow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2696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CBEC3-EE9C-D645-AB81-372B1C898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6"/>
            <a:ext cx="9006443" cy="1060948"/>
          </a:xfrm>
        </p:spPr>
        <p:txBody>
          <a:bodyPr>
            <a:normAutofit/>
          </a:bodyPr>
          <a:lstStyle/>
          <a:p>
            <a:r>
              <a:rPr lang="en-US" sz="3500" dirty="0">
                <a:solidFill>
                  <a:srgbClr val="FFC000"/>
                </a:solidFill>
                <a:latin typeface="Century" panose="02040604050505020304" pitchFamily="18" charset="0"/>
              </a:rPr>
              <a:t>How to Write the Grammar? (Cntd.)</a:t>
            </a:r>
          </a:p>
        </p:txBody>
      </p:sp>
      <p:pic>
        <p:nvPicPr>
          <p:cNvPr id="5" name="Content Placeholder 8" descr="Logo&#10;&#10;Description automatically generated">
            <a:extLst>
              <a:ext uri="{FF2B5EF4-FFF2-40B4-BE49-F238E27FC236}">
                <a16:creationId xmlns:a16="http://schemas.microsoft.com/office/drawing/2014/main" id="{7FE954B0-FE14-9141-8EE2-D474CDA057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7332" y="365125"/>
            <a:ext cx="1370010" cy="722643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FF152F1-C1FE-6543-8963-877FE2B7F0AE}"/>
              </a:ext>
            </a:extLst>
          </p:cNvPr>
          <p:cNvCxnSpPr>
            <a:cxnSpLocks/>
          </p:cNvCxnSpPr>
          <p:nvPr/>
        </p:nvCxnSpPr>
        <p:spPr>
          <a:xfrm>
            <a:off x="10286204" y="205285"/>
            <a:ext cx="0" cy="1220788"/>
          </a:xfrm>
          <a:prstGeom prst="line">
            <a:avLst/>
          </a:prstGeom>
          <a:ln w="19050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28B27D9-246E-ED46-9440-4EBF2FC4A6AC}"/>
              </a:ext>
            </a:extLst>
          </p:cNvPr>
          <p:cNvCxnSpPr>
            <a:cxnSpLocks/>
          </p:cNvCxnSpPr>
          <p:nvPr/>
        </p:nvCxnSpPr>
        <p:spPr>
          <a:xfrm flipH="1">
            <a:off x="10091737" y="1219530"/>
            <a:ext cx="1675604" cy="0"/>
          </a:xfrm>
          <a:prstGeom prst="line">
            <a:avLst/>
          </a:prstGeom>
          <a:ln w="19050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F7ACEB0-AC3C-9B4E-8471-AA6ED0A78EA5}"/>
              </a:ext>
            </a:extLst>
          </p:cNvPr>
          <p:cNvCxnSpPr/>
          <p:nvPr/>
        </p:nvCxnSpPr>
        <p:spPr>
          <a:xfrm>
            <a:off x="765966" y="1451473"/>
            <a:ext cx="11001375" cy="0"/>
          </a:xfrm>
          <a:prstGeom prst="line">
            <a:avLst/>
          </a:prstGeom>
          <a:ln w="28575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776DBAF-1C9C-354D-83C0-06C448BC06BB}"/>
              </a:ext>
            </a:extLst>
          </p:cNvPr>
          <p:cNvCxnSpPr/>
          <p:nvPr/>
        </p:nvCxnSpPr>
        <p:spPr>
          <a:xfrm>
            <a:off x="838200" y="6188076"/>
            <a:ext cx="11001375" cy="0"/>
          </a:xfrm>
          <a:prstGeom prst="line">
            <a:avLst/>
          </a:prstGeom>
          <a:ln w="28575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92D75E3A-D255-814A-937F-20B651B69C75}"/>
              </a:ext>
            </a:extLst>
          </p:cNvPr>
          <p:cNvSpPr/>
          <p:nvPr/>
        </p:nvSpPr>
        <p:spPr>
          <a:xfrm>
            <a:off x="11070431" y="6262359"/>
            <a:ext cx="566738" cy="528637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entury" panose="02040604050505020304" pitchFamily="18" charset="0"/>
              </a:rPr>
              <a:t>5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565DE09-619A-5A41-A111-39EC6FD909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5914"/>
            <a:ext cx="10515600" cy="4478337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q"/>
            </a:pPr>
            <a:r>
              <a:rPr lang="en-US" dirty="0">
                <a:latin typeface="Century" panose="02040604050505020304" pitchFamily="18" charset="0"/>
              </a:rPr>
              <a:t> Another example: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E3E21CF-D379-2043-89CB-0EF14FB42AB9}"/>
              </a:ext>
            </a:extLst>
          </p:cNvPr>
          <p:cNvSpPr/>
          <p:nvPr/>
        </p:nvSpPr>
        <p:spPr>
          <a:xfrm>
            <a:off x="838199" y="2440318"/>
            <a:ext cx="11001374" cy="2922423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entury" panose="02040604050505020304" pitchFamily="18" charset="0"/>
              </a:rPr>
              <a:t>Statements </a:t>
            </a:r>
            <a:r>
              <a:rPr lang="en-US" dirty="0">
                <a:solidFill>
                  <a:schemeClr val="tx1"/>
                </a:solidFill>
                <a:latin typeface="Century" panose="02040604050505020304" pitchFamily="18" charset="0"/>
                <a:sym typeface="Wingdings" pitchFamily="2" charset="2"/>
              </a:rPr>
              <a:t></a:t>
            </a:r>
            <a:r>
              <a:rPr lang="en-US" dirty="0">
                <a:solidFill>
                  <a:schemeClr val="tx1"/>
                </a:solidFill>
                <a:latin typeface="Century" panose="02040604050505020304" pitchFamily="18" charset="0"/>
              </a:rPr>
              <a:t> A|B|C|D|E|F|G|H </a:t>
            </a:r>
          </a:p>
          <a:p>
            <a:r>
              <a:rPr lang="en-US" dirty="0">
                <a:solidFill>
                  <a:schemeClr val="tx1"/>
                </a:solidFill>
                <a:latin typeface="Century" panose="02040604050505020304" pitchFamily="18" charset="0"/>
              </a:rPr>
              <a:t>A </a:t>
            </a:r>
            <a:r>
              <a:rPr lang="en-US" dirty="0">
                <a:solidFill>
                  <a:schemeClr val="tx1"/>
                </a:solidFill>
                <a:latin typeface="Century" panose="02040604050505020304" pitchFamily="18" charset="0"/>
                <a:sym typeface="Wingdings" pitchFamily="2" charset="2"/>
              </a:rPr>
              <a:t></a:t>
            </a:r>
            <a:r>
              <a:rPr lang="en-US" dirty="0">
                <a:solidFill>
                  <a:schemeClr val="tx1"/>
                </a:solidFill>
                <a:latin typeface="Century" panose="02040604050505020304" pitchFamily="18" charset="0"/>
              </a:rPr>
              <a:t> </a:t>
            </a:r>
            <a:r>
              <a:rPr lang="en-US" dirty="0">
                <a:solidFill>
                  <a:srgbClr val="00B0F0"/>
                </a:solidFill>
                <a:latin typeface="Century" panose="02040604050505020304" pitchFamily="18" charset="0"/>
              </a:rPr>
              <a:t>Var</a:t>
            </a:r>
            <a:r>
              <a:rPr lang="en-US" dirty="0">
                <a:solidFill>
                  <a:schemeClr val="tx1"/>
                </a:solidFill>
                <a:latin typeface="Century" panose="02040604050505020304" pitchFamily="18" charset="0"/>
              </a:rPr>
              <a:t> “:=” </a:t>
            </a:r>
            <a:r>
              <a:rPr lang="en-US" dirty="0">
                <a:solidFill>
                  <a:srgbClr val="00B0F0"/>
                </a:solidFill>
                <a:latin typeface="Century" panose="02040604050505020304" pitchFamily="18" charset="0"/>
              </a:rPr>
              <a:t>Expression</a:t>
            </a:r>
            <a:br>
              <a:rPr lang="en-US" dirty="0">
                <a:solidFill>
                  <a:schemeClr val="tx1"/>
                </a:solidFill>
                <a:latin typeface="Century" panose="02040604050505020304" pitchFamily="18" charset="0"/>
              </a:rPr>
            </a:br>
            <a:r>
              <a:rPr lang="en-US" dirty="0">
                <a:solidFill>
                  <a:schemeClr val="tx1"/>
                </a:solidFill>
                <a:latin typeface="Century" panose="02040604050505020304" pitchFamily="18" charset="0"/>
              </a:rPr>
              <a:t>B </a:t>
            </a:r>
            <a:r>
              <a:rPr lang="en-US" dirty="0">
                <a:solidFill>
                  <a:schemeClr val="tx1"/>
                </a:solidFill>
                <a:latin typeface="Century" panose="02040604050505020304" pitchFamily="18" charset="0"/>
                <a:sym typeface="Wingdings" pitchFamily="2" charset="2"/>
              </a:rPr>
              <a:t></a:t>
            </a:r>
            <a:r>
              <a:rPr lang="en-US" dirty="0">
                <a:solidFill>
                  <a:schemeClr val="tx1"/>
                </a:solidFill>
                <a:latin typeface="Century" panose="02040604050505020304" pitchFamily="18" charset="0"/>
              </a:rPr>
              <a:t> “if” </a:t>
            </a:r>
            <a:r>
              <a:rPr lang="en-US" dirty="0">
                <a:solidFill>
                  <a:srgbClr val="00B0F0"/>
                </a:solidFill>
                <a:latin typeface="Century" panose="02040604050505020304" pitchFamily="18" charset="0"/>
              </a:rPr>
              <a:t>Bool-Exp</a:t>
            </a:r>
            <a:r>
              <a:rPr lang="en-US" dirty="0">
                <a:solidFill>
                  <a:schemeClr val="tx1"/>
                </a:solidFill>
                <a:latin typeface="Century" panose="02040604050505020304" pitchFamily="18" charset="0"/>
              </a:rPr>
              <a:t> “then” </a:t>
            </a:r>
            <a:r>
              <a:rPr lang="en-US" dirty="0">
                <a:solidFill>
                  <a:srgbClr val="00B0F0"/>
                </a:solidFill>
                <a:latin typeface="Century" panose="02040604050505020304" pitchFamily="18" charset="0"/>
              </a:rPr>
              <a:t>Statement</a:t>
            </a:r>
            <a:r>
              <a:rPr lang="en-US" dirty="0">
                <a:solidFill>
                  <a:schemeClr val="tx1"/>
                </a:solidFill>
                <a:latin typeface="Century" panose="02040604050505020304" pitchFamily="18" charset="0"/>
              </a:rPr>
              <a:t> “endif” | “if” </a:t>
            </a:r>
            <a:r>
              <a:rPr lang="en-US" dirty="0">
                <a:solidFill>
                  <a:srgbClr val="00B0F0"/>
                </a:solidFill>
                <a:latin typeface="Century" panose="02040604050505020304" pitchFamily="18" charset="0"/>
              </a:rPr>
              <a:t>Bool-Exp</a:t>
            </a:r>
            <a:r>
              <a:rPr lang="en-US" dirty="0">
                <a:solidFill>
                  <a:schemeClr val="tx1"/>
                </a:solidFill>
                <a:latin typeface="Century" panose="02040604050505020304" pitchFamily="18" charset="0"/>
              </a:rPr>
              <a:t> “then” </a:t>
            </a:r>
            <a:r>
              <a:rPr lang="en-US" dirty="0">
                <a:solidFill>
                  <a:srgbClr val="00B0F0"/>
                </a:solidFill>
                <a:latin typeface="Century" panose="02040604050505020304" pitchFamily="18" charset="0"/>
              </a:rPr>
              <a:t>Statement </a:t>
            </a:r>
            <a:r>
              <a:rPr lang="en-US" dirty="0">
                <a:solidFill>
                  <a:schemeClr val="tx1"/>
                </a:solidFill>
                <a:latin typeface="Century" panose="02040604050505020304" pitchFamily="18" charset="0"/>
              </a:rPr>
              <a:t>“else” </a:t>
            </a:r>
            <a:r>
              <a:rPr lang="en-US" dirty="0">
                <a:solidFill>
                  <a:srgbClr val="00B0F0"/>
                </a:solidFill>
                <a:latin typeface="Century" panose="02040604050505020304" pitchFamily="18" charset="0"/>
              </a:rPr>
              <a:t>Statement</a:t>
            </a:r>
            <a:r>
              <a:rPr lang="en-US" dirty="0">
                <a:solidFill>
                  <a:schemeClr val="tx1"/>
                </a:solidFill>
                <a:latin typeface="Century" panose="02040604050505020304" pitchFamily="18" charset="0"/>
              </a:rPr>
              <a:t> “endif”</a:t>
            </a:r>
            <a:br>
              <a:rPr lang="en-US" dirty="0">
                <a:solidFill>
                  <a:schemeClr val="tx1"/>
                </a:solidFill>
                <a:latin typeface="Century" panose="02040604050505020304" pitchFamily="18" charset="0"/>
              </a:rPr>
            </a:br>
            <a:r>
              <a:rPr lang="en-US" dirty="0">
                <a:solidFill>
                  <a:schemeClr val="tx1"/>
                </a:solidFill>
                <a:latin typeface="Century" panose="02040604050505020304" pitchFamily="18" charset="0"/>
              </a:rPr>
              <a:t>C </a:t>
            </a:r>
            <a:r>
              <a:rPr lang="en-US" dirty="0">
                <a:solidFill>
                  <a:schemeClr val="tx1"/>
                </a:solidFill>
                <a:latin typeface="Century" panose="02040604050505020304" pitchFamily="18" charset="0"/>
                <a:sym typeface="Wingdings" pitchFamily="2" charset="2"/>
              </a:rPr>
              <a:t></a:t>
            </a:r>
            <a:r>
              <a:rPr lang="en-US" dirty="0">
                <a:solidFill>
                  <a:schemeClr val="tx1"/>
                </a:solidFill>
                <a:latin typeface="Century" panose="02040604050505020304" pitchFamily="18" charset="0"/>
              </a:rPr>
              <a:t> “while” </a:t>
            </a:r>
            <a:r>
              <a:rPr lang="en-US" dirty="0">
                <a:solidFill>
                  <a:srgbClr val="00B0F0"/>
                </a:solidFill>
                <a:latin typeface="Century" panose="02040604050505020304" pitchFamily="18" charset="0"/>
              </a:rPr>
              <a:t>Bool-Exp</a:t>
            </a:r>
            <a:r>
              <a:rPr lang="en-US" dirty="0">
                <a:solidFill>
                  <a:schemeClr val="tx1"/>
                </a:solidFill>
                <a:latin typeface="Century" panose="02040604050505020304" pitchFamily="18" charset="0"/>
              </a:rPr>
              <a:t> “</a:t>
            </a:r>
            <a:r>
              <a:rPr lang="en-US" dirty="0" err="1">
                <a:solidFill>
                  <a:schemeClr val="tx1"/>
                </a:solidFill>
                <a:latin typeface="Century" panose="02040604050505020304" pitchFamily="18" charset="0"/>
              </a:rPr>
              <a:t>beginloop</a:t>
            </a:r>
            <a:r>
              <a:rPr lang="en-US" dirty="0">
                <a:solidFill>
                  <a:schemeClr val="tx1"/>
                </a:solidFill>
                <a:latin typeface="Century" panose="02040604050505020304" pitchFamily="18" charset="0"/>
              </a:rPr>
              <a:t>” </a:t>
            </a:r>
            <a:r>
              <a:rPr lang="en-US" dirty="0">
                <a:solidFill>
                  <a:srgbClr val="00B0F0"/>
                </a:solidFill>
                <a:latin typeface="Century" panose="02040604050505020304" pitchFamily="18" charset="0"/>
              </a:rPr>
              <a:t>Statement</a:t>
            </a:r>
            <a:r>
              <a:rPr lang="en-US" dirty="0">
                <a:solidFill>
                  <a:schemeClr val="tx1"/>
                </a:solidFill>
                <a:latin typeface="Century" panose="02040604050505020304" pitchFamily="18" charset="0"/>
              </a:rPr>
              <a:t> “</a:t>
            </a:r>
            <a:r>
              <a:rPr lang="en-US" dirty="0" err="1">
                <a:solidFill>
                  <a:schemeClr val="tx1"/>
                </a:solidFill>
                <a:latin typeface="Century" panose="02040604050505020304" pitchFamily="18" charset="0"/>
              </a:rPr>
              <a:t>endloop</a:t>
            </a:r>
            <a:r>
              <a:rPr lang="en-US" dirty="0">
                <a:solidFill>
                  <a:schemeClr val="tx1"/>
                </a:solidFill>
                <a:latin typeface="Century" panose="02040604050505020304" pitchFamily="18" charset="0"/>
              </a:rPr>
              <a:t>”</a:t>
            </a:r>
            <a:br>
              <a:rPr lang="en-US" dirty="0">
                <a:solidFill>
                  <a:schemeClr val="tx1"/>
                </a:solidFill>
                <a:latin typeface="Century" panose="02040604050505020304" pitchFamily="18" charset="0"/>
              </a:rPr>
            </a:br>
            <a:r>
              <a:rPr lang="en-US" dirty="0">
                <a:solidFill>
                  <a:schemeClr val="tx1"/>
                </a:solidFill>
                <a:latin typeface="Century" panose="02040604050505020304" pitchFamily="18" charset="0"/>
              </a:rPr>
              <a:t>D </a:t>
            </a:r>
            <a:r>
              <a:rPr lang="en-US" dirty="0">
                <a:solidFill>
                  <a:schemeClr val="tx1"/>
                </a:solidFill>
                <a:latin typeface="Century" panose="02040604050505020304" pitchFamily="18" charset="0"/>
                <a:sym typeface="Wingdings" pitchFamily="2" charset="2"/>
              </a:rPr>
              <a:t></a:t>
            </a:r>
            <a:r>
              <a:rPr lang="en-US" dirty="0">
                <a:solidFill>
                  <a:schemeClr val="tx1"/>
                </a:solidFill>
                <a:latin typeface="Century" panose="02040604050505020304" pitchFamily="18" charset="0"/>
              </a:rPr>
              <a:t> “do” “</a:t>
            </a:r>
            <a:r>
              <a:rPr lang="en-US" dirty="0" err="1">
                <a:solidFill>
                  <a:schemeClr val="tx1"/>
                </a:solidFill>
                <a:latin typeface="Century" panose="02040604050505020304" pitchFamily="18" charset="0"/>
              </a:rPr>
              <a:t>beginloop</a:t>
            </a:r>
            <a:r>
              <a:rPr lang="en-US" dirty="0">
                <a:solidFill>
                  <a:schemeClr val="tx1"/>
                </a:solidFill>
                <a:latin typeface="Century" panose="02040604050505020304" pitchFamily="18" charset="0"/>
              </a:rPr>
              <a:t>” </a:t>
            </a:r>
            <a:r>
              <a:rPr lang="en-US" dirty="0">
                <a:solidFill>
                  <a:srgbClr val="00B0F0"/>
                </a:solidFill>
                <a:latin typeface="Century" panose="02040604050505020304" pitchFamily="18" charset="0"/>
              </a:rPr>
              <a:t>Statement</a:t>
            </a:r>
            <a:r>
              <a:rPr lang="en-US" dirty="0">
                <a:solidFill>
                  <a:schemeClr val="tx1"/>
                </a:solidFill>
                <a:latin typeface="Century" panose="02040604050505020304" pitchFamily="18" charset="0"/>
              </a:rPr>
              <a:t> “</a:t>
            </a:r>
            <a:r>
              <a:rPr lang="en-US" dirty="0" err="1">
                <a:solidFill>
                  <a:schemeClr val="tx1"/>
                </a:solidFill>
                <a:latin typeface="Century" panose="02040604050505020304" pitchFamily="18" charset="0"/>
              </a:rPr>
              <a:t>endloop</a:t>
            </a:r>
            <a:r>
              <a:rPr lang="en-US" dirty="0">
                <a:solidFill>
                  <a:schemeClr val="tx1"/>
                </a:solidFill>
                <a:latin typeface="Century" panose="02040604050505020304" pitchFamily="18" charset="0"/>
              </a:rPr>
              <a:t>” “while” </a:t>
            </a:r>
            <a:r>
              <a:rPr lang="en-US" dirty="0">
                <a:solidFill>
                  <a:srgbClr val="00B0F0"/>
                </a:solidFill>
                <a:latin typeface="Century" panose="02040604050505020304" pitchFamily="18" charset="0"/>
              </a:rPr>
              <a:t>Bool-Exp</a:t>
            </a:r>
            <a:br>
              <a:rPr lang="en-US" dirty="0">
                <a:solidFill>
                  <a:schemeClr val="tx1"/>
                </a:solidFill>
                <a:latin typeface="Century" panose="02040604050505020304" pitchFamily="18" charset="0"/>
              </a:rPr>
            </a:br>
            <a:r>
              <a:rPr lang="en-US" dirty="0">
                <a:solidFill>
                  <a:schemeClr val="tx1"/>
                </a:solidFill>
                <a:latin typeface="Century" panose="02040604050505020304" pitchFamily="18" charset="0"/>
              </a:rPr>
              <a:t>E </a:t>
            </a:r>
            <a:r>
              <a:rPr lang="en-US" dirty="0">
                <a:solidFill>
                  <a:schemeClr val="tx1"/>
                </a:solidFill>
                <a:latin typeface="Century" panose="02040604050505020304" pitchFamily="18" charset="0"/>
                <a:sym typeface="Wingdings" pitchFamily="2" charset="2"/>
              </a:rPr>
              <a:t></a:t>
            </a:r>
            <a:r>
              <a:rPr lang="en-US" dirty="0">
                <a:solidFill>
                  <a:schemeClr val="tx1"/>
                </a:solidFill>
                <a:latin typeface="Century" panose="02040604050505020304" pitchFamily="18" charset="0"/>
              </a:rPr>
              <a:t> “read” </a:t>
            </a:r>
            <a:r>
              <a:rPr lang="en-US" dirty="0">
                <a:solidFill>
                  <a:srgbClr val="00B0F0"/>
                </a:solidFill>
                <a:latin typeface="Century" panose="02040604050505020304" pitchFamily="18" charset="0"/>
              </a:rPr>
              <a:t>Var</a:t>
            </a:r>
            <a:r>
              <a:rPr lang="en-US" dirty="0">
                <a:solidFill>
                  <a:schemeClr val="tx1"/>
                </a:solidFill>
                <a:latin typeface="Century" panose="02040604050505020304" pitchFamily="18" charset="0"/>
              </a:rPr>
              <a:t> E’ </a:t>
            </a:r>
            <a:br>
              <a:rPr lang="en-US" dirty="0">
                <a:solidFill>
                  <a:schemeClr val="tx1"/>
                </a:solidFill>
                <a:latin typeface="Century" panose="02040604050505020304" pitchFamily="18" charset="0"/>
              </a:rPr>
            </a:br>
            <a:r>
              <a:rPr lang="en-US" dirty="0">
                <a:solidFill>
                  <a:schemeClr val="tx1"/>
                </a:solidFill>
                <a:latin typeface="Century" panose="02040604050505020304" pitchFamily="18" charset="0"/>
              </a:rPr>
              <a:t>E’ </a:t>
            </a:r>
            <a:r>
              <a:rPr lang="en-US" dirty="0">
                <a:solidFill>
                  <a:schemeClr val="tx1"/>
                </a:solidFill>
                <a:latin typeface="Century" panose="02040604050505020304" pitchFamily="18" charset="0"/>
                <a:sym typeface="Wingdings" pitchFamily="2" charset="2"/>
              </a:rPr>
              <a:t></a:t>
            </a:r>
            <a:r>
              <a:rPr lang="en-US" dirty="0">
                <a:solidFill>
                  <a:schemeClr val="tx1"/>
                </a:solidFill>
                <a:latin typeface="Century" panose="02040604050505020304" pitchFamily="18" charset="0"/>
              </a:rPr>
              <a:t> “,” </a:t>
            </a:r>
            <a:r>
              <a:rPr lang="en-US" dirty="0">
                <a:solidFill>
                  <a:srgbClr val="00B0F0"/>
                </a:solidFill>
                <a:latin typeface="Century" panose="02040604050505020304" pitchFamily="18" charset="0"/>
              </a:rPr>
              <a:t>Var</a:t>
            </a:r>
            <a:r>
              <a:rPr lang="en-US" dirty="0">
                <a:solidFill>
                  <a:schemeClr val="tx1"/>
                </a:solidFill>
                <a:latin typeface="Century" panose="02040604050505020304" pitchFamily="18" charset="0"/>
              </a:rPr>
              <a:t> E’ | empty </a:t>
            </a:r>
          </a:p>
          <a:p>
            <a:r>
              <a:rPr lang="en-US" dirty="0">
                <a:solidFill>
                  <a:schemeClr val="tx1"/>
                </a:solidFill>
                <a:latin typeface="Century" panose="02040604050505020304" pitchFamily="18" charset="0"/>
              </a:rPr>
              <a:t>F </a:t>
            </a:r>
            <a:r>
              <a:rPr lang="en-US" dirty="0">
                <a:solidFill>
                  <a:schemeClr val="tx1"/>
                </a:solidFill>
                <a:latin typeface="Century" panose="02040604050505020304" pitchFamily="18" charset="0"/>
                <a:sym typeface="Wingdings" pitchFamily="2" charset="2"/>
              </a:rPr>
              <a:t></a:t>
            </a:r>
            <a:r>
              <a:rPr lang="en-US" dirty="0">
                <a:solidFill>
                  <a:schemeClr val="tx1"/>
                </a:solidFill>
                <a:latin typeface="Century" panose="02040604050505020304" pitchFamily="18" charset="0"/>
              </a:rPr>
              <a:t> “write” </a:t>
            </a:r>
            <a:r>
              <a:rPr lang="en-US" dirty="0">
                <a:solidFill>
                  <a:srgbClr val="00B0F0"/>
                </a:solidFill>
                <a:latin typeface="Century" panose="02040604050505020304" pitchFamily="18" charset="0"/>
              </a:rPr>
              <a:t>Var</a:t>
            </a:r>
            <a:r>
              <a:rPr lang="en-US" dirty="0">
                <a:solidFill>
                  <a:schemeClr val="tx1"/>
                </a:solidFill>
                <a:latin typeface="Century" panose="02040604050505020304" pitchFamily="18" charset="0"/>
              </a:rPr>
              <a:t> E’</a:t>
            </a:r>
            <a:br>
              <a:rPr lang="en-US" dirty="0">
                <a:solidFill>
                  <a:schemeClr val="tx1"/>
                </a:solidFill>
                <a:latin typeface="Century" panose="02040604050505020304" pitchFamily="18" charset="0"/>
              </a:rPr>
            </a:br>
            <a:r>
              <a:rPr lang="en-US" dirty="0">
                <a:solidFill>
                  <a:schemeClr val="tx1"/>
                </a:solidFill>
                <a:latin typeface="Century" panose="02040604050505020304" pitchFamily="18" charset="0"/>
              </a:rPr>
              <a:t>G </a:t>
            </a:r>
            <a:r>
              <a:rPr lang="en-US" dirty="0">
                <a:solidFill>
                  <a:schemeClr val="tx1"/>
                </a:solidFill>
                <a:latin typeface="Century" panose="02040604050505020304" pitchFamily="18" charset="0"/>
                <a:sym typeface="Wingdings" pitchFamily="2" charset="2"/>
              </a:rPr>
              <a:t></a:t>
            </a:r>
            <a:r>
              <a:rPr lang="en-US" dirty="0">
                <a:solidFill>
                  <a:schemeClr val="tx1"/>
                </a:solidFill>
                <a:latin typeface="Century" panose="02040604050505020304" pitchFamily="18" charset="0"/>
              </a:rPr>
              <a:t> “continue”</a:t>
            </a:r>
            <a:br>
              <a:rPr lang="en-US" dirty="0">
                <a:solidFill>
                  <a:schemeClr val="tx1"/>
                </a:solidFill>
                <a:latin typeface="Century" panose="02040604050505020304" pitchFamily="18" charset="0"/>
              </a:rPr>
            </a:br>
            <a:r>
              <a:rPr lang="en-US" dirty="0">
                <a:solidFill>
                  <a:schemeClr val="tx1"/>
                </a:solidFill>
                <a:latin typeface="Century" panose="02040604050505020304" pitchFamily="18" charset="0"/>
              </a:rPr>
              <a:t>H </a:t>
            </a:r>
            <a:r>
              <a:rPr lang="en-US" dirty="0">
                <a:solidFill>
                  <a:schemeClr val="tx1"/>
                </a:solidFill>
                <a:latin typeface="Century" panose="02040604050505020304" pitchFamily="18" charset="0"/>
                <a:sym typeface="Wingdings" pitchFamily="2" charset="2"/>
              </a:rPr>
              <a:t></a:t>
            </a:r>
            <a:r>
              <a:rPr lang="en-US" dirty="0">
                <a:solidFill>
                  <a:schemeClr val="tx1"/>
                </a:solidFill>
                <a:latin typeface="Century" panose="02040604050505020304" pitchFamily="18" charset="0"/>
              </a:rPr>
              <a:t> “return” </a:t>
            </a:r>
            <a:r>
              <a:rPr lang="en-US" dirty="0">
                <a:solidFill>
                  <a:srgbClr val="00B0F0"/>
                </a:solidFill>
                <a:latin typeface="Century" panose="02040604050505020304" pitchFamily="18" charset="0"/>
              </a:rPr>
              <a:t>Expression</a:t>
            </a:r>
            <a:r>
              <a:rPr lang="en-US" dirty="0">
                <a:solidFill>
                  <a:schemeClr val="tx1"/>
                </a:solidFill>
                <a:latin typeface="Century" panose="020406040505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079204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CBEC3-EE9C-D645-AB81-372B1C898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6"/>
            <a:ext cx="9006443" cy="1060948"/>
          </a:xfrm>
        </p:spPr>
        <p:txBody>
          <a:bodyPr>
            <a:normAutofit/>
          </a:bodyPr>
          <a:lstStyle/>
          <a:p>
            <a:r>
              <a:rPr lang="en-US" sz="3500" dirty="0">
                <a:solidFill>
                  <a:srgbClr val="FFC000"/>
                </a:solidFill>
                <a:latin typeface="Century" panose="02040604050505020304" pitchFamily="18" charset="0"/>
              </a:rPr>
              <a:t>Detailed Requirements (Cntd.)</a:t>
            </a:r>
          </a:p>
        </p:txBody>
      </p:sp>
      <p:pic>
        <p:nvPicPr>
          <p:cNvPr id="5" name="Content Placeholder 8" descr="Logo&#10;&#10;Description automatically generated">
            <a:extLst>
              <a:ext uri="{FF2B5EF4-FFF2-40B4-BE49-F238E27FC236}">
                <a16:creationId xmlns:a16="http://schemas.microsoft.com/office/drawing/2014/main" id="{7FE954B0-FE14-9141-8EE2-D474CDA057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7332" y="365125"/>
            <a:ext cx="1370010" cy="722643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FF152F1-C1FE-6543-8963-877FE2B7F0AE}"/>
              </a:ext>
            </a:extLst>
          </p:cNvPr>
          <p:cNvCxnSpPr>
            <a:cxnSpLocks/>
          </p:cNvCxnSpPr>
          <p:nvPr/>
        </p:nvCxnSpPr>
        <p:spPr>
          <a:xfrm>
            <a:off x="10286204" y="205285"/>
            <a:ext cx="0" cy="1220788"/>
          </a:xfrm>
          <a:prstGeom prst="line">
            <a:avLst/>
          </a:prstGeom>
          <a:ln w="19050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28B27D9-246E-ED46-9440-4EBF2FC4A6AC}"/>
              </a:ext>
            </a:extLst>
          </p:cNvPr>
          <p:cNvCxnSpPr>
            <a:cxnSpLocks/>
          </p:cNvCxnSpPr>
          <p:nvPr/>
        </p:nvCxnSpPr>
        <p:spPr>
          <a:xfrm flipH="1">
            <a:off x="10091737" y="1219530"/>
            <a:ext cx="1675604" cy="0"/>
          </a:xfrm>
          <a:prstGeom prst="line">
            <a:avLst/>
          </a:prstGeom>
          <a:ln w="19050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F7ACEB0-AC3C-9B4E-8471-AA6ED0A78EA5}"/>
              </a:ext>
            </a:extLst>
          </p:cNvPr>
          <p:cNvCxnSpPr/>
          <p:nvPr/>
        </p:nvCxnSpPr>
        <p:spPr>
          <a:xfrm>
            <a:off x="765966" y="1451473"/>
            <a:ext cx="11001375" cy="0"/>
          </a:xfrm>
          <a:prstGeom prst="line">
            <a:avLst/>
          </a:prstGeom>
          <a:ln w="28575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776DBAF-1C9C-354D-83C0-06C448BC06BB}"/>
              </a:ext>
            </a:extLst>
          </p:cNvPr>
          <p:cNvCxnSpPr/>
          <p:nvPr/>
        </p:nvCxnSpPr>
        <p:spPr>
          <a:xfrm>
            <a:off x="838200" y="6188076"/>
            <a:ext cx="11001375" cy="0"/>
          </a:xfrm>
          <a:prstGeom prst="line">
            <a:avLst/>
          </a:prstGeom>
          <a:ln w="28575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92D75E3A-D255-814A-937F-20B651B69C75}"/>
              </a:ext>
            </a:extLst>
          </p:cNvPr>
          <p:cNvSpPr/>
          <p:nvPr/>
        </p:nvSpPr>
        <p:spPr>
          <a:xfrm>
            <a:off x="11070431" y="6262359"/>
            <a:ext cx="566738" cy="528637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entury" panose="02040604050505020304" pitchFamily="18" charset="0"/>
              </a:rPr>
              <a:t>6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7E0AD5E-1989-C240-84D1-388818C985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5914"/>
            <a:ext cx="10515600" cy="4478337"/>
          </a:xfrm>
        </p:spPr>
        <p:txBody>
          <a:bodyPr>
            <a:normAutofit/>
          </a:bodyPr>
          <a:lstStyle/>
          <a:p>
            <a:pPr marL="514350" indent="-514350" algn="just">
              <a:buFont typeface="+mj-lt"/>
              <a:buAutoNum type="arabicPeriod" startAt="3"/>
            </a:pPr>
            <a:r>
              <a:rPr lang="en-US" sz="2000" dirty="0">
                <a:latin typeface="Century" panose="02040604050505020304" pitchFamily="18" charset="0"/>
              </a:rPr>
              <a:t>Run bison to generate the parser for MINI-L using your specification. </a:t>
            </a:r>
          </a:p>
          <a:p>
            <a:pPr lvl="1" algn="just"/>
            <a:r>
              <a:rPr lang="en-US" sz="2000" dirty="0">
                <a:latin typeface="Century" panose="02040604050505020304" pitchFamily="18" charset="0"/>
              </a:rPr>
              <a:t>The </a:t>
            </a:r>
            <a:r>
              <a:rPr lang="en-US" sz="2000" b="1" dirty="0">
                <a:solidFill>
                  <a:srgbClr val="0070C0"/>
                </a:solidFill>
                <a:latin typeface="Century" panose="02040604050505020304" pitchFamily="18" charset="0"/>
              </a:rPr>
              <a:t>-d</a:t>
            </a:r>
            <a:r>
              <a:rPr lang="en-US" sz="2000" dirty="0">
                <a:latin typeface="Century" panose="02040604050505020304" pitchFamily="18" charset="0"/>
              </a:rPr>
              <a:t> flag is necessary to create a </a:t>
            </a:r>
            <a:r>
              <a:rPr lang="en-US" sz="2000" b="1" dirty="0">
                <a:solidFill>
                  <a:srgbClr val="0070C0"/>
                </a:solidFill>
                <a:latin typeface="Century" panose="02040604050505020304" pitchFamily="18" charset="0"/>
              </a:rPr>
              <a:t>.h</a:t>
            </a:r>
            <a:r>
              <a:rPr lang="en-US" sz="2000" dirty="0">
                <a:latin typeface="Century" panose="02040604050505020304" pitchFamily="18" charset="0"/>
              </a:rPr>
              <a:t> file that will link your flex lexical analyzer and your bison parser. </a:t>
            </a:r>
          </a:p>
          <a:p>
            <a:pPr lvl="1" algn="just"/>
            <a:r>
              <a:rPr lang="en-US" sz="2000" dirty="0">
                <a:latin typeface="Century" panose="02040604050505020304" pitchFamily="18" charset="0"/>
              </a:rPr>
              <a:t>The </a:t>
            </a:r>
            <a:r>
              <a:rPr lang="en-US" sz="2000" b="1" dirty="0">
                <a:solidFill>
                  <a:srgbClr val="0070C0"/>
                </a:solidFill>
                <a:latin typeface="Century" panose="02040604050505020304" pitchFamily="18" charset="0"/>
              </a:rPr>
              <a:t>-v</a:t>
            </a:r>
            <a:r>
              <a:rPr lang="en-US" sz="2000" dirty="0">
                <a:latin typeface="Century" panose="02040604050505020304" pitchFamily="18" charset="0"/>
              </a:rPr>
              <a:t> flag is helpful for creating an output file that can be used to analyze any conflicts in bison. </a:t>
            </a:r>
          </a:p>
          <a:p>
            <a:pPr lvl="1" algn="just"/>
            <a:r>
              <a:rPr lang="en-US" sz="2000" dirty="0">
                <a:latin typeface="Century" panose="02040604050505020304" pitchFamily="18" charset="0"/>
              </a:rPr>
              <a:t>The </a:t>
            </a:r>
            <a:r>
              <a:rPr lang="en-US" sz="2000" b="1" dirty="0">
                <a:solidFill>
                  <a:srgbClr val="0070C0"/>
                </a:solidFill>
                <a:latin typeface="Century" panose="02040604050505020304" pitchFamily="18" charset="0"/>
              </a:rPr>
              <a:t>--file-prefix </a:t>
            </a:r>
            <a:r>
              <a:rPr lang="en-US" sz="2000" dirty="0">
                <a:latin typeface="Century" panose="02040604050505020304" pitchFamily="18" charset="0"/>
              </a:rPr>
              <a:t>option can be used to change the prefix of the file names outputted by bison. 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rgbClr val="0070C0"/>
                </a:solidFill>
                <a:latin typeface="Century" panose="02040604050505020304" pitchFamily="18" charset="0"/>
              </a:rPr>
              <a:t>Example:</a:t>
            </a:r>
            <a:r>
              <a:rPr lang="en-US" sz="2000" dirty="0">
                <a:latin typeface="Century" panose="02040604050505020304" pitchFamily="18" charset="0"/>
              </a:rPr>
              <a:t> execute the command:</a:t>
            </a:r>
          </a:p>
          <a:p>
            <a:pPr marL="0" indent="0" algn="just">
              <a:buNone/>
            </a:pPr>
            <a:endParaRPr lang="en-US" sz="2000" dirty="0">
              <a:latin typeface="Century" panose="02040604050505020304" pitchFamily="18" charset="0"/>
            </a:endParaRPr>
          </a:p>
          <a:p>
            <a:pPr marL="0" indent="0" algn="just">
              <a:buNone/>
            </a:pPr>
            <a:endParaRPr lang="en-US" sz="2000" dirty="0">
              <a:latin typeface="Century" panose="02040604050505020304" pitchFamily="18" charset="0"/>
            </a:endParaRPr>
          </a:p>
          <a:p>
            <a:pPr marL="0" indent="0" algn="just">
              <a:buNone/>
            </a:pPr>
            <a:r>
              <a:rPr lang="en-US" sz="2000" dirty="0">
                <a:latin typeface="Century" panose="02040604050505020304" pitchFamily="18" charset="0"/>
              </a:rPr>
              <a:t>This will create the parser in a file called </a:t>
            </a:r>
            <a:r>
              <a:rPr lang="en-US" sz="2000" dirty="0">
                <a:solidFill>
                  <a:srgbClr val="0070C0"/>
                </a:solidFill>
                <a:latin typeface="Century" panose="02040604050505020304" pitchFamily="18" charset="0"/>
              </a:rPr>
              <a:t>y.tab.c</a:t>
            </a:r>
            <a:r>
              <a:rPr lang="en-US" sz="2000" dirty="0">
                <a:latin typeface="Century" panose="02040604050505020304" pitchFamily="18" charset="0"/>
              </a:rPr>
              <a:t>, the necessary </a:t>
            </a:r>
            <a:r>
              <a:rPr lang="en-US" sz="2000" dirty="0">
                <a:solidFill>
                  <a:srgbClr val="0070C0"/>
                </a:solidFill>
                <a:latin typeface="Century" panose="02040604050505020304" pitchFamily="18" charset="0"/>
              </a:rPr>
              <a:t>.h</a:t>
            </a:r>
            <a:r>
              <a:rPr lang="en-US" sz="2000" dirty="0">
                <a:latin typeface="Century" panose="02040604050505020304" pitchFamily="18" charset="0"/>
              </a:rPr>
              <a:t> file called </a:t>
            </a:r>
            <a:r>
              <a:rPr lang="en-US" sz="2000" dirty="0">
                <a:solidFill>
                  <a:srgbClr val="0070C0"/>
                </a:solidFill>
                <a:latin typeface="Century" panose="02040604050505020304" pitchFamily="18" charset="0"/>
              </a:rPr>
              <a:t>y.tab.h</a:t>
            </a:r>
            <a:r>
              <a:rPr lang="en-US" sz="2000" dirty="0">
                <a:latin typeface="Century" panose="02040604050505020304" pitchFamily="18" charset="0"/>
              </a:rPr>
              <a:t>, and the informative output file called </a:t>
            </a:r>
            <a:r>
              <a:rPr lang="en-US" sz="2000" dirty="0">
                <a:solidFill>
                  <a:srgbClr val="0070C0"/>
                </a:solidFill>
                <a:latin typeface="Century" panose="02040604050505020304" pitchFamily="18" charset="0"/>
              </a:rPr>
              <a:t>y.output</a:t>
            </a:r>
            <a:r>
              <a:rPr lang="en-US" sz="2000" dirty="0">
                <a:latin typeface="Century" panose="02040604050505020304" pitchFamily="18" charset="0"/>
              </a:rPr>
              <a:t>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3974EEB-8AAC-6441-9B78-3C8EEA803FB0}"/>
              </a:ext>
            </a:extLst>
          </p:cNvPr>
          <p:cNvSpPr/>
          <p:nvPr/>
        </p:nvSpPr>
        <p:spPr>
          <a:xfrm>
            <a:off x="3498850" y="4294186"/>
            <a:ext cx="5194300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  <a:latin typeface="Century" panose="02040604050505020304" pitchFamily="18" charset="0"/>
              </a:rPr>
              <a:t>bison -v -d --file-prefix=y mini_l.y</a:t>
            </a:r>
            <a:endParaRPr lang="en-US" dirty="0">
              <a:latin typeface="Century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91659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CBEC3-EE9C-D645-AB81-372B1C898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7450776" cy="1060948"/>
          </a:xfrm>
        </p:spPr>
        <p:txBody>
          <a:bodyPr>
            <a:normAutofit/>
          </a:bodyPr>
          <a:lstStyle/>
          <a:p>
            <a:r>
              <a:rPr lang="en-US" sz="3500" dirty="0">
                <a:solidFill>
                  <a:srgbClr val="FFC000"/>
                </a:solidFill>
                <a:latin typeface="Century" panose="02040604050505020304" pitchFamily="18" charset="0"/>
              </a:rPr>
              <a:t>Lex/Flex with Yacc/Bison</a:t>
            </a:r>
          </a:p>
        </p:txBody>
      </p:sp>
      <p:pic>
        <p:nvPicPr>
          <p:cNvPr id="5" name="Content Placeholder 8" descr="Logo&#10;&#10;Description automatically generated">
            <a:extLst>
              <a:ext uri="{FF2B5EF4-FFF2-40B4-BE49-F238E27FC236}">
                <a16:creationId xmlns:a16="http://schemas.microsoft.com/office/drawing/2014/main" id="{7FE954B0-FE14-9141-8EE2-D474CDA057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7332" y="365125"/>
            <a:ext cx="1370010" cy="722643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FF152F1-C1FE-6543-8963-877FE2B7F0AE}"/>
              </a:ext>
            </a:extLst>
          </p:cNvPr>
          <p:cNvCxnSpPr>
            <a:cxnSpLocks/>
          </p:cNvCxnSpPr>
          <p:nvPr/>
        </p:nvCxnSpPr>
        <p:spPr>
          <a:xfrm>
            <a:off x="10286204" y="205285"/>
            <a:ext cx="0" cy="1220788"/>
          </a:xfrm>
          <a:prstGeom prst="line">
            <a:avLst/>
          </a:prstGeom>
          <a:ln w="19050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28B27D9-246E-ED46-9440-4EBF2FC4A6AC}"/>
              </a:ext>
            </a:extLst>
          </p:cNvPr>
          <p:cNvCxnSpPr>
            <a:cxnSpLocks/>
          </p:cNvCxnSpPr>
          <p:nvPr/>
        </p:nvCxnSpPr>
        <p:spPr>
          <a:xfrm flipH="1">
            <a:off x="10091737" y="1219530"/>
            <a:ext cx="1675604" cy="0"/>
          </a:xfrm>
          <a:prstGeom prst="line">
            <a:avLst/>
          </a:prstGeom>
          <a:ln w="19050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F7ACEB0-AC3C-9B4E-8471-AA6ED0A78EA5}"/>
              </a:ext>
            </a:extLst>
          </p:cNvPr>
          <p:cNvCxnSpPr/>
          <p:nvPr/>
        </p:nvCxnSpPr>
        <p:spPr>
          <a:xfrm>
            <a:off x="765966" y="1451473"/>
            <a:ext cx="11001375" cy="0"/>
          </a:xfrm>
          <a:prstGeom prst="line">
            <a:avLst/>
          </a:prstGeom>
          <a:ln w="28575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776DBAF-1C9C-354D-83C0-06C448BC06BB}"/>
              </a:ext>
            </a:extLst>
          </p:cNvPr>
          <p:cNvCxnSpPr/>
          <p:nvPr/>
        </p:nvCxnSpPr>
        <p:spPr>
          <a:xfrm>
            <a:off x="838200" y="6188076"/>
            <a:ext cx="11001375" cy="0"/>
          </a:xfrm>
          <a:prstGeom prst="line">
            <a:avLst/>
          </a:prstGeom>
          <a:ln w="28575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92D75E3A-D255-814A-937F-20B651B69C75}"/>
              </a:ext>
            </a:extLst>
          </p:cNvPr>
          <p:cNvSpPr/>
          <p:nvPr/>
        </p:nvSpPr>
        <p:spPr>
          <a:xfrm>
            <a:off x="11070431" y="6262359"/>
            <a:ext cx="566738" cy="528637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entury" panose="02040604050505020304" pitchFamily="18" charset="0"/>
              </a:rPr>
              <a:t>7</a:t>
            </a:r>
          </a:p>
        </p:txBody>
      </p:sp>
      <p:pic>
        <p:nvPicPr>
          <p:cNvPr id="10" name="Picture 9" descr="A picture containing text, clock, gauge&#10;&#10;Description automatically generated">
            <a:extLst>
              <a:ext uri="{FF2B5EF4-FFF2-40B4-BE49-F238E27FC236}">
                <a16:creationId xmlns:a16="http://schemas.microsoft.com/office/drawing/2014/main" id="{93754A2A-B9E5-E74C-82B6-9AD8243A19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734" y="1525756"/>
            <a:ext cx="10911837" cy="4601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2251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CBEC3-EE9C-D645-AB81-372B1C898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6"/>
            <a:ext cx="9006443" cy="1060948"/>
          </a:xfrm>
        </p:spPr>
        <p:txBody>
          <a:bodyPr>
            <a:normAutofit/>
          </a:bodyPr>
          <a:lstStyle/>
          <a:p>
            <a:r>
              <a:rPr lang="en-US" sz="3500" dirty="0">
                <a:solidFill>
                  <a:srgbClr val="FFC000"/>
                </a:solidFill>
                <a:latin typeface="Century" panose="02040604050505020304" pitchFamily="18" charset="0"/>
              </a:rPr>
              <a:t>Detailed Requirements (Cntd.)</a:t>
            </a:r>
          </a:p>
        </p:txBody>
      </p:sp>
      <p:pic>
        <p:nvPicPr>
          <p:cNvPr id="5" name="Content Placeholder 8" descr="Logo&#10;&#10;Description automatically generated">
            <a:extLst>
              <a:ext uri="{FF2B5EF4-FFF2-40B4-BE49-F238E27FC236}">
                <a16:creationId xmlns:a16="http://schemas.microsoft.com/office/drawing/2014/main" id="{7FE954B0-FE14-9141-8EE2-D474CDA057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7332" y="365125"/>
            <a:ext cx="1370010" cy="722643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FF152F1-C1FE-6543-8963-877FE2B7F0AE}"/>
              </a:ext>
            </a:extLst>
          </p:cNvPr>
          <p:cNvCxnSpPr>
            <a:cxnSpLocks/>
          </p:cNvCxnSpPr>
          <p:nvPr/>
        </p:nvCxnSpPr>
        <p:spPr>
          <a:xfrm>
            <a:off x="10286204" y="205285"/>
            <a:ext cx="0" cy="1220788"/>
          </a:xfrm>
          <a:prstGeom prst="line">
            <a:avLst/>
          </a:prstGeom>
          <a:ln w="19050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28B27D9-246E-ED46-9440-4EBF2FC4A6AC}"/>
              </a:ext>
            </a:extLst>
          </p:cNvPr>
          <p:cNvCxnSpPr>
            <a:cxnSpLocks/>
          </p:cNvCxnSpPr>
          <p:nvPr/>
        </p:nvCxnSpPr>
        <p:spPr>
          <a:xfrm flipH="1">
            <a:off x="10091737" y="1219530"/>
            <a:ext cx="1675604" cy="0"/>
          </a:xfrm>
          <a:prstGeom prst="line">
            <a:avLst/>
          </a:prstGeom>
          <a:ln w="19050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F7ACEB0-AC3C-9B4E-8471-AA6ED0A78EA5}"/>
              </a:ext>
            </a:extLst>
          </p:cNvPr>
          <p:cNvCxnSpPr/>
          <p:nvPr/>
        </p:nvCxnSpPr>
        <p:spPr>
          <a:xfrm>
            <a:off x="765966" y="1451473"/>
            <a:ext cx="11001375" cy="0"/>
          </a:xfrm>
          <a:prstGeom prst="line">
            <a:avLst/>
          </a:prstGeom>
          <a:ln w="28575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776DBAF-1C9C-354D-83C0-06C448BC06BB}"/>
              </a:ext>
            </a:extLst>
          </p:cNvPr>
          <p:cNvCxnSpPr/>
          <p:nvPr/>
        </p:nvCxnSpPr>
        <p:spPr>
          <a:xfrm>
            <a:off x="838200" y="6188076"/>
            <a:ext cx="11001375" cy="0"/>
          </a:xfrm>
          <a:prstGeom prst="line">
            <a:avLst/>
          </a:prstGeom>
          <a:ln w="28575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92D75E3A-D255-814A-937F-20B651B69C75}"/>
              </a:ext>
            </a:extLst>
          </p:cNvPr>
          <p:cNvSpPr/>
          <p:nvPr/>
        </p:nvSpPr>
        <p:spPr>
          <a:xfrm>
            <a:off x="11070431" y="6262359"/>
            <a:ext cx="566738" cy="528637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entury" panose="02040604050505020304" pitchFamily="18" charset="0"/>
              </a:rPr>
              <a:t>8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7E0AD5E-1989-C240-84D1-388818C985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5914"/>
            <a:ext cx="10515600" cy="4478337"/>
          </a:xfrm>
        </p:spPr>
        <p:txBody>
          <a:bodyPr>
            <a:normAutofit/>
          </a:bodyPr>
          <a:lstStyle/>
          <a:p>
            <a:pPr marL="514350" indent="-514350" algn="just">
              <a:buFont typeface="+mj-lt"/>
              <a:buAutoNum type="arabicPeriod" startAt="4"/>
            </a:pPr>
            <a:r>
              <a:rPr lang="en-US" sz="2400" dirty="0">
                <a:latin typeface="Century" panose="02040604050505020304" pitchFamily="18" charset="0"/>
              </a:rPr>
              <a:t>Ensure that your MINI-L lexical analyzer from the first phase of the class project has been constructed.  </a:t>
            </a:r>
          </a:p>
          <a:p>
            <a:pPr marL="0" indent="0" algn="just">
              <a:buNone/>
            </a:pPr>
            <a:endParaRPr lang="en-US" sz="2400" dirty="0">
              <a:latin typeface="Century" panose="02040604050505020304" pitchFamily="18" charset="0"/>
            </a:endParaRPr>
          </a:p>
          <a:p>
            <a:pPr marL="0" indent="0" algn="just">
              <a:buNone/>
            </a:pPr>
            <a:r>
              <a:rPr lang="en-US" sz="2400" dirty="0">
                <a:solidFill>
                  <a:srgbClr val="0070C0"/>
                </a:solidFill>
                <a:latin typeface="Century" panose="02040604050505020304" pitchFamily="18" charset="0"/>
              </a:rPr>
              <a:t>Example:</a:t>
            </a:r>
            <a:r>
              <a:rPr lang="en-US" sz="2400" dirty="0">
                <a:latin typeface="Century" panose="02040604050505020304" pitchFamily="18" charset="0"/>
              </a:rPr>
              <a:t> if your lexical analyzer specification is in a file called mini_l.lex, then use it with flex as follows: flex mini_l.lex. This will create the lexical analyzer in a file called lex.yy.c.</a:t>
            </a:r>
          </a:p>
          <a:p>
            <a:pPr marL="0" indent="0" algn="just">
              <a:buNone/>
            </a:pPr>
            <a:endParaRPr lang="en-US" sz="2400" dirty="0">
              <a:latin typeface="Century" panose="02040604050505020304" pitchFamily="18" charset="0"/>
            </a:endParaRPr>
          </a:p>
          <a:p>
            <a:pPr marL="514350" indent="-514350" algn="just">
              <a:buFont typeface="+mj-lt"/>
              <a:buAutoNum type="arabicPeriod" startAt="4"/>
            </a:pPr>
            <a:r>
              <a:rPr lang="en-US" sz="2400" dirty="0">
                <a:latin typeface="Century" panose="02040604050505020304" pitchFamily="18" charset="0"/>
              </a:rPr>
              <a:t>Compile everything together into a single executable.  Example: compile your parser into the executable parser with the following command: </a:t>
            </a:r>
            <a:r>
              <a:rPr lang="en-US" sz="2400" dirty="0">
                <a:solidFill>
                  <a:srgbClr val="FF0000"/>
                </a:solidFill>
                <a:latin typeface="Century" panose="02040604050505020304" pitchFamily="18" charset="0"/>
              </a:rPr>
              <a:t>gcc -o parser y.tab.c lex.yy.c -lfl</a:t>
            </a:r>
            <a:r>
              <a:rPr lang="en-US" sz="2400" dirty="0">
                <a:latin typeface="Century" panose="02040604050505020304" pitchFamily="18" charset="0"/>
              </a:rPr>
              <a:t>. The program parser should now be available for use.</a:t>
            </a:r>
          </a:p>
          <a:p>
            <a:pPr marL="514350" indent="-514350" algn="just">
              <a:buFont typeface="+mj-lt"/>
              <a:buAutoNum type="arabicPeriod" startAt="4"/>
            </a:pPr>
            <a:endParaRPr lang="en-US" sz="2400" dirty="0">
              <a:latin typeface="Century" panose="02040604050505020304" pitchFamily="18" charset="0"/>
            </a:endParaRPr>
          </a:p>
          <a:p>
            <a:pPr marL="0" indent="0" algn="just">
              <a:buNone/>
            </a:pPr>
            <a:endParaRPr lang="en-US" sz="2400" dirty="0">
              <a:latin typeface="Century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35765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7457</TotalTime>
  <Words>761</Words>
  <Application>Microsoft Macintosh PowerPoint</Application>
  <PresentationFormat>Widescreen</PresentationFormat>
  <Paragraphs>93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Century</vt:lpstr>
      <vt:lpstr>Wingdings</vt:lpstr>
      <vt:lpstr>Office Theme</vt:lpstr>
      <vt:lpstr>PowerPoint Presentation</vt:lpstr>
      <vt:lpstr>Outlines</vt:lpstr>
      <vt:lpstr>What to Submit?</vt:lpstr>
      <vt:lpstr>Detailed Requirements</vt:lpstr>
      <vt:lpstr>How to Write the Grammar?</vt:lpstr>
      <vt:lpstr>How to Write the Grammar? (Cntd.)</vt:lpstr>
      <vt:lpstr>Detailed Requirements (Cntd.)</vt:lpstr>
      <vt:lpstr>Lex/Flex with Yacc/Bison</vt:lpstr>
      <vt:lpstr>Detailed Requirements (Cntd.)</vt:lpstr>
      <vt:lpstr>Makefile</vt:lpstr>
      <vt:lpstr>Bison Input</vt:lpstr>
      <vt:lpstr>First Part</vt:lpstr>
      <vt:lpstr>First Part (Cntd.)</vt:lpstr>
      <vt:lpstr>Bison Input</vt:lpstr>
      <vt:lpstr>Syntax Diagrams for the MINI-L Language</vt:lpstr>
      <vt:lpstr>Program</vt:lpstr>
      <vt:lpstr>Function</vt:lpstr>
      <vt:lpstr>Declaration</vt:lpstr>
      <vt:lpstr>Statement</vt:lpstr>
      <vt:lpstr>Bison Input</vt:lpstr>
      <vt:lpstr>Third Part</vt:lpstr>
      <vt:lpstr>Thanks for your listening.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Mahbod Afarin</dc:creator>
  <cp:lastModifiedBy>Mahbod Afarin</cp:lastModifiedBy>
  <cp:revision>190</cp:revision>
  <dcterms:created xsi:type="dcterms:W3CDTF">2021-03-07T22:54:00Z</dcterms:created>
  <dcterms:modified xsi:type="dcterms:W3CDTF">2021-04-29T23:38:49Z</dcterms:modified>
</cp:coreProperties>
</file>