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2" r:id="rId16"/>
    <p:sldId id="293" r:id="rId17"/>
    <p:sldId id="294" r:id="rId18"/>
    <p:sldId id="295" r:id="rId19"/>
    <p:sldId id="296" r:id="rId20"/>
    <p:sldId id="297" r:id="rId21"/>
    <p:sldId id="298" r:id="rId22"/>
    <p:sldId id="299" r:id="rId23"/>
    <p:sldId id="300" r:id="rId24"/>
    <p:sldId id="301" r:id="rId25"/>
    <p:sldId id="302" r:id="rId26"/>
    <p:sldId id="304" r:id="rId27"/>
    <p:sldId id="305" r:id="rId28"/>
    <p:sldId id="309" r:id="rId29"/>
    <p:sldId id="310" r:id="rId30"/>
    <p:sldId id="306" r:id="rId31"/>
    <p:sldId id="307" r:id="rId32"/>
    <p:sldId id="259"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66FF"/>
    <a:srgbClr val="DC9E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3100" autoAdjust="0"/>
  </p:normalViewPr>
  <p:slideViewPr>
    <p:cSldViewPr>
      <p:cViewPr varScale="1">
        <p:scale>
          <a:sx n="126" d="100"/>
          <a:sy n="126" d="100"/>
        </p:scale>
        <p:origin x="1152"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81A753-46D5-4B68-8810-8FBC26EF28A8}" type="datetimeFigureOut">
              <a:rPr lang="zh-CN" altLang="en-US" smtClean="0"/>
              <a:pPr/>
              <a:t>2017/7/4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93F103-E277-474C-84E9-C60ACC034ACE}" type="slidenum">
              <a:rPr lang="zh-CN" altLang="en-US" smtClean="0"/>
              <a:pPr/>
              <a:t>‹#›</a:t>
            </a:fld>
            <a:endParaRPr lang="zh-CN" altLang="en-US"/>
          </a:p>
        </p:txBody>
      </p:sp>
    </p:spTree>
    <p:extLst>
      <p:ext uri="{BB962C8B-B14F-4D97-AF65-F5344CB8AC3E}">
        <p14:creationId xmlns:p14="http://schemas.microsoft.com/office/powerpoint/2010/main" val="1698697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A217A-B113-4C57-8472-F2F54C716C63}" type="datetimeFigureOut">
              <a:rPr lang="zh-CN" altLang="en-US" smtClean="0"/>
              <a:pPr/>
              <a:t>2017/7/4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25887-CC43-44E8-B751-E53E56EEA2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ndroidxref.com/2.2.3/xref/frameworks/base/core/java/android/app/ContextImpl.java"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androidxref.com/2.2.3/xref/frameworks/base/core/java/android/view/inputmethod/InputMethodManager.jav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en-US" altLang="zh-CN" sz="1200" b="1" kern="1200" dirty="0" smtClean="0">
                <a:solidFill>
                  <a:schemeClr val="tx1"/>
                </a:solidFill>
                <a:effectLst/>
                <a:latin typeface="+mn-lt"/>
                <a:ea typeface="+mn-ea"/>
                <a:cs typeface="+mn-cs"/>
              </a:rPr>
              <a:t>public abstract class </a:t>
            </a:r>
            <a:r>
              <a:rPr lang="en-US" altLang="zh-CN" sz="1200" kern="1200" dirty="0" smtClean="0">
                <a:solidFill>
                  <a:schemeClr val="tx1"/>
                </a:solidFill>
                <a:effectLst/>
                <a:latin typeface="+mn-lt"/>
                <a:ea typeface="+mn-ea"/>
                <a:cs typeface="+mn-cs"/>
              </a:rPr>
              <a:t>Stub </a:t>
            </a:r>
            <a:r>
              <a:rPr lang="en-US" altLang="zh-CN" sz="1200" b="1" kern="1200" dirty="0" smtClean="0">
                <a:solidFill>
                  <a:schemeClr val="tx1"/>
                </a:solidFill>
                <a:effectLst/>
                <a:latin typeface="+mn-lt"/>
                <a:ea typeface="+mn-ea"/>
                <a:cs typeface="+mn-cs"/>
              </a:rPr>
              <a:t>extends </a:t>
            </a:r>
            <a:r>
              <a:rPr lang="en-US" altLang="zh-CN" sz="1200" kern="1200" dirty="0" err="1" smtClean="0">
                <a:solidFill>
                  <a:schemeClr val="tx1"/>
                </a:solidFill>
                <a:effectLst/>
                <a:latin typeface="+mn-lt"/>
                <a:ea typeface="+mn-ea"/>
                <a:cs typeface="+mn-cs"/>
              </a:rPr>
              <a:t>android.os.Binder</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implements </a:t>
            </a:r>
            <a:r>
              <a:rPr lang="en-US" altLang="zh-CN" sz="1200" kern="1200" dirty="0" err="1" smtClean="0">
                <a:solidFill>
                  <a:schemeClr val="tx1"/>
                </a:solidFill>
                <a:effectLst/>
                <a:latin typeface="+mn-lt"/>
                <a:ea typeface="+mn-ea"/>
                <a:cs typeface="+mn-cs"/>
              </a:rPr>
              <a:t>IMusicService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static final </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b="1" i="1" kern="1200" dirty="0" err="1" smtClean="0">
                <a:solidFill>
                  <a:schemeClr val="tx1"/>
                </a:solidFill>
                <a:effectLst/>
                <a:latin typeface="+mn-lt"/>
                <a:ea typeface="+mn-ea"/>
                <a:cs typeface="+mn-cs"/>
              </a:rPr>
              <a:t>TRANSACTION_basicTypes</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android.os.IBinder</a:t>
            </a:r>
            <a:r>
              <a:rPr lang="en-US" altLang="zh-CN" dirty="0" err="1" smtClean="0"/>
              <a:t>.</a:t>
            </a:r>
            <a:r>
              <a:rPr lang="en-US" altLang="zh-CN" sz="1200" b="1" i="1" kern="1200" dirty="0" err="1" smtClean="0">
                <a:solidFill>
                  <a:schemeClr val="tx1"/>
                </a:solidFill>
                <a:effectLst/>
                <a:latin typeface="+mn-lt"/>
                <a:ea typeface="+mn-ea"/>
                <a:cs typeface="+mn-cs"/>
              </a:rPr>
              <a:t>FIRST_CALL_TRANSACTION</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public static final </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b="1" i="1" kern="1200" dirty="0" err="1" smtClean="0">
                <a:solidFill>
                  <a:schemeClr val="tx1"/>
                </a:solidFill>
                <a:effectLst/>
                <a:latin typeface="+mn-lt"/>
                <a:ea typeface="+mn-ea"/>
                <a:cs typeface="+mn-cs"/>
              </a:rPr>
              <a:t>TRANSACTION_start</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android.os.IBinder</a:t>
            </a:r>
            <a:r>
              <a:rPr lang="en-US" altLang="zh-CN" dirty="0" err="1" smtClean="0"/>
              <a:t>.</a:t>
            </a:r>
            <a:r>
              <a:rPr lang="en-US" altLang="zh-CN" sz="1200" b="1" i="1" kern="1200" dirty="0" err="1" smtClean="0">
                <a:solidFill>
                  <a:schemeClr val="tx1"/>
                </a:solidFill>
                <a:effectLst/>
                <a:latin typeface="+mn-lt"/>
                <a:ea typeface="+mn-ea"/>
                <a:cs typeface="+mn-cs"/>
              </a:rPr>
              <a:t>FIRST_CALL_TRANSACTION</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1)</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public static final </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b="1" i="1" kern="1200" dirty="0" err="1" smtClean="0">
                <a:solidFill>
                  <a:schemeClr val="tx1"/>
                </a:solidFill>
                <a:effectLst/>
                <a:latin typeface="+mn-lt"/>
                <a:ea typeface="+mn-ea"/>
                <a:cs typeface="+mn-cs"/>
              </a:rPr>
              <a:t>TRANSACTION_stop</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android.os.IBinder</a:t>
            </a:r>
            <a:r>
              <a:rPr lang="en-US" altLang="zh-CN" dirty="0" err="1" smtClean="0"/>
              <a:t>.</a:t>
            </a:r>
            <a:r>
              <a:rPr lang="en-US" altLang="zh-CN" sz="1200" b="1" i="1" kern="1200" dirty="0" err="1" smtClean="0">
                <a:solidFill>
                  <a:schemeClr val="tx1"/>
                </a:solidFill>
                <a:effectLst/>
                <a:latin typeface="+mn-lt"/>
                <a:ea typeface="+mn-ea"/>
                <a:cs typeface="+mn-cs"/>
              </a:rPr>
              <a:t>FIRST_CALL_TRANSACTION</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2)</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public static final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DESCRIPTOR </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com.steve.binderdemo.IMusicService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 Construct the stub at attach it to the interface.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Stub</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this</a:t>
            </a:r>
            <a:r>
              <a:rPr lang="en-US" altLang="zh-CN" dirty="0" err="1" smtClean="0"/>
              <a:t>.</a:t>
            </a:r>
            <a:r>
              <a:rPr lang="en-US" altLang="zh-CN" sz="1200" b="1" kern="1200" dirty="0" err="1" smtClean="0">
                <a:solidFill>
                  <a:schemeClr val="tx1"/>
                </a:solidFill>
                <a:effectLst/>
                <a:latin typeface="+mn-lt"/>
                <a:ea typeface="+mn-ea"/>
                <a:cs typeface="+mn-cs"/>
              </a:rPr>
              <a:t>attachInterface</a:t>
            </a:r>
            <a:r>
              <a:rPr lang="en-US" altLang="zh-CN" sz="1200"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this</a:t>
            </a:r>
            <a:r>
              <a:rPr lang="en-US" altLang="zh-CN" dirty="0" smtClean="0"/>
              <a:t>, </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 Cast an </a:t>
            </a:r>
            <a:r>
              <a:rPr lang="en-US" altLang="zh-CN" sz="1200" kern="1200" dirty="0" err="1" smtClean="0">
                <a:solidFill>
                  <a:schemeClr val="tx1"/>
                </a:solidFill>
                <a:effectLst/>
                <a:latin typeface="+mn-lt"/>
                <a:ea typeface="+mn-ea"/>
                <a:cs typeface="+mn-cs"/>
              </a:rPr>
              <a:t>IBinder</a:t>
            </a:r>
            <a:r>
              <a:rPr lang="en-US" altLang="zh-CN" sz="1200" kern="1200" dirty="0" smtClean="0">
                <a:solidFill>
                  <a:schemeClr val="tx1"/>
                </a:solidFill>
                <a:effectLst/>
                <a:latin typeface="+mn-lt"/>
                <a:ea typeface="+mn-ea"/>
                <a:cs typeface="+mn-cs"/>
              </a:rPr>
              <a:t> object into an </a:t>
            </a:r>
            <a:r>
              <a:rPr lang="en-US" altLang="zh-CN" sz="1200" kern="1200" dirty="0" err="1" smtClean="0">
                <a:solidFill>
                  <a:schemeClr val="tx1"/>
                </a:solidFill>
                <a:effectLst/>
                <a:latin typeface="+mn-lt"/>
                <a:ea typeface="+mn-ea"/>
                <a:cs typeface="+mn-cs"/>
              </a:rPr>
              <a:t>com.steve.binderdemo.IMusicService</a:t>
            </a:r>
            <a:r>
              <a:rPr lang="en-US" altLang="zh-CN" sz="1200" kern="1200" dirty="0" smtClean="0">
                <a:solidFill>
                  <a:schemeClr val="tx1"/>
                </a:solidFill>
                <a:effectLst/>
                <a:latin typeface="+mn-lt"/>
                <a:ea typeface="+mn-ea"/>
                <a:cs typeface="+mn-cs"/>
              </a:rPr>
              <a:t> interface,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 generating a proxy if needed.</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static </a:t>
            </a:r>
            <a:r>
              <a:rPr lang="en-US" altLang="zh-CN" sz="1200" kern="1200" dirty="0" err="1" smtClean="0">
                <a:solidFill>
                  <a:schemeClr val="tx1"/>
                </a:solidFill>
                <a:effectLst/>
                <a:latin typeface="+mn-lt"/>
                <a:ea typeface="+mn-ea"/>
                <a:cs typeface="+mn-cs"/>
              </a:rPr>
              <a:t>IMusicService</a:t>
            </a: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asInterface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android.os.IBinder</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obj</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if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obj</a:t>
            </a:r>
            <a:r>
              <a:rPr lang="en-US" altLang="zh-CN" sz="1200" kern="1200" dirty="0" smtClean="0">
                <a:solidFill>
                  <a:schemeClr val="tx1"/>
                </a:solidFill>
                <a:effectLst/>
                <a:latin typeface="+mn-lt"/>
                <a:ea typeface="+mn-ea"/>
                <a:cs typeface="+mn-cs"/>
              </a:rPr>
              <a:t> </a:t>
            </a:r>
            <a:r>
              <a:rPr lang="en-US" altLang="zh-CN" dirty="0" smtClean="0"/>
              <a:t>== </a:t>
            </a:r>
            <a:r>
              <a:rPr lang="en-US" altLang="zh-CN" sz="1200" b="1" kern="1200" dirty="0" smtClean="0">
                <a:solidFill>
                  <a:schemeClr val="tx1"/>
                </a:solidFill>
                <a:effectLst/>
                <a:latin typeface="+mn-lt"/>
                <a:ea typeface="+mn-ea"/>
                <a:cs typeface="+mn-cs"/>
              </a:rPr>
              <a:t>null</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null</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android.os.IInterface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iin</a:t>
            </a:r>
            <a:r>
              <a:rPr lang="en-US" altLang="zh-CN" sz="1200" kern="1200" dirty="0" smtClean="0">
                <a:solidFill>
                  <a:schemeClr val="tx1"/>
                </a:solidFill>
                <a:effectLst/>
                <a:latin typeface="+mn-lt"/>
                <a:ea typeface="+mn-ea"/>
                <a:cs typeface="+mn-cs"/>
              </a:rPr>
              <a:t> </a:t>
            </a:r>
            <a:r>
              <a:rPr lang="en-US" altLang="zh-CN" dirty="0" smtClean="0"/>
              <a:t>= </a:t>
            </a:r>
            <a:r>
              <a:rPr lang="en-US" altLang="zh-CN" sz="1200" kern="1200" dirty="0" err="1" smtClean="0">
                <a:solidFill>
                  <a:schemeClr val="tx1"/>
                </a:solidFill>
                <a:effectLst/>
                <a:latin typeface="+mn-lt"/>
                <a:ea typeface="+mn-ea"/>
                <a:cs typeface="+mn-cs"/>
              </a:rPr>
              <a:t>obj</a:t>
            </a:r>
            <a:r>
              <a:rPr lang="en-US" altLang="zh-CN" dirty="0" err="1" smtClean="0"/>
              <a:t>.</a:t>
            </a:r>
            <a:r>
              <a:rPr lang="en-US" altLang="zh-CN" sz="1200" b="1" kern="1200" dirty="0" err="1" smtClean="0">
                <a:solidFill>
                  <a:schemeClr val="tx1"/>
                </a:solidFill>
                <a:effectLst/>
                <a:latin typeface="+mn-lt"/>
                <a:ea typeface="+mn-ea"/>
                <a:cs typeface="+mn-cs"/>
              </a:rPr>
              <a:t>queryLocalInterface</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if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iin</a:t>
            </a:r>
            <a:r>
              <a:rPr lang="en-US" altLang="zh-CN" sz="1200" kern="1200" dirty="0" smtClean="0">
                <a:solidFill>
                  <a:schemeClr val="tx1"/>
                </a:solidFill>
                <a:effectLst/>
                <a:latin typeface="+mn-lt"/>
                <a:ea typeface="+mn-ea"/>
                <a:cs typeface="+mn-cs"/>
              </a:rPr>
              <a:t> </a:t>
            </a:r>
            <a:r>
              <a:rPr lang="en-US" altLang="zh-CN" dirty="0" smtClean="0"/>
              <a:t>!= </a:t>
            </a:r>
            <a:r>
              <a:rPr lang="en-US" altLang="zh-CN" sz="1200" b="1" kern="1200" dirty="0" smtClean="0">
                <a:solidFill>
                  <a:schemeClr val="tx1"/>
                </a:solidFill>
                <a:effectLst/>
                <a:latin typeface="+mn-lt"/>
                <a:ea typeface="+mn-ea"/>
                <a:cs typeface="+mn-cs"/>
              </a:rPr>
              <a:t>null</a:t>
            </a:r>
            <a:r>
              <a:rPr lang="en-US" altLang="zh-CN" sz="1200" kern="1200" dirty="0" smtClean="0">
                <a:solidFill>
                  <a:schemeClr val="tx1"/>
                </a:solidFill>
                <a:effectLst/>
                <a:latin typeface="+mn-lt"/>
                <a:ea typeface="+mn-ea"/>
                <a:cs typeface="+mn-cs"/>
              </a:rPr>
              <a:t>) </a:t>
            </a:r>
            <a:r>
              <a:rPr lang="en-US" altLang="zh-CN" dirty="0" smtClean="0"/>
              <a:t>&amp;&amp;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iin</a:t>
            </a: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instanceof</a:t>
            </a:r>
            <a:r>
              <a:rPr lang="en-US" altLang="zh-CN" sz="1200" b="1"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IMusicService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IMusicService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new Proxy</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obj</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android.os.IBinder</a:t>
            </a: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asBinder</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this</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onTransact</a:t>
            </a:r>
            <a:r>
              <a:rPr lang="en-US" altLang="zh-CN" sz="1200"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code</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data</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reply</a:t>
            </a:r>
            <a:r>
              <a:rPr lang="en-US" altLang="zh-CN" dirty="0" smtClean="0"/>
              <a:t>, </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flags) </a:t>
            </a:r>
            <a:r>
              <a:rPr lang="en-US" altLang="zh-CN" sz="1200" b="1" kern="1200" dirty="0" smtClean="0">
                <a:solidFill>
                  <a:schemeClr val="tx1"/>
                </a:solidFill>
                <a:effectLst/>
                <a:latin typeface="+mn-lt"/>
                <a:ea typeface="+mn-ea"/>
                <a:cs typeface="+mn-cs"/>
              </a:rPr>
              <a:t>throws </a:t>
            </a:r>
            <a:r>
              <a:rPr lang="en-US" altLang="zh-CN" sz="1200" kern="1200" dirty="0" err="1" smtClean="0">
                <a:solidFill>
                  <a:schemeClr val="tx1"/>
                </a:solidFill>
                <a:effectLst/>
                <a:latin typeface="+mn-lt"/>
                <a:ea typeface="+mn-ea"/>
                <a:cs typeface="+mn-cs"/>
              </a:rPr>
              <a:t>android.os.RemoteException</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switch </a:t>
            </a:r>
            <a:r>
              <a:rPr lang="en-US" altLang="zh-CN" sz="1200" kern="1200" dirty="0" smtClean="0">
                <a:solidFill>
                  <a:schemeClr val="tx1"/>
                </a:solidFill>
                <a:effectLst/>
                <a:latin typeface="+mn-lt"/>
                <a:ea typeface="+mn-ea"/>
                <a:cs typeface="+mn-cs"/>
              </a:rPr>
              <a:t>(code)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 </a:t>
            </a:r>
            <a:r>
              <a:rPr lang="en-US" altLang="zh-CN" sz="1200" b="1" i="1" kern="1200" dirty="0" smtClean="0">
                <a:solidFill>
                  <a:schemeClr val="tx1"/>
                </a:solidFill>
                <a:effectLst/>
                <a:latin typeface="+mn-lt"/>
                <a:ea typeface="+mn-ea"/>
                <a:cs typeface="+mn-cs"/>
              </a:rPr>
              <a:t>INTERFACE_TRANSACTION</a:t>
            </a: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writeString</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true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 </a:t>
            </a:r>
            <a:r>
              <a:rPr lang="en-US" altLang="zh-CN" sz="1200" b="1" i="1" kern="1200" dirty="0" err="1" smtClean="0">
                <a:solidFill>
                  <a:schemeClr val="tx1"/>
                </a:solidFill>
                <a:effectLst/>
                <a:latin typeface="+mn-lt"/>
                <a:ea typeface="+mn-ea"/>
                <a:cs typeface="+mn-cs"/>
              </a:rPr>
              <a:t>TRANSACTION_basicTypes</a:t>
            </a: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enforceInterface</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_arg0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_arg0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readInt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long </a:t>
            </a:r>
            <a:r>
              <a:rPr lang="en-US" altLang="zh-CN" sz="1200" kern="1200" dirty="0" smtClean="0">
                <a:solidFill>
                  <a:schemeClr val="tx1"/>
                </a:solidFill>
                <a:effectLst/>
                <a:latin typeface="+mn-lt"/>
                <a:ea typeface="+mn-ea"/>
                <a:cs typeface="+mn-cs"/>
              </a:rPr>
              <a:t>_arg1</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_arg1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readLong</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_arg2</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_arg2 </a:t>
            </a:r>
            <a:r>
              <a:rPr lang="en-US" altLang="zh-CN" dirty="0" smtClean="0"/>
              <a:t>= </a:t>
            </a:r>
            <a:r>
              <a:rPr lang="en-US" altLang="zh-CN" sz="1200" kern="1200" dirty="0" smtClean="0">
                <a:solidFill>
                  <a:schemeClr val="tx1"/>
                </a:solidFill>
                <a:effectLst/>
                <a:latin typeface="+mn-lt"/>
                <a:ea typeface="+mn-ea"/>
                <a:cs typeface="+mn-cs"/>
              </a:rPr>
              <a:t>(0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readInt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float </a:t>
            </a:r>
            <a:r>
              <a:rPr lang="en-US" altLang="zh-CN" sz="1200" kern="1200" dirty="0" smtClean="0">
                <a:solidFill>
                  <a:schemeClr val="tx1"/>
                </a:solidFill>
                <a:effectLst/>
                <a:latin typeface="+mn-lt"/>
                <a:ea typeface="+mn-ea"/>
                <a:cs typeface="+mn-cs"/>
              </a:rPr>
              <a:t>_arg3</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_arg3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readFloat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double </a:t>
            </a:r>
            <a:r>
              <a:rPr lang="en-US" altLang="zh-CN" sz="1200" kern="1200" dirty="0" smtClean="0">
                <a:solidFill>
                  <a:schemeClr val="tx1"/>
                </a:solidFill>
                <a:effectLst/>
                <a:latin typeface="+mn-lt"/>
                <a:ea typeface="+mn-ea"/>
                <a:cs typeface="+mn-cs"/>
              </a:rPr>
              <a:t>_arg4</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_arg4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readDouble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_arg5</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_arg5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readString</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this</a:t>
            </a:r>
            <a:r>
              <a:rPr lang="en-US" altLang="zh-CN" dirty="0" err="1" smtClean="0"/>
              <a:t>.</a:t>
            </a:r>
            <a:r>
              <a:rPr lang="en-US" altLang="zh-CN" sz="1200" b="1" kern="1200" dirty="0" err="1" smtClean="0">
                <a:solidFill>
                  <a:schemeClr val="tx1"/>
                </a:solidFill>
                <a:effectLst/>
                <a:latin typeface="+mn-lt"/>
                <a:ea typeface="+mn-ea"/>
                <a:cs typeface="+mn-cs"/>
              </a:rPr>
              <a:t>basicTypes</a:t>
            </a:r>
            <a:r>
              <a:rPr lang="en-US" altLang="zh-CN" sz="1200" kern="1200" dirty="0" smtClean="0">
                <a:solidFill>
                  <a:schemeClr val="tx1"/>
                </a:solidFill>
                <a:effectLst/>
                <a:latin typeface="+mn-lt"/>
                <a:ea typeface="+mn-ea"/>
                <a:cs typeface="+mn-cs"/>
              </a:rPr>
              <a:t>(_arg0</a:t>
            </a:r>
            <a:r>
              <a:rPr lang="en-US" altLang="zh-CN" dirty="0" smtClean="0"/>
              <a:t>, </a:t>
            </a:r>
            <a:r>
              <a:rPr lang="en-US" altLang="zh-CN" sz="1200" kern="1200" dirty="0" smtClean="0">
                <a:solidFill>
                  <a:schemeClr val="tx1"/>
                </a:solidFill>
                <a:effectLst/>
                <a:latin typeface="+mn-lt"/>
                <a:ea typeface="+mn-ea"/>
                <a:cs typeface="+mn-cs"/>
              </a:rPr>
              <a:t>_arg1</a:t>
            </a:r>
            <a:r>
              <a:rPr lang="en-US" altLang="zh-CN" dirty="0" smtClean="0"/>
              <a:t>, </a:t>
            </a:r>
            <a:r>
              <a:rPr lang="en-US" altLang="zh-CN" sz="1200" kern="1200" dirty="0" smtClean="0">
                <a:solidFill>
                  <a:schemeClr val="tx1"/>
                </a:solidFill>
                <a:effectLst/>
                <a:latin typeface="+mn-lt"/>
                <a:ea typeface="+mn-ea"/>
                <a:cs typeface="+mn-cs"/>
              </a:rPr>
              <a:t>_arg2</a:t>
            </a:r>
            <a:r>
              <a:rPr lang="en-US" altLang="zh-CN" dirty="0" smtClean="0"/>
              <a:t>, </a:t>
            </a:r>
            <a:r>
              <a:rPr lang="en-US" altLang="zh-CN" sz="1200" kern="1200" dirty="0" smtClean="0">
                <a:solidFill>
                  <a:schemeClr val="tx1"/>
                </a:solidFill>
                <a:effectLst/>
                <a:latin typeface="+mn-lt"/>
                <a:ea typeface="+mn-ea"/>
                <a:cs typeface="+mn-cs"/>
              </a:rPr>
              <a:t>_arg3</a:t>
            </a:r>
            <a:r>
              <a:rPr lang="en-US" altLang="zh-CN" dirty="0" smtClean="0"/>
              <a:t>, </a:t>
            </a:r>
            <a:r>
              <a:rPr lang="en-US" altLang="zh-CN" sz="1200" kern="1200" dirty="0" smtClean="0">
                <a:solidFill>
                  <a:schemeClr val="tx1"/>
                </a:solidFill>
                <a:effectLst/>
                <a:latin typeface="+mn-lt"/>
                <a:ea typeface="+mn-ea"/>
                <a:cs typeface="+mn-cs"/>
              </a:rPr>
              <a:t>_arg4</a:t>
            </a:r>
            <a:r>
              <a:rPr lang="en-US" altLang="zh-CN" dirty="0" smtClean="0"/>
              <a:t>, </a:t>
            </a:r>
            <a:r>
              <a:rPr lang="en-US" altLang="zh-CN" sz="1200" kern="1200" dirty="0" smtClean="0">
                <a:solidFill>
                  <a:schemeClr val="tx1"/>
                </a:solidFill>
                <a:effectLst/>
                <a:latin typeface="+mn-lt"/>
                <a:ea typeface="+mn-ea"/>
                <a:cs typeface="+mn-cs"/>
              </a:rPr>
              <a:t>_arg5)</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writeNoException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true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 </a:t>
            </a:r>
            <a:r>
              <a:rPr lang="en-US" altLang="zh-CN" sz="1200" b="1" i="1" kern="1200" dirty="0" err="1" smtClean="0">
                <a:solidFill>
                  <a:schemeClr val="tx1"/>
                </a:solidFill>
                <a:effectLst/>
                <a:latin typeface="+mn-lt"/>
                <a:ea typeface="+mn-ea"/>
                <a:cs typeface="+mn-cs"/>
              </a:rPr>
              <a:t>TRANSACTION_start</a:t>
            </a: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enforceInterface</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_arg0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_arg0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readString</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_result </a:t>
            </a:r>
            <a:r>
              <a:rPr lang="en-US" altLang="zh-CN" dirty="0" smtClean="0"/>
              <a:t>= </a:t>
            </a:r>
            <a:r>
              <a:rPr lang="en-US" altLang="zh-CN" sz="1200" b="1" kern="1200" dirty="0" err="1" smtClean="0">
                <a:solidFill>
                  <a:schemeClr val="tx1"/>
                </a:solidFill>
                <a:effectLst/>
                <a:latin typeface="+mn-lt"/>
                <a:ea typeface="+mn-ea"/>
                <a:cs typeface="+mn-cs"/>
              </a:rPr>
              <a:t>this</a:t>
            </a:r>
            <a:r>
              <a:rPr lang="en-US" altLang="zh-CN" dirty="0" err="1" smtClean="0"/>
              <a:t>.</a:t>
            </a:r>
            <a:r>
              <a:rPr lang="en-US" altLang="zh-CN" sz="1200" b="1" kern="1200" dirty="0" err="1" smtClean="0">
                <a:solidFill>
                  <a:schemeClr val="tx1"/>
                </a:solidFill>
                <a:effectLst/>
                <a:latin typeface="+mn-lt"/>
                <a:ea typeface="+mn-ea"/>
                <a:cs typeface="+mn-cs"/>
              </a:rPr>
              <a:t>start</a:t>
            </a:r>
            <a:r>
              <a:rPr lang="en-US" altLang="zh-CN" sz="1200" kern="1200" dirty="0" smtClean="0">
                <a:solidFill>
                  <a:schemeClr val="tx1"/>
                </a:solidFill>
                <a:effectLst/>
                <a:latin typeface="+mn-lt"/>
                <a:ea typeface="+mn-ea"/>
                <a:cs typeface="+mn-cs"/>
              </a:rPr>
              <a:t>(_arg0)</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writeNoException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writeInt</a:t>
            </a:r>
            <a:r>
              <a:rPr lang="en-US" altLang="zh-CN" sz="1200" kern="1200" dirty="0" smtClean="0">
                <a:solidFill>
                  <a:schemeClr val="tx1"/>
                </a:solidFill>
                <a:effectLst/>
                <a:latin typeface="+mn-lt"/>
                <a:ea typeface="+mn-ea"/>
                <a:cs typeface="+mn-cs"/>
              </a:rPr>
              <a:t>(((_result) </a:t>
            </a:r>
            <a:r>
              <a:rPr lang="en-US" altLang="zh-CN" dirty="0" smtClean="0"/>
              <a:t>? </a:t>
            </a:r>
            <a:r>
              <a:rPr lang="en-US" altLang="zh-CN" sz="1200" kern="1200" dirty="0" smtClean="0">
                <a:solidFill>
                  <a:schemeClr val="tx1"/>
                </a:solidFill>
                <a:effectLst/>
                <a:latin typeface="+mn-lt"/>
                <a:ea typeface="+mn-ea"/>
                <a:cs typeface="+mn-cs"/>
              </a:rPr>
              <a:t>(1) </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true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 </a:t>
            </a:r>
            <a:r>
              <a:rPr lang="en-US" altLang="zh-CN" sz="1200" b="1" i="1" kern="1200" dirty="0" err="1" smtClean="0">
                <a:solidFill>
                  <a:schemeClr val="tx1"/>
                </a:solidFill>
                <a:effectLst/>
                <a:latin typeface="+mn-lt"/>
                <a:ea typeface="+mn-ea"/>
                <a:cs typeface="+mn-cs"/>
              </a:rPr>
              <a:t>TRANSACTION_stop</a:t>
            </a: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enforceInterface</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this</a:t>
            </a:r>
            <a:r>
              <a:rPr lang="en-US" altLang="zh-CN" dirty="0" err="1" smtClean="0"/>
              <a:t>.</a:t>
            </a:r>
            <a:r>
              <a:rPr lang="en-US" altLang="zh-CN" sz="1200" b="1" kern="1200" dirty="0" err="1" smtClean="0">
                <a:solidFill>
                  <a:schemeClr val="tx1"/>
                </a:solidFill>
                <a:effectLst/>
                <a:latin typeface="+mn-lt"/>
                <a:ea typeface="+mn-ea"/>
                <a:cs typeface="+mn-cs"/>
              </a:rPr>
              <a:t>stop</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writeNoException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true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a:t>
            </a:r>
            <a:r>
              <a:rPr lang="en-US" altLang="zh-CN" sz="1200" b="1" kern="1200" dirty="0" err="1" smtClean="0">
                <a:solidFill>
                  <a:schemeClr val="tx1"/>
                </a:solidFill>
                <a:effectLst/>
                <a:latin typeface="+mn-lt"/>
                <a:ea typeface="+mn-ea"/>
                <a:cs typeface="+mn-cs"/>
              </a:rPr>
              <a:t>super</a:t>
            </a:r>
            <a:r>
              <a:rPr lang="en-US" altLang="zh-CN" dirty="0" err="1" smtClean="0"/>
              <a:t>.</a:t>
            </a:r>
            <a:r>
              <a:rPr lang="en-US" altLang="zh-CN" sz="1200" b="1" kern="1200" dirty="0" err="1" smtClean="0">
                <a:solidFill>
                  <a:schemeClr val="tx1"/>
                </a:solidFill>
                <a:effectLst/>
                <a:latin typeface="+mn-lt"/>
                <a:ea typeface="+mn-ea"/>
                <a:cs typeface="+mn-cs"/>
              </a:rPr>
              <a:t>onTransact</a:t>
            </a:r>
            <a:r>
              <a:rPr lang="en-US" altLang="zh-CN" sz="1200" kern="1200" dirty="0" smtClean="0">
                <a:solidFill>
                  <a:schemeClr val="tx1"/>
                </a:solidFill>
                <a:effectLst/>
                <a:latin typeface="+mn-lt"/>
                <a:ea typeface="+mn-ea"/>
                <a:cs typeface="+mn-cs"/>
              </a:rPr>
              <a:t>(code</a:t>
            </a:r>
            <a:r>
              <a:rPr lang="en-US" altLang="zh-CN" dirty="0" smtClean="0"/>
              <a:t>, </a:t>
            </a:r>
            <a:r>
              <a:rPr lang="en-US" altLang="zh-CN" sz="1200" kern="1200" dirty="0" smtClean="0">
                <a:solidFill>
                  <a:schemeClr val="tx1"/>
                </a:solidFill>
                <a:effectLst/>
                <a:latin typeface="+mn-lt"/>
                <a:ea typeface="+mn-ea"/>
                <a:cs typeface="+mn-cs"/>
              </a:rPr>
              <a:t>data</a:t>
            </a:r>
            <a:r>
              <a:rPr lang="en-US" altLang="zh-CN" dirty="0" smtClean="0"/>
              <a:t>, </a:t>
            </a:r>
            <a:r>
              <a:rPr lang="en-US" altLang="zh-CN" sz="1200" kern="1200" dirty="0" smtClean="0">
                <a:solidFill>
                  <a:schemeClr val="tx1"/>
                </a:solidFill>
                <a:effectLst/>
                <a:latin typeface="+mn-lt"/>
                <a:ea typeface="+mn-ea"/>
                <a:cs typeface="+mn-cs"/>
              </a:rPr>
              <a:t>reply</a:t>
            </a:r>
            <a:r>
              <a:rPr lang="en-US" altLang="zh-CN" dirty="0" smtClean="0"/>
              <a:t>, </a:t>
            </a:r>
            <a:r>
              <a:rPr lang="en-US" altLang="zh-CN" sz="1200" kern="1200" dirty="0" smtClean="0">
                <a:solidFill>
                  <a:schemeClr val="tx1"/>
                </a:solidFill>
                <a:effectLst/>
                <a:latin typeface="+mn-lt"/>
                <a:ea typeface="+mn-ea"/>
                <a:cs typeface="+mn-cs"/>
              </a:rPr>
              <a:t>flags)</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25</a:t>
            </a:fld>
            <a:endParaRPr lang="zh-CN" altLang="en-US"/>
          </a:p>
        </p:txBody>
      </p:sp>
    </p:spTree>
    <p:extLst>
      <p:ext uri="{BB962C8B-B14F-4D97-AF65-F5344CB8AC3E}">
        <p14:creationId xmlns:p14="http://schemas.microsoft.com/office/powerpoint/2010/main" val="3464722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en-US" altLang="zh-CN" sz="1200" b="1" kern="1200" dirty="0" smtClean="0">
                <a:solidFill>
                  <a:schemeClr val="tx1"/>
                </a:solidFill>
                <a:effectLst/>
                <a:latin typeface="+mn-lt"/>
                <a:ea typeface="+mn-ea"/>
                <a:cs typeface="+mn-cs"/>
              </a:rPr>
              <a:t>public class </a:t>
            </a:r>
            <a:r>
              <a:rPr lang="en-US" altLang="zh-CN" sz="1200" kern="1200" dirty="0" smtClean="0">
                <a:solidFill>
                  <a:schemeClr val="tx1"/>
                </a:solidFill>
                <a:effectLst/>
                <a:latin typeface="+mn-lt"/>
                <a:ea typeface="+mn-ea"/>
                <a:cs typeface="+mn-cs"/>
              </a:rPr>
              <a:t>Proxy </a:t>
            </a:r>
            <a:r>
              <a:rPr lang="en-US" altLang="zh-CN" sz="1200" b="1" kern="1200" dirty="0" smtClean="0">
                <a:solidFill>
                  <a:schemeClr val="tx1"/>
                </a:solidFill>
                <a:effectLst/>
                <a:latin typeface="+mn-lt"/>
                <a:ea typeface="+mn-ea"/>
                <a:cs typeface="+mn-cs"/>
              </a:rPr>
              <a:t>implements </a:t>
            </a:r>
            <a:r>
              <a:rPr lang="en-US" altLang="zh-CN" sz="1200" kern="1200" dirty="0" err="1" smtClean="0">
                <a:solidFill>
                  <a:schemeClr val="tx1"/>
                </a:solidFill>
                <a:effectLst/>
                <a:latin typeface="+mn-lt"/>
                <a:ea typeface="+mn-ea"/>
                <a:cs typeface="+mn-cs"/>
              </a:rPr>
              <a:t>IMusicService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private static final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DESCRIPTOR </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com.steve.binderdemo.IMusicService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private </a:t>
            </a:r>
            <a:r>
              <a:rPr lang="en-US" altLang="zh-CN" sz="1200" kern="1200" dirty="0" err="1" smtClean="0">
                <a:solidFill>
                  <a:schemeClr val="tx1"/>
                </a:solidFill>
                <a:effectLst/>
                <a:latin typeface="+mn-lt"/>
                <a:ea typeface="+mn-ea"/>
                <a:cs typeface="+mn-cs"/>
              </a:rPr>
              <a:t>android.os.IBinder</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mRemote</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Proxy</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android.os.IBinder</a:t>
            </a:r>
            <a:r>
              <a:rPr lang="en-US" altLang="zh-CN" sz="1200" kern="1200" dirty="0" smtClean="0">
                <a:solidFill>
                  <a:schemeClr val="tx1"/>
                </a:solidFill>
                <a:effectLst/>
                <a:latin typeface="+mn-lt"/>
                <a:ea typeface="+mn-ea"/>
                <a:cs typeface="+mn-cs"/>
              </a:rPr>
              <a:t> remote)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mRemote</a:t>
            </a:r>
            <a:r>
              <a:rPr lang="en-US" altLang="zh-CN" sz="1200"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remote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android.os.IBinder</a:t>
            </a: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asBinder</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a:t>
            </a:r>
            <a:r>
              <a:rPr lang="en-US" altLang="zh-CN" sz="1200" kern="1200" dirty="0" err="1" smtClean="0">
                <a:solidFill>
                  <a:schemeClr val="tx1"/>
                </a:solidFill>
                <a:effectLst/>
                <a:latin typeface="+mn-lt"/>
                <a:ea typeface="+mn-ea"/>
                <a:cs typeface="+mn-cs"/>
              </a:rPr>
              <a:t>mRemote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getInterfaceDescriptor</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a:t>
            </a:r>
            <a:r>
              <a:rPr lang="en-US" altLang="zh-CN" sz="1200" b="1" i="1" kern="1200" dirty="0" smtClean="0">
                <a:solidFill>
                  <a:schemeClr val="tx1"/>
                </a:solidFill>
                <a:effectLst/>
                <a:latin typeface="+mn-lt"/>
                <a:ea typeface="+mn-ea"/>
                <a:cs typeface="+mn-cs"/>
              </a:rPr>
              <a:t>DESCRIPTOR</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 Demonstrates some basic types that you can use as parameters</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 and return values in AIDL.</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void </a:t>
            </a:r>
            <a:r>
              <a:rPr lang="en-US" altLang="zh-CN" sz="1200" b="1" kern="1200" dirty="0" err="1" smtClean="0">
                <a:solidFill>
                  <a:schemeClr val="tx1"/>
                </a:solidFill>
                <a:effectLst/>
                <a:latin typeface="+mn-lt"/>
                <a:ea typeface="+mn-ea"/>
                <a:cs typeface="+mn-cs"/>
              </a:rPr>
              <a:t>basicTypes</a:t>
            </a:r>
            <a:r>
              <a:rPr lang="en-US" altLang="zh-CN" sz="1200"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anInt</a:t>
            </a:r>
            <a:r>
              <a:rPr lang="en-US" altLang="zh-CN" dirty="0" smtClean="0"/>
              <a:t>, </a:t>
            </a:r>
            <a:r>
              <a:rPr lang="en-US" altLang="zh-CN" sz="1200" b="1" kern="1200" dirty="0" smtClean="0">
                <a:solidFill>
                  <a:schemeClr val="tx1"/>
                </a:solidFill>
                <a:effectLst/>
                <a:latin typeface="+mn-lt"/>
                <a:ea typeface="+mn-ea"/>
                <a:cs typeface="+mn-cs"/>
              </a:rPr>
              <a:t>long </a:t>
            </a:r>
            <a:r>
              <a:rPr lang="en-US" altLang="zh-CN" sz="1200" kern="1200" dirty="0" err="1" smtClean="0">
                <a:solidFill>
                  <a:schemeClr val="tx1"/>
                </a:solidFill>
                <a:effectLst/>
                <a:latin typeface="+mn-lt"/>
                <a:ea typeface="+mn-ea"/>
                <a:cs typeface="+mn-cs"/>
              </a:rPr>
              <a:t>aLong</a:t>
            </a:r>
            <a:r>
              <a:rPr lang="en-US" altLang="zh-CN" dirty="0" smtClean="0"/>
              <a:t>,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aBoolean</a:t>
            </a:r>
            <a:r>
              <a:rPr lang="en-US" altLang="zh-CN" dirty="0" smtClean="0"/>
              <a:t>, </a:t>
            </a:r>
            <a:r>
              <a:rPr lang="en-US" altLang="zh-CN" sz="1200" b="1" kern="1200" dirty="0" smtClean="0">
                <a:solidFill>
                  <a:schemeClr val="tx1"/>
                </a:solidFill>
                <a:effectLst/>
                <a:latin typeface="+mn-lt"/>
                <a:ea typeface="+mn-ea"/>
                <a:cs typeface="+mn-cs"/>
              </a:rPr>
              <a:t>float </a:t>
            </a:r>
            <a:r>
              <a:rPr lang="en-US" altLang="zh-CN" sz="1200" kern="1200" dirty="0" err="1" smtClean="0">
                <a:solidFill>
                  <a:schemeClr val="tx1"/>
                </a:solidFill>
                <a:effectLst/>
                <a:latin typeface="+mn-lt"/>
                <a:ea typeface="+mn-ea"/>
                <a:cs typeface="+mn-cs"/>
              </a:rPr>
              <a:t>aFloat</a:t>
            </a:r>
            <a:r>
              <a:rPr lang="en-US" altLang="zh-CN" dirty="0" smtClean="0"/>
              <a:t>, </a:t>
            </a:r>
            <a:r>
              <a:rPr lang="en-US" altLang="zh-CN" sz="1200" b="1" kern="1200" dirty="0" smtClean="0">
                <a:solidFill>
                  <a:schemeClr val="tx1"/>
                </a:solidFill>
                <a:effectLst/>
                <a:latin typeface="+mn-lt"/>
                <a:ea typeface="+mn-ea"/>
                <a:cs typeface="+mn-cs"/>
              </a:rPr>
              <a:t>double </a:t>
            </a:r>
            <a:r>
              <a:rPr lang="en-US" altLang="zh-CN" sz="1200" kern="1200" dirty="0" err="1" smtClean="0">
                <a:solidFill>
                  <a:schemeClr val="tx1"/>
                </a:solidFill>
                <a:effectLst/>
                <a:latin typeface="+mn-lt"/>
                <a:ea typeface="+mn-ea"/>
                <a:cs typeface="+mn-cs"/>
              </a:rPr>
              <a:t>aDouble</a:t>
            </a:r>
            <a:r>
              <a:rPr lang="en-US" altLang="zh-CN" dirty="0" smtClean="0"/>
              <a:t>,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aString</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throws </a:t>
            </a:r>
            <a:r>
              <a:rPr lang="en-US" altLang="zh-CN" sz="1200" kern="1200" dirty="0" err="1" smtClean="0">
                <a:solidFill>
                  <a:schemeClr val="tx1"/>
                </a:solidFill>
                <a:effectLst/>
                <a:latin typeface="+mn-lt"/>
                <a:ea typeface="+mn-ea"/>
                <a:cs typeface="+mn-cs"/>
              </a:rPr>
              <a:t>android.os.RemoteException</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_data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_reply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try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writeInterfaceToken</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writeInt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anInt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writeLong</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aLong</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writeInt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aBoolean</a:t>
            </a:r>
            <a:r>
              <a:rPr lang="en-US" altLang="zh-CN" sz="1200"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(1) </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writeFloat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aFloat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writeDouble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aDouble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writeString</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aString</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mRemote</a:t>
            </a:r>
            <a:r>
              <a:rPr lang="en-US" altLang="zh-CN" dirty="0" err="1" smtClean="0"/>
              <a:t>.</a:t>
            </a:r>
            <a:r>
              <a:rPr lang="en-US" altLang="zh-CN" sz="1200" b="1" kern="1200" dirty="0" err="1" smtClean="0">
                <a:solidFill>
                  <a:schemeClr val="tx1"/>
                </a:solidFill>
                <a:effectLst/>
                <a:latin typeface="+mn-lt"/>
                <a:ea typeface="+mn-ea"/>
                <a:cs typeface="+mn-cs"/>
              </a:rPr>
              <a:t>transact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Stub</a:t>
            </a:r>
            <a:r>
              <a:rPr lang="en-US" altLang="zh-CN" dirty="0" err="1" smtClean="0"/>
              <a:t>.</a:t>
            </a:r>
            <a:r>
              <a:rPr lang="en-US" altLang="zh-CN" sz="1200" b="1" i="1" kern="1200" dirty="0" err="1" smtClean="0">
                <a:solidFill>
                  <a:schemeClr val="tx1"/>
                </a:solidFill>
                <a:effectLst/>
                <a:latin typeface="+mn-lt"/>
                <a:ea typeface="+mn-ea"/>
                <a:cs typeface="+mn-cs"/>
              </a:rPr>
              <a:t>TRANSACTION_basicTypes</a:t>
            </a:r>
            <a:r>
              <a:rPr lang="en-US" altLang="zh-CN" dirty="0" smtClean="0"/>
              <a:t>, </a:t>
            </a:r>
            <a:r>
              <a:rPr lang="en-US" altLang="zh-CN" sz="1200" kern="1200" dirty="0" smtClean="0">
                <a:solidFill>
                  <a:schemeClr val="tx1"/>
                </a:solidFill>
                <a:effectLst/>
                <a:latin typeface="+mn-lt"/>
                <a:ea typeface="+mn-ea"/>
                <a:cs typeface="+mn-cs"/>
              </a:rPr>
              <a:t>_data</a:t>
            </a:r>
            <a:r>
              <a:rPr lang="en-US" altLang="zh-CN" dirty="0" smtClean="0"/>
              <a:t>, </a:t>
            </a:r>
            <a:r>
              <a:rPr lang="en-US" altLang="zh-CN" sz="1200" kern="1200" dirty="0" smtClean="0">
                <a:solidFill>
                  <a:schemeClr val="tx1"/>
                </a:solidFill>
                <a:effectLst/>
                <a:latin typeface="+mn-lt"/>
                <a:ea typeface="+mn-ea"/>
                <a:cs typeface="+mn-cs"/>
              </a:rPr>
              <a:t>_reply</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readException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finally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start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path) </a:t>
            </a:r>
            <a:r>
              <a:rPr lang="en-US" altLang="zh-CN" sz="1200" b="1" kern="1200" dirty="0" smtClean="0">
                <a:solidFill>
                  <a:schemeClr val="tx1"/>
                </a:solidFill>
                <a:effectLst/>
                <a:latin typeface="+mn-lt"/>
                <a:ea typeface="+mn-ea"/>
                <a:cs typeface="+mn-cs"/>
              </a:rPr>
              <a:t>throws </a:t>
            </a:r>
            <a:r>
              <a:rPr lang="en-US" altLang="zh-CN" sz="1200" kern="1200" dirty="0" err="1" smtClean="0">
                <a:solidFill>
                  <a:schemeClr val="tx1"/>
                </a:solidFill>
                <a:effectLst/>
                <a:latin typeface="+mn-lt"/>
                <a:ea typeface="+mn-ea"/>
                <a:cs typeface="+mn-cs"/>
              </a:rPr>
              <a:t>android.os.RemoteException</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_data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_reply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_result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try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writeInterfaceToken</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writeString</a:t>
            </a:r>
            <a:r>
              <a:rPr lang="en-US" altLang="zh-CN" sz="1200" kern="1200" dirty="0" smtClean="0">
                <a:solidFill>
                  <a:schemeClr val="tx1"/>
                </a:solidFill>
                <a:effectLst/>
                <a:latin typeface="+mn-lt"/>
                <a:ea typeface="+mn-ea"/>
                <a:cs typeface="+mn-cs"/>
              </a:rPr>
              <a:t>(path)</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mRemote</a:t>
            </a:r>
            <a:r>
              <a:rPr lang="en-US" altLang="zh-CN" dirty="0" err="1" smtClean="0"/>
              <a:t>.</a:t>
            </a:r>
            <a:r>
              <a:rPr lang="en-US" altLang="zh-CN" sz="1200" b="1" kern="1200" dirty="0" err="1" smtClean="0">
                <a:solidFill>
                  <a:schemeClr val="tx1"/>
                </a:solidFill>
                <a:effectLst/>
                <a:latin typeface="+mn-lt"/>
                <a:ea typeface="+mn-ea"/>
                <a:cs typeface="+mn-cs"/>
              </a:rPr>
              <a:t>transact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Stub</a:t>
            </a:r>
            <a:r>
              <a:rPr lang="en-US" altLang="zh-CN" dirty="0" err="1" smtClean="0"/>
              <a:t>.</a:t>
            </a:r>
            <a:r>
              <a:rPr lang="en-US" altLang="zh-CN" sz="1200" b="1" i="1" kern="1200" dirty="0" err="1" smtClean="0">
                <a:solidFill>
                  <a:schemeClr val="tx1"/>
                </a:solidFill>
                <a:effectLst/>
                <a:latin typeface="+mn-lt"/>
                <a:ea typeface="+mn-ea"/>
                <a:cs typeface="+mn-cs"/>
              </a:rPr>
              <a:t>TRANSACTION_start</a:t>
            </a:r>
            <a:r>
              <a:rPr lang="en-US" altLang="zh-CN" dirty="0" smtClean="0"/>
              <a:t>, </a:t>
            </a:r>
            <a:r>
              <a:rPr lang="en-US" altLang="zh-CN" sz="1200" kern="1200" dirty="0" smtClean="0">
                <a:solidFill>
                  <a:schemeClr val="tx1"/>
                </a:solidFill>
                <a:effectLst/>
                <a:latin typeface="+mn-lt"/>
                <a:ea typeface="+mn-ea"/>
                <a:cs typeface="+mn-cs"/>
              </a:rPr>
              <a:t>_data</a:t>
            </a:r>
            <a:r>
              <a:rPr lang="en-US" altLang="zh-CN" dirty="0" smtClean="0"/>
              <a:t>, </a:t>
            </a:r>
            <a:r>
              <a:rPr lang="en-US" altLang="zh-CN" sz="1200" kern="1200" dirty="0" smtClean="0">
                <a:solidFill>
                  <a:schemeClr val="tx1"/>
                </a:solidFill>
                <a:effectLst/>
                <a:latin typeface="+mn-lt"/>
                <a:ea typeface="+mn-ea"/>
                <a:cs typeface="+mn-cs"/>
              </a:rPr>
              <a:t>_reply</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readException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_result </a:t>
            </a:r>
            <a:r>
              <a:rPr lang="en-US" altLang="zh-CN" dirty="0" smtClean="0"/>
              <a:t>= </a:t>
            </a:r>
            <a:r>
              <a:rPr lang="en-US" altLang="zh-CN" sz="1200" kern="1200" dirty="0" smtClean="0">
                <a:solidFill>
                  <a:schemeClr val="tx1"/>
                </a:solidFill>
                <a:effectLst/>
                <a:latin typeface="+mn-lt"/>
                <a:ea typeface="+mn-ea"/>
                <a:cs typeface="+mn-cs"/>
              </a:rPr>
              <a:t>(0 </a:t>
            </a: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readInt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finally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a:t>
            </a:r>
            <a:r>
              <a:rPr lang="en-US" altLang="zh-CN" sz="1200" kern="1200" dirty="0" smtClean="0">
                <a:solidFill>
                  <a:schemeClr val="tx1"/>
                </a:solidFill>
                <a:effectLst/>
                <a:latin typeface="+mn-lt"/>
                <a:ea typeface="+mn-ea"/>
                <a:cs typeface="+mn-cs"/>
              </a:rPr>
              <a:t>_result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void stop</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throws </a:t>
            </a:r>
            <a:r>
              <a:rPr lang="en-US" altLang="zh-CN" sz="1200" kern="1200" dirty="0" err="1" smtClean="0">
                <a:solidFill>
                  <a:schemeClr val="tx1"/>
                </a:solidFill>
                <a:effectLst/>
                <a:latin typeface="+mn-lt"/>
                <a:ea typeface="+mn-ea"/>
                <a:cs typeface="+mn-cs"/>
              </a:rPr>
              <a:t>android.os.RemoteException</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_data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_reply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try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writeInterfaceToken</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mRemote</a:t>
            </a:r>
            <a:r>
              <a:rPr lang="en-US" altLang="zh-CN" dirty="0" err="1" smtClean="0"/>
              <a:t>.</a:t>
            </a:r>
            <a:r>
              <a:rPr lang="en-US" altLang="zh-CN" sz="1200" b="1" kern="1200" dirty="0" err="1" smtClean="0">
                <a:solidFill>
                  <a:schemeClr val="tx1"/>
                </a:solidFill>
                <a:effectLst/>
                <a:latin typeface="+mn-lt"/>
                <a:ea typeface="+mn-ea"/>
                <a:cs typeface="+mn-cs"/>
              </a:rPr>
              <a:t>transact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Stub</a:t>
            </a:r>
            <a:r>
              <a:rPr lang="en-US" altLang="zh-CN" dirty="0" err="1" smtClean="0"/>
              <a:t>.</a:t>
            </a:r>
            <a:r>
              <a:rPr lang="en-US" altLang="zh-CN" sz="1200" b="1" i="1" kern="1200" dirty="0" err="1" smtClean="0">
                <a:solidFill>
                  <a:schemeClr val="tx1"/>
                </a:solidFill>
                <a:effectLst/>
                <a:latin typeface="+mn-lt"/>
                <a:ea typeface="+mn-ea"/>
                <a:cs typeface="+mn-cs"/>
              </a:rPr>
              <a:t>TRANSACTION_stop</a:t>
            </a:r>
            <a:r>
              <a:rPr lang="en-US" altLang="zh-CN" dirty="0" smtClean="0"/>
              <a:t>, </a:t>
            </a:r>
            <a:r>
              <a:rPr lang="en-US" altLang="zh-CN" sz="1200" kern="1200" dirty="0" smtClean="0">
                <a:solidFill>
                  <a:schemeClr val="tx1"/>
                </a:solidFill>
                <a:effectLst/>
                <a:latin typeface="+mn-lt"/>
                <a:ea typeface="+mn-ea"/>
                <a:cs typeface="+mn-cs"/>
              </a:rPr>
              <a:t>_data</a:t>
            </a:r>
            <a:r>
              <a:rPr lang="en-US" altLang="zh-CN" dirty="0" smtClean="0"/>
              <a:t>, </a:t>
            </a:r>
            <a:r>
              <a:rPr lang="en-US" altLang="zh-CN" sz="1200" kern="1200" dirty="0" smtClean="0">
                <a:solidFill>
                  <a:schemeClr val="tx1"/>
                </a:solidFill>
                <a:effectLst/>
                <a:latin typeface="+mn-lt"/>
                <a:ea typeface="+mn-ea"/>
                <a:cs typeface="+mn-cs"/>
              </a:rPr>
              <a:t>_reply</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readException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finally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26</a:t>
            </a:fld>
            <a:endParaRPr lang="zh-CN" altLang="en-US"/>
          </a:p>
        </p:txBody>
      </p:sp>
    </p:spTree>
    <p:extLst>
      <p:ext uri="{BB962C8B-B14F-4D97-AF65-F5344CB8AC3E}">
        <p14:creationId xmlns:p14="http://schemas.microsoft.com/office/powerpoint/2010/main" val="2435486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http://androidxref.com/2.2.3/xref/frameworks/base/core/java/android/app/ContextImpl.java</a:t>
            </a:r>
            <a:endParaRPr lang="en-US" altLang="zh-CN" dirty="0" smtClean="0"/>
          </a:p>
          <a:p>
            <a:r>
              <a:rPr lang="en-US" altLang="zh-CN" dirty="0" smtClean="0">
                <a:hlinkClick r:id="rId4"/>
              </a:rPr>
              <a:t>http://androidxref.com/2.2.3/xref/frameworks/base/core/java/android/view/inputmethod/InputMethodManager.java</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28</a:t>
            </a:fld>
            <a:endParaRPr lang="zh-CN" altLang="en-US"/>
          </a:p>
        </p:txBody>
      </p:sp>
    </p:spTree>
    <p:extLst>
      <p:ext uri="{BB962C8B-B14F-4D97-AF65-F5344CB8AC3E}">
        <p14:creationId xmlns:p14="http://schemas.microsoft.com/office/powerpoint/2010/main" val="124303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3</a:t>
            </a:fld>
            <a:endParaRPr lang="zh-CN" altLang="en-US"/>
          </a:p>
        </p:txBody>
      </p:sp>
    </p:spTree>
    <p:extLst>
      <p:ext uri="{BB962C8B-B14F-4D97-AF65-F5344CB8AC3E}">
        <p14:creationId xmlns:p14="http://schemas.microsoft.com/office/powerpoint/2010/main" val="199282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a:t>
            </a:r>
            <a:r>
              <a:rPr lang="en-US" altLang="zh-CN" dirty="0" err="1" smtClean="0"/>
              <a:t>linux</a:t>
            </a:r>
            <a:r>
              <a:rPr lang="zh-CN" altLang="en-US" dirty="0" smtClean="0"/>
              <a:t>支持的</a:t>
            </a:r>
            <a:r>
              <a:rPr lang="en-US" altLang="zh-CN" dirty="0" smtClean="0"/>
              <a:t>IPC</a:t>
            </a:r>
            <a:r>
              <a:rPr lang="zh-CN" altLang="en-US" dirty="0" smtClean="0"/>
              <a:t>包括传统的管道，</a:t>
            </a:r>
            <a:r>
              <a:rPr lang="en-US" altLang="zh-CN" dirty="0" smtClean="0"/>
              <a:t>System V IPC</a:t>
            </a:r>
            <a:r>
              <a:rPr lang="zh-CN" altLang="en-US" dirty="0" smtClean="0"/>
              <a:t>，即消息队列</a:t>
            </a:r>
            <a:r>
              <a:rPr lang="en-US" altLang="zh-CN" dirty="0" smtClean="0"/>
              <a:t>/</a:t>
            </a:r>
            <a:r>
              <a:rPr lang="zh-CN" altLang="en-US" dirty="0" smtClean="0"/>
              <a:t>共享内存</a:t>
            </a:r>
            <a:r>
              <a:rPr lang="en-US" altLang="zh-CN" dirty="0" smtClean="0"/>
              <a:t>/</a:t>
            </a:r>
            <a:r>
              <a:rPr lang="zh-CN" altLang="en-US" dirty="0" smtClean="0"/>
              <a:t>信号量，以及</a:t>
            </a:r>
            <a:r>
              <a:rPr lang="en-US" altLang="zh-CN" dirty="0" smtClean="0"/>
              <a:t>socket</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5</a:t>
            </a:fld>
            <a:endParaRPr lang="zh-CN" altLang="en-US"/>
          </a:p>
        </p:txBody>
      </p:sp>
    </p:spTree>
    <p:extLst>
      <p:ext uri="{BB962C8B-B14F-4D97-AF65-F5344CB8AC3E}">
        <p14:creationId xmlns:p14="http://schemas.microsoft.com/office/powerpoint/2010/main" val="1668049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当调用客户端调用远程方法，经由 </a:t>
            </a:r>
            <a:r>
              <a:rPr lang="en-US" altLang="zh-CN" sz="1200" b="0" i="0" kern="1200" dirty="0" err="1" smtClean="0">
                <a:solidFill>
                  <a:schemeClr val="tx1"/>
                </a:solidFill>
                <a:effectLst/>
                <a:latin typeface="+mn-lt"/>
                <a:ea typeface="+mn-ea"/>
                <a:cs typeface="+mn-cs"/>
              </a:rPr>
              <a:t>mRemote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调用 </a:t>
            </a:r>
            <a:r>
              <a:rPr lang="en-US" altLang="zh-CN" sz="1200" b="0" i="0" kern="1200" dirty="0" smtClean="0">
                <a:solidFill>
                  <a:schemeClr val="tx1"/>
                </a:solidFill>
                <a:effectLst/>
                <a:latin typeface="+mn-lt"/>
                <a:ea typeface="+mn-ea"/>
                <a:cs typeface="+mn-cs"/>
              </a:rPr>
              <a:t>transact </a:t>
            </a:r>
            <a:r>
              <a:rPr lang="zh-CN" altLang="en-US" sz="1200" b="0" i="0" kern="1200" dirty="0" smtClean="0">
                <a:solidFill>
                  <a:schemeClr val="tx1"/>
                </a:solidFill>
                <a:effectLst/>
                <a:latin typeface="+mn-lt"/>
                <a:ea typeface="+mn-ea"/>
                <a:cs typeface="+mn-cs"/>
              </a:rPr>
              <a:t>的时候，客户端线程进入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驱动就会挂起当前线程，并向远程服务发送一个消息，消息中包含了客户端传进来的包裹数据。</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当服务端 </a:t>
            </a:r>
            <a:r>
              <a:rPr lang="en-US" altLang="zh-CN" sz="1200" b="0" i="0" kern="1200" dirty="0" smtClean="0">
                <a:solidFill>
                  <a:schemeClr val="tx1"/>
                </a:solidFill>
                <a:effectLst/>
                <a:latin typeface="+mn-lt"/>
                <a:ea typeface="+mn-ea"/>
                <a:cs typeface="+mn-cs"/>
              </a:rPr>
              <a:t>service </a:t>
            </a:r>
            <a:r>
              <a:rPr lang="zh-CN" altLang="en-US" sz="1200" b="0" i="0" kern="1200" dirty="0" smtClean="0">
                <a:solidFill>
                  <a:schemeClr val="tx1"/>
                </a:solidFill>
                <a:effectLst/>
                <a:latin typeface="+mn-lt"/>
                <a:ea typeface="+mn-ea"/>
                <a:cs typeface="+mn-cs"/>
              </a:rPr>
              <a:t>执行 </a:t>
            </a:r>
            <a:r>
              <a:rPr lang="en-US" altLang="zh-CN" sz="1200" b="0" i="0" kern="1200" dirty="0" err="1" smtClean="0">
                <a:solidFill>
                  <a:schemeClr val="tx1"/>
                </a:solidFill>
                <a:effectLst/>
                <a:latin typeface="+mn-lt"/>
                <a:ea typeface="+mn-ea"/>
                <a:cs typeface="+mn-cs"/>
              </a:rPr>
              <a:t>onTrasact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的时候，就可以对包裹 </a:t>
            </a:r>
            <a:r>
              <a:rPr lang="en-US" altLang="zh-CN" sz="1200" b="0" i="0" kern="1200" dirty="0" smtClean="0">
                <a:solidFill>
                  <a:schemeClr val="tx1"/>
                </a:solidFill>
                <a:effectLst/>
                <a:latin typeface="+mn-lt"/>
                <a:ea typeface="+mn-ea"/>
                <a:cs typeface="+mn-cs"/>
              </a:rPr>
              <a:t>data </a:t>
            </a:r>
            <a:r>
              <a:rPr lang="zh-CN" altLang="en-US" sz="1200" b="0" i="0" kern="1200" dirty="0" smtClean="0">
                <a:solidFill>
                  <a:schemeClr val="tx1"/>
                </a:solidFill>
                <a:effectLst/>
                <a:latin typeface="+mn-lt"/>
                <a:ea typeface="+mn-ea"/>
                <a:cs typeface="+mn-cs"/>
              </a:rPr>
              <a:t>进行拆解，然后根据参数执行相应的 服务函数，执行完之后，会将执行的结果放入 </a:t>
            </a:r>
            <a:r>
              <a:rPr lang="en-US" altLang="zh-CN" sz="1200" b="0" i="0" kern="1200" dirty="0" smtClean="0">
                <a:solidFill>
                  <a:schemeClr val="tx1"/>
                </a:solidFill>
                <a:effectLst/>
                <a:latin typeface="+mn-lt"/>
                <a:ea typeface="+mn-ea"/>
                <a:cs typeface="+mn-cs"/>
              </a:rPr>
              <a:t>reply </a:t>
            </a:r>
            <a:r>
              <a:rPr lang="zh-CN" altLang="en-US" sz="1200" b="0" i="0" kern="120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当这一切都执行完之后，服务端会向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驱动发送一个 </a:t>
            </a:r>
            <a:r>
              <a:rPr lang="en-US" altLang="zh-CN" sz="1200" b="0" i="0" kern="1200" dirty="0" smtClean="0">
                <a:solidFill>
                  <a:schemeClr val="tx1"/>
                </a:solidFill>
                <a:effectLst/>
                <a:latin typeface="+mn-lt"/>
                <a:ea typeface="+mn-ea"/>
                <a:cs typeface="+mn-cs"/>
              </a:rPr>
              <a:t>notify </a:t>
            </a:r>
            <a:r>
              <a:rPr lang="zh-CN" altLang="en-US" sz="1200" b="0" i="0" kern="1200" dirty="0" smtClean="0">
                <a:solidFill>
                  <a:schemeClr val="tx1"/>
                </a:solidFill>
                <a:effectLst/>
                <a:latin typeface="+mn-lt"/>
                <a:ea typeface="+mn-ea"/>
                <a:cs typeface="+mn-cs"/>
              </a:rPr>
              <a:t>的消息（客户端线程在调用 </a:t>
            </a:r>
            <a:r>
              <a:rPr lang="en-US" altLang="zh-CN" sz="1200" b="0" i="0" kern="1200" dirty="0" smtClean="0">
                <a:solidFill>
                  <a:schemeClr val="tx1"/>
                </a:solidFill>
                <a:effectLst/>
                <a:latin typeface="+mn-lt"/>
                <a:ea typeface="+mn-ea"/>
                <a:cs typeface="+mn-cs"/>
              </a:rPr>
              <a:t>transact </a:t>
            </a:r>
            <a:r>
              <a:rPr lang="zh-CN" altLang="en-US" sz="1200" b="0" i="0" kern="1200" dirty="0" smtClean="0">
                <a:solidFill>
                  <a:schemeClr val="tx1"/>
                </a:solidFill>
                <a:effectLst/>
                <a:latin typeface="+mn-lt"/>
                <a:ea typeface="+mn-ea"/>
                <a:cs typeface="+mn-cs"/>
              </a:rPr>
              <a:t>的时候，客户端线程会被挂起），从使得客户端线程从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驱动代码区返回到客户端代码区。</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对于最后一个参数 </a:t>
            </a:r>
            <a:r>
              <a:rPr lang="en-US" altLang="zh-CN" sz="1200" b="0" i="0" kern="1200" dirty="0" smtClean="0">
                <a:solidFill>
                  <a:schemeClr val="tx1"/>
                </a:solidFill>
                <a:effectLst/>
                <a:latin typeface="+mn-lt"/>
                <a:ea typeface="+mn-ea"/>
                <a:cs typeface="+mn-cs"/>
              </a:rPr>
              <a:t>flags </a:t>
            </a:r>
            <a:r>
              <a:rPr lang="zh-CN" altLang="en-US" sz="1200" b="0" i="0" kern="1200" dirty="0" smtClean="0">
                <a:solidFill>
                  <a:schemeClr val="tx1"/>
                </a:solidFill>
                <a:effectLst/>
                <a:latin typeface="+mn-lt"/>
                <a:ea typeface="+mn-ea"/>
                <a:cs typeface="+mn-cs"/>
              </a:rPr>
              <a:t>，表示的是 </a:t>
            </a:r>
            <a:r>
              <a:rPr lang="en-US" altLang="zh-CN" sz="1200" b="0" i="0" kern="1200" dirty="0" smtClean="0">
                <a:solidFill>
                  <a:schemeClr val="tx1"/>
                </a:solidFill>
                <a:effectLst/>
                <a:latin typeface="+mn-lt"/>
                <a:ea typeface="+mn-ea"/>
                <a:cs typeface="+mn-cs"/>
              </a:rPr>
              <a:t>IPC </a:t>
            </a:r>
            <a:r>
              <a:rPr lang="zh-CN" altLang="en-US" sz="1200" b="0" i="0" kern="1200" dirty="0" smtClean="0">
                <a:solidFill>
                  <a:schemeClr val="tx1"/>
                </a:solidFill>
                <a:effectLst/>
                <a:latin typeface="+mn-lt"/>
                <a:ea typeface="+mn-ea"/>
                <a:cs typeface="+mn-cs"/>
              </a:rPr>
              <a:t>调用的模式，分为：双向，用</a:t>
            </a:r>
            <a:r>
              <a:rPr lang="en-US" altLang="zh-CN" sz="1200" b="0" i="0" kern="1200" dirty="0" smtClean="0">
                <a:solidFill>
                  <a:schemeClr val="tx1"/>
                </a:solidFill>
                <a:effectLst/>
                <a:latin typeface="+mn-lt"/>
                <a:ea typeface="+mn-ea"/>
                <a:cs typeface="+mn-cs"/>
              </a:rPr>
              <a:t>0 </a:t>
            </a:r>
            <a:r>
              <a:rPr lang="zh-CN" altLang="en-US" sz="1200" b="0" i="0" kern="1200" dirty="0" smtClean="0">
                <a:solidFill>
                  <a:schemeClr val="tx1"/>
                </a:solidFill>
                <a:effectLst/>
                <a:latin typeface="+mn-lt"/>
                <a:ea typeface="+mn-ea"/>
                <a:cs typeface="+mn-cs"/>
              </a:rPr>
              <a:t>表示，含义是服务端执行完之后会返回一定的数据；还有一种是单向，用</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表示，含义是不返回任何数据。</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同样的，返回到结果都是在 </a:t>
            </a:r>
            <a:r>
              <a:rPr lang="en-US" altLang="zh-CN" sz="1200" b="0" i="0" kern="1200" dirty="0" smtClean="0">
                <a:solidFill>
                  <a:schemeClr val="tx1"/>
                </a:solidFill>
                <a:effectLst/>
                <a:latin typeface="+mn-lt"/>
                <a:ea typeface="+mn-ea"/>
                <a:cs typeface="+mn-cs"/>
              </a:rPr>
              <a:t>reply </a:t>
            </a:r>
            <a:r>
              <a:rPr lang="zh-CN" altLang="en-US" sz="1200" b="0" i="0" kern="1200" dirty="0" smtClean="0">
                <a:solidFill>
                  <a:schemeClr val="tx1"/>
                </a:solidFill>
                <a:effectLst/>
                <a:latin typeface="+mn-lt"/>
                <a:ea typeface="+mn-ea"/>
                <a:cs typeface="+mn-cs"/>
              </a:rPr>
              <a:t>中，客户端从这个 </a:t>
            </a:r>
            <a:r>
              <a:rPr lang="en-US" altLang="zh-CN" sz="1200" b="0" i="0" kern="1200" dirty="0" smtClean="0">
                <a:solidFill>
                  <a:schemeClr val="tx1"/>
                </a:solidFill>
                <a:effectLst/>
                <a:latin typeface="+mn-lt"/>
                <a:ea typeface="+mn-ea"/>
                <a:cs typeface="+mn-cs"/>
              </a:rPr>
              <a:t>reply </a:t>
            </a:r>
            <a:r>
              <a:rPr lang="zh-CN" altLang="en-US" sz="1200" b="0" i="0" kern="1200" dirty="0" smtClean="0">
                <a:solidFill>
                  <a:schemeClr val="tx1"/>
                </a:solidFill>
                <a:effectLst/>
                <a:latin typeface="+mn-lt"/>
                <a:ea typeface="+mn-ea"/>
                <a:cs typeface="+mn-cs"/>
              </a:rPr>
              <a:t>中取的数据，这部分顺序也必须实现约定好。</a:t>
            </a:r>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16</a:t>
            </a:fld>
            <a:endParaRPr lang="zh-CN" altLang="en-US"/>
          </a:p>
        </p:txBody>
      </p:sp>
    </p:spTree>
    <p:extLst>
      <p:ext uri="{BB962C8B-B14F-4D97-AF65-F5344CB8AC3E}">
        <p14:creationId xmlns:p14="http://schemas.microsoft.com/office/powerpoint/2010/main" val="2320040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当然完全可以不使用 </a:t>
            </a:r>
            <a:r>
              <a:rPr lang="en-US" altLang="zh-CN" sz="1200" b="0" i="0" kern="1200" dirty="0" smtClean="0">
                <a:solidFill>
                  <a:schemeClr val="tx1"/>
                </a:solidFill>
                <a:effectLst/>
                <a:latin typeface="+mn-lt"/>
                <a:ea typeface="+mn-ea"/>
                <a:cs typeface="+mn-cs"/>
              </a:rPr>
              <a:t>service </a:t>
            </a:r>
            <a:r>
              <a:rPr lang="zh-CN" altLang="en-US" sz="1200" b="0" i="0" kern="1200" dirty="0" smtClean="0">
                <a:solidFill>
                  <a:schemeClr val="tx1"/>
                </a:solidFill>
                <a:effectLst/>
                <a:latin typeface="+mn-lt"/>
                <a:ea typeface="+mn-ea"/>
                <a:cs typeface="+mn-cs"/>
              </a:rPr>
              <a:t>类，而是仅仅基于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类编写服务程序，然而这个只是一部分。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具体来说，可以仅仅使用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类扩展系统服务，对于客户端服务则必须是基于 </a:t>
            </a:r>
            <a:r>
              <a:rPr lang="en-US" altLang="zh-CN" sz="1200" b="0" i="0" kern="1200" dirty="0" smtClean="0">
                <a:solidFill>
                  <a:schemeClr val="tx1"/>
                </a:solidFill>
                <a:effectLst/>
                <a:latin typeface="+mn-lt"/>
                <a:ea typeface="+mn-ea"/>
                <a:cs typeface="+mn-cs"/>
              </a:rPr>
              <a:t>service </a:t>
            </a:r>
            <a:r>
              <a:rPr lang="zh-CN" altLang="en-US" sz="1200" b="0" i="0" kern="1200" dirty="0" smtClean="0">
                <a:solidFill>
                  <a:schemeClr val="tx1"/>
                </a:solidFill>
                <a:effectLst/>
                <a:latin typeface="+mn-lt"/>
                <a:ea typeface="+mn-ea"/>
                <a:cs typeface="+mn-cs"/>
              </a:rPr>
              <a:t>类来编写的。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系统服务是指那些通过 </a:t>
            </a:r>
            <a:r>
              <a:rPr lang="en-US" altLang="zh-CN" sz="1200" b="0" i="0" kern="1200" dirty="0" err="1" smtClean="0">
                <a:solidFill>
                  <a:schemeClr val="tx1"/>
                </a:solidFill>
                <a:effectLst/>
                <a:latin typeface="+mn-lt"/>
                <a:ea typeface="+mn-ea"/>
                <a:cs typeface="+mn-cs"/>
              </a:rPr>
              <a:t>getSystemService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方法获取的服务，而客户端服务是指应用程序提供的自定义服务。</a:t>
            </a:r>
            <a:endParaRPr lang="en-US" altLang="zh-CN" sz="1200" b="0" i="0" kern="1200" dirty="0" smtClean="0">
              <a:solidFill>
                <a:schemeClr val="tx1"/>
              </a:solidFill>
              <a:effectLst/>
              <a:latin typeface="+mn-lt"/>
              <a:ea typeface="+mn-ea"/>
              <a:cs typeface="+mn-cs"/>
            </a:endParaRPr>
          </a:p>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也就是说，扩展系统服务的时候，可以完全只使用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类；而对于客户端的服务则必须基于 </a:t>
            </a:r>
            <a:r>
              <a:rPr lang="en-US" altLang="zh-CN" sz="1200" b="0" i="0" kern="1200" dirty="0" smtClean="0">
                <a:solidFill>
                  <a:schemeClr val="tx1"/>
                </a:solidFill>
                <a:effectLst/>
                <a:latin typeface="+mn-lt"/>
                <a:ea typeface="+mn-ea"/>
                <a:cs typeface="+mn-cs"/>
              </a:rPr>
              <a:t>service</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17</a:t>
            </a:fld>
            <a:endParaRPr lang="zh-CN" altLang="en-US"/>
          </a:p>
        </p:txBody>
      </p:sp>
    </p:spTree>
    <p:extLst>
      <p:ext uri="{BB962C8B-B14F-4D97-AF65-F5344CB8AC3E}">
        <p14:creationId xmlns:p14="http://schemas.microsoft.com/office/powerpoint/2010/main" val="393775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18</a:t>
            </a:fld>
            <a:endParaRPr lang="zh-CN" altLang="en-US"/>
          </a:p>
        </p:txBody>
      </p:sp>
    </p:spTree>
    <p:extLst>
      <p:ext uri="{BB962C8B-B14F-4D97-AF65-F5344CB8AC3E}">
        <p14:creationId xmlns:p14="http://schemas.microsoft.com/office/powerpoint/2010/main" val="363033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具体的运行过程中，当客户端请求启动 </a:t>
            </a:r>
            <a:r>
              <a:rPr lang="en-US" altLang="zh-CN" dirty="0" smtClean="0"/>
              <a:t>service </a:t>
            </a:r>
            <a:r>
              <a:rPr lang="zh-CN" altLang="en-US" dirty="0" smtClean="0"/>
              <a:t>的时候，请求就会通过 </a:t>
            </a:r>
            <a:r>
              <a:rPr lang="en-US" altLang="zh-CN" dirty="0" err="1" smtClean="0"/>
              <a:t>Ams</a:t>
            </a:r>
            <a:r>
              <a:rPr lang="en-US" altLang="zh-CN" dirty="0" smtClean="0"/>
              <a:t> </a:t>
            </a:r>
            <a:r>
              <a:rPr lang="zh-CN" altLang="en-US" dirty="0" smtClean="0"/>
              <a:t>发出，若 </a:t>
            </a:r>
            <a:r>
              <a:rPr lang="en-US" altLang="zh-CN" dirty="0" smtClean="0"/>
              <a:t>service </a:t>
            </a:r>
            <a:r>
              <a:rPr lang="zh-CN" altLang="en-US" dirty="0" smtClean="0"/>
              <a:t>正常启动了，那么 </a:t>
            </a:r>
            <a:r>
              <a:rPr lang="en-US" altLang="zh-CN" dirty="0" err="1" smtClean="0"/>
              <a:t>Ams</a:t>
            </a:r>
            <a:r>
              <a:rPr lang="en-US" altLang="zh-CN" dirty="0" smtClean="0"/>
              <a:t> </a:t>
            </a:r>
            <a:r>
              <a:rPr lang="zh-CN" altLang="en-US" dirty="0" smtClean="0"/>
              <a:t>就会远程调用 </a:t>
            </a:r>
            <a:r>
              <a:rPr lang="en-US" altLang="zh-CN" dirty="0" err="1" smtClean="0"/>
              <a:t>ActivityThread</a:t>
            </a:r>
            <a:r>
              <a:rPr lang="en-US" altLang="zh-CN" dirty="0" smtClean="0"/>
              <a:t> </a:t>
            </a:r>
            <a:r>
              <a:rPr lang="zh-CN" altLang="en-US" dirty="0" smtClean="0"/>
              <a:t>类中的 </a:t>
            </a:r>
            <a:r>
              <a:rPr lang="en-US" altLang="zh-CN" dirty="0" err="1" smtClean="0"/>
              <a:t>ApplicationThread</a:t>
            </a:r>
            <a:r>
              <a:rPr lang="en-US" altLang="zh-CN" dirty="0" smtClean="0"/>
              <a:t> </a:t>
            </a:r>
            <a:r>
              <a:rPr lang="zh-CN" altLang="en-US" dirty="0" smtClean="0"/>
              <a:t>对象，调用的参数就包含了 </a:t>
            </a:r>
            <a:r>
              <a:rPr lang="en-US" altLang="zh-CN" dirty="0" smtClean="0"/>
              <a:t>service </a:t>
            </a:r>
            <a:r>
              <a:rPr lang="zh-CN" altLang="en-US" dirty="0" smtClean="0"/>
              <a:t>的 </a:t>
            </a:r>
            <a:r>
              <a:rPr lang="en-US" altLang="zh-CN" dirty="0" smtClean="0"/>
              <a:t>Binder </a:t>
            </a:r>
            <a:r>
              <a:rPr lang="zh-CN" altLang="en-US" dirty="0" smtClean="0"/>
              <a:t>对象的引用，然后在 </a:t>
            </a:r>
            <a:r>
              <a:rPr lang="en-US" altLang="zh-CN" dirty="0" err="1" smtClean="0"/>
              <a:t>ApplicationThread</a:t>
            </a:r>
            <a:r>
              <a:rPr lang="en-US" altLang="zh-CN" dirty="0" smtClean="0"/>
              <a:t> </a:t>
            </a:r>
            <a:r>
              <a:rPr lang="zh-CN" altLang="en-US" dirty="0" smtClean="0"/>
              <a:t>中回调 </a:t>
            </a:r>
            <a:r>
              <a:rPr lang="en-US" altLang="zh-CN" dirty="0" err="1" smtClean="0"/>
              <a:t>bindService</a:t>
            </a:r>
            <a:r>
              <a:rPr lang="en-US" altLang="zh-CN" dirty="0" smtClean="0"/>
              <a:t> </a:t>
            </a:r>
            <a:r>
              <a:rPr lang="zh-CN" altLang="en-US" dirty="0" smtClean="0"/>
              <a:t>的第二个参数 </a:t>
            </a:r>
            <a:r>
              <a:rPr lang="en-US" altLang="zh-CN" dirty="0" err="1" smtClean="0"/>
              <a:t>ServiceConnection</a:t>
            </a:r>
            <a:r>
              <a:rPr lang="en-US" altLang="zh-CN" dirty="0" smtClean="0"/>
              <a:t> </a:t>
            </a:r>
            <a:r>
              <a:rPr lang="zh-CN" altLang="en-US" dirty="0" smtClean="0"/>
              <a:t>的方法 </a:t>
            </a:r>
            <a:r>
              <a:rPr lang="en-US" altLang="zh-CN" dirty="0" err="1" smtClean="0"/>
              <a:t>onServiceConnected</a:t>
            </a:r>
            <a:r>
              <a:rPr lang="en-US" altLang="zh-CN" dirty="0" smtClean="0"/>
              <a:t> </a:t>
            </a:r>
            <a:r>
              <a:rPr lang="zh-CN" altLang="en-US" dirty="0" smtClean="0"/>
              <a:t>，将 </a:t>
            </a:r>
            <a:r>
              <a:rPr lang="en-US" altLang="zh-CN" dirty="0" smtClean="0"/>
              <a:t>Binder </a:t>
            </a:r>
            <a:r>
              <a:rPr lang="zh-CN" altLang="en-US" dirty="0" smtClean="0"/>
              <a:t>引用传递回客户端，这样客户端就拿到了远程服务的 </a:t>
            </a:r>
            <a:r>
              <a:rPr lang="en-US" altLang="zh-CN" dirty="0" smtClean="0"/>
              <a:t>Binder </a:t>
            </a:r>
            <a:r>
              <a:rPr lang="zh-CN" altLang="en-US" dirty="0" smtClean="0"/>
              <a:t>对象引用。在实际操作中，常常可以这个 </a:t>
            </a:r>
            <a:r>
              <a:rPr lang="en-US" altLang="zh-CN" dirty="0" smtClean="0"/>
              <a:t>Binder </a:t>
            </a:r>
            <a:r>
              <a:rPr lang="zh-CN" altLang="en-US" dirty="0" smtClean="0"/>
              <a:t>对象引用设置成一个全局变量，可以在客户端的任何地方都可以访问到。</a:t>
            </a:r>
          </a:p>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19</a:t>
            </a:fld>
            <a:endParaRPr lang="zh-CN" altLang="en-US"/>
          </a:p>
        </p:txBody>
      </p:sp>
    </p:spTree>
    <p:extLst>
      <p:ext uri="{BB962C8B-B14F-4D97-AF65-F5344CB8AC3E}">
        <p14:creationId xmlns:p14="http://schemas.microsoft.com/office/powerpoint/2010/main" val="255693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21</a:t>
            </a:fld>
            <a:endParaRPr lang="zh-CN" altLang="en-US"/>
          </a:p>
        </p:txBody>
      </p:sp>
    </p:spTree>
    <p:extLst>
      <p:ext uri="{BB962C8B-B14F-4D97-AF65-F5344CB8AC3E}">
        <p14:creationId xmlns:p14="http://schemas.microsoft.com/office/powerpoint/2010/main" val="3712345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24</a:t>
            </a:fld>
            <a:endParaRPr lang="zh-CN" altLang="en-US"/>
          </a:p>
        </p:txBody>
      </p:sp>
    </p:spTree>
    <p:extLst>
      <p:ext uri="{BB962C8B-B14F-4D97-AF65-F5344CB8AC3E}">
        <p14:creationId xmlns:p14="http://schemas.microsoft.com/office/powerpoint/2010/main" val="3930711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2017/7/4</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2017/7/4</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2017/7/4</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2017/7/4</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2017/7/4</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2017/7/4</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2017/7/4</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2017/7/4</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2017/7/4</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2017/7/4</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2017/7/4</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模板-04.jpg"/>
          <p:cNvPicPr>
            <a:picLocks noChangeAspect="1"/>
          </p:cNvPicPr>
          <p:nvPr userDrawn="1"/>
        </p:nvPicPr>
        <p:blipFill>
          <a:blip r:embed="rId13" cstate="print"/>
          <a:stretch>
            <a:fillRect/>
          </a:stretch>
        </p:blipFill>
        <p:spPr>
          <a:xfrm>
            <a:off x="0" y="302"/>
            <a:ext cx="9144000" cy="5142895"/>
          </a:xfrm>
          <a:prstGeom prst="rect">
            <a:avLst/>
          </a:prstGeom>
        </p:spPr>
      </p:pic>
      <p:sp>
        <p:nvSpPr>
          <p:cNvPr id="2" name="标题占位符 1"/>
          <p:cNvSpPr>
            <a:spLocks noGrp="1"/>
          </p:cNvSpPr>
          <p:nvPr>
            <p:ph type="title"/>
          </p:nvPr>
        </p:nvSpPr>
        <p:spPr>
          <a:xfrm>
            <a:off x="518864" y="205978"/>
            <a:ext cx="8085584" cy="42155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18864" y="771550"/>
            <a:ext cx="8085584" cy="396044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1800" b="1" kern="1200">
          <a:solidFill>
            <a:schemeClr val="tx1">
              <a:lumMod val="85000"/>
              <a:lumOff val="1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lumMod val="85000"/>
              <a:lumOff val="15000"/>
            </a:schemeClr>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4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200" kern="1200">
          <a:solidFill>
            <a:schemeClr val="tx1">
              <a:lumMod val="85000"/>
              <a:lumOff val="15000"/>
            </a:schemeClr>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book.douban.com/subject/6811238/" TargetMode="External"/><Relationship Id="rId2" Type="http://schemas.openxmlformats.org/officeDocument/2006/relationships/hyperlink" Target="http://blog.csdn.net/universus/article/details/6211589"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板-01.jpg"/>
          <p:cNvPicPr>
            <a:picLocks noChangeAspect="1"/>
          </p:cNvPicPr>
          <p:nvPr/>
        </p:nvPicPr>
        <p:blipFill>
          <a:blip r:embed="rId3" cstate="print"/>
          <a:stretch>
            <a:fillRect/>
          </a:stretch>
        </p:blipFill>
        <p:spPr>
          <a:xfrm>
            <a:off x="0" y="302"/>
            <a:ext cx="9144000" cy="5142895"/>
          </a:xfrm>
          <a:prstGeom prst="rect">
            <a:avLst/>
          </a:prstGeom>
        </p:spPr>
      </p:pic>
      <p:sp>
        <p:nvSpPr>
          <p:cNvPr id="5" name="TextBox 4"/>
          <p:cNvSpPr txBox="1"/>
          <p:nvPr/>
        </p:nvSpPr>
        <p:spPr>
          <a:xfrm>
            <a:off x="1907704" y="1563638"/>
            <a:ext cx="5328592" cy="769441"/>
          </a:xfrm>
          <a:prstGeom prst="rect">
            <a:avLst/>
          </a:prstGeom>
          <a:noFill/>
        </p:spPr>
        <p:txBody>
          <a:bodyPr wrap="square" rtlCol="0">
            <a:spAutoFit/>
          </a:bodyPr>
          <a:lstStyle/>
          <a:p>
            <a:pPr algn="ctr"/>
            <a:r>
              <a:rPr lang="en-US" altLang="zh-CN" sz="4400" dirty="0" smtClean="0">
                <a:solidFill>
                  <a:schemeClr val="bg1"/>
                </a:solidFill>
                <a:latin typeface="微软雅黑" panose="020B0503020204020204" pitchFamily="34" charset="-122"/>
                <a:ea typeface="微软雅黑" panose="020B0503020204020204" pitchFamily="34" charset="-122"/>
              </a:rPr>
              <a:t>Binder-Java</a:t>
            </a:r>
            <a:r>
              <a:rPr lang="zh-CN" altLang="en-US" sz="4400" dirty="0" smtClean="0">
                <a:solidFill>
                  <a:schemeClr val="bg1"/>
                </a:solidFill>
                <a:latin typeface="微软雅黑" panose="020B0503020204020204" pitchFamily="34" charset="-122"/>
                <a:ea typeface="微软雅黑" panose="020B0503020204020204" pitchFamily="34" charset="-122"/>
              </a:rPr>
              <a:t>层简介</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3059832" y="2499742"/>
            <a:ext cx="3240360" cy="1172629"/>
          </a:xfrm>
          <a:prstGeom prst="rect">
            <a:avLst/>
          </a:prstGeom>
          <a:noFill/>
        </p:spPr>
        <p:txBody>
          <a:bodyPr wrap="square" rtlCol="0">
            <a:spAutoFit/>
          </a:bodyPr>
          <a:lstStyle/>
          <a:p>
            <a:pPr algn="r">
              <a:lnSpc>
                <a:spcPct val="130000"/>
              </a:lnSpc>
            </a:pPr>
            <a:r>
              <a:rPr lang="zh-CN" altLang="en-US" sz="2000" dirty="0">
                <a:solidFill>
                  <a:schemeClr val="bg1"/>
                </a:solidFill>
                <a:latin typeface="微软雅黑" pitchFamily="34" charset="-122"/>
                <a:ea typeface="微软雅黑" pitchFamily="34" charset="-122"/>
              </a:rPr>
              <a:t>无线技术部 </a:t>
            </a:r>
            <a:r>
              <a:rPr lang="en-US" altLang="zh-CN" sz="2000" dirty="0">
                <a:solidFill>
                  <a:schemeClr val="bg1"/>
                </a:solidFill>
                <a:latin typeface="微软雅黑" pitchFamily="34" charset="-122"/>
                <a:ea typeface="微软雅黑" pitchFamily="34" charset="-122"/>
              </a:rPr>
              <a:t>Android </a:t>
            </a:r>
            <a:r>
              <a:rPr lang="zh-CN" altLang="en-US" sz="2000" dirty="0">
                <a:solidFill>
                  <a:schemeClr val="bg1"/>
                </a:solidFill>
                <a:latin typeface="微软雅黑" pitchFamily="34" charset="-122"/>
                <a:ea typeface="微软雅黑" pitchFamily="34" charset="-122"/>
              </a:rPr>
              <a:t>组   </a:t>
            </a:r>
            <a:r>
              <a:rPr lang="zh-CN" altLang="en-US" sz="2000" dirty="0" smtClean="0">
                <a:solidFill>
                  <a:schemeClr val="bg1"/>
                </a:solidFill>
                <a:latin typeface="微软雅黑" pitchFamily="34" charset="-122"/>
                <a:ea typeface="微软雅黑" pitchFamily="34" charset="-122"/>
              </a:rPr>
              <a:t>颜廷庚</a:t>
            </a:r>
            <a:endParaRPr lang="en-US" altLang="zh-CN" sz="2000" dirty="0">
              <a:solidFill>
                <a:schemeClr val="bg1"/>
              </a:solidFill>
              <a:latin typeface="微软雅黑" pitchFamily="34" charset="-122"/>
              <a:ea typeface="微软雅黑" pitchFamily="34" charset="-122"/>
            </a:endParaRPr>
          </a:p>
          <a:p>
            <a:pPr algn="r">
              <a:lnSpc>
                <a:spcPct val="130000"/>
              </a:lnSpc>
            </a:pPr>
            <a:r>
              <a:rPr lang="en-US" altLang="zh-CN" sz="1400" dirty="0">
                <a:solidFill>
                  <a:schemeClr val="bg1"/>
                </a:solidFill>
                <a:latin typeface="微软雅黑" pitchFamily="34" charset="-122"/>
                <a:ea typeface="微软雅黑" pitchFamily="34" charset="-122"/>
              </a:rPr>
              <a:t>2017 </a:t>
            </a:r>
            <a:r>
              <a:rPr lang="zh-CN" altLang="en-US" sz="1400" dirty="0">
                <a:solidFill>
                  <a:schemeClr val="bg1"/>
                </a:solidFill>
                <a:latin typeface="微软雅黑" pitchFamily="34" charset="-122"/>
                <a:ea typeface="微软雅黑" pitchFamily="34" charset="-122"/>
              </a:rPr>
              <a:t>年 </a:t>
            </a:r>
            <a:r>
              <a:rPr lang="en-US" altLang="zh-CN" sz="1400" dirty="0">
                <a:solidFill>
                  <a:schemeClr val="bg1"/>
                </a:solidFill>
                <a:latin typeface="微软雅黑" pitchFamily="34" charset="-122"/>
                <a:ea typeface="微软雅黑" pitchFamily="34" charset="-122"/>
              </a:rPr>
              <a:t>6 </a:t>
            </a:r>
            <a:r>
              <a:rPr lang="zh-CN" altLang="en-US" sz="1400" dirty="0">
                <a:solidFill>
                  <a:schemeClr val="bg1"/>
                </a:solidFill>
                <a:latin typeface="微软雅黑" pitchFamily="34" charset="-122"/>
                <a:ea typeface="微软雅黑" pitchFamily="34" charset="-122"/>
              </a:rPr>
              <a:t>月 </a:t>
            </a:r>
            <a:r>
              <a:rPr lang="en-US" altLang="zh-CN" sz="1400" dirty="0" smtClean="0">
                <a:solidFill>
                  <a:schemeClr val="bg1"/>
                </a:solidFill>
                <a:latin typeface="微软雅黑" pitchFamily="34" charset="-122"/>
                <a:ea typeface="微软雅黑" pitchFamily="34" charset="-122"/>
              </a:rPr>
              <a:t>14 </a:t>
            </a:r>
            <a:r>
              <a:rPr lang="zh-CN" altLang="en-US" sz="1400" dirty="0">
                <a:solidFill>
                  <a:schemeClr val="bg1"/>
                </a:solidFill>
                <a:latin typeface="微软雅黑" pitchFamily="34" charset="-122"/>
                <a:ea typeface="微软雅黑" pitchFamily="3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，从服务端角度</a:t>
            </a:r>
            <a:endParaRPr lang="zh-CN" altLang="en-US" dirty="0"/>
          </a:p>
        </p:txBody>
      </p:sp>
      <p:sp>
        <p:nvSpPr>
          <p:cNvPr id="3" name="内容占位符 2"/>
          <p:cNvSpPr>
            <a:spLocks noGrp="1"/>
          </p:cNvSpPr>
          <p:nvPr>
            <p:ph idx="1"/>
          </p:nvPr>
        </p:nvSpPr>
        <p:spPr/>
        <p:txBody>
          <a:bodyPr/>
          <a:lstStyle/>
          <a:p>
            <a:r>
              <a:rPr lang="zh-CN" altLang="en-US" dirty="0" smtClean="0"/>
              <a:t>一</a:t>
            </a:r>
            <a:r>
              <a:rPr lang="zh-CN" altLang="en-US" dirty="0"/>
              <a:t>个 </a:t>
            </a:r>
            <a:r>
              <a:rPr lang="en-US" altLang="zh-CN" dirty="0"/>
              <a:t>Binder </a:t>
            </a:r>
            <a:r>
              <a:rPr lang="zh-CN" altLang="en-US" dirty="0"/>
              <a:t>服务端实际上就是一个 </a:t>
            </a:r>
            <a:r>
              <a:rPr lang="en-US" altLang="zh-CN" dirty="0"/>
              <a:t>Binder </a:t>
            </a:r>
            <a:r>
              <a:rPr lang="zh-CN" altLang="en-US" dirty="0"/>
              <a:t>类的对象，该类一旦创建，内部就会启动一个隐藏线程。该线程接下来就用于接收 </a:t>
            </a:r>
            <a:r>
              <a:rPr lang="en-US" altLang="zh-CN" dirty="0"/>
              <a:t>Binder </a:t>
            </a:r>
            <a:r>
              <a:rPr lang="zh-CN" altLang="en-US" dirty="0"/>
              <a:t>驱动发送来的消息，收到消息之后，会执行到</a:t>
            </a:r>
            <a:r>
              <a:rPr lang="en-US" altLang="zh-CN" dirty="0"/>
              <a:t>Binder </a:t>
            </a:r>
            <a:r>
              <a:rPr lang="zh-CN" altLang="en-US" dirty="0"/>
              <a:t>对象中的 </a:t>
            </a:r>
            <a:r>
              <a:rPr lang="en-US" altLang="zh-CN" dirty="0" err="1"/>
              <a:t>onTransact</a:t>
            </a:r>
            <a:r>
              <a:rPr lang="en-US" altLang="zh-CN" dirty="0"/>
              <a:t> </a:t>
            </a:r>
            <a:r>
              <a:rPr lang="zh-CN" altLang="en-US" dirty="0"/>
              <a:t>方法，在这个方法中，根据不同的参数，执行不同的服务代码。因此，要实现一个 </a:t>
            </a:r>
            <a:r>
              <a:rPr lang="en-US" altLang="zh-CN" dirty="0"/>
              <a:t>Binder </a:t>
            </a:r>
            <a:r>
              <a:rPr lang="zh-CN" altLang="en-US" dirty="0"/>
              <a:t>服务，就必须重载 </a:t>
            </a:r>
            <a:r>
              <a:rPr lang="en-US" altLang="zh-CN" dirty="0" err="1"/>
              <a:t>onTransact</a:t>
            </a:r>
            <a:r>
              <a:rPr lang="en-US" altLang="zh-CN" dirty="0"/>
              <a:t> </a:t>
            </a:r>
            <a:r>
              <a:rPr lang="zh-CN" altLang="en-US" dirty="0"/>
              <a:t>方法</a:t>
            </a:r>
            <a:r>
              <a:rPr lang="zh-CN" altLang="en-US" dirty="0" smtClean="0"/>
              <a:t>。</a:t>
            </a:r>
            <a:endParaRPr lang="en-US" altLang="zh-CN" dirty="0" smtClean="0"/>
          </a:p>
          <a:p>
            <a:endParaRPr lang="en-US" altLang="zh-CN" dirty="0"/>
          </a:p>
          <a:p>
            <a:pPr marL="0" indent="0">
              <a:buNone/>
            </a:pPr>
            <a:endParaRPr lang="zh-CN" altLang="en-US" dirty="0"/>
          </a:p>
          <a:p>
            <a:r>
              <a:rPr lang="zh-CN" altLang="en-US" dirty="0"/>
              <a:t>在 </a:t>
            </a:r>
            <a:r>
              <a:rPr lang="en-US" altLang="zh-CN" dirty="0" err="1"/>
              <a:t>onTransact</a:t>
            </a:r>
            <a:r>
              <a:rPr lang="en-US" altLang="zh-CN" dirty="0"/>
              <a:t> </a:t>
            </a:r>
            <a:r>
              <a:rPr lang="zh-CN" altLang="en-US" dirty="0"/>
              <a:t>方法中，会获取传递进来的参数，将其转换成服务函数的参数。</a:t>
            </a:r>
            <a:r>
              <a:rPr lang="en-US" altLang="zh-CN" dirty="0" err="1"/>
              <a:t>onTransact</a:t>
            </a:r>
            <a:r>
              <a:rPr lang="en-US" altLang="zh-CN" dirty="0"/>
              <a:t> </a:t>
            </a:r>
            <a:r>
              <a:rPr lang="zh-CN" altLang="en-US" dirty="0"/>
              <a:t>参数的来源于 客户端的调用 </a:t>
            </a:r>
            <a:r>
              <a:rPr lang="en-US" altLang="zh-CN" dirty="0"/>
              <a:t>transact </a:t>
            </a:r>
            <a:r>
              <a:rPr lang="zh-CN" altLang="en-US" dirty="0"/>
              <a:t>方法。所以，如果 </a:t>
            </a:r>
            <a:r>
              <a:rPr lang="en-US" altLang="zh-CN" dirty="0"/>
              <a:t>transact </a:t>
            </a:r>
            <a:r>
              <a:rPr lang="zh-CN" altLang="en-US" dirty="0"/>
              <a:t>方法的参数有固定的格式输入，那么 </a:t>
            </a:r>
            <a:r>
              <a:rPr lang="en-US" altLang="zh-CN" dirty="0" err="1"/>
              <a:t>onTransact</a:t>
            </a:r>
            <a:r>
              <a:rPr lang="en-US" altLang="zh-CN" dirty="0"/>
              <a:t> </a:t>
            </a:r>
            <a:r>
              <a:rPr lang="zh-CN" altLang="en-US" dirty="0"/>
              <a:t>就会有相应的固定格式输出。</a:t>
            </a:r>
          </a:p>
        </p:txBody>
      </p:sp>
    </p:spTree>
    <p:extLst>
      <p:ext uri="{BB962C8B-B14F-4D97-AF65-F5344CB8AC3E}">
        <p14:creationId xmlns:p14="http://schemas.microsoft.com/office/powerpoint/2010/main" val="319142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a:t>
            </a:r>
            <a:r>
              <a:rPr lang="en-US" altLang="zh-CN" dirty="0" smtClean="0">
                <a:solidFill>
                  <a:srgbClr val="D60093"/>
                </a:solidFill>
              </a:rPr>
              <a:t>Binder </a:t>
            </a:r>
            <a:r>
              <a:rPr lang="zh-CN" altLang="en-US" dirty="0" smtClean="0">
                <a:solidFill>
                  <a:srgbClr val="D60093"/>
                </a:solidFill>
              </a:rPr>
              <a:t>驱动的角度</a:t>
            </a:r>
            <a:endParaRPr lang="zh-CN" altLang="en-US" dirty="0"/>
          </a:p>
        </p:txBody>
      </p:sp>
      <p:sp>
        <p:nvSpPr>
          <p:cNvPr id="3" name="内容占位符 2"/>
          <p:cNvSpPr>
            <a:spLocks noGrp="1"/>
          </p:cNvSpPr>
          <p:nvPr>
            <p:ph idx="1"/>
          </p:nvPr>
        </p:nvSpPr>
        <p:spPr/>
        <p:txBody>
          <a:bodyPr/>
          <a:lstStyle/>
          <a:p>
            <a:r>
              <a:rPr lang="zh-CN" altLang="en-US" dirty="0" smtClean="0"/>
              <a:t>任</a:t>
            </a:r>
            <a:r>
              <a:rPr lang="zh-CN" altLang="en-US" dirty="0"/>
              <a:t>何一个服务端的 </a:t>
            </a:r>
            <a:r>
              <a:rPr lang="en-US" altLang="zh-CN" dirty="0"/>
              <a:t>Binder </a:t>
            </a:r>
            <a:r>
              <a:rPr lang="zh-CN" altLang="en-US" dirty="0"/>
              <a:t>对象被创建的时候，都同时会在 </a:t>
            </a:r>
            <a:r>
              <a:rPr lang="en-US" altLang="zh-CN" dirty="0"/>
              <a:t>Binder </a:t>
            </a:r>
            <a:r>
              <a:rPr lang="zh-CN" altLang="en-US" dirty="0"/>
              <a:t>驱动中创建一个 </a:t>
            </a:r>
            <a:r>
              <a:rPr lang="en-US" altLang="zh-CN" dirty="0" err="1"/>
              <a:t>mRemote</a:t>
            </a:r>
            <a:r>
              <a:rPr lang="en-US" altLang="zh-CN" dirty="0"/>
              <a:t> </a:t>
            </a:r>
            <a:r>
              <a:rPr lang="zh-CN" altLang="en-US" dirty="0"/>
              <a:t>对象，这个对象也是 </a:t>
            </a:r>
            <a:r>
              <a:rPr lang="en-US" altLang="zh-CN" dirty="0"/>
              <a:t>Binder </a:t>
            </a:r>
            <a:r>
              <a:rPr lang="zh-CN" altLang="en-US" dirty="0"/>
              <a:t>类。客户端想要访问远程服务的时候，都是通过这个 </a:t>
            </a:r>
            <a:r>
              <a:rPr lang="en-US" altLang="zh-CN" dirty="0" err="1"/>
              <a:t>mRemote</a:t>
            </a:r>
            <a:r>
              <a:rPr lang="en-US" altLang="zh-CN" dirty="0"/>
              <a:t> </a:t>
            </a:r>
            <a:r>
              <a:rPr lang="zh-CN" altLang="en-US" dirty="0"/>
              <a:t>对象。</a:t>
            </a:r>
          </a:p>
        </p:txBody>
      </p:sp>
    </p:spTree>
    <p:extLst>
      <p:ext uri="{BB962C8B-B14F-4D97-AF65-F5344CB8AC3E}">
        <p14:creationId xmlns:p14="http://schemas.microsoft.com/office/powerpoint/2010/main" val="312499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，客户端的角度</a:t>
            </a:r>
            <a:endParaRPr lang="zh-CN" altLang="en-US" dirty="0"/>
          </a:p>
        </p:txBody>
      </p:sp>
      <p:sp>
        <p:nvSpPr>
          <p:cNvPr id="3" name="内容占位符 2"/>
          <p:cNvSpPr>
            <a:spLocks noGrp="1"/>
          </p:cNvSpPr>
          <p:nvPr>
            <p:ph idx="1"/>
          </p:nvPr>
        </p:nvSpPr>
        <p:spPr/>
        <p:txBody>
          <a:bodyPr/>
          <a:lstStyle/>
          <a:p>
            <a:r>
              <a:rPr lang="zh-CN" altLang="en-US" dirty="0" smtClean="0"/>
              <a:t>要</a:t>
            </a:r>
            <a:r>
              <a:rPr lang="zh-CN" altLang="en-US" dirty="0"/>
              <a:t>想访问远程服务，必须先获取远程服务在 </a:t>
            </a:r>
            <a:r>
              <a:rPr lang="en-US" altLang="zh-CN" dirty="0"/>
              <a:t>Binder </a:t>
            </a:r>
            <a:r>
              <a:rPr lang="zh-CN" altLang="en-US" dirty="0"/>
              <a:t>驱动中对应的 </a:t>
            </a:r>
            <a:r>
              <a:rPr lang="en-US" altLang="zh-CN" dirty="0" err="1"/>
              <a:t>mRemote</a:t>
            </a:r>
            <a:r>
              <a:rPr lang="en-US" altLang="zh-CN" dirty="0"/>
              <a:t> </a:t>
            </a:r>
            <a:r>
              <a:rPr lang="zh-CN" altLang="en-US" dirty="0"/>
              <a:t>引用，在获取该对象之后，就可以调用 </a:t>
            </a:r>
            <a:r>
              <a:rPr lang="en-US" altLang="zh-CN" dirty="0"/>
              <a:t>transact </a:t>
            </a:r>
            <a:r>
              <a:rPr lang="zh-CN" altLang="en-US" dirty="0"/>
              <a:t>方法，而在 </a:t>
            </a:r>
            <a:r>
              <a:rPr lang="en-US" altLang="zh-CN" dirty="0"/>
              <a:t>Binder </a:t>
            </a:r>
            <a:r>
              <a:rPr lang="zh-CN" altLang="en-US" dirty="0"/>
              <a:t>驱动中，</a:t>
            </a:r>
            <a:r>
              <a:rPr lang="en-US" altLang="zh-CN" dirty="0" err="1"/>
              <a:t>mRemote</a:t>
            </a:r>
            <a:r>
              <a:rPr lang="en-US" altLang="zh-CN" dirty="0"/>
              <a:t> </a:t>
            </a:r>
            <a:r>
              <a:rPr lang="zh-CN" altLang="en-US" dirty="0"/>
              <a:t>对象也重载了 </a:t>
            </a:r>
            <a:r>
              <a:rPr lang="en-US" altLang="zh-CN" dirty="0"/>
              <a:t>transact </a:t>
            </a:r>
            <a:r>
              <a:rPr lang="zh-CN" altLang="en-US" dirty="0"/>
              <a:t>方法</a:t>
            </a:r>
            <a:r>
              <a:rPr lang="zh-CN" altLang="en-US" dirty="0" smtClean="0"/>
              <a:t>。</a:t>
            </a:r>
            <a:endParaRPr lang="en-US" altLang="zh-CN" dirty="0" smtClean="0"/>
          </a:p>
          <a:p>
            <a:endParaRPr lang="en-US" altLang="zh-CN" dirty="0"/>
          </a:p>
          <a:p>
            <a:pPr marL="0" indent="0">
              <a:buNone/>
            </a:pPr>
            <a:endParaRPr lang="en-US" altLang="zh-CN" dirty="0" smtClean="0"/>
          </a:p>
          <a:p>
            <a:pPr marL="0" indent="0">
              <a:buNone/>
            </a:pPr>
            <a:r>
              <a:rPr lang="zh-CN" altLang="en-US" sz="2400" dirty="0" smtClean="0"/>
              <a:t>重载的内容包括以下内容：</a:t>
            </a:r>
            <a:endParaRPr lang="en-US" altLang="zh-CN" sz="2400" dirty="0" smtClean="0"/>
          </a:p>
          <a:p>
            <a:pPr marL="0" indent="0">
              <a:buNone/>
            </a:pPr>
            <a:endParaRPr lang="en-US" altLang="zh-CN" dirty="0"/>
          </a:p>
          <a:p>
            <a:pPr>
              <a:buFont typeface="+mj-lt"/>
              <a:buAutoNum type="arabicPeriod"/>
            </a:pPr>
            <a:r>
              <a:rPr lang="zh-CN" altLang="en-US" dirty="0"/>
              <a:t>以线程间消息通信的模式，向服务端发送客户端传递过来的参数。</a:t>
            </a:r>
          </a:p>
          <a:p>
            <a:pPr>
              <a:buFont typeface="+mj-lt"/>
              <a:buAutoNum type="arabicPeriod"/>
            </a:pPr>
            <a:r>
              <a:rPr lang="zh-CN" altLang="en-US" dirty="0"/>
              <a:t>挂起当前的线程，当前线程正是客户端线程，并等待服务端线程执行完指定服务函数之后通知。</a:t>
            </a:r>
          </a:p>
          <a:p>
            <a:pPr>
              <a:buFont typeface="+mj-lt"/>
              <a:buAutoNum type="arabicPeriod"/>
            </a:pPr>
            <a:r>
              <a:rPr lang="zh-CN" altLang="en-US" dirty="0"/>
              <a:t>接收服务端线程的通知，然后继续执行客户端线程，并返回客户端代码区。</a:t>
            </a:r>
          </a:p>
        </p:txBody>
      </p:sp>
    </p:spTree>
    <p:extLst>
      <p:ext uri="{BB962C8B-B14F-4D97-AF65-F5344CB8AC3E}">
        <p14:creationId xmlns:p14="http://schemas.microsoft.com/office/powerpoint/2010/main" val="213051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a:t>
            </a:r>
            <a:r>
              <a:rPr lang="zh-CN" altLang="en-US" dirty="0" smtClean="0">
                <a:solidFill>
                  <a:srgbClr val="D60093"/>
                </a:solidFill>
              </a:rPr>
              <a:t>架，斗胆总结</a:t>
            </a:r>
            <a:r>
              <a:rPr lang="en-US" altLang="zh-CN" dirty="0" smtClean="0">
                <a:solidFill>
                  <a:srgbClr val="D60093"/>
                </a:solidFill>
              </a:rPr>
              <a:t>(</a:t>
            </a:r>
            <a:r>
              <a:rPr lang="zh-CN" altLang="en-US" dirty="0" smtClean="0">
                <a:solidFill>
                  <a:srgbClr val="D60093"/>
                </a:solidFill>
              </a:rPr>
              <a:t>不负责</a:t>
            </a:r>
            <a:r>
              <a:rPr lang="en-US" altLang="zh-CN" dirty="0" smtClean="0">
                <a:solidFill>
                  <a:srgbClr val="D60093"/>
                </a:solidFill>
              </a:rPr>
              <a:t>)</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从</a:t>
            </a:r>
            <a:r>
              <a:rPr lang="zh-CN" altLang="en-US" dirty="0"/>
              <a:t>以上的叙述中，可以看出，对应用开发者来说，客户端似乎是在直接调用了远程服务对应的 </a:t>
            </a:r>
            <a:r>
              <a:rPr lang="en-US" altLang="zh-CN" dirty="0"/>
              <a:t>Binder </a:t>
            </a:r>
            <a:r>
              <a:rPr lang="zh-CN" altLang="en-US" dirty="0"/>
              <a:t>，而事实上，则是通过 </a:t>
            </a:r>
            <a:r>
              <a:rPr lang="en-US" altLang="zh-CN" dirty="0"/>
              <a:t>Binder </a:t>
            </a:r>
            <a:r>
              <a:rPr lang="zh-CN" altLang="en-US" dirty="0"/>
              <a:t>驱动中的 </a:t>
            </a:r>
            <a:r>
              <a:rPr lang="en-US" altLang="zh-CN" dirty="0"/>
              <a:t>Binder </a:t>
            </a:r>
            <a:r>
              <a:rPr lang="zh-CN" altLang="en-US" dirty="0"/>
              <a:t>对象，不同的是， </a:t>
            </a:r>
            <a:r>
              <a:rPr lang="en-US" altLang="zh-CN" dirty="0"/>
              <a:t>Binder </a:t>
            </a:r>
            <a:r>
              <a:rPr lang="zh-CN" altLang="en-US" dirty="0"/>
              <a:t>驱动中的对象不会额外产生一个线程。</a:t>
            </a:r>
          </a:p>
          <a:p>
            <a:pPr marL="0" indent="0">
              <a:buNone/>
            </a:pPr>
            <a:r>
              <a:rPr lang="zh-CN" altLang="en-US" dirty="0" smtClean="0"/>
              <a:t>划重点</a:t>
            </a:r>
            <a:r>
              <a:rPr lang="en-US" altLang="zh-CN" dirty="0" smtClean="0"/>
              <a:t>:</a:t>
            </a:r>
            <a:endParaRPr lang="en-US" altLang="zh-CN" dirty="0"/>
          </a:p>
          <a:p>
            <a:r>
              <a:rPr lang="zh-CN" altLang="en-US" dirty="0"/>
              <a:t>客户端将消息发至 </a:t>
            </a:r>
            <a:r>
              <a:rPr lang="en-US" altLang="zh-CN" dirty="0"/>
              <a:t>-&gt; Binder </a:t>
            </a:r>
            <a:r>
              <a:rPr lang="zh-CN" altLang="en-US" dirty="0"/>
              <a:t>驱动 ，向服务端发送调用信息，驱动挂起当前线程 ，等待返回</a:t>
            </a:r>
            <a:r>
              <a:rPr lang="en-US" altLang="zh-CN" dirty="0"/>
              <a:t>-&gt; </a:t>
            </a:r>
            <a:r>
              <a:rPr lang="zh-CN" altLang="en-US" dirty="0"/>
              <a:t>服务端 ，处理完消息，返回给驱动</a:t>
            </a:r>
            <a:r>
              <a:rPr lang="en-US" altLang="zh-CN" dirty="0"/>
              <a:t>-&gt; </a:t>
            </a:r>
            <a:r>
              <a:rPr lang="zh-CN" altLang="en-US" dirty="0"/>
              <a:t>驱动接到完成的通知，继续客户端的线程 </a:t>
            </a:r>
            <a:r>
              <a:rPr lang="en-US" altLang="zh-CN" dirty="0"/>
              <a:t>- &gt;</a:t>
            </a:r>
            <a:r>
              <a:rPr lang="zh-CN" altLang="en-US" dirty="0"/>
              <a:t>返回结果给客户端。</a:t>
            </a:r>
          </a:p>
          <a:p>
            <a:r>
              <a:rPr lang="zh-CN" altLang="en-US" dirty="0"/>
              <a:t>连接他们的是一个叫 </a:t>
            </a:r>
            <a:r>
              <a:rPr lang="en-US" altLang="zh-CN" dirty="0" err="1"/>
              <a:t>mRemote</a:t>
            </a:r>
            <a:r>
              <a:rPr lang="en-US" altLang="zh-CN" dirty="0"/>
              <a:t> </a:t>
            </a:r>
            <a:r>
              <a:rPr lang="zh-CN" altLang="en-US" dirty="0"/>
              <a:t>的引用，这个引用存在于 </a:t>
            </a:r>
            <a:r>
              <a:rPr lang="en-US" altLang="zh-CN" dirty="0"/>
              <a:t>Binder </a:t>
            </a:r>
            <a:r>
              <a:rPr lang="zh-CN" altLang="en-US" dirty="0"/>
              <a:t>驱动当中，每个服务端的都需要向 </a:t>
            </a:r>
            <a:r>
              <a:rPr lang="en-US" altLang="zh-CN" dirty="0"/>
              <a:t>Binder </a:t>
            </a:r>
            <a:r>
              <a:rPr lang="zh-CN" altLang="en-US" dirty="0"/>
              <a:t>驱动注册，生成这个 </a:t>
            </a:r>
            <a:r>
              <a:rPr lang="en-US" altLang="zh-CN" dirty="0" err="1"/>
              <a:t>mRemote</a:t>
            </a:r>
            <a:r>
              <a:rPr lang="en-US" altLang="zh-CN" dirty="0"/>
              <a:t> </a:t>
            </a:r>
            <a:r>
              <a:rPr lang="zh-CN" altLang="en-US" dirty="0"/>
              <a:t>引用。</a:t>
            </a:r>
          </a:p>
          <a:p>
            <a:r>
              <a:rPr lang="zh-CN" altLang="en-US" dirty="0"/>
              <a:t>客户端利用这个引用去发送消息给驱动，驱动利用这个引用去发送消息给服务端， 整个过程像客户端直接调用了服务端，事实上是通过 </a:t>
            </a:r>
            <a:r>
              <a:rPr lang="en-US" altLang="zh-CN" dirty="0"/>
              <a:t>Binder </a:t>
            </a:r>
            <a:r>
              <a:rPr lang="zh-CN" altLang="en-US" dirty="0"/>
              <a:t>驱动中转了，存在两个 </a:t>
            </a:r>
            <a:r>
              <a:rPr lang="en-US" altLang="zh-CN" dirty="0"/>
              <a:t>Binder </a:t>
            </a:r>
            <a:r>
              <a:rPr lang="zh-CN" altLang="en-US" dirty="0"/>
              <a:t>对象，一个是服务端的 </a:t>
            </a:r>
            <a:r>
              <a:rPr lang="en-US" altLang="zh-CN" dirty="0"/>
              <a:t>Binder </a:t>
            </a:r>
            <a:r>
              <a:rPr lang="zh-CN" altLang="en-US" dirty="0"/>
              <a:t>对象， 一个是 驱动中的 </a:t>
            </a:r>
            <a:r>
              <a:rPr lang="en-US" altLang="zh-CN" dirty="0"/>
              <a:t>Binder </a:t>
            </a:r>
            <a:r>
              <a:rPr lang="zh-CN" altLang="en-US" dirty="0"/>
              <a:t>对象，区别中，</a:t>
            </a:r>
            <a:r>
              <a:rPr lang="en-US" altLang="zh-CN" dirty="0"/>
              <a:t>Binder </a:t>
            </a:r>
            <a:r>
              <a:rPr lang="zh-CN" altLang="en-US" dirty="0"/>
              <a:t>驱动中不会产生额外的线程，而服务端的 </a:t>
            </a:r>
            <a:r>
              <a:rPr lang="en-US" altLang="zh-CN" dirty="0"/>
              <a:t>Binder </a:t>
            </a:r>
            <a:r>
              <a:rPr lang="zh-CN" altLang="en-US" dirty="0"/>
              <a:t>在创建之初就有一个隐含的线程。</a:t>
            </a:r>
          </a:p>
        </p:txBody>
      </p:sp>
    </p:spTree>
    <p:extLst>
      <p:ext uri="{BB962C8B-B14F-4D97-AF65-F5344CB8AC3E}">
        <p14:creationId xmlns:p14="http://schemas.microsoft.com/office/powerpoint/2010/main" val="137484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D60093"/>
                </a:solidFill>
              </a:rPr>
              <a:t>如何使用 </a:t>
            </a:r>
            <a:r>
              <a:rPr lang="en-US" altLang="zh-CN" dirty="0" smtClean="0">
                <a:solidFill>
                  <a:srgbClr val="D60093"/>
                </a:solidFill>
              </a:rPr>
              <a:t>Binder – </a:t>
            </a:r>
            <a:r>
              <a:rPr lang="zh-CN" altLang="en-US" dirty="0" smtClean="0">
                <a:solidFill>
                  <a:srgbClr val="D60093"/>
                </a:solidFill>
              </a:rPr>
              <a:t>设计服务端</a:t>
            </a:r>
            <a:endParaRPr lang="zh-CN" altLang="en-US" dirty="0"/>
          </a:p>
        </p:txBody>
      </p:sp>
      <p:sp>
        <p:nvSpPr>
          <p:cNvPr id="3" name="内容占位符 2"/>
          <p:cNvSpPr>
            <a:spLocks noGrp="1"/>
          </p:cNvSpPr>
          <p:nvPr>
            <p:ph idx="1"/>
          </p:nvPr>
        </p:nvSpPr>
        <p:spPr/>
        <p:txBody>
          <a:bodyPr/>
          <a:lstStyle/>
          <a:p>
            <a:r>
              <a:rPr lang="zh-CN" altLang="en-US" dirty="0" smtClean="0"/>
              <a:t>从代码的角度来说，设</a:t>
            </a:r>
            <a:r>
              <a:rPr lang="zh-CN" altLang="en-US" dirty="0"/>
              <a:t>计 </a:t>
            </a:r>
            <a:r>
              <a:rPr lang="en-US" altLang="zh-CN" dirty="0" smtClean="0"/>
              <a:t>Server </a:t>
            </a:r>
            <a:r>
              <a:rPr lang="zh-CN" altLang="en-US" dirty="0"/>
              <a:t>端只需要新建一个继承 </a:t>
            </a:r>
            <a:r>
              <a:rPr lang="en-US" altLang="zh-CN" dirty="0"/>
              <a:t>Binder </a:t>
            </a:r>
            <a:r>
              <a:rPr lang="zh-CN" altLang="en-US" dirty="0"/>
              <a:t>的 </a:t>
            </a:r>
            <a:r>
              <a:rPr lang="en-US" altLang="zh-CN" dirty="0"/>
              <a:t>service </a:t>
            </a:r>
            <a:r>
              <a:rPr lang="zh-CN" altLang="en-US" dirty="0"/>
              <a:t>即</a:t>
            </a:r>
            <a:r>
              <a:rPr lang="zh-CN" altLang="en-US" dirty="0" smtClean="0"/>
              <a:t>可。</a:t>
            </a:r>
            <a:endParaRPr lang="en-US" altLang="zh-CN" dirty="0" smtClean="0"/>
          </a:p>
          <a:p>
            <a:endParaRPr lang="en-US" altLang="zh-CN" dirty="0"/>
          </a:p>
          <a:p>
            <a:endParaRPr lang="en-US" altLang="zh-CN" dirty="0" smtClean="0"/>
          </a:p>
          <a:p>
            <a:pPr marL="0" indent="0">
              <a:buNone/>
            </a:pPr>
            <a:r>
              <a:rPr lang="en-US" altLang="zh-CN" dirty="0"/>
              <a:t/>
            </a:r>
            <a:br>
              <a:rPr lang="en-US" altLang="zh-CN" dirty="0"/>
            </a:br>
            <a:endParaRPr lang="en-US" altLang="zh-CN" dirty="0" smtClean="0"/>
          </a:p>
          <a:p>
            <a:endParaRPr lang="zh-CN" altLang="en-US" dirty="0"/>
          </a:p>
        </p:txBody>
      </p:sp>
      <p:sp>
        <p:nvSpPr>
          <p:cNvPr id="8" name="Rectangle 2"/>
          <p:cNvSpPr>
            <a:spLocks noChangeArrowheads="1"/>
          </p:cNvSpPr>
          <p:nvPr/>
        </p:nvSpPr>
        <p:spPr bwMode="auto">
          <a:xfrm>
            <a:off x="683568" y="1505275"/>
            <a:ext cx="7776864" cy="2492990"/>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class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MusicPlayService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extends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Binder</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@Override</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protected boolean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en-US"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RemoteException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return super</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start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musicPath</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播放</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stop</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166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a:solidFill>
                  <a:srgbClr val="D60093"/>
                </a:solidFill>
              </a:rPr>
              <a:t>设计服务端</a:t>
            </a:r>
            <a:endParaRPr lang="zh-CN" altLang="en-US" dirty="0"/>
          </a:p>
        </p:txBody>
      </p:sp>
      <p:sp>
        <p:nvSpPr>
          <p:cNvPr id="3" name="内容占位符 2"/>
          <p:cNvSpPr>
            <a:spLocks noGrp="1"/>
          </p:cNvSpPr>
          <p:nvPr>
            <p:ph idx="1"/>
          </p:nvPr>
        </p:nvSpPr>
        <p:spPr/>
        <p:txBody>
          <a:bodyPr/>
          <a:lstStyle/>
          <a:p>
            <a:r>
              <a:rPr lang="zh-CN" altLang="en-US" dirty="0"/>
              <a:t>定义完 </a:t>
            </a:r>
            <a:r>
              <a:rPr lang="en-US" altLang="zh-CN" dirty="0"/>
              <a:t>service </a:t>
            </a:r>
            <a:r>
              <a:rPr lang="zh-CN" altLang="en-US" dirty="0"/>
              <a:t>，接下来需要重载 </a:t>
            </a:r>
            <a:r>
              <a:rPr lang="en-US" altLang="zh-CN" dirty="0" err="1"/>
              <a:t>onTrasact</a:t>
            </a:r>
            <a:r>
              <a:rPr lang="en-US" altLang="zh-CN" dirty="0"/>
              <a:t> </a:t>
            </a:r>
            <a:r>
              <a:rPr lang="zh-CN" altLang="en-US" dirty="0"/>
              <a:t>方法，并从 </a:t>
            </a:r>
            <a:r>
              <a:rPr lang="en-US" altLang="zh-CN" dirty="0"/>
              <a:t>data </a:t>
            </a:r>
            <a:r>
              <a:rPr lang="zh-CN" altLang="en-US" dirty="0"/>
              <a:t>变量中读取客户端传递进来的参数。 假如，这里有很多参数，那么怎么知道参数的顺序呢？所以，这个需要一个双方的约定</a:t>
            </a:r>
            <a:r>
              <a:rPr lang="zh-CN" altLang="en-US" dirty="0" smtClean="0"/>
              <a:t>。</a:t>
            </a:r>
            <a:endParaRPr lang="en-US" altLang="zh-CN" dirty="0" smtClean="0"/>
          </a:p>
          <a:p>
            <a:pPr marL="0" indent="0">
              <a:buNone/>
            </a:pPr>
            <a:endParaRPr lang="zh-CN" altLang="en-US" dirty="0"/>
          </a:p>
        </p:txBody>
      </p:sp>
      <p:sp>
        <p:nvSpPr>
          <p:cNvPr id="4" name="Rectangle 1"/>
          <p:cNvSpPr>
            <a:spLocks noChangeArrowheads="1"/>
          </p:cNvSpPr>
          <p:nvPr/>
        </p:nvSpPr>
        <p:spPr bwMode="auto">
          <a:xfrm>
            <a:off x="827584" y="1582797"/>
            <a:ext cx="7468144" cy="3293209"/>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@Override</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protected boolean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RemoteException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通过code标识期望调用服务端的方法，data 中读取客户端传来的参数。</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 如何保证顺序呢？需要客户端和服务端实现保持约定</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switch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case </a:t>
            </a:r>
            <a:r>
              <a:rPr kumimoji="0" lang="zh-CN" altLang="zh-CN" sz="1300" b="0" i="0" u="none" strike="noStrike" cap="none" normalizeH="0" baseline="0" dirty="0" smtClean="0">
                <a:ln>
                  <a:noFill/>
                </a:ln>
                <a:solidFill>
                  <a:srgbClr val="801F91"/>
                </a:solidFill>
                <a:effectLst/>
                <a:latin typeface="宋体" panose="02010600030101010101" pitchFamily="2" charset="-122"/>
                <a:ea typeface="宋体" panose="02010600030101010101" pitchFamily="2" charset="-122"/>
              </a:rPr>
              <a:t>1000</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假定客户端传入的数据中，第一个就是文件的路径</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enforceInterface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18A8A"/>
                </a:solidFill>
                <a:effectLst/>
                <a:latin typeface="宋体" panose="02010600030101010101" pitchFamily="2" charset="-122"/>
                <a:ea typeface="宋体" panose="02010600030101010101" pitchFamily="2" charset="-122"/>
              </a:rPr>
              <a:t>"MusicPlayerService"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30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readString</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start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reply.writeString("return value");</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break</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return super</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459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a:solidFill>
                  <a:srgbClr val="D60093"/>
                </a:solidFill>
              </a:rPr>
              <a:t>设</a:t>
            </a:r>
            <a:r>
              <a:rPr lang="zh-CN" altLang="en-US" dirty="0" smtClean="0">
                <a:solidFill>
                  <a:srgbClr val="D60093"/>
                </a:solidFill>
              </a:rPr>
              <a:t>计客户端</a:t>
            </a:r>
            <a:endParaRPr lang="zh-CN" altLang="en-US" dirty="0"/>
          </a:p>
        </p:txBody>
      </p:sp>
      <p:sp>
        <p:nvSpPr>
          <p:cNvPr id="4" name="Rectangle 1"/>
          <p:cNvSpPr>
            <a:spLocks noGrp="1" noChangeArrowheads="1"/>
          </p:cNvSpPr>
          <p:nvPr>
            <p:ph idx="1"/>
          </p:nvPr>
        </p:nvSpPr>
        <p:spPr bwMode="auto">
          <a:xfrm>
            <a:off x="0" y="660489"/>
            <a:ext cx="9108504" cy="3970318"/>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IBinder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mRemote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null</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客户端欲传递的实参</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018A8A"/>
                </a:solidFill>
                <a:effectLst/>
                <a:latin typeface="宋体" panose="02010600030101010101" pitchFamily="2" charset="-122"/>
                <a:ea typeface="宋体" panose="02010600030101010101" pitchFamily="2" charset="-122"/>
              </a:rPr>
              <a:t>"/sdcard/music/123.mp3"</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客户端欲调用的方法代码</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code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801F91"/>
                </a:solidFill>
                <a:effectLst/>
                <a:latin typeface="宋体" panose="02010600030101010101" pitchFamily="2" charset="-122"/>
                <a:ea typeface="宋体" panose="02010600030101010101" pitchFamily="2" charset="-122"/>
              </a:rPr>
              <a:t>1000</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创建包裹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客户端传递给服务端的参数包裹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004F27"/>
                </a:solidFill>
                <a:effectLst/>
                <a:latin typeface="宋体" panose="02010600030101010101" pitchFamily="2" charset="-122"/>
                <a:ea typeface="宋体" panose="02010600030101010101" pitchFamily="2" charset="-122"/>
              </a:rPr>
              <a:t>obtain</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存储服务端处理结果返回值的包裹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004F27"/>
                </a:solidFill>
                <a:effectLst/>
                <a:latin typeface="宋体" panose="02010600030101010101" pitchFamily="2" charset="-122"/>
                <a:ea typeface="宋体" panose="02010600030101010101" pitchFamily="2" charset="-122"/>
              </a:rPr>
              <a:t>obtain</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按照约定的顺序将参数写入包裹，顺序需要实现约定好</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标注远程服务名称，Binder 驱动用来确保客户端想调用指定的服务端</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writeInterfaceToken</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18A8A"/>
                </a:solidFill>
                <a:effectLst/>
                <a:latin typeface="宋体" panose="02010600030101010101" pitchFamily="2" charset="-122"/>
                <a:ea typeface="宋体" panose="02010600030101010101" pitchFamily="2" charset="-122"/>
              </a:rPr>
              <a:t>"MusicPlayerService"</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writeString</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该方法调用之后，客户端线程进入 Binder 驱动，Binder 驱动会挂起当前线程，并向远程服务发送一个消息，消息中包含了客户端传进来的包裹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服务端拿到包裹之后，进行拆解，然后执行客户端指定的方法，执行完之后，将结果写入客户端提供的reply 中</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然后服务端向 Binder 驱动发送一个 notify 的消息，从而使得客户端线程从 Binder 驱动代码区返回到客户端代码区</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第四个参数，表示IPC调用的方式，0表示双向，执行完之后一定有返回值。1表示单向，没有返回值。</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mRemote</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transact</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code</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801F91"/>
                </a:solidFill>
                <a:effectLst/>
                <a:latin typeface="宋体" panose="02010600030101010101" pitchFamily="2" charset="-122"/>
                <a:ea typeface="宋体" panose="02010600030101010101" pitchFamily="2" charset="-122"/>
              </a:rPr>
              <a:t>0</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最后，客户端就可以从reply中解析数据了。同样，这个数据也是有序的，需要实现约定好。</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IBinder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binder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readStrongBinder</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result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readInt</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recycle</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recycle</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2856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smtClean="0">
                <a:solidFill>
                  <a:srgbClr val="D60093"/>
                </a:solidFill>
              </a:rPr>
              <a:t>使用 </a:t>
            </a:r>
            <a:r>
              <a:rPr lang="en-US" altLang="zh-CN" dirty="0" smtClean="0">
                <a:solidFill>
                  <a:srgbClr val="D60093"/>
                </a:solidFill>
              </a:rPr>
              <a:t>Service </a:t>
            </a:r>
            <a:r>
              <a:rPr lang="zh-CN" altLang="en-US" dirty="0" smtClean="0">
                <a:solidFill>
                  <a:srgbClr val="D60093"/>
                </a:solidFill>
              </a:rPr>
              <a:t>类</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以</a:t>
            </a:r>
            <a:r>
              <a:rPr lang="zh-CN" altLang="en-US" dirty="0"/>
              <a:t>上存在两个问题</a:t>
            </a:r>
          </a:p>
          <a:p>
            <a:pPr>
              <a:buFont typeface="+mj-lt"/>
              <a:buAutoNum type="arabicPeriod"/>
            </a:pPr>
            <a:r>
              <a:rPr lang="zh-CN" altLang="en-US" dirty="0" smtClean="0"/>
              <a:t>如</a:t>
            </a:r>
            <a:r>
              <a:rPr lang="zh-CN" altLang="en-US" dirty="0"/>
              <a:t>何获取服务端的 </a:t>
            </a:r>
            <a:r>
              <a:rPr lang="en-US" altLang="zh-CN" dirty="0"/>
              <a:t>Binder </a:t>
            </a:r>
            <a:r>
              <a:rPr lang="zh-CN" altLang="en-US" dirty="0"/>
              <a:t>对象的引</a:t>
            </a:r>
            <a:r>
              <a:rPr lang="zh-CN" altLang="en-US" dirty="0" smtClean="0"/>
              <a:t>用</a:t>
            </a:r>
            <a:endParaRPr lang="en-US" altLang="zh-CN" dirty="0" smtClean="0"/>
          </a:p>
          <a:p>
            <a:pPr>
              <a:buFont typeface="+mj-lt"/>
              <a:buAutoNum type="arabicPeriod"/>
            </a:pPr>
            <a:r>
              <a:rPr lang="zh-CN" altLang="en-US" dirty="0" smtClean="0"/>
              <a:t>客</a:t>
            </a:r>
            <a:r>
              <a:rPr lang="zh-CN" altLang="en-US" dirty="0"/>
              <a:t>户端和服务端实现约定</a:t>
            </a:r>
            <a:r>
              <a:rPr lang="zh-CN" altLang="en-US" dirty="0" smtClean="0"/>
              <a:t>好</a:t>
            </a:r>
            <a:endParaRPr lang="en-US" altLang="zh-CN" dirty="0" smtClean="0"/>
          </a:p>
          <a:p>
            <a:pPr marL="0" indent="0">
              <a:buNone/>
            </a:pPr>
            <a:r>
              <a:rPr lang="en-US" altLang="zh-CN" dirty="0" smtClean="0"/>
              <a:t>	</a:t>
            </a:r>
            <a:r>
              <a:rPr lang="zh-CN" altLang="en-US" dirty="0" smtClean="0"/>
              <a:t>服</a:t>
            </a:r>
            <a:r>
              <a:rPr lang="zh-CN" altLang="en-US" dirty="0"/>
              <a:t>务端函数参数在包裹中的顺序</a:t>
            </a:r>
            <a:r>
              <a:rPr lang="zh-CN" altLang="en-US" dirty="0" smtClean="0"/>
              <a:t>；</a:t>
            </a:r>
            <a:endParaRPr lang="en-US" altLang="zh-CN" dirty="0" smtClean="0"/>
          </a:p>
          <a:p>
            <a:pPr marL="0" indent="0">
              <a:buNone/>
            </a:pPr>
            <a:r>
              <a:rPr lang="en-US" altLang="zh-CN" dirty="0" smtClean="0"/>
              <a:t>	</a:t>
            </a:r>
            <a:r>
              <a:rPr lang="zh-CN" altLang="en-US" dirty="0" smtClean="0"/>
              <a:t>服</a:t>
            </a:r>
            <a:r>
              <a:rPr lang="zh-CN" altLang="en-US" dirty="0"/>
              <a:t>务端不同函数的标识</a:t>
            </a:r>
            <a:r>
              <a:rPr lang="zh-CN" altLang="en-US" dirty="0" smtClean="0"/>
              <a:t>符。</a:t>
            </a:r>
            <a:endParaRPr lang="en-US" altLang="zh-CN" dirty="0" smtClean="0"/>
          </a:p>
          <a:p>
            <a:pPr marL="0" indent="0">
              <a:buNone/>
            </a:pPr>
            <a:endParaRPr lang="en-US" altLang="zh-CN" dirty="0"/>
          </a:p>
          <a:p>
            <a:pPr marL="0" indent="0">
              <a:buNone/>
            </a:pPr>
            <a:r>
              <a:rPr lang="zh-CN" altLang="en-US" dirty="0" smtClean="0"/>
              <a:t>对于第一个问题，我们思考下，什么情况下需要 </a:t>
            </a:r>
            <a:r>
              <a:rPr lang="en-US" altLang="zh-CN" dirty="0" smtClean="0"/>
              <a:t>Binder </a:t>
            </a:r>
            <a:r>
              <a:rPr lang="zh-CN" altLang="en-US" dirty="0" smtClean="0"/>
              <a:t>？</a:t>
            </a:r>
            <a:endParaRPr lang="en-US" altLang="zh-CN" dirty="0" smtClean="0"/>
          </a:p>
          <a:p>
            <a:pPr marL="0" indent="0">
              <a:buNone/>
            </a:pPr>
            <a:r>
              <a:rPr lang="zh-CN" altLang="en-US" dirty="0"/>
              <a:t>需</a:t>
            </a:r>
            <a:r>
              <a:rPr lang="zh-CN" altLang="en-US" dirty="0" smtClean="0"/>
              <a:t>要提供一个全局服务的时候，任何程序都可以访问。这是系统必须提供的基本功能之一，因此，提供了一个更傻瓜的方法</a:t>
            </a:r>
            <a:r>
              <a:rPr lang="en-US" altLang="zh-CN" dirty="0" smtClean="0"/>
              <a:t>- service</a:t>
            </a:r>
            <a:r>
              <a:rPr lang="zh-CN" altLang="en-US" dirty="0" smtClean="0"/>
              <a:t>。</a:t>
            </a:r>
            <a:endParaRPr lang="zh-CN" altLang="en-US" dirty="0"/>
          </a:p>
        </p:txBody>
      </p:sp>
    </p:spTree>
    <p:extLst>
      <p:ext uri="{BB962C8B-B14F-4D97-AF65-F5344CB8AC3E}">
        <p14:creationId xmlns:p14="http://schemas.microsoft.com/office/powerpoint/2010/main" val="3168023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smtClean="0">
                <a:solidFill>
                  <a:srgbClr val="D60093"/>
                </a:solidFill>
              </a:rPr>
              <a:t>通过</a:t>
            </a:r>
            <a:r>
              <a:rPr lang="en-US" altLang="zh-CN" dirty="0" smtClean="0">
                <a:solidFill>
                  <a:srgbClr val="D60093"/>
                </a:solidFill>
              </a:rPr>
              <a:t>service</a:t>
            </a:r>
            <a:r>
              <a:rPr lang="zh-CN" altLang="en-US" dirty="0" smtClean="0">
                <a:solidFill>
                  <a:srgbClr val="D60093"/>
                </a:solidFill>
              </a:rPr>
              <a:t>获取</a:t>
            </a:r>
            <a:r>
              <a:rPr lang="en-US" altLang="zh-CN" dirty="0" smtClean="0">
                <a:solidFill>
                  <a:srgbClr val="D60093"/>
                </a:solidFill>
              </a:rPr>
              <a:t>Binder</a:t>
            </a:r>
            <a:r>
              <a:rPr lang="zh-CN" altLang="en-US" dirty="0" smtClean="0">
                <a:solidFill>
                  <a:srgbClr val="D60093"/>
                </a:solidFill>
              </a:rPr>
              <a:t>对象</a:t>
            </a:r>
            <a:endParaRPr lang="zh-CN" altLang="en-US" dirty="0"/>
          </a:p>
        </p:txBody>
      </p:sp>
      <p:sp>
        <p:nvSpPr>
          <p:cNvPr id="5" name="Rectangle 2"/>
          <p:cNvSpPr>
            <a:spLocks noChangeArrowheads="1"/>
          </p:cNvSpPr>
          <p:nvPr/>
        </p:nvSpPr>
        <p:spPr bwMode="auto">
          <a:xfrm>
            <a:off x="518864" y="771550"/>
            <a:ext cx="6336704" cy="892552"/>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boolean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bindService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Intent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service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ServiceConnection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conn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return </a:t>
            </a:r>
            <a:r>
              <a:rPr kumimoji="0" lang="zh-CN" altLang="zh-CN" sz="1300" b="0" i="0" u="none" strike="noStrike" cap="none" normalizeH="0" baseline="0" dirty="0" smtClean="0">
                <a:ln>
                  <a:noFill/>
                </a:ln>
                <a:solidFill>
                  <a:srgbClr val="566874"/>
                </a:solidFill>
                <a:effectLst/>
                <a:latin typeface="宋体" panose="02010600030101010101" pitchFamily="2" charset="-122"/>
                <a:ea typeface="宋体" panose="02010600030101010101" pitchFamily="2" charset="-122"/>
              </a:rPr>
              <a:t>mBase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bindService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service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conn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Grp="1" noChangeArrowheads="1"/>
          </p:cNvSpPr>
          <p:nvPr>
            <p:ph idx="1"/>
          </p:nvPr>
        </p:nvSpPr>
        <p:spPr bwMode="auto">
          <a:xfrm>
            <a:off x="518864" y="2139702"/>
            <a:ext cx="6717432" cy="1769715"/>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interface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ServiceConnection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onServiceConnected</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ComponentName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name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IBinder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onServiceDisconnected</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ComponentName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name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6455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a:solidFill>
                  <a:srgbClr val="D60093"/>
                </a:solidFill>
              </a:rPr>
              <a:t>通</a:t>
            </a:r>
            <a:r>
              <a:rPr lang="zh-CN" altLang="en-US" dirty="0" smtClean="0">
                <a:solidFill>
                  <a:srgbClr val="D60093"/>
                </a:solidFill>
              </a:rPr>
              <a:t>过</a:t>
            </a:r>
            <a:r>
              <a:rPr lang="en-US" altLang="zh-CN" dirty="0">
                <a:solidFill>
                  <a:srgbClr val="D60093"/>
                </a:solidFill>
              </a:rPr>
              <a:t>S</a:t>
            </a:r>
            <a:r>
              <a:rPr lang="en-US" altLang="zh-CN" dirty="0" smtClean="0">
                <a:solidFill>
                  <a:srgbClr val="D60093"/>
                </a:solidFill>
              </a:rPr>
              <a:t>ervice</a:t>
            </a:r>
            <a:r>
              <a:rPr lang="zh-CN" altLang="en-US" dirty="0">
                <a:solidFill>
                  <a:srgbClr val="D60093"/>
                </a:solidFill>
              </a:rPr>
              <a:t>获取</a:t>
            </a:r>
            <a:r>
              <a:rPr lang="en-US" altLang="zh-CN" dirty="0">
                <a:solidFill>
                  <a:srgbClr val="D60093"/>
                </a:solidFill>
              </a:rPr>
              <a:t>Binder</a:t>
            </a:r>
            <a:r>
              <a:rPr lang="zh-CN" altLang="en-US" dirty="0">
                <a:solidFill>
                  <a:srgbClr val="D60093"/>
                </a:solidFill>
              </a:rPr>
              <a:t>对象</a:t>
            </a:r>
            <a:endParaRPr lang="zh-CN" altLang="en-US" dirty="0"/>
          </a:p>
        </p:txBody>
      </p:sp>
      <p:sp>
        <p:nvSpPr>
          <p:cNvPr id="3" name="内容占位符 2"/>
          <p:cNvSpPr>
            <a:spLocks noGrp="1"/>
          </p:cNvSpPr>
          <p:nvPr>
            <p:ph idx="1"/>
          </p:nvPr>
        </p:nvSpPr>
        <p:spPr/>
        <p:txBody>
          <a:bodyPr/>
          <a:lstStyle/>
          <a:p>
            <a:r>
              <a:rPr lang="en-US" altLang="zh-CN" dirty="0" err="1" smtClean="0"/>
              <a:t>bindService</a:t>
            </a:r>
            <a:r>
              <a:rPr lang="en-US" altLang="zh-CN" dirty="0" smtClean="0"/>
              <a:t> </a:t>
            </a:r>
            <a:r>
              <a:rPr lang="zh-CN" altLang="en-US" dirty="0"/>
              <a:t>方法第一个参数是启动 </a:t>
            </a:r>
            <a:r>
              <a:rPr lang="en-US" altLang="zh-CN" dirty="0"/>
              <a:t>service </a:t>
            </a:r>
            <a:r>
              <a:rPr lang="zh-CN" altLang="en-US" dirty="0"/>
              <a:t>的</a:t>
            </a:r>
            <a:r>
              <a:rPr lang="en-US" altLang="zh-CN" dirty="0"/>
              <a:t>intent </a:t>
            </a:r>
            <a:r>
              <a:rPr lang="zh-CN" altLang="en-US" dirty="0"/>
              <a:t>，第二个参数是一个接</a:t>
            </a:r>
            <a:r>
              <a:rPr lang="zh-CN" altLang="en-US" dirty="0" smtClean="0"/>
              <a:t>口</a:t>
            </a:r>
            <a:r>
              <a:rPr lang="en-US" altLang="zh-CN" dirty="0" smtClean="0"/>
              <a:t>.</a:t>
            </a:r>
          </a:p>
          <a:p>
            <a:r>
              <a:rPr lang="zh-CN" altLang="en-US" dirty="0" smtClean="0"/>
              <a:t>接</a:t>
            </a:r>
            <a:r>
              <a:rPr lang="zh-CN" altLang="en-US" dirty="0"/>
              <a:t>口中有个方法叫 </a:t>
            </a:r>
            <a:r>
              <a:rPr lang="en-US" altLang="zh-CN" dirty="0" err="1"/>
              <a:t>onServiceConnected</a:t>
            </a:r>
            <a:r>
              <a:rPr lang="en-US" altLang="zh-CN" dirty="0"/>
              <a:t> </a:t>
            </a:r>
            <a:r>
              <a:rPr lang="zh-CN" altLang="en-US" dirty="0"/>
              <a:t>这个方法含有两个参数，第二个参数就是 </a:t>
            </a:r>
            <a:r>
              <a:rPr lang="en-US" altLang="zh-CN" dirty="0"/>
              <a:t>Binder </a:t>
            </a:r>
            <a:r>
              <a:rPr lang="zh-CN" altLang="en-US" dirty="0"/>
              <a:t>。</a:t>
            </a:r>
            <a:r>
              <a:rPr lang="en-US" altLang="zh-CN" dirty="0"/>
              <a:t/>
            </a:r>
            <a:br>
              <a:rPr lang="en-US" altLang="zh-CN" dirty="0"/>
            </a:br>
            <a:endParaRPr lang="zh-CN" altLang="en-US" dirty="0"/>
          </a:p>
        </p:txBody>
      </p:sp>
    </p:spTree>
    <p:extLst>
      <p:ext uri="{BB962C8B-B14F-4D97-AF65-F5344CB8AC3E}">
        <p14:creationId xmlns:p14="http://schemas.microsoft.com/office/powerpoint/2010/main" val="3245809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18864" y="205978"/>
            <a:ext cx="8085584" cy="421556"/>
          </a:xfrm>
        </p:spPr>
        <p:txBody>
          <a:bodyPr/>
          <a:lstStyle/>
          <a:p>
            <a:endParaRPr lang="zh-CN" altLang="en-US" dirty="0"/>
          </a:p>
        </p:txBody>
      </p:sp>
      <p:pic>
        <p:nvPicPr>
          <p:cNvPr id="5" name="内容占位符 3" descr="PPT模板-02.jpg"/>
          <p:cNvPicPr>
            <a:picLocks noGrp="1" noChangeAspect="1"/>
          </p:cNvPicPr>
          <p:nvPr>
            <p:ph idx="1"/>
          </p:nvPr>
        </p:nvPicPr>
        <p:blipFill>
          <a:blip r:embed="rId2" cstate="print"/>
          <a:stretch>
            <a:fillRect/>
          </a:stretch>
        </p:blipFill>
        <p:spPr>
          <a:xfrm>
            <a:off x="0" y="0"/>
            <a:ext cx="9144000" cy="5142895"/>
          </a:xfrm>
        </p:spPr>
      </p:pic>
      <p:sp>
        <p:nvSpPr>
          <p:cNvPr id="6" name="椭圆 5"/>
          <p:cNvSpPr/>
          <p:nvPr/>
        </p:nvSpPr>
        <p:spPr bwMode="auto">
          <a:xfrm>
            <a:off x="3491880" y="1995686"/>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itchFamily="34" charset="0"/>
              <a:ea typeface="宋体" pitchFamily="2" charset="-122"/>
            </a:endParaRPr>
          </a:p>
        </p:txBody>
      </p:sp>
      <p:sp>
        <p:nvSpPr>
          <p:cNvPr id="8" name="椭圆 7"/>
          <p:cNvSpPr/>
          <p:nvPr/>
        </p:nvSpPr>
        <p:spPr bwMode="auto">
          <a:xfrm>
            <a:off x="3491880" y="3065234"/>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TextBox 7"/>
          <p:cNvSpPr txBox="1"/>
          <p:nvPr/>
        </p:nvSpPr>
        <p:spPr>
          <a:xfrm>
            <a:off x="3851920" y="2942704"/>
            <a:ext cx="2898550" cy="338554"/>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Binder</a:t>
            </a:r>
            <a:r>
              <a:rPr lang="zh-CN" altLang="en-US" sz="1600" dirty="0" smtClean="0">
                <a:latin typeface="微软雅黑" panose="020B0503020204020204" pitchFamily="34" charset="-122"/>
                <a:ea typeface="微软雅黑" panose="020B0503020204020204" pitchFamily="34" charset="-122"/>
              </a:rPr>
              <a:t>是什么</a:t>
            </a:r>
            <a:r>
              <a:rPr lang="en-US" altLang="zh-CN" sz="1600" dirty="0" smtClean="0">
                <a:latin typeface="微软雅黑" panose="020B0503020204020204" pitchFamily="34" charset="-122"/>
                <a:ea typeface="微软雅黑" panose="020B0503020204020204" pitchFamily="34" charset="-122"/>
              </a:rPr>
              <a:t>-  Binder</a:t>
            </a:r>
            <a:r>
              <a:rPr lang="zh-CN" altLang="en-US" sz="1600" dirty="0" smtClean="0">
                <a:latin typeface="微软雅黑" panose="020B0503020204020204" pitchFamily="34" charset="-122"/>
                <a:ea typeface="微软雅黑" panose="020B0503020204020204" pitchFamily="34" charset="-122"/>
              </a:rPr>
              <a:t>的概念</a:t>
            </a:r>
            <a:endParaRPr lang="zh-CN" altLang="en-US" sz="1600" dirty="0">
              <a:latin typeface="微软雅黑" panose="020B0503020204020204" pitchFamily="34" charset="-122"/>
              <a:ea typeface="微软雅黑" panose="020B0503020204020204" pitchFamily="34" charset="-122"/>
            </a:endParaRPr>
          </a:p>
        </p:txBody>
      </p:sp>
      <p:sp>
        <p:nvSpPr>
          <p:cNvPr id="14" name="椭圆 13"/>
          <p:cNvSpPr/>
          <p:nvPr/>
        </p:nvSpPr>
        <p:spPr bwMode="auto">
          <a:xfrm>
            <a:off x="3491880" y="3569290"/>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TextBox 13"/>
          <p:cNvSpPr txBox="1"/>
          <p:nvPr/>
        </p:nvSpPr>
        <p:spPr>
          <a:xfrm>
            <a:off x="3851920" y="3446760"/>
            <a:ext cx="3187091" cy="338554"/>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Binder</a:t>
            </a:r>
            <a:r>
              <a:rPr lang="zh-CN" altLang="en-US" sz="1600" dirty="0" smtClean="0">
                <a:latin typeface="微软雅黑" panose="020B0503020204020204" pitchFamily="34" charset="-122"/>
                <a:ea typeface="微软雅黑" panose="020B0503020204020204" pitchFamily="34" charset="-122"/>
              </a:rPr>
              <a:t>原理</a:t>
            </a:r>
            <a:r>
              <a:rPr lang="en-US" altLang="zh-CN" sz="1600" dirty="0" smtClean="0">
                <a:latin typeface="微软雅黑" panose="020B0503020204020204" pitchFamily="34" charset="-122"/>
                <a:ea typeface="微软雅黑" panose="020B0503020204020204" pitchFamily="34" charset="-122"/>
              </a:rPr>
              <a:t> – Binder </a:t>
            </a:r>
            <a:r>
              <a:rPr lang="zh-CN" altLang="en-US" sz="1600" dirty="0" smtClean="0">
                <a:latin typeface="微软雅黑" panose="020B0503020204020204" pitchFamily="34" charset="-122"/>
                <a:ea typeface="微软雅黑" panose="020B0503020204020204" pitchFamily="34" charset="-122"/>
              </a:rPr>
              <a:t>的如何工作</a:t>
            </a:r>
            <a:endParaRPr lang="zh-CN" altLang="en-US" sz="1600" dirty="0">
              <a:latin typeface="微软雅黑" panose="020B0503020204020204" pitchFamily="34" charset="-122"/>
              <a:ea typeface="微软雅黑" panose="020B0503020204020204" pitchFamily="34" charset="-122"/>
            </a:endParaRPr>
          </a:p>
        </p:txBody>
      </p:sp>
      <p:sp>
        <p:nvSpPr>
          <p:cNvPr id="19" name="TextBox 7"/>
          <p:cNvSpPr txBox="1"/>
          <p:nvPr/>
        </p:nvSpPr>
        <p:spPr>
          <a:xfrm>
            <a:off x="3851920" y="1923678"/>
            <a:ext cx="3493264"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为什</a:t>
            </a:r>
            <a:r>
              <a:rPr lang="zh-CN" altLang="en-US" sz="1600" dirty="0" smtClean="0">
                <a:latin typeface="微软雅黑" panose="020B0503020204020204" pitchFamily="34" charset="-122"/>
                <a:ea typeface="微软雅黑" panose="020B0503020204020204" pitchFamily="34" charset="-122"/>
              </a:rPr>
              <a:t>么需要</a:t>
            </a:r>
            <a:r>
              <a:rPr lang="en-US" altLang="zh-CN" sz="1600" dirty="0" smtClean="0">
                <a:latin typeface="微软雅黑" panose="020B0503020204020204" pitchFamily="34" charset="-122"/>
                <a:ea typeface="微软雅黑" panose="020B0503020204020204" pitchFamily="34" charset="-122"/>
              </a:rPr>
              <a:t>Binder - </a:t>
            </a:r>
            <a:r>
              <a:rPr lang="zh-CN" altLang="en-US" sz="1600" dirty="0" smtClean="0">
                <a:latin typeface="微软雅黑" panose="020B0503020204020204" pitchFamily="34" charset="-122"/>
                <a:ea typeface="微软雅黑" panose="020B0503020204020204" pitchFamily="34" charset="-122"/>
              </a:rPr>
              <a:t>产生的技术背景</a:t>
            </a:r>
            <a:endParaRPr lang="zh-CN" altLang="en-US" sz="1600" dirty="0">
              <a:latin typeface="微软雅黑" panose="020B0503020204020204" pitchFamily="34" charset="-122"/>
              <a:ea typeface="微软雅黑" panose="020B0503020204020204" pitchFamily="34" charset="-122"/>
            </a:endParaRPr>
          </a:p>
        </p:txBody>
      </p:sp>
      <p:sp>
        <p:nvSpPr>
          <p:cNvPr id="12" name="椭圆 11"/>
          <p:cNvSpPr/>
          <p:nvPr/>
        </p:nvSpPr>
        <p:spPr bwMode="auto">
          <a:xfrm>
            <a:off x="3491880" y="2541203"/>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itchFamily="34" charset="0"/>
              <a:ea typeface="宋体" pitchFamily="2" charset="-122"/>
            </a:endParaRPr>
          </a:p>
        </p:txBody>
      </p:sp>
      <p:sp>
        <p:nvSpPr>
          <p:cNvPr id="13" name="TextBox 7"/>
          <p:cNvSpPr txBox="1"/>
          <p:nvPr/>
        </p:nvSpPr>
        <p:spPr>
          <a:xfrm>
            <a:off x="3851920" y="2469195"/>
            <a:ext cx="3062057"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了</a:t>
            </a:r>
            <a:r>
              <a:rPr lang="zh-CN" altLang="en-US" sz="1600" dirty="0" smtClean="0">
                <a:latin typeface="微软雅黑" panose="020B0503020204020204" pitchFamily="34" charset="-122"/>
                <a:ea typeface="微软雅黑" panose="020B0503020204020204" pitchFamily="34" charset="-122"/>
              </a:rPr>
              <a:t>解到什么程度为止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点到为止</a:t>
            </a:r>
            <a:endParaRPr lang="zh-CN" altLang="en-US" sz="1600" dirty="0">
              <a:latin typeface="微软雅黑" panose="020B0503020204020204" pitchFamily="34" charset="-122"/>
              <a:ea typeface="微软雅黑" panose="020B0503020204020204" pitchFamily="34" charset="-122"/>
            </a:endParaRPr>
          </a:p>
        </p:txBody>
      </p:sp>
      <p:sp>
        <p:nvSpPr>
          <p:cNvPr id="16" name="椭圆 15"/>
          <p:cNvSpPr/>
          <p:nvPr/>
        </p:nvSpPr>
        <p:spPr bwMode="auto">
          <a:xfrm>
            <a:off x="3491880" y="4114807"/>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7" name="TextBox 13"/>
          <p:cNvSpPr txBox="1"/>
          <p:nvPr/>
        </p:nvSpPr>
        <p:spPr>
          <a:xfrm>
            <a:off x="3851920" y="3992277"/>
            <a:ext cx="3802131"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怎么使用</a:t>
            </a:r>
            <a:r>
              <a:rPr lang="en-US" altLang="zh-CN" sz="1600" dirty="0" smtClean="0">
                <a:latin typeface="微软雅黑" panose="020B0503020204020204" pitchFamily="34" charset="-122"/>
                <a:ea typeface="微软雅黑" panose="020B0503020204020204" pitchFamily="34" charset="-122"/>
              </a:rPr>
              <a:t>Binder – Java</a:t>
            </a:r>
            <a:r>
              <a:rPr lang="zh-CN" altLang="en-US" sz="1600" dirty="0" smtClean="0">
                <a:latin typeface="微软雅黑" panose="020B0503020204020204" pitchFamily="34" charset="-122"/>
                <a:ea typeface="微软雅黑" panose="020B0503020204020204" pitchFamily="34" charset="-122"/>
              </a:rPr>
              <a:t>层</a:t>
            </a:r>
            <a:r>
              <a:rPr lang="en-US" altLang="zh-CN" sz="1600" dirty="0" smtClean="0">
                <a:latin typeface="微软雅黑" panose="020B0503020204020204" pitchFamily="34" charset="-122"/>
                <a:ea typeface="微软雅黑" panose="020B0503020204020204" pitchFamily="34" charset="-122"/>
              </a:rPr>
              <a:t>Binder </a:t>
            </a:r>
            <a:r>
              <a:rPr lang="zh-CN" altLang="en-US" sz="1600" dirty="0" smtClean="0">
                <a:latin typeface="微软雅黑" panose="020B0503020204020204" pitchFamily="34" charset="-122"/>
                <a:ea typeface="微软雅黑" panose="020B0503020204020204" pitchFamily="34" charset="-122"/>
              </a:rPr>
              <a:t>的使用</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3995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a:solidFill>
                  <a:srgbClr val="D60093"/>
                </a:solidFill>
              </a:rPr>
              <a:t>通过</a:t>
            </a:r>
            <a:r>
              <a:rPr lang="en-US" altLang="zh-CN" dirty="0">
                <a:solidFill>
                  <a:srgbClr val="D60093"/>
                </a:solidFill>
              </a:rPr>
              <a:t>service</a:t>
            </a:r>
            <a:r>
              <a:rPr lang="zh-CN" altLang="en-US" dirty="0">
                <a:solidFill>
                  <a:srgbClr val="D60093"/>
                </a:solidFill>
              </a:rPr>
              <a:t>获取</a:t>
            </a:r>
            <a:r>
              <a:rPr lang="en-US" altLang="zh-CN" dirty="0">
                <a:solidFill>
                  <a:srgbClr val="D60093"/>
                </a:solidFill>
              </a:rPr>
              <a:t>Binder</a:t>
            </a:r>
            <a:r>
              <a:rPr lang="zh-CN" altLang="en-US" dirty="0">
                <a:solidFill>
                  <a:srgbClr val="D60093"/>
                </a:solidFill>
              </a:rPr>
              <a:t>对象</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627534"/>
            <a:ext cx="6264696" cy="4698522"/>
          </a:xfrm>
        </p:spPr>
      </p:pic>
    </p:spTree>
    <p:extLst>
      <p:ext uri="{BB962C8B-B14F-4D97-AF65-F5344CB8AC3E}">
        <p14:creationId xmlns:p14="http://schemas.microsoft.com/office/powerpoint/2010/main" val="4066282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a:t>
            </a:r>
            <a:r>
              <a:rPr lang="en-US" altLang="zh-CN" dirty="0" smtClean="0">
                <a:solidFill>
                  <a:srgbClr val="D60093"/>
                </a:solidFill>
              </a:rPr>
              <a:t>– </a:t>
            </a:r>
            <a:r>
              <a:rPr lang="zh-CN" altLang="en-US" dirty="0" smtClean="0">
                <a:solidFill>
                  <a:srgbClr val="D60093"/>
                </a:solidFill>
              </a:rPr>
              <a:t>保证参数顺序工具 </a:t>
            </a:r>
            <a:r>
              <a:rPr lang="en-US" altLang="zh-CN" dirty="0" smtClean="0">
                <a:solidFill>
                  <a:srgbClr val="D60093"/>
                </a:solidFill>
              </a:rPr>
              <a:t>- </a:t>
            </a:r>
            <a:r>
              <a:rPr lang="en-US" altLang="zh-CN" dirty="0">
                <a:solidFill>
                  <a:srgbClr val="D60093"/>
                </a:solidFill>
              </a:rPr>
              <a:t>AIDL</a:t>
            </a:r>
            <a:endParaRPr lang="zh-CN" altLang="en-US" dirty="0"/>
          </a:p>
        </p:txBody>
      </p:sp>
      <p:sp>
        <p:nvSpPr>
          <p:cNvPr id="3" name="内容占位符 2"/>
          <p:cNvSpPr>
            <a:spLocks noGrp="1"/>
          </p:cNvSpPr>
          <p:nvPr>
            <p:ph idx="1"/>
          </p:nvPr>
        </p:nvSpPr>
        <p:spPr/>
        <p:txBody>
          <a:bodyPr/>
          <a:lstStyle/>
          <a:p>
            <a:r>
              <a:rPr lang="zh-CN" altLang="en-US" dirty="0"/>
              <a:t>在数据传递的过程中，需要实现约定好服务函数所对应的 </a:t>
            </a:r>
            <a:r>
              <a:rPr lang="en-US" altLang="zh-CN" dirty="0"/>
              <a:t>code </a:t>
            </a:r>
            <a:r>
              <a:rPr lang="zh-CN" altLang="en-US" dirty="0"/>
              <a:t>的 </a:t>
            </a:r>
            <a:r>
              <a:rPr lang="en-US" altLang="zh-CN" dirty="0" err="1"/>
              <a:t>int</a:t>
            </a:r>
            <a:r>
              <a:rPr lang="en-US" altLang="zh-CN" dirty="0"/>
              <a:t> </a:t>
            </a:r>
            <a:r>
              <a:rPr lang="zh-CN" altLang="en-US" dirty="0"/>
              <a:t>值，需要约定好参数的写入顺序。在 </a:t>
            </a:r>
            <a:r>
              <a:rPr lang="en-US" altLang="zh-CN" dirty="0"/>
              <a:t>Android </a:t>
            </a:r>
            <a:r>
              <a:rPr lang="zh-CN" altLang="en-US" dirty="0"/>
              <a:t>中的 </a:t>
            </a:r>
            <a:r>
              <a:rPr lang="en-US" altLang="zh-CN" dirty="0"/>
              <a:t>AIDL </a:t>
            </a:r>
            <a:r>
              <a:rPr lang="zh-CN" altLang="en-US" dirty="0"/>
              <a:t>就是这么个工具</a:t>
            </a:r>
            <a:r>
              <a:rPr lang="zh-CN" altLang="en-US" dirty="0" smtClean="0"/>
              <a:t>。</a:t>
            </a:r>
            <a:endParaRPr lang="en-US" altLang="zh-CN" dirty="0" smtClean="0"/>
          </a:p>
          <a:p>
            <a:endParaRPr lang="en-US" altLang="zh-CN" dirty="0" smtClean="0"/>
          </a:p>
          <a:p>
            <a:r>
              <a:rPr lang="en-US" altLang="zh-CN" dirty="0" smtClean="0"/>
              <a:t>AIDL </a:t>
            </a:r>
            <a:r>
              <a:rPr lang="zh-CN" altLang="en-US" dirty="0"/>
              <a:t>可以将一个 </a:t>
            </a:r>
            <a:r>
              <a:rPr lang="en-US" altLang="zh-CN" dirty="0"/>
              <a:t>AIDL </a:t>
            </a:r>
            <a:r>
              <a:rPr lang="zh-CN" altLang="en-US" dirty="0"/>
              <a:t>文件转换成一个 </a:t>
            </a:r>
            <a:r>
              <a:rPr lang="en-US" altLang="zh-CN" dirty="0"/>
              <a:t>Java </a:t>
            </a:r>
            <a:r>
              <a:rPr lang="zh-CN" altLang="en-US" dirty="0"/>
              <a:t>类文件，同时重载 </a:t>
            </a:r>
            <a:r>
              <a:rPr lang="en-US" altLang="zh-CN" dirty="0"/>
              <a:t>transact </a:t>
            </a:r>
            <a:r>
              <a:rPr lang="zh-CN" altLang="en-US" dirty="0"/>
              <a:t>和 </a:t>
            </a:r>
            <a:r>
              <a:rPr lang="en-US" altLang="zh-CN" dirty="0" err="1"/>
              <a:t>onTransact</a:t>
            </a:r>
            <a:r>
              <a:rPr lang="en-US" altLang="zh-CN" dirty="0"/>
              <a:t> </a:t>
            </a:r>
            <a:r>
              <a:rPr lang="zh-CN" altLang="en-US" dirty="0"/>
              <a:t>方法。关于服务函数对应的 </a:t>
            </a:r>
            <a:r>
              <a:rPr lang="en-US" altLang="zh-CN" dirty="0" err="1"/>
              <a:t>int</a:t>
            </a:r>
            <a:r>
              <a:rPr lang="en-US" altLang="zh-CN" dirty="0"/>
              <a:t> </a:t>
            </a:r>
            <a:r>
              <a:rPr lang="zh-CN" altLang="en-US" dirty="0"/>
              <a:t>值和参数的读写书序，都统一做了处理。这样，开发者只需要专注于服务代码本身了</a:t>
            </a:r>
            <a:r>
              <a:rPr lang="zh-CN" altLang="en-US" dirty="0" smtClean="0"/>
              <a:t>。</a:t>
            </a:r>
            <a:endParaRPr lang="en-US" altLang="zh-CN" dirty="0" smtClean="0"/>
          </a:p>
          <a:p>
            <a:endParaRPr lang="en-US" altLang="zh-CN" dirty="0"/>
          </a:p>
          <a:p>
            <a:r>
              <a:rPr lang="en-US" altLang="zh-CN" dirty="0" err="1">
                <a:solidFill>
                  <a:schemeClr val="tx1"/>
                </a:solidFill>
              </a:rPr>
              <a:t>aidl</a:t>
            </a:r>
            <a:r>
              <a:rPr lang="en-US" altLang="zh-CN" dirty="0">
                <a:solidFill>
                  <a:schemeClr val="tx1"/>
                </a:solidFill>
              </a:rPr>
              <a:t> </a:t>
            </a:r>
            <a:r>
              <a:rPr lang="zh-CN" altLang="en-US" dirty="0">
                <a:solidFill>
                  <a:schemeClr val="tx1"/>
                </a:solidFill>
              </a:rPr>
              <a:t>文件中可以引用其他的 </a:t>
            </a:r>
            <a:r>
              <a:rPr lang="en-US" altLang="zh-CN" dirty="0">
                <a:solidFill>
                  <a:schemeClr val="tx1"/>
                </a:solidFill>
              </a:rPr>
              <a:t>Java </a:t>
            </a:r>
            <a:r>
              <a:rPr lang="zh-CN" altLang="en-US" dirty="0">
                <a:solidFill>
                  <a:schemeClr val="tx1"/>
                </a:solidFill>
              </a:rPr>
              <a:t>类，但是需要遵循以下要求：</a:t>
            </a:r>
          </a:p>
          <a:p>
            <a:pPr marL="0" indent="0">
              <a:buNone/>
            </a:pPr>
            <a:r>
              <a:rPr lang="en-US" altLang="zh-CN" dirty="0" smtClean="0">
                <a:solidFill>
                  <a:schemeClr val="tx1"/>
                </a:solidFill>
              </a:rPr>
              <a:t>               Java </a:t>
            </a:r>
            <a:r>
              <a:rPr lang="zh-CN" altLang="en-US" dirty="0">
                <a:solidFill>
                  <a:schemeClr val="tx1"/>
                </a:solidFill>
              </a:rPr>
              <a:t>原子类型，</a:t>
            </a:r>
            <a:r>
              <a:rPr lang="en-US" altLang="zh-CN" dirty="0" err="1">
                <a:solidFill>
                  <a:schemeClr val="tx1"/>
                </a:solidFill>
              </a:rPr>
              <a:t>int</a:t>
            </a:r>
            <a:r>
              <a:rPr lang="zh-CN" altLang="en-US" dirty="0">
                <a:solidFill>
                  <a:schemeClr val="tx1"/>
                </a:solidFill>
              </a:rPr>
              <a:t>，</a:t>
            </a:r>
            <a:r>
              <a:rPr lang="en-US" altLang="zh-CN" dirty="0">
                <a:solidFill>
                  <a:schemeClr val="tx1"/>
                </a:solidFill>
              </a:rPr>
              <a:t>long</a:t>
            </a:r>
            <a:r>
              <a:rPr lang="zh-CN" altLang="en-US" dirty="0">
                <a:solidFill>
                  <a:schemeClr val="tx1"/>
                </a:solidFill>
              </a:rPr>
              <a:t>，</a:t>
            </a:r>
            <a:r>
              <a:rPr lang="en-US" altLang="zh-CN" dirty="0">
                <a:solidFill>
                  <a:schemeClr val="tx1"/>
                </a:solidFill>
              </a:rPr>
              <a:t>String </a:t>
            </a:r>
            <a:r>
              <a:rPr lang="zh-CN" altLang="en-US" dirty="0">
                <a:solidFill>
                  <a:schemeClr val="tx1"/>
                </a:solidFill>
              </a:rPr>
              <a:t>等。</a:t>
            </a:r>
          </a:p>
          <a:p>
            <a:pPr marL="0" indent="0">
              <a:buNone/>
            </a:pPr>
            <a:r>
              <a:rPr lang="en-US" altLang="zh-CN" dirty="0" smtClean="0">
                <a:solidFill>
                  <a:schemeClr val="tx1"/>
                </a:solidFill>
              </a:rPr>
              <a:t>               Binder </a:t>
            </a:r>
            <a:r>
              <a:rPr lang="zh-CN" altLang="en-US" dirty="0">
                <a:solidFill>
                  <a:schemeClr val="tx1"/>
                </a:solidFill>
              </a:rPr>
              <a:t>引用。</a:t>
            </a:r>
          </a:p>
          <a:p>
            <a:pPr marL="0" indent="0">
              <a:buNone/>
            </a:pPr>
            <a:r>
              <a:rPr lang="zh-CN" altLang="en-US" dirty="0" smtClean="0">
                <a:solidFill>
                  <a:schemeClr val="tx1"/>
                </a:solidFill>
              </a:rPr>
              <a:t>实</a:t>
            </a:r>
            <a:r>
              <a:rPr lang="zh-CN" altLang="en-US" dirty="0">
                <a:solidFill>
                  <a:schemeClr val="tx1"/>
                </a:solidFill>
              </a:rPr>
              <a:t>现了 </a:t>
            </a:r>
            <a:r>
              <a:rPr lang="en-US" altLang="zh-CN" dirty="0" err="1">
                <a:solidFill>
                  <a:schemeClr val="tx1"/>
                </a:solidFill>
              </a:rPr>
              <a:t>parcelable</a:t>
            </a:r>
            <a:r>
              <a:rPr lang="en-US" altLang="zh-CN" dirty="0">
                <a:solidFill>
                  <a:schemeClr val="tx1"/>
                </a:solidFill>
              </a:rPr>
              <a:t> </a:t>
            </a:r>
            <a:r>
              <a:rPr lang="zh-CN" altLang="en-US" dirty="0">
                <a:solidFill>
                  <a:schemeClr val="tx1"/>
                </a:solidFill>
              </a:rPr>
              <a:t>接口的对象。</a:t>
            </a:r>
          </a:p>
        </p:txBody>
      </p:sp>
    </p:spTree>
    <p:extLst>
      <p:ext uri="{BB962C8B-B14F-4D97-AF65-F5344CB8AC3E}">
        <p14:creationId xmlns:p14="http://schemas.microsoft.com/office/powerpoint/2010/main" val="566712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a:t>
            </a:r>
            <a:r>
              <a:rPr lang="en-US" altLang="zh-CN" dirty="0" smtClean="0">
                <a:solidFill>
                  <a:srgbClr val="D60093"/>
                </a:solidFill>
              </a:rPr>
              <a:t>– </a:t>
            </a:r>
            <a:r>
              <a:rPr lang="zh-CN" altLang="en-US" dirty="0" smtClean="0">
                <a:solidFill>
                  <a:srgbClr val="D60093"/>
                </a:solidFill>
              </a:rPr>
              <a:t>保</a:t>
            </a:r>
            <a:r>
              <a:rPr lang="zh-CN" altLang="en-US" dirty="0">
                <a:solidFill>
                  <a:srgbClr val="D60093"/>
                </a:solidFill>
              </a:rPr>
              <a:t>证参数顺序工</a:t>
            </a:r>
            <a:r>
              <a:rPr lang="zh-CN" altLang="en-US" dirty="0" smtClean="0">
                <a:solidFill>
                  <a:srgbClr val="D60093"/>
                </a:solidFill>
              </a:rPr>
              <a:t>具 </a:t>
            </a:r>
            <a:r>
              <a:rPr lang="en-US" altLang="zh-CN" dirty="0" smtClean="0">
                <a:solidFill>
                  <a:srgbClr val="D60093"/>
                </a:solidFill>
              </a:rPr>
              <a:t>- </a:t>
            </a:r>
            <a:r>
              <a:rPr lang="en-US" altLang="zh-CN" dirty="0">
                <a:solidFill>
                  <a:srgbClr val="D60093"/>
                </a:solidFill>
              </a:rPr>
              <a:t>AIDL</a:t>
            </a:r>
            <a:endParaRPr lang="zh-CN" altLang="en-US" dirty="0"/>
          </a:p>
        </p:txBody>
      </p:sp>
      <p:sp>
        <p:nvSpPr>
          <p:cNvPr id="6" name="内容占位符 5"/>
          <p:cNvSpPr>
            <a:spLocks noGrp="1"/>
          </p:cNvSpPr>
          <p:nvPr>
            <p:ph idx="1"/>
          </p:nvPr>
        </p:nvSpPr>
        <p:spPr>
          <a:xfrm>
            <a:off x="518864" y="726579"/>
            <a:ext cx="8085584" cy="3960440"/>
          </a:xfrm>
        </p:spPr>
        <p:txBody>
          <a:bodyPr>
            <a:normAutofit lnSpcReduction="10000"/>
          </a:bodyPr>
          <a:lstStyle/>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a:p>
          <a:p>
            <a:r>
              <a:rPr lang="zh-CN" altLang="en-US" dirty="0"/>
              <a:t>一般情况下，第一个字母是 </a:t>
            </a:r>
            <a:r>
              <a:rPr lang="en-US" altLang="zh-CN" dirty="0"/>
              <a:t>I</a:t>
            </a:r>
            <a:r>
              <a:rPr lang="zh-CN" altLang="en-US" dirty="0"/>
              <a:t>，这样是为了程序风格的统一，后面的 </a:t>
            </a:r>
            <a:r>
              <a:rPr lang="en-US" altLang="zh-CN" dirty="0" err="1" smtClean="0"/>
              <a:t>MusicService</a:t>
            </a:r>
            <a:r>
              <a:rPr lang="en-US" altLang="zh-CN" dirty="0" smtClean="0"/>
              <a:t> </a:t>
            </a:r>
            <a:r>
              <a:rPr lang="zh-CN" altLang="en-US" dirty="0"/>
              <a:t>是服务的类名，</a:t>
            </a:r>
            <a:r>
              <a:rPr lang="en-US" altLang="zh-CN" dirty="0"/>
              <a:t>AIDL </a:t>
            </a:r>
            <a:r>
              <a:rPr lang="zh-CN" altLang="en-US" dirty="0"/>
              <a:t>工具会以这个服务的名字生成 </a:t>
            </a:r>
            <a:r>
              <a:rPr lang="en-US" altLang="zh-CN" dirty="0"/>
              <a:t>Java </a:t>
            </a:r>
            <a:r>
              <a:rPr lang="zh-CN" altLang="en-US" dirty="0"/>
              <a:t>类。</a:t>
            </a:r>
            <a:r>
              <a:rPr lang="en-US" altLang="zh-CN" dirty="0"/>
              <a:t>( </a:t>
            </a:r>
            <a:r>
              <a:rPr lang="zh-CN" altLang="en-US" dirty="0"/>
              <a:t>当然这个是默认的，相应的也是可以修改的，具体的另行参照说明。 </a:t>
            </a:r>
            <a:r>
              <a:rPr lang="en-US" altLang="zh-CN" dirty="0" smtClean="0"/>
              <a:t>) AIDL </a:t>
            </a:r>
            <a:r>
              <a:rPr lang="zh-CN" altLang="en-US" dirty="0"/>
              <a:t>文件中可以引用其他的 </a:t>
            </a:r>
            <a:r>
              <a:rPr lang="en-US" altLang="zh-CN" dirty="0"/>
              <a:t>Java </a:t>
            </a:r>
            <a:r>
              <a:rPr lang="zh-CN" altLang="en-US" dirty="0"/>
              <a:t>类，但是需要遵循以下要求</a:t>
            </a:r>
            <a:r>
              <a:rPr lang="zh-CN" altLang="en-US" dirty="0" smtClean="0"/>
              <a:t>：</a:t>
            </a:r>
            <a:endParaRPr lang="en-US" altLang="zh-CN" dirty="0" smtClean="0"/>
          </a:p>
          <a:p>
            <a:pPr lvl="1" indent="-342900">
              <a:buFont typeface="+mj-lt"/>
              <a:buAutoNum type="arabicPeriod"/>
            </a:pPr>
            <a:r>
              <a:rPr lang="en-US" altLang="zh-CN" dirty="0" smtClean="0"/>
              <a:t>Java </a:t>
            </a:r>
            <a:r>
              <a:rPr lang="zh-CN" altLang="en-US" dirty="0"/>
              <a:t>原子类型，</a:t>
            </a:r>
            <a:r>
              <a:rPr lang="en-US" altLang="zh-CN" dirty="0" err="1"/>
              <a:t>int</a:t>
            </a:r>
            <a:r>
              <a:rPr lang="zh-CN" altLang="en-US" dirty="0"/>
              <a:t>，</a:t>
            </a:r>
            <a:r>
              <a:rPr lang="en-US" altLang="zh-CN" dirty="0"/>
              <a:t>long</a:t>
            </a:r>
            <a:r>
              <a:rPr lang="zh-CN" altLang="en-US" dirty="0"/>
              <a:t>，</a:t>
            </a:r>
            <a:r>
              <a:rPr lang="en-US" altLang="zh-CN" dirty="0"/>
              <a:t>String </a:t>
            </a:r>
            <a:r>
              <a:rPr lang="zh-CN" altLang="en-US" dirty="0"/>
              <a:t>等</a:t>
            </a:r>
            <a:r>
              <a:rPr lang="zh-CN" altLang="en-US" dirty="0" smtClean="0"/>
              <a:t>。</a:t>
            </a:r>
            <a:endParaRPr lang="en-US" altLang="zh-CN" dirty="0" smtClean="0"/>
          </a:p>
          <a:p>
            <a:pPr lvl="1" indent="-342900">
              <a:buFont typeface="+mj-lt"/>
              <a:buAutoNum type="arabicPeriod"/>
            </a:pPr>
            <a:r>
              <a:rPr lang="en-US" altLang="zh-CN" dirty="0" smtClean="0"/>
              <a:t>Binder </a:t>
            </a:r>
            <a:r>
              <a:rPr lang="zh-CN" altLang="en-US" dirty="0"/>
              <a:t>引用</a:t>
            </a:r>
            <a:r>
              <a:rPr lang="zh-CN" altLang="en-US" dirty="0" smtClean="0"/>
              <a:t>。</a:t>
            </a:r>
            <a:endParaRPr lang="en-US" altLang="zh-CN" dirty="0" smtClean="0"/>
          </a:p>
          <a:p>
            <a:pPr lvl="1" indent="-342900">
              <a:buFont typeface="+mj-lt"/>
              <a:buAutoNum type="arabicPeriod"/>
            </a:pPr>
            <a:r>
              <a:rPr lang="zh-CN" altLang="en-US" dirty="0" smtClean="0"/>
              <a:t>实</a:t>
            </a:r>
            <a:r>
              <a:rPr lang="zh-CN" altLang="en-US" dirty="0"/>
              <a:t>现了 </a:t>
            </a:r>
            <a:r>
              <a:rPr lang="en-US" altLang="zh-CN" dirty="0" err="1"/>
              <a:t>parcelable</a:t>
            </a:r>
            <a:r>
              <a:rPr lang="en-US" altLang="zh-CN" dirty="0"/>
              <a:t> </a:t>
            </a:r>
            <a:r>
              <a:rPr lang="zh-CN" altLang="en-US" dirty="0"/>
              <a:t>接口的对象。</a:t>
            </a:r>
          </a:p>
          <a:p>
            <a:endParaRPr lang="en-US" altLang="zh-CN" dirty="0" smtClean="0"/>
          </a:p>
          <a:p>
            <a:endParaRPr lang="en-US" altLang="zh-CN" dirty="0"/>
          </a:p>
          <a:p>
            <a:pPr marL="0" indent="0">
              <a:buNone/>
            </a:pPr>
            <a:endParaRPr lang="en-US" altLang="zh-CN" dirty="0"/>
          </a:p>
          <a:p>
            <a:pPr marL="0" indent="0">
              <a:buNone/>
            </a:pPr>
            <a:endParaRPr lang="en-US" altLang="zh-CN" dirty="0" smtClean="0"/>
          </a:p>
          <a:p>
            <a:endParaRPr lang="en-US" altLang="zh-CN" dirty="0"/>
          </a:p>
          <a:p>
            <a:endParaRPr lang="zh-CN" altLang="en-US" dirty="0"/>
          </a:p>
        </p:txBody>
      </p:sp>
      <p:sp>
        <p:nvSpPr>
          <p:cNvPr id="7" name="Rectangle 3"/>
          <p:cNvSpPr>
            <a:spLocks noChangeArrowheads="1"/>
          </p:cNvSpPr>
          <p:nvPr/>
        </p:nvSpPr>
        <p:spPr bwMode="auto">
          <a:xfrm>
            <a:off x="518864" y="726579"/>
            <a:ext cx="7848872" cy="2092881"/>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interface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IMusicService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b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 Demonstrates some basic types that you can use as parameters</a:t>
            </a:r>
            <a:b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 and return values in AIDL.</a:t>
            </a:r>
            <a:b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b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void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basicTypes(</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anInt,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long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aLong,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boolean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aBoolean,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float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aFloat,</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double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aDouble,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aString);</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boolean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start(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path);</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void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stop();</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844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a:t>
            </a:r>
            <a:r>
              <a:rPr lang="en-US" altLang="zh-CN" dirty="0" smtClean="0">
                <a:solidFill>
                  <a:srgbClr val="D60093"/>
                </a:solidFill>
              </a:rPr>
              <a:t>– </a:t>
            </a:r>
            <a:r>
              <a:rPr lang="zh-CN" altLang="en-US" dirty="0" smtClean="0">
                <a:solidFill>
                  <a:srgbClr val="D60093"/>
                </a:solidFill>
              </a:rPr>
              <a:t>保</a:t>
            </a:r>
            <a:r>
              <a:rPr lang="zh-CN" altLang="en-US" dirty="0">
                <a:solidFill>
                  <a:srgbClr val="D60093"/>
                </a:solidFill>
              </a:rPr>
              <a:t>证参数顺序工</a:t>
            </a:r>
            <a:r>
              <a:rPr lang="zh-CN" altLang="en-US" dirty="0" smtClean="0">
                <a:solidFill>
                  <a:srgbClr val="D60093"/>
                </a:solidFill>
              </a:rPr>
              <a:t>具 </a:t>
            </a:r>
            <a:r>
              <a:rPr lang="en-US" altLang="zh-CN" dirty="0" smtClean="0">
                <a:solidFill>
                  <a:srgbClr val="D60093"/>
                </a:solidFill>
              </a:rPr>
              <a:t>- </a:t>
            </a:r>
            <a:r>
              <a:rPr lang="en-US" altLang="zh-CN" dirty="0">
                <a:solidFill>
                  <a:srgbClr val="D60093"/>
                </a:solidFill>
              </a:rPr>
              <a:t>AIDL</a:t>
            </a:r>
            <a:endParaRPr lang="zh-CN" altLang="en-US" dirty="0"/>
          </a:p>
        </p:txBody>
      </p:sp>
      <p:sp>
        <p:nvSpPr>
          <p:cNvPr id="3" name="内容占位符 2"/>
          <p:cNvSpPr>
            <a:spLocks noGrp="1"/>
          </p:cNvSpPr>
          <p:nvPr>
            <p:ph idx="1"/>
          </p:nvPr>
        </p:nvSpPr>
        <p:spPr/>
        <p:txBody>
          <a:bodyPr/>
          <a:lstStyle/>
          <a:p>
            <a:r>
              <a:rPr lang="zh-CN" altLang="en-US" dirty="0"/>
              <a:t>运行 </a:t>
            </a:r>
            <a:r>
              <a:rPr lang="en-US" altLang="zh-CN" dirty="0"/>
              <a:t>AIDL </a:t>
            </a:r>
            <a:r>
              <a:rPr lang="zh-CN" altLang="en-US" dirty="0"/>
              <a:t>工具之后，生成的文件中，包含了 </a:t>
            </a:r>
            <a:endParaRPr lang="en-US" altLang="zh-CN" dirty="0" smtClean="0"/>
          </a:p>
          <a:p>
            <a:pPr lvl="1"/>
            <a:r>
              <a:rPr lang="en-US" altLang="zh-CN" dirty="0" smtClean="0"/>
              <a:t>Java interface</a:t>
            </a:r>
          </a:p>
          <a:p>
            <a:pPr lvl="1"/>
            <a:r>
              <a:rPr lang="en-US" altLang="zh-CN" dirty="0" smtClean="0"/>
              <a:t>Proxy</a:t>
            </a:r>
          </a:p>
          <a:p>
            <a:pPr lvl="1"/>
            <a:r>
              <a:rPr lang="en-US" altLang="zh-CN" dirty="0" smtClean="0"/>
              <a:t>Stub</a:t>
            </a:r>
            <a:r>
              <a:rPr lang="zh-CN" altLang="en-US" dirty="0"/>
              <a:t>类。</a:t>
            </a:r>
          </a:p>
          <a:p>
            <a:pPr marL="0" indent="0">
              <a:buNone/>
            </a:pPr>
            <a:endParaRPr lang="zh-CN" altLang="en-US" dirty="0"/>
          </a:p>
        </p:txBody>
      </p:sp>
    </p:spTree>
    <p:extLst>
      <p:ext uri="{BB962C8B-B14F-4D97-AF65-F5344CB8AC3E}">
        <p14:creationId xmlns:p14="http://schemas.microsoft.com/office/powerpoint/2010/main" val="2196901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如何使用 </a:t>
            </a:r>
            <a:r>
              <a:rPr lang="en-US" altLang="zh-CN" dirty="0">
                <a:solidFill>
                  <a:srgbClr val="D60093"/>
                </a:solidFill>
              </a:rPr>
              <a:t>Binder – </a:t>
            </a:r>
            <a:r>
              <a:rPr lang="zh-CN" altLang="en-US" dirty="0">
                <a:solidFill>
                  <a:srgbClr val="D60093"/>
                </a:solidFill>
              </a:rPr>
              <a:t>保证参数顺序工具 </a:t>
            </a:r>
            <a:r>
              <a:rPr lang="en-US" altLang="zh-CN" dirty="0" smtClean="0">
                <a:solidFill>
                  <a:srgbClr val="D60093"/>
                </a:solidFill>
              </a:rPr>
              <a:t>– AIDL </a:t>
            </a:r>
            <a:r>
              <a:rPr lang="en-US" altLang="zh-CN" dirty="0">
                <a:solidFill>
                  <a:srgbClr val="D60093"/>
                </a:solidFill>
              </a:rPr>
              <a:t>- Java </a:t>
            </a:r>
            <a:r>
              <a:rPr lang="en-US" altLang="zh-CN" dirty="0" smtClean="0">
                <a:solidFill>
                  <a:srgbClr val="D60093"/>
                </a:solidFill>
              </a:rPr>
              <a:t>interface</a:t>
            </a:r>
            <a:endParaRPr lang="zh-CN" altLang="en-US" dirty="0"/>
          </a:p>
        </p:txBody>
      </p:sp>
      <p:sp>
        <p:nvSpPr>
          <p:cNvPr id="4" name="Rectangle 1"/>
          <p:cNvSpPr>
            <a:spLocks noGrp="1" noChangeArrowheads="1"/>
          </p:cNvSpPr>
          <p:nvPr>
            <p:ph idx="1"/>
          </p:nvPr>
        </p:nvSpPr>
        <p:spPr bwMode="auto">
          <a:xfrm>
            <a:off x="611560" y="627534"/>
            <a:ext cx="8085584" cy="2693045"/>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interface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IMusicService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extends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android.os.IInterface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 Demonstrates some basic types that you can use as parameters</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 and return values in AIDL.</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basicTypes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anInt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long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aLong</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boolean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aBoolean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float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aFloat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double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aDouble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java.lang.String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aString</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android.os.RemoteException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boolean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start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java.lang.String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path</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android.os.RemoteException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stop</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android.os.RemoteException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文本框 4"/>
          <p:cNvSpPr txBox="1"/>
          <p:nvPr/>
        </p:nvSpPr>
        <p:spPr>
          <a:xfrm>
            <a:off x="518864" y="3507854"/>
            <a:ext cx="7344816" cy="1200329"/>
          </a:xfrm>
          <a:prstGeom prst="rect">
            <a:avLst/>
          </a:prstGeom>
          <a:noFill/>
        </p:spPr>
        <p:txBody>
          <a:bodyPr wrap="square" rtlCol="0">
            <a:spAutoFit/>
          </a:bodyPr>
          <a:lstStyle/>
          <a:p>
            <a:r>
              <a:rPr lang="en-US" altLang="zh-CN" dirty="0"/>
              <a:t>Java interface </a:t>
            </a:r>
            <a:r>
              <a:rPr lang="zh-CN" altLang="en-US" dirty="0"/>
              <a:t>是以 </a:t>
            </a:r>
            <a:r>
              <a:rPr lang="en-US" altLang="zh-CN" dirty="0" smtClean="0"/>
              <a:t>AIDL </a:t>
            </a:r>
            <a:r>
              <a:rPr lang="zh-CN" altLang="en-US" dirty="0"/>
              <a:t>文件命名的。比如 </a:t>
            </a:r>
            <a:r>
              <a:rPr lang="en-US" altLang="zh-CN" dirty="0" err="1" smtClean="0"/>
              <a:t>IMusicService</a:t>
            </a:r>
            <a:r>
              <a:rPr lang="en-US" altLang="zh-CN" dirty="0" smtClean="0"/>
              <a:t> </a:t>
            </a:r>
            <a:r>
              <a:rPr lang="zh-CN" altLang="en-US" dirty="0"/>
              <a:t>。产生的 </a:t>
            </a:r>
            <a:r>
              <a:rPr lang="en-US" altLang="zh-CN" dirty="0"/>
              <a:t>interface</a:t>
            </a:r>
            <a:r>
              <a:rPr lang="zh-CN" altLang="en-US" dirty="0"/>
              <a:t>就是 </a:t>
            </a:r>
            <a:r>
              <a:rPr lang="en-US" altLang="zh-CN" dirty="0" err="1"/>
              <a:t>IMusicService</a:t>
            </a:r>
            <a:r>
              <a:rPr lang="en-US" altLang="zh-CN" dirty="0" smtClean="0"/>
              <a:t> </a:t>
            </a:r>
            <a:r>
              <a:rPr lang="zh-CN" altLang="en-US" dirty="0"/>
              <a:t>。并且该类继承了 </a:t>
            </a:r>
            <a:r>
              <a:rPr lang="en-US" altLang="zh-CN" dirty="0" err="1"/>
              <a:t>IInterface</a:t>
            </a:r>
            <a:r>
              <a:rPr lang="en-US" altLang="zh-CN" dirty="0"/>
              <a:t> </a:t>
            </a:r>
            <a:r>
              <a:rPr lang="zh-CN" altLang="en-US" dirty="0"/>
              <a:t>接口，</a:t>
            </a:r>
            <a:r>
              <a:rPr lang="zh-CN" altLang="en-US" dirty="0" smtClean="0"/>
              <a:t>即需</a:t>
            </a:r>
            <a:r>
              <a:rPr lang="zh-CN" altLang="en-US" dirty="0"/>
              <a:t>要实现 </a:t>
            </a:r>
            <a:r>
              <a:rPr lang="en-US" altLang="zh-CN" dirty="0" err="1"/>
              <a:t>asBinder</a:t>
            </a:r>
            <a:r>
              <a:rPr lang="en-US" altLang="zh-CN" dirty="0"/>
              <a:t> </a:t>
            </a:r>
            <a:r>
              <a:rPr lang="zh-CN" altLang="en-US" dirty="0"/>
              <a:t>方法。</a:t>
            </a:r>
          </a:p>
          <a:p>
            <a:endParaRPr lang="zh-CN" altLang="en-US" dirty="0"/>
          </a:p>
        </p:txBody>
      </p:sp>
    </p:spTree>
    <p:extLst>
      <p:ext uri="{BB962C8B-B14F-4D97-AF65-F5344CB8AC3E}">
        <p14:creationId xmlns:p14="http://schemas.microsoft.com/office/powerpoint/2010/main" val="133360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a:solidFill>
                  <a:srgbClr val="D60093"/>
                </a:solidFill>
              </a:rPr>
              <a:t>保证参数顺序工具 </a:t>
            </a:r>
            <a:r>
              <a:rPr lang="en-US" altLang="zh-CN" dirty="0">
                <a:solidFill>
                  <a:srgbClr val="D60093"/>
                </a:solidFill>
              </a:rPr>
              <a:t>– AIDL - Stub</a:t>
            </a:r>
            <a:r>
              <a:rPr lang="zh-CN" altLang="en-US" dirty="0">
                <a:solidFill>
                  <a:srgbClr val="D60093"/>
                </a:solidFill>
              </a:rPr>
              <a:t>类</a:t>
            </a:r>
            <a:endParaRPr lang="zh-CN" altLang="en-US" dirty="0"/>
          </a:p>
        </p:txBody>
      </p:sp>
      <p:sp>
        <p:nvSpPr>
          <p:cNvPr id="3" name="内容占位符 2"/>
          <p:cNvSpPr>
            <a:spLocks noGrp="1"/>
          </p:cNvSpPr>
          <p:nvPr>
            <p:ph idx="1"/>
          </p:nvPr>
        </p:nvSpPr>
        <p:spPr/>
        <p:txBody>
          <a:bodyPr>
            <a:normAutofit fontScale="77500" lnSpcReduction="20000"/>
          </a:bodyPr>
          <a:lstStyle/>
          <a:p>
            <a:pPr>
              <a:spcBef>
                <a:spcPts val="0"/>
              </a:spcBef>
              <a:defRPr/>
            </a:pPr>
            <a:r>
              <a:rPr lang="zh-CN" altLang="en-US" dirty="0" smtClean="0">
                <a:solidFill>
                  <a:schemeClr val="tx1"/>
                </a:solidFill>
              </a:rPr>
              <a:t>静</a:t>
            </a:r>
            <a:r>
              <a:rPr lang="zh-CN" altLang="en-US" dirty="0">
                <a:solidFill>
                  <a:schemeClr val="tx1"/>
                </a:solidFill>
              </a:rPr>
              <a:t>态内部抽象类 </a:t>
            </a:r>
            <a:r>
              <a:rPr lang="en-US" altLang="zh-CN" dirty="0">
                <a:solidFill>
                  <a:schemeClr val="tx1"/>
                </a:solidFill>
              </a:rPr>
              <a:t>Stub</a:t>
            </a:r>
            <a:r>
              <a:rPr lang="zh-CN" altLang="en-US" dirty="0" smtClean="0">
                <a:solidFill>
                  <a:schemeClr val="tx1"/>
                </a:solidFill>
              </a:rPr>
              <a:t>，</a:t>
            </a:r>
            <a:r>
              <a:rPr lang="zh-CN" altLang="en-US" dirty="0">
                <a:solidFill>
                  <a:schemeClr val="tx1"/>
                </a:solidFill>
              </a:rPr>
              <a:t>该类继承 </a:t>
            </a:r>
            <a:r>
              <a:rPr lang="en-US" altLang="zh-CN" dirty="0">
                <a:solidFill>
                  <a:schemeClr val="tx1"/>
                </a:solidFill>
              </a:rPr>
              <a:t>Binder </a:t>
            </a:r>
            <a:r>
              <a:rPr lang="zh-CN" altLang="en-US" dirty="0">
                <a:solidFill>
                  <a:schemeClr val="tx1"/>
                </a:solidFill>
              </a:rPr>
              <a:t>类，并且实现 </a:t>
            </a:r>
            <a:r>
              <a:rPr lang="en-US" altLang="zh-CN" dirty="0">
                <a:solidFill>
                  <a:schemeClr val="tx1"/>
                </a:solidFill>
              </a:rPr>
              <a:t>AIDL </a:t>
            </a:r>
            <a:r>
              <a:rPr lang="zh-CN" altLang="en-US" dirty="0">
                <a:solidFill>
                  <a:schemeClr val="tx1"/>
                </a:solidFill>
              </a:rPr>
              <a:t>生成的接口，但是没有具体的实现这个接</a:t>
            </a:r>
            <a:r>
              <a:rPr lang="zh-CN" altLang="en-US" dirty="0" smtClean="0">
                <a:solidFill>
                  <a:schemeClr val="tx1"/>
                </a:solidFill>
              </a:rPr>
              <a:t>口</a:t>
            </a:r>
            <a:r>
              <a:rPr lang="en-US" altLang="zh-CN" dirty="0" smtClean="0">
                <a:solidFill>
                  <a:schemeClr val="tx1"/>
                </a:solidFill>
              </a:rPr>
              <a:t>,</a:t>
            </a:r>
            <a:r>
              <a:rPr lang="zh-CN" altLang="en-US" dirty="0" smtClean="0">
                <a:solidFill>
                  <a:schemeClr val="tx1"/>
                </a:solidFill>
              </a:rPr>
              <a:t>这</a:t>
            </a:r>
            <a:r>
              <a:rPr lang="zh-CN" altLang="en-US" dirty="0">
                <a:solidFill>
                  <a:schemeClr val="tx1"/>
                </a:solidFill>
              </a:rPr>
              <a:t>个类主要是由服务端使用 ，之所以是抽象类，因为具体的服务函数必须由程序员自己去实现</a:t>
            </a:r>
            <a:r>
              <a:rPr lang="zh-CN" altLang="en-US" dirty="0" smtClean="0">
                <a:solidFill>
                  <a:schemeClr val="tx1"/>
                </a:solidFill>
              </a:rPr>
              <a:t>。</a:t>
            </a:r>
            <a:endParaRPr lang="en-US" altLang="zh-CN" dirty="0" smtClean="0">
              <a:solidFill>
                <a:schemeClr val="tx1"/>
              </a:solidFill>
            </a:endParaRPr>
          </a:p>
          <a:p>
            <a:pPr marL="0" indent="0">
              <a:spcBef>
                <a:spcPts val="0"/>
              </a:spcBef>
              <a:buNone/>
              <a:defRPr/>
            </a:pPr>
            <a:endParaRPr lang="en-US" altLang="zh-CN" dirty="0">
              <a:solidFill>
                <a:schemeClr val="tx1"/>
              </a:solidFill>
            </a:endParaRPr>
          </a:p>
          <a:p>
            <a:pPr>
              <a:spcBef>
                <a:spcPts val="0"/>
              </a:spcBef>
              <a:defRPr/>
            </a:pPr>
            <a:r>
              <a:rPr lang="zh-CN" altLang="en-US" dirty="0" smtClean="0">
                <a:solidFill>
                  <a:schemeClr val="tx1"/>
                </a:solidFill>
              </a:rPr>
              <a:t>重</a:t>
            </a:r>
            <a:r>
              <a:rPr lang="zh-CN" altLang="en-US" dirty="0">
                <a:solidFill>
                  <a:schemeClr val="tx1"/>
                </a:solidFill>
              </a:rPr>
              <a:t>载了 </a:t>
            </a:r>
            <a:r>
              <a:rPr lang="en-US" altLang="zh-CN" dirty="0" err="1">
                <a:solidFill>
                  <a:schemeClr val="tx1"/>
                </a:solidFill>
              </a:rPr>
              <a:t>onTransact</a:t>
            </a:r>
            <a:r>
              <a:rPr lang="en-US" altLang="zh-CN" dirty="0">
                <a:solidFill>
                  <a:schemeClr val="tx1"/>
                </a:solidFill>
              </a:rPr>
              <a:t> </a:t>
            </a:r>
            <a:r>
              <a:rPr lang="zh-CN" altLang="en-US" dirty="0">
                <a:solidFill>
                  <a:schemeClr val="tx1"/>
                </a:solidFill>
              </a:rPr>
              <a:t>方法，这个方法是去按照约定的顺序取参数中的值，因为是 </a:t>
            </a:r>
            <a:r>
              <a:rPr lang="en-US" altLang="zh-CN" dirty="0">
                <a:solidFill>
                  <a:schemeClr val="tx1"/>
                </a:solidFill>
              </a:rPr>
              <a:t>ADIL </a:t>
            </a:r>
            <a:r>
              <a:rPr lang="zh-CN" altLang="en-US" dirty="0">
                <a:solidFill>
                  <a:schemeClr val="tx1"/>
                </a:solidFill>
              </a:rPr>
              <a:t>自己生成的，所以顺序，它自己很清楚；并且定义了服务函数对应的 </a:t>
            </a:r>
            <a:r>
              <a:rPr lang="en-US" altLang="zh-CN" dirty="0" err="1">
                <a:solidFill>
                  <a:schemeClr val="tx1"/>
                </a:solidFill>
              </a:rPr>
              <a:t>int</a:t>
            </a:r>
            <a:r>
              <a:rPr lang="en-US" altLang="zh-CN" dirty="0">
                <a:solidFill>
                  <a:schemeClr val="tx1"/>
                </a:solidFill>
              </a:rPr>
              <a:t> </a:t>
            </a:r>
            <a:r>
              <a:rPr lang="zh-CN" altLang="en-US" dirty="0" smtClean="0">
                <a:solidFill>
                  <a:schemeClr val="tx1"/>
                </a:solidFill>
              </a:rPr>
              <a:t>值</a:t>
            </a:r>
            <a:r>
              <a:rPr lang="en-US" altLang="zh-CN" dirty="0" smtClean="0">
                <a:solidFill>
                  <a:schemeClr val="tx1"/>
                </a:solidFill>
              </a:rPr>
              <a:t>,</a:t>
            </a:r>
            <a:r>
              <a:rPr lang="zh-CN" altLang="en-US" dirty="0" smtClean="0">
                <a:solidFill>
                  <a:schemeClr val="tx1"/>
                </a:solidFill>
              </a:rPr>
              <a:t>这些值，服务端和客户端都需要知道。</a:t>
            </a:r>
            <a:endParaRPr lang="en-US" altLang="zh-CN" dirty="0" smtClean="0">
              <a:solidFill>
                <a:schemeClr val="tx1"/>
              </a:solidFill>
            </a:endParaRPr>
          </a:p>
          <a:p>
            <a:pPr>
              <a:spcBef>
                <a:spcPts val="0"/>
              </a:spcBef>
              <a:defRPr/>
            </a:pPr>
            <a:endParaRPr lang="en-US" altLang="zh-CN" dirty="0">
              <a:solidFill>
                <a:schemeClr val="tx1"/>
              </a:solidFill>
            </a:endParaRPr>
          </a:p>
          <a:p>
            <a:pPr>
              <a:spcBef>
                <a:spcPts val="0"/>
              </a:spcBef>
              <a:defRPr/>
            </a:pPr>
            <a:r>
              <a:rPr lang="en-US" altLang="zh-CN" dirty="0" err="1" smtClean="0">
                <a:solidFill>
                  <a:schemeClr val="tx1"/>
                </a:solidFill>
              </a:rPr>
              <a:t>asBinder</a:t>
            </a:r>
            <a:r>
              <a:rPr lang="en-US" altLang="zh-CN" dirty="0" smtClean="0">
                <a:solidFill>
                  <a:schemeClr val="tx1"/>
                </a:solidFill>
              </a:rPr>
              <a:t> </a:t>
            </a:r>
            <a:r>
              <a:rPr lang="zh-CN" altLang="en-US" dirty="0">
                <a:solidFill>
                  <a:schemeClr val="tx1"/>
                </a:solidFill>
              </a:rPr>
              <a:t>方法返回的就是 </a:t>
            </a:r>
            <a:r>
              <a:rPr lang="en-US" altLang="zh-CN" dirty="0">
                <a:solidFill>
                  <a:schemeClr val="tx1"/>
                </a:solidFill>
              </a:rPr>
              <a:t>Stub </a:t>
            </a:r>
            <a:r>
              <a:rPr lang="zh-CN" altLang="en-US" dirty="0">
                <a:solidFill>
                  <a:schemeClr val="tx1"/>
                </a:solidFill>
              </a:rPr>
              <a:t>自身</a:t>
            </a:r>
            <a:r>
              <a:rPr lang="zh-CN" altLang="en-US" dirty="0" smtClean="0">
                <a:solidFill>
                  <a:schemeClr val="tx1"/>
                </a:solidFill>
              </a:rPr>
              <a:t>。</a:t>
            </a:r>
            <a:endParaRPr lang="en-US" altLang="zh-CN" dirty="0">
              <a:solidFill>
                <a:schemeClr val="tx1"/>
              </a:solidFill>
            </a:endParaRPr>
          </a:p>
          <a:p>
            <a:pPr>
              <a:spcBef>
                <a:spcPts val="0"/>
              </a:spcBef>
              <a:defRPr/>
            </a:pPr>
            <a:endParaRPr lang="en-US" altLang="zh-CN" dirty="0" smtClean="0">
              <a:solidFill>
                <a:schemeClr val="tx1"/>
              </a:solidFill>
            </a:endParaRPr>
          </a:p>
          <a:p>
            <a:r>
              <a:rPr lang="zh-CN" altLang="en-US" dirty="0"/>
              <a:t>有个非常重要的方法 </a:t>
            </a:r>
            <a:r>
              <a:rPr lang="en-US" altLang="zh-CN" dirty="0" err="1"/>
              <a:t>asInterface</a:t>
            </a:r>
            <a:r>
              <a:rPr lang="en-US" altLang="zh-CN" dirty="0"/>
              <a:t> </a:t>
            </a:r>
            <a:r>
              <a:rPr lang="zh-CN" altLang="en-US" dirty="0"/>
              <a:t>，这个方法根据参数 </a:t>
            </a:r>
            <a:r>
              <a:rPr lang="en-US" altLang="zh-CN" dirty="0" err="1"/>
              <a:t>IBinder</a:t>
            </a:r>
            <a:r>
              <a:rPr lang="en-US" altLang="zh-CN" dirty="0"/>
              <a:t> </a:t>
            </a:r>
            <a:r>
              <a:rPr lang="zh-CN" altLang="en-US" dirty="0"/>
              <a:t>对象是否是自身进程中的对象，返回不同的对象。因为我们知道，服务端的服务函数，不仅仅是别的进程可以使用，与服务端在一个进程内部也可以调用，这种场景下，显然是不需要 </a:t>
            </a:r>
            <a:r>
              <a:rPr lang="en-US" altLang="zh-CN" dirty="0"/>
              <a:t>IPC </a:t>
            </a:r>
            <a:r>
              <a:rPr lang="zh-CN" altLang="en-US" dirty="0"/>
              <a:t>的，而是直接调用。反之，则返回一个 </a:t>
            </a:r>
            <a:r>
              <a:rPr lang="en-US" altLang="zh-CN" dirty="0"/>
              <a:t>proxy</a:t>
            </a:r>
            <a:r>
              <a:rPr lang="zh-CN" altLang="en-US" dirty="0"/>
              <a:t>，交由跨进程的客户端引用</a:t>
            </a:r>
            <a:r>
              <a:rPr lang="zh-CN" altLang="en-US" dirty="0" smtClean="0"/>
              <a:t>。</a:t>
            </a:r>
            <a:endParaRPr lang="en-US" altLang="zh-CN" dirty="0" smtClean="0"/>
          </a:p>
          <a:p>
            <a:endParaRPr lang="en-US" altLang="zh-CN" dirty="0"/>
          </a:p>
          <a:p>
            <a:r>
              <a:rPr lang="zh-CN" altLang="en-US" dirty="0" smtClean="0"/>
              <a:t>在 </a:t>
            </a:r>
            <a:r>
              <a:rPr lang="en-US" altLang="zh-CN" dirty="0"/>
              <a:t>Binder </a:t>
            </a:r>
            <a:r>
              <a:rPr lang="zh-CN" altLang="en-US" dirty="0"/>
              <a:t>内部提供了 </a:t>
            </a:r>
            <a:r>
              <a:rPr lang="en-US" altLang="zh-CN" dirty="0" err="1"/>
              <a:t>queryLocalInterface</a:t>
            </a:r>
            <a:r>
              <a:rPr lang="en-US" altLang="zh-CN" dirty="0"/>
              <a:t> </a:t>
            </a:r>
            <a:r>
              <a:rPr lang="zh-CN" altLang="en-US" dirty="0"/>
              <a:t>方法根据描述符判断当前的 </a:t>
            </a:r>
            <a:r>
              <a:rPr lang="en-US" altLang="zh-CN" dirty="0"/>
              <a:t>Binder </a:t>
            </a:r>
            <a:r>
              <a:rPr lang="zh-CN" altLang="en-US" dirty="0"/>
              <a:t>对象时不是本地的 </a:t>
            </a:r>
            <a:r>
              <a:rPr lang="en-US" altLang="zh-CN" dirty="0"/>
              <a:t>Binder </a:t>
            </a:r>
            <a:r>
              <a:rPr lang="zh-CN" altLang="en-US" dirty="0"/>
              <a:t>引用。因为每当新创建一个 </a:t>
            </a:r>
            <a:r>
              <a:rPr lang="en-US" altLang="zh-CN" dirty="0"/>
              <a:t>Binder </a:t>
            </a:r>
            <a:r>
              <a:rPr lang="zh-CN" altLang="en-US" dirty="0"/>
              <a:t>对象的时候，服务端进程内部会创建一个 </a:t>
            </a:r>
            <a:r>
              <a:rPr lang="en-US" altLang="zh-CN" dirty="0"/>
              <a:t>Binder </a:t>
            </a:r>
            <a:r>
              <a:rPr lang="zh-CN" altLang="en-US" dirty="0"/>
              <a:t>对象，同时在 </a:t>
            </a:r>
            <a:r>
              <a:rPr lang="en-US" altLang="zh-CN" dirty="0"/>
              <a:t>Binder </a:t>
            </a:r>
            <a:r>
              <a:rPr lang="zh-CN" altLang="en-US" dirty="0"/>
              <a:t>驱动中也会创建一个 </a:t>
            </a:r>
            <a:r>
              <a:rPr lang="en-US" altLang="zh-CN" dirty="0"/>
              <a:t>Binder </a:t>
            </a:r>
            <a:r>
              <a:rPr lang="zh-CN" altLang="en-US" dirty="0"/>
              <a:t>对象。如若是跨进程调用，远程访问的时候</a:t>
            </a:r>
            <a:r>
              <a:rPr lang="zh-CN" altLang="en-US" dirty="0" smtClean="0"/>
              <a:t>，返</a:t>
            </a:r>
            <a:r>
              <a:rPr lang="zh-CN" altLang="en-US" dirty="0"/>
              <a:t>回的 </a:t>
            </a:r>
            <a:r>
              <a:rPr lang="en-US" altLang="zh-CN" dirty="0"/>
              <a:t>Binder </a:t>
            </a:r>
            <a:r>
              <a:rPr lang="zh-CN" altLang="en-US" dirty="0"/>
              <a:t>就会是 </a:t>
            </a:r>
            <a:r>
              <a:rPr lang="en-US" altLang="zh-CN" dirty="0"/>
              <a:t>Binder </a:t>
            </a:r>
            <a:r>
              <a:rPr lang="zh-CN" altLang="en-US" dirty="0"/>
              <a:t>驱动中的 </a:t>
            </a:r>
            <a:r>
              <a:rPr lang="en-US" altLang="zh-CN" dirty="0"/>
              <a:t>Binder </a:t>
            </a:r>
            <a:r>
              <a:rPr lang="zh-CN" altLang="en-US" dirty="0"/>
              <a:t>对象，如若是进程内部获取 </a:t>
            </a:r>
            <a:r>
              <a:rPr lang="en-US" altLang="zh-CN" dirty="0"/>
              <a:t>Binder </a:t>
            </a:r>
            <a:r>
              <a:rPr lang="zh-CN" altLang="en-US" dirty="0" smtClean="0"/>
              <a:t>对象，则会是服务端本身的 </a:t>
            </a:r>
            <a:r>
              <a:rPr lang="en-US" altLang="zh-CN" dirty="0" smtClean="0"/>
              <a:t>Binder </a:t>
            </a:r>
            <a:r>
              <a:rPr lang="zh-CN" altLang="en-US" dirty="0" smtClean="0"/>
              <a:t>对象。所以，</a:t>
            </a:r>
            <a:r>
              <a:rPr lang="en-US" altLang="zh-CN" dirty="0" err="1"/>
              <a:t>asInterface</a:t>
            </a:r>
            <a:r>
              <a:rPr lang="en-US" altLang="zh-CN" dirty="0"/>
              <a:t> </a:t>
            </a:r>
            <a:r>
              <a:rPr lang="zh-CN" altLang="en-US" dirty="0"/>
              <a:t>是对外提供了一个 统一的接口，保证无论进程内还是进程外都能访问，返回的对象就两种，一个是 </a:t>
            </a:r>
            <a:r>
              <a:rPr lang="en-US" altLang="zh-CN" dirty="0"/>
              <a:t>Proxy </a:t>
            </a:r>
            <a:r>
              <a:rPr lang="zh-CN" altLang="en-US" dirty="0"/>
              <a:t>类对象，一个就直接使用 </a:t>
            </a:r>
            <a:r>
              <a:rPr lang="en-US" altLang="zh-CN" dirty="0"/>
              <a:t>Stub </a:t>
            </a:r>
            <a:r>
              <a:rPr lang="zh-CN" altLang="en-US" dirty="0"/>
              <a:t>本身，强制类型转换成 接口类型。</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337043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a:solidFill>
                  <a:srgbClr val="D60093"/>
                </a:solidFill>
              </a:rPr>
              <a:t>保证参数顺序工具 </a:t>
            </a:r>
            <a:r>
              <a:rPr lang="en-US" altLang="zh-CN" dirty="0">
                <a:solidFill>
                  <a:srgbClr val="D60093"/>
                </a:solidFill>
              </a:rPr>
              <a:t>– AIDL - Proxy</a:t>
            </a:r>
            <a:endParaRPr lang="zh-CN" altLang="en-US" dirty="0"/>
          </a:p>
        </p:txBody>
      </p:sp>
      <p:sp>
        <p:nvSpPr>
          <p:cNvPr id="3" name="内容占位符 2"/>
          <p:cNvSpPr>
            <a:spLocks noGrp="1"/>
          </p:cNvSpPr>
          <p:nvPr>
            <p:ph idx="1"/>
          </p:nvPr>
        </p:nvSpPr>
        <p:spPr/>
        <p:txBody>
          <a:bodyPr/>
          <a:lstStyle/>
          <a:p>
            <a:r>
              <a:rPr lang="zh-CN" altLang="en-US" dirty="0" smtClean="0"/>
              <a:t>类 </a:t>
            </a:r>
            <a:r>
              <a:rPr lang="en-US" altLang="zh-CN" dirty="0"/>
              <a:t>proxy </a:t>
            </a:r>
            <a:r>
              <a:rPr lang="zh-CN" altLang="en-US" dirty="0"/>
              <a:t>， 该类具体实现了 </a:t>
            </a:r>
            <a:r>
              <a:rPr lang="en-US" altLang="zh-CN" dirty="0"/>
              <a:t>AIDL </a:t>
            </a:r>
            <a:r>
              <a:rPr lang="zh-CN" altLang="en-US" dirty="0"/>
              <a:t>生成的接口，按照约定的顺序写入参数，可以注意到这里的顺序和 </a:t>
            </a:r>
            <a:r>
              <a:rPr lang="en-US" altLang="zh-CN" dirty="0"/>
              <a:t>Stub </a:t>
            </a:r>
            <a:r>
              <a:rPr lang="zh-CN" altLang="en-US" dirty="0"/>
              <a:t>中重载的 </a:t>
            </a:r>
            <a:r>
              <a:rPr lang="en-US" altLang="zh-CN" dirty="0" err="1"/>
              <a:t>onTransact</a:t>
            </a:r>
            <a:r>
              <a:rPr lang="en-US" altLang="zh-CN" dirty="0"/>
              <a:t> </a:t>
            </a:r>
            <a:r>
              <a:rPr lang="zh-CN" altLang="en-US" dirty="0"/>
              <a:t>中读取的顺序是一致的</a:t>
            </a:r>
            <a:r>
              <a:rPr lang="zh-CN" altLang="en-US" dirty="0" smtClean="0"/>
              <a:t>。</a:t>
            </a:r>
            <a:endParaRPr lang="en-US" altLang="zh-CN" dirty="0" smtClean="0"/>
          </a:p>
          <a:p>
            <a:r>
              <a:rPr lang="en-US" altLang="zh-CN" dirty="0" smtClean="0"/>
              <a:t>proxy </a:t>
            </a:r>
            <a:r>
              <a:rPr lang="zh-CN" altLang="en-US" dirty="0"/>
              <a:t>类中持有了一个 </a:t>
            </a:r>
            <a:r>
              <a:rPr lang="en-US" altLang="zh-CN" dirty="0" err="1"/>
              <a:t>IBinder</a:t>
            </a:r>
            <a:r>
              <a:rPr lang="en-US" altLang="zh-CN" dirty="0"/>
              <a:t> </a:t>
            </a:r>
            <a:r>
              <a:rPr lang="en-US" altLang="zh-CN" dirty="0" err="1"/>
              <a:t>mRemote</a:t>
            </a:r>
            <a:r>
              <a:rPr lang="en-US" altLang="zh-CN" dirty="0"/>
              <a:t> </a:t>
            </a:r>
            <a:r>
              <a:rPr lang="zh-CN" altLang="en-US" dirty="0"/>
              <a:t>对象，这个对象就是远程服务端的引用，</a:t>
            </a:r>
            <a:r>
              <a:rPr lang="en-US" altLang="zh-CN" dirty="0"/>
              <a:t>Proxy </a:t>
            </a:r>
            <a:r>
              <a:rPr lang="zh-CN" altLang="en-US" dirty="0"/>
              <a:t>该类作为客户端访问服务端的代理，该类的代理产生的原因：主要是为了解决约定写入参数的顺序。</a:t>
            </a:r>
          </a:p>
          <a:p>
            <a:endParaRPr lang="zh-CN" altLang="en-US" dirty="0"/>
          </a:p>
        </p:txBody>
      </p:sp>
    </p:spTree>
    <p:extLst>
      <p:ext uri="{BB962C8B-B14F-4D97-AF65-F5344CB8AC3E}">
        <p14:creationId xmlns:p14="http://schemas.microsoft.com/office/powerpoint/2010/main" val="1998537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a:t>
            </a:r>
            <a:r>
              <a:rPr lang="en-US" altLang="zh-CN" dirty="0" smtClean="0">
                <a:solidFill>
                  <a:srgbClr val="D60093"/>
                </a:solidFill>
              </a:rPr>
              <a:t>– </a:t>
            </a:r>
            <a:r>
              <a:rPr lang="en-US" altLang="zh-CN" dirty="0">
                <a:solidFill>
                  <a:srgbClr val="D60093"/>
                </a:solidFill>
              </a:rPr>
              <a:t>AIDL </a:t>
            </a:r>
            <a:r>
              <a:rPr lang="en-US" altLang="zh-CN" dirty="0" smtClean="0">
                <a:solidFill>
                  <a:srgbClr val="D60093"/>
                </a:solidFill>
              </a:rPr>
              <a:t>– </a:t>
            </a:r>
            <a:r>
              <a:rPr lang="zh-CN" altLang="en-US" dirty="0">
                <a:solidFill>
                  <a:srgbClr val="D60093"/>
                </a:solidFill>
              </a:rPr>
              <a:t>流</a:t>
            </a:r>
            <a:r>
              <a:rPr lang="zh-CN" altLang="en-US" dirty="0" smtClean="0">
                <a:solidFill>
                  <a:srgbClr val="D60093"/>
                </a:solidFill>
              </a:rPr>
              <a:t>程总结</a:t>
            </a:r>
            <a:r>
              <a:rPr lang="en-US" altLang="zh-CN" dirty="0" smtClean="0">
                <a:solidFill>
                  <a:srgbClr val="D60093"/>
                </a:solidFill>
              </a:rPr>
              <a:t>(</a:t>
            </a:r>
            <a:r>
              <a:rPr lang="zh-CN" altLang="en-US" dirty="0" smtClean="0">
                <a:solidFill>
                  <a:srgbClr val="D60093"/>
                </a:solidFill>
              </a:rPr>
              <a:t>自己画的</a:t>
            </a:r>
            <a:r>
              <a:rPr lang="en-US" altLang="zh-CN" dirty="0" smtClean="0">
                <a:solidFill>
                  <a:srgbClr val="D60093"/>
                </a:solidFill>
              </a:rPr>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510" y="771525"/>
            <a:ext cx="5310342" cy="3960813"/>
          </a:xfrm>
        </p:spPr>
      </p:pic>
    </p:spTree>
    <p:extLst>
      <p:ext uri="{BB962C8B-B14F-4D97-AF65-F5344CB8AC3E}">
        <p14:creationId xmlns:p14="http://schemas.microsoft.com/office/powerpoint/2010/main" val="3853816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原理</a:t>
            </a:r>
            <a:r>
              <a:rPr lang="en-US" altLang="zh-CN" dirty="0">
                <a:solidFill>
                  <a:srgbClr val="D60093"/>
                </a:solidFill>
              </a:rPr>
              <a:t> – </a:t>
            </a:r>
            <a:r>
              <a:rPr lang="en-US" altLang="zh-CN" dirty="0" err="1" smtClean="0">
                <a:solidFill>
                  <a:srgbClr val="D60093"/>
                </a:solidFill>
              </a:rPr>
              <a:t>ServiceManager</a:t>
            </a:r>
            <a:endParaRPr lang="zh-CN" altLang="en-US" dirty="0"/>
          </a:p>
        </p:txBody>
      </p:sp>
      <p:sp>
        <p:nvSpPr>
          <p:cNvPr id="3" name="内容占位符 2"/>
          <p:cNvSpPr>
            <a:spLocks noGrp="1"/>
          </p:cNvSpPr>
          <p:nvPr>
            <p:ph idx="1"/>
          </p:nvPr>
        </p:nvSpPr>
        <p:spPr/>
        <p:txBody>
          <a:bodyPr>
            <a:normAutofit/>
          </a:bodyPr>
          <a:lstStyle/>
          <a:p>
            <a:r>
              <a:rPr lang="en-US" altLang="zh-CN" dirty="0" err="1"/>
              <a:t>ServiceManager</a:t>
            </a:r>
            <a:r>
              <a:rPr lang="en-US" altLang="zh-CN" dirty="0"/>
              <a:t> </a:t>
            </a:r>
            <a:r>
              <a:rPr lang="zh-CN" altLang="en-US" dirty="0"/>
              <a:t>是一个独立进程，其作用如名称所示，管理各种系统服务</a:t>
            </a:r>
            <a:r>
              <a:rPr lang="en-US" altLang="zh-CN" dirty="0" smtClean="0"/>
              <a:t>.</a:t>
            </a:r>
            <a:endParaRPr lang="en-US" altLang="zh-CN" dirty="0"/>
          </a:p>
          <a:p>
            <a:r>
              <a:rPr lang="en-US" altLang="zh-CN" dirty="0" err="1"/>
              <a:t>ServiceManager</a:t>
            </a:r>
            <a:r>
              <a:rPr lang="en-US" altLang="zh-CN" dirty="0"/>
              <a:t> </a:t>
            </a:r>
            <a:r>
              <a:rPr lang="zh-CN" altLang="en-US" dirty="0"/>
              <a:t>本身也是一个 </a:t>
            </a:r>
            <a:r>
              <a:rPr lang="en-US" altLang="zh-CN" dirty="0"/>
              <a:t>Service </a:t>
            </a:r>
            <a:r>
              <a:rPr lang="zh-CN" altLang="en-US" dirty="0"/>
              <a:t>，</a:t>
            </a:r>
            <a:r>
              <a:rPr lang="en-US" altLang="zh-CN" dirty="0"/>
              <a:t>Framework </a:t>
            </a:r>
            <a:r>
              <a:rPr lang="zh-CN" altLang="en-US" dirty="0"/>
              <a:t>提供了一个系统函数，可以获取该 </a:t>
            </a:r>
            <a:r>
              <a:rPr lang="en-US" altLang="zh-CN" dirty="0"/>
              <a:t>Service </a:t>
            </a:r>
            <a:r>
              <a:rPr lang="zh-CN" altLang="en-US" dirty="0"/>
              <a:t>对应的 </a:t>
            </a:r>
            <a:r>
              <a:rPr lang="en-US" altLang="zh-CN" dirty="0"/>
              <a:t>Binder </a:t>
            </a:r>
            <a:r>
              <a:rPr lang="zh-CN" altLang="en-US" dirty="0"/>
              <a:t>引用，那就是 </a:t>
            </a:r>
            <a:r>
              <a:rPr lang="en-US" altLang="zh-CN" dirty="0" err="1"/>
              <a:t>BinderInternal.getContextObject</a:t>
            </a:r>
            <a:r>
              <a:rPr lang="en-US" altLang="zh-CN" dirty="0"/>
              <a:t>().</a:t>
            </a:r>
            <a:r>
              <a:rPr lang="zh-CN" altLang="en-US" dirty="0"/>
              <a:t>该静态函数返回 </a:t>
            </a:r>
            <a:r>
              <a:rPr lang="en-US" altLang="zh-CN" dirty="0" err="1"/>
              <a:t>ServiceManager</a:t>
            </a:r>
            <a:r>
              <a:rPr lang="en-US" altLang="zh-CN" dirty="0"/>
              <a:t> </a:t>
            </a:r>
            <a:r>
              <a:rPr lang="zh-CN" altLang="en-US" dirty="0"/>
              <a:t>后，就可以通过 </a:t>
            </a:r>
            <a:r>
              <a:rPr lang="en-US" altLang="zh-CN" dirty="0" err="1"/>
              <a:t>ServiceManager</a:t>
            </a:r>
            <a:r>
              <a:rPr lang="en-US" altLang="zh-CN" dirty="0"/>
              <a:t> </a:t>
            </a:r>
            <a:r>
              <a:rPr lang="zh-CN" altLang="en-US" dirty="0"/>
              <a:t>提供的方法获取其他系统 </a:t>
            </a:r>
            <a:r>
              <a:rPr lang="en-US" altLang="zh-CN" dirty="0"/>
              <a:t>Service </a:t>
            </a:r>
            <a:r>
              <a:rPr lang="zh-CN" altLang="en-US" dirty="0"/>
              <a:t>的 </a:t>
            </a:r>
            <a:r>
              <a:rPr lang="en-US" altLang="zh-CN" dirty="0"/>
              <a:t>Binder </a:t>
            </a:r>
            <a:r>
              <a:rPr lang="zh-CN" altLang="en-US" dirty="0"/>
              <a:t>引用。这种涉及模式在日常中是可见的，</a:t>
            </a:r>
          </a:p>
          <a:p>
            <a:r>
              <a:rPr lang="en-US" altLang="zh-CN" dirty="0" err="1"/>
              <a:t>ServiceManager</a:t>
            </a:r>
            <a:r>
              <a:rPr lang="en-US" altLang="zh-CN" dirty="0"/>
              <a:t> </a:t>
            </a:r>
            <a:r>
              <a:rPr lang="zh-CN" altLang="en-US" dirty="0"/>
              <a:t>就像一个公司的总机，这个号码是公开的，系统中任何进程都可以使用 </a:t>
            </a:r>
            <a:r>
              <a:rPr lang="en-US" altLang="zh-CN" dirty="0" err="1"/>
              <a:t>BinderInternal.getContextObject</a:t>
            </a:r>
            <a:r>
              <a:rPr lang="en-US" altLang="zh-CN" dirty="0"/>
              <a:t>() </a:t>
            </a:r>
            <a:r>
              <a:rPr lang="zh-CN" altLang="en-US" dirty="0"/>
              <a:t>获取该总机的 </a:t>
            </a:r>
            <a:r>
              <a:rPr lang="en-US" altLang="zh-CN" dirty="0"/>
              <a:t>Binder </a:t>
            </a:r>
            <a:r>
              <a:rPr lang="zh-CN" altLang="en-US" dirty="0"/>
              <a:t>对象，而当用户想联系公司中的其他任何人</a:t>
            </a:r>
            <a:r>
              <a:rPr lang="en-US" altLang="zh-CN" dirty="0"/>
              <a:t>(</a:t>
            </a:r>
            <a:r>
              <a:rPr lang="zh-CN" altLang="en-US" dirty="0"/>
              <a:t>服务</a:t>
            </a:r>
            <a:r>
              <a:rPr lang="en-US" altLang="zh-CN" dirty="0"/>
              <a:t>),</a:t>
            </a:r>
            <a:r>
              <a:rPr lang="zh-CN" altLang="en-US" dirty="0"/>
              <a:t>则要警告总机再获得分机号。这种设计的好处是系统中仅暴露了一个全局 </a:t>
            </a:r>
            <a:r>
              <a:rPr lang="en-US" altLang="zh-CN" dirty="0"/>
              <a:t>Binder </a:t>
            </a:r>
            <a:r>
              <a:rPr lang="zh-CN" altLang="en-US" dirty="0"/>
              <a:t>引用 </a:t>
            </a:r>
            <a:r>
              <a:rPr lang="en-US" altLang="zh-CN" dirty="0"/>
              <a:t>(</a:t>
            </a:r>
            <a:r>
              <a:rPr lang="en-US" altLang="zh-CN" dirty="0" err="1"/>
              <a:t>ServiceManager</a:t>
            </a:r>
            <a:r>
              <a:rPr lang="en-US" altLang="zh-CN" dirty="0"/>
              <a:t>),</a:t>
            </a:r>
            <a:r>
              <a:rPr lang="zh-CN" altLang="en-US" dirty="0"/>
              <a:t>而其他系统服务则可以隐藏起来，从而有助于系统服务的扩展，以及调用系统服务的安全检查。其他系统服务在启动时，首先把自己的 </a:t>
            </a:r>
            <a:r>
              <a:rPr lang="en-US" altLang="zh-CN" dirty="0"/>
              <a:t>Binder </a:t>
            </a:r>
            <a:r>
              <a:rPr lang="zh-CN" altLang="en-US" dirty="0"/>
              <a:t>对象传递给 </a:t>
            </a:r>
            <a:r>
              <a:rPr lang="en-US" altLang="zh-CN" dirty="0" err="1"/>
              <a:t>ServiceManager</a:t>
            </a:r>
            <a:r>
              <a:rPr lang="en-US" altLang="zh-CN" dirty="0"/>
              <a:t>,</a:t>
            </a:r>
            <a:r>
              <a:rPr lang="zh-CN" altLang="en-US" dirty="0"/>
              <a:t>即所谓的注册</a:t>
            </a:r>
            <a:r>
              <a:rPr lang="en-US" altLang="zh-CN" dirty="0"/>
              <a:t>(</a:t>
            </a:r>
            <a:r>
              <a:rPr lang="en-US" altLang="zh-CN" dirty="0" err="1"/>
              <a:t>addService</a:t>
            </a:r>
            <a:r>
              <a:rPr lang="en-US" altLang="zh-CN" dirty="0" smtClean="0"/>
              <a:t>).</a:t>
            </a:r>
          </a:p>
          <a:p>
            <a:endParaRPr lang="en-US" altLang="zh-CN" dirty="0" smtClean="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707555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原理</a:t>
            </a:r>
            <a:r>
              <a:rPr lang="en-US" altLang="zh-CN" dirty="0">
                <a:solidFill>
                  <a:srgbClr val="D60093"/>
                </a:solidFill>
              </a:rPr>
              <a:t> – </a:t>
            </a:r>
            <a:r>
              <a:rPr lang="zh-CN" altLang="en-US" dirty="0" smtClean="0">
                <a:solidFill>
                  <a:srgbClr val="D60093"/>
                </a:solidFill>
              </a:rPr>
              <a:t>理解</a:t>
            </a:r>
            <a:r>
              <a:rPr lang="en-US" altLang="zh-CN" dirty="0" smtClean="0">
                <a:solidFill>
                  <a:srgbClr val="D60093"/>
                </a:solidFill>
              </a:rPr>
              <a:t>Manager</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ServiceManager</a:t>
            </a:r>
            <a:r>
              <a:rPr lang="en-US" altLang="zh-CN" dirty="0"/>
              <a:t> </a:t>
            </a:r>
            <a:r>
              <a:rPr lang="zh-CN" altLang="en-US" dirty="0"/>
              <a:t>所管理的所有 </a:t>
            </a:r>
            <a:r>
              <a:rPr lang="en-US" altLang="zh-CN" dirty="0"/>
              <a:t>Service </a:t>
            </a:r>
            <a:r>
              <a:rPr lang="zh-CN" altLang="en-US" dirty="0"/>
              <a:t>都是以相应的 </a:t>
            </a:r>
            <a:r>
              <a:rPr lang="en-US" altLang="zh-CN" dirty="0"/>
              <a:t>Manager </a:t>
            </a:r>
            <a:r>
              <a:rPr lang="zh-CN" altLang="en-US" dirty="0"/>
              <a:t>返回给客户端，所以简述下 </a:t>
            </a:r>
            <a:r>
              <a:rPr lang="en-US" altLang="zh-CN" dirty="0"/>
              <a:t>Framework </a:t>
            </a:r>
            <a:r>
              <a:rPr lang="zh-CN" altLang="en-US" dirty="0"/>
              <a:t>层对于 </a:t>
            </a:r>
            <a:r>
              <a:rPr lang="en-US" altLang="zh-CN" dirty="0"/>
              <a:t>Manager </a:t>
            </a:r>
            <a:r>
              <a:rPr lang="zh-CN" altLang="en-US" dirty="0"/>
              <a:t>的定义。在</a:t>
            </a:r>
            <a:r>
              <a:rPr lang="en-US" altLang="zh-CN" dirty="0"/>
              <a:t>Android </a:t>
            </a:r>
            <a:r>
              <a:rPr lang="zh-CN" altLang="en-US" dirty="0"/>
              <a:t>中，</a:t>
            </a:r>
            <a:r>
              <a:rPr lang="en-US" altLang="zh-CN" dirty="0"/>
              <a:t>Manager </a:t>
            </a:r>
            <a:r>
              <a:rPr lang="zh-CN" altLang="en-US" dirty="0"/>
              <a:t>的含义类似于现实生活中的经纪人，</a:t>
            </a:r>
            <a:r>
              <a:rPr lang="en-US" altLang="zh-CN" dirty="0"/>
              <a:t>Manager </a:t>
            </a:r>
            <a:r>
              <a:rPr lang="zh-CN" altLang="en-US" dirty="0"/>
              <a:t>所 </a:t>
            </a:r>
            <a:r>
              <a:rPr lang="en-US" altLang="zh-CN" dirty="0"/>
              <a:t>manage </a:t>
            </a:r>
            <a:r>
              <a:rPr lang="zh-CN" altLang="en-US" dirty="0"/>
              <a:t>的对象是服务本身，因为每个具体的服务一般都会提供多个 </a:t>
            </a:r>
            <a:r>
              <a:rPr lang="en-US" altLang="zh-CN" dirty="0"/>
              <a:t>API </a:t>
            </a:r>
            <a:r>
              <a:rPr lang="zh-CN" altLang="en-US" dirty="0"/>
              <a:t>接口，而 </a:t>
            </a:r>
            <a:r>
              <a:rPr lang="en-US" altLang="zh-CN" dirty="0"/>
              <a:t>manager </a:t>
            </a:r>
            <a:r>
              <a:rPr lang="zh-CN" altLang="en-US" dirty="0"/>
              <a:t>所 </a:t>
            </a:r>
            <a:r>
              <a:rPr lang="en-US" altLang="zh-CN" dirty="0" smtClean="0"/>
              <a:t>manage </a:t>
            </a:r>
            <a:r>
              <a:rPr lang="zh-CN" altLang="en-US" dirty="0" smtClean="0"/>
              <a:t>的正式这些 </a:t>
            </a:r>
            <a:r>
              <a:rPr lang="en-US" altLang="zh-CN" dirty="0" smtClean="0"/>
              <a:t>API</a:t>
            </a:r>
            <a:r>
              <a:rPr lang="zh-CN" altLang="en-US" dirty="0" smtClean="0"/>
              <a:t>。客户端一般不能直接通过 </a:t>
            </a:r>
            <a:r>
              <a:rPr lang="en-US" altLang="zh-CN" dirty="0" smtClean="0"/>
              <a:t>Binder </a:t>
            </a:r>
            <a:r>
              <a:rPr lang="zh-CN" altLang="en-US" dirty="0" smtClean="0"/>
              <a:t>引用去访问具体的服务，而是要经过一</a:t>
            </a:r>
            <a:r>
              <a:rPr lang="zh-CN" altLang="en-US" dirty="0"/>
              <a:t>个 </a:t>
            </a:r>
            <a:r>
              <a:rPr lang="en-US" altLang="zh-CN" dirty="0"/>
              <a:t>Manager</a:t>
            </a:r>
            <a:r>
              <a:rPr lang="zh-CN" altLang="en-US" dirty="0"/>
              <a:t>，相应的 </a:t>
            </a:r>
            <a:r>
              <a:rPr lang="en-US" altLang="zh-CN" dirty="0"/>
              <a:t>Manager </a:t>
            </a:r>
            <a:r>
              <a:rPr lang="zh-CN" altLang="en-US" dirty="0"/>
              <a:t>类对客户端是可见的，而远程的服务端对客户端</a:t>
            </a:r>
            <a:r>
              <a:rPr lang="zh-CN" altLang="en-US" dirty="0" smtClean="0"/>
              <a:t>来说</a:t>
            </a:r>
            <a:r>
              <a:rPr lang="zh-CN" altLang="en-US" dirty="0"/>
              <a:t>则是隐藏的。</a:t>
            </a:r>
          </a:p>
          <a:p>
            <a:r>
              <a:rPr lang="zh-CN" altLang="en-US" dirty="0"/>
              <a:t/>
            </a:r>
            <a:br>
              <a:rPr lang="zh-CN" altLang="en-US" dirty="0"/>
            </a:br>
            <a:r>
              <a:rPr lang="zh-CN" altLang="en-US" dirty="0"/>
              <a:t>而这些 </a:t>
            </a:r>
            <a:r>
              <a:rPr lang="en-US" altLang="zh-CN" dirty="0"/>
              <a:t>Manager </a:t>
            </a:r>
            <a:r>
              <a:rPr lang="zh-CN" altLang="en-US" dirty="0"/>
              <a:t>的类内部都会有一个远程服务 </a:t>
            </a:r>
            <a:r>
              <a:rPr lang="en-US" altLang="zh-CN" dirty="0"/>
              <a:t>Binder </a:t>
            </a:r>
            <a:r>
              <a:rPr lang="zh-CN" altLang="en-US" dirty="0"/>
              <a:t>的变量，而且在一般情况下，这些 </a:t>
            </a:r>
            <a:r>
              <a:rPr lang="en-US" altLang="zh-CN" dirty="0"/>
              <a:t>Manager </a:t>
            </a:r>
            <a:r>
              <a:rPr lang="zh-CN" altLang="en-US" dirty="0"/>
              <a:t>的构造函数参数中都会包含这个 </a:t>
            </a:r>
            <a:r>
              <a:rPr lang="en-US" altLang="zh-CN" dirty="0"/>
              <a:t>Binder </a:t>
            </a:r>
            <a:r>
              <a:rPr lang="zh-CN" altLang="en-US" dirty="0"/>
              <a:t>对象。简单讲，即先通过 </a:t>
            </a:r>
            <a:r>
              <a:rPr lang="en-US" altLang="zh-CN" dirty="0" err="1"/>
              <a:t>ServiceManager</a:t>
            </a:r>
            <a:r>
              <a:rPr lang="en-US" altLang="zh-CN" dirty="0"/>
              <a:t> </a:t>
            </a:r>
            <a:r>
              <a:rPr lang="zh-CN" altLang="en-US" dirty="0"/>
              <a:t>获取远程服务的 </a:t>
            </a:r>
            <a:r>
              <a:rPr lang="en-US" altLang="zh-CN" dirty="0"/>
              <a:t>Binder </a:t>
            </a:r>
            <a:r>
              <a:rPr lang="zh-CN" altLang="en-US" dirty="0"/>
              <a:t>引用，然后使用这个 </a:t>
            </a:r>
            <a:r>
              <a:rPr lang="en-US" altLang="zh-CN" dirty="0"/>
              <a:t>Binder </a:t>
            </a:r>
            <a:r>
              <a:rPr lang="zh-CN" altLang="en-US" dirty="0"/>
              <a:t>引用构造一个客户端本地可以访问的经纪人，然后客户端就可以通过该经纪人访问远程的服务了。</a:t>
            </a:r>
          </a:p>
          <a:p>
            <a:r>
              <a:rPr lang="zh-CN" altLang="en-US" dirty="0"/>
              <a:t/>
            </a:r>
            <a:br>
              <a:rPr lang="zh-CN" altLang="en-US" dirty="0"/>
            </a:br>
            <a:r>
              <a:rPr lang="zh-CN" altLang="en-US" dirty="0"/>
              <a:t/>
            </a:r>
            <a:br>
              <a:rPr lang="zh-CN" altLang="en-US" dirty="0"/>
            </a:br>
            <a:r>
              <a:rPr lang="zh-CN" altLang="en-US" dirty="0"/>
              <a:t>这种设计的作用是屏蔽了直接访问远程服务，从而给应用程序提供灵活的，可控的 </a:t>
            </a:r>
            <a:r>
              <a:rPr lang="en-US" altLang="zh-CN" dirty="0"/>
              <a:t>API </a:t>
            </a:r>
            <a:r>
              <a:rPr lang="zh-CN" altLang="en-US" dirty="0"/>
              <a:t>接口，比如 </a:t>
            </a:r>
            <a:r>
              <a:rPr lang="en-US" altLang="zh-CN" dirty="0"/>
              <a:t>AMS </a:t>
            </a:r>
            <a:r>
              <a:rPr lang="zh-CN" altLang="en-US" dirty="0"/>
              <a:t>，吸引不希望用户直接访问 </a:t>
            </a:r>
            <a:r>
              <a:rPr lang="en-US" altLang="zh-CN" dirty="0"/>
              <a:t>AMS</a:t>
            </a:r>
            <a:r>
              <a:rPr lang="zh-CN" altLang="en-US" dirty="0"/>
              <a:t>，而是经过 </a:t>
            </a:r>
            <a:r>
              <a:rPr lang="en-US" altLang="zh-CN" dirty="0" err="1"/>
              <a:t>ActivityManager</a:t>
            </a:r>
            <a:r>
              <a:rPr lang="en-US" altLang="zh-CN" dirty="0"/>
              <a:t> </a:t>
            </a:r>
            <a:r>
              <a:rPr lang="zh-CN" altLang="en-US" dirty="0"/>
              <a:t>类去访问，而 </a:t>
            </a:r>
            <a:r>
              <a:rPr lang="en-US" altLang="zh-CN" dirty="0" err="1"/>
              <a:t>ActivityManager</a:t>
            </a:r>
            <a:r>
              <a:rPr lang="en-US" altLang="zh-CN" dirty="0"/>
              <a:t> </a:t>
            </a:r>
            <a:r>
              <a:rPr lang="zh-CN" altLang="en-US" dirty="0"/>
              <a:t>内部提供了一些更具可操作性的数据结构化，不如 </a:t>
            </a:r>
            <a:r>
              <a:rPr lang="en-US" altLang="zh-CN" dirty="0" err="1"/>
              <a:t>RecentTaskInfo</a:t>
            </a:r>
            <a:r>
              <a:rPr lang="en-US" altLang="zh-CN" dirty="0"/>
              <a:t> </a:t>
            </a:r>
            <a:r>
              <a:rPr lang="zh-CN" altLang="en-US" dirty="0"/>
              <a:t>数据类封装了最近访问过的 </a:t>
            </a:r>
            <a:r>
              <a:rPr lang="en-US" altLang="zh-CN" dirty="0"/>
              <a:t>Task </a:t>
            </a:r>
            <a:r>
              <a:rPr lang="zh-CN" altLang="en-US" dirty="0"/>
              <a:t>列表；</a:t>
            </a:r>
            <a:r>
              <a:rPr lang="en-US" altLang="zh-CN" dirty="0" err="1"/>
              <a:t>MemoryInfo</a:t>
            </a:r>
            <a:r>
              <a:rPr lang="en-US" altLang="zh-CN" dirty="0"/>
              <a:t> </a:t>
            </a:r>
            <a:r>
              <a:rPr lang="zh-CN" altLang="en-US" dirty="0"/>
              <a:t>数据类封装了和内存相关的信息。</a:t>
            </a:r>
          </a:p>
          <a:p>
            <a:endParaRPr lang="zh-CN" altLang="en-US" dirty="0"/>
          </a:p>
        </p:txBody>
      </p:sp>
    </p:spTree>
    <p:extLst>
      <p:ext uri="{BB962C8B-B14F-4D97-AF65-F5344CB8AC3E}">
        <p14:creationId xmlns:p14="http://schemas.microsoft.com/office/powerpoint/2010/main" val="2019219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11560" y="195486"/>
            <a:ext cx="3312368" cy="400110"/>
          </a:xfrm>
          <a:prstGeom prst="rect">
            <a:avLst/>
          </a:prstGeom>
          <a:noFill/>
        </p:spPr>
        <p:txBody>
          <a:bodyPr wrap="square" rtlCol="0">
            <a:spAutoFit/>
          </a:bodyPr>
          <a:lstStyle/>
          <a:p>
            <a:r>
              <a:rPr lang="zh-CN" altLang="en-US" sz="2000" b="1" dirty="0" smtClean="0">
                <a:solidFill>
                  <a:srgbClr val="D60093"/>
                </a:solidFill>
              </a:rPr>
              <a:t>为什么需要 </a:t>
            </a:r>
            <a:r>
              <a:rPr lang="en-US" altLang="zh-CN" sz="2000" b="1" dirty="0" smtClean="0">
                <a:solidFill>
                  <a:srgbClr val="D60093"/>
                </a:solidFill>
              </a:rPr>
              <a:t>Binder - </a:t>
            </a:r>
            <a:r>
              <a:rPr lang="zh-CN" altLang="en-US" sz="2000" b="1" dirty="0" smtClean="0">
                <a:solidFill>
                  <a:srgbClr val="D60093"/>
                </a:solidFill>
              </a:rPr>
              <a:t>概述</a:t>
            </a:r>
            <a:endParaRPr lang="zh-CN" altLang="en-US" sz="2000" b="1" dirty="0">
              <a:solidFill>
                <a:srgbClr val="D60093"/>
              </a:solidFill>
            </a:endParaRPr>
          </a:p>
        </p:txBody>
      </p:sp>
      <p:sp>
        <p:nvSpPr>
          <p:cNvPr id="8" name="矩形 7"/>
          <p:cNvSpPr/>
          <p:nvPr/>
        </p:nvSpPr>
        <p:spPr>
          <a:xfrm>
            <a:off x="611560" y="771550"/>
            <a:ext cx="7056784" cy="3693319"/>
          </a:xfrm>
          <a:prstGeom prst="rect">
            <a:avLst/>
          </a:prstGeom>
        </p:spPr>
        <p:txBody>
          <a:bodyPr wrap="square">
            <a:spAutoFit/>
          </a:bodyPr>
          <a:lstStyle/>
          <a:p>
            <a:r>
              <a:rPr lang="en-US" altLang="zh-CN" dirty="0" smtClean="0"/>
              <a:t>Binder </a:t>
            </a:r>
            <a:r>
              <a:rPr lang="zh-CN" altLang="en-US" dirty="0" smtClean="0"/>
              <a:t>是</a:t>
            </a:r>
            <a:r>
              <a:rPr lang="en-US" altLang="zh-CN" dirty="0"/>
              <a:t>Android</a:t>
            </a:r>
            <a:r>
              <a:rPr lang="zh-CN" altLang="en-US" dirty="0"/>
              <a:t>系统进程间通信（</a:t>
            </a:r>
            <a:r>
              <a:rPr lang="en-US" altLang="zh-CN" dirty="0"/>
              <a:t>IPC</a:t>
            </a:r>
            <a:r>
              <a:rPr lang="zh-CN" altLang="en-US" dirty="0"/>
              <a:t>）方式之一</a:t>
            </a:r>
            <a:r>
              <a:rPr lang="zh-CN" altLang="en-US" dirty="0" smtClean="0"/>
              <a:t>。</a:t>
            </a:r>
            <a:endParaRPr lang="en-US" altLang="zh-CN" dirty="0" smtClean="0"/>
          </a:p>
          <a:p>
            <a:endParaRPr lang="en-US" altLang="zh-CN" dirty="0" smtClean="0"/>
          </a:p>
          <a:p>
            <a:r>
              <a:rPr lang="en-US" altLang="zh-CN" dirty="0" smtClean="0"/>
              <a:t>Linux</a:t>
            </a:r>
            <a:r>
              <a:rPr lang="zh-CN" altLang="en-US" dirty="0"/>
              <a:t>已经拥</a:t>
            </a:r>
            <a:r>
              <a:rPr lang="zh-CN" altLang="en-US" dirty="0" smtClean="0"/>
              <a:t>有</a:t>
            </a:r>
            <a:endParaRPr lang="en-US" altLang="zh-CN" dirty="0" smtClean="0"/>
          </a:p>
          <a:p>
            <a:pPr marL="285750" indent="-285750">
              <a:buFontTx/>
              <a:buChar char="-"/>
            </a:pPr>
            <a:r>
              <a:rPr lang="zh-CN" altLang="en-US" dirty="0" smtClean="0"/>
              <a:t>管道</a:t>
            </a:r>
            <a:endParaRPr lang="en-US" altLang="zh-CN" dirty="0" smtClean="0"/>
          </a:p>
          <a:p>
            <a:pPr marL="285750" indent="-285750">
              <a:buFontTx/>
              <a:buChar char="-"/>
            </a:pPr>
            <a:r>
              <a:rPr lang="en-US" altLang="zh-CN" dirty="0" smtClean="0"/>
              <a:t>system </a:t>
            </a:r>
            <a:r>
              <a:rPr lang="en-US" altLang="zh-CN" dirty="0"/>
              <a:t>V </a:t>
            </a:r>
            <a:r>
              <a:rPr lang="en-US" altLang="zh-CN" dirty="0" smtClean="0"/>
              <a:t>IPC</a:t>
            </a:r>
            <a:endParaRPr lang="en-US" altLang="zh-CN" dirty="0"/>
          </a:p>
          <a:p>
            <a:pPr marL="285750" indent="-285750">
              <a:buFontTx/>
              <a:buChar char="-"/>
            </a:pPr>
            <a:r>
              <a:rPr lang="en-US" altLang="zh-CN" dirty="0" smtClean="0"/>
              <a:t>Socket </a:t>
            </a:r>
            <a:r>
              <a:rPr lang="zh-CN" altLang="en-US" dirty="0" smtClean="0"/>
              <a:t>等</a:t>
            </a:r>
            <a:r>
              <a:rPr lang="en-US" altLang="zh-CN" dirty="0"/>
              <a:t>IPC</a:t>
            </a:r>
            <a:r>
              <a:rPr lang="zh-CN" altLang="en-US" dirty="0"/>
              <a:t>手</a:t>
            </a:r>
            <a:r>
              <a:rPr lang="zh-CN" altLang="en-US" dirty="0" smtClean="0"/>
              <a:t>段。</a:t>
            </a:r>
            <a:endParaRPr lang="en-US" altLang="zh-CN" dirty="0" smtClean="0"/>
          </a:p>
          <a:p>
            <a:endParaRPr lang="en-US" altLang="zh-CN" dirty="0" smtClean="0"/>
          </a:p>
          <a:p>
            <a:r>
              <a:rPr lang="zh-CN" altLang="en-US" dirty="0" smtClean="0"/>
              <a:t>却</a:t>
            </a:r>
            <a:r>
              <a:rPr lang="zh-CN" altLang="en-US" dirty="0"/>
              <a:t>还要倚赖</a:t>
            </a:r>
            <a:r>
              <a:rPr lang="en-US" altLang="zh-CN" dirty="0"/>
              <a:t>Binder</a:t>
            </a:r>
            <a:r>
              <a:rPr lang="zh-CN" altLang="en-US" dirty="0"/>
              <a:t>来实现进程间通</a:t>
            </a:r>
            <a:r>
              <a:rPr lang="zh-CN" altLang="en-US" dirty="0" smtClean="0"/>
              <a:t>信。</a:t>
            </a:r>
            <a:endParaRPr lang="en-US" altLang="zh-CN" dirty="0" smtClean="0"/>
          </a:p>
          <a:p>
            <a:pPr marL="285750" indent="-285750">
              <a:buFontTx/>
              <a:buChar char="-"/>
            </a:pPr>
            <a:r>
              <a:rPr lang="en-US" altLang="zh-CN" dirty="0" smtClean="0"/>
              <a:t>Binder</a:t>
            </a:r>
            <a:r>
              <a:rPr lang="zh-CN" altLang="en-US" dirty="0"/>
              <a:t>具有无可比拟的优</a:t>
            </a:r>
            <a:r>
              <a:rPr lang="zh-CN" altLang="en-US" dirty="0" smtClean="0"/>
              <a:t>势。</a:t>
            </a:r>
            <a:endParaRPr lang="en-US" altLang="zh-CN" dirty="0" smtClean="0"/>
          </a:p>
          <a:p>
            <a:pPr marL="285750" indent="-285750">
              <a:buFontTx/>
              <a:buChar char="-"/>
            </a:pPr>
            <a:r>
              <a:rPr lang="zh-CN" altLang="en-US" dirty="0" smtClean="0"/>
              <a:t>或者可以说，</a:t>
            </a:r>
            <a:r>
              <a:rPr lang="en-US" altLang="zh-CN" dirty="0" smtClean="0"/>
              <a:t>Android</a:t>
            </a:r>
            <a:r>
              <a:rPr lang="zh-CN" altLang="en-US" dirty="0" smtClean="0"/>
              <a:t>系统对进程间有什么特殊的需求是传统其他 </a:t>
            </a:r>
            <a:r>
              <a:rPr lang="en-US" altLang="zh-CN" dirty="0" smtClean="0"/>
              <a:t>IPC </a:t>
            </a:r>
            <a:r>
              <a:rPr lang="zh-CN" altLang="en-US" dirty="0" smtClean="0"/>
              <a:t>无法完成或者无法很好完成。</a:t>
            </a:r>
            <a:endParaRPr lang="en-US" altLang="zh-CN" dirty="0" smtClean="0"/>
          </a:p>
          <a:p>
            <a:r>
              <a:rPr lang="zh-CN" altLang="en-US" dirty="0" smtClean="0"/>
              <a:t/>
            </a:r>
            <a:br>
              <a:rPr lang="zh-CN" altLang="en-US" dirty="0" smtClean="0"/>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5569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D60093"/>
                </a:solidFill>
              </a:rPr>
              <a:t>Binder</a:t>
            </a:r>
            <a:r>
              <a:rPr lang="zh-CN" altLang="en-US" dirty="0" smtClean="0">
                <a:solidFill>
                  <a:srgbClr val="D60093"/>
                </a:solidFill>
              </a:rPr>
              <a:t>原理</a:t>
            </a:r>
            <a:r>
              <a:rPr lang="en-US" altLang="zh-CN" dirty="0" smtClean="0">
                <a:solidFill>
                  <a:srgbClr val="D60093"/>
                </a:solidFill>
              </a:rPr>
              <a:t> </a:t>
            </a:r>
            <a:r>
              <a:rPr lang="en-US" altLang="zh-CN" dirty="0">
                <a:solidFill>
                  <a:srgbClr val="D60093"/>
                </a:solidFill>
              </a:rPr>
              <a:t>– </a:t>
            </a:r>
            <a:r>
              <a:rPr lang="zh-CN" altLang="en-US" dirty="0" smtClean="0">
                <a:solidFill>
                  <a:srgbClr val="D60093"/>
                </a:solidFill>
              </a:rPr>
              <a:t>系统服务中的 </a:t>
            </a:r>
            <a:r>
              <a:rPr lang="en-US" altLang="zh-CN" dirty="0" smtClean="0">
                <a:solidFill>
                  <a:srgbClr val="D60093"/>
                </a:solidFill>
              </a:rPr>
              <a:t>Binder </a:t>
            </a:r>
            <a:r>
              <a:rPr lang="zh-CN" altLang="en-US" dirty="0" smtClean="0">
                <a:solidFill>
                  <a:srgbClr val="D60093"/>
                </a:solidFill>
              </a:rPr>
              <a:t>对象</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987574"/>
            <a:ext cx="5281084" cy="3960813"/>
          </a:xfrm>
        </p:spPr>
      </p:pic>
    </p:spTree>
    <p:extLst>
      <p:ext uri="{BB962C8B-B14F-4D97-AF65-F5344CB8AC3E}">
        <p14:creationId xmlns:p14="http://schemas.microsoft.com/office/powerpoint/2010/main" val="3599588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Reference</a:t>
            </a:r>
            <a:endParaRPr lang="zh-CN" altLang="en-US" dirty="0"/>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blog.csdn.net/universus/article/details/6211589</a:t>
            </a:r>
            <a:endParaRPr lang="en-US" altLang="zh-CN" dirty="0" smtClean="0"/>
          </a:p>
          <a:p>
            <a:r>
              <a:rPr lang="en-US" altLang="zh-CN" u="sng" dirty="0">
                <a:hlinkClick r:id="rId3"/>
              </a:rPr>
              <a:t>https://book.douban.com/subject/6811238</a:t>
            </a:r>
            <a:r>
              <a:rPr lang="en-US" altLang="zh-CN" u="sng" dirty="0" smtClean="0">
                <a:hlinkClick r:id="rId3"/>
              </a:rPr>
              <a:t>/</a:t>
            </a:r>
            <a:endParaRPr lang="en-US" altLang="zh-CN" dirty="0"/>
          </a:p>
          <a:p>
            <a:endParaRPr lang="en-US" altLang="zh-CN" dirty="0"/>
          </a:p>
        </p:txBody>
      </p:sp>
    </p:spTree>
    <p:extLst>
      <p:ext uri="{BB962C8B-B14F-4D97-AF65-F5344CB8AC3E}">
        <p14:creationId xmlns:p14="http://schemas.microsoft.com/office/powerpoint/2010/main" val="208811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PPT模板-06.jpg"/>
          <p:cNvPicPr>
            <a:picLocks noGrp="1" noChangeAspect="1"/>
          </p:cNvPicPr>
          <p:nvPr>
            <p:ph idx="1"/>
          </p:nvPr>
        </p:nvPicPr>
        <p:blipFill>
          <a:blip r:embed="rId2" cstate="print"/>
          <a:stretch>
            <a:fillRect/>
          </a:stretch>
        </p:blipFill>
        <p:spPr>
          <a:xfrm>
            <a:off x="0" y="0"/>
            <a:ext cx="9144000" cy="5142895"/>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为什么需要 </a:t>
            </a:r>
            <a:r>
              <a:rPr lang="en-US" altLang="zh-CN" dirty="0" smtClean="0">
                <a:solidFill>
                  <a:srgbClr val="D60093"/>
                </a:solidFill>
              </a:rPr>
              <a:t>Binder - Android</a:t>
            </a:r>
            <a:r>
              <a:rPr lang="zh-CN" altLang="en-US" dirty="0" smtClean="0">
                <a:solidFill>
                  <a:srgbClr val="D60093"/>
                </a:solidFill>
              </a:rPr>
              <a:t>的特殊需求</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smtClean="0"/>
          </a:p>
          <a:p>
            <a:pPr marL="0" indent="0">
              <a:buNone/>
            </a:pPr>
            <a:r>
              <a:rPr lang="zh-CN" altLang="en-US" dirty="0" smtClean="0"/>
              <a:t>基于</a:t>
            </a:r>
            <a:r>
              <a:rPr lang="en-US" altLang="zh-CN" dirty="0"/>
              <a:t>Client-Server</a:t>
            </a:r>
            <a:r>
              <a:rPr lang="zh-CN" altLang="en-US" dirty="0"/>
              <a:t>的通信方式广泛应用于从互联网和数据库访问到嵌入式手持设备内部通信等各个领域</a:t>
            </a:r>
            <a:r>
              <a:rPr lang="zh-CN" altLang="en-US" dirty="0" smtClean="0"/>
              <a:t>。</a:t>
            </a:r>
            <a:endParaRPr lang="en-US" altLang="zh-CN" dirty="0" smtClean="0"/>
          </a:p>
          <a:p>
            <a:pPr marL="0" indent="0">
              <a:buNone/>
            </a:pPr>
            <a:endParaRPr lang="en-US" altLang="zh-CN" dirty="0" smtClean="0"/>
          </a:p>
          <a:p>
            <a:pPr marL="0" indent="0">
              <a:buNone/>
            </a:pPr>
            <a:r>
              <a:rPr lang="zh-CN" altLang="en-US" dirty="0" smtClean="0"/>
              <a:t>智</a:t>
            </a:r>
            <a:r>
              <a:rPr lang="zh-CN" altLang="en-US" dirty="0"/>
              <a:t>能手机平台特别是</a:t>
            </a:r>
            <a:r>
              <a:rPr lang="en-US" altLang="zh-CN" dirty="0"/>
              <a:t>Android</a:t>
            </a:r>
            <a:r>
              <a:rPr lang="zh-CN" altLang="en-US" dirty="0"/>
              <a:t>系统中，为了向应用开发者提供丰富多样的功能，这种通信方式更是无处不在，诸如媒体播放，视音频频捕获，到各种让手机更智能的传感器（加速度，方位，温度，光亮度等）都由不同的</a:t>
            </a:r>
            <a:r>
              <a:rPr lang="en-US" altLang="zh-CN" dirty="0"/>
              <a:t>Server</a:t>
            </a:r>
            <a:r>
              <a:rPr lang="zh-CN" altLang="en-US" dirty="0"/>
              <a:t>负责管理，应用程序只需做为</a:t>
            </a:r>
            <a:r>
              <a:rPr lang="en-US" altLang="zh-CN" dirty="0"/>
              <a:t>Client</a:t>
            </a:r>
            <a:r>
              <a:rPr lang="zh-CN" altLang="en-US" dirty="0"/>
              <a:t>与这些</a:t>
            </a:r>
            <a:r>
              <a:rPr lang="en-US" altLang="zh-CN" dirty="0"/>
              <a:t>Server</a:t>
            </a:r>
            <a:r>
              <a:rPr lang="zh-CN" altLang="en-US" dirty="0"/>
              <a:t>建立连接便可以使用这些服务，花很少的时间和精力就能开发出令人眩目的功能</a:t>
            </a:r>
            <a:r>
              <a:rPr lang="zh-CN" altLang="en-US" dirty="0" smtClean="0"/>
              <a:t>。</a:t>
            </a:r>
            <a:endParaRPr lang="en-US" altLang="zh-CN" dirty="0" smtClean="0"/>
          </a:p>
          <a:p>
            <a:pPr marL="0" indent="0">
              <a:buNone/>
            </a:pPr>
            <a:endParaRPr lang="en-US" altLang="zh-CN" dirty="0"/>
          </a:p>
          <a:p>
            <a:pPr marL="0" indent="0">
              <a:buNone/>
            </a:pPr>
            <a:r>
              <a:rPr lang="en-US" altLang="zh-CN" dirty="0" smtClean="0">
                <a:solidFill>
                  <a:srgbClr val="FF0000"/>
                </a:solidFill>
              </a:rPr>
              <a:t>Client-Server </a:t>
            </a:r>
            <a:r>
              <a:rPr lang="zh-CN" altLang="en-US" dirty="0" smtClean="0">
                <a:solidFill>
                  <a:srgbClr val="FF0000"/>
                </a:solidFill>
              </a:rPr>
              <a:t>方</a:t>
            </a:r>
            <a:r>
              <a:rPr lang="zh-CN" altLang="en-US" dirty="0">
                <a:solidFill>
                  <a:srgbClr val="FF0000"/>
                </a:solidFill>
              </a:rPr>
              <a:t>式</a:t>
            </a:r>
            <a:r>
              <a:rPr lang="zh-CN" altLang="en-US" dirty="0"/>
              <a:t>的广泛采用对进程间通信（</a:t>
            </a:r>
            <a:r>
              <a:rPr lang="en-US" altLang="zh-CN" dirty="0"/>
              <a:t>IPC</a:t>
            </a:r>
            <a:r>
              <a:rPr lang="zh-CN" altLang="en-US" dirty="0"/>
              <a:t>）机制是一个挑战</a:t>
            </a:r>
            <a:r>
              <a:rPr lang="zh-CN" altLang="en-US" dirty="0" smtClean="0"/>
              <a:t>。</a:t>
            </a:r>
            <a:endParaRPr lang="en-US" altLang="zh-CN" dirty="0" smtClean="0"/>
          </a:p>
          <a:p>
            <a:pPr marL="0" indent="0">
              <a:buNone/>
            </a:pPr>
            <a:endParaRPr lang="en-US" altLang="zh-CN" dirty="0"/>
          </a:p>
          <a:p>
            <a:pPr marL="0" indent="0">
              <a:buNone/>
            </a:pPr>
            <a:r>
              <a:rPr lang="zh-CN" altLang="en-US" dirty="0"/>
              <a:t>只有</a:t>
            </a:r>
            <a:r>
              <a:rPr lang="en-US" altLang="zh-CN" dirty="0"/>
              <a:t>socket</a:t>
            </a:r>
            <a:r>
              <a:rPr lang="zh-CN" altLang="en-US" dirty="0"/>
              <a:t>支持</a:t>
            </a:r>
            <a:r>
              <a:rPr lang="en-US" altLang="zh-CN" dirty="0"/>
              <a:t>Client-Server</a:t>
            </a:r>
            <a:r>
              <a:rPr lang="zh-CN" altLang="en-US" dirty="0"/>
              <a:t>的通信方式。当然也可以在这些底层机制上架设一套协议来实现</a:t>
            </a:r>
            <a:r>
              <a:rPr lang="en-US" altLang="zh-CN" dirty="0"/>
              <a:t>Client-Server</a:t>
            </a:r>
            <a:r>
              <a:rPr lang="zh-CN" altLang="en-US" dirty="0"/>
              <a:t>通信，但这样增加了系统的复杂性，在手机这种条件复杂，资源稀缺的环境下可靠性也难以保证。</a:t>
            </a:r>
            <a:endParaRPr lang="en-US" altLang="zh-CN" dirty="0"/>
          </a:p>
          <a:p>
            <a:pPr marL="0" indent="0">
              <a:buNone/>
            </a:pPr>
            <a:endParaRPr lang="en-US" altLang="zh-CN" dirty="0" smtClean="0"/>
          </a:p>
        </p:txBody>
      </p:sp>
    </p:spTree>
    <p:extLst>
      <p:ext uri="{BB962C8B-B14F-4D97-AF65-F5344CB8AC3E}">
        <p14:creationId xmlns:p14="http://schemas.microsoft.com/office/powerpoint/2010/main" val="217234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smtClean="0">
                <a:solidFill>
                  <a:srgbClr val="D60093"/>
                </a:solidFill>
              </a:rPr>
              <a:t>Binder-CS</a:t>
            </a:r>
            <a:r>
              <a:rPr lang="zh-CN" altLang="en-US" dirty="0" smtClean="0">
                <a:solidFill>
                  <a:srgbClr val="D60093"/>
                </a:solidFill>
              </a:rPr>
              <a:t>通信方式对传统</a:t>
            </a:r>
            <a:r>
              <a:rPr lang="en-US" altLang="zh-CN" dirty="0" smtClean="0">
                <a:solidFill>
                  <a:srgbClr val="D60093"/>
                </a:solidFill>
              </a:rPr>
              <a:t>IPC</a:t>
            </a:r>
            <a:r>
              <a:rPr lang="zh-CN" altLang="en-US" dirty="0" smtClean="0">
                <a:solidFill>
                  <a:srgbClr val="D60093"/>
                </a:solidFill>
              </a:rPr>
              <a:t>的挑战</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200" dirty="0" smtClean="0"/>
              <a:t>传</a:t>
            </a:r>
            <a:r>
              <a:rPr lang="zh-CN" altLang="en-US" sz="3200" dirty="0"/>
              <a:t>输性</a:t>
            </a:r>
            <a:r>
              <a:rPr lang="zh-CN" altLang="en-US" sz="3200" dirty="0" smtClean="0"/>
              <a:t>能角度：</a:t>
            </a:r>
            <a:endParaRPr lang="en-US" altLang="zh-CN" sz="3200" dirty="0" smtClean="0"/>
          </a:p>
          <a:p>
            <a:pPr marL="0" indent="0">
              <a:buNone/>
            </a:pPr>
            <a:endParaRPr lang="en-US" altLang="zh-CN" dirty="0"/>
          </a:p>
          <a:p>
            <a:r>
              <a:rPr lang="en-US" altLang="zh-CN" dirty="0" smtClean="0"/>
              <a:t>socket</a:t>
            </a:r>
            <a:r>
              <a:rPr lang="zh-CN" altLang="en-US" dirty="0"/>
              <a:t>作为一款通用接口，其传输</a:t>
            </a:r>
            <a:r>
              <a:rPr lang="zh-CN" altLang="en-US" dirty="0">
                <a:solidFill>
                  <a:srgbClr val="FF0000"/>
                </a:solidFill>
              </a:rPr>
              <a:t>效率低，开销大</a:t>
            </a:r>
            <a:r>
              <a:rPr lang="zh-CN" altLang="en-US" dirty="0"/>
              <a:t>，主要用在跨网络的进程间通信和本机上进程间的低速通信</a:t>
            </a:r>
            <a:r>
              <a:rPr lang="zh-CN" altLang="en-US" dirty="0" smtClean="0"/>
              <a:t>。</a:t>
            </a:r>
            <a:endParaRPr lang="en-US" altLang="zh-CN" dirty="0" smtClean="0"/>
          </a:p>
          <a:p>
            <a:pPr marL="0" indent="0">
              <a:buNone/>
            </a:pPr>
            <a:endParaRPr lang="en-US" altLang="zh-CN" dirty="0"/>
          </a:p>
          <a:p>
            <a:r>
              <a:rPr lang="zh-CN" altLang="en-US" dirty="0" smtClean="0"/>
              <a:t>消</a:t>
            </a:r>
            <a:r>
              <a:rPr lang="zh-CN" altLang="en-US" dirty="0"/>
              <a:t>息队列和管道采用存储</a:t>
            </a:r>
            <a:r>
              <a:rPr lang="en-US" altLang="zh-CN" dirty="0"/>
              <a:t>-</a:t>
            </a:r>
            <a:r>
              <a:rPr lang="zh-CN" altLang="en-US" dirty="0"/>
              <a:t>转发方式，即数据先从发送方缓存区拷贝到内核开辟的缓存区中，然后再从内核缓存区拷贝到接收方缓存区，</a:t>
            </a:r>
            <a:r>
              <a:rPr lang="zh-CN" altLang="en-US" dirty="0">
                <a:solidFill>
                  <a:srgbClr val="FF0000"/>
                </a:solidFill>
              </a:rPr>
              <a:t>至少有两次拷贝过程</a:t>
            </a:r>
            <a:r>
              <a:rPr lang="zh-CN" altLang="en-US" dirty="0" smtClean="0"/>
              <a:t>。</a:t>
            </a:r>
            <a:endParaRPr lang="en-US" altLang="zh-CN" dirty="0" smtClean="0"/>
          </a:p>
          <a:p>
            <a:endParaRPr lang="en-US" altLang="zh-CN" dirty="0"/>
          </a:p>
          <a:p>
            <a:r>
              <a:rPr lang="zh-CN" altLang="en-US" dirty="0" smtClean="0"/>
              <a:t>共</a:t>
            </a:r>
            <a:r>
              <a:rPr lang="zh-CN" altLang="en-US" dirty="0"/>
              <a:t>享内存虽然无需拷贝，但</a:t>
            </a:r>
            <a:r>
              <a:rPr lang="zh-CN" altLang="en-US" dirty="0">
                <a:solidFill>
                  <a:srgbClr val="FF0000"/>
                </a:solidFill>
              </a:rPr>
              <a:t>控制复杂，难以使用</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22834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a:solidFill>
                  <a:srgbClr val="D60093"/>
                </a:solidFill>
              </a:rPr>
              <a:t>Binder-CS</a:t>
            </a:r>
            <a:r>
              <a:rPr lang="zh-CN" altLang="en-US" dirty="0">
                <a:solidFill>
                  <a:srgbClr val="D60093"/>
                </a:solidFill>
              </a:rPr>
              <a:t>通信方式对传统</a:t>
            </a:r>
            <a:r>
              <a:rPr lang="en-US" altLang="zh-CN" dirty="0">
                <a:solidFill>
                  <a:srgbClr val="D60093"/>
                </a:solidFill>
              </a:rPr>
              <a:t>IPC</a:t>
            </a:r>
            <a:r>
              <a:rPr lang="zh-CN" altLang="en-US" dirty="0">
                <a:solidFill>
                  <a:srgbClr val="D60093"/>
                </a:solidFill>
              </a:rPr>
              <a:t>的挑战</a:t>
            </a:r>
            <a:endParaRPr lang="zh-CN" altLang="en-US" dirty="0"/>
          </a:p>
        </p:txBody>
      </p:sp>
      <p:sp>
        <p:nvSpPr>
          <p:cNvPr id="3" name="内容占位符 2"/>
          <p:cNvSpPr>
            <a:spLocks noGrp="1"/>
          </p:cNvSpPr>
          <p:nvPr>
            <p:ph idx="1"/>
          </p:nvPr>
        </p:nvSpPr>
        <p:spPr/>
        <p:txBody>
          <a:bodyPr/>
          <a:lstStyle/>
          <a:p>
            <a:pPr marL="0" indent="0">
              <a:buNone/>
            </a:pPr>
            <a:r>
              <a:rPr lang="zh-CN" altLang="en-US" sz="3200" dirty="0"/>
              <a:t>安全性角</a:t>
            </a:r>
            <a:r>
              <a:rPr lang="zh-CN" altLang="en-US" sz="3200" dirty="0" smtClean="0"/>
              <a:t>度</a:t>
            </a:r>
            <a:r>
              <a:rPr lang="zh-CN" altLang="en-US" sz="3200" dirty="0"/>
              <a:t>：</a:t>
            </a:r>
            <a:endParaRPr lang="en-US" altLang="zh-CN" sz="3200" dirty="0" smtClean="0"/>
          </a:p>
          <a:p>
            <a:pPr marL="0" indent="0">
              <a:buNone/>
            </a:pPr>
            <a:r>
              <a:rPr lang="en-US" altLang="zh-CN" dirty="0" smtClean="0"/>
              <a:t>Android</a:t>
            </a:r>
            <a:r>
              <a:rPr lang="zh-CN" altLang="en-US" dirty="0"/>
              <a:t>作为一个开放式，拥有众多开发者的的平台，应用程序的</a:t>
            </a:r>
            <a:r>
              <a:rPr lang="zh-CN" altLang="en-US" dirty="0">
                <a:solidFill>
                  <a:srgbClr val="FF0000"/>
                </a:solidFill>
              </a:rPr>
              <a:t>来源广泛</a:t>
            </a:r>
            <a:r>
              <a:rPr lang="zh-CN" altLang="en-US" dirty="0"/>
              <a:t>，确保智能终端的安全是非常重要的。终端用户不希望从网上下载的程序在不知情的情况下偷窥隐私数据，连接无线网络，长期操作底层设备导致电池很快耗尽等等</a:t>
            </a:r>
            <a:r>
              <a:rPr lang="zh-CN" altLang="en-US" dirty="0" smtClean="0"/>
              <a:t>。</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没有任何安全措施，完全依赖上层协议来确保</a:t>
            </a:r>
            <a:r>
              <a:rPr lang="zh-CN" altLang="en-US" dirty="0" smtClean="0"/>
              <a:t>。</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的接收方无法获得对方进程</a:t>
            </a:r>
            <a:r>
              <a:rPr lang="zh-CN" altLang="en-US" dirty="0">
                <a:solidFill>
                  <a:srgbClr val="FF0000"/>
                </a:solidFill>
              </a:rPr>
              <a:t>可靠的</a:t>
            </a:r>
            <a:r>
              <a:rPr lang="en-US" altLang="zh-CN" dirty="0">
                <a:solidFill>
                  <a:srgbClr val="FF0000"/>
                </a:solidFill>
              </a:rPr>
              <a:t>UID/PID</a:t>
            </a:r>
            <a:r>
              <a:rPr lang="zh-CN" altLang="en-US" dirty="0">
                <a:solidFill>
                  <a:srgbClr val="FF0000"/>
                </a:solidFill>
              </a:rPr>
              <a:t>（用户</a:t>
            </a:r>
            <a:r>
              <a:rPr lang="en-US" altLang="zh-CN" dirty="0">
                <a:solidFill>
                  <a:srgbClr val="FF0000"/>
                </a:solidFill>
              </a:rPr>
              <a:t>ID/</a:t>
            </a:r>
            <a:r>
              <a:rPr lang="zh-CN" altLang="en-US" dirty="0">
                <a:solidFill>
                  <a:srgbClr val="FF0000"/>
                </a:solidFill>
              </a:rPr>
              <a:t>进程</a:t>
            </a:r>
            <a:r>
              <a:rPr lang="en-US" altLang="zh-CN" dirty="0">
                <a:solidFill>
                  <a:srgbClr val="FF0000"/>
                </a:solidFill>
              </a:rPr>
              <a:t>ID</a:t>
            </a:r>
            <a:r>
              <a:rPr lang="zh-CN" altLang="en-US" dirty="0">
                <a:solidFill>
                  <a:srgbClr val="FF0000"/>
                </a:solidFill>
              </a:rPr>
              <a:t>）</a:t>
            </a:r>
            <a:r>
              <a:rPr lang="zh-CN" altLang="en-US" dirty="0"/>
              <a:t>，从而无法鉴别对方身份。</a:t>
            </a:r>
            <a:r>
              <a:rPr lang="en-US" altLang="zh-CN" dirty="0"/>
              <a:t>Android</a:t>
            </a:r>
            <a:r>
              <a:rPr lang="zh-CN" altLang="en-US" dirty="0"/>
              <a:t>为</a:t>
            </a:r>
            <a:r>
              <a:rPr lang="zh-CN" altLang="en-US" dirty="0">
                <a:solidFill>
                  <a:srgbClr val="FF0000"/>
                </a:solidFill>
              </a:rPr>
              <a:t>每个安装好的应用程序分配了自己的</a:t>
            </a:r>
            <a:r>
              <a:rPr lang="en-US" altLang="zh-CN" dirty="0">
                <a:solidFill>
                  <a:srgbClr val="FF0000"/>
                </a:solidFill>
              </a:rPr>
              <a:t>UID</a:t>
            </a:r>
            <a:r>
              <a:rPr lang="zh-CN" altLang="en-US" dirty="0"/>
              <a:t>，故进程的</a:t>
            </a:r>
            <a:r>
              <a:rPr lang="en-US" altLang="zh-CN" dirty="0"/>
              <a:t>UID</a:t>
            </a:r>
            <a:r>
              <a:rPr lang="zh-CN" altLang="en-US" dirty="0"/>
              <a:t>是鉴别进程身份的重要标志。使用传统</a:t>
            </a:r>
            <a:r>
              <a:rPr lang="en-US" altLang="zh-CN" dirty="0"/>
              <a:t>IPC</a:t>
            </a:r>
            <a:r>
              <a:rPr lang="zh-CN" altLang="en-US" dirty="0"/>
              <a:t>只能由用户在数据包里填入</a:t>
            </a:r>
            <a:r>
              <a:rPr lang="en-US" altLang="zh-CN" dirty="0"/>
              <a:t>UID/PID</a:t>
            </a:r>
            <a:r>
              <a:rPr lang="zh-CN" altLang="en-US" dirty="0"/>
              <a:t>，但这样不可靠，容易被恶意程序利用。可靠的身份标记只有由</a:t>
            </a:r>
            <a:r>
              <a:rPr lang="en-US" altLang="zh-CN" dirty="0"/>
              <a:t>IPC</a:t>
            </a:r>
            <a:r>
              <a:rPr lang="zh-CN" altLang="en-US" dirty="0"/>
              <a:t>机制本身在内核中添</a:t>
            </a:r>
            <a:r>
              <a:rPr lang="zh-CN" altLang="en-US" dirty="0" smtClean="0"/>
              <a:t>加才能确保安全性。</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访问接入点是开放的，无法建立私有通道。比如命名管道的名称，</a:t>
            </a:r>
            <a:r>
              <a:rPr lang="en-US" altLang="zh-CN" dirty="0"/>
              <a:t>system V</a:t>
            </a:r>
            <a:r>
              <a:rPr lang="zh-CN" altLang="en-US" dirty="0"/>
              <a:t>的键值，</a:t>
            </a:r>
            <a:r>
              <a:rPr lang="en-US" altLang="zh-CN" dirty="0"/>
              <a:t>socket</a:t>
            </a:r>
            <a:r>
              <a:rPr lang="zh-CN" altLang="en-US" dirty="0"/>
              <a:t>的</a:t>
            </a:r>
            <a:r>
              <a:rPr lang="en-US" altLang="zh-CN" dirty="0" err="1"/>
              <a:t>ip</a:t>
            </a:r>
            <a:r>
              <a:rPr lang="zh-CN" altLang="en-US" dirty="0"/>
              <a:t>地址或文件名都是开放的，只要知道这些接入点的程序都可以和对端建立连接，不管怎样都无法阻止恶意程序通过猜测接收方地址获得连接。</a:t>
            </a:r>
          </a:p>
          <a:p>
            <a:endParaRPr lang="zh-CN" altLang="en-US" dirty="0"/>
          </a:p>
        </p:txBody>
      </p:sp>
    </p:spTree>
    <p:extLst>
      <p:ext uri="{BB962C8B-B14F-4D97-AF65-F5344CB8AC3E}">
        <p14:creationId xmlns:p14="http://schemas.microsoft.com/office/powerpoint/2010/main" val="372324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a:solidFill>
                  <a:srgbClr val="D60093"/>
                </a:solidFill>
              </a:rPr>
              <a:t>Binder - IPC</a:t>
            </a:r>
            <a:r>
              <a:rPr lang="zh-CN" altLang="en-US" dirty="0">
                <a:solidFill>
                  <a:srgbClr val="D60093"/>
                </a:solidFill>
              </a:rPr>
              <a:t>方式数据拷贝次数</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472871280"/>
              </p:ext>
            </p:extLst>
          </p:nvPr>
        </p:nvGraphicFramePr>
        <p:xfrm>
          <a:off x="519113" y="771525"/>
          <a:ext cx="8085138" cy="1483360"/>
        </p:xfrm>
        <a:graphic>
          <a:graphicData uri="http://schemas.openxmlformats.org/drawingml/2006/table">
            <a:tbl>
              <a:tblPr firstRow="1" bandRow="1">
                <a:tableStyleId>{5C22544A-7EE6-4342-B048-85BDC9FD1C3A}</a:tableStyleId>
              </a:tblPr>
              <a:tblGrid>
                <a:gridCol w="4042569">
                  <a:extLst>
                    <a:ext uri="{9D8B030D-6E8A-4147-A177-3AD203B41FA5}">
                      <a16:colId xmlns:a16="http://schemas.microsoft.com/office/drawing/2014/main" val="4218019815"/>
                    </a:ext>
                  </a:extLst>
                </a:gridCol>
                <a:gridCol w="4042569">
                  <a:extLst>
                    <a:ext uri="{9D8B030D-6E8A-4147-A177-3AD203B41FA5}">
                      <a16:colId xmlns:a16="http://schemas.microsoft.com/office/drawing/2014/main" val="1488956409"/>
                    </a:ext>
                  </a:extLst>
                </a:gridCol>
              </a:tblGrid>
              <a:tr h="370840">
                <a:tc>
                  <a:txBody>
                    <a:bodyPr/>
                    <a:lstStyle/>
                    <a:p>
                      <a:r>
                        <a:rPr lang="en-US" altLang="zh-CN" sz="1800" b="0" i="0" u="none" strike="noStrike" kern="1200" dirty="0" smtClean="0">
                          <a:solidFill>
                            <a:schemeClr val="lt1"/>
                          </a:solidFill>
                          <a:effectLst/>
                          <a:latin typeface="+mn-lt"/>
                          <a:ea typeface="+mn-ea"/>
                          <a:cs typeface="+mn-cs"/>
                        </a:rPr>
                        <a:t>IPC</a:t>
                      </a:r>
                      <a:endParaRPr lang="zh-CN" altLang="en-US" dirty="0"/>
                    </a:p>
                  </a:txBody>
                  <a:tcPr/>
                </a:tc>
                <a:tc>
                  <a:txBody>
                    <a:bodyPr/>
                    <a:lstStyle/>
                    <a:p>
                      <a:pPr rtl="0"/>
                      <a:r>
                        <a:rPr lang="zh-CN" altLang="en-US" sz="1800" b="0" i="0" u="none" strike="noStrike" kern="1200" dirty="0" smtClean="0">
                          <a:solidFill>
                            <a:schemeClr val="lt1"/>
                          </a:solidFill>
                          <a:effectLst/>
                          <a:latin typeface="+mn-lt"/>
                          <a:ea typeface="+mn-ea"/>
                          <a:cs typeface="+mn-cs"/>
                        </a:rPr>
                        <a:t>拷贝次数</a:t>
                      </a:r>
                      <a:endParaRPr lang="zh-CN" altLang="en-US" b="0" dirty="0" smtClean="0">
                        <a:effectLst/>
                      </a:endParaRPr>
                    </a:p>
                  </a:txBody>
                  <a:tcPr/>
                </a:tc>
                <a:extLst>
                  <a:ext uri="{0D108BD9-81ED-4DB2-BD59-A6C34878D82A}">
                    <a16:rowId xmlns:a16="http://schemas.microsoft.com/office/drawing/2014/main" val="3387145569"/>
                  </a:ext>
                </a:extLst>
              </a:tr>
              <a:tr h="370840">
                <a:tc>
                  <a:txBody>
                    <a:bodyPr/>
                    <a:lstStyle/>
                    <a:p>
                      <a:pPr rtl="0"/>
                      <a:r>
                        <a:rPr lang="zh-CN" altLang="en-US" sz="1800" b="0" i="0" u="none" strike="noStrike" kern="1200" dirty="0" smtClean="0">
                          <a:solidFill>
                            <a:schemeClr val="dk1"/>
                          </a:solidFill>
                          <a:effectLst/>
                          <a:latin typeface="+mn-lt"/>
                          <a:ea typeface="+mn-ea"/>
                          <a:cs typeface="+mn-cs"/>
                        </a:rPr>
                        <a:t>共享内存</a:t>
                      </a:r>
                      <a:endParaRPr lang="zh-CN" altLang="en-US" b="0" dirty="0" smtClean="0">
                        <a:effectLst/>
                      </a:endParaRPr>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3648002435"/>
                  </a:ext>
                </a:extLst>
              </a:tr>
              <a:tr h="370840">
                <a:tc>
                  <a:txBody>
                    <a:bodyPr/>
                    <a:lstStyle/>
                    <a:p>
                      <a:r>
                        <a:rPr lang="en-US" altLang="zh-CN" sz="1800" b="0" i="0" u="none" strike="noStrike" kern="1200" dirty="0" smtClean="0">
                          <a:solidFill>
                            <a:schemeClr val="dk1"/>
                          </a:solidFill>
                          <a:effectLst/>
                          <a:latin typeface="+mn-lt"/>
                          <a:ea typeface="+mn-ea"/>
                          <a:cs typeface="+mn-cs"/>
                        </a:rPr>
                        <a:t>Binder</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3651905809"/>
                  </a:ext>
                </a:extLst>
              </a:tr>
              <a:tr h="370840">
                <a:tc>
                  <a:txBody>
                    <a:bodyPr/>
                    <a:lstStyle/>
                    <a:p>
                      <a:pPr rtl="0"/>
                      <a:r>
                        <a:rPr lang="en-US" altLang="zh-CN" sz="1800" b="0" i="0" u="none" strike="noStrike" kern="1200" dirty="0" smtClean="0">
                          <a:solidFill>
                            <a:schemeClr val="dk1"/>
                          </a:solidFill>
                          <a:effectLst/>
                          <a:latin typeface="+mn-lt"/>
                          <a:ea typeface="+mn-ea"/>
                          <a:cs typeface="+mn-cs"/>
                        </a:rPr>
                        <a:t>Socket/</a:t>
                      </a:r>
                      <a:r>
                        <a:rPr lang="zh-CN" altLang="en-US" sz="1800" b="0" i="0" u="none" strike="noStrike" kern="1200" dirty="0" smtClean="0">
                          <a:solidFill>
                            <a:schemeClr val="dk1"/>
                          </a:solidFill>
                          <a:effectLst/>
                          <a:latin typeface="+mn-lt"/>
                          <a:ea typeface="+mn-ea"/>
                          <a:cs typeface="+mn-cs"/>
                        </a:rPr>
                        <a:t>管道</a:t>
                      </a:r>
                      <a:r>
                        <a:rPr lang="en-US" altLang="zh-CN" sz="1800" b="0" i="0" u="none" strike="noStrike" kern="1200" dirty="0" smtClean="0">
                          <a:solidFill>
                            <a:schemeClr val="dk1"/>
                          </a:solidFill>
                          <a:effectLst/>
                          <a:latin typeface="+mn-lt"/>
                          <a:ea typeface="+mn-ea"/>
                          <a:cs typeface="+mn-cs"/>
                        </a:rPr>
                        <a:t>/</a:t>
                      </a:r>
                      <a:r>
                        <a:rPr lang="zh-CN" altLang="en-US" sz="1800" b="0" i="0" u="none" strike="noStrike" kern="1200" dirty="0" smtClean="0">
                          <a:solidFill>
                            <a:schemeClr val="dk1"/>
                          </a:solidFill>
                          <a:effectLst/>
                          <a:latin typeface="+mn-lt"/>
                          <a:ea typeface="+mn-ea"/>
                          <a:cs typeface="+mn-cs"/>
                        </a:rPr>
                        <a:t>消息队列</a:t>
                      </a:r>
                      <a:endParaRPr lang="zh-CN" altLang="en-US" b="0" dirty="0" smtClean="0">
                        <a:effectLst/>
                      </a:endParaRPr>
                    </a:p>
                  </a:txBody>
                  <a:tcPr/>
                </a:tc>
                <a:tc>
                  <a:txBody>
                    <a:bodyPr/>
                    <a:lstStyle/>
                    <a:p>
                      <a:r>
                        <a:rPr lang="en-US" altLang="zh-CN" dirty="0" smtClean="0"/>
                        <a:t>2</a:t>
                      </a:r>
                      <a:endParaRPr lang="zh-CN" altLang="en-US" dirty="0"/>
                    </a:p>
                  </a:txBody>
                  <a:tcPr/>
                </a:tc>
                <a:extLst>
                  <a:ext uri="{0D108BD9-81ED-4DB2-BD59-A6C34878D82A}">
                    <a16:rowId xmlns:a16="http://schemas.microsoft.com/office/drawing/2014/main" val="2297276370"/>
                  </a:ext>
                </a:extLst>
              </a:tr>
            </a:tbl>
          </a:graphicData>
        </a:graphic>
      </p:graphicFrame>
    </p:spTree>
    <p:extLst>
      <p:ext uri="{BB962C8B-B14F-4D97-AF65-F5344CB8AC3E}">
        <p14:creationId xmlns:p14="http://schemas.microsoft.com/office/powerpoint/2010/main" val="22145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a:t>
            </a:r>
            <a:r>
              <a:rPr lang="zh-CN" altLang="en-US" dirty="0" smtClean="0">
                <a:solidFill>
                  <a:srgbClr val="D60093"/>
                </a:solidFill>
              </a:rPr>
              <a:t>么是</a:t>
            </a:r>
            <a:r>
              <a:rPr lang="en-US" altLang="zh-CN" dirty="0" smtClean="0">
                <a:solidFill>
                  <a:srgbClr val="D60093"/>
                </a:solidFill>
              </a:rPr>
              <a:t>Binder – </a:t>
            </a:r>
            <a:r>
              <a:rPr lang="zh-CN" altLang="en-US" dirty="0" smtClean="0">
                <a:solidFill>
                  <a:srgbClr val="D60093"/>
                </a:solidFill>
              </a:rPr>
              <a:t>概念</a:t>
            </a:r>
            <a:endParaRPr lang="zh-CN" altLang="en-US" dirty="0"/>
          </a:p>
        </p:txBody>
      </p:sp>
      <p:sp>
        <p:nvSpPr>
          <p:cNvPr id="3" name="内容占位符 2"/>
          <p:cNvSpPr>
            <a:spLocks noGrp="1"/>
          </p:cNvSpPr>
          <p:nvPr>
            <p:ph idx="1"/>
          </p:nvPr>
        </p:nvSpPr>
        <p:spPr/>
        <p:txBody>
          <a:bodyPr/>
          <a:lstStyle/>
          <a:p>
            <a:r>
              <a:rPr lang="en-US" altLang="zh-CN" dirty="0"/>
              <a:t>Binder </a:t>
            </a:r>
            <a:r>
              <a:rPr lang="zh-CN" altLang="en-US" dirty="0"/>
              <a:t>用于进程间通信，而 </a:t>
            </a:r>
            <a:r>
              <a:rPr lang="en-US" altLang="zh-CN" dirty="0"/>
              <a:t>Handler </a:t>
            </a:r>
            <a:r>
              <a:rPr lang="zh-CN" altLang="en-US" dirty="0"/>
              <a:t>消息机制用于同进程的线程间通信</a:t>
            </a:r>
            <a:r>
              <a:rPr lang="zh-CN" altLang="en-US" dirty="0" smtClean="0"/>
              <a:t>。</a:t>
            </a:r>
            <a:endParaRPr lang="en-US" altLang="zh-CN" dirty="0" smtClean="0"/>
          </a:p>
          <a:p>
            <a:endParaRPr lang="en-US" altLang="zh-CN" dirty="0"/>
          </a:p>
          <a:p>
            <a:pPr marL="0" indent="0">
              <a:buNone/>
            </a:pPr>
            <a:endParaRPr lang="zh-CN" altLang="en-US" dirty="0"/>
          </a:p>
          <a:p>
            <a:r>
              <a:rPr lang="en-US" altLang="zh-CN" dirty="0"/>
              <a:t>Binder </a:t>
            </a:r>
            <a:r>
              <a:rPr lang="zh-CN" altLang="en-US" dirty="0"/>
              <a:t>的英文涵义是别针，回形针的意思</a:t>
            </a:r>
            <a:r>
              <a:rPr lang="zh-CN" altLang="en-US" dirty="0" smtClean="0"/>
              <a:t>。</a:t>
            </a:r>
            <a:endParaRPr lang="en-US" altLang="zh-CN" dirty="0" smtClean="0"/>
          </a:p>
          <a:p>
            <a:endParaRPr lang="en-US" altLang="zh-CN" dirty="0"/>
          </a:p>
          <a:p>
            <a:pPr marL="0" indent="0">
              <a:buNone/>
            </a:pPr>
            <a:endParaRPr lang="zh-CN" altLang="en-US" dirty="0"/>
          </a:p>
          <a:p>
            <a:r>
              <a:rPr lang="zh-CN" altLang="en-US" dirty="0"/>
              <a:t>在 </a:t>
            </a:r>
            <a:r>
              <a:rPr lang="en-US" altLang="zh-CN" dirty="0"/>
              <a:t>Android </a:t>
            </a:r>
            <a:r>
              <a:rPr lang="zh-CN" altLang="en-US" dirty="0"/>
              <a:t>中 </a:t>
            </a:r>
            <a:r>
              <a:rPr lang="en-US" altLang="zh-CN" dirty="0"/>
              <a:t>Binder </a:t>
            </a:r>
            <a:r>
              <a:rPr lang="zh-CN" altLang="en-US" dirty="0"/>
              <a:t>的存在是为了完成进程间的通信，将进程”别” 在一起。比如说：普通应用可以调用播放器提供的服务：播放、暂停、停止等功能</a:t>
            </a:r>
            <a:r>
              <a:rPr lang="zh-CN" altLang="en-US" dirty="0" smtClean="0"/>
              <a:t>。</a:t>
            </a:r>
            <a:endParaRPr lang="en-US" altLang="zh-CN" dirty="0" smtClean="0"/>
          </a:p>
          <a:p>
            <a:endParaRPr lang="en-US" altLang="zh-CN" dirty="0"/>
          </a:p>
          <a:p>
            <a:pPr marL="0" indent="0">
              <a:buNone/>
            </a:pPr>
            <a:endParaRPr lang="zh-CN" altLang="en-US" dirty="0"/>
          </a:p>
          <a:p>
            <a:r>
              <a:rPr lang="en-US" altLang="zh-CN" dirty="0"/>
              <a:t>Binder </a:t>
            </a:r>
            <a:r>
              <a:rPr lang="zh-CN" altLang="en-US" dirty="0"/>
              <a:t>是工作在 </a:t>
            </a:r>
            <a:r>
              <a:rPr lang="en-US" altLang="zh-CN" dirty="0"/>
              <a:t>Linux </a:t>
            </a:r>
            <a:r>
              <a:rPr lang="zh-CN" altLang="en-US" dirty="0"/>
              <a:t>层面，属于一个驱动，只是这个驱动是不需要硬件的，或者说是基于操作系统的一小块内存。从线程的角度来讲，</a:t>
            </a:r>
            <a:r>
              <a:rPr lang="en-US" altLang="zh-CN" dirty="0"/>
              <a:t>Binder </a:t>
            </a:r>
            <a:r>
              <a:rPr lang="zh-CN" altLang="en-US" dirty="0"/>
              <a:t>驱动的代码是运行在内核态的，客户端程序调用 </a:t>
            </a:r>
            <a:r>
              <a:rPr lang="en-US" altLang="zh-CN" dirty="0"/>
              <a:t>Binder </a:t>
            </a:r>
            <a:r>
              <a:rPr lang="zh-CN" altLang="en-US" dirty="0"/>
              <a:t>是通过系统调用完完成。</a:t>
            </a:r>
          </a:p>
        </p:txBody>
      </p:sp>
    </p:spTree>
    <p:extLst>
      <p:ext uri="{BB962C8B-B14F-4D97-AF65-F5344CB8AC3E}">
        <p14:creationId xmlns:p14="http://schemas.microsoft.com/office/powerpoint/2010/main" val="984443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什么是</a:t>
            </a:r>
            <a:r>
              <a:rPr lang="en-US" altLang="zh-CN" dirty="0">
                <a:solidFill>
                  <a:srgbClr val="D60093"/>
                </a:solidFill>
              </a:rPr>
              <a:t>Binder – </a:t>
            </a:r>
            <a:r>
              <a:rPr lang="en-US" altLang="zh-CN" dirty="0" smtClean="0">
                <a:solidFill>
                  <a:srgbClr val="D60093"/>
                </a:solidFill>
              </a:rPr>
              <a:t>Binder</a:t>
            </a:r>
            <a:r>
              <a:rPr lang="zh-CN" altLang="en-US" dirty="0" smtClean="0">
                <a:solidFill>
                  <a:srgbClr val="D60093"/>
                </a:solidFill>
              </a:rPr>
              <a:t>框架，一种架构</a:t>
            </a:r>
            <a:endParaRPr lang="zh-CN" altLang="en-US" dirty="0">
              <a:solidFill>
                <a:srgbClr val="FF000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437413"/>
            <a:ext cx="5726567" cy="4294925"/>
          </a:xfrm>
        </p:spPr>
      </p:pic>
    </p:spTree>
    <p:extLst>
      <p:ext uri="{BB962C8B-B14F-4D97-AF65-F5344CB8AC3E}">
        <p14:creationId xmlns:p14="http://schemas.microsoft.com/office/powerpoint/2010/main" val="821582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177941" tIns="109361" rIns="177941" bIns="109361" numCol="1" spcCol="1270" anchor="ctr" anchorCtr="0">
        <a:noAutofit/>
      </a:bodyPr>
      <a:lstStyle>
        <a:defPPr algn="ctr" defTabSz="1600200">
          <a:lnSpc>
            <a:spcPct val="90000"/>
          </a:lnSpc>
          <a:spcBef>
            <a:spcPct val="0"/>
          </a:spcBef>
          <a:spcAft>
            <a:spcPct val="35000"/>
          </a:spcAft>
          <a:defRPr sz="2800" dirty="0" smtClean="0"/>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6836</TotalTime>
  <Words>4802</Words>
  <Application>Microsoft Office PowerPoint</Application>
  <PresentationFormat>全屏显示(16:9)</PresentationFormat>
  <Paragraphs>212</Paragraphs>
  <Slides>32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宋体</vt:lpstr>
      <vt:lpstr>微软雅黑</vt:lpstr>
      <vt:lpstr>Arial</vt:lpstr>
      <vt:lpstr>Calibri</vt:lpstr>
      <vt:lpstr>Office 主题</vt:lpstr>
      <vt:lpstr>PowerPoint 演示文稿</vt:lpstr>
      <vt:lpstr>PowerPoint 演示文稿</vt:lpstr>
      <vt:lpstr>PowerPoint 演示文稿</vt:lpstr>
      <vt:lpstr>为什么需要 Binder - Android的特殊需求</vt:lpstr>
      <vt:lpstr>为什么需要 Binder-CS通信方式对传统IPC的挑战</vt:lpstr>
      <vt:lpstr>为什么需要 Binder-CS通信方式对传统IPC的挑战</vt:lpstr>
      <vt:lpstr>为什么需要 Binder - IPC方式数据拷贝次数</vt:lpstr>
      <vt:lpstr>什么是Binder – 概念</vt:lpstr>
      <vt:lpstr>什么是Binder – Binder框架，一种架构</vt:lpstr>
      <vt:lpstr>什么是Binder – Binder框架，从服务端角度</vt:lpstr>
      <vt:lpstr>什么是Binder – Binder框架，Binder 驱动的角度</vt:lpstr>
      <vt:lpstr>什么是Binder – Binder框架，客户端的角度</vt:lpstr>
      <vt:lpstr>什么是Binder – Binder框架，斗胆总结(不负责)</vt:lpstr>
      <vt:lpstr>如何使用 Binder – 设计服务端</vt:lpstr>
      <vt:lpstr>如何使用 Binder – 设计服务端</vt:lpstr>
      <vt:lpstr>如何使用 Binder – 设计客户端</vt:lpstr>
      <vt:lpstr>如何使用 Binder – 使用 Service 类</vt:lpstr>
      <vt:lpstr>如何使用 Binder – 通过service获取Binder对象</vt:lpstr>
      <vt:lpstr>如何使用 Binder – 通过Service获取Binder对象</vt:lpstr>
      <vt:lpstr>如何使用 Binder – 通过service获取Binder对象</vt:lpstr>
      <vt:lpstr>如何使用 Binder – 保证参数顺序工具 - AIDL</vt:lpstr>
      <vt:lpstr>如何使用 Binder – 保证参数顺序工具 - AIDL</vt:lpstr>
      <vt:lpstr>如何使用 Binder – 保证参数顺序工具 - AIDL</vt:lpstr>
      <vt:lpstr>如何使用 Binder – 保证参数顺序工具 – AIDL - Java interface</vt:lpstr>
      <vt:lpstr>如何使用 Binder – 保证参数顺序工具 – AIDL - Stub类</vt:lpstr>
      <vt:lpstr>如何使用 Binder – 保证参数顺序工具 – AIDL - Proxy</vt:lpstr>
      <vt:lpstr>如何使用 Binder – AIDL – 流程总结(自己画的)</vt:lpstr>
      <vt:lpstr>Binder原理 – ServiceManager</vt:lpstr>
      <vt:lpstr>Binder原理 – 理解Manager</vt:lpstr>
      <vt:lpstr>Binder原理 – 系统服务中的 Binder 对象</vt:lpstr>
      <vt:lpstr>Reference</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haosimin</dc:creator>
  <cp:lastModifiedBy>SteveYan</cp:lastModifiedBy>
  <cp:revision>645</cp:revision>
  <dcterms:created xsi:type="dcterms:W3CDTF">2016-11-22T08:58:59Z</dcterms:created>
  <dcterms:modified xsi:type="dcterms:W3CDTF">2017-07-04T09:41:51Z</dcterms:modified>
</cp:coreProperties>
</file>