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59"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7063" autoAdjust="0"/>
  </p:normalViewPr>
  <p:slideViewPr>
    <p:cSldViewPr>
      <p:cViewPr varScale="1">
        <p:scale>
          <a:sx n="132" d="100"/>
          <a:sy n="132" d="100"/>
        </p:scale>
        <p:origin x="972"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2017/6/26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2017/6/26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a:t>
            </a:r>
            <a:r>
              <a:rPr lang="en-US" altLang="zh-CN" dirty="0" err="1" smtClean="0"/>
              <a:t>linux</a:t>
            </a:r>
            <a:r>
              <a:rPr lang="zh-CN" altLang="en-US" dirty="0" smtClean="0"/>
              <a:t>支持的</a:t>
            </a:r>
            <a:r>
              <a:rPr lang="en-US" altLang="zh-CN" dirty="0" smtClean="0"/>
              <a:t>IPC</a:t>
            </a:r>
            <a:r>
              <a:rPr lang="zh-CN" altLang="en-US" dirty="0" smtClean="0"/>
              <a:t>包括传统的管道，</a:t>
            </a:r>
            <a:r>
              <a:rPr lang="en-US" altLang="zh-CN" dirty="0" smtClean="0"/>
              <a:t>System V IPC</a:t>
            </a:r>
            <a:r>
              <a:rPr lang="zh-CN" altLang="en-US" dirty="0" smtClean="0"/>
              <a:t>，即消息队列</a:t>
            </a:r>
            <a:r>
              <a:rPr lang="en-US" altLang="zh-CN" dirty="0" smtClean="0"/>
              <a:t>/</a:t>
            </a:r>
            <a:r>
              <a:rPr lang="zh-CN" altLang="en-US" dirty="0" smtClean="0"/>
              <a:t>共享内存</a:t>
            </a:r>
            <a:r>
              <a:rPr lang="en-US" altLang="zh-CN" dirty="0" smtClean="0"/>
              <a:t>/</a:t>
            </a:r>
            <a:r>
              <a:rPr lang="zh-CN" altLang="en-US" dirty="0" smtClean="0"/>
              <a:t>信号量，以及</a:t>
            </a:r>
            <a:r>
              <a:rPr lang="en-US" altLang="zh-CN" dirty="0" smtClean="0"/>
              <a:t>socket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5</a:t>
            </a:fld>
            <a:endParaRPr lang="zh-CN" altLang="en-US"/>
          </a:p>
        </p:txBody>
      </p:sp>
    </p:spTree>
    <p:extLst>
      <p:ext uri="{BB962C8B-B14F-4D97-AF65-F5344CB8AC3E}">
        <p14:creationId xmlns:p14="http://schemas.microsoft.com/office/powerpoint/2010/main" val="1668049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2017/6/26</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，从服务端角度</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 </a:t>
            </a:r>
            <a:r>
              <a:rPr lang="en-US" altLang="zh-CN" dirty="0"/>
              <a:t>Binder </a:t>
            </a:r>
            <a:r>
              <a:rPr lang="zh-CN" altLang="en-US" dirty="0"/>
              <a:t>服务端实际上就是一个 </a:t>
            </a:r>
            <a:r>
              <a:rPr lang="en-US" altLang="zh-CN" dirty="0"/>
              <a:t>Binder </a:t>
            </a:r>
            <a:r>
              <a:rPr lang="zh-CN" altLang="en-US" dirty="0"/>
              <a:t>类的对象，该类一旦创建，内部就会启动一个隐藏线程。该线程接下来就用于接收 </a:t>
            </a:r>
            <a:r>
              <a:rPr lang="en-US" altLang="zh-CN" dirty="0"/>
              <a:t>Binder </a:t>
            </a:r>
            <a:r>
              <a:rPr lang="zh-CN" altLang="en-US" dirty="0"/>
              <a:t>驱动发送来的消息，收到消息之后，会执行到</a:t>
            </a:r>
            <a:r>
              <a:rPr lang="en-US" altLang="zh-CN" dirty="0"/>
              <a:t>Binder </a:t>
            </a:r>
            <a:r>
              <a:rPr lang="zh-CN" altLang="en-US" dirty="0"/>
              <a:t>对象中的 </a:t>
            </a:r>
            <a:r>
              <a:rPr lang="en-US" altLang="zh-CN" dirty="0" err="1"/>
              <a:t>onTransact</a:t>
            </a:r>
            <a:r>
              <a:rPr lang="en-US" altLang="zh-CN" dirty="0"/>
              <a:t> </a:t>
            </a:r>
            <a:r>
              <a:rPr lang="zh-CN" altLang="en-US" dirty="0"/>
              <a:t>方法，在这个方法中，根据不同的参数，执行不同的服务代码。因此，要实现一个 </a:t>
            </a:r>
            <a:r>
              <a:rPr lang="en-US" altLang="zh-CN" dirty="0"/>
              <a:t>Binder </a:t>
            </a:r>
            <a:r>
              <a:rPr lang="zh-CN" altLang="en-US" dirty="0"/>
              <a:t>服务，就必须重载 </a:t>
            </a:r>
            <a:r>
              <a:rPr lang="en-US" altLang="zh-CN" dirty="0" err="1"/>
              <a:t>onTransact</a:t>
            </a:r>
            <a:r>
              <a:rPr lang="en-US" altLang="zh-CN" dirty="0"/>
              <a:t> </a:t>
            </a:r>
            <a:r>
              <a:rPr lang="zh-CN" altLang="en-US" dirty="0"/>
              <a:t>方法</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err="1"/>
              <a:t>onTransact</a:t>
            </a:r>
            <a:r>
              <a:rPr lang="en-US" altLang="zh-CN" dirty="0"/>
              <a:t> </a:t>
            </a:r>
            <a:r>
              <a:rPr lang="zh-CN" altLang="en-US" dirty="0"/>
              <a:t>方法中，会获取传递进来的参数，将其转换成服务函数的参数。</a:t>
            </a:r>
            <a:r>
              <a:rPr lang="en-US" altLang="zh-CN" dirty="0" err="1"/>
              <a:t>onTransact</a:t>
            </a:r>
            <a:r>
              <a:rPr lang="en-US" altLang="zh-CN" dirty="0"/>
              <a:t> </a:t>
            </a:r>
            <a:r>
              <a:rPr lang="zh-CN" altLang="en-US" dirty="0"/>
              <a:t>参数的来源于 客户端的调用 </a:t>
            </a:r>
            <a:r>
              <a:rPr lang="en-US" altLang="zh-CN" dirty="0"/>
              <a:t>transact </a:t>
            </a:r>
            <a:r>
              <a:rPr lang="zh-CN" altLang="en-US" dirty="0"/>
              <a:t>方法。所以，如果 </a:t>
            </a:r>
            <a:r>
              <a:rPr lang="en-US" altLang="zh-CN" dirty="0"/>
              <a:t>transact </a:t>
            </a:r>
            <a:r>
              <a:rPr lang="zh-CN" altLang="en-US" dirty="0"/>
              <a:t>方法的参数有固定的格式输入，那么 </a:t>
            </a:r>
            <a:r>
              <a:rPr lang="en-US" altLang="zh-CN" dirty="0" err="1"/>
              <a:t>onTransact</a:t>
            </a:r>
            <a:r>
              <a:rPr lang="en-US" altLang="zh-CN" dirty="0"/>
              <a:t> </a:t>
            </a:r>
            <a:r>
              <a:rPr lang="zh-CN" altLang="en-US" dirty="0"/>
              <a:t>就会有相应的固定格式输出。</a:t>
            </a:r>
          </a:p>
        </p:txBody>
      </p:sp>
    </p:spTree>
    <p:extLst>
      <p:ext uri="{BB962C8B-B14F-4D97-AF65-F5344CB8AC3E}">
        <p14:creationId xmlns:p14="http://schemas.microsoft.com/office/powerpoint/2010/main" val="319142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a:t>
            </a:r>
            <a:r>
              <a:rPr lang="en-US" altLang="zh-CN" dirty="0" smtClean="0">
                <a:solidFill>
                  <a:srgbClr val="D60093"/>
                </a:solidFill>
              </a:rPr>
              <a:t>Binder </a:t>
            </a:r>
            <a:r>
              <a:rPr lang="zh-CN" altLang="en-US" dirty="0" smtClean="0">
                <a:solidFill>
                  <a:srgbClr val="D60093"/>
                </a:solidFill>
              </a:rPr>
              <a:t>驱动的角度</a:t>
            </a:r>
            <a:endParaRPr lang="zh-CN" altLang="en-US" dirty="0"/>
          </a:p>
        </p:txBody>
      </p:sp>
      <p:sp>
        <p:nvSpPr>
          <p:cNvPr id="3" name="内容占位符 2"/>
          <p:cNvSpPr>
            <a:spLocks noGrp="1"/>
          </p:cNvSpPr>
          <p:nvPr>
            <p:ph idx="1"/>
          </p:nvPr>
        </p:nvSpPr>
        <p:spPr/>
        <p:txBody>
          <a:bodyPr/>
          <a:lstStyle/>
          <a:p>
            <a:r>
              <a:rPr lang="zh-CN" altLang="en-US" dirty="0" smtClean="0"/>
              <a:t>任</a:t>
            </a:r>
            <a:r>
              <a:rPr lang="zh-CN" altLang="en-US" dirty="0"/>
              <a:t>何一个服务端的 </a:t>
            </a:r>
            <a:r>
              <a:rPr lang="en-US" altLang="zh-CN" dirty="0"/>
              <a:t>Binder </a:t>
            </a:r>
            <a:r>
              <a:rPr lang="zh-CN" altLang="en-US" dirty="0"/>
              <a:t>对象被创建的时候，都同时会在 </a:t>
            </a:r>
            <a:r>
              <a:rPr lang="en-US" altLang="zh-CN" dirty="0"/>
              <a:t>Binder </a:t>
            </a:r>
            <a:r>
              <a:rPr lang="zh-CN" altLang="en-US" dirty="0"/>
              <a:t>驱动中创建一个 </a:t>
            </a:r>
            <a:r>
              <a:rPr lang="en-US" altLang="zh-CN" dirty="0" err="1"/>
              <a:t>mRemote</a:t>
            </a:r>
            <a:r>
              <a:rPr lang="en-US" altLang="zh-CN" dirty="0"/>
              <a:t> </a:t>
            </a:r>
            <a:r>
              <a:rPr lang="zh-CN" altLang="en-US" dirty="0"/>
              <a:t>对象，这个对象也是 </a:t>
            </a:r>
            <a:r>
              <a:rPr lang="en-US" altLang="zh-CN" dirty="0"/>
              <a:t>Binder </a:t>
            </a:r>
            <a:r>
              <a:rPr lang="zh-CN" altLang="en-US" dirty="0"/>
              <a:t>类。客户端想要访问远程服务的时候，都是通过这个 </a:t>
            </a:r>
            <a:r>
              <a:rPr lang="en-US" altLang="zh-CN" dirty="0" err="1"/>
              <a:t>mRemote</a:t>
            </a:r>
            <a:r>
              <a:rPr lang="en-US" altLang="zh-CN" dirty="0"/>
              <a:t> </a:t>
            </a:r>
            <a:r>
              <a:rPr lang="zh-CN" altLang="en-US" dirty="0"/>
              <a:t>对象。</a:t>
            </a:r>
          </a:p>
        </p:txBody>
      </p:sp>
    </p:spTree>
    <p:extLst>
      <p:ext uri="{BB962C8B-B14F-4D97-AF65-F5344CB8AC3E}">
        <p14:creationId xmlns:p14="http://schemas.microsoft.com/office/powerpoint/2010/main" val="312499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，客户端的角度</a:t>
            </a:r>
            <a:endParaRPr lang="zh-CN" altLang="en-US" dirty="0"/>
          </a:p>
        </p:txBody>
      </p:sp>
      <p:sp>
        <p:nvSpPr>
          <p:cNvPr id="3" name="内容占位符 2"/>
          <p:cNvSpPr>
            <a:spLocks noGrp="1"/>
          </p:cNvSpPr>
          <p:nvPr>
            <p:ph idx="1"/>
          </p:nvPr>
        </p:nvSpPr>
        <p:spPr/>
        <p:txBody>
          <a:bodyPr/>
          <a:lstStyle/>
          <a:p>
            <a:r>
              <a:rPr lang="zh-CN" altLang="en-US" dirty="0" smtClean="0"/>
              <a:t>要</a:t>
            </a:r>
            <a:r>
              <a:rPr lang="zh-CN" altLang="en-US" dirty="0"/>
              <a:t>想访问远程服务，必须先获取远程服务在 </a:t>
            </a:r>
            <a:r>
              <a:rPr lang="en-US" altLang="zh-CN" dirty="0"/>
              <a:t>Binder </a:t>
            </a:r>
            <a:r>
              <a:rPr lang="zh-CN" altLang="en-US" dirty="0"/>
              <a:t>驱动中对应的 </a:t>
            </a:r>
            <a:r>
              <a:rPr lang="en-US" altLang="zh-CN" dirty="0" err="1"/>
              <a:t>mRemote</a:t>
            </a:r>
            <a:r>
              <a:rPr lang="en-US" altLang="zh-CN" dirty="0"/>
              <a:t> </a:t>
            </a:r>
            <a:r>
              <a:rPr lang="zh-CN" altLang="en-US" dirty="0"/>
              <a:t>引用，在获取该对象之后，就可以调用 </a:t>
            </a:r>
            <a:r>
              <a:rPr lang="en-US" altLang="zh-CN" dirty="0"/>
              <a:t>transact </a:t>
            </a:r>
            <a:r>
              <a:rPr lang="zh-CN" altLang="en-US" dirty="0"/>
              <a:t>方法，而在 </a:t>
            </a:r>
            <a:r>
              <a:rPr lang="en-US" altLang="zh-CN" dirty="0"/>
              <a:t>Binder </a:t>
            </a:r>
            <a:r>
              <a:rPr lang="zh-CN" altLang="en-US" dirty="0"/>
              <a:t>驱动中，</a:t>
            </a:r>
            <a:r>
              <a:rPr lang="en-US" altLang="zh-CN" dirty="0" err="1"/>
              <a:t>mRemote</a:t>
            </a:r>
            <a:r>
              <a:rPr lang="en-US" altLang="zh-CN" dirty="0"/>
              <a:t> </a:t>
            </a:r>
            <a:r>
              <a:rPr lang="zh-CN" altLang="en-US" dirty="0"/>
              <a:t>对象也重载了 </a:t>
            </a:r>
            <a:r>
              <a:rPr lang="en-US" altLang="zh-CN" dirty="0"/>
              <a:t>transact </a:t>
            </a:r>
            <a:r>
              <a:rPr lang="zh-CN" altLang="en-US" dirty="0"/>
              <a:t>方法</a:t>
            </a:r>
            <a:r>
              <a:rPr lang="zh-CN" altLang="en-US" dirty="0" smtClean="0"/>
              <a:t>。</a:t>
            </a:r>
            <a:endParaRPr lang="en-US" altLang="zh-CN" dirty="0" smtClean="0"/>
          </a:p>
          <a:p>
            <a:endParaRPr lang="en-US" altLang="zh-CN" dirty="0"/>
          </a:p>
          <a:p>
            <a:pPr marL="0" indent="0">
              <a:buNone/>
            </a:pPr>
            <a:endParaRPr lang="en-US" altLang="zh-CN" dirty="0" smtClean="0"/>
          </a:p>
          <a:p>
            <a:pPr marL="0" indent="0">
              <a:buNone/>
            </a:pPr>
            <a:r>
              <a:rPr lang="zh-CN" altLang="en-US" sz="2400" dirty="0" smtClean="0"/>
              <a:t>重载的内容包括以下内容：</a:t>
            </a:r>
            <a:endParaRPr lang="en-US" altLang="zh-CN" sz="2400" dirty="0" smtClean="0"/>
          </a:p>
          <a:p>
            <a:pPr marL="0" indent="0">
              <a:buNone/>
            </a:pPr>
            <a:endParaRPr lang="en-US" altLang="zh-CN" dirty="0"/>
          </a:p>
          <a:p>
            <a:pPr>
              <a:buFont typeface="+mj-lt"/>
              <a:buAutoNum type="arabicPeriod"/>
            </a:pPr>
            <a:r>
              <a:rPr lang="zh-CN" altLang="en-US" dirty="0"/>
              <a:t>以线程间消息通信的模式，向服务端发送客户端传递过来的参数。</a:t>
            </a:r>
          </a:p>
          <a:p>
            <a:pPr>
              <a:buFont typeface="+mj-lt"/>
              <a:buAutoNum type="arabicPeriod"/>
            </a:pPr>
            <a:r>
              <a:rPr lang="zh-CN" altLang="en-US" dirty="0"/>
              <a:t>挂起当前的线程，当前线程正是客户端线程，并等待服务端线程执行完指定服务函数之后通知。</a:t>
            </a:r>
          </a:p>
          <a:p>
            <a:pPr>
              <a:buFont typeface="+mj-lt"/>
              <a:buAutoNum type="arabicPeriod"/>
            </a:pPr>
            <a:r>
              <a:rPr lang="zh-CN" altLang="en-US" dirty="0"/>
              <a:t>接收服务端线程的通知，然后继续执行客户端线程，并返回客户端代码区。</a:t>
            </a:r>
          </a:p>
        </p:txBody>
      </p:sp>
    </p:spTree>
    <p:extLst>
      <p:ext uri="{BB962C8B-B14F-4D97-AF65-F5344CB8AC3E}">
        <p14:creationId xmlns:p14="http://schemas.microsoft.com/office/powerpoint/2010/main" val="213051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a:t>
            </a:r>
            <a:r>
              <a:rPr lang="zh-CN" altLang="en-US" dirty="0" smtClean="0">
                <a:solidFill>
                  <a:srgbClr val="D60093"/>
                </a:solidFill>
              </a:rPr>
              <a:t>架，斗胆总结</a:t>
            </a:r>
            <a:r>
              <a:rPr lang="en-US" altLang="zh-CN" dirty="0" smtClean="0">
                <a:solidFill>
                  <a:srgbClr val="D60093"/>
                </a:solidFill>
              </a:rPr>
              <a:t>(</a:t>
            </a:r>
            <a:r>
              <a:rPr lang="zh-CN" altLang="en-US" dirty="0" smtClean="0">
                <a:solidFill>
                  <a:srgbClr val="D60093"/>
                </a:solidFill>
              </a:rPr>
              <a:t>不负责</a:t>
            </a:r>
            <a:r>
              <a:rPr lang="en-US" altLang="zh-CN" dirty="0" smtClean="0">
                <a:solidFill>
                  <a:srgbClr val="D60093"/>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从</a:t>
            </a:r>
            <a:r>
              <a:rPr lang="zh-CN" altLang="en-US" dirty="0"/>
              <a:t>以上的叙述中，可以看出，对应用开发者来说，客户端似乎是在直接调用了远程服务对应的 </a:t>
            </a:r>
            <a:r>
              <a:rPr lang="en-US" altLang="zh-CN" dirty="0"/>
              <a:t>Binder </a:t>
            </a:r>
            <a:r>
              <a:rPr lang="zh-CN" altLang="en-US" dirty="0"/>
              <a:t>，而事实上，则是通过 </a:t>
            </a:r>
            <a:r>
              <a:rPr lang="en-US" altLang="zh-CN" dirty="0"/>
              <a:t>Binder </a:t>
            </a:r>
            <a:r>
              <a:rPr lang="zh-CN" altLang="en-US" dirty="0"/>
              <a:t>驱动中的 </a:t>
            </a:r>
            <a:r>
              <a:rPr lang="en-US" altLang="zh-CN" dirty="0"/>
              <a:t>Binder </a:t>
            </a:r>
            <a:r>
              <a:rPr lang="zh-CN" altLang="en-US" dirty="0"/>
              <a:t>对象，不同的是， </a:t>
            </a:r>
            <a:r>
              <a:rPr lang="en-US" altLang="zh-CN" dirty="0"/>
              <a:t>Binder </a:t>
            </a:r>
            <a:r>
              <a:rPr lang="zh-CN" altLang="en-US" dirty="0"/>
              <a:t>驱动中的对象不会额外产生一个线程。</a:t>
            </a:r>
          </a:p>
          <a:p>
            <a:pPr marL="0" indent="0">
              <a:buNone/>
            </a:pPr>
            <a:r>
              <a:rPr lang="zh-CN" altLang="en-US" dirty="0" smtClean="0"/>
              <a:t>划重点</a:t>
            </a:r>
            <a:r>
              <a:rPr lang="en-US" altLang="zh-CN" dirty="0" smtClean="0"/>
              <a:t>:</a:t>
            </a:r>
            <a:endParaRPr lang="en-US" altLang="zh-CN" dirty="0"/>
          </a:p>
          <a:p>
            <a:r>
              <a:rPr lang="zh-CN" altLang="en-US" dirty="0"/>
              <a:t>客户端将消息发至 </a:t>
            </a:r>
            <a:r>
              <a:rPr lang="en-US" altLang="zh-CN" dirty="0"/>
              <a:t>-&gt; Binder </a:t>
            </a:r>
            <a:r>
              <a:rPr lang="zh-CN" altLang="en-US" dirty="0"/>
              <a:t>驱动 ，向服务端发送调用信息，驱动挂起当前线程 ，等待返回</a:t>
            </a:r>
            <a:r>
              <a:rPr lang="en-US" altLang="zh-CN" dirty="0"/>
              <a:t>-&gt; </a:t>
            </a:r>
            <a:r>
              <a:rPr lang="zh-CN" altLang="en-US" dirty="0"/>
              <a:t>服务端 ，处理完消息，返回给驱动</a:t>
            </a:r>
            <a:r>
              <a:rPr lang="en-US" altLang="zh-CN" dirty="0"/>
              <a:t>-&gt; </a:t>
            </a:r>
            <a:r>
              <a:rPr lang="zh-CN" altLang="en-US" dirty="0"/>
              <a:t>驱动接到完成的通知，继续客户端的线程 </a:t>
            </a:r>
            <a:r>
              <a:rPr lang="en-US" altLang="zh-CN" dirty="0"/>
              <a:t>- &gt;</a:t>
            </a:r>
            <a:r>
              <a:rPr lang="zh-CN" altLang="en-US" dirty="0"/>
              <a:t>返回结果给客户端。</a:t>
            </a:r>
          </a:p>
          <a:p>
            <a:r>
              <a:rPr lang="zh-CN" altLang="en-US" dirty="0"/>
              <a:t>连接他们的是一个叫 </a:t>
            </a:r>
            <a:r>
              <a:rPr lang="en-US" altLang="zh-CN" dirty="0" err="1"/>
              <a:t>mRemote</a:t>
            </a:r>
            <a:r>
              <a:rPr lang="en-US" altLang="zh-CN" dirty="0"/>
              <a:t> </a:t>
            </a:r>
            <a:r>
              <a:rPr lang="zh-CN" altLang="en-US" dirty="0"/>
              <a:t>的引用，这个引用存在于 </a:t>
            </a:r>
            <a:r>
              <a:rPr lang="en-US" altLang="zh-CN" dirty="0"/>
              <a:t>Binder </a:t>
            </a:r>
            <a:r>
              <a:rPr lang="zh-CN" altLang="en-US" dirty="0"/>
              <a:t>驱动当中，每个服务端的都需要向 </a:t>
            </a:r>
            <a:r>
              <a:rPr lang="en-US" altLang="zh-CN" dirty="0"/>
              <a:t>Binder </a:t>
            </a:r>
            <a:r>
              <a:rPr lang="zh-CN" altLang="en-US" dirty="0"/>
              <a:t>驱动注册，生成这个 </a:t>
            </a:r>
            <a:r>
              <a:rPr lang="en-US" altLang="zh-CN" dirty="0" err="1"/>
              <a:t>mRemote</a:t>
            </a:r>
            <a:r>
              <a:rPr lang="en-US" altLang="zh-CN" dirty="0"/>
              <a:t> </a:t>
            </a:r>
            <a:r>
              <a:rPr lang="zh-CN" altLang="en-US" dirty="0"/>
              <a:t>引用。</a:t>
            </a:r>
          </a:p>
          <a:p>
            <a:r>
              <a:rPr lang="zh-CN" altLang="en-US" dirty="0"/>
              <a:t>客户端利用这个引用去发送消息给驱动，驱动利用这个引用去发送消息给服务端， 整个过程像客户端直接调用了服务端，事实上是通过 </a:t>
            </a:r>
            <a:r>
              <a:rPr lang="en-US" altLang="zh-CN" dirty="0"/>
              <a:t>Binder </a:t>
            </a:r>
            <a:r>
              <a:rPr lang="zh-CN" altLang="en-US" dirty="0"/>
              <a:t>驱动中转了，存在两个 </a:t>
            </a:r>
            <a:r>
              <a:rPr lang="en-US" altLang="zh-CN" dirty="0"/>
              <a:t>Binder </a:t>
            </a:r>
            <a:r>
              <a:rPr lang="zh-CN" altLang="en-US" dirty="0"/>
              <a:t>对象，一个是服务端的 </a:t>
            </a:r>
            <a:r>
              <a:rPr lang="en-US" altLang="zh-CN" dirty="0"/>
              <a:t>Binder </a:t>
            </a:r>
            <a:r>
              <a:rPr lang="zh-CN" altLang="en-US" dirty="0"/>
              <a:t>对象， 一个是 驱动中的 </a:t>
            </a:r>
            <a:r>
              <a:rPr lang="en-US" altLang="zh-CN" dirty="0"/>
              <a:t>Binder </a:t>
            </a:r>
            <a:r>
              <a:rPr lang="zh-CN" altLang="en-US" dirty="0"/>
              <a:t>对象，区别中，</a:t>
            </a:r>
            <a:r>
              <a:rPr lang="en-US" altLang="zh-CN" dirty="0"/>
              <a:t>Binder </a:t>
            </a:r>
            <a:r>
              <a:rPr lang="zh-CN" altLang="en-US" dirty="0"/>
              <a:t>驱动中不会产生额外的线程，而服务端的 </a:t>
            </a:r>
            <a:r>
              <a:rPr lang="en-US" altLang="zh-CN" dirty="0"/>
              <a:t>Binder </a:t>
            </a:r>
            <a:r>
              <a:rPr lang="zh-CN" altLang="en-US" dirty="0"/>
              <a:t>在创建之初就有一个隐含的线程。</a:t>
            </a:r>
          </a:p>
        </p:txBody>
      </p:sp>
    </p:spTree>
    <p:extLst>
      <p:ext uri="{BB962C8B-B14F-4D97-AF65-F5344CB8AC3E}">
        <p14:creationId xmlns:p14="http://schemas.microsoft.com/office/powerpoint/2010/main" val="137484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D60093"/>
                </a:solidFill>
              </a:rPr>
              <a:t>如何使用 </a:t>
            </a:r>
            <a:r>
              <a:rPr lang="en-US" altLang="zh-CN" smtClean="0">
                <a:solidFill>
                  <a:srgbClr val="D60093"/>
                </a:solidFill>
              </a:rPr>
              <a:t>Binder - </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3516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8874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2445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3065234"/>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942704"/>
            <a:ext cx="2898550"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是什么</a:t>
            </a:r>
            <a:r>
              <a:rPr lang="en-US" altLang="zh-CN" sz="1600" dirty="0" smtClean="0">
                <a:latin typeface="微软雅黑" panose="020B0503020204020204" pitchFamily="34" charset="-122"/>
                <a:ea typeface="微软雅黑" panose="020B0503020204020204" pitchFamily="34" charset="-122"/>
              </a:rPr>
              <a:t>-  Binder</a:t>
            </a:r>
            <a:r>
              <a:rPr lang="zh-CN" altLang="en-US" sz="1600" dirty="0" smtClean="0">
                <a:latin typeface="微软雅黑" panose="020B0503020204020204" pitchFamily="34" charset="-122"/>
                <a:ea typeface="微软雅黑" panose="020B0503020204020204" pitchFamily="34" charset="-122"/>
              </a:rPr>
              <a:t>的概念</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56929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3446760"/>
            <a:ext cx="318709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 – Binder </a:t>
            </a:r>
            <a:r>
              <a:rPr lang="zh-CN" altLang="en-US" sz="1600" dirty="0" smtClean="0">
                <a:latin typeface="微软雅黑" panose="020B0503020204020204" pitchFamily="34" charset="-122"/>
                <a:ea typeface="微软雅黑" panose="020B0503020204020204" pitchFamily="34" charset="-122"/>
              </a:rPr>
              <a:t>的使用</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349326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 - </a:t>
            </a:r>
            <a:r>
              <a:rPr lang="zh-CN" altLang="en-US" sz="1600" dirty="0" smtClean="0">
                <a:latin typeface="微软雅黑" panose="020B0503020204020204" pitchFamily="34" charset="-122"/>
                <a:ea typeface="微软雅黑" panose="020B0503020204020204" pitchFamily="34" charset="-122"/>
              </a:rPr>
              <a:t>产生的技术背景</a:t>
            </a:r>
            <a:endParaRPr lang="zh-CN" altLang="en-US" sz="1600" dirty="0">
              <a:latin typeface="微软雅黑" panose="020B0503020204020204" pitchFamily="34" charset="-122"/>
              <a:ea typeface="微软雅黑" panose="020B0503020204020204" pitchFamily="34" charset="-122"/>
            </a:endParaRPr>
          </a:p>
        </p:txBody>
      </p:sp>
      <p:sp>
        <p:nvSpPr>
          <p:cNvPr id="12" name="椭圆 11"/>
          <p:cNvSpPr/>
          <p:nvPr/>
        </p:nvSpPr>
        <p:spPr bwMode="auto">
          <a:xfrm>
            <a:off x="3491880" y="2541203"/>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13" name="TextBox 7"/>
          <p:cNvSpPr txBox="1"/>
          <p:nvPr/>
        </p:nvSpPr>
        <p:spPr>
          <a:xfrm>
            <a:off x="3851920" y="2469195"/>
            <a:ext cx="30620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了</a:t>
            </a:r>
            <a:r>
              <a:rPr lang="zh-CN" altLang="en-US" sz="1600" dirty="0" smtClean="0">
                <a:latin typeface="微软雅黑" panose="020B0503020204020204" pitchFamily="34" charset="-122"/>
                <a:ea typeface="微软雅黑" panose="020B0503020204020204" pitchFamily="34" charset="-122"/>
              </a:rPr>
              <a:t>解到什么程度为止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点到为止</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 - </a:t>
            </a:r>
            <a:r>
              <a:rPr lang="zh-CN" altLang="en-US" sz="2000" b="1" dirty="0" smtClean="0">
                <a:solidFill>
                  <a:srgbClr val="D60093"/>
                </a:solidFill>
              </a:rPr>
              <a:t>概述</a:t>
            </a:r>
            <a:endParaRPr lang="zh-CN" altLang="en-US" sz="2000" b="1" dirty="0">
              <a:solidFill>
                <a:srgbClr val="D60093"/>
              </a:solidFill>
            </a:endParaRPr>
          </a:p>
        </p:txBody>
      </p:sp>
      <p:sp>
        <p:nvSpPr>
          <p:cNvPr id="8" name="矩形 7"/>
          <p:cNvSpPr/>
          <p:nvPr/>
        </p:nvSpPr>
        <p:spPr>
          <a:xfrm>
            <a:off x="611560" y="771550"/>
            <a:ext cx="7056784" cy="3693319"/>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endParaRPr lang="en-US" altLang="zh-CN" dirty="0" smtClean="0"/>
          </a:p>
          <a:p>
            <a:r>
              <a:rPr lang="en-US" altLang="zh-CN" dirty="0" smtClean="0"/>
              <a:t>Linux</a:t>
            </a:r>
            <a:r>
              <a:rPr lang="zh-CN" altLang="en-US" dirty="0"/>
              <a:t>已经拥</a:t>
            </a:r>
            <a:r>
              <a:rPr lang="zh-CN" altLang="en-US" dirty="0" smtClean="0"/>
              <a:t>有</a:t>
            </a:r>
            <a:endParaRPr lang="en-US" altLang="zh-CN" dirty="0" smtClean="0"/>
          </a:p>
          <a:p>
            <a:pPr marL="285750" indent="-285750">
              <a:buFontTx/>
              <a:buChar char="-"/>
            </a:pPr>
            <a:r>
              <a:rPr lang="zh-CN" altLang="en-US" dirty="0" smtClean="0"/>
              <a:t>管道</a:t>
            </a:r>
            <a:endParaRPr lang="en-US" altLang="zh-CN" dirty="0" smtClean="0"/>
          </a:p>
          <a:p>
            <a:pPr marL="285750" indent="-285750">
              <a:buFontTx/>
              <a:buChar char="-"/>
            </a:pPr>
            <a:r>
              <a:rPr lang="en-US" altLang="zh-CN" dirty="0" smtClean="0"/>
              <a:t>system </a:t>
            </a:r>
            <a:r>
              <a:rPr lang="en-US" altLang="zh-CN" dirty="0"/>
              <a:t>V </a:t>
            </a:r>
            <a:r>
              <a:rPr lang="en-US" altLang="zh-CN" dirty="0" smtClean="0"/>
              <a:t>IPC</a:t>
            </a:r>
            <a:endParaRPr lang="en-US" altLang="zh-CN" dirty="0"/>
          </a:p>
          <a:p>
            <a:pPr marL="285750" indent="-285750">
              <a:buFontTx/>
              <a:buChar char="-"/>
            </a:pPr>
            <a:r>
              <a:rPr lang="en-US" altLang="zh-CN" dirty="0" smtClean="0"/>
              <a:t>Socket </a:t>
            </a:r>
            <a:r>
              <a:rPr lang="zh-CN" altLang="en-US" dirty="0" smtClean="0"/>
              <a:t>等</a:t>
            </a:r>
            <a:r>
              <a:rPr lang="en-US" altLang="zh-CN" dirty="0"/>
              <a:t>IPC</a:t>
            </a:r>
            <a:r>
              <a:rPr lang="zh-CN" altLang="en-US" dirty="0"/>
              <a:t>手</a:t>
            </a:r>
            <a:r>
              <a:rPr lang="zh-CN" altLang="en-US" dirty="0" smtClean="0"/>
              <a:t>段。</a:t>
            </a:r>
            <a:endParaRPr lang="en-US" altLang="zh-CN" dirty="0" smtClean="0"/>
          </a:p>
          <a:p>
            <a:endParaRPr lang="en-US" altLang="zh-CN" dirty="0" smtClean="0"/>
          </a:p>
          <a:p>
            <a:r>
              <a:rPr lang="zh-CN" altLang="en-US" dirty="0" smtClean="0"/>
              <a:t>却</a:t>
            </a:r>
            <a:r>
              <a:rPr lang="zh-CN" altLang="en-US" dirty="0"/>
              <a:t>还要倚赖</a:t>
            </a:r>
            <a:r>
              <a:rPr lang="en-US" altLang="zh-CN" dirty="0"/>
              <a:t>Binder</a:t>
            </a:r>
            <a:r>
              <a:rPr lang="zh-CN" altLang="en-US" dirty="0"/>
              <a:t>来实现进程间通</a:t>
            </a:r>
            <a:r>
              <a:rPr lang="zh-CN" altLang="en-US" dirty="0" smtClean="0"/>
              <a:t>信。</a:t>
            </a:r>
            <a:endParaRPr lang="en-US" altLang="zh-CN" dirty="0" smtClean="0"/>
          </a:p>
          <a:p>
            <a:pPr marL="285750" indent="-285750">
              <a:buFontTx/>
              <a:buChar char="-"/>
            </a:pPr>
            <a:r>
              <a:rPr lang="en-US" altLang="zh-CN" dirty="0" smtClean="0"/>
              <a:t>Binder</a:t>
            </a:r>
            <a:r>
              <a:rPr lang="zh-CN" altLang="en-US" dirty="0"/>
              <a:t>具有无可比拟的优</a:t>
            </a:r>
            <a:r>
              <a:rPr lang="zh-CN" altLang="en-US" dirty="0" smtClean="0"/>
              <a:t>势。</a:t>
            </a:r>
            <a:endParaRPr lang="en-US" altLang="zh-CN" dirty="0" smtClean="0"/>
          </a:p>
          <a:p>
            <a:pPr marL="285750" indent="-285750">
              <a:buFontTx/>
              <a:buChar char="-"/>
            </a:pPr>
            <a:r>
              <a:rPr lang="zh-CN" altLang="en-US" dirty="0" smtClean="0"/>
              <a:t>或者可以说，</a:t>
            </a:r>
            <a:r>
              <a:rPr lang="en-US" altLang="zh-CN" dirty="0" smtClean="0"/>
              <a:t>Android</a:t>
            </a:r>
            <a:r>
              <a:rPr lang="zh-CN" altLang="en-US" dirty="0" smtClean="0"/>
              <a:t>系统对进程间有什么特殊的需求是传统其他 </a:t>
            </a:r>
            <a:r>
              <a:rPr lang="en-US" altLang="zh-CN" dirty="0" smtClean="0"/>
              <a:t>IPC </a:t>
            </a:r>
            <a:r>
              <a:rPr lang="zh-CN" altLang="en-US" dirty="0" smtClean="0"/>
              <a:t>无法完成或者无法很好完成。</a:t>
            </a:r>
            <a:endParaRPr lang="en-US" altLang="zh-CN" dirty="0" smtClean="0"/>
          </a:p>
          <a:p>
            <a:r>
              <a:rPr lang="zh-CN" altLang="en-US" dirty="0" smtClean="0"/>
              <a:t/>
            </a:r>
            <a:br>
              <a:rPr lang="zh-CN" altLang="en-US" dirty="0" smtClean="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 - 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zh-CN" altLang="en-US" dirty="0" smtClean="0"/>
              <a:t>基于</a:t>
            </a:r>
            <a:r>
              <a:rPr lang="en-US" altLang="zh-CN" dirty="0"/>
              <a:t>Client-Server</a:t>
            </a:r>
            <a:r>
              <a:rPr lang="zh-CN" altLang="en-US" dirty="0"/>
              <a:t>的通信方式广泛应用于从互联网和数据库访问到嵌入式手持设备内部通信等各个领域</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智</a:t>
            </a:r>
            <a:r>
              <a:rPr lang="zh-CN" altLang="en-US" dirty="0"/>
              <a:t>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zh-CN" altLang="en-US" dirty="0" smtClean="0"/>
              <a:t>。</a:t>
            </a:r>
            <a:endParaRPr lang="en-US" altLang="zh-CN" dirty="0" smtClean="0"/>
          </a:p>
          <a:p>
            <a:pPr marL="0" indent="0">
              <a:buNone/>
            </a:pPr>
            <a:endParaRPr lang="en-US" altLang="zh-CN" dirty="0"/>
          </a:p>
          <a:p>
            <a:pPr marL="0" indent="0">
              <a:buNone/>
            </a:pPr>
            <a:r>
              <a:rPr lang="en-US" altLang="zh-CN" dirty="0" smtClean="0">
                <a:solidFill>
                  <a:srgbClr val="FF0000"/>
                </a:solidFill>
              </a:rPr>
              <a:t>Client-Server </a:t>
            </a:r>
            <a:r>
              <a:rPr lang="zh-CN" altLang="en-US" dirty="0" smtClean="0">
                <a:solidFill>
                  <a:srgbClr val="FF0000"/>
                </a:solidFill>
              </a:rPr>
              <a:t>方</a:t>
            </a:r>
            <a:r>
              <a:rPr lang="zh-CN" altLang="en-US" dirty="0">
                <a:solidFill>
                  <a:srgbClr val="FF0000"/>
                </a:solidFill>
              </a:rPr>
              <a:t>式</a:t>
            </a:r>
            <a:r>
              <a:rPr lang="zh-CN" altLang="en-US" dirty="0"/>
              <a:t>的广泛采用对进程间通信（</a:t>
            </a:r>
            <a:r>
              <a:rPr lang="en-US" altLang="zh-CN" dirty="0"/>
              <a:t>IPC</a:t>
            </a:r>
            <a:r>
              <a:rPr lang="zh-CN" altLang="en-US" dirty="0"/>
              <a:t>）机制是一个挑战</a:t>
            </a:r>
            <a:r>
              <a:rPr lang="zh-CN" altLang="en-US" dirty="0" smtClean="0"/>
              <a:t>。</a:t>
            </a:r>
            <a:endParaRPr lang="en-US" altLang="zh-CN" dirty="0" smtClean="0"/>
          </a:p>
          <a:p>
            <a:pPr marL="0" indent="0">
              <a:buNone/>
            </a:pPr>
            <a:endParaRPr lang="en-US" altLang="zh-CN" dirty="0"/>
          </a:p>
          <a:p>
            <a:pPr marL="0" indent="0">
              <a:buNone/>
            </a:pPr>
            <a:r>
              <a:rPr lang="zh-CN" altLang="en-US" dirty="0"/>
              <a:t>只有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172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Binder-CS</a:t>
            </a:r>
            <a:r>
              <a:rPr lang="zh-CN" altLang="en-US" dirty="0" smtClean="0">
                <a:solidFill>
                  <a:srgbClr val="D60093"/>
                </a:solidFill>
              </a:rPr>
              <a:t>通信方式对传统</a:t>
            </a:r>
            <a:r>
              <a:rPr lang="en-US" altLang="zh-CN" dirty="0" smtClean="0">
                <a:solidFill>
                  <a:srgbClr val="D60093"/>
                </a:solidFill>
              </a:rPr>
              <a:t>IPC</a:t>
            </a:r>
            <a:r>
              <a:rPr lang="zh-CN" altLang="en-US" dirty="0" smtClean="0">
                <a:solidFill>
                  <a:srgbClr val="D60093"/>
                </a:solidFill>
              </a:rPr>
              <a:t>的挑战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dirty="0" smtClean="0"/>
              <a:t>传</a:t>
            </a:r>
            <a:r>
              <a:rPr lang="zh-CN" altLang="en-US" sz="3200" dirty="0"/>
              <a:t>输性</a:t>
            </a:r>
            <a:r>
              <a:rPr lang="zh-CN" altLang="en-US" sz="3200" dirty="0" smtClean="0"/>
              <a:t>能角度：</a:t>
            </a:r>
            <a:endParaRPr lang="en-US" altLang="zh-CN" sz="3200" dirty="0" smtClean="0"/>
          </a:p>
          <a:p>
            <a:pPr marL="0" indent="0">
              <a:buNone/>
            </a:pPr>
            <a:endParaRPr lang="en-US" altLang="zh-CN" dirty="0"/>
          </a:p>
          <a:p>
            <a:r>
              <a:rPr lang="en-US" altLang="zh-CN" dirty="0" smtClean="0"/>
              <a:t>socket</a:t>
            </a:r>
            <a:r>
              <a:rPr lang="zh-CN" altLang="en-US" dirty="0"/>
              <a:t>作为一款通用接口，其传输</a:t>
            </a:r>
            <a:r>
              <a:rPr lang="zh-CN" altLang="en-US" dirty="0">
                <a:solidFill>
                  <a:srgbClr val="FF0000"/>
                </a:solidFill>
              </a:rPr>
              <a:t>效率低，开销大</a:t>
            </a:r>
            <a:r>
              <a:rPr lang="zh-CN" altLang="en-US" dirty="0"/>
              <a:t>，主要用在跨网络的进程间通信和本机上进程间的低速通信</a:t>
            </a:r>
            <a:r>
              <a:rPr lang="zh-CN" altLang="en-US" dirty="0" smtClean="0"/>
              <a:t>。</a:t>
            </a:r>
            <a:endParaRPr lang="en-US" altLang="zh-CN" dirty="0" smtClean="0"/>
          </a:p>
          <a:p>
            <a:pPr marL="0" indent="0">
              <a:buNone/>
            </a:pPr>
            <a:endParaRPr lang="en-US" altLang="zh-CN" dirty="0"/>
          </a:p>
          <a:p>
            <a:r>
              <a:rPr lang="zh-CN" altLang="en-US" dirty="0" smtClean="0"/>
              <a:t>消</a:t>
            </a:r>
            <a:r>
              <a:rPr lang="zh-CN" altLang="en-US" dirty="0"/>
              <a:t>息队列和管道采用存储</a:t>
            </a:r>
            <a:r>
              <a:rPr lang="en-US" altLang="zh-CN" dirty="0"/>
              <a:t>-</a:t>
            </a:r>
            <a:r>
              <a:rPr lang="zh-CN" altLang="en-US" dirty="0"/>
              <a:t>转发方式，即数据先从发送方缓存区拷贝到内核开辟的缓存区中，然后再从内核缓存区拷贝到接收方缓存区，</a:t>
            </a:r>
            <a:r>
              <a:rPr lang="zh-CN" altLang="en-US" dirty="0">
                <a:solidFill>
                  <a:srgbClr val="FF0000"/>
                </a:solidFill>
              </a:rPr>
              <a:t>至少有两次拷贝过程</a:t>
            </a:r>
            <a:r>
              <a:rPr lang="zh-CN" altLang="en-US" dirty="0" smtClean="0"/>
              <a:t>。</a:t>
            </a:r>
            <a:endParaRPr lang="en-US" altLang="zh-CN" dirty="0" smtClean="0"/>
          </a:p>
          <a:p>
            <a:endParaRPr lang="en-US" altLang="zh-CN" dirty="0"/>
          </a:p>
          <a:p>
            <a:r>
              <a:rPr lang="zh-CN" altLang="en-US" dirty="0" smtClean="0"/>
              <a:t>共</a:t>
            </a:r>
            <a:r>
              <a:rPr lang="zh-CN" altLang="en-US" dirty="0"/>
              <a:t>享内存虽然无需拷贝，但</a:t>
            </a:r>
            <a:r>
              <a:rPr lang="zh-CN" altLang="en-US" dirty="0">
                <a:solidFill>
                  <a:srgbClr val="FF0000"/>
                </a:solidFill>
              </a:rPr>
              <a:t>控制复杂，难以使用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283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Binder-CS</a:t>
            </a:r>
            <a:r>
              <a:rPr lang="zh-CN" altLang="en-US" dirty="0">
                <a:solidFill>
                  <a:srgbClr val="D60093"/>
                </a:solidFill>
              </a:rPr>
              <a:t>通信方式对传统</a:t>
            </a:r>
            <a:r>
              <a:rPr lang="en-US" altLang="zh-CN" dirty="0">
                <a:solidFill>
                  <a:srgbClr val="D60093"/>
                </a:solidFill>
              </a:rPr>
              <a:t>IPC</a:t>
            </a:r>
            <a:r>
              <a:rPr lang="zh-CN" altLang="en-US" dirty="0">
                <a:solidFill>
                  <a:srgbClr val="D60093"/>
                </a:solidFill>
              </a:rPr>
              <a:t>的挑战</a:t>
            </a:r>
            <a:endParaRPr lang="zh-CN" altLang="en-US" dirty="0"/>
          </a:p>
        </p:txBody>
      </p:sp>
      <p:sp>
        <p:nvSpPr>
          <p:cNvPr id="3" name="内容占位符 2"/>
          <p:cNvSpPr>
            <a:spLocks noGrp="1"/>
          </p:cNvSpPr>
          <p:nvPr>
            <p:ph idx="1"/>
          </p:nvPr>
        </p:nvSpPr>
        <p:spPr/>
        <p:txBody>
          <a:bodyPr/>
          <a:lstStyle/>
          <a:p>
            <a:pPr marL="0" indent="0">
              <a:buNone/>
            </a:pPr>
            <a:r>
              <a:rPr lang="zh-CN" altLang="en-US" sz="3200" dirty="0"/>
              <a:t>安全性角</a:t>
            </a:r>
            <a:r>
              <a:rPr lang="zh-CN" altLang="en-US" sz="3200" dirty="0" smtClean="0"/>
              <a:t>度</a:t>
            </a:r>
            <a:r>
              <a:rPr lang="zh-CN" altLang="en-US" sz="3200" dirty="0"/>
              <a:t>：</a:t>
            </a:r>
            <a:endParaRPr lang="en-US" altLang="zh-CN" sz="3200" dirty="0" smtClean="0"/>
          </a:p>
          <a:p>
            <a:pPr marL="0" indent="0">
              <a:buNone/>
            </a:pPr>
            <a:r>
              <a:rPr lang="en-US" altLang="zh-CN" dirty="0" smtClean="0"/>
              <a:t>Android</a:t>
            </a:r>
            <a:r>
              <a:rPr lang="zh-CN" altLang="en-US" dirty="0"/>
              <a:t>作为一个开放式，拥有众多开发者的的平台，应用程序的</a:t>
            </a:r>
            <a:r>
              <a:rPr lang="zh-CN" altLang="en-US" dirty="0">
                <a:solidFill>
                  <a:srgbClr val="FF0000"/>
                </a:solidFill>
              </a:rPr>
              <a:t>来源广泛</a:t>
            </a:r>
            <a:r>
              <a:rPr lang="zh-CN" altLang="en-US" dirty="0"/>
              <a:t>，确保智能终端的安全是非常重要的。终端用户不希望从网上下载的程序在不知情的情况下偷窥隐私数据，连接无线网络，长期操作底层设备导致电池很快耗尽等等</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没有任何安全措施，完全依赖上层协议来确保</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的接收方无法获得对方进程</a:t>
            </a:r>
            <a:r>
              <a:rPr lang="zh-CN" altLang="en-US" dirty="0">
                <a:solidFill>
                  <a:srgbClr val="FF0000"/>
                </a:solidFill>
              </a:rPr>
              <a:t>可靠的</a:t>
            </a:r>
            <a:r>
              <a:rPr lang="en-US" altLang="zh-CN" dirty="0">
                <a:solidFill>
                  <a:srgbClr val="FF0000"/>
                </a:solidFill>
              </a:rPr>
              <a:t>UID/PID</a:t>
            </a:r>
            <a:r>
              <a:rPr lang="zh-CN" altLang="en-US" dirty="0">
                <a:solidFill>
                  <a:srgbClr val="FF0000"/>
                </a:solidFill>
              </a:rPr>
              <a:t>（用户</a:t>
            </a:r>
            <a:r>
              <a:rPr lang="en-US" altLang="zh-CN" dirty="0">
                <a:solidFill>
                  <a:srgbClr val="FF0000"/>
                </a:solidFill>
              </a:rPr>
              <a:t>ID/</a:t>
            </a:r>
            <a:r>
              <a:rPr lang="zh-CN" altLang="en-US" dirty="0">
                <a:solidFill>
                  <a:srgbClr val="FF0000"/>
                </a:solidFill>
              </a:rPr>
              <a:t>进程</a:t>
            </a:r>
            <a:r>
              <a:rPr lang="en-US" altLang="zh-CN" dirty="0">
                <a:solidFill>
                  <a:srgbClr val="FF0000"/>
                </a:solidFill>
              </a:rPr>
              <a:t>ID</a:t>
            </a:r>
            <a:r>
              <a:rPr lang="zh-CN" altLang="en-US" dirty="0">
                <a:solidFill>
                  <a:srgbClr val="FF0000"/>
                </a:solidFill>
              </a:rPr>
              <a:t>）</a:t>
            </a:r>
            <a:r>
              <a:rPr lang="zh-CN" altLang="en-US" dirty="0"/>
              <a:t>，从而无法鉴别对方身份。</a:t>
            </a:r>
            <a:r>
              <a:rPr lang="en-US" altLang="zh-CN" dirty="0"/>
              <a:t>Android</a:t>
            </a:r>
            <a:r>
              <a:rPr lang="zh-CN" altLang="en-US" dirty="0"/>
              <a:t>为</a:t>
            </a:r>
            <a:r>
              <a:rPr lang="zh-CN" altLang="en-US" dirty="0">
                <a:solidFill>
                  <a:srgbClr val="FF0000"/>
                </a:solidFill>
              </a:rPr>
              <a:t>每个安装好的应用程序分配了自己的</a:t>
            </a:r>
            <a:r>
              <a:rPr lang="en-US" altLang="zh-CN" dirty="0">
                <a:solidFill>
                  <a:srgbClr val="FF0000"/>
                </a:solidFill>
              </a:rPr>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a:t>
            </a:r>
            <a:r>
              <a:rPr lang="zh-CN" altLang="en-US" dirty="0" smtClean="0"/>
              <a:t>加才能确保安全性。</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p>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 - IPC</a:t>
            </a:r>
            <a:r>
              <a:rPr lang="zh-CN" altLang="en-US" dirty="0">
                <a:solidFill>
                  <a:srgbClr val="D60093"/>
                </a:solidFill>
              </a:rPr>
              <a:t>方式数据拷贝次数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871280"/>
              </p:ext>
            </p:extLst>
          </p:nvPr>
        </p:nvGraphicFramePr>
        <p:xfrm>
          <a:off x="519113" y="771525"/>
          <a:ext cx="8085138" cy="148336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4218019815"/>
                    </a:ext>
                  </a:extLst>
                </a:gridCol>
                <a:gridCol w="4042569">
                  <a:extLst>
                    <a:ext uri="{9D8B030D-6E8A-4147-A177-3AD203B41FA5}">
                      <a16:colId xmlns:a16="http://schemas.microsoft.com/office/drawing/2014/main" val="1488956409"/>
                    </a:ext>
                  </a:extLst>
                </a:gridCol>
              </a:tblGrid>
              <a:tr h="370840">
                <a:tc>
                  <a:txBody>
                    <a:bodyPr/>
                    <a:lstStyle/>
                    <a:p>
                      <a:r>
                        <a:rPr lang="en-US" altLang="zh-CN" sz="1800" b="0" i="0" u="none" strike="noStrike" kern="1200" dirty="0" smtClean="0">
                          <a:solidFill>
                            <a:schemeClr val="lt1"/>
                          </a:solidFill>
                          <a:effectLst/>
                          <a:latin typeface="+mn-lt"/>
                          <a:ea typeface="+mn-ea"/>
                          <a:cs typeface="+mn-cs"/>
                        </a:rPr>
                        <a:t>IPC</a:t>
                      </a:r>
                      <a:endParaRPr lang="zh-CN" altLang="en-US" dirty="0"/>
                    </a:p>
                  </a:txBody>
                  <a:tcPr/>
                </a:tc>
                <a:tc>
                  <a:txBody>
                    <a:bodyPr/>
                    <a:lstStyle/>
                    <a:p>
                      <a:pPr rtl="0"/>
                      <a:r>
                        <a:rPr lang="zh-CN" altLang="en-US" sz="1800" b="0" i="0" u="none" strike="noStrike" kern="1200" dirty="0" smtClean="0">
                          <a:solidFill>
                            <a:schemeClr val="lt1"/>
                          </a:solidFill>
                          <a:effectLst/>
                          <a:latin typeface="+mn-lt"/>
                          <a:ea typeface="+mn-ea"/>
                          <a:cs typeface="+mn-cs"/>
                        </a:rPr>
                        <a:t>拷贝次数</a:t>
                      </a:r>
                      <a:endParaRPr lang="zh-CN" altLang="en-US" b="0" dirty="0" smtClean="0">
                        <a:effectLst/>
                      </a:endParaRPr>
                    </a:p>
                  </a:txBody>
                  <a:tcPr/>
                </a:tc>
                <a:extLst>
                  <a:ext uri="{0D108BD9-81ED-4DB2-BD59-A6C34878D82A}">
                    <a16:rowId xmlns:a16="http://schemas.microsoft.com/office/drawing/2014/main" val="3387145569"/>
                  </a:ext>
                </a:extLst>
              </a:tr>
              <a:tr h="370840">
                <a:tc>
                  <a:txBody>
                    <a:bodyPr/>
                    <a:lstStyle/>
                    <a:p>
                      <a:pPr rtl="0"/>
                      <a:r>
                        <a:rPr lang="zh-CN" altLang="en-US" sz="1800" b="0" i="0" u="none" strike="noStrike" kern="1200" dirty="0" smtClean="0">
                          <a:solidFill>
                            <a:schemeClr val="dk1"/>
                          </a:solidFill>
                          <a:effectLst/>
                          <a:latin typeface="+mn-lt"/>
                          <a:ea typeface="+mn-ea"/>
                          <a:cs typeface="+mn-cs"/>
                        </a:rPr>
                        <a:t>共享内存</a:t>
                      </a:r>
                      <a:endParaRPr lang="zh-CN" altLang="en-US" b="0" dirty="0" smtClean="0">
                        <a:effectLst/>
                      </a:endParaRPr>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648002435"/>
                  </a:ext>
                </a:extLst>
              </a:tr>
              <a:tr h="370840">
                <a:tc>
                  <a:txBody>
                    <a:bodyPr/>
                    <a:lstStyle/>
                    <a:p>
                      <a:r>
                        <a:rPr lang="en-US" altLang="zh-CN" sz="1800" b="0" i="0" u="none" strike="noStrike" kern="1200" dirty="0" smtClean="0">
                          <a:solidFill>
                            <a:schemeClr val="dk1"/>
                          </a:solidFill>
                          <a:effectLst/>
                          <a:latin typeface="+mn-lt"/>
                          <a:ea typeface="+mn-ea"/>
                          <a:cs typeface="+mn-cs"/>
                        </a:rPr>
                        <a:t>Binder</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651905809"/>
                  </a:ext>
                </a:extLst>
              </a:tr>
              <a:tr h="370840">
                <a:tc>
                  <a:txBody>
                    <a:bodyPr/>
                    <a:lstStyle/>
                    <a:p>
                      <a:pPr rtl="0"/>
                      <a:r>
                        <a:rPr lang="en-US" altLang="zh-CN" sz="1800" b="0" i="0" u="none" strike="noStrike" kern="1200" dirty="0" smtClean="0">
                          <a:solidFill>
                            <a:schemeClr val="dk1"/>
                          </a:solidFill>
                          <a:effectLst/>
                          <a:latin typeface="+mn-lt"/>
                          <a:ea typeface="+mn-ea"/>
                          <a:cs typeface="+mn-cs"/>
                        </a:rPr>
                        <a:t>Socket/</a:t>
                      </a:r>
                      <a:r>
                        <a:rPr lang="zh-CN" altLang="en-US" sz="1800" b="0" i="0" u="none" strike="noStrike" kern="1200" dirty="0" smtClean="0">
                          <a:solidFill>
                            <a:schemeClr val="dk1"/>
                          </a:solidFill>
                          <a:effectLst/>
                          <a:latin typeface="+mn-lt"/>
                          <a:ea typeface="+mn-ea"/>
                          <a:cs typeface="+mn-cs"/>
                        </a:rPr>
                        <a:t>管道</a:t>
                      </a:r>
                      <a:r>
                        <a:rPr lang="en-US" altLang="zh-CN" sz="1800" b="0" i="0" u="none" strike="noStrike" kern="1200" dirty="0" smtClean="0">
                          <a:solidFill>
                            <a:schemeClr val="dk1"/>
                          </a:solidFill>
                          <a:effectLst/>
                          <a:latin typeface="+mn-lt"/>
                          <a:ea typeface="+mn-ea"/>
                          <a:cs typeface="+mn-cs"/>
                        </a:rPr>
                        <a:t>/</a:t>
                      </a:r>
                      <a:r>
                        <a:rPr lang="zh-CN" altLang="en-US" sz="1800" b="0" i="0" u="none" strike="noStrike" kern="1200" dirty="0" smtClean="0">
                          <a:solidFill>
                            <a:schemeClr val="dk1"/>
                          </a:solidFill>
                          <a:effectLst/>
                          <a:latin typeface="+mn-lt"/>
                          <a:ea typeface="+mn-ea"/>
                          <a:cs typeface="+mn-cs"/>
                        </a:rPr>
                        <a:t>消息队列</a:t>
                      </a:r>
                      <a:endParaRPr lang="zh-CN" altLang="en-US" b="0" dirty="0" smtClean="0">
                        <a:effectLst/>
                      </a:endParaRPr>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2297276370"/>
                  </a:ext>
                </a:extLst>
              </a:tr>
            </a:tbl>
          </a:graphicData>
        </a:graphic>
      </p:graphicFrame>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a:t>
            </a:r>
            <a:r>
              <a:rPr lang="zh-CN" altLang="en-US" dirty="0" smtClean="0">
                <a:solidFill>
                  <a:srgbClr val="D60093"/>
                </a:solidFill>
              </a:rPr>
              <a:t>么是</a:t>
            </a:r>
            <a:r>
              <a:rPr lang="en-US" altLang="zh-CN" dirty="0" smtClean="0">
                <a:solidFill>
                  <a:srgbClr val="D60093"/>
                </a:solidFill>
              </a:rPr>
              <a:t>Binder – </a:t>
            </a:r>
            <a:r>
              <a:rPr lang="zh-CN" altLang="en-US" dirty="0" smtClean="0">
                <a:solidFill>
                  <a:srgbClr val="D60093"/>
                </a:solidFill>
              </a:rPr>
              <a:t>概念</a:t>
            </a:r>
            <a:endParaRPr lang="zh-CN" altLang="en-US" dirty="0"/>
          </a:p>
        </p:txBody>
      </p:sp>
      <p:sp>
        <p:nvSpPr>
          <p:cNvPr id="3" name="内容占位符 2"/>
          <p:cNvSpPr>
            <a:spLocks noGrp="1"/>
          </p:cNvSpPr>
          <p:nvPr>
            <p:ph idx="1"/>
          </p:nvPr>
        </p:nvSpPr>
        <p:spPr/>
        <p:txBody>
          <a:bodyPr/>
          <a:lstStyle/>
          <a:p>
            <a:r>
              <a:rPr lang="en-US" altLang="zh-CN" dirty="0"/>
              <a:t>Binder </a:t>
            </a:r>
            <a:r>
              <a:rPr lang="zh-CN" altLang="en-US" dirty="0"/>
              <a:t>用于进程间通信，而 </a:t>
            </a:r>
            <a:r>
              <a:rPr lang="en-US" altLang="zh-CN" dirty="0"/>
              <a:t>Handler </a:t>
            </a:r>
            <a:r>
              <a:rPr lang="zh-CN" altLang="en-US" dirty="0"/>
              <a:t>消息机制用于同进程的线程间通信</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的英文涵义是别针，回形针的意思</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a:t>Android </a:t>
            </a:r>
            <a:r>
              <a:rPr lang="zh-CN" altLang="en-US" dirty="0"/>
              <a:t>中 </a:t>
            </a:r>
            <a:r>
              <a:rPr lang="en-US" altLang="zh-CN" dirty="0"/>
              <a:t>Binder </a:t>
            </a:r>
            <a:r>
              <a:rPr lang="zh-CN" altLang="en-US" dirty="0"/>
              <a:t>的存在是为了完成进程间的通信，将进程”别” 在一起。比如说：普通应用可以调用播放器提供的服务：播放、暂停、停止等功能</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是工作在 </a:t>
            </a:r>
            <a:r>
              <a:rPr lang="en-US" altLang="zh-CN" dirty="0"/>
              <a:t>Linux </a:t>
            </a:r>
            <a:r>
              <a:rPr lang="zh-CN" altLang="en-US" dirty="0"/>
              <a:t>层面，属于一个驱动，只是这个驱动是不需要硬件的，或者说是基于操作系统的一小块内存。从线程的角度来讲，</a:t>
            </a:r>
            <a:r>
              <a:rPr lang="en-US" altLang="zh-CN" dirty="0"/>
              <a:t>Binder </a:t>
            </a:r>
            <a:r>
              <a:rPr lang="zh-CN" altLang="en-US" dirty="0"/>
              <a:t>驱动的代码是运行在内核态的，客户端程序调用 </a:t>
            </a:r>
            <a:r>
              <a:rPr lang="en-US" altLang="zh-CN" dirty="0"/>
              <a:t>Binder </a:t>
            </a:r>
            <a:r>
              <a:rPr lang="zh-CN" altLang="en-US" dirty="0"/>
              <a:t>是通过系统调用完完成。</a:t>
            </a:r>
          </a:p>
        </p:txBody>
      </p:sp>
    </p:spTree>
    <p:extLst>
      <p:ext uri="{BB962C8B-B14F-4D97-AF65-F5344CB8AC3E}">
        <p14:creationId xmlns:p14="http://schemas.microsoft.com/office/powerpoint/2010/main" val="984443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什么是</a:t>
            </a:r>
            <a:r>
              <a:rPr lang="en-US" altLang="zh-CN" dirty="0">
                <a:solidFill>
                  <a:srgbClr val="D60093"/>
                </a:solidFill>
              </a:rPr>
              <a:t>Binder – </a:t>
            </a:r>
            <a:r>
              <a:rPr lang="en-US" altLang="zh-CN" dirty="0" smtClean="0">
                <a:solidFill>
                  <a:srgbClr val="D60093"/>
                </a:solidFill>
              </a:rPr>
              <a:t>Binder</a:t>
            </a:r>
            <a:r>
              <a:rPr lang="zh-CN" altLang="en-US" dirty="0" smtClean="0">
                <a:solidFill>
                  <a:srgbClr val="D60093"/>
                </a:solidFill>
              </a:rPr>
              <a:t>框架，一种架构</a:t>
            </a:r>
            <a:endParaRPr lang="zh-CN" altLang="en-US"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37413"/>
            <a:ext cx="5726567" cy="4294925"/>
          </a:xfrm>
        </p:spPr>
      </p:pic>
    </p:spTree>
    <p:extLst>
      <p:ext uri="{BB962C8B-B14F-4D97-AF65-F5344CB8AC3E}">
        <p14:creationId xmlns:p14="http://schemas.microsoft.com/office/powerpoint/2010/main" val="82158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6068</TotalTime>
  <Words>2221</Words>
  <Application>Microsoft Office PowerPoint</Application>
  <PresentationFormat>全屏显示(16:9)</PresentationFormat>
  <Paragraphs>90</Paragraphs>
  <Slides>17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微软雅黑</vt:lpstr>
      <vt:lpstr>Arial</vt:lpstr>
      <vt:lpstr>Calibri</vt:lpstr>
      <vt:lpstr>Office 主题</vt:lpstr>
      <vt:lpstr>PowerPoint 演示文稿</vt:lpstr>
      <vt:lpstr>PowerPoint 演示文稿</vt:lpstr>
      <vt:lpstr>PowerPoint 演示文稿</vt:lpstr>
      <vt:lpstr>为什么需要 Binder - Android的特殊需求</vt:lpstr>
      <vt:lpstr>为什么需要 Binder-CS通信方式对传统IPC的挑战</vt:lpstr>
      <vt:lpstr>为什么需要 Binder-CS通信方式对传统IPC的挑战</vt:lpstr>
      <vt:lpstr>为什么需要 Binder - IPC方式数据拷贝次数</vt:lpstr>
      <vt:lpstr>什么是Binder – 概念</vt:lpstr>
      <vt:lpstr>什么是Binder – Binder框架，一种架构</vt:lpstr>
      <vt:lpstr>什么是Binder – Binder框架，从服务端角度</vt:lpstr>
      <vt:lpstr>什么是Binder – Binder框架，Binder 驱动的角度</vt:lpstr>
      <vt:lpstr>什么是Binder – Binder框架，客户端的角度</vt:lpstr>
      <vt:lpstr>什么是Binder – Binder框架，斗胆总结(不负责)</vt:lpstr>
      <vt:lpstr>如何使用 Binder - </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443</cp:revision>
  <dcterms:created xsi:type="dcterms:W3CDTF">2016-11-22T08:58:59Z</dcterms:created>
  <dcterms:modified xsi:type="dcterms:W3CDTF">2017-06-26T13:47:35Z</dcterms:modified>
</cp:coreProperties>
</file>