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8" r:id="rId3"/>
    <p:sldId id="279" r:id="rId4"/>
    <p:sldId id="280" r:id="rId5"/>
    <p:sldId id="281" r:id="rId6"/>
    <p:sldId id="282" r:id="rId7"/>
    <p:sldId id="283" r:id="rId8"/>
    <p:sldId id="259"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66FF"/>
    <a:srgbClr val="DC9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7" autoAdjust="0"/>
    <p:restoredTop sz="72824" autoAdjust="0"/>
  </p:normalViewPr>
  <p:slideViewPr>
    <p:cSldViewPr>
      <p:cViewPr varScale="1">
        <p:scale>
          <a:sx n="110" d="100"/>
          <a:sy n="110" d="100"/>
        </p:scale>
        <p:origin x="1782"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81A753-46D5-4B68-8810-8FBC26EF28A8}" type="datetimeFigureOut">
              <a:rPr lang="zh-CN" altLang="en-US" smtClean="0"/>
              <a:pPr/>
              <a:t>2017/6/15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3F103-E277-474C-84E9-C60ACC034ACE}" type="slidenum">
              <a:rPr lang="zh-CN" altLang="en-US" smtClean="0"/>
              <a:pPr/>
              <a:t>‹#›</a:t>
            </a:fld>
            <a:endParaRPr lang="zh-CN" altLang="en-US"/>
          </a:p>
        </p:txBody>
      </p:sp>
    </p:spTree>
    <p:extLst>
      <p:ext uri="{BB962C8B-B14F-4D97-AF65-F5344CB8AC3E}">
        <p14:creationId xmlns:p14="http://schemas.microsoft.com/office/powerpoint/2010/main" val="1698697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A217A-B113-4C57-8472-F2F54C716C63}" type="datetimeFigureOut">
              <a:rPr lang="zh-CN" altLang="en-US" smtClean="0"/>
              <a:pPr/>
              <a:t>2017/6/15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25887-CC43-44E8-B751-E53E56EEA2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3</a:t>
            </a:fld>
            <a:endParaRPr lang="zh-CN" altLang="en-US"/>
          </a:p>
        </p:txBody>
      </p:sp>
    </p:spTree>
    <p:extLst>
      <p:ext uri="{BB962C8B-B14F-4D97-AF65-F5344CB8AC3E}">
        <p14:creationId xmlns:p14="http://schemas.microsoft.com/office/powerpoint/2010/main" val="199282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2017/6/15</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模板-04.jpg"/>
          <p:cNvPicPr>
            <a:picLocks noChangeAspect="1"/>
          </p:cNvPicPr>
          <p:nvPr userDrawn="1"/>
        </p:nvPicPr>
        <p:blipFill>
          <a:blip r:embed="rId13" cstate="print"/>
          <a:stretch>
            <a:fillRect/>
          </a:stretch>
        </p:blipFill>
        <p:spPr>
          <a:xfrm>
            <a:off x="0" y="302"/>
            <a:ext cx="9144000" cy="5142895"/>
          </a:xfrm>
          <a:prstGeom prst="rect">
            <a:avLst/>
          </a:prstGeom>
        </p:spPr>
      </p:pic>
      <p:sp>
        <p:nvSpPr>
          <p:cNvPr id="2" name="标题占位符 1"/>
          <p:cNvSpPr>
            <a:spLocks noGrp="1"/>
          </p:cNvSpPr>
          <p:nvPr>
            <p:ph type="title"/>
          </p:nvPr>
        </p:nvSpPr>
        <p:spPr>
          <a:xfrm>
            <a:off x="518864" y="205978"/>
            <a:ext cx="8085584" cy="4215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18864" y="771550"/>
            <a:ext cx="8085584" cy="396044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1800" b="1" kern="1200">
          <a:solidFill>
            <a:schemeClr val="tx1">
              <a:lumMod val="85000"/>
              <a:lumOff val="1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lumMod val="85000"/>
              <a:lumOff val="1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4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200" kern="1200">
          <a:solidFill>
            <a:schemeClr val="tx1">
              <a:lumMod val="85000"/>
              <a:lumOff val="1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板-01.jpg"/>
          <p:cNvPicPr>
            <a:picLocks noChangeAspect="1"/>
          </p:cNvPicPr>
          <p:nvPr/>
        </p:nvPicPr>
        <p:blipFill>
          <a:blip r:embed="rId3" cstate="print"/>
          <a:stretch>
            <a:fillRect/>
          </a:stretch>
        </p:blipFill>
        <p:spPr>
          <a:xfrm>
            <a:off x="0" y="302"/>
            <a:ext cx="9144000" cy="5142895"/>
          </a:xfrm>
          <a:prstGeom prst="rect">
            <a:avLst/>
          </a:prstGeom>
        </p:spPr>
      </p:pic>
      <p:sp>
        <p:nvSpPr>
          <p:cNvPr id="5" name="TextBox 4"/>
          <p:cNvSpPr txBox="1"/>
          <p:nvPr/>
        </p:nvSpPr>
        <p:spPr>
          <a:xfrm>
            <a:off x="1907704" y="1563638"/>
            <a:ext cx="5328592"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Binder-Java</a:t>
            </a:r>
            <a:r>
              <a:rPr lang="zh-CN" altLang="en-US" sz="4400" dirty="0" smtClean="0">
                <a:solidFill>
                  <a:schemeClr val="bg1"/>
                </a:solidFill>
                <a:latin typeface="微软雅黑" panose="020B0503020204020204" pitchFamily="34" charset="-122"/>
                <a:ea typeface="微软雅黑" panose="020B0503020204020204" pitchFamily="34" charset="-122"/>
              </a:rPr>
              <a:t>层简介</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3059832" y="2499742"/>
            <a:ext cx="3240360" cy="1172629"/>
          </a:xfrm>
          <a:prstGeom prst="rect">
            <a:avLst/>
          </a:prstGeom>
          <a:noFill/>
        </p:spPr>
        <p:txBody>
          <a:bodyPr wrap="square" rtlCol="0">
            <a:spAutoFit/>
          </a:bodyPr>
          <a:lstStyle/>
          <a:p>
            <a:pPr algn="r">
              <a:lnSpc>
                <a:spcPct val="130000"/>
              </a:lnSpc>
            </a:pPr>
            <a:r>
              <a:rPr lang="zh-CN" altLang="en-US" sz="2000" dirty="0">
                <a:solidFill>
                  <a:schemeClr val="bg1"/>
                </a:solidFill>
                <a:latin typeface="微软雅黑" pitchFamily="34" charset="-122"/>
                <a:ea typeface="微软雅黑" pitchFamily="34" charset="-122"/>
              </a:rPr>
              <a:t>无线技术部 </a:t>
            </a:r>
            <a:r>
              <a:rPr lang="en-US" altLang="zh-CN" sz="2000" dirty="0">
                <a:solidFill>
                  <a:schemeClr val="bg1"/>
                </a:solidFill>
                <a:latin typeface="微软雅黑" pitchFamily="34" charset="-122"/>
                <a:ea typeface="微软雅黑" pitchFamily="34" charset="-122"/>
              </a:rPr>
              <a:t>Android </a:t>
            </a:r>
            <a:r>
              <a:rPr lang="zh-CN" altLang="en-US" sz="2000" dirty="0">
                <a:solidFill>
                  <a:schemeClr val="bg1"/>
                </a:solidFill>
                <a:latin typeface="微软雅黑" pitchFamily="34" charset="-122"/>
                <a:ea typeface="微软雅黑" pitchFamily="34" charset="-122"/>
              </a:rPr>
              <a:t>组   </a:t>
            </a:r>
            <a:r>
              <a:rPr lang="zh-CN" altLang="en-US" sz="2000" dirty="0" smtClean="0">
                <a:solidFill>
                  <a:schemeClr val="bg1"/>
                </a:solidFill>
                <a:latin typeface="微软雅黑" pitchFamily="34" charset="-122"/>
                <a:ea typeface="微软雅黑" pitchFamily="34" charset="-122"/>
              </a:rPr>
              <a:t>颜廷庚</a:t>
            </a:r>
            <a:endParaRPr lang="en-US" altLang="zh-CN" sz="2000" dirty="0">
              <a:solidFill>
                <a:schemeClr val="bg1"/>
              </a:solidFill>
              <a:latin typeface="微软雅黑" pitchFamily="34" charset="-122"/>
              <a:ea typeface="微软雅黑" pitchFamily="34" charset="-122"/>
            </a:endParaRPr>
          </a:p>
          <a:p>
            <a:pPr algn="r">
              <a:lnSpc>
                <a:spcPct val="130000"/>
              </a:lnSpc>
            </a:pPr>
            <a:r>
              <a:rPr lang="en-US" altLang="zh-CN" sz="1400" dirty="0">
                <a:solidFill>
                  <a:schemeClr val="bg1"/>
                </a:solidFill>
                <a:latin typeface="微软雅黑" pitchFamily="34" charset="-122"/>
                <a:ea typeface="微软雅黑" pitchFamily="34" charset="-122"/>
              </a:rPr>
              <a:t>2017 </a:t>
            </a:r>
            <a:r>
              <a:rPr lang="zh-CN" altLang="en-US" sz="1400" dirty="0">
                <a:solidFill>
                  <a:schemeClr val="bg1"/>
                </a:solidFill>
                <a:latin typeface="微软雅黑" pitchFamily="34" charset="-122"/>
                <a:ea typeface="微软雅黑" pitchFamily="34" charset="-122"/>
              </a:rPr>
              <a:t>年 </a:t>
            </a:r>
            <a:r>
              <a:rPr lang="en-US" altLang="zh-CN" sz="1400" dirty="0">
                <a:solidFill>
                  <a:schemeClr val="bg1"/>
                </a:solidFill>
                <a:latin typeface="微软雅黑" pitchFamily="34" charset="-122"/>
                <a:ea typeface="微软雅黑" pitchFamily="34" charset="-122"/>
              </a:rPr>
              <a:t>6 </a:t>
            </a:r>
            <a:r>
              <a:rPr lang="zh-CN" altLang="en-US" sz="1400" dirty="0">
                <a:solidFill>
                  <a:schemeClr val="bg1"/>
                </a:solidFill>
                <a:latin typeface="微软雅黑" pitchFamily="34" charset="-122"/>
                <a:ea typeface="微软雅黑" pitchFamily="34" charset="-122"/>
              </a:rPr>
              <a:t>月 </a:t>
            </a:r>
            <a:r>
              <a:rPr lang="en-US" altLang="zh-CN" sz="1400" dirty="0" smtClean="0">
                <a:solidFill>
                  <a:schemeClr val="bg1"/>
                </a:solidFill>
                <a:latin typeface="微软雅黑" pitchFamily="34" charset="-122"/>
                <a:ea typeface="微软雅黑" pitchFamily="34" charset="-122"/>
              </a:rPr>
              <a:t>14 </a:t>
            </a:r>
            <a:r>
              <a:rPr lang="zh-CN" altLang="en-US" sz="1400" dirty="0">
                <a:solidFill>
                  <a:schemeClr val="bg1"/>
                </a:solidFill>
                <a:latin typeface="微软雅黑" pitchFamily="34" charset="-122"/>
                <a:ea typeface="微软雅黑" pitchFamily="34" charset="-122"/>
              </a:rPr>
              <a:t>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18864" y="205978"/>
            <a:ext cx="8085584" cy="421556"/>
          </a:xfrm>
        </p:spPr>
        <p:txBody>
          <a:bodyPr/>
          <a:lstStyle/>
          <a:p>
            <a:endParaRPr lang="zh-CN" altLang="en-US" dirty="0"/>
          </a:p>
        </p:txBody>
      </p:sp>
      <p:pic>
        <p:nvPicPr>
          <p:cNvPr id="5" name="内容占位符 3" descr="PPT模板-02.jpg"/>
          <p:cNvPicPr>
            <a:picLocks noGrp="1" noChangeAspect="1"/>
          </p:cNvPicPr>
          <p:nvPr>
            <p:ph idx="1"/>
          </p:nvPr>
        </p:nvPicPr>
        <p:blipFill>
          <a:blip r:embed="rId2" cstate="print"/>
          <a:stretch>
            <a:fillRect/>
          </a:stretch>
        </p:blipFill>
        <p:spPr>
          <a:xfrm>
            <a:off x="0" y="0"/>
            <a:ext cx="9144000" cy="5142895"/>
          </a:xfrm>
        </p:spPr>
      </p:pic>
      <p:sp>
        <p:nvSpPr>
          <p:cNvPr id="6" name="椭圆 5"/>
          <p:cNvSpPr/>
          <p:nvPr/>
        </p:nvSpPr>
        <p:spPr bwMode="auto">
          <a:xfrm>
            <a:off x="3491880" y="1995686"/>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8" name="椭圆 7"/>
          <p:cNvSpPr/>
          <p:nvPr/>
        </p:nvSpPr>
        <p:spPr bwMode="auto">
          <a:xfrm>
            <a:off x="3491880" y="2571750"/>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TextBox 7"/>
          <p:cNvSpPr txBox="1"/>
          <p:nvPr/>
        </p:nvSpPr>
        <p:spPr>
          <a:xfrm>
            <a:off x="3851920" y="2449220"/>
            <a:ext cx="1436612" cy="338554"/>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Binder</a:t>
            </a:r>
            <a:r>
              <a:rPr lang="zh-CN" altLang="en-US" sz="1600" dirty="0" smtClean="0">
                <a:latin typeface="微软雅黑" panose="020B0503020204020204" pitchFamily="34" charset="-122"/>
                <a:ea typeface="微软雅黑" panose="020B0503020204020204" pitchFamily="34" charset="-122"/>
              </a:rPr>
              <a:t>是什么</a:t>
            </a:r>
            <a:endParaRPr lang="zh-CN" altLang="en-US" sz="1600" dirty="0">
              <a:latin typeface="微软雅黑" panose="020B0503020204020204" pitchFamily="34" charset="-122"/>
              <a:ea typeface="微软雅黑" panose="020B0503020204020204" pitchFamily="34" charset="-122"/>
            </a:endParaRPr>
          </a:p>
        </p:txBody>
      </p:sp>
      <p:sp>
        <p:nvSpPr>
          <p:cNvPr id="14" name="椭圆 13"/>
          <p:cNvSpPr/>
          <p:nvPr/>
        </p:nvSpPr>
        <p:spPr bwMode="auto">
          <a:xfrm>
            <a:off x="3491880" y="3075806"/>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TextBox 13"/>
          <p:cNvSpPr txBox="1"/>
          <p:nvPr/>
        </p:nvSpPr>
        <p:spPr>
          <a:xfrm>
            <a:off x="3851920" y="2953276"/>
            <a:ext cx="1641796"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怎么使用</a:t>
            </a:r>
            <a:r>
              <a:rPr lang="en-US" altLang="zh-CN" sz="1600" dirty="0" smtClean="0">
                <a:latin typeface="微软雅黑" panose="020B0503020204020204" pitchFamily="34" charset="-122"/>
                <a:ea typeface="微软雅黑" panose="020B0503020204020204" pitchFamily="34" charset="-122"/>
              </a:rPr>
              <a:t>Binder</a:t>
            </a:r>
            <a:endParaRPr lang="zh-CN" altLang="en-US" sz="1600" dirty="0">
              <a:latin typeface="微软雅黑" panose="020B0503020204020204" pitchFamily="34" charset="-122"/>
              <a:ea typeface="微软雅黑" panose="020B0503020204020204" pitchFamily="34" charset="-122"/>
            </a:endParaRPr>
          </a:p>
        </p:txBody>
      </p:sp>
      <p:sp>
        <p:nvSpPr>
          <p:cNvPr id="19" name="TextBox 7"/>
          <p:cNvSpPr txBox="1"/>
          <p:nvPr/>
        </p:nvSpPr>
        <p:spPr>
          <a:xfrm>
            <a:off x="3851920" y="1923678"/>
            <a:ext cx="1846980"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为什</a:t>
            </a:r>
            <a:r>
              <a:rPr lang="zh-CN" altLang="en-US" sz="1600" dirty="0" smtClean="0">
                <a:latin typeface="微软雅黑" panose="020B0503020204020204" pitchFamily="34" charset="-122"/>
                <a:ea typeface="微软雅黑" panose="020B0503020204020204" pitchFamily="34" charset="-122"/>
              </a:rPr>
              <a:t>么需要</a:t>
            </a:r>
            <a:r>
              <a:rPr lang="en-US" altLang="zh-CN" sz="1600" dirty="0" smtClean="0">
                <a:latin typeface="微软雅黑" panose="020B0503020204020204" pitchFamily="34" charset="-122"/>
                <a:ea typeface="微软雅黑" panose="020B0503020204020204" pitchFamily="34" charset="-122"/>
              </a:rPr>
              <a:t>Binder</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399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11560" y="195486"/>
            <a:ext cx="3312368" cy="400110"/>
          </a:xfrm>
          <a:prstGeom prst="rect">
            <a:avLst/>
          </a:prstGeom>
          <a:noFill/>
        </p:spPr>
        <p:txBody>
          <a:bodyPr wrap="square" rtlCol="0">
            <a:spAutoFit/>
          </a:bodyPr>
          <a:lstStyle/>
          <a:p>
            <a:r>
              <a:rPr lang="zh-CN" altLang="en-US" sz="2000" b="1" dirty="0" smtClean="0">
                <a:solidFill>
                  <a:srgbClr val="D60093"/>
                </a:solidFill>
              </a:rPr>
              <a:t>为什么需要 </a:t>
            </a:r>
            <a:r>
              <a:rPr lang="en-US" altLang="zh-CN" sz="2000" b="1" dirty="0" smtClean="0">
                <a:solidFill>
                  <a:srgbClr val="D60093"/>
                </a:solidFill>
              </a:rPr>
              <a:t>Binder-</a:t>
            </a:r>
            <a:r>
              <a:rPr lang="zh-CN" altLang="en-US" sz="2000" b="1" dirty="0" smtClean="0">
                <a:solidFill>
                  <a:srgbClr val="D60093"/>
                </a:solidFill>
              </a:rPr>
              <a:t>概述</a:t>
            </a:r>
            <a:endParaRPr lang="zh-CN" altLang="en-US" sz="2000" b="1" dirty="0">
              <a:solidFill>
                <a:srgbClr val="D60093"/>
              </a:solidFill>
            </a:endParaRPr>
          </a:p>
        </p:txBody>
      </p:sp>
      <p:sp>
        <p:nvSpPr>
          <p:cNvPr id="8" name="矩形 7"/>
          <p:cNvSpPr/>
          <p:nvPr/>
        </p:nvSpPr>
        <p:spPr>
          <a:xfrm>
            <a:off x="611560" y="771550"/>
            <a:ext cx="7056784" cy="3139321"/>
          </a:xfrm>
          <a:prstGeom prst="rect">
            <a:avLst/>
          </a:prstGeom>
        </p:spPr>
        <p:txBody>
          <a:bodyPr wrap="square">
            <a:spAutoFit/>
          </a:bodyPr>
          <a:lstStyle/>
          <a:p>
            <a:r>
              <a:rPr lang="en-US" altLang="zh-CN" dirty="0" smtClean="0"/>
              <a:t>Binder </a:t>
            </a:r>
            <a:r>
              <a:rPr lang="zh-CN" altLang="en-US" dirty="0" smtClean="0"/>
              <a:t>是</a:t>
            </a:r>
            <a:r>
              <a:rPr lang="en-US" altLang="zh-CN" dirty="0"/>
              <a:t>Android</a:t>
            </a:r>
            <a:r>
              <a:rPr lang="zh-CN" altLang="en-US" dirty="0"/>
              <a:t>系统进程间通信（</a:t>
            </a:r>
            <a:r>
              <a:rPr lang="en-US" altLang="zh-CN" dirty="0"/>
              <a:t>IPC</a:t>
            </a:r>
            <a:r>
              <a:rPr lang="zh-CN" altLang="en-US" dirty="0"/>
              <a:t>）方式之一</a:t>
            </a:r>
            <a:r>
              <a:rPr lang="zh-CN" altLang="en-US" dirty="0" smtClean="0"/>
              <a:t>。</a:t>
            </a:r>
            <a:endParaRPr lang="en-US" altLang="zh-CN" dirty="0" smtClean="0"/>
          </a:p>
          <a:p>
            <a:r>
              <a:rPr lang="en-US" altLang="zh-CN" dirty="0" smtClean="0"/>
              <a:t>Linux</a:t>
            </a:r>
            <a:r>
              <a:rPr lang="zh-CN" altLang="en-US" dirty="0"/>
              <a:t>已经拥有管道，</a:t>
            </a:r>
            <a:r>
              <a:rPr lang="en-US" altLang="zh-CN" dirty="0"/>
              <a:t>system V IPC</a:t>
            </a:r>
            <a:r>
              <a:rPr lang="zh-CN" altLang="en-US" dirty="0"/>
              <a:t>，</a:t>
            </a:r>
            <a:r>
              <a:rPr lang="en-US" altLang="zh-CN" dirty="0"/>
              <a:t>socket</a:t>
            </a:r>
            <a:r>
              <a:rPr lang="zh-CN" altLang="en-US" dirty="0"/>
              <a:t>等</a:t>
            </a:r>
            <a:r>
              <a:rPr lang="en-US" altLang="zh-CN" dirty="0"/>
              <a:t>IPC</a:t>
            </a:r>
            <a:r>
              <a:rPr lang="zh-CN" altLang="en-US" dirty="0"/>
              <a:t>手段，却还要倚赖</a:t>
            </a:r>
            <a:r>
              <a:rPr lang="en-US" altLang="zh-CN" dirty="0"/>
              <a:t>Binder</a:t>
            </a:r>
            <a:r>
              <a:rPr lang="zh-CN" altLang="en-US" dirty="0"/>
              <a:t>来实现进程间通信，说明</a:t>
            </a:r>
            <a:r>
              <a:rPr lang="en-US" altLang="zh-CN" dirty="0"/>
              <a:t>Binder</a:t>
            </a:r>
            <a:r>
              <a:rPr lang="zh-CN" altLang="en-US" dirty="0"/>
              <a:t>具有无可比拟的优势</a:t>
            </a:r>
            <a:r>
              <a:rPr lang="zh-CN" altLang="en-US" dirty="0" smtClean="0"/>
              <a:t>。</a:t>
            </a:r>
            <a:endParaRPr lang="en-US" altLang="zh-CN" dirty="0"/>
          </a:p>
          <a:p>
            <a:endParaRPr lang="en-US" altLang="zh-CN" dirty="0" smtClean="0"/>
          </a:p>
          <a:p>
            <a:r>
              <a:rPr lang="zh-CN" altLang="en-US" dirty="0" smtClean="0"/>
              <a:t>深</a:t>
            </a:r>
            <a:r>
              <a:rPr lang="zh-CN" altLang="en-US" dirty="0"/>
              <a:t>入了解</a:t>
            </a:r>
            <a:r>
              <a:rPr lang="en-US" altLang="zh-CN" dirty="0"/>
              <a:t>Binder</a:t>
            </a:r>
            <a:r>
              <a:rPr lang="zh-CN" altLang="en-US" dirty="0"/>
              <a:t>并将之与传统</a:t>
            </a:r>
            <a:r>
              <a:rPr lang="en-US" altLang="zh-CN" dirty="0"/>
              <a:t>IPC</a:t>
            </a:r>
            <a:r>
              <a:rPr lang="zh-CN" altLang="en-US" dirty="0"/>
              <a:t>做对比有助于我们深入领会进程间通信的实现和性能优化</a:t>
            </a:r>
            <a:r>
              <a:rPr lang="zh-CN" altLang="en-US" dirty="0" smtClean="0"/>
              <a:t>。</a:t>
            </a:r>
            <a:endParaRPr lang="en-US" altLang="zh-CN" dirty="0" smtClean="0"/>
          </a:p>
          <a:p>
            <a:r>
              <a:rPr lang="zh-CN" altLang="en-US" dirty="0" smtClean="0"/>
              <a:t>通</a:t>
            </a:r>
            <a:r>
              <a:rPr lang="zh-CN" altLang="en-US" dirty="0"/>
              <a:t>过本文对</a:t>
            </a:r>
            <a:r>
              <a:rPr lang="en-US" altLang="zh-CN" dirty="0"/>
              <a:t>Binder</a:t>
            </a:r>
            <a:r>
              <a:rPr lang="zh-CN" altLang="en-US" dirty="0"/>
              <a:t>的详细介绍以及与其它</a:t>
            </a:r>
            <a:r>
              <a:rPr lang="en-US" altLang="zh-CN" dirty="0"/>
              <a:t>IPC</a:t>
            </a:r>
            <a:r>
              <a:rPr lang="zh-CN" altLang="en-US" dirty="0"/>
              <a:t>通信方式的对比，读者将对</a:t>
            </a:r>
            <a:r>
              <a:rPr lang="en-US" altLang="zh-CN" dirty="0"/>
              <a:t>Binder</a:t>
            </a:r>
            <a:r>
              <a:rPr lang="zh-CN" altLang="en-US" dirty="0"/>
              <a:t>的优势和使用</a:t>
            </a:r>
            <a:r>
              <a:rPr lang="en-US" altLang="zh-CN" dirty="0"/>
              <a:t>Binder</a:t>
            </a:r>
            <a:r>
              <a:rPr lang="zh-CN" altLang="en-US" dirty="0"/>
              <a:t>作为</a:t>
            </a:r>
            <a:r>
              <a:rPr lang="en-US" altLang="zh-CN" dirty="0"/>
              <a:t>Android</a:t>
            </a:r>
            <a:r>
              <a:rPr lang="zh-CN" altLang="en-US" dirty="0"/>
              <a:t>主要</a:t>
            </a:r>
            <a:r>
              <a:rPr lang="en-US" altLang="zh-CN" dirty="0"/>
              <a:t>IPC</a:t>
            </a:r>
            <a:r>
              <a:rPr lang="zh-CN" altLang="en-US" dirty="0"/>
              <a:t>方式的原因有深入了解。</a:t>
            </a:r>
          </a:p>
          <a:p>
            <a:r>
              <a:rPr lang="zh-CN" altLang="en-US" dirty="0"/>
              <a:t/>
            </a:r>
            <a:br>
              <a:rPr lang="zh-CN" altLang="en-US" dirty="0"/>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56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为什么需要 </a:t>
            </a:r>
            <a:r>
              <a:rPr lang="en-US" altLang="zh-CN" dirty="0" smtClean="0">
                <a:solidFill>
                  <a:srgbClr val="D60093"/>
                </a:solidFill>
              </a:rPr>
              <a:t>Binder-Android</a:t>
            </a:r>
            <a:r>
              <a:rPr lang="zh-CN" altLang="en-US" dirty="0" smtClean="0">
                <a:solidFill>
                  <a:srgbClr val="D60093"/>
                </a:solidFill>
              </a:rPr>
              <a:t>的特殊需求</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r>
              <a:rPr lang="zh-CN" altLang="en-US" dirty="0" smtClean="0"/>
              <a:t>于</a:t>
            </a:r>
            <a:r>
              <a:rPr lang="en-US" altLang="zh-CN" dirty="0"/>
              <a:t>Client-Server</a:t>
            </a:r>
            <a:r>
              <a:rPr lang="zh-CN" altLang="en-US" dirty="0"/>
              <a:t>的通信方式广泛应用于从互联网和数据库访问到嵌入式手持设备内部通信等各个领域。智能手机平台特别是</a:t>
            </a:r>
            <a:r>
              <a:rPr lang="en-US" altLang="zh-CN" dirty="0"/>
              <a:t>Android</a:t>
            </a:r>
            <a:r>
              <a:rPr lang="zh-CN" altLang="en-US" dirty="0"/>
              <a:t>系统中，为了向应用开发者提供丰富多样的功能，这种通信方式更是无处不在，诸如媒体播放，视音频频捕获，到各种让手机更智能的传感器（加速度，方位，温度，光亮度等）都由不同的</a:t>
            </a:r>
            <a:r>
              <a:rPr lang="en-US" altLang="zh-CN" dirty="0"/>
              <a:t>Server</a:t>
            </a:r>
            <a:r>
              <a:rPr lang="zh-CN" altLang="en-US" dirty="0"/>
              <a:t>负责管理，应用程序只需做为</a:t>
            </a:r>
            <a:r>
              <a:rPr lang="en-US" altLang="zh-CN" dirty="0"/>
              <a:t>Client</a:t>
            </a:r>
            <a:r>
              <a:rPr lang="zh-CN" altLang="en-US" dirty="0"/>
              <a:t>与这些</a:t>
            </a:r>
            <a:r>
              <a:rPr lang="en-US" altLang="zh-CN" dirty="0"/>
              <a:t>Server</a:t>
            </a:r>
            <a:r>
              <a:rPr lang="zh-CN" altLang="en-US" dirty="0"/>
              <a:t>建立连接便可以使用这些服务，花很少的时间和精力就能开发出令人眩目的功能。</a:t>
            </a:r>
            <a:r>
              <a:rPr lang="en-US" altLang="zh-CN" dirty="0"/>
              <a:t>Client-Server</a:t>
            </a:r>
            <a:r>
              <a:rPr lang="zh-CN" altLang="en-US" dirty="0"/>
              <a:t>方式的广泛采用对进程间通信（</a:t>
            </a:r>
            <a:r>
              <a:rPr lang="en-US" altLang="zh-CN" dirty="0"/>
              <a:t>IPC</a:t>
            </a:r>
            <a:r>
              <a:rPr lang="zh-CN" altLang="en-US" dirty="0"/>
              <a:t>）机制是一个挑战</a:t>
            </a:r>
            <a:r>
              <a:rPr lang="zh-CN" altLang="en-US" dirty="0" smtClean="0"/>
              <a:t>。</a:t>
            </a:r>
            <a:endParaRPr lang="en-US" altLang="zh-CN" dirty="0" smtClean="0"/>
          </a:p>
        </p:txBody>
      </p:sp>
    </p:spTree>
    <p:extLst>
      <p:ext uri="{BB962C8B-B14F-4D97-AF65-F5344CB8AC3E}">
        <p14:creationId xmlns:p14="http://schemas.microsoft.com/office/powerpoint/2010/main" val="217234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smtClean="0">
                <a:solidFill>
                  <a:srgbClr val="D60093"/>
                </a:solidFill>
              </a:rPr>
              <a:t>Binder-</a:t>
            </a:r>
            <a:r>
              <a:rPr lang="zh-CN" altLang="en-US" dirty="0" smtClean="0">
                <a:solidFill>
                  <a:srgbClr val="D60093"/>
                </a:solidFill>
              </a:rPr>
              <a:t>传统</a:t>
            </a:r>
            <a:r>
              <a:rPr lang="en-US" altLang="zh-CN" dirty="0" smtClean="0">
                <a:solidFill>
                  <a:srgbClr val="D60093"/>
                </a:solidFill>
              </a:rPr>
              <a:t>IPC</a:t>
            </a:r>
            <a:r>
              <a:rPr lang="zh-CN" altLang="en-US" dirty="0">
                <a:solidFill>
                  <a:srgbClr val="D60093"/>
                </a:solidFill>
              </a:rPr>
              <a:t>遇</a:t>
            </a:r>
            <a:r>
              <a:rPr lang="zh-CN" altLang="en-US" dirty="0" smtClean="0">
                <a:solidFill>
                  <a:srgbClr val="D60093"/>
                </a:solidFill>
              </a:rPr>
              <a:t>到的问题</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目</a:t>
            </a:r>
            <a:r>
              <a:rPr lang="zh-CN" altLang="en-US" dirty="0"/>
              <a:t>前</a:t>
            </a:r>
            <a:r>
              <a:rPr lang="en-US" altLang="zh-CN" dirty="0" err="1"/>
              <a:t>linux</a:t>
            </a:r>
            <a:r>
              <a:rPr lang="zh-CN" altLang="en-US" dirty="0"/>
              <a:t>支持的</a:t>
            </a:r>
            <a:r>
              <a:rPr lang="en-US" altLang="zh-CN" dirty="0"/>
              <a:t>IPC</a:t>
            </a:r>
            <a:r>
              <a:rPr lang="zh-CN" altLang="en-US" dirty="0"/>
              <a:t>包括传统的管道，</a:t>
            </a:r>
            <a:r>
              <a:rPr lang="en-US" altLang="zh-CN" dirty="0"/>
              <a:t>System V IPC</a:t>
            </a:r>
            <a:r>
              <a:rPr lang="zh-CN" altLang="en-US" dirty="0"/>
              <a:t>，即消息队列</a:t>
            </a:r>
            <a:r>
              <a:rPr lang="en-US" altLang="zh-CN" dirty="0"/>
              <a:t>/</a:t>
            </a:r>
            <a:r>
              <a:rPr lang="zh-CN" altLang="en-US" dirty="0"/>
              <a:t>共享内存</a:t>
            </a:r>
            <a:r>
              <a:rPr lang="en-US" altLang="zh-CN" dirty="0"/>
              <a:t>/</a:t>
            </a:r>
            <a:r>
              <a:rPr lang="zh-CN" altLang="en-US" dirty="0"/>
              <a:t>信号量，以及</a:t>
            </a:r>
            <a:r>
              <a:rPr lang="en-US" altLang="zh-CN" dirty="0" smtClean="0"/>
              <a:t>socket</a:t>
            </a:r>
            <a:r>
              <a:rPr lang="zh-CN" altLang="en-US" dirty="0" smtClean="0"/>
              <a:t>。</a:t>
            </a:r>
            <a:endParaRPr lang="en-US" altLang="zh-CN" dirty="0" smtClean="0"/>
          </a:p>
          <a:p>
            <a:pPr marL="0" indent="0">
              <a:buNone/>
            </a:pPr>
            <a:endParaRPr lang="en-US" altLang="zh-CN" dirty="0"/>
          </a:p>
          <a:p>
            <a:pPr marL="0" indent="0">
              <a:buNone/>
            </a:pPr>
            <a:r>
              <a:rPr lang="zh-CN" altLang="en-US" dirty="0" smtClean="0"/>
              <a:t>只</a:t>
            </a:r>
            <a:r>
              <a:rPr lang="zh-CN" altLang="en-US" dirty="0"/>
              <a:t>有</a:t>
            </a:r>
            <a:r>
              <a:rPr lang="en-US" altLang="zh-CN" dirty="0"/>
              <a:t>socket</a:t>
            </a:r>
            <a:r>
              <a:rPr lang="zh-CN" altLang="en-US" dirty="0"/>
              <a:t>支持</a:t>
            </a:r>
            <a:r>
              <a:rPr lang="en-US" altLang="zh-CN" dirty="0"/>
              <a:t>Client-Server</a:t>
            </a:r>
            <a:r>
              <a:rPr lang="zh-CN" altLang="en-US" dirty="0"/>
              <a:t>的通信方式。当然也可以在这些底层机制上架设一套协议来实现</a:t>
            </a:r>
            <a:r>
              <a:rPr lang="en-US" altLang="zh-CN" dirty="0"/>
              <a:t>Client-Server</a:t>
            </a:r>
            <a:r>
              <a:rPr lang="zh-CN" altLang="en-US" dirty="0"/>
              <a:t>通信，但这样增加了系统的复杂性，在手机这种条件复杂，资源稀缺的环境下可靠性也难以保证</a:t>
            </a:r>
            <a:r>
              <a:rPr lang="zh-CN" altLang="en-US" dirty="0" smtClean="0"/>
              <a:t>。</a:t>
            </a:r>
            <a:endParaRPr lang="en-US" altLang="zh-CN" dirty="0" smtClean="0"/>
          </a:p>
          <a:p>
            <a:pPr marL="0" indent="0">
              <a:buNone/>
            </a:pPr>
            <a:r>
              <a:rPr lang="zh-CN" altLang="en-US" dirty="0" smtClean="0"/>
              <a:t>传</a:t>
            </a:r>
            <a:r>
              <a:rPr lang="zh-CN" altLang="en-US" dirty="0"/>
              <a:t>输性</a:t>
            </a:r>
            <a:r>
              <a:rPr lang="zh-CN" altLang="en-US" dirty="0" smtClean="0"/>
              <a:t>能角度。</a:t>
            </a:r>
            <a:r>
              <a:rPr lang="en-US" altLang="zh-CN" dirty="0"/>
              <a:t>socket</a:t>
            </a:r>
            <a:r>
              <a:rPr lang="zh-CN" altLang="en-US" dirty="0"/>
              <a:t>作为一款通用接口，其传输效率低，开销大，主要用在跨网络的进程间通信和本机上进程间的低速通信。消息队列和管道采用存储</a:t>
            </a:r>
            <a:r>
              <a:rPr lang="en-US" altLang="zh-CN" dirty="0"/>
              <a:t>-</a:t>
            </a:r>
            <a:r>
              <a:rPr lang="zh-CN" altLang="en-US" dirty="0"/>
              <a:t>转发方式，即数据先从发送方缓存区拷贝到内核开辟的缓存区中，然后再从内核缓存区拷贝到接收方缓存区，至少有两次拷贝过程。共享内存虽然无需拷贝，但控制复杂，难以使用</a:t>
            </a:r>
            <a:r>
              <a:rPr lang="zh-CN" altLang="en-US" dirty="0" smtClean="0"/>
              <a:t>。</a:t>
            </a:r>
            <a:endParaRPr lang="en-US" altLang="zh-CN" dirty="0" smtClean="0"/>
          </a:p>
          <a:p>
            <a:pPr marL="0" indent="0">
              <a:buNone/>
            </a:pPr>
            <a:r>
              <a:rPr lang="zh-CN" altLang="en-US" dirty="0" smtClean="0"/>
              <a:t>安</a:t>
            </a:r>
            <a:r>
              <a:rPr lang="zh-CN" altLang="en-US" dirty="0"/>
              <a:t>全</a:t>
            </a:r>
            <a:r>
              <a:rPr lang="zh-CN" altLang="en-US" dirty="0" smtClean="0"/>
              <a:t>性</a:t>
            </a:r>
            <a:r>
              <a:rPr lang="zh-CN" altLang="en-US" dirty="0"/>
              <a:t>角度</a:t>
            </a:r>
            <a:r>
              <a:rPr lang="zh-CN" altLang="en-US" dirty="0" smtClean="0"/>
              <a:t>。</a:t>
            </a:r>
            <a:r>
              <a:rPr lang="en-US" altLang="zh-CN" dirty="0"/>
              <a:t>Android</a:t>
            </a:r>
            <a:r>
              <a:rPr lang="zh-CN" altLang="en-US" dirty="0"/>
              <a:t>作为一个开放式，拥有众多开发者的的平台，应用程序的来源广泛，确保智能终端的安全是非常重要的。终端用户不希望从网上下载的程序在不知情的情况下偷窥隐私数据，连接无线网络，长期操作底层设备导致电池很快耗尽等等。传统</a:t>
            </a:r>
            <a:r>
              <a:rPr lang="en-US" altLang="zh-CN" dirty="0"/>
              <a:t>IPC</a:t>
            </a:r>
            <a:r>
              <a:rPr lang="zh-CN" altLang="en-US" dirty="0"/>
              <a:t>没有任何安全措施，完全依赖上层协议来确保。首先传统</a:t>
            </a:r>
            <a:r>
              <a:rPr lang="en-US" altLang="zh-CN" dirty="0"/>
              <a:t>IPC</a:t>
            </a:r>
            <a:r>
              <a:rPr lang="zh-CN" altLang="en-US" dirty="0"/>
              <a:t>的接收方无法获得对方进程可靠的</a:t>
            </a:r>
            <a:r>
              <a:rPr lang="en-US" altLang="zh-CN" dirty="0"/>
              <a:t>UID/PID</a:t>
            </a:r>
            <a:r>
              <a:rPr lang="zh-CN" altLang="en-US" dirty="0"/>
              <a:t>（用户</a:t>
            </a:r>
            <a:r>
              <a:rPr lang="en-US" altLang="zh-CN" dirty="0"/>
              <a:t>ID/</a:t>
            </a:r>
            <a:r>
              <a:rPr lang="zh-CN" altLang="en-US" dirty="0"/>
              <a:t>进程</a:t>
            </a:r>
            <a:r>
              <a:rPr lang="en-US" altLang="zh-CN" dirty="0"/>
              <a:t>ID</a:t>
            </a:r>
            <a:r>
              <a:rPr lang="zh-CN" altLang="en-US" dirty="0"/>
              <a:t>），从而无法鉴别对方身份。</a:t>
            </a:r>
            <a:r>
              <a:rPr lang="en-US" altLang="zh-CN" dirty="0"/>
              <a:t>Android</a:t>
            </a:r>
            <a:r>
              <a:rPr lang="zh-CN" altLang="en-US" dirty="0"/>
              <a:t>为每个安装好的应用程序分配了自己的</a:t>
            </a:r>
            <a:r>
              <a:rPr lang="en-US" altLang="zh-CN" dirty="0"/>
              <a:t>UID</a:t>
            </a:r>
            <a:r>
              <a:rPr lang="zh-CN" altLang="en-US" dirty="0"/>
              <a:t>，故进程的</a:t>
            </a:r>
            <a:r>
              <a:rPr lang="en-US" altLang="zh-CN" dirty="0"/>
              <a:t>UID</a:t>
            </a:r>
            <a:r>
              <a:rPr lang="zh-CN" altLang="en-US" dirty="0"/>
              <a:t>是鉴别进程身份的重要标志。使用传统</a:t>
            </a:r>
            <a:r>
              <a:rPr lang="en-US" altLang="zh-CN" dirty="0"/>
              <a:t>IPC</a:t>
            </a:r>
            <a:r>
              <a:rPr lang="zh-CN" altLang="en-US" dirty="0"/>
              <a:t>只能由用户在数据包里填入</a:t>
            </a:r>
            <a:r>
              <a:rPr lang="en-US" altLang="zh-CN" dirty="0"/>
              <a:t>UID/PID</a:t>
            </a:r>
            <a:r>
              <a:rPr lang="zh-CN" altLang="en-US" dirty="0"/>
              <a:t>，但这样不可靠，容易被恶意程序利用。可靠的身份标记只有由</a:t>
            </a:r>
            <a:r>
              <a:rPr lang="en-US" altLang="zh-CN" dirty="0"/>
              <a:t>IPC</a:t>
            </a:r>
            <a:r>
              <a:rPr lang="zh-CN" altLang="en-US" dirty="0"/>
              <a:t>机制本身在内核中添加。其次传统</a:t>
            </a:r>
            <a:r>
              <a:rPr lang="en-US" altLang="zh-CN" dirty="0"/>
              <a:t>IPC</a:t>
            </a:r>
            <a:r>
              <a:rPr lang="zh-CN" altLang="en-US" dirty="0"/>
              <a:t>访问接入点是开放的，无法建立私有通道。比如命名管道的名称，</a:t>
            </a:r>
            <a:r>
              <a:rPr lang="en-US" altLang="zh-CN" dirty="0"/>
              <a:t>system V</a:t>
            </a:r>
            <a:r>
              <a:rPr lang="zh-CN" altLang="en-US" dirty="0"/>
              <a:t>的键值，</a:t>
            </a:r>
            <a:r>
              <a:rPr lang="en-US" altLang="zh-CN" dirty="0"/>
              <a:t>socket</a:t>
            </a:r>
            <a:r>
              <a:rPr lang="zh-CN" altLang="en-US" dirty="0"/>
              <a:t>的</a:t>
            </a:r>
            <a:r>
              <a:rPr lang="en-US" altLang="zh-CN" dirty="0" err="1"/>
              <a:t>ip</a:t>
            </a:r>
            <a:r>
              <a:rPr lang="zh-CN" altLang="en-US" dirty="0"/>
              <a:t>地址或文件名都是开放的，只要知道这些接入点的程序都可以和对端建立连接，不管怎样都无法阻止恶意程序通过猜测接收方地址获得连接。</a:t>
            </a:r>
            <a:endParaRPr lang="zh-CN" altLang="en-US" dirty="0"/>
          </a:p>
          <a:p>
            <a:endParaRPr lang="zh-CN" altLang="en-US" dirty="0"/>
          </a:p>
        </p:txBody>
      </p:sp>
    </p:spTree>
    <p:extLst>
      <p:ext uri="{BB962C8B-B14F-4D97-AF65-F5344CB8AC3E}">
        <p14:creationId xmlns:p14="http://schemas.microsoft.com/office/powerpoint/2010/main" val="222834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a:t>
            </a:r>
            <a:r>
              <a:rPr lang="zh-CN" altLang="en-US" dirty="0">
                <a:solidFill>
                  <a:srgbClr val="D60093"/>
                </a:solidFill>
              </a:rPr>
              <a:t>传统</a:t>
            </a:r>
            <a:r>
              <a:rPr lang="en-US" altLang="zh-CN" dirty="0">
                <a:solidFill>
                  <a:srgbClr val="D60093"/>
                </a:solidFill>
              </a:rPr>
              <a:t>IPC</a:t>
            </a:r>
            <a:r>
              <a:rPr lang="zh-CN" altLang="en-US" dirty="0">
                <a:solidFill>
                  <a:srgbClr val="D60093"/>
                </a:solidFill>
              </a:rPr>
              <a:t>遇到的问题</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2324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145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PPT模板-06.jpg"/>
          <p:cNvPicPr>
            <a:picLocks noGrp="1" noChangeAspect="1"/>
          </p:cNvPicPr>
          <p:nvPr>
            <p:ph idx="1"/>
          </p:nvPr>
        </p:nvPicPr>
        <p:blipFill>
          <a:blip r:embed="rId2" cstate="print"/>
          <a:stretch>
            <a:fillRect/>
          </a:stretch>
        </p:blipFill>
        <p:spPr>
          <a:xfrm>
            <a:off x="0" y="0"/>
            <a:ext cx="9144000" cy="5142895"/>
          </a:xfr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177941" tIns="109361" rIns="177941" bIns="109361" numCol="1" spcCol="1270" anchor="ctr" anchorCtr="0">
        <a:noAutofit/>
      </a:bodyPr>
      <a:lstStyle>
        <a:defPPr algn="ctr" defTabSz="1600200">
          <a:lnSpc>
            <a:spcPct val="90000"/>
          </a:lnSpc>
          <a:spcBef>
            <a:spcPct val="0"/>
          </a:spcBef>
          <a:spcAft>
            <a:spcPct val="35000"/>
          </a:spcAft>
          <a:defRPr sz="2800" dirty="0" smtClean="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5976</TotalTime>
  <Words>1091</Words>
  <Application>Microsoft Office PowerPoint</Application>
  <PresentationFormat>全屏显示(16:9)</PresentationFormat>
  <Paragraphs>25</Paragraphs>
  <Slides>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微软雅黑</vt:lpstr>
      <vt:lpstr>Arial</vt:lpstr>
      <vt:lpstr>Calibri</vt:lpstr>
      <vt:lpstr>Office 主题</vt:lpstr>
      <vt:lpstr>PowerPoint 演示文稿</vt:lpstr>
      <vt:lpstr>PowerPoint 演示文稿</vt:lpstr>
      <vt:lpstr>PowerPoint 演示文稿</vt:lpstr>
      <vt:lpstr>为什么需要 Binder-Android的特殊需求</vt:lpstr>
      <vt:lpstr>为什么需要 Binder-传统IPC遇到的问题</vt:lpstr>
      <vt:lpstr>为什么需要 Binder-传统IPC遇到的问题</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haosimin</dc:creator>
  <cp:lastModifiedBy>SteveYan</cp:lastModifiedBy>
  <cp:revision>313</cp:revision>
  <dcterms:created xsi:type="dcterms:W3CDTF">2016-11-22T08:58:59Z</dcterms:created>
  <dcterms:modified xsi:type="dcterms:W3CDTF">2017-06-15T14:57:39Z</dcterms:modified>
</cp:coreProperties>
</file>