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2" r:id="rId16"/>
    <p:sldId id="293" r:id="rId17"/>
    <p:sldId id="294" r:id="rId18"/>
    <p:sldId id="295" r:id="rId19"/>
    <p:sldId id="296" r:id="rId20"/>
    <p:sldId id="297" r:id="rId21"/>
    <p:sldId id="298" r:id="rId22"/>
    <p:sldId id="259"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FF"/>
    <a:srgbClr val="DC9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2867" autoAdjust="0"/>
  </p:normalViewPr>
  <p:slideViewPr>
    <p:cSldViewPr>
      <p:cViewPr varScale="1">
        <p:scale>
          <a:sx n="126" d="100"/>
          <a:sy n="126" d="100"/>
        </p:scale>
        <p:origin x="1152"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81A753-46D5-4B68-8810-8FBC26EF28A8}" type="datetimeFigureOut">
              <a:rPr lang="zh-CN" altLang="en-US" smtClean="0"/>
              <a:pPr/>
              <a:t>2017/7/3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93F103-E277-474C-84E9-C60ACC034ACE}" type="slidenum">
              <a:rPr lang="zh-CN" altLang="en-US" smtClean="0"/>
              <a:pPr/>
              <a:t>‹#›</a:t>
            </a:fld>
            <a:endParaRPr lang="zh-CN" altLang="en-US"/>
          </a:p>
        </p:txBody>
      </p:sp>
    </p:spTree>
    <p:extLst>
      <p:ext uri="{BB962C8B-B14F-4D97-AF65-F5344CB8AC3E}">
        <p14:creationId xmlns:p14="http://schemas.microsoft.com/office/powerpoint/2010/main" val="169869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A217A-B113-4C57-8472-F2F54C716C63}" type="datetimeFigureOut">
              <a:rPr lang="zh-CN" altLang="en-US" smtClean="0"/>
              <a:pPr/>
              <a:t>2017/7/3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25887-CC43-44E8-B751-E53E56EEA2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3</a:t>
            </a:fld>
            <a:endParaRPr lang="zh-CN" altLang="en-US"/>
          </a:p>
        </p:txBody>
      </p:sp>
    </p:spTree>
    <p:extLst>
      <p:ext uri="{BB962C8B-B14F-4D97-AF65-F5344CB8AC3E}">
        <p14:creationId xmlns:p14="http://schemas.microsoft.com/office/powerpoint/2010/main" val="199282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a:t>
            </a:r>
            <a:r>
              <a:rPr lang="en-US" altLang="zh-CN" dirty="0" err="1" smtClean="0"/>
              <a:t>linux</a:t>
            </a:r>
            <a:r>
              <a:rPr lang="zh-CN" altLang="en-US" dirty="0" smtClean="0"/>
              <a:t>支持的</a:t>
            </a:r>
            <a:r>
              <a:rPr lang="en-US" altLang="zh-CN" dirty="0" smtClean="0"/>
              <a:t>IPC</a:t>
            </a:r>
            <a:r>
              <a:rPr lang="zh-CN" altLang="en-US" dirty="0" smtClean="0"/>
              <a:t>包括传统的管道，</a:t>
            </a:r>
            <a:r>
              <a:rPr lang="en-US" altLang="zh-CN" dirty="0" smtClean="0"/>
              <a:t>System V IPC</a:t>
            </a:r>
            <a:r>
              <a:rPr lang="zh-CN" altLang="en-US" dirty="0" smtClean="0"/>
              <a:t>，即消息队列</a:t>
            </a:r>
            <a:r>
              <a:rPr lang="en-US" altLang="zh-CN" dirty="0" smtClean="0"/>
              <a:t>/</a:t>
            </a:r>
            <a:r>
              <a:rPr lang="zh-CN" altLang="en-US" dirty="0" smtClean="0"/>
              <a:t>共享内存</a:t>
            </a:r>
            <a:r>
              <a:rPr lang="en-US" altLang="zh-CN" dirty="0" smtClean="0"/>
              <a:t>/</a:t>
            </a:r>
            <a:r>
              <a:rPr lang="zh-CN" altLang="en-US" dirty="0" smtClean="0"/>
              <a:t>信号量，以及</a:t>
            </a:r>
            <a:r>
              <a:rPr lang="en-US" altLang="zh-CN" dirty="0" smtClean="0"/>
              <a:t>socket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5</a:t>
            </a:fld>
            <a:endParaRPr lang="zh-CN" altLang="en-US"/>
          </a:p>
        </p:txBody>
      </p:sp>
    </p:spTree>
    <p:extLst>
      <p:ext uri="{BB962C8B-B14F-4D97-AF65-F5344CB8AC3E}">
        <p14:creationId xmlns:p14="http://schemas.microsoft.com/office/powerpoint/2010/main" val="166804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当调用客户端调用远程方法，经由 </a:t>
            </a:r>
            <a:r>
              <a:rPr lang="en-US" altLang="zh-CN" sz="1200" b="0" i="0" kern="1200" dirty="0" err="1" smtClean="0">
                <a:solidFill>
                  <a:schemeClr val="tx1"/>
                </a:solidFill>
                <a:effectLst/>
                <a:latin typeface="+mn-lt"/>
                <a:ea typeface="+mn-ea"/>
                <a:cs typeface="+mn-cs"/>
              </a:rPr>
              <a:t>mRemote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的时候，客户端线程进入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驱动就会挂起当前线程，并向远程服务发送一个消息，消息中包含了客户端传进来的包裹数据。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当服务端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执行 </a:t>
            </a:r>
            <a:r>
              <a:rPr lang="en-US" altLang="zh-CN" sz="1200" b="0" i="0" kern="1200" dirty="0" err="1" smtClean="0">
                <a:solidFill>
                  <a:schemeClr val="tx1"/>
                </a:solidFill>
                <a:effectLst/>
                <a:latin typeface="+mn-lt"/>
                <a:ea typeface="+mn-ea"/>
                <a:cs typeface="+mn-cs"/>
              </a:rPr>
              <a:t>onTrasact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的时候，就可以对包裹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进行拆解，然后根据参数执行相应的 服务函数，执行完之后，会将执行的结果放入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当这一切都执行完之后，服务端会向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驱动发送一个 </a:t>
            </a:r>
            <a:r>
              <a:rPr lang="en-US" altLang="zh-CN" sz="1200" b="0" i="0" kern="1200" dirty="0" smtClean="0">
                <a:solidFill>
                  <a:schemeClr val="tx1"/>
                </a:solidFill>
                <a:effectLst/>
                <a:latin typeface="+mn-lt"/>
                <a:ea typeface="+mn-ea"/>
                <a:cs typeface="+mn-cs"/>
              </a:rPr>
              <a:t>notify </a:t>
            </a:r>
            <a:r>
              <a:rPr lang="zh-CN" altLang="en-US" sz="1200" b="0" i="0" kern="1200" dirty="0" smtClean="0">
                <a:solidFill>
                  <a:schemeClr val="tx1"/>
                </a:solidFill>
                <a:effectLst/>
                <a:latin typeface="+mn-lt"/>
                <a:ea typeface="+mn-ea"/>
                <a:cs typeface="+mn-cs"/>
              </a:rPr>
              <a:t>的消息（客户端线程在调用 </a:t>
            </a:r>
            <a:r>
              <a:rPr lang="en-US" altLang="zh-CN" sz="1200" b="0" i="0" kern="1200" dirty="0" smtClean="0">
                <a:solidFill>
                  <a:schemeClr val="tx1"/>
                </a:solidFill>
                <a:effectLst/>
                <a:latin typeface="+mn-lt"/>
                <a:ea typeface="+mn-ea"/>
                <a:cs typeface="+mn-cs"/>
              </a:rPr>
              <a:t>transact </a:t>
            </a:r>
            <a:r>
              <a:rPr lang="zh-CN" altLang="en-US" sz="1200" b="0" i="0" kern="1200" dirty="0" smtClean="0">
                <a:solidFill>
                  <a:schemeClr val="tx1"/>
                </a:solidFill>
                <a:effectLst/>
                <a:latin typeface="+mn-lt"/>
                <a:ea typeface="+mn-ea"/>
                <a:cs typeface="+mn-cs"/>
              </a:rPr>
              <a:t>的时候，客户端线程会被挂起），从使得客户端线程从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驱动代码区返回到客户端代码区。</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对于最后一个参数 </a:t>
            </a:r>
            <a:r>
              <a:rPr lang="en-US" altLang="zh-CN" sz="1200" b="0" i="0" kern="1200" dirty="0" smtClean="0">
                <a:solidFill>
                  <a:schemeClr val="tx1"/>
                </a:solidFill>
                <a:effectLst/>
                <a:latin typeface="+mn-lt"/>
                <a:ea typeface="+mn-ea"/>
                <a:cs typeface="+mn-cs"/>
              </a:rPr>
              <a:t>flags </a:t>
            </a:r>
            <a:r>
              <a:rPr lang="zh-CN" altLang="en-US" sz="1200" b="0" i="0" kern="1200" dirty="0" smtClean="0">
                <a:solidFill>
                  <a:schemeClr val="tx1"/>
                </a:solidFill>
                <a:effectLst/>
                <a:latin typeface="+mn-lt"/>
                <a:ea typeface="+mn-ea"/>
                <a:cs typeface="+mn-cs"/>
              </a:rPr>
              <a:t>，表示的是 </a:t>
            </a:r>
            <a:r>
              <a:rPr lang="en-US" altLang="zh-CN" sz="1200" b="0" i="0" kern="1200" dirty="0" smtClean="0">
                <a:solidFill>
                  <a:schemeClr val="tx1"/>
                </a:solidFill>
                <a:effectLst/>
                <a:latin typeface="+mn-lt"/>
                <a:ea typeface="+mn-ea"/>
                <a:cs typeface="+mn-cs"/>
              </a:rPr>
              <a:t>IPC </a:t>
            </a:r>
            <a:r>
              <a:rPr lang="zh-CN" altLang="en-US" sz="1200" b="0" i="0" kern="1200" dirty="0" smtClean="0">
                <a:solidFill>
                  <a:schemeClr val="tx1"/>
                </a:solidFill>
                <a:effectLst/>
                <a:latin typeface="+mn-lt"/>
                <a:ea typeface="+mn-ea"/>
                <a:cs typeface="+mn-cs"/>
              </a:rPr>
              <a:t>调用的模式，分为：双向，用</a:t>
            </a:r>
            <a:r>
              <a:rPr lang="en-US" altLang="zh-CN" sz="1200" b="0" i="0" kern="1200" dirty="0" smtClean="0">
                <a:solidFill>
                  <a:schemeClr val="tx1"/>
                </a:solidFill>
                <a:effectLst/>
                <a:latin typeface="+mn-lt"/>
                <a:ea typeface="+mn-ea"/>
                <a:cs typeface="+mn-cs"/>
              </a:rPr>
              <a:t>0 </a:t>
            </a:r>
            <a:r>
              <a:rPr lang="zh-CN" altLang="en-US" sz="1200" b="0" i="0" kern="1200" dirty="0" smtClean="0">
                <a:solidFill>
                  <a:schemeClr val="tx1"/>
                </a:solidFill>
                <a:effectLst/>
                <a:latin typeface="+mn-lt"/>
                <a:ea typeface="+mn-ea"/>
                <a:cs typeface="+mn-cs"/>
              </a:rPr>
              <a:t>表示，含义是服务端执行完之后会返回一定的数据；还有一种是单向，用</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表示，含义是不返回任何数据。</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同样的，返回到结果都是在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中，客户端从这个 </a:t>
            </a:r>
            <a:r>
              <a:rPr lang="en-US" altLang="zh-CN" sz="1200" b="0" i="0" kern="1200" dirty="0" smtClean="0">
                <a:solidFill>
                  <a:schemeClr val="tx1"/>
                </a:solidFill>
                <a:effectLst/>
                <a:latin typeface="+mn-lt"/>
                <a:ea typeface="+mn-ea"/>
                <a:cs typeface="+mn-cs"/>
              </a:rPr>
              <a:t>reply </a:t>
            </a:r>
            <a:r>
              <a:rPr lang="zh-CN" altLang="en-US" sz="1200" b="0" i="0" kern="1200" dirty="0" smtClean="0">
                <a:solidFill>
                  <a:schemeClr val="tx1"/>
                </a:solidFill>
                <a:effectLst/>
                <a:latin typeface="+mn-lt"/>
                <a:ea typeface="+mn-ea"/>
                <a:cs typeface="+mn-cs"/>
              </a:rPr>
              <a:t>中取的数据，这部分顺序也必须实现约定好。</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16</a:t>
            </a:fld>
            <a:endParaRPr lang="zh-CN" altLang="en-US"/>
          </a:p>
        </p:txBody>
      </p:sp>
    </p:spTree>
    <p:extLst>
      <p:ext uri="{BB962C8B-B14F-4D97-AF65-F5344CB8AC3E}">
        <p14:creationId xmlns:p14="http://schemas.microsoft.com/office/powerpoint/2010/main" val="2320040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当然完全可以不使用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类，而是仅仅基于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类编写服务程序，然而这个只是一部分。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具体来说，可以仅仅使用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类扩展系统服务，对于客户端服务则必须是基于 </a:t>
            </a:r>
            <a:r>
              <a:rPr lang="en-US" altLang="zh-CN" sz="1200" b="0" i="0" kern="1200" dirty="0" smtClean="0">
                <a:solidFill>
                  <a:schemeClr val="tx1"/>
                </a:solidFill>
                <a:effectLst/>
                <a:latin typeface="+mn-lt"/>
                <a:ea typeface="+mn-ea"/>
                <a:cs typeface="+mn-cs"/>
              </a:rPr>
              <a:t>service </a:t>
            </a:r>
            <a:r>
              <a:rPr lang="zh-CN" altLang="en-US" sz="1200" b="0" i="0" kern="1200" dirty="0" smtClean="0">
                <a:solidFill>
                  <a:schemeClr val="tx1"/>
                </a:solidFill>
                <a:effectLst/>
                <a:latin typeface="+mn-lt"/>
                <a:ea typeface="+mn-ea"/>
                <a:cs typeface="+mn-cs"/>
              </a:rPr>
              <a:t>类来编写的。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系统服务是指那些通过 </a:t>
            </a:r>
            <a:r>
              <a:rPr lang="en-US" altLang="zh-CN" sz="1200" b="0" i="0" kern="1200" dirty="0" err="1" smtClean="0">
                <a:solidFill>
                  <a:schemeClr val="tx1"/>
                </a:solidFill>
                <a:effectLst/>
                <a:latin typeface="+mn-lt"/>
                <a:ea typeface="+mn-ea"/>
                <a:cs typeface="+mn-cs"/>
              </a:rPr>
              <a:t>getSystemService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方法获取的服务，而客户端服务是指应用程序提供的自定义服务。</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也就是说，扩展系统服务的时候，可以完全只使用 </a:t>
            </a:r>
            <a:r>
              <a:rPr lang="en-US" altLang="zh-CN" sz="1200" b="0" i="0" kern="1200" dirty="0" smtClean="0">
                <a:solidFill>
                  <a:schemeClr val="tx1"/>
                </a:solidFill>
                <a:effectLst/>
                <a:latin typeface="+mn-lt"/>
                <a:ea typeface="+mn-ea"/>
                <a:cs typeface="+mn-cs"/>
              </a:rPr>
              <a:t>Binder </a:t>
            </a:r>
            <a:r>
              <a:rPr lang="zh-CN" altLang="en-US" sz="1200" b="0" i="0" kern="1200" dirty="0" smtClean="0">
                <a:solidFill>
                  <a:schemeClr val="tx1"/>
                </a:solidFill>
                <a:effectLst/>
                <a:latin typeface="+mn-lt"/>
                <a:ea typeface="+mn-ea"/>
                <a:cs typeface="+mn-cs"/>
              </a:rPr>
              <a:t>类；而对于客户端的服务则必须基于 </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17</a:t>
            </a:fld>
            <a:endParaRPr lang="zh-CN" altLang="en-US"/>
          </a:p>
        </p:txBody>
      </p:sp>
    </p:spTree>
    <p:extLst>
      <p:ext uri="{BB962C8B-B14F-4D97-AF65-F5344CB8AC3E}">
        <p14:creationId xmlns:p14="http://schemas.microsoft.com/office/powerpoint/2010/main" val="393775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18</a:t>
            </a:fld>
            <a:endParaRPr lang="zh-CN" altLang="en-US"/>
          </a:p>
        </p:txBody>
      </p:sp>
    </p:spTree>
    <p:extLst>
      <p:ext uri="{BB962C8B-B14F-4D97-AF65-F5344CB8AC3E}">
        <p14:creationId xmlns:p14="http://schemas.microsoft.com/office/powerpoint/2010/main" val="36303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具体的运行过程中，当客户端请求启动 </a:t>
            </a:r>
            <a:r>
              <a:rPr lang="en-US" altLang="zh-CN" dirty="0" smtClean="0"/>
              <a:t>service </a:t>
            </a:r>
            <a:r>
              <a:rPr lang="zh-CN" altLang="en-US" dirty="0" smtClean="0"/>
              <a:t>的时候，请求就会通过 </a:t>
            </a:r>
            <a:r>
              <a:rPr lang="en-US" altLang="zh-CN" dirty="0" err="1" smtClean="0"/>
              <a:t>Ams</a:t>
            </a:r>
            <a:r>
              <a:rPr lang="en-US" altLang="zh-CN" dirty="0" smtClean="0"/>
              <a:t> </a:t>
            </a:r>
            <a:r>
              <a:rPr lang="zh-CN" altLang="en-US" dirty="0" smtClean="0"/>
              <a:t>发出，若 </a:t>
            </a:r>
            <a:r>
              <a:rPr lang="en-US" altLang="zh-CN" dirty="0" smtClean="0"/>
              <a:t>service </a:t>
            </a:r>
            <a:r>
              <a:rPr lang="zh-CN" altLang="en-US" dirty="0" smtClean="0"/>
              <a:t>正常启动了，那么 </a:t>
            </a:r>
            <a:r>
              <a:rPr lang="en-US" altLang="zh-CN" dirty="0" err="1" smtClean="0"/>
              <a:t>Ams</a:t>
            </a:r>
            <a:r>
              <a:rPr lang="en-US" altLang="zh-CN" dirty="0" smtClean="0"/>
              <a:t> </a:t>
            </a:r>
            <a:r>
              <a:rPr lang="zh-CN" altLang="en-US" dirty="0" smtClean="0"/>
              <a:t>就会远程调用 </a:t>
            </a:r>
            <a:r>
              <a:rPr lang="en-US" altLang="zh-CN" dirty="0" err="1" smtClean="0"/>
              <a:t>ActivityThread</a:t>
            </a:r>
            <a:r>
              <a:rPr lang="en-US" altLang="zh-CN" dirty="0" smtClean="0"/>
              <a:t> </a:t>
            </a:r>
            <a:r>
              <a:rPr lang="zh-CN" altLang="en-US" dirty="0" smtClean="0"/>
              <a:t>类中的 </a:t>
            </a:r>
            <a:r>
              <a:rPr lang="en-US" altLang="zh-CN" dirty="0" err="1" smtClean="0"/>
              <a:t>ApplicationThread</a:t>
            </a:r>
            <a:r>
              <a:rPr lang="en-US" altLang="zh-CN" dirty="0" smtClean="0"/>
              <a:t> </a:t>
            </a:r>
            <a:r>
              <a:rPr lang="zh-CN" altLang="en-US" dirty="0" smtClean="0"/>
              <a:t>对象，调用的参数就包含了 </a:t>
            </a:r>
            <a:r>
              <a:rPr lang="en-US" altLang="zh-CN" dirty="0" smtClean="0"/>
              <a:t>service </a:t>
            </a:r>
            <a:r>
              <a:rPr lang="zh-CN" altLang="en-US" dirty="0" smtClean="0"/>
              <a:t>的 </a:t>
            </a:r>
            <a:r>
              <a:rPr lang="en-US" altLang="zh-CN" dirty="0" smtClean="0"/>
              <a:t>Binder </a:t>
            </a:r>
            <a:r>
              <a:rPr lang="zh-CN" altLang="en-US" dirty="0" smtClean="0"/>
              <a:t>对象的引用，然后在 </a:t>
            </a:r>
            <a:r>
              <a:rPr lang="en-US" altLang="zh-CN" dirty="0" err="1" smtClean="0"/>
              <a:t>ApplicationThread</a:t>
            </a:r>
            <a:r>
              <a:rPr lang="en-US" altLang="zh-CN" dirty="0" smtClean="0"/>
              <a:t> </a:t>
            </a:r>
            <a:r>
              <a:rPr lang="zh-CN" altLang="en-US" dirty="0" smtClean="0"/>
              <a:t>中回调 </a:t>
            </a:r>
            <a:r>
              <a:rPr lang="en-US" altLang="zh-CN" dirty="0" err="1" smtClean="0"/>
              <a:t>bindService</a:t>
            </a:r>
            <a:r>
              <a:rPr lang="en-US" altLang="zh-CN" dirty="0" smtClean="0"/>
              <a:t> </a:t>
            </a:r>
            <a:r>
              <a:rPr lang="zh-CN" altLang="en-US" dirty="0" smtClean="0"/>
              <a:t>的第二个参数 </a:t>
            </a:r>
            <a:r>
              <a:rPr lang="en-US" altLang="zh-CN" dirty="0" err="1" smtClean="0"/>
              <a:t>ServiceConnection</a:t>
            </a:r>
            <a:r>
              <a:rPr lang="en-US" altLang="zh-CN" dirty="0" smtClean="0"/>
              <a:t> </a:t>
            </a:r>
            <a:r>
              <a:rPr lang="zh-CN" altLang="en-US" dirty="0" smtClean="0"/>
              <a:t>的方法 </a:t>
            </a:r>
            <a:r>
              <a:rPr lang="en-US" altLang="zh-CN" dirty="0" err="1" smtClean="0"/>
              <a:t>onServiceConnected</a:t>
            </a:r>
            <a:r>
              <a:rPr lang="en-US" altLang="zh-CN" dirty="0" smtClean="0"/>
              <a:t> </a:t>
            </a:r>
            <a:r>
              <a:rPr lang="zh-CN" altLang="en-US" dirty="0" smtClean="0"/>
              <a:t>，将 </a:t>
            </a:r>
            <a:r>
              <a:rPr lang="en-US" altLang="zh-CN" dirty="0" smtClean="0"/>
              <a:t>Binder </a:t>
            </a:r>
            <a:r>
              <a:rPr lang="zh-CN" altLang="en-US" dirty="0" smtClean="0"/>
              <a:t>引用传递回客户端，这样客户端就拿到了远程服务的 </a:t>
            </a:r>
            <a:r>
              <a:rPr lang="en-US" altLang="zh-CN" dirty="0" smtClean="0"/>
              <a:t>Binder </a:t>
            </a:r>
            <a:r>
              <a:rPr lang="zh-CN" altLang="en-US" dirty="0" smtClean="0"/>
              <a:t>对象引用。在实际操作中，常常可以这个 </a:t>
            </a:r>
            <a:r>
              <a:rPr lang="en-US" altLang="zh-CN" dirty="0" smtClean="0"/>
              <a:t>Binder </a:t>
            </a:r>
            <a:r>
              <a:rPr lang="zh-CN" altLang="en-US" dirty="0" smtClean="0"/>
              <a:t>对象引用设置成一个全局变量，可以在客户端的任何地方都可以访问到。</a:t>
            </a:r>
          </a:p>
          <a:p>
            <a:endParaRPr lang="zh-CN" altLang="en-US" dirty="0"/>
          </a:p>
        </p:txBody>
      </p:sp>
      <p:sp>
        <p:nvSpPr>
          <p:cNvPr id="4" name="灯片编号占位符 3"/>
          <p:cNvSpPr>
            <a:spLocks noGrp="1"/>
          </p:cNvSpPr>
          <p:nvPr>
            <p:ph type="sldNum" sz="quarter" idx="10"/>
          </p:nvPr>
        </p:nvSpPr>
        <p:spPr/>
        <p:txBody>
          <a:bodyPr/>
          <a:lstStyle/>
          <a:p>
            <a:fld id="{48625887-CC43-44E8-B751-E53E56EEA21E}" type="slidenum">
              <a:rPr lang="zh-CN" altLang="en-US" smtClean="0"/>
              <a:pPr/>
              <a:t>19</a:t>
            </a:fld>
            <a:endParaRPr lang="zh-CN" altLang="en-US"/>
          </a:p>
        </p:txBody>
      </p:sp>
    </p:spTree>
    <p:extLst>
      <p:ext uri="{BB962C8B-B14F-4D97-AF65-F5344CB8AC3E}">
        <p14:creationId xmlns:p14="http://schemas.microsoft.com/office/powerpoint/2010/main" val="255693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918F5BD1-E764-4D65-9399-12C6B8652A7F}" type="datetimeFigureOut">
              <a:rPr lang="zh-CN" altLang="en-US" smtClean="0"/>
              <a:pPr/>
              <a:t>2017/7/3</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82AE29E-53A6-45E2-8A61-D53C3A0990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模板-04.jpg"/>
          <p:cNvPicPr>
            <a:picLocks noChangeAspect="1"/>
          </p:cNvPicPr>
          <p:nvPr userDrawn="1"/>
        </p:nvPicPr>
        <p:blipFill>
          <a:blip r:embed="rId13" cstate="print"/>
          <a:stretch>
            <a:fillRect/>
          </a:stretch>
        </p:blipFill>
        <p:spPr>
          <a:xfrm>
            <a:off x="0" y="302"/>
            <a:ext cx="9144000" cy="5142895"/>
          </a:xfrm>
          <a:prstGeom prst="rect">
            <a:avLst/>
          </a:prstGeom>
        </p:spPr>
      </p:pic>
      <p:sp>
        <p:nvSpPr>
          <p:cNvPr id="2" name="标题占位符 1"/>
          <p:cNvSpPr>
            <a:spLocks noGrp="1"/>
          </p:cNvSpPr>
          <p:nvPr>
            <p:ph type="title"/>
          </p:nvPr>
        </p:nvSpPr>
        <p:spPr>
          <a:xfrm>
            <a:off x="518864" y="205978"/>
            <a:ext cx="8085584" cy="421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18864" y="771550"/>
            <a:ext cx="8085584" cy="396044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1800" b="1" kern="1200">
          <a:solidFill>
            <a:schemeClr val="tx1">
              <a:lumMod val="85000"/>
              <a:lumOff val="1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600" kern="1200">
          <a:solidFill>
            <a:schemeClr val="tx1">
              <a:lumMod val="85000"/>
              <a:lumOff val="1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1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板-01.jpg"/>
          <p:cNvPicPr>
            <a:picLocks noChangeAspect="1"/>
          </p:cNvPicPr>
          <p:nvPr/>
        </p:nvPicPr>
        <p:blipFill>
          <a:blip r:embed="rId3" cstate="print"/>
          <a:stretch>
            <a:fillRect/>
          </a:stretch>
        </p:blipFill>
        <p:spPr>
          <a:xfrm>
            <a:off x="0" y="302"/>
            <a:ext cx="9144000" cy="5142895"/>
          </a:xfrm>
          <a:prstGeom prst="rect">
            <a:avLst/>
          </a:prstGeom>
        </p:spPr>
      </p:pic>
      <p:sp>
        <p:nvSpPr>
          <p:cNvPr id="5" name="TextBox 4"/>
          <p:cNvSpPr txBox="1"/>
          <p:nvPr/>
        </p:nvSpPr>
        <p:spPr>
          <a:xfrm>
            <a:off x="1907704" y="1563638"/>
            <a:ext cx="5328592"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Binder-Java</a:t>
            </a:r>
            <a:r>
              <a:rPr lang="zh-CN" altLang="en-US" sz="4400" dirty="0" smtClean="0">
                <a:solidFill>
                  <a:schemeClr val="bg1"/>
                </a:solidFill>
                <a:latin typeface="微软雅黑" panose="020B0503020204020204" pitchFamily="34" charset="-122"/>
                <a:ea typeface="微软雅黑" panose="020B0503020204020204" pitchFamily="34" charset="-122"/>
              </a:rPr>
              <a:t>层简介</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59832" y="2499742"/>
            <a:ext cx="3240360" cy="1172629"/>
          </a:xfrm>
          <a:prstGeom prst="rect">
            <a:avLst/>
          </a:prstGeom>
          <a:noFill/>
        </p:spPr>
        <p:txBody>
          <a:bodyPr wrap="square" rtlCol="0">
            <a:spAutoFit/>
          </a:bodyPr>
          <a:lstStyle/>
          <a:p>
            <a:pPr algn="r">
              <a:lnSpc>
                <a:spcPct val="130000"/>
              </a:lnSpc>
            </a:pPr>
            <a:r>
              <a:rPr lang="zh-CN" altLang="en-US" sz="2000" dirty="0">
                <a:solidFill>
                  <a:schemeClr val="bg1"/>
                </a:solidFill>
                <a:latin typeface="微软雅黑" pitchFamily="34" charset="-122"/>
                <a:ea typeface="微软雅黑" pitchFamily="34" charset="-122"/>
              </a:rPr>
              <a:t>无线技术部 </a:t>
            </a:r>
            <a:r>
              <a:rPr lang="en-US" altLang="zh-CN" sz="2000" dirty="0">
                <a:solidFill>
                  <a:schemeClr val="bg1"/>
                </a:solidFill>
                <a:latin typeface="微软雅黑" pitchFamily="34" charset="-122"/>
                <a:ea typeface="微软雅黑" pitchFamily="34" charset="-122"/>
              </a:rPr>
              <a:t>Android </a:t>
            </a:r>
            <a:r>
              <a:rPr lang="zh-CN" altLang="en-US" sz="2000" dirty="0">
                <a:solidFill>
                  <a:schemeClr val="bg1"/>
                </a:solidFill>
                <a:latin typeface="微软雅黑" pitchFamily="34" charset="-122"/>
                <a:ea typeface="微软雅黑" pitchFamily="34" charset="-122"/>
              </a:rPr>
              <a:t>组   </a:t>
            </a:r>
            <a:r>
              <a:rPr lang="zh-CN" altLang="en-US" sz="2000" dirty="0" smtClean="0">
                <a:solidFill>
                  <a:schemeClr val="bg1"/>
                </a:solidFill>
                <a:latin typeface="微软雅黑" pitchFamily="34" charset="-122"/>
                <a:ea typeface="微软雅黑" pitchFamily="34" charset="-122"/>
              </a:rPr>
              <a:t>颜廷庚</a:t>
            </a:r>
            <a:endParaRPr lang="en-US" altLang="zh-CN" sz="2000" dirty="0">
              <a:solidFill>
                <a:schemeClr val="bg1"/>
              </a:solidFill>
              <a:latin typeface="微软雅黑" pitchFamily="34" charset="-122"/>
              <a:ea typeface="微软雅黑" pitchFamily="34" charset="-122"/>
            </a:endParaRPr>
          </a:p>
          <a:p>
            <a:pPr algn="r">
              <a:lnSpc>
                <a:spcPct val="130000"/>
              </a:lnSpc>
            </a:pPr>
            <a:r>
              <a:rPr lang="en-US" altLang="zh-CN" sz="1400" dirty="0">
                <a:solidFill>
                  <a:schemeClr val="bg1"/>
                </a:solidFill>
                <a:latin typeface="微软雅黑" pitchFamily="34" charset="-122"/>
                <a:ea typeface="微软雅黑" pitchFamily="34" charset="-122"/>
              </a:rPr>
              <a:t>2017 </a:t>
            </a:r>
            <a:r>
              <a:rPr lang="zh-CN" altLang="en-US" sz="1400" dirty="0">
                <a:solidFill>
                  <a:schemeClr val="bg1"/>
                </a:solidFill>
                <a:latin typeface="微软雅黑" pitchFamily="34" charset="-122"/>
                <a:ea typeface="微软雅黑" pitchFamily="34" charset="-122"/>
              </a:rPr>
              <a:t>年 </a:t>
            </a:r>
            <a:r>
              <a:rPr lang="en-US" altLang="zh-CN" sz="1400" dirty="0">
                <a:solidFill>
                  <a:schemeClr val="bg1"/>
                </a:solidFill>
                <a:latin typeface="微软雅黑" pitchFamily="34" charset="-122"/>
                <a:ea typeface="微软雅黑" pitchFamily="34" charset="-122"/>
              </a:rPr>
              <a:t>6 </a:t>
            </a:r>
            <a:r>
              <a:rPr lang="zh-CN" altLang="en-US" sz="1400" dirty="0">
                <a:solidFill>
                  <a:schemeClr val="bg1"/>
                </a:solidFill>
                <a:latin typeface="微软雅黑" pitchFamily="34" charset="-122"/>
                <a:ea typeface="微软雅黑" pitchFamily="34" charset="-122"/>
              </a:rPr>
              <a:t>月 </a:t>
            </a:r>
            <a:r>
              <a:rPr lang="en-US" altLang="zh-CN" sz="1400" dirty="0" smtClean="0">
                <a:solidFill>
                  <a:schemeClr val="bg1"/>
                </a:solidFill>
                <a:latin typeface="微软雅黑" pitchFamily="34" charset="-122"/>
                <a:ea typeface="微软雅黑" pitchFamily="34" charset="-122"/>
              </a:rPr>
              <a:t>14 </a:t>
            </a:r>
            <a:r>
              <a:rPr lang="zh-CN" altLang="en-US" sz="1400" dirty="0">
                <a:solidFill>
                  <a:schemeClr val="bg1"/>
                </a:solidFill>
                <a:latin typeface="微软雅黑" pitchFamily="34" charset="-122"/>
                <a:ea typeface="微软雅黑"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，从服务端角度</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 </a:t>
            </a:r>
            <a:r>
              <a:rPr lang="en-US" altLang="zh-CN" dirty="0"/>
              <a:t>Binder </a:t>
            </a:r>
            <a:r>
              <a:rPr lang="zh-CN" altLang="en-US" dirty="0"/>
              <a:t>服务端实际上就是一个 </a:t>
            </a:r>
            <a:r>
              <a:rPr lang="en-US" altLang="zh-CN" dirty="0"/>
              <a:t>Binder </a:t>
            </a:r>
            <a:r>
              <a:rPr lang="zh-CN" altLang="en-US" dirty="0"/>
              <a:t>类的对象，该类一旦创建，内部就会启动一个隐藏线程。该线程接下来就用于接收 </a:t>
            </a:r>
            <a:r>
              <a:rPr lang="en-US" altLang="zh-CN" dirty="0"/>
              <a:t>Binder </a:t>
            </a:r>
            <a:r>
              <a:rPr lang="zh-CN" altLang="en-US" dirty="0"/>
              <a:t>驱动发送来的消息，收到消息之后，会执行到</a:t>
            </a:r>
            <a:r>
              <a:rPr lang="en-US" altLang="zh-CN" dirty="0"/>
              <a:t>Binder </a:t>
            </a:r>
            <a:r>
              <a:rPr lang="zh-CN" altLang="en-US" dirty="0"/>
              <a:t>对象中的 </a:t>
            </a:r>
            <a:r>
              <a:rPr lang="en-US" altLang="zh-CN" dirty="0" err="1"/>
              <a:t>onTransact</a:t>
            </a:r>
            <a:r>
              <a:rPr lang="en-US" altLang="zh-CN" dirty="0"/>
              <a:t> </a:t>
            </a:r>
            <a:r>
              <a:rPr lang="zh-CN" altLang="en-US" dirty="0"/>
              <a:t>方法，在这个方法中，根据不同的参数，执行不同的服务代码。因此，要实现一个 </a:t>
            </a:r>
            <a:r>
              <a:rPr lang="en-US" altLang="zh-CN" dirty="0"/>
              <a:t>Binder </a:t>
            </a:r>
            <a:r>
              <a:rPr lang="zh-CN" altLang="en-US" dirty="0"/>
              <a:t>服务，就必须重载 </a:t>
            </a:r>
            <a:r>
              <a:rPr lang="en-US" altLang="zh-CN" dirty="0" err="1"/>
              <a:t>onTransact</a:t>
            </a:r>
            <a:r>
              <a:rPr lang="en-US" altLang="zh-CN" dirty="0"/>
              <a:t> </a:t>
            </a:r>
            <a:r>
              <a:rPr lang="zh-CN" altLang="en-US" dirty="0"/>
              <a:t>方法</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err="1"/>
              <a:t>onTransact</a:t>
            </a:r>
            <a:r>
              <a:rPr lang="en-US" altLang="zh-CN" dirty="0"/>
              <a:t> </a:t>
            </a:r>
            <a:r>
              <a:rPr lang="zh-CN" altLang="en-US" dirty="0"/>
              <a:t>方法中，会获取传递进来的参数，将其转换成服务函数的参数。</a:t>
            </a:r>
            <a:r>
              <a:rPr lang="en-US" altLang="zh-CN" dirty="0" err="1"/>
              <a:t>onTransact</a:t>
            </a:r>
            <a:r>
              <a:rPr lang="en-US" altLang="zh-CN" dirty="0"/>
              <a:t> </a:t>
            </a:r>
            <a:r>
              <a:rPr lang="zh-CN" altLang="en-US" dirty="0"/>
              <a:t>参数的来源于 客户端的调用 </a:t>
            </a:r>
            <a:r>
              <a:rPr lang="en-US" altLang="zh-CN" dirty="0"/>
              <a:t>transact </a:t>
            </a:r>
            <a:r>
              <a:rPr lang="zh-CN" altLang="en-US" dirty="0"/>
              <a:t>方法。所以，如果 </a:t>
            </a:r>
            <a:r>
              <a:rPr lang="en-US" altLang="zh-CN" dirty="0"/>
              <a:t>transact </a:t>
            </a:r>
            <a:r>
              <a:rPr lang="zh-CN" altLang="en-US" dirty="0"/>
              <a:t>方法的参数有固定的格式输入，那么 </a:t>
            </a:r>
            <a:r>
              <a:rPr lang="en-US" altLang="zh-CN" dirty="0" err="1"/>
              <a:t>onTransact</a:t>
            </a:r>
            <a:r>
              <a:rPr lang="en-US" altLang="zh-CN" dirty="0"/>
              <a:t> </a:t>
            </a:r>
            <a:r>
              <a:rPr lang="zh-CN" altLang="en-US" dirty="0"/>
              <a:t>就会有相应的固定格式输出。</a:t>
            </a:r>
          </a:p>
        </p:txBody>
      </p:sp>
    </p:spTree>
    <p:extLst>
      <p:ext uri="{BB962C8B-B14F-4D97-AF65-F5344CB8AC3E}">
        <p14:creationId xmlns:p14="http://schemas.microsoft.com/office/powerpoint/2010/main" val="319142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a:t>
            </a:r>
            <a:r>
              <a:rPr lang="en-US" altLang="zh-CN" dirty="0" smtClean="0">
                <a:solidFill>
                  <a:srgbClr val="D60093"/>
                </a:solidFill>
              </a:rPr>
              <a:t>Binder </a:t>
            </a:r>
            <a:r>
              <a:rPr lang="zh-CN" altLang="en-US" dirty="0" smtClean="0">
                <a:solidFill>
                  <a:srgbClr val="D60093"/>
                </a:solidFill>
              </a:rPr>
              <a:t>驱动的角度</a:t>
            </a:r>
            <a:endParaRPr lang="zh-CN" altLang="en-US" dirty="0"/>
          </a:p>
        </p:txBody>
      </p:sp>
      <p:sp>
        <p:nvSpPr>
          <p:cNvPr id="3" name="内容占位符 2"/>
          <p:cNvSpPr>
            <a:spLocks noGrp="1"/>
          </p:cNvSpPr>
          <p:nvPr>
            <p:ph idx="1"/>
          </p:nvPr>
        </p:nvSpPr>
        <p:spPr/>
        <p:txBody>
          <a:bodyPr/>
          <a:lstStyle/>
          <a:p>
            <a:r>
              <a:rPr lang="zh-CN" altLang="en-US" dirty="0" smtClean="0"/>
              <a:t>任</a:t>
            </a:r>
            <a:r>
              <a:rPr lang="zh-CN" altLang="en-US" dirty="0"/>
              <a:t>何一个服务端的 </a:t>
            </a:r>
            <a:r>
              <a:rPr lang="en-US" altLang="zh-CN" dirty="0"/>
              <a:t>Binder </a:t>
            </a:r>
            <a:r>
              <a:rPr lang="zh-CN" altLang="en-US" dirty="0"/>
              <a:t>对象被创建的时候，都同时会在 </a:t>
            </a:r>
            <a:r>
              <a:rPr lang="en-US" altLang="zh-CN" dirty="0"/>
              <a:t>Binder </a:t>
            </a:r>
            <a:r>
              <a:rPr lang="zh-CN" altLang="en-US" dirty="0"/>
              <a:t>驱动中创建一个 </a:t>
            </a:r>
            <a:r>
              <a:rPr lang="en-US" altLang="zh-CN" dirty="0" err="1"/>
              <a:t>mRemote</a:t>
            </a:r>
            <a:r>
              <a:rPr lang="en-US" altLang="zh-CN" dirty="0"/>
              <a:t> </a:t>
            </a:r>
            <a:r>
              <a:rPr lang="zh-CN" altLang="en-US" dirty="0"/>
              <a:t>对象，这个对象也是 </a:t>
            </a:r>
            <a:r>
              <a:rPr lang="en-US" altLang="zh-CN" dirty="0"/>
              <a:t>Binder </a:t>
            </a:r>
            <a:r>
              <a:rPr lang="zh-CN" altLang="en-US" dirty="0"/>
              <a:t>类。客户端想要访问远程服务的时候，都是通过这个 </a:t>
            </a:r>
            <a:r>
              <a:rPr lang="en-US" altLang="zh-CN" dirty="0" err="1"/>
              <a:t>mRemote</a:t>
            </a:r>
            <a:r>
              <a:rPr lang="en-US" altLang="zh-CN" dirty="0"/>
              <a:t> </a:t>
            </a:r>
            <a:r>
              <a:rPr lang="zh-CN" altLang="en-US" dirty="0"/>
              <a:t>对象。</a:t>
            </a:r>
          </a:p>
        </p:txBody>
      </p:sp>
    </p:spTree>
    <p:extLst>
      <p:ext uri="{BB962C8B-B14F-4D97-AF65-F5344CB8AC3E}">
        <p14:creationId xmlns:p14="http://schemas.microsoft.com/office/powerpoint/2010/main" val="312499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框架</a:t>
            </a:r>
            <a:r>
              <a:rPr lang="zh-CN" altLang="en-US" dirty="0" smtClean="0">
                <a:solidFill>
                  <a:srgbClr val="D60093"/>
                </a:solidFill>
              </a:rPr>
              <a:t>，客户端的角度</a:t>
            </a:r>
            <a:endParaRPr lang="zh-CN" altLang="en-US" dirty="0"/>
          </a:p>
        </p:txBody>
      </p:sp>
      <p:sp>
        <p:nvSpPr>
          <p:cNvPr id="3" name="内容占位符 2"/>
          <p:cNvSpPr>
            <a:spLocks noGrp="1"/>
          </p:cNvSpPr>
          <p:nvPr>
            <p:ph idx="1"/>
          </p:nvPr>
        </p:nvSpPr>
        <p:spPr/>
        <p:txBody>
          <a:bodyPr/>
          <a:lstStyle/>
          <a:p>
            <a:r>
              <a:rPr lang="zh-CN" altLang="en-US" dirty="0" smtClean="0"/>
              <a:t>要</a:t>
            </a:r>
            <a:r>
              <a:rPr lang="zh-CN" altLang="en-US" dirty="0"/>
              <a:t>想访问远程服务，必须先获取远程服务在 </a:t>
            </a:r>
            <a:r>
              <a:rPr lang="en-US" altLang="zh-CN" dirty="0"/>
              <a:t>Binder </a:t>
            </a:r>
            <a:r>
              <a:rPr lang="zh-CN" altLang="en-US" dirty="0"/>
              <a:t>驱动中对应的 </a:t>
            </a:r>
            <a:r>
              <a:rPr lang="en-US" altLang="zh-CN" dirty="0" err="1"/>
              <a:t>mRemote</a:t>
            </a:r>
            <a:r>
              <a:rPr lang="en-US" altLang="zh-CN" dirty="0"/>
              <a:t> </a:t>
            </a:r>
            <a:r>
              <a:rPr lang="zh-CN" altLang="en-US" dirty="0"/>
              <a:t>引用，在获取该对象之后，就可以调用 </a:t>
            </a:r>
            <a:r>
              <a:rPr lang="en-US" altLang="zh-CN" dirty="0"/>
              <a:t>transact </a:t>
            </a:r>
            <a:r>
              <a:rPr lang="zh-CN" altLang="en-US" dirty="0"/>
              <a:t>方法，而在 </a:t>
            </a:r>
            <a:r>
              <a:rPr lang="en-US" altLang="zh-CN" dirty="0"/>
              <a:t>Binder </a:t>
            </a:r>
            <a:r>
              <a:rPr lang="zh-CN" altLang="en-US" dirty="0"/>
              <a:t>驱动中，</a:t>
            </a:r>
            <a:r>
              <a:rPr lang="en-US" altLang="zh-CN" dirty="0" err="1"/>
              <a:t>mRemote</a:t>
            </a:r>
            <a:r>
              <a:rPr lang="en-US" altLang="zh-CN" dirty="0"/>
              <a:t> </a:t>
            </a:r>
            <a:r>
              <a:rPr lang="zh-CN" altLang="en-US" dirty="0"/>
              <a:t>对象也重载了 </a:t>
            </a:r>
            <a:r>
              <a:rPr lang="en-US" altLang="zh-CN" dirty="0"/>
              <a:t>transact </a:t>
            </a:r>
            <a:r>
              <a:rPr lang="zh-CN" altLang="en-US" dirty="0"/>
              <a:t>方法</a:t>
            </a:r>
            <a:r>
              <a:rPr lang="zh-CN" altLang="en-US" dirty="0" smtClean="0"/>
              <a:t>。</a:t>
            </a:r>
            <a:endParaRPr lang="en-US" altLang="zh-CN" dirty="0" smtClean="0"/>
          </a:p>
          <a:p>
            <a:endParaRPr lang="en-US" altLang="zh-CN" dirty="0"/>
          </a:p>
          <a:p>
            <a:pPr marL="0" indent="0">
              <a:buNone/>
            </a:pPr>
            <a:endParaRPr lang="en-US" altLang="zh-CN" dirty="0" smtClean="0"/>
          </a:p>
          <a:p>
            <a:pPr marL="0" indent="0">
              <a:buNone/>
            </a:pPr>
            <a:r>
              <a:rPr lang="zh-CN" altLang="en-US" sz="2400" dirty="0" smtClean="0"/>
              <a:t>重载的内容包括以下内容：</a:t>
            </a:r>
            <a:endParaRPr lang="en-US" altLang="zh-CN" sz="2400" dirty="0" smtClean="0"/>
          </a:p>
          <a:p>
            <a:pPr marL="0" indent="0">
              <a:buNone/>
            </a:pPr>
            <a:endParaRPr lang="en-US" altLang="zh-CN" dirty="0"/>
          </a:p>
          <a:p>
            <a:pPr>
              <a:buFont typeface="+mj-lt"/>
              <a:buAutoNum type="arabicPeriod"/>
            </a:pPr>
            <a:r>
              <a:rPr lang="zh-CN" altLang="en-US" dirty="0"/>
              <a:t>以线程间消息通信的模式，向服务端发送客户端传递过来的参数。</a:t>
            </a:r>
          </a:p>
          <a:p>
            <a:pPr>
              <a:buFont typeface="+mj-lt"/>
              <a:buAutoNum type="arabicPeriod"/>
            </a:pPr>
            <a:r>
              <a:rPr lang="zh-CN" altLang="en-US" dirty="0"/>
              <a:t>挂起当前的线程，当前线程正是客户端线程，并等待服务端线程执行完指定服务函数之后通知。</a:t>
            </a:r>
          </a:p>
          <a:p>
            <a:pPr>
              <a:buFont typeface="+mj-lt"/>
              <a:buAutoNum type="arabicPeriod"/>
            </a:pPr>
            <a:r>
              <a:rPr lang="zh-CN" altLang="en-US" dirty="0"/>
              <a:t>接收服务端线程的通知，然后继续执行客户端线程，并返回客户端代码区。</a:t>
            </a:r>
          </a:p>
        </p:txBody>
      </p:sp>
    </p:spTree>
    <p:extLst>
      <p:ext uri="{BB962C8B-B14F-4D97-AF65-F5344CB8AC3E}">
        <p14:creationId xmlns:p14="http://schemas.microsoft.com/office/powerpoint/2010/main" val="213051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什么是</a:t>
            </a:r>
            <a:r>
              <a:rPr lang="en-US" altLang="zh-CN" dirty="0">
                <a:solidFill>
                  <a:srgbClr val="D60093"/>
                </a:solidFill>
              </a:rPr>
              <a:t>Binder – Binder</a:t>
            </a:r>
            <a:r>
              <a:rPr lang="zh-CN" altLang="en-US" dirty="0">
                <a:solidFill>
                  <a:srgbClr val="D60093"/>
                </a:solidFill>
              </a:rPr>
              <a:t>框</a:t>
            </a:r>
            <a:r>
              <a:rPr lang="zh-CN" altLang="en-US" dirty="0" smtClean="0">
                <a:solidFill>
                  <a:srgbClr val="D60093"/>
                </a:solidFill>
              </a:rPr>
              <a:t>架，斗胆总结</a:t>
            </a:r>
            <a:r>
              <a:rPr lang="en-US" altLang="zh-CN" dirty="0" smtClean="0">
                <a:solidFill>
                  <a:srgbClr val="D60093"/>
                </a:solidFill>
              </a:rPr>
              <a:t>(</a:t>
            </a:r>
            <a:r>
              <a:rPr lang="zh-CN" altLang="en-US" dirty="0" smtClean="0">
                <a:solidFill>
                  <a:srgbClr val="D60093"/>
                </a:solidFill>
              </a:rPr>
              <a:t>不负责</a:t>
            </a:r>
            <a:r>
              <a:rPr lang="en-US" altLang="zh-CN" dirty="0" smtClean="0">
                <a:solidFill>
                  <a:srgbClr val="D60093"/>
                </a:solidFill>
              </a:rPr>
              <a: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从</a:t>
            </a:r>
            <a:r>
              <a:rPr lang="zh-CN" altLang="en-US" dirty="0"/>
              <a:t>以上的叙述中，可以看出，对应用开发者来说，客户端似乎是在直接调用了远程服务对应的 </a:t>
            </a:r>
            <a:r>
              <a:rPr lang="en-US" altLang="zh-CN" dirty="0"/>
              <a:t>Binder </a:t>
            </a:r>
            <a:r>
              <a:rPr lang="zh-CN" altLang="en-US" dirty="0"/>
              <a:t>，而事实上，则是通过 </a:t>
            </a:r>
            <a:r>
              <a:rPr lang="en-US" altLang="zh-CN" dirty="0"/>
              <a:t>Binder </a:t>
            </a:r>
            <a:r>
              <a:rPr lang="zh-CN" altLang="en-US" dirty="0"/>
              <a:t>驱动中的 </a:t>
            </a:r>
            <a:r>
              <a:rPr lang="en-US" altLang="zh-CN" dirty="0"/>
              <a:t>Binder </a:t>
            </a:r>
            <a:r>
              <a:rPr lang="zh-CN" altLang="en-US" dirty="0"/>
              <a:t>对象，不同的是， </a:t>
            </a:r>
            <a:r>
              <a:rPr lang="en-US" altLang="zh-CN" dirty="0"/>
              <a:t>Binder </a:t>
            </a:r>
            <a:r>
              <a:rPr lang="zh-CN" altLang="en-US" dirty="0"/>
              <a:t>驱动中的对象不会额外产生一个线程。</a:t>
            </a:r>
          </a:p>
          <a:p>
            <a:pPr marL="0" indent="0">
              <a:buNone/>
            </a:pPr>
            <a:r>
              <a:rPr lang="zh-CN" altLang="en-US" dirty="0" smtClean="0"/>
              <a:t>划重点</a:t>
            </a:r>
            <a:r>
              <a:rPr lang="en-US" altLang="zh-CN" dirty="0" smtClean="0"/>
              <a:t>:</a:t>
            </a:r>
            <a:endParaRPr lang="en-US" altLang="zh-CN" dirty="0"/>
          </a:p>
          <a:p>
            <a:r>
              <a:rPr lang="zh-CN" altLang="en-US" dirty="0"/>
              <a:t>客户端将消息发至 </a:t>
            </a:r>
            <a:r>
              <a:rPr lang="en-US" altLang="zh-CN" dirty="0"/>
              <a:t>-&gt; Binder </a:t>
            </a:r>
            <a:r>
              <a:rPr lang="zh-CN" altLang="en-US" dirty="0"/>
              <a:t>驱动 ，向服务端发送调用信息，驱动挂起当前线程 ，等待返回</a:t>
            </a:r>
            <a:r>
              <a:rPr lang="en-US" altLang="zh-CN" dirty="0"/>
              <a:t>-&gt; </a:t>
            </a:r>
            <a:r>
              <a:rPr lang="zh-CN" altLang="en-US" dirty="0"/>
              <a:t>服务端 ，处理完消息，返回给驱动</a:t>
            </a:r>
            <a:r>
              <a:rPr lang="en-US" altLang="zh-CN" dirty="0"/>
              <a:t>-&gt; </a:t>
            </a:r>
            <a:r>
              <a:rPr lang="zh-CN" altLang="en-US" dirty="0"/>
              <a:t>驱动接到完成的通知，继续客户端的线程 </a:t>
            </a:r>
            <a:r>
              <a:rPr lang="en-US" altLang="zh-CN" dirty="0"/>
              <a:t>- &gt;</a:t>
            </a:r>
            <a:r>
              <a:rPr lang="zh-CN" altLang="en-US" dirty="0"/>
              <a:t>返回结果给客户端。</a:t>
            </a:r>
          </a:p>
          <a:p>
            <a:r>
              <a:rPr lang="zh-CN" altLang="en-US" dirty="0"/>
              <a:t>连接他们的是一个叫 </a:t>
            </a:r>
            <a:r>
              <a:rPr lang="en-US" altLang="zh-CN" dirty="0" err="1"/>
              <a:t>mRemote</a:t>
            </a:r>
            <a:r>
              <a:rPr lang="en-US" altLang="zh-CN" dirty="0"/>
              <a:t> </a:t>
            </a:r>
            <a:r>
              <a:rPr lang="zh-CN" altLang="en-US" dirty="0"/>
              <a:t>的引用，这个引用存在于 </a:t>
            </a:r>
            <a:r>
              <a:rPr lang="en-US" altLang="zh-CN" dirty="0"/>
              <a:t>Binder </a:t>
            </a:r>
            <a:r>
              <a:rPr lang="zh-CN" altLang="en-US" dirty="0"/>
              <a:t>驱动当中，每个服务端的都需要向 </a:t>
            </a:r>
            <a:r>
              <a:rPr lang="en-US" altLang="zh-CN" dirty="0"/>
              <a:t>Binder </a:t>
            </a:r>
            <a:r>
              <a:rPr lang="zh-CN" altLang="en-US" dirty="0"/>
              <a:t>驱动注册，生成这个 </a:t>
            </a:r>
            <a:r>
              <a:rPr lang="en-US" altLang="zh-CN" dirty="0" err="1"/>
              <a:t>mRemote</a:t>
            </a:r>
            <a:r>
              <a:rPr lang="en-US" altLang="zh-CN" dirty="0"/>
              <a:t> </a:t>
            </a:r>
            <a:r>
              <a:rPr lang="zh-CN" altLang="en-US" dirty="0"/>
              <a:t>引用。</a:t>
            </a:r>
          </a:p>
          <a:p>
            <a:r>
              <a:rPr lang="zh-CN" altLang="en-US" dirty="0"/>
              <a:t>客户端利用这个引用去发送消息给驱动，驱动利用这个引用去发送消息给服务端， 整个过程像客户端直接调用了服务端，事实上是通过 </a:t>
            </a:r>
            <a:r>
              <a:rPr lang="en-US" altLang="zh-CN" dirty="0"/>
              <a:t>Binder </a:t>
            </a:r>
            <a:r>
              <a:rPr lang="zh-CN" altLang="en-US" dirty="0"/>
              <a:t>驱动中转了，存在两个 </a:t>
            </a:r>
            <a:r>
              <a:rPr lang="en-US" altLang="zh-CN" dirty="0"/>
              <a:t>Binder </a:t>
            </a:r>
            <a:r>
              <a:rPr lang="zh-CN" altLang="en-US" dirty="0"/>
              <a:t>对象，一个是服务端的 </a:t>
            </a:r>
            <a:r>
              <a:rPr lang="en-US" altLang="zh-CN" dirty="0"/>
              <a:t>Binder </a:t>
            </a:r>
            <a:r>
              <a:rPr lang="zh-CN" altLang="en-US" dirty="0"/>
              <a:t>对象， 一个是 驱动中的 </a:t>
            </a:r>
            <a:r>
              <a:rPr lang="en-US" altLang="zh-CN" dirty="0"/>
              <a:t>Binder </a:t>
            </a:r>
            <a:r>
              <a:rPr lang="zh-CN" altLang="en-US" dirty="0"/>
              <a:t>对象，区别中，</a:t>
            </a:r>
            <a:r>
              <a:rPr lang="en-US" altLang="zh-CN" dirty="0"/>
              <a:t>Binder </a:t>
            </a:r>
            <a:r>
              <a:rPr lang="zh-CN" altLang="en-US" dirty="0"/>
              <a:t>驱动中不会产生额外的线程，而服务端的 </a:t>
            </a:r>
            <a:r>
              <a:rPr lang="en-US" altLang="zh-CN" dirty="0"/>
              <a:t>Binder </a:t>
            </a:r>
            <a:r>
              <a:rPr lang="zh-CN" altLang="en-US" dirty="0"/>
              <a:t>在创建之初就有一个隐含的线程。</a:t>
            </a:r>
          </a:p>
        </p:txBody>
      </p:sp>
    </p:spTree>
    <p:extLst>
      <p:ext uri="{BB962C8B-B14F-4D97-AF65-F5344CB8AC3E}">
        <p14:creationId xmlns:p14="http://schemas.microsoft.com/office/powerpoint/2010/main" val="137484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D60093"/>
                </a:solidFill>
              </a:rPr>
              <a:t>如何使用 </a:t>
            </a:r>
            <a:r>
              <a:rPr lang="en-US" altLang="zh-CN" dirty="0" smtClean="0">
                <a:solidFill>
                  <a:srgbClr val="D60093"/>
                </a:solidFill>
              </a:rPr>
              <a:t>Binder </a:t>
            </a:r>
            <a:r>
              <a:rPr lang="en-US" altLang="zh-CN" dirty="0" smtClean="0">
                <a:solidFill>
                  <a:srgbClr val="D60093"/>
                </a:solidFill>
              </a:rPr>
              <a:t>– </a:t>
            </a:r>
            <a:r>
              <a:rPr lang="zh-CN" altLang="en-US" dirty="0" smtClean="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smtClean="0"/>
              <a:t>从代码的角度来说，设</a:t>
            </a:r>
            <a:r>
              <a:rPr lang="zh-CN" altLang="en-US" dirty="0"/>
              <a:t>计 </a:t>
            </a:r>
            <a:r>
              <a:rPr lang="en-US" altLang="zh-CN" dirty="0" smtClean="0"/>
              <a:t>Server </a:t>
            </a:r>
            <a:r>
              <a:rPr lang="zh-CN" altLang="en-US" dirty="0"/>
              <a:t>端只需要新建一个继承 </a:t>
            </a:r>
            <a:r>
              <a:rPr lang="en-US" altLang="zh-CN" dirty="0"/>
              <a:t>Binder </a:t>
            </a:r>
            <a:r>
              <a:rPr lang="zh-CN" altLang="en-US" dirty="0"/>
              <a:t>的 </a:t>
            </a:r>
            <a:r>
              <a:rPr lang="en-US" altLang="zh-CN" dirty="0"/>
              <a:t>service </a:t>
            </a:r>
            <a:r>
              <a:rPr lang="zh-CN" altLang="en-US" dirty="0"/>
              <a:t>即</a:t>
            </a:r>
            <a:r>
              <a:rPr lang="zh-CN" altLang="en-US" dirty="0" smtClean="0"/>
              <a:t>可。</a:t>
            </a:r>
            <a:endParaRPr lang="en-US" altLang="zh-CN" dirty="0" smtClean="0"/>
          </a:p>
          <a:p>
            <a:endParaRPr lang="en-US" altLang="zh-CN" dirty="0"/>
          </a:p>
          <a:p>
            <a:endParaRPr lang="en-US" altLang="zh-CN" dirty="0" smtClean="0"/>
          </a:p>
          <a:p>
            <a:pPr marL="0" indent="0">
              <a:buNone/>
            </a:pPr>
            <a:r>
              <a:rPr lang="en-US" altLang="zh-CN" dirty="0"/>
              <a:t/>
            </a:r>
            <a:br>
              <a:rPr lang="en-US" altLang="zh-CN" dirty="0"/>
            </a:br>
            <a:endParaRPr lang="en-US" altLang="zh-CN" dirty="0" smtClean="0"/>
          </a:p>
          <a:p>
            <a:endParaRPr lang="zh-CN" altLang="en-US" dirty="0"/>
          </a:p>
        </p:txBody>
      </p:sp>
      <p:sp>
        <p:nvSpPr>
          <p:cNvPr id="8" name="Rectangle 2"/>
          <p:cNvSpPr>
            <a:spLocks noChangeArrowheads="1"/>
          </p:cNvSpPr>
          <p:nvPr/>
        </p:nvSpPr>
        <p:spPr bwMode="auto">
          <a:xfrm>
            <a:off x="683568" y="1505275"/>
            <a:ext cx="7776864" cy="2492990"/>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class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MusicPlayService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extends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Binder</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en-US"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musicPath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播放</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stop</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16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设计服务端</a:t>
            </a:r>
            <a:endParaRPr lang="zh-CN" altLang="en-US" dirty="0"/>
          </a:p>
        </p:txBody>
      </p:sp>
      <p:sp>
        <p:nvSpPr>
          <p:cNvPr id="3" name="内容占位符 2"/>
          <p:cNvSpPr>
            <a:spLocks noGrp="1"/>
          </p:cNvSpPr>
          <p:nvPr>
            <p:ph idx="1"/>
          </p:nvPr>
        </p:nvSpPr>
        <p:spPr/>
        <p:txBody>
          <a:bodyPr/>
          <a:lstStyle/>
          <a:p>
            <a:r>
              <a:rPr lang="zh-CN" altLang="en-US" dirty="0"/>
              <a:t>定义完 </a:t>
            </a:r>
            <a:r>
              <a:rPr lang="en-US" altLang="zh-CN" dirty="0"/>
              <a:t>service </a:t>
            </a:r>
            <a:r>
              <a:rPr lang="zh-CN" altLang="en-US" dirty="0"/>
              <a:t>，接下来需要重载 </a:t>
            </a:r>
            <a:r>
              <a:rPr lang="en-US" altLang="zh-CN" dirty="0" err="1"/>
              <a:t>onTrasact</a:t>
            </a:r>
            <a:r>
              <a:rPr lang="en-US" altLang="zh-CN" dirty="0"/>
              <a:t> </a:t>
            </a:r>
            <a:r>
              <a:rPr lang="zh-CN" altLang="en-US" dirty="0"/>
              <a:t>方法，并从 </a:t>
            </a:r>
            <a:r>
              <a:rPr lang="en-US" altLang="zh-CN" dirty="0"/>
              <a:t>data </a:t>
            </a:r>
            <a:r>
              <a:rPr lang="zh-CN" altLang="en-US" dirty="0"/>
              <a:t>变量中读取客户端传递进来的参数。 假如，这里有很多参数，那么怎么知道参数的顺序呢？所以，这个需要一个双方的约定</a:t>
            </a:r>
            <a:r>
              <a:rPr lang="zh-CN" altLang="en-US" dirty="0" smtClean="0"/>
              <a:t>。</a:t>
            </a:r>
            <a:endParaRPr lang="en-US" altLang="zh-CN" dirty="0" smtClean="0"/>
          </a:p>
          <a:p>
            <a:pPr marL="0" indent="0">
              <a:buNone/>
            </a:pPr>
            <a:endParaRPr lang="zh-CN" altLang="en-US" dirty="0"/>
          </a:p>
        </p:txBody>
      </p:sp>
      <p:sp>
        <p:nvSpPr>
          <p:cNvPr id="4" name="Rectangle 1"/>
          <p:cNvSpPr>
            <a:spLocks noChangeArrowheads="1"/>
          </p:cNvSpPr>
          <p:nvPr/>
        </p:nvSpPr>
        <p:spPr bwMode="auto">
          <a:xfrm>
            <a:off x="827584" y="1582797"/>
            <a:ext cx="7468144" cy="3293209"/>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@Override</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protected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throws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RemoteException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通过code标识期望调用服务端的方法，data 中读取客户端传来的参数。</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 如何保证顺序呢？需要客户端和服务端实现保持约定</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switch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case </a:t>
            </a:r>
            <a:r>
              <a:rPr kumimoji="0" lang="zh-CN" altLang="zh-CN" sz="130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假定客户端传入的数据中，第一个就是文件的路径</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enforceInterface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readString</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start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reply.writeString("return value");</a:t>
            </a:r>
            <a:b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break</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super</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onTransact</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code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data</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reply</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459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设</a:t>
            </a:r>
            <a:r>
              <a:rPr lang="zh-CN" altLang="en-US" dirty="0" smtClean="0">
                <a:solidFill>
                  <a:srgbClr val="D60093"/>
                </a:solidFill>
              </a:rPr>
              <a:t>计客户端</a:t>
            </a:r>
            <a:endParaRPr lang="zh-CN" altLang="en-US" dirty="0"/>
          </a:p>
        </p:txBody>
      </p:sp>
      <p:sp>
        <p:nvSpPr>
          <p:cNvPr id="4" name="Rectangle 1"/>
          <p:cNvSpPr>
            <a:spLocks noGrp="1" noChangeArrowheads="1"/>
          </p:cNvSpPr>
          <p:nvPr>
            <p:ph idx="1"/>
          </p:nvPr>
        </p:nvSpPr>
        <p:spPr bwMode="auto">
          <a:xfrm>
            <a:off x="0" y="660489"/>
            <a:ext cx="9108504" cy="3970318"/>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null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客户端欲传递的实参</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String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"/sdcard/music/123.mp3"</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客户端欲调用的方法代码</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1000</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创建包裹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客户端传递给服务端的参数包裹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存储服务端处理结果返回值的包裹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Parcel</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004F27"/>
                </a:solidFill>
                <a:effectLst/>
                <a:latin typeface="宋体" panose="02010600030101010101" pitchFamily="2" charset="-122"/>
                <a:ea typeface="宋体" panose="02010600030101010101" pitchFamily="2" charset="-122"/>
              </a:rPr>
              <a:t>obtain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按照约定的顺序将参数写入包裹，顺序需要实现约定好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标注远程服务名称，Binder 驱动用来确保客户端想调用指定的服务端</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writeInterfaceToken</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18A8A"/>
                </a:solidFill>
                <a:effectLst/>
                <a:latin typeface="宋体" panose="02010600030101010101" pitchFamily="2" charset="-122"/>
                <a:ea typeface="宋体" panose="02010600030101010101" pitchFamily="2" charset="-122"/>
              </a:rPr>
              <a:t>"MusicPlayerService"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writeString</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filePath</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该方法调用之后，客户端线程进入 Binder 驱动，Binder 驱动会挂起当前线程，并向远程服务发送一个消息，消息中包含了客户端传进来的包裹</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服务端拿到包裹之后，进行拆解，然后执行客户端指定的方法，执行完之后，将结果写入客户端提供的reply 中</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然后服务端向 Binder 驱动发送一个 notify 的消息，从而使得客户端线程从 Binder 驱动代码区返回到客户端代码区</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第四个参数，表示IPC调用的方式，0表示双向，执行完之后一定有返回值。1表示单向，没有返回值。</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mRemote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transact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code</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801F91"/>
                </a:solidFill>
                <a:effectLst/>
                <a:latin typeface="宋体" panose="02010600030101010101" pitchFamily="2" charset="-122"/>
                <a:ea typeface="宋体" panose="02010600030101010101" pitchFamily="2" charset="-122"/>
              </a:rPr>
              <a:t>0</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t>// 最后，客户端就可以从reply中解析数据了。同样，这个数据也是有序的，需要实现约定好。</a:t>
            </a:r>
            <a:br>
              <a:rPr kumimoji="0" lang="zh-CN" altLang="zh-CN" sz="1050" b="0" i="0" u="none" strike="noStrike" cap="none" normalizeH="0" baseline="0" dirty="0" smtClean="0">
                <a:ln>
                  <a:noFill/>
                </a:ln>
                <a:solidFill>
                  <a:srgbClr val="38B5B5"/>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binder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readStrongBinder</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result </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readInt</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reply</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050" b="0" i="0" u="none" strike="noStrike" cap="none" normalizeH="0" baseline="0" dirty="0" smtClean="0">
                <a:ln>
                  <a:noFill/>
                </a:ln>
                <a:solidFill>
                  <a:srgbClr val="5C8198"/>
                </a:solidFill>
                <a:effectLst/>
                <a:latin typeface="宋体" panose="02010600030101010101" pitchFamily="2" charset="-122"/>
                <a:ea typeface="宋体" panose="02010600030101010101" pitchFamily="2" charset="-122"/>
              </a:rPr>
              <a:t>data</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05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recycle</a:t>
            </a:r>
            <a:r>
              <a:rPr kumimoji="0" lang="zh-CN" altLang="zh-CN" sz="105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05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56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smtClean="0">
                <a:solidFill>
                  <a:srgbClr val="D60093"/>
                </a:solidFill>
              </a:rPr>
              <a:t>使用 </a:t>
            </a:r>
            <a:r>
              <a:rPr lang="en-US" altLang="zh-CN" dirty="0" smtClean="0">
                <a:solidFill>
                  <a:srgbClr val="D60093"/>
                </a:solidFill>
              </a:rPr>
              <a:t>Service </a:t>
            </a:r>
            <a:r>
              <a:rPr lang="zh-CN" altLang="en-US" dirty="0" smtClean="0">
                <a:solidFill>
                  <a:srgbClr val="D60093"/>
                </a:solidFill>
              </a:rPr>
              <a:t>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以</a:t>
            </a:r>
            <a:r>
              <a:rPr lang="zh-CN" altLang="en-US" dirty="0"/>
              <a:t>上存在两个问题</a:t>
            </a:r>
          </a:p>
          <a:p>
            <a:pPr>
              <a:buFont typeface="+mj-lt"/>
              <a:buAutoNum type="arabicPeriod"/>
            </a:pPr>
            <a:r>
              <a:rPr lang="zh-CN" altLang="en-US" dirty="0" smtClean="0"/>
              <a:t>如</a:t>
            </a:r>
            <a:r>
              <a:rPr lang="zh-CN" altLang="en-US" dirty="0"/>
              <a:t>何获取服务端的 </a:t>
            </a:r>
            <a:r>
              <a:rPr lang="en-US" altLang="zh-CN" dirty="0"/>
              <a:t>Binder </a:t>
            </a:r>
            <a:r>
              <a:rPr lang="zh-CN" altLang="en-US" dirty="0"/>
              <a:t>对象的引</a:t>
            </a:r>
            <a:r>
              <a:rPr lang="zh-CN" altLang="en-US" dirty="0" smtClean="0"/>
              <a:t>用</a:t>
            </a:r>
            <a:endParaRPr lang="en-US" altLang="zh-CN" dirty="0" smtClean="0"/>
          </a:p>
          <a:p>
            <a:pPr>
              <a:buFont typeface="+mj-lt"/>
              <a:buAutoNum type="arabicPeriod"/>
            </a:pPr>
            <a:r>
              <a:rPr lang="zh-CN" altLang="en-US" dirty="0" smtClean="0"/>
              <a:t>客</a:t>
            </a:r>
            <a:r>
              <a:rPr lang="zh-CN" altLang="en-US" dirty="0"/>
              <a:t>户端和服务端实现约定</a:t>
            </a:r>
            <a:r>
              <a:rPr lang="zh-CN" altLang="en-US" dirty="0" smtClean="0"/>
              <a:t>好</a:t>
            </a:r>
            <a:endParaRPr lang="en-US" altLang="zh-CN" dirty="0" smtClean="0"/>
          </a:p>
          <a:p>
            <a:pPr marL="0" indent="0">
              <a:buNone/>
            </a:pPr>
            <a:r>
              <a:rPr lang="en-US" altLang="zh-CN" dirty="0" smtClean="0"/>
              <a:t>	</a:t>
            </a:r>
            <a:r>
              <a:rPr lang="zh-CN" altLang="en-US" dirty="0" smtClean="0"/>
              <a:t>服</a:t>
            </a:r>
            <a:r>
              <a:rPr lang="zh-CN" altLang="en-US" dirty="0"/>
              <a:t>务端函数参数在包裹中的顺序</a:t>
            </a:r>
            <a:r>
              <a:rPr lang="zh-CN" altLang="en-US" dirty="0" smtClean="0"/>
              <a:t>；</a:t>
            </a:r>
            <a:endParaRPr lang="en-US" altLang="zh-CN" dirty="0" smtClean="0"/>
          </a:p>
          <a:p>
            <a:pPr marL="0" indent="0">
              <a:buNone/>
            </a:pPr>
            <a:r>
              <a:rPr lang="en-US" altLang="zh-CN" dirty="0" smtClean="0"/>
              <a:t>	</a:t>
            </a:r>
            <a:r>
              <a:rPr lang="zh-CN" altLang="en-US" dirty="0" smtClean="0"/>
              <a:t>服</a:t>
            </a:r>
            <a:r>
              <a:rPr lang="zh-CN" altLang="en-US" dirty="0"/>
              <a:t>务端不同函数的标识</a:t>
            </a:r>
            <a:r>
              <a:rPr lang="zh-CN" altLang="en-US" dirty="0" smtClean="0"/>
              <a:t>符。</a:t>
            </a:r>
            <a:endParaRPr lang="en-US" altLang="zh-CN" dirty="0" smtClean="0"/>
          </a:p>
          <a:p>
            <a:pPr marL="0" indent="0">
              <a:buNone/>
            </a:pPr>
            <a:endParaRPr lang="en-US" altLang="zh-CN" dirty="0"/>
          </a:p>
          <a:p>
            <a:pPr marL="0" indent="0">
              <a:buNone/>
            </a:pPr>
            <a:r>
              <a:rPr lang="zh-CN" altLang="en-US" dirty="0" smtClean="0"/>
              <a:t>对于第一个问题，我们思考下，什么情况下需要 </a:t>
            </a:r>
            <a:r>
              <a:rPr lang="en-US" altLang="zh-CN" dirty="0" smtClean="0"/>
              <a:t>Binder </a:t>
            </a:r>
            <a:r>
              <a:rPr lang="zh-CN" altLang="en-US" dirty="0" smtClean="0"/>
              <a:t>？</a:t>
            </a:r>
            <a:endParaRPr lang="en-US" altLang="zh-CN" dirty="0" smtClean="0"/>
          </a:p>
          <a:p>
            <a:pPr marL="0" indent="0">
              <a:buNone/>
            </a:pPr>
            <a:r>
              <a:rPr lang="zh-CN" altLang="en-US" dirty="0"/>
              <a:t>需</a:t>
            </a:r>
            <a:r>
              <a:rPr lang="zh-CN" altLang="en-US" dirty="0" smtClean="0"/>
              <a:t>要提供一个全局服务的时候，任何程序都可以访问。这是系统必须提供的基本功能之一，因此，提供了一个更傻瓜的方法</a:t>
            </a:r>
            <a:r>
              <a:rPr lang="en-US" altLang="zh-CN" dirty="0" smtClean="0"/>
              <a:t>- service</a:t>
            </a:r>
            <a:r>
              <a:rPr lang="zh-CN" altLang="en-US" dirty="0" smtClean="0"/>
              <a:t>。</a:t>
            </a:r>
            <a:endParaRPr lang="zh-CN" altLang="en-US" dirty="0"/>
          </a:p>
        </p:txBody>
      </p:sp>
    </p:spTree>
    <p:extLst>
      <p:ext uri="{BB962C8B-B14F-4D97-AF65-F5344CB8AC3E}">
        <p14:creationId xmlns:p14="http://schemas.microsoft.com/office/powerpoint/2010/main" val="3168023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smtClean="0">
                <a:solidFill>
                  <a:srgbClr val="D60093"/>
                </a:solidFill>
              </a:rPr>
              <a:t>通过</a:t>
            </a:r>
            <a:r>
              <a:rPr lang="en-US" altLang="zh-CN" dirty="0" smtClean="0">
                <a:solidFill>
                  <a:srgbClr val="D60093"/>
                </a:solidFill>
              </a:rPr>
              <a:t>service</a:t>
            </a:r>
            <a:r>
              <a:rPr lang="zh-CN" altLang="en-US" dirty="0" smtClean="0">
                <a:solidFill>
                  <a:srgbClr val="D60093"/>
                </a:solidFill>
              </a:rPr>
              <a:t>获取</a:t>
            </a:r>
            <a:r>
              <a:rPr lang="en-US" altLang="zh-CN" dirty="0" smtClean="0">
                <a:solidFill>
                  <a:srgbClr val="D60093"/>
                </a:solidFill>
              </a:rPr>
              <a:t>Binder</a:t>
            </a:r>
            <a:r>
              <a:rPr lang="zh-CN" altLang="en-US" dirty="0" smtClean="0">
                <a:solidFill>
                  <a:srgbClr val="D60093"/>
                </a:solidFill>
              </a:rPr>
              <a:t>对象</a:t>
            </a:r>
            <a:endParaRPr lang="zh-CN" altLang="en-US" dirty="0"/>
          </a:p>
        </p:txBody>
      </p:sp>
      <p:sp>
        <p:nvSpPr>
          <p:cNvPr id="5" name="Rectangle 2"/>
          <p:cNvSpPr>
            <a:spLocks noChangeArrowheads="1"/>
          </p:cNvSpPr>
          <p:nvPr/>
        </p:nvSpPr>
        <p:spPr bwMode="auto">
          <a:xfrm>
            <a:off x="518864" y="771550"/>
            <a:ext cx="6336704" cy="892552"/>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boolean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Intent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int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return </a:t>
            </a:r>
            <a:r>
              <a:rPr kumimoji="0" lang="zh-CN" altLang="zh-CN" sz="13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mBase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bindService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conn</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flags</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518864" y="2139702"/>
            <a:ext cx="6717432" cy="1769715"/>
          </a:xfrm>
          <a:prstGeom prst="rect">
            <a:avLst/>
          </a:prstGeom>
          <a:solidFill>
            <a:srgbClr val="FFFF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interface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ServiceConnection </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18AADE"/>
                </a:solidFill>
                <a:effectLst/>
                <a:latin typeface="宋体" panose="02010600030101010101" pitchFamily="2" charset="-122"/>
                <a:ea typeface="宋体" panose="02010600030101010101" pitchFamily="2" charset="-122"/>
              </a:rPr>
              <a:t>IBinder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service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8040"/>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A0"/>
                </a:solidFill>
                <a:effectLst/>
                <a:latin typeface="宋体" panose="02010600030101010101" pitchFamily="2" charset="-122"/>
                <a:ea typeface="宋体" panose="02010600030101010101" pitchFamily="2" charset="-122"/>
              </a:rPr>
              <a:t>public void </a:t>
            </a:r>
            <a:r>
              <a:rPr kumimoji="0" lang="zh-CN" altLang="zh-CN" sz="1300" b="1"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onServiceDisconnected</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800000"/>
                </a:solidFill>
                <a:effectLst/>
                <a:latin typeface="宋体" panose="02010600030101010101" pitchFamily="2" charset="-122"/>
                <a:ea typeface="宋体" panose="02010600030101010101" pitchFamily="2" charset="-122"/>
              </a:rPr>
              <a:t>ComponentName </a:t>
            </a:r>
            <a:r>
              <a:rPr kumimoji="0" lang="zh-CN" altLang="zh-CN" sz="1300" b="0" i="0" u="none" strike="noStrike" cap="none" normalizeH="0" baseline="0" dirty="0" smtClean="0">
                <a:ln>
                  <a:noFill/>
                </a:ln>
                <a:solidFill>
                  <a:srgbClr val="885D3B"/>
                </a:solidFill>
                <a:effectLst/>
                <a:latin typeface="宋体" panose="02010600030101010101" pitchFamily="2" charset="-122"/>
                <a:ea typeface="宋体" panose="02010600030101010101" pitchFamily="2" charset="-122"/>
              </a:rPr>
              <a:t>name</a:t>
            </a: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444444"/>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645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通过</a:t>
            </a:r>
            <a:r>
              <a:rPr lang="en-US" altLang="zh-CN" dirty="0">
                <a:solidFill>
                  <a:srgbClr val="D60093"/>
                </a:solidFill>
              </a:rPr>
              <a:t>service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sp>
        <p:nvSpPr>
          <p:cNvPr id="3" name="内容占位符 2"/>
          <p:cNvSpPr>
            <a:spLocks noGrp="1"/>
          </p:cNvSpPr>
          <p:nvPr>
            <p:ph idx="1"/>
          </p:nvPr>
        </p:nvSpPr>
        <p:spPr/>
        <p:txBody>
          <a:bodyPr/>
          <a:lstStyle/>
          <a:p>
            <a:r>
              <a:rPr lang="en-US" altLang="zh-CN" dirty="0" err="1" smtClean="0"/>
              <a:t>bindService</a:t>
            </a:r>
            <a:r>
              <a:rPr lang="en-US" altLang="zh-CN" dirty="0" smtClean="0"/>
              <a:t> </a:t>
            </a:r>
            <a:r>
              <a:rPr lang="zh-CN" altLang="en-US" dirty="0"/>
              <a:t>方法第一个参数是启动 </a:t>
            </a:r>
            <a:r>
              <a:rPr lang="en-US" altLang="zh-CN" dirty="0"/>
              <a:t>service </a:t>
            </a:r>
            <a:r>
              <a:rPr lang="zh-CN" altLang="en-US" dirty="0"/>
              <a:t>的</a:t>
            </a:r>
            <a:r>
              <a:rPr lang="en-US" altLang="zh-CN" dirty="0"/>
              <a:t>intent </a:t>
            </a:r>
            <a:r>
              <a:rPr lang="zh-CN" altLang="en-US" dirty="0"/>
              <a:t>，第二个参数是一个接</a:t>
            </a:r>
            <a:r>
              <a:rPr lang="zh-CN" altLang="en-US" dirty="0" smtClean="0"/>
              <a:t>口</a:t>
            </a:r>
            <a:r>
              <a:rPr lang="en-US" altLang="zh-CN" dirty="0" smtClean="0"/>
              <a:t>.</a:t>
            </a:r>
          </a:p>
          <a:p>
            <a:r>
              <a:rPr lang="zh-CN" altLang="en-US" dirty="0" smtClean="0"/>
              <a:t>接</a:t>
            </a:r>
            <a:r>
              <a:rPr lang="zh-CN" altLang="en-US" dirty="0"/>
              <a:t>口中有个方法叫 </a:t>
            </a:r>
            <a:r>
              <a:rPr lang="en-US" altLang="zh-CN" dirty="0" err="1"/>
              <a:t>onServiceConnected</a:t>
            </a:r>
            <a:r>
              <a:rPr lang="en-US" altLang="zh-CN" dirty="0"/>
              <a:t> </a:t>
            </a:r>
            <a:r>
              <a:rPr lang="zh-CN" altLang="en-US" dirty="0"/>
              <a:t>这个方法含有两个参数，第二个参数就是 </a:t>
            </a:r>
            <a:r>
              <a:rPr lang="en-US" altLang="zh-CN" dirty="0"/>
              <a:t>Binder </a:t>
            </a:r>
            <a:r>
              <a:rPr lang="zh-CN" altLang="en-US" dirty="0"/>
              <a:t>。</a:t>
            </a:r>
            <a:r>
              <a:rPr lang="en-US" altLang="zh-CN" dirty="0"/>
              <a:t/>
            </a:r>
            <a:br>
              <a:rPr lang="en-US" altLang="zh-CN" dirty="0"/>
            </a:br>
            <a:endParaRPr lang="zh-CN" altLang="en-US" dirty="0"/>
          </a:p>
        </p:txBody>
      </p:sp>
    </p:spTree>
    <p:extLst>
      <p:ext uri="{BB962C8B-B14F-4D97-AF65-F5344CB8AC3E}">
        <p14:creationId xmlns:p14="http://schemas.microsoft.com/office/powerpoint/2010/main" val="3245809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8864" y="205978"/>
            <a:ext cx="8085584" cy="421556"/>
          </a:xfrm>
        </p:spPr>
        <p:txBody>
          <a:bodyPr/>
          <a:lstStyle/>
          <a:p>
            <a:endParaRPr lang="zh-CN" altLang="en-US" dirty="0"/>
          </a:p>
        </p:txBody>
      </p:sp>
      <p:pic>
        <p:nvPicPr>
          <p:cNvPr id="5" name="内容占位符 3" descr="PPT模板-02.jpg"/>
          <p:cNvPicPr>
            <a:picLocks noGrp="1" noChangeAspect="1"/>
          </p:cNvPicPr>
          <p:nvPr>
            <p:ph idx="1"/>
          </p:nvPr>
        </p:nvPicPr>
        <p:blipFill>
          <a:blip r:embed="rId2" cstate="print"/>
          <a:stretch>
            <a:fillRect/>
          </a:stretch>
        </p:blipFill>
        <p:spPr>
          <a:xfrm>
            <a:off x="0" y="0"/>
            <a:ext cx="9144000" cy="5142895"/>
          </a:xfrm>
        </p:spPr>
      </p:pic>
      <p:sp>
        <p:nvSpPr>
          <p:cNvPr id="6" name="椭圆 5"/>
          <p:cNvSpPr/>
          <p:nvPr/>
        </p:nvSpPr>
        <p:spPr bwMode="auto">
          <a:xfrm>
            <a:off x="3491880" y="1995686"/>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8" name="椭圆 7"/>
          <p:cNvSpPr/>
          <p:nvPr/>
        </p:nvSpPr>
        <p:spPr bwMode="auto">
          <a:xfrm>
            <a:off x="3491880" y="3065234"/>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extBox 7"/>
          <p:cNvSpPr txBox="1"/>
          <p:nvPr/>
        </p:nvSpPr>
        <p:spPr>
          <a:xfrm>
            <a:off x="3851920" y="2942704"/>
            <a:ext cx="2898550" cy="338554"/>
          </a:xfrm>
          <a:prstGeom prst="rect">
            <a:avLst/>
          </a:prstGeom>
          <a:noFill/>
        </p:spPr>
        <p:txBody>
          <a:bodyPr wrap="none" rtlCol="0">
            <a:spAutoFit/>
          </a:bodyPr>
          <a:lstStyle/>
          <a:p>
            <a:r>
              <a:rPr lang="en-US" altLang="zh-CN" sz="1600" dirty="0" smtClean="0">
                <a:latin typeface="微软雅黑" panose="020B0503020204020204" pitchFamily="34" charset="-122"/>
                <a:ea typeface="微软雅黑" panose="020B0503020204020204" pitchFamily="34" charset="-122"/>
              </a:rPr>
              <a:t>Binder</a:t>
            </a:r>
            <a:r>
              <a:rPr lang="zh-CN" altLang="en-US" sz="1600" dirty="0" smtClean="0">
                <a:latin typeface="微软雅黑" panose="020B0503020204020204" pitchFamily="34" charset="-122"/>
                <a:ea typeface="微软雅黑" panose="020B0503020204020204" pitchFamily="34" charset="-122"/>
              </a:rPr>
              <a:t>是什么</a:t>
            </a:r>
            <a:r>
              <a:rPr lang="en-US" altLang="zh-CN" sz="1600" dirty="0" smtClean="0">
                <a:latin typeface="微软雅黑" panose="020B0503020204020204" pitchFamily="34" charset="-122"/>
                <a:ea typeface="微软雅黑" panose="020B0503020204020204" pitchFamily="34" charset="-122"/>
              </a:rPr>
              <a:t>-  Binder</a:t>
            </a:r>
            <a:r>
              <a:rPr lang="zh-CN" altLang="en-US" sz="1600" dirty="0" smtClean="0">
                <a:latin typeface="微软雅黑" panose="020B0503020204020204" pitchFamily="34" charset="-122"/>
                <a:ea typeface="微软雅黑" panose="020B0503020204020204" pitchFamily="34" charset="-122"/>
              </a:rPr>
              <a:t>的概念</a:t>
            </a:r>
            <a:endParaRPr lang="zh-CN" altLang="en-US" sz="1600" dirty="0">
              <a:latin typeface="微软雅黑" panose="020B0503020204020204" pitchFamily="34" charset="-122"/>
              <a:ea typeface="微软雅黑" panose="020B0503020204020204" pitchFamily="34" charset="-122"/>
            </a:endParaRPr>
          </a:p>
        </p:txBody>
      </p:sp>
      <p:sp>
        <p:nvSpPr>
          <p:cNvPr id="14" name="椭圆 13"/>
          <p:cNvSpPr/>
          <p:nvPr/>
        </p:nvSpPr>
        <p:spPr bwMode="auto">
          <a:xfrm>
            <a:off x="3491880" y="3569290"/>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TextBox 13"/>
          <p:cNvSpPr txBox="1"/>
          <p:nvPr/>
        </p:nvSpPr>
        <p:spPr>
          <a:xfrm>
            <a:off x="3851920" y="3446760"/>
            <a:ext cx="318709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怎么使用</a:t>
            </a:r>
            <a:r>
              <a:rPr lang="en-US" altLang="zh-CN" sz="1600" dirty="0" smtClean="0">
                <a:latin typeface="微软雅黑" panose="020B0503020204020204" pitchFamily="34" charset="-122"/>
                <a:ea typeface="微软雅黑" panose="020B0503020204020204" pitchFamily="34" charset="-122"/>
              </a:rPr>
              <a:t>Binder – Binder </a:t>
            </a:r>
            <a:r>
              <a:rPr lang="zh-CN" altLang="en-US" sz="1600" dirty="0" smtClean="0">
                <a:latin typeface="微软雅黑" panose="020B0503020204020204" pitchFamily="34" charset="-122"/>
                <a:ea typeface="微软雅黑" panose="020B0503020204020204" pitchFamily="34" charset="-122"/>
              </a:rPr>
              <a:t>的使用</a:t>
            </a:r>
            <a:endParaRPr lang="zh-CN" altLang="en-US" sz="1600" dirty="0">
              <a:latin typeface="微软雅黑" panose="020B0503020204020204" pitchFamily="34" charset="-122"/>
              <a:ea typeface="微软雅黑" panose="020B0503020204020204" pitchFamily="34" charset="-122"/>
            </a:endParaRPr>
          </a:p>
        </p:txBody>
      </p:sp>
      <p:sp>
        <p:nvSpPr>
          <p:cNvPr id="19" name="TextBox 7"/>
          <p:cNvSpPr txBox="1"/>
          <p:nvPr/>
        </p:nvSpPr>
        <p:spPr>
          <a:xfrm>
            <a:off x="3851920" y="1923678"/>
            <a:ext cx="349326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为什</a:t>
            </a:r>
            <a:r>
              <a:rPr lang="zh-CN" altLang="en-US" sz="1600" dirty="0" smtClean="0">
                <a:latin typeface="微软雅黑" panose="020B0503020204020204" pitchFamily="34" charset="-122"/>
                <a:ea typeface="微软雅黑" panose="020B0503020204020204" pitchFamily="34" charset="-122"/>
              </a:rPr>
              <a:t>么需要</a:t>
            </a:r>
            <a:r>
              <a:rPr lang="en-US" altLang="zh-CN" sz="1600" dirty="0" smtClean="0">
                <a:latin typeface="微软雅黑" panose="020B0503020204020204" pitchFamily="34" charset="-122"/>
                <a:ea typeface="微软雅黑" panose="020B0503020204020204" pitchFamily="34" charset="-122"/>
              </a:rPr>
              <a:t>Binder - </a:t>
            </a:r>
            <a:r>
              <a:rPr lang="zh-CN" altLang="en-US" sz="1600" dirty="0" smtClean="0">
                <a:latin typeface="微软雅黑" panose="020B0503020204020204" pitchFamily="34" charset="-122"/>
                <a:ea typeface="微软雅黑" panose="020B0503020204020204" pitchFamily="34" charset="-122"/>
              </a:rPr>
              <a:t>产生的技术背景</a:t>
            </a:r>
            <a:endParaRPr lang="zh-CN" altLang="en-US" sz="1600" dirty="0">
              <a:latin typeface="微软雅黑" panose="020B0503020204020204" pitchFamily="34" charset="-122"/>
              <a:ea typeface="微软雅黑" panose="020B0503020204020204" pitchFamily="34" charset="-122"/>
            </a:endParaRPr>
          </a:p>
        </p:txBody>
      </p:sp>
      <p:sp>
        <p:nvSpPr>
          <p:cNvPr id="12" name="椭圆 11"/>
          <p:cNvSpPr/>
          <p:nvPr/>
        </p:nvSpPr>
        <p:spPr bwMode="auto">
          <a:xfrm>
            <a:off x="3491880" y="2541203"/>
            <a:ext cx="144016" cy="14401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dirty="0">
              <a:ln>
                <a:noFill/>
              </a:ln>
              <a:solidFill>
                <a:schemeClr val="tx1"/>
              </a:solidFill>
              <a:effectLst/>
              <a:latin typeface="Arial" pitchFamily="34" charset="0"/>
              <a:ea typeface="宋体" pitchFamily="2" charset="-122"/>
            </a:endParaRPr>
          </a:p>
        </p:txBody>
      </p:sp>
      <p:sp>
        <p:nvSpPr>
          <p:cNvPr id="13" name="TextBox 7"/>
          <p:cNvSpPr txBox="1"/>
          <p:nvPr/>
        </p:nvSpPr>
        <p:spPr>
          <a:xfrm>
            <a:off x="3851920" y="2469195"/>
            <a:ext cx="3062057"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了</a:t>
            </a:r>
            <a:r>
              <a:rPr lang="zh-CN" altLang="en-US" sz="1600" dirty="0" smtClean="0">
                <a:latin typeface="微软雅黑" panose="020B0503020204020204" pitchFamily="34" charset="-122"/>
                <a:ea typeface="微软雅黑" panose="020B0503020204020204" pitchFamily="34" charset="-122"/>
              </a:rPr>
              <a:t>解到什么程度为止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点到为止</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5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 </a:t>
            </a:r>
            <a:r>
              <a:rPr lang="zh-CN" altLang="en-US" dirty="0">
                <a:solidFill>
                  <a:srgbClr val="D60093"/>
                </a:solidFill>
              </a:rPr>
              <a:t>通过</a:t>
            </a:r>
            <a:r>
              <a:rPr lang="en-US" altLang="zh-CN" dirty="0">
                <a:solidFill>
                  <a:srgbClr val="D60093"/>
                </a:solidFill>
              </a:rPr>
              <a:t>service</a:t>
            </a:r>
            <a:r>
              <a:rPr lang="zh-CN" altLang="en-US" dirty="0">
                <a:solidFill>
                  <a:srgbClr val="D60093"/>
                </a:solidFill>
              </a:rPr>
              <a:t>获取</a:t>
            </a:r>
            <a:r>
              <a:rPr lang="en-US" altLang="zh-CN" dirty="0">
                <a:solidFill>
                  <a:srgbClr val="D60093"/>
                </a:solidFill>
              </a:rPr>
              <a:t>Binder</a:t>
            </a:r>
            <a:r>
              <a:rPr lang="zh-CN" altLang="en-US" dirty="0">
                <a:solidFill>
                  <a:srgbClr val="D60093"/>
                </a:solidFill>
              </a:rPr>
              <a:t>对象</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627534"/>
            <a:ext cx="6264696" cy="4698522"/>
          </a:xfrm>
        </p:spPr>
      </p:pic>
    </p:spTree>
    <p:extLst>
      <p:ext uri="{BB962C8B-B14F-4D97-AF65-F5344CB8AC3E}">
        <p14:creationId xmlns:p14="http://schemas.microsoft.com/office/powerpoint/2010/main" val="4066282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如何使用 </a:t>
            </a:r>
            <a:r>
              <a:rPr lang="en-US" altLang="zh-CN" dirty="0">
                <a:solidFill>
                  <a:srgbClr val="D60093"/>
                </a:solidFill>
              </a:rPr>
              <a:t>Binder </a:t>
            </a:r>
            <a:r>
              <a:rPr lang="en-US" altLang="zh-CN" dirty="0" smtClean="0">
                <a:solidFill>
                  <a:srgbClr val="D60093"/>
                </a:solidFill>
              </a:rPr>
              <a:t>–</a:t>
            </a:r>
            <a:r>
              <a:rPr lang="zh-CN" altLang="en-US" dirty="0" smtClean="0">
                <a:solidFill>
                  <a:srgbClr val="D60093"/>
                </a:solidFill>
              </a:rPr>
              <a:t>保证参数顺序工具</a:t>
            </a:r>
            <a:r>
              <a:rPr lang="en-US" altLang="zh-CN" dirty="0" smtClean="0">
                <a:solidFill>
                  <a:srgbClr val="D60093"/>
                </a:solidFill>
              </a:rPr>
              <a:t>-</a:t>
            </a:r>
            <a:r>
              <a:rPr lang="en-US" altLang="zh-CN" dirty="0">
                <a:solidFill>
                  <a:srgbClr val="D60093"/>
                </a:solidFill>
              </a:rPr>
              <a:t> AIDL</a:t>
            </a:r>
            <a:endParaRPr lang="zh-CN" altLang="en-US" dirty="0"/>
          </a:p>
        </p:txBody>
      </p:sp>
      <p:sp>
        <p:nvSpPr>
          <p:cNvPr id="3" name="内容占位符 2"/>
          <p:cNvSpPr>
            <a:spLocks noGrp="1"/>
          </p:cNvSpPr>
          <p:nvPr>
            <p:ph idx="1"/>
          </p:nvPr>
        </p:nvSpPr>
        <p:spPr/>
        <p:txBody>
          <a:bodyPr/>
          <a:lstStyle/>
          <a:p>
            <a:r>
              <a:rPr lang="zh-CN" altLang="en-US" dirty="0"/>
              <a:t>在数据传递的过程中，需要实现约定好服务函数所对应的 </a:t>
            </a:r>
            <a:r>
              <a:rPr lang="en-US" altLang="zh-CN" dirty="0"/>
              <a:t>code </a:t>
            </a:r>
            <a:r>
              <a:rPr lang="zh-CN" altLang="en-US" dirty="0"/>
              <a:t>的 </a:t>
            </a:r>
            <a:r>
              <a:rPr lang="en-US" altLang="zh-CN" dirty="0" err="1"/>
              <a:t>int</a:t>
            </a:r>
            <a:r>
              <a:rPr lang="en-US" altLang="zh-CN" dirty="0"/>
              <a:t> </a:t>
            </a:r>
            <a:r>
              <a:rPr lang="zh-CN" altLang="en-US" dirty="0"/>
              <a:t>值，需要约定好参数的写入顺序。在 </a:t>
            </a:r>
            <a:r>
              <a:rPr lang="en-US" altLang="zh-CN" dirty="0"/>
              <a:t>Android </a:t>
            </a:r>
            <a:r>
              <a:rPr lang="zh-CN" altLang="en-US" dirty="0"/>
              <a:t>中的 </a:t>
            </a:r>
            <a:r>
              <a:rPr lang="en-US" altLang="zh-CN" dirty="0"/>
              <a:t>AIDL </a:t>
            </a:r>
            <a:r>
              <a:rPr lang="zh-CN" altLang="en-US" dirty="0"/>
              <a:t>就是这么个工具</a:t>
            </a:r>
            <a:r>
              <a:rPr lang="zh-CN" altLang="en-US" dirty="0" smtClean="0"/>
              <a:t>。</a:t>
            </a:r>
            <a:endParaRPr lang="en-US" altLang="zh-CN" dirty="0" smtClean="0"/>
          </a:p>
          <a:p>
            <a:endParaRPr lang="en-US" altLang="zh-CN" smtClean="0"/>
          </a:p>
          <a:p>
            <a:r>
              <a:rPr lang="en-US" altLang="zh-CN" smtClean="0"/>
              <a:t>AIDL </a:t>
            </a:r>
            <a:r>
              <a:rPr lang="zh-CN" altLang="en-US" dirty="0"/>
              <a:t>可以将一个 </a:t>
            </a:r>
            <a:r>
              <a:rPr lang="en-US" altLang="zh-CN" dirty="0"/>
              <a:t>AIDL </a:t>
            </a:r>
            <a:r>
              <a:rPr lang="zh-CN" altLang="en-US" dirty="0"/>
              <a:t>文件转换成一个 </a:t>
            </a:r>
            <a:r>
              <a:rPr lang="en-US" altLang="zh-CN" dirty="0"/>
              <a:t>Java </a:t>
            </a:r>
            <a:r>
              <a:rPr lang="zh-CN" altLang="en-US" dirty="0"/>
              <a:t>类文件，同时重载 </a:t>
            </a:r>
            <a:r>
              <a:rPr lang="en-US" altLang="zh-CN" dirty="0"/>
              <a:t>transact </a:t>
            </a:r>
            <a:r>
              <a:rPr lang="zh-CN" altLang="en-US" dirty="0"/>
              <a:t>和 </a:t>
            </a:r>
            <a:r>
              <a:rPr lang="en-US" altLang="zh-CN" dirty="0" err="1"/>
              <a:t>onTransact</a:t>
            </a:r>
            <a:r>
              <a:rPr lang="en-US" altLang="zh-CN" dirty="0"/>
              <a:t> </a:t>
            </a:r>
            <a:r>
              <a:rPr lang="zh-CN" altLang="en-US" dirty="0"/>
              <a:t>方法。关于服务函数对应的 </a:t>
            </a:r>
            <a:r>
              <a:rPr lang="en-US" altLang="zh-CN" dirty="0" err="1"/>
              <a:t>int</a:t>
            </a:r>
            <a:r>
              <a:rPr lang="en-US" altLang="zh-CN" dirty="0"/>
              <a:t> </a:t>
            </a:r>
            <a:r>
              <a:rPr lang="zh-CN" altLang="en-US" dirty="0"/>
              <a:t>值和参数的读写书序，都统一做了处理。这样，开发者只需要专注于服务代码本身了</a:t>
            </a:r>
            <a:r>
              <a:rPr lang="zh-CN" altLang="en-US" dirty="0" smtClean="0"/>
              <a:t>。</a:t>
            </a:r>
            <a:endParaRPr lang="en-US" altLang="zh-CN" dirty="0" smtClean="0"/>
          </a:p>
          <a:p>
            <a:endParaRPr lang="en-US" altLang="zh-CN" dirty="0"/>
          </a:p>
          <a:p>
            <a:r>
              <a:rPr lang="zh-CN" altLang="en-US" dirty="0" smtClean="0"/>
              <a:t>可</a:t>
            </a:r>
            <a:r>
              <a:rPr lang="zh-CN" altLang="en-US" dirty="0"/>
              <a:t>以看得出来，</a:t>
            </a:r>
            <a:r>
              <a:rPr lang="en-US" altLang="zh-CN" dirty="0"/>
              <a:t>AIDL </a:t>
            </a:r>
            <a:r>
              <a:rPr lang="zh-CN" altLang="en-US" dirty="0"/>
              <a:t>并非是必须的，只是一个工具。</a:t>
            </a:r>
            <a:endParaRPr lang="zh-CN" altLang="en-US" dirty="0"/>
          </a:p>
        </p:txBody>
      </p:sp>
    </p:spTree>
    <p:extLst>
      <p:ext uri="{BB962C8B-B14F-4D97-AF65-F5344CB8AC3E}">
        <p14:creationId xmlns:p14="http://schemas.microsoft.com/office/powerpoint/2010/main" val="566712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PT模板-06.jpg"/>
          <p:cNvPicPr>
            <a:picLocks noGrp="1" noChangeAspect="1"/>
          </p:cNvPicPr>
          <p:nvPr>
            <p:ph idx="1"/>
          </p:nvPr>
        </p:nvPicPr>
        <p:blipFill>
          <a:blip r:embed="rId2" cstate="print"/>
          <a:stretch>
            <a:fillRect/>
          </a:stretch>
        </p:blipFill>
        <p:spPr>
          <a:xfrm>
            <a:off x="0" y="0"/>
            <a:ext cx="9144000" cy="514289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195486"/>
            <a:ext cx="3312368" cy="400110"/>
          </a:xfrm>
          <a:prstGeom prst="rect">
            <a:avLst/>
          </a:prstGeom>
          <a:noFill/>
        </p:spPr>
        <p:txBody>
          <a:bodyPr wrap="square" rtlCol="0">
            <a:spAutoFit/>
          </a:bodyPr>
          <a:lstStyle/>
          <a:p>
            <a:r>
              <a:rPr lang="zh-CN" altLang="en-US" sz="2000" b="1" dirty="0" smtClean="0">
                <a:solidFill>
                  <a:srgbClr val="D60093"/>
                </a:solidFill>
              </a:rPr>
              <a:t>为什么需要 </a:t>
            </a:r>
            <a:r>
              <a:rPr lang="en-US" altLang="zh-CN" sz="2000" b="1" dirty="0" smtClean="0">
                <a:solidFill>
                  <a:srgbClr val="D60093"/>
                </a:solidFill>
              </a:rPr>
              <a:t>Binder - </a:t>
            </a:r>
            <a:r>
              <a:rPr lang="zh-CN" altLang="en-US" sz="2000" b="1" dirty="0" smtClean="0">
                <a:solidFill>
                  <a:srgbClr val="D60093"/>
                </a:solidFill>
              </a:rPr>
              <a:t>概述</a:t>
            </a:r>
            <a:endParaRPr lang="zh-CN" altLang="en-US" sz="2000" b="1" dirty="0">
              <a:solidFill>
                <a:srgbClr val="D60093"/>
              </a:solidFill>
            </a:endParaRPr>
          </a:p>
        </p:txBody>
      </p:sp>
      <p:sp>
        <p:nvSpPr>
          <p:cNvPr id="8" name="矩形 7"/>
          <p:cNvSpPr/>
          <p:nvPr/>
        </p:nvSpPr>
        <p:spPr>
          <a:xfrm>
            <a:off x="611560" y="771550"/>
            <a:ext cx="7056784" cy="3693319"/>
          </a:xfrm>
          <a:prstGeom prst="rect">
            <a:avLst/>
          </a:prstGeom>
        </p:spPr>
        <p:txBody>
          <a:bodyPr wrap="square">
            <a:spAutoFit/>
          </a:bodyPr>
          <a:lstStyle/>
          <a:p>
            <a:r>
              <a:rPr lang="en-US" altLang="zh-CN" dirty="0" smtClean="0"/>
              <a:t>Binder </a:t>
            </a:r>
            <a:r>
              <a:rPr lang="zh-CN" altLang="en-US" dirty="0" smtClean="0"/>
              <a:t>是</a:t>
            </a:r>
            <a:r>
              <a:rPr lang="en-US" altLang="zh-CN" dirty="0"/>
              <a:t>Android</a:t>
            </a:r>
            <a:r>
              <a:rPr lang="zh-CN" altLang="en-US" dirty="0"/>
              <a:t>系统进程间通信（</a:t>
            </a:r>
            <a:r>
              <a:rPr lang="en-US" altLang="zh-CN" dirty="0"/>
              <a:t>IPC</a:t>
            </a:r>
            <a:r>
              <a:rPr lang="zh-CN" altLang="en-US" dirty="0"/>
              <a:t>）方式之一</a:t>
            </a:r>
            <a:r>
              <a:rPr lang="zh-CN" altLang="en-US" dirty="0" smtClean="0"/>
              <a:t>。</a:t>
            </a:r>
            <a:endParaRPr lang="en-US" altLang="zh-CN" dirty="0" smtClean="0"/>
          </a:p>
          <a:p>
            <a:endParaRPr lang="en-US" altLang="zh-CN" dirty="0" smtClean="0"/>
          </a:p>
          <a:p>
            <a:r>
              <a:rPr lang="en-US" altLang="zh-CN" dirty="0" smtClean="0"/>
              <a:t>Linux</a:t>
            </a:r>
            <a:r>
              <a:rPr lang="zh-CN" altLang="en-US" dirty="0"/>
              <a:t>已经拥</a:t>
            </a:r>
            <a:r>
              <a:rPr lang="zh-CN" altLang="en-US" dirty="0" smtClean="0"/>
              <a:t>有</a:t>
            </a:r>
            <a:endParaRPr lang="en-US" altLang="zh-CN" dirty="0" smtClean="0"/>
          </a:p>
          <a:p>
            <a:pPr marL="285750" indent="-285750">
              <a:buFontTx/>
              <a:buChar char="-"/>
            </a:pPr>
            <a:r>
              <a:rPr lang="zh-CN" altLang="en-US" dirty="0" smtClean="0"/>
              <a:t>管道</a:t>
            </a:r>
            <a:endParaRPr lang="en-US" altLang="zh-CN" dirty="0" smtClean="0"/>
          </a:p>
          <a:p>
            <a:pPr marL="285750" indent="-285750">
              <a:buFontTx/>
              <a:buChar char="-"/>
            </a:pPr>
            <a:r>
              <a:rPr lang="en-US" altLang="zh-CN" dirty="0" smtClean="0"/>
              <a:t>system </a:t>
            </a:r>
            <a:r>
              <a:rPr lang="en-US" altLang="zh-CN" dirty="0"/>
              <a:t>V </a:t>
            </a:r>
            <a:r>
              <a:rPr lang="en-US" altLang="zh-CN" dirty="0" smtClean="0"/>
              <a:t>IPC</a:t>
            </a:r>
            <a:endParaRPr lang="en-US" altLang="zh-CN" dirty="0"/>
          </a:p>
          <a:p>
            <a:pPr marL="285750" indent="-285750">
              <a:buFontTx/>
              <a:buChar char="-"/>
            </a:pPr>
            <a:r>
              <a:rPr lang="en-US" altLang="zh-CN" dirty="0" smtClean="0"/>
              <a:t>Socket </a:t>
            </a:r>
            <a:r>
              <a:rPr lang="zh-CN" altLang="en-US" dirty="0" smtClean="0"/>
              <a:t>等</a:t>
            </a:r>
            <a:r>
              <a:rPr lang="en-US" altLang="zh-CN" dirty="0"/>
              <a:t>IPC</a:t>
            </a:r>
            <a:r>
              <a:rPr lang="zh-CN" altLang="en-US" dirty="0"/>
              <a:t>手</a:t>
            </a:r>
            <a:r>
              <a:rPr lang="zh-CN" altLang="en-US" dirty="0" smtClean="0"/>
              <a:t>段。</a:t>
            </a:r>
            <a:endParaRPr lang="en-US" altLang="zh-CN" dirty="0" smtClean="0"/>
          </a:p>
          <a:p>
            <a:endParaRPr lang="en-US" altLang="zh-CN" dirty="0" smtClean="0"/>
          </a:p>
          <a:p>
            <a:r>
              <a:rPr lang="zh-CN" altLang="en-US" dirty="0" smtClean="0"/>
              <a:t>却</a:t>
            </a:r>
            <a:r>
              <a:rPr lang="zh-CN" altLang="en-US" dirty="0"/>
              <a:t>还要倚赖</a:t>
            </a:r>
            <a:r>
              <a:rPr lang="en-US" altLang="zh-CN" dirty="0"/>
              <a:t>Binder</a:t>
            </a:r>
            <a:r>
              <a:rPr lang="zh-CN" altLang="en-US" dirty="0"/>
              <a:t>来实现进程间通</a:t>
            </a:r>
            <a:r>
              <a:rPr lang="zh-CN" altLang="en-US" dirty="0" smtClean="0"/>
              <a:t>信。</a:t>
            </a:r>
            <a:endParaRPr lang="en-US" altLang="zh-CN" dirty="0" smtClean="0"/>
          </a:p>
          <a:p>
            <a:pPr marL="285750" indent="-285750">
              <a:buFontTx/>
              <a:buChar char="-"/>
            </a:pPr>
            <a:r>
              <a:rPr lang="en-US" altLang="zh-CN" dirty="0" smtClean="0"/>
              <a:t>Binder</a:t>
            </a:r>
            <a:r>
              <a:rPr lang="zh-CN" altLang="en-US" dirty="0"/>
              <a:t>具有无可比拟的优</a:t>
            </a:r>
            <a:r>
              <a:rPr lang="zh-CN" altLang="en-US" dirty="0" smtClean="0"/>
              <a:t>势。</a:t>
            </a:r>
            <a:endParaRPr lang="en-US" altLang="zh-CN" dirty="0" smtClean="0"/>
          </a:p>
          <a:p>
            <a:pPr marL="285750" indent="-285750">
              <a:buFontTx/>
              <a:buChar char="-"/>
            </a:pPr>
            <a:r>
              <a:rPr lang="zh-CN" altLang="en-US" dirty="0" smtClean="0"/>
              <a:t>或者可以说，</a:t>
            </a:r>
            <a:r>
              <a:rPr lang="en-US" altLang="zh-CN" dirty="0" smtClean="0"/>
              <a:t>Android</a:t>
            </a:r>
            <a:r>
              <a:rPr lang="zh-CN" altLang="en-US" dirty="0" smtClean="0"/>
              <a:t>系统对进程间有什么特殊的需求是传统其他 </a:t>
            </a:r>
            <a:r>
              <a:rPr lang="en-US" altLang="zh-CN" dirty="0" smtClean="0"/>
              <a:t>IPC </a:t>
            </a:r>
            <a:r>
              <a:rPr lang="zh-CN" altLang="en-US" dirty="0" smtClean="0"/>
              <a:t>无法完成或者无法很好完成。</a:t>
            </a:r>
            <a:endParaRPr lang="en-US" altLang="zh-CN" dirty="0" smtClean="0"/>
          </a:p>
          <a:p>
            <a:r>
              <a:rPr lang="zh-CN" altLang="en-US" dirty="0" smtClean="0"/>
              <a:t/>
            </a:r>
            <a:br>
              <a:rPr lang="zh-CN" altLang="en-US" dirty="0" smtClean="0"/>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56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为什么需要 </a:t>
            </a:r>
            <a:r>
              <a:rPr lang="en-US" altLang="zh-CN" dirty="0" smtClean="0">
                <a:solidFill>
                  <a:srgbClr val="D60093"/>
                </a:solidFill>
              </a:rPr>
              <a:t>Binder - Android</a:t>
            </a:r>
            <a:r>
              <a:rPr lang="zh-CN" altLang="en-US" dirty="0" smtClean="0">
                <a:solidFill>
                  <a:srgbClr val="D60093"/>
                </a:solidFill>
              </a:rPr>
              <a:t>的特殊需求</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pPr marL="0" indent="0">
              <a:buNone/>
            </a:pPr>
            <a:r>
              <a:rPr lang="zh-CN" altLang="en-US" dirty="0" smtClean="0"/>
              <a:t>基于</a:t>
            </a:r>
            <a:r>
              <a:rPr lang="en-US" altLang="zh-CN" dirty="0"/>
              <a:t>Client-Server</a:t>
            </a:r>
            <a:r>
              <a:rPr lang="zh-CN" altLang="en-US" dirty="0"/>
              <a:t>的通信方式广泛应用于从互联网和数据库访问到嵌入式手持设备内部通信等各个领域</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智</a:t>
            </a:r>
            <a:r>
              <a:rPr lang="zh-CN" altLang="en-US" dirty="0"/>
              <a:t>能手机平台特别是</a:t>
            </a:r>
            <a:r>
              <a:rPr lang="en-US" altLang="zh-CN" dirty="0"/>
              <a:t>Android</a:t>
            </a:r>
            <a:r>
              <a:rPr lang="zh-CN" altLang="en-US" dirty="0"/>
              <a:t>系统中，为了向应用开发者提供丰富多样的功能，这种通信方式更是无处不在，诸如媒体播放，视音频频捕获，到各种让手机更智能的传感器（加速度，方位，温度，光亮度等）都由不同的</a:t>
            </a:r>
            <a:r>
              <a:rPr lang="en-US" altLang="zh-CN" dirty="0"/>
              <a:t>Server</a:t>
            </a:r>
            <a:r>
              <a:rPr lang="zh-CN" altLang="en-US" dirty="0"/>
              <a:t>负责管理，应用程序只需做为</a:t>
            </a:r>
            <a:r>
              <a:rPr lang="en-US" altLang="zh-CN" dirty="0"/>
              <a:t>Client</a:t>
            </a:r>
            <a:r>
              <a:rPr lang="zh-CN" altLang="en-US" dirty="0"/>
              <a:t>与这些</a:t>
            </a:r>
            <a:r>
              <a:rPr lang="en-US" altLang="zh-CN" dirty="0"/>
              <a:t>Server</a:t>
            </a:r>
            <a:r>
              <a:rPr lang="zh-CN" altLang="en-US" dirty="0"/>
              <a:t>建立连接便可以使用这些服务，花很少的时间和精力就能开发出令人眩目的功能</a:t>
            </a:r>
            <a:r>
              <a:rPr lang="zh-CN" altLang="en-US" dirty="0" smtClean="0"/>
              <a:t>。</a:t>
            </a:r>
            <a:endParaRPr lang="en-US" altLang="zh-CN" dirty="0" smtClean="0"/>
          </a:p>
          <a:p>
            <a:pPr marL="0" indent="0">
              <a:buNone/>
            </a:pPr>
            <a:endParaRPr lang="en-US" altLang="zh-CN" dirty="0"/>
          </a:p>
          <a:p>
            <a:pPr marL="0" indent="0">
              <a:buNone/>
            </a:pPr>
            <a:r>
              <a:rPr lang="en-US" altLang="zh-CN" dirty="0" smtClean="0">
                <a:solidFill>
                  <a:srgbClr val="FF0000"/>
                </a:solidFill>
              </a:rPr>
              <a:t>Client-Server </a:t>
            </a:r>
            <a:r>
              <a:rPr lang="zh-CN" altLang="en-US" dirty="0" smtClean="0">
                <a:solidFill>
                  <a:srgbClr val="FF0000"/>
                </a:solidFill>
              </a:rPr>
              <a:t>方</a:t>
            </a:r>
            <a:r>
              <a:rPr lang="zh-CN" altLang="en-US" dirty="0">
                <a:solidFill>
                  <a:srgbClr val="FF0000"/>
                </a:solidFill>
              </a:rPr>
              <a:t>式</a:t>
            </a:r>
            <a:r>
              <a:rPr lang="zh-CN" altLang="en-US" dirty="0"/>
              <a:t>的广泛采用对进程间通信（</a:t>
            </a:r>
            <a:r>
              <a:rPr lang="en-US" altLang="zh-CN" dirty="0"/>
              <a:t>IPC</a:t>
            </a:r>
            <a:r>
              <a:rPr lang="zh-CN" altLang="en-US" dirty="0"/>
              <a:t>）机制是一个挑战</a:t>
            </a:r>
            <a:r>
              <a:rPr lang="zh-CN" altLang="en-US" dirty="0" smtClean="0"/>
              <a:t>。</a:t>
            </a:r>
            <a:endParaRPr lang="en-US" altLang="zh-CN" dirty="0" smtClean="0"/>
          </a:p>
          <a:p>
            <a:pPr marL="0" indent="0">
              <a:buNone/>
            </a:pPr>
            <a:endParaRPr lang="en-US" altLang="zh-CN" dirty="0"/>
          </a:p>
          <a:p>
            <a:pPr marL="0" indent="0">
              <a:buNone/>
            </a:pPr>
            <a:r>
              <a:rPr lang="zh-CN" altLang="en-US" dirty="0"/>
              <a:t>只有</a:t>
            </a:r>
            <a:r>
              <a:rPr lang="en-US" altLang="zh-CN" dirty="0"/>
              <a:t>socket</a:t>
            </a:r>
            <a:r>
              <a:rPr lang="zh-CN" altLang="en-US" dirty="0"/>
              <a:t>支持</a:t>
            </a:r>
            <a:r>
              <a:rPr lang="en-US" altLang="zh-CN" dirty="0"/>
              <a:t>Client-Server</a:t>
            </a:r>
            <a:r>
              <a:rPr lang="zh-CN" altLang="en-US" dirty="0"/>
              <a:t>的通信方式。当然也可以在这些底层机制上架设一套协议来实现</a:t>
            </a:r>
            <a:r>
              <a:rPr lang="en-US" altLang="zh-CN" dirty="0"/>
              <a:t>Client-Server</a:t>
            </a:r>
            <a:r>
              <a:rPr lang="zh-CN" altLang="en-US" dirty="0"/>
              <a:t>通信，但这样增加了系统的复杂性，在手机这种条件复杂，资源稀缺的环境下可靠性也难以保证。</a:t>
            </a:r>
            <a:endParaRPr lang="en-US" altLang="zh-CN" dirty="0"/>
          </a:p>
          <a:p>
            <a:pPr marL="0" indent="0">
              <a:buNone/>
            </a:pPr>
            <a:endParaRPr lang="en-US" altLang="zh-CN" dirty="0" smtClean="0"/>
          </a:p>
        </p:txBody>
      </p:sp>
    </p:spTree>
    <p:extLst>
      <p:ext uri="{BB962C8B-B14F-4D97-AF65-F5344CB8AC3E}">
        <p14:creationId xmlns:p14="http://schemas.microsoft.com/office/powerpoint/2010/main" val="2172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smtClean="0">
                <a:solidFill>
                  <a:srgbClr val="D60093"/>
                </a:solidFill>
              </a:rPr>
              <a:t>Binder-CS</a:t>
            </a:r>
            <a:r>
              <a:rPr lang="zh-CN" altLang="en-US" dirty="0" smtClean="0">
                <a:solidFill>
                  <a:srgbClr val="D60093"/>
                </a:solidFill>
              </a:rPr>
              <a:t>通信方式对传统</a:t>
            </a:r>
            <a:r>
              <a:rPr lang="en-US" altLang="zh-CN" dirty="0" smtClean="0">
                <a:solidFill>
                  <a:srgbClr val="D60093"/>
                </a:solidFill>
              </a:rPr>
              <a:t>IPC</a:t>
            </a:r>
            <a:r>
              <a:rPr lang="zh-CN" altLang="en-US" dirty="0" smtClean="0">
                <a:solidFill>
                  <a:srgbClr val="D60093"/>
                </a:solidFill>
              </a:rPr>
              <a:t>的挑战</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200" dirty="0" smtClean="0"/>
              <a:t>传</a:t>
            </a:r>
            <a:r>
              <a:rPr lang="zh-CN" altLang="en-US" sz="3200" dirty="0"/>
              <a:t>输性</a:t>
            </a:r>
            <a:r>
              <a:rPr lang="zh-CN" altLang="en-US" sz="3200" dirty="0" smtClean="0"/>
              <a:t>能角度：</a:t>
            </a:r>
            <a:endParaRPr lang="en-US" altLang="zh-CN" sz="3200" dirty="0" smtClean="0"/>
          </a:p>
          <a:p>
            <a:pPr marL="0" indent="0">
              <a:buNone/>
            </a:pPr>
            <a:endParaRPr lang="en-US" altLang="zh-CN" dirty="0"/>
          </a:p>
          <a:p>
            <a:r>
              <a:rPr lang="en-US" altLang="zh-CN" dirty="0" smtClean="0"/>
              <a:t>socket</a:t>
            </a:r>
            <a:r>
              <a:rPr lang="zh-CN" altLang="en-US" dirty="0"/>
              <a:t>作为一款通用接口，其传输</a:t>
            </a:r>
            <a:r>
              <a:rPr lang="zh-CN" altLang="en-US" dirty="0">
                <a:solidFill>
                  <a:srgbClr val="FF0000"/>
                </a:solidFill>
              </a:rPr>
              <a:t>效率低，开销大</a:t>
            </a:r>
            <a:r>
              <a:rPr lang="zh-CN" altLang="en-US" dirty="0"/>
              <a:t>，主要用在跨网络的进程间通信和本机上进程间的低速通信</a:t>
            </a:r>
            <a:r>
              <a:rPr lang="zh-CN" altLang="en-US" dirty="0" smtClean="0"/>
              <a:t>。</a:t>
            </a:r>
            <a:endParaRPr lang="en-US" altLang="zh-CN" dirty="0" smtClean="0"/>
          </a:p>
          <a:p>
            <a:pPr marL="0" indent="0">
              <a:buNone/>
            </a:pPr>
            <a:endParaRPr lang="en-US" altLang="zh-CN" dirty="0"/>
          </a:p>
          <a:p>
            <a:r>
              <a:rPr lang="zh-CN" altLang="en-US" dirty="0" smtClean="0"/>
              <a:t>消</a:t>
            </a:r>
            <a:r>
              <a:rPr lang="zh-CN" altLang="en-US" dirty="0"/>
              <a:t>息队列和管道采用存储</a:t>
            </a:r>
            <a:r>
              <a:rPr lang="en-US" altLang="zh-CN" dirty="0"/>
              <a:t>-</a:t>
            </a:r>
            <a:r>
              <a:rPr lang="zh-CN" altLang="en-US" dirty="0"/>
              <a:t>转发方式，即数据先从发送方缓存区拷贝到内核开辟的缓存区中，然后再从内核缓存区拷贝到接收方缓存区，</a:t>
            </a:r>
            <a:r>
              <a:rPr lang="zh-CN" altLang="en-US" dirty="0">
                <a:solidFill>
                  <a:srgbClr val="FF0000"/>
                </a:solidFill>
              </a:rPr>
              <a:t>至少有两次拷贝过程</a:t>
            </a:r>
            <a:r>
              <a:rPr lang="zh-CN" altLang="en-US" dirty="0" smtClean="0"/>
              <a:t>。</a:t>
            </a:r>
            <a:endParaRPr lang="en-US" altLang="zh-CN" dirty="0" smtClean="0"/>
          </a:p>
          <a:p>
            <a:endParaRPr lang="en-US" altLang="zh-CN" dirty="0"/>
          </a:p>
          <a:p>
            <a:r>
              <a:rPr lang="zh-CN" altLang="en-US" dirty="0" smtClean="0"/>
              <a:t>共</a:t>
            </a:r>
            <a:r>
              <a:rPr lang="zh-CN" altLang="en-US" dirty="0"/>
              <a:t>享内存虽然无需拷贝，但</a:t>
            </a:r>
            <a:r>
              <a:rPr lang="zh-CN" altLang="en-US" dirty="0">
                <a:solidFill>
                  <a:srgbClr val="FF0000"/>
                </a:solidFill>
              </a:rPr>
              <a:t>控制复杂，难以使用</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2283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Binder-CS</a:t>
            </a:r>
            <a:r>
              <a:rPr lang="zh-CN" altLang="en-US" dirty="0">
                <a:solidFill>
                  <a:srgbClr val="D60093"/>
                </a:solidFill>
              </a:rPr>
              <a:t>通信方式对传统</a:t>
            </a:r>
            <a:r>
              <a:rPr lang="en-US" altLang="zh-CN" dirty="0">
                <a:solidFill>
                  <a:srgbClr val="D60093"/>
                </a:solidFill>
              </a:rPr>
              <a:t>IPC</a:t>
            </a:r>
            <a:r>
              <a:rPr lang="zh-CN" altLang="en-US" dirty="0">
                <a:solidFill>
                  <a:srgbClr val="D60093"/>
                </a:solidFill>
              </a:rPr>
              <a:t>的挑战</a:t>
            </a:r>
            <a:endParaRPr lang="zh-CN" altLang="en-US" dirty="0"/>
          </a:p>
        </p:txBody>
      </p:sp>
      <p:sp>
        <p:nvSpPr>
          <p:cNvPr id="3" name="内容占位符 2"/>
          <p:cNvSpPr>
            <a:spLocks noGrp="1"/>
          </p:cNvSpPr>
          <p:nvPr>
            <p:ph idx="1"/>
          </p:nvPr>
        </p:nvSpPr>
        <p:spPr/>
        <p:txBody>
          <a:bodyPr/>
          <a:lstStyle/>
          <a:p>
            <a:pPr marL="0" indent="0">
              <a:buNone/>
            </a:pPr>
            <a:r>
              <a:rPr lang="zh-CN" altLang="en-US" sz="3200" dirty="0"/>
              <a:t>安全性角</a:t>
            </a:r>
            <a:r>
              <a:rPr lang="zh-CN" altLang="en-US" sz="3200" dirty="0" smtClean="0"/>
              <a:t>度</a:t>
            </a:r>
            <a:r>
              <a:rPr lang="zh-CN" altLang="en-US" sz="3200" dirty="0"/>
              <a:t>：</a:t>
            </a:r>
            <a:endParaRPr lang="en-US" altLang="zh-CN" sz="3200" dirty="0" smtClean="0"/>
          </a:p>
          <a:p>
            <a:pPr marL="0" indent="0">
              <a:buNone/>
            </a:pPr>
            <a:r>
              <a:rPr lang="en-US" altLang="zh-CN" dirty="0" smtClean="0"/>
              <a:t>Android</a:t>
            </a:r>
            <a:r>
              <a:rPr lang="zh-CN" altLang="en-US" dirty="0"/>
              <a:t>作为一个开放式，拥有众多开发者的的平台，应用程序的</a:t>
            </a:r>
            <a:r>
              <a:rPr lang="zh-CN" altLang="en-US" dirty="0">
                <a:solidFill>
                  <a:srgbClr val="FF0000"/>
                </a:solidFill>
              </a:rPr>
              <a:t>来源广泛</a:t>
            </a:r>
            <a:r>
              <a:rPr lang="zh-CN" altLang="en-US" dirty="0"/>
              <a:t>，确保智能终端的安全是非常重要的。终端用户不希望从网上下载的程序在不知情的情况下偷窥隐私数据，连接无线网络，长期操作底层设备导致电池很快耗尽等等</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没有任何安全措施，完全依赖上层协议来确保</a:t>
            </a:r>
            <a:r>
              <a:rPr lang="zh-CN" altLang="en-US" dirty="0" smtClean="0"/>
              <a:t>。</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的接收方无法获得对方进程</a:t>
            </a:r>
            <a:r>
              <a:rPr lang="zh-CN" altLang="en-US" dirty="0">
                <a:solidFill>
                  <a:srgbClr val="FF0000"/>
                </a:solidFill>
              </a:rPr>
              <a:t>可靠的</a:t>
            </a:r>
            <a:r>
              <a:rPr lang="en-US" altLang="zh-CN" dirty="0">
                <a:solidFill>
                  <a:srgbClr val="FF0000"/>
                </a:solidFill>
              </a:rPr>
              <a:t>UID/PID</a:t>
            </a:r>
            <a:r>
              <a:rPr lang="zh-CN" altLang="en-US" dirty="0">
                <a:solidFill>
                  <a:srgbClr val="FF0000"/>
                </a:solidFill>
              </a:rPr>
              <a:t>（用户</a:t>
            </a:r>
            <a:r>
              <a:rPr lang="en-US" altLang="zh-CN" dirty="0">
                <a:solidFill>
                  <a:srgbClr val="FF0000"/>
                </a:solidFill>
              </a:rPr>
              <a:t>ID/</a:t>
            </a:r>
            <a:r>
              <a:rPr lang="zh-CN" altLang="en-US" dirty="0">
                <a:solidFill>
                  <a:srgbClr val="FF0000"/>
                </a:solidFill>
              </a:rPr>
              <a:t>进程</a:t>
            </a:r>
            <a:r>
              <a:rPr lang="en-US" altLang="zh-CN" dirty="0">
                <a:solidFill>
                  <a:srgbClr val="FF0000"/>
                </a:solidFill>
              </a:rPr>
              <a:t>ID</a:t>
            </a:r>
            <a:r>
              <a:rPr lang="zh-CN" altLang="en-US" dirty="0">
                <a:solidFill>
                  <a:srgbClr val="FF0000"/>
                </a:solidFill>
              </a:rPr>
              <a:t>）</a:t>
            </a:r>
            <a:r>
              <a:rPr lang="zh-CN" altLang="en-US" dirty="0"/>
              <a:t>，从而无法鉴别对方身份。</a:t>
            </a:r>
            <a:r>
              <a:rPr lang="en-US" altLang="zh-CN" dirty="0"/>
              <a:t>Android</a:t>
            </a:r>
            <a:r>
              <a:rPr lang="zh-CN" altLang="en-US" dirty="0"/>
              <a:t>为</a:t>
            </a:r>
            <a:r>
              <a:rPr lang="zh-CN" altLang="en-US" dirty="0">
                <a:solidFill>
                  <a:srgbClr val="FF0000"/>
                </a:solidFill>
              </a:rPr>
              <a:t>每个安装好的应用程序分配了自己的</a:t>
            </a:r>
            <a:r>
              <a:rPr lang="en-US" altLang="zh-CN" dirty="0">
                <a:solidFill>
                  <a:srgbClr val="FF0000"/>
                </a:solidFill>
              </a:rPr>
              <a:t>UID</a:t>
            </a:r>
            <a:r>
              <a:rPr lang="zh-CN" altLang="en-US" dirty="0"/>
              <a:t>，故进程的</a:t>
            </a:r>
            <a:r>
              <a:rPr lang="en-US" altLang="zh-CN" dirty="0"/>
              <a:t>UID</a:t>
            </a:r>
            <a:r>
              <a:rPr lang="zh-CN" altLang="en-US" dirty="0"/>
              <a:t>是鉴别进程身份的重要标志。使用传统</a:t>
            </a:r>
            <a:r>
              <a:rPr lang="en-US" altLang="zh-CN" dirty="0"/>
              <a:t>IPC</a:t>
            </a:r>
            <a:r>
              <a:rPr lang="zh-CN" altLang="en-US" dirty="0"/>
              <a:t>只能由用户在数据包里填入</a:t>
            </a:r>
            <a:r>
              <a:rPr lang="en-US" altLang="zh-CN" dirty="0"/>
              <a:t>UID/PID</a:t>
            </a:r>
            <a:r>
              <a:rPr lang="zh-CN" altLang="en-US" dirty="0"/>
              <a:t>，但这样不可靠，容易被恶意程序利用。可靠的身份标记只有由</a:t>
            </a:r>
            <a:r>
              <a:rPr lang="en-US" altLang="zh-CN" dirty="0"/>
              <a:t>IPC</a:t>
            </a:r>
            <a:r>
              <a:rPr lang="zh-CN" altLang="en-US" dirty="0"/>
              <a:t>机制本身在内核中添</a:t>
            </a:r>
            <a:r>
              <a:rPr lang="zh-CN" altLang="en-US" dirty="0" smtClean="0"/>
              <a:t>加才能确保安全性。</a:t>
            </a:r>
            <a:endParaRPr lang="en-US" altLang="zh-CN" dirty="0" smtClean="0"/>
          </a:p>
          <a:p>
            <a:pPr>
              <a:buFont typeface="+mj-lt"/>
              <a:buAutoNum type="arabicPeriod"/>
            </a:pPr>
            <a:r>
              <a:rPr lang="zh-CN" altLang="en-US" dirty="0" smtClean="0"/>
              <a:t>传</a:t>
            </a:r>
            <a:r>
              <a:rPr lang="zh-CN" altLang="en-US" dirty="0"/>
              <a:t>统</a:t>
            </a:r>
            <a:r>
              <a:rPr lang="en-US" altLang="zh-CN" dirty="0"/>
              <a:t>IPC</a:t>
            </a:r>
            <a:r>
              <a:rPr lang="zh-CN" altLang="en-US" dirty="0"/>
              <a:t>访问接入点是开放的，无法建立私有通道。比如命名管道的名称，</a:t>
            </a:r>
            <a:r>
              <a:rPr lang="en-US" altLang="zh-CN" dirty="0"/>
              <a:t>system V</a:t>
            </a:r>
            <a:r>
              <a:rPr lang="zh-CN" altLang="en-US" dirty="0"/>
              <a:t>的键值，</a:t>
            </a:r>
            <a:r>
              <a:rPr lang="en-US" altLang="zh-CN" dirty="0"/>
              <a:t>socket</a:t>
            </a:r>
            <a:r>
              <a:rPr lang="zh-CN" altLang="en-US" dirty="0"/>
              <a:t>的</a:t>
            </a:r>
            <a:r>
              <a:rPr lang="en-US" altLang="zh-CN" dirty="0" err="1"/>
              <a:t>ip</a:t>
            </a:r>
            <a:r>
              <a:rPr lang="zh-CN" altLang="en-US" dirty="0"/>
              <a:t>地址或文件名都是开放的，只要知道这些接入点的程序都可以和对端建立连接，不管怎样都无法阻止恶意程序通过猜测接收方地址获得连接。</a:t>
            </a:r>
          </a:p>
          <a:p>
            <a:endParaRPr lang="zh-CN" altLang="en-US" dirty="0"/>
          </a:p>
        </p:txBody>
      </p:sp>
    </p:spTree>
    <p:extLst>
      <p:ext uri="{BB962C8B-B14F-4D97-AF65-F5344CB8AC3E}">
        <p14:creationId xmlns:p14="http://schemas.microsoft.com/office/powerpoint/2010/main" val="372324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为什么需要 </a:t>
            </a:r>
            <a:r>
              <a:rPr lang="en-US" altLang="zh-CN" dirty="0">
                <a:solidFill>
                  <a:srgbClr val="D60093"/>
                </a:solidFill>
              </a:rPr>
              <a:t>Binder - IPC</a:t>
            </a:r>
            <a:r>
              <a:rPr lang="zh-CN" altLang="en-US" dirty="0">
                <a:solidFill>
                  <a:srgbClr val="D60093"/>
                </a:solidFill>
              </a:rPr>
              <a:t>方式数据拷贝次数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472871280"/>
              </p:ext>
            </p:extLst>
          </p:nvPr>
        </p:nvGraphicFramePr>
        <p:xfrm>
          <a:off x="519113" y="771525"/>
          <a:ext cx="8085138" cy="148336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4218019815"/>
                    </a:ext>
                  </a:extLst>
                </a:gridCol>
                <a:gridCol w="4042569">
                  <a:extLst>
                    <a:ext uri="{9D8B030D-6E8A-4147-A177-3AD203B41FA5}">
                      <a16:colId xmlns:a16="http://schemas.microsoft.com/office/drawing/2014/main" val="1488956409"/>
                    </a:ext>
                  </a:extLst>
                </a:gridCol>
              </a:tblGrid>
              <a:tr h="370840">
                <a:tc>
                  <a:txBody>
                    <a:bodyPr/>
                    <a:lstStyle/>
                    <a:p>
                      <a:r>
                        <a:rPr lang="en-US" altLang="zh-CN" sz="1800" b="0" i="0" u="none" strike="noStrike" kern="1200" dirty="0" smtClean="0">
                          <a:solidFill>
                            <a:schemeClr val="lt1"/>
                          </a:solidFill>
                          <a:effectLst/>
                          <a:latin typeface="+mn-lt"/>
                          <a:ea typeface="+mn-ea"/>
                          <a:cs typeface="+mn-cs"/>
                        </a:rPr>
                        <a:t>IPC</a:t>
                      </a:r>
                      <a:endParaRPr lang="zh-CN" altLang="en-US" dirty="0"/>
                    </a:p>
                  </a:txBody>
                  <a:tcPr/>
                </a:tc>
                <a:tc>
                  <a:txBody>
                    <a:bodyPr/>
                    <a:lstStyle/>
                    <a:p>
                      <a:pPr rtl="0"/>
                      <a:r>
                        <a:rPr lang="zh-CN" altLang="en-US" sz="1800" b="0" i="0" u="none" strike="noStrike" kern="1200" dirty="0" smtClean="0">
                          <a:solidFill>
                            <a:schemeClr val="lt1"/>
                          </a:solidFill>
                          <a:effectLst/>
                          <a:latin typeface="+mn-lt"/>
                          <a:ea typeface="+mn-ea"/>
                          <a:cs typeface="+mn-cs"/>
                        </a:rPr>
                        <a:t>拷贝次数</a:t>
                      </a:r>
                      <a:endParaRPr lang="zh-CN" altLang="en-US" b="0" dirty="0" smtClean="0">
                        <a:effectLst/>
                      </a:endParaRPr>
                    </a:p>
                  </a:txBody>
                  <a:tcPr/>
                </a:tc>
                <a:extLst>
                  <a:ext uri="{0D108BD9-81ED-4DB2-BD59-A6C34878D82A}">
                    <a16:rowId xmlns:a16="http://schemas.microsoft.com/office/drawing/2014/main" val="3387145569"/>
                  </a:ext>
                </a:extLst>
              </a:tr>
              <a:tr h="370840">
                <a:tc>
                  <a:txBody>
                    <a:bodyPr/>
                    <a:lstStyle/>
                    <a:p>
                      <a:pPr rtl="0"/>
                      <a:r>
                        <a:rPr lang="zh-CN" altLang="en-US" sz="1800" b="0" i="0" u="none" strike="noStrike" kern="1200" dirty="0" smtClean="0">
                          <a:solidFill>
                            <a:schemeClr val="dk1"/>
                          </a:solidFill>
                          <a:effectLst/>
                          <a:latin typeface="+mn-lt"/>
                          <a:ea typeface="+mn-ea"/>
                          <a:cs typeface="+mn-cs"/>
                        </a:rPr>
                        <a:t>共享内存</a:t>
                      </a:r>
                      <a:endParaRPr lang="zh-CN" altLang="en-US" b="0" dirty="0" smtClean="0">
                        <a:effectLst/>
                      </a:endParaRPr>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3648002435"/>
                  </a:ext>
                </a:extLst>
              </a:tr>
              <a:tr h="370840">
                <a:tc>
                  <a:txBody>
                    <a:bodyPr/>
                    <a:lstStyle/>
                    <a:p>
                      <a:r>
                        <a:rPr lang="en-US" altLang="zh-CN" sz="1800" b="0" i="0" u="none" strike="noStrike" kern="1200" dirty="0" smtClean="0">
                          <a:solidFill>
                            <a:schemeClr val="dk1"/>
                          </a:solidFill>
                          <a:effectLst/>
                          <a:latin typeface="+mn-lt"/>
                          <a:ea typeface="+mn-ea"/>
                          <a:cs typeface="+mn-cs"/>
                        </a:rPr>
                        <a:t>Binder</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3651905809"/>
                  </a:ext>
                </a:extLst>
              </a:tr>
              <a:tr h="370840">
                <a:tc>
                  <a:txBody>
                    <a:bodyPr/>
                    <a:lstStyle/>
                    <a:p>
                      <a:pPr rtl="0"/>
                      <a:r>
                        <a:rPr lang="en-US" altLang="zh-CN" sz="1800" b="0" i="0" u="none" strike="noStrike" kern="1200" dirty="0" smtClean="0">
                          <a:solidFill>
                            <a:schemeClr val="dk1"/>
                          </a:solidFill>
                          <a:effectLst/>
                          <a:latin typeface="+mn-lt"/>
                          <a:ea typeface="+mn-ea"/>
                          <a:cs typeface="+mn-cs"/>
                        </a:rPr>
                        <a:t>Socket/</a:t>
                      </a:r>
                      <a:r>
                        <a:rPr lang="zh-CN" altLang="en-US" sz="1800" b="0" i="0" u="none" strike="noStrike" kern="1200" dirty="0" smtClean="0">
                          <a:solidFill>
                            <a:schemeClr val="dk1"/>
                          </a:solidFill>
                          <a:effectLst/>
                          <a:latin typeface="+mn-lt"/>
                          <a:ea typeface="+mn-ea"/>
                          <a:cs typeface="+mn-cs"/>
                        </a:rPr>
                        <a:t>管道</a:t>
                      </a:r>
                      <a:r>
                        <a:rPr lang="en-US" altLang="zh-CN" sz="1800" b="0" i="0" u="none" strike="noStrike" kern="1200" dirty="0" smtClean="0">
                          <a:solidFill>
                            <a:schemeClr val="dk1"/>
                          </a:solidFill>
                          <a:effectLst/>
                          <a:latin typeface="+mn-lt"/>
                          <a:ea typeface="+mn-ea"/>
                          <a:cs typeface="+mn-cs"/>
                        </a:rPr>
                        <a:t>/</a:t>
                      </a:r>
                      <a:r>
                        <a:rPr lang="zh-CN" altLang="en-US" sz="1800" b="0" i="0" u="none" strike="noStrike" kern="1200" dirty="0" smtClean="0">
                          <a:solidFill>
                            <a:schemeClr val="dk1"/>
                          </a:solidFill>
                          <a:effectLst/>
                          <a:latin typeface="+mn-lt"/>
                          <a:ea typeface="+mn-ea"/>
                          <a:cs typeface="+mn-cs"/>
                        </a:rPr>
                        <a:t>消息队列</a:t>
                      </a:r>
                      <a:endParaRPr lang="zh-CN" altLang="en-US" b="0" dirty="0" smtClean="0">
                        <a:effectLst/>
                      </a:endParaRPr>
                    </a:p>
                  </a:txBody>
                  <a:tcPr/>
                </a:tc>
                <a:tc>
                  <a:txBody>
                    <a:bodyPr/>
                    <a:lstStyle/>
                    <a:p>
                      <a:r>
                        <a:rPr lang="en-US" altLang="zh-CN" dirty="0" smtClean="0"/>
                        <a:t>2</a:t>
                      </a:r>
                      <a:endParaRPr lang="zh-CN" altLang="en-US" dirty="0"/>
                    </a:p>
                  </a:txBody>
                  <a:tcPr/>
                </a:tc>
                <a:extLst>
                  <a:ext uri="{0D108BD9-81ED-4DB2-BD59-A6C34878D82A}">
                    <a16:rowId xmlns:a16="http://schemas.microsoft.com/office/drawing/2014/main" val="2297276370"/>
                  </a:ext>
                </a:extLst>
              </a:tr>
            </a:tbl>
          </a:graphicData>
        </a:graphic>
      </p:graphicFrame>
    </p:spTree>
    <p:extLst>
      <p:ext uri="{BB962C8B-B14F-4D97-AF65-F5344CB8AC3E}">
        <p14:creationId xmlns:p14="http://schemas.microsoft.com/office/powerpoint/2010/main" val="2214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D60093"/>
                </a:solidFill>
              </a:rPr>
              <a:t>什</a:t>
            </a:r>
            <a:r>
              <a:rPr lang="zh-CN" altLang="en-US" dirty="0" smtClean="0">
                <a:solidFill>
                  <a:srgbClr val="D60093"/>
                </a:solidFill>
              </a:rPr>
              <a:t>么是</a:t>
            </a:r>
            <a:r>
              <a:rPr lang="en-US" altLang="zh-CN" dirty="0" smtClean="0">
                <a:solidFill>
                  <a:srgbClr val="D60093"/>
                </a:solidFill>
              </a:rPr>
              <a:t>Binder – </a:t>
            </a:r>
            <a:r>
              <a:rPr lang="zh-CN" altLang="en-US" dirty="0" smtClean="0">
                <a:solidFill>
                  <a:srgbClr val="D60093"/>
                </a:solidFill>
              </a:rPr>
              <a:t>概念</a:t>
            </a:r>
            <a:endParaRPr lang="zh-CN" altLang="en-US" dirty="0"/>
          </a:p>
        </p:txBody>
      </p:sp>
      <p:sp>
        <p:nvSpPr>
          <p:cNvPr id="3" name="内容占位符 2"/>
          <p:cNvSpPr>
            <a:spLocks noGrp="1"/>
          </p:cNvSpPr>
          <p:nvPr>
            <p:ph idx="1"/>
          </p:nvPr>
        </p:nvSpPr>
        <p:spPr/>
        <p:txBody>
          <a:bodyPr/>
          <a:lstStyle/>
          <a:p>
            <a:r>
              <a:rPr lang="en-US" altLang="zh-CN" dirty="0"/>
              <a:t>Binder </a:t>
            </a:r>
            <a:r>
              <a:rPr lang="zh-CN" altLang="en-US" dirty="0"/>
              <a:t>用于进程间通信，而 </a:t>
            </a:r>
            <a:r>
              <a:rPr lang="en-US" altLang="zh-CN" dirty="0"/>
              <a:t>Handler </a:t>
            </a:r>
            <a:r>
              <a:rPr lang="zh-CN" altLang="en-US" dirty="0"/>
              <a:t>消息机制用于同进程的线程间通信</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的英文涵义是别针，回形针的意思</a:t>
            </a:r>
            <a:r>
              <a:rPr lang="zh-CN" altLang="en-US" dirty="0" smtClean="0"/>
              <a:t>。</a:t>
            </a:r>
            <a:endParaRPr lang="en-US" altLang="zh-CN" dirty="0" smtClean="0"/>
          </a:p>
          <a:p>
            <a:endParaRPr lang="en-US" altLang="zh-CN" dirty="0"/>
          </a:p>
          <a:p>
            <a:pPr marL="0" indent="0">
              <a:buNone/>
            </a:pPr>
            <a:endParaRPr lang="zh-CN" altLang="en-US" dirty="0"/>
          </a:p>
          <a:p>
            <a:r>
              <a:rPr lang="zh-CN" altLang="en-US" dirty="0"/>
              <a:t>在 </a:t>
            </a:r>
            <a:r>
              <a:rPr lang="en-US" altLang="zh-CN" dirty="0"/>
              <a:t>Android </a:t>
            </a:r>
            <a:r>
              <a:rPr lang="zh-CN" altLang="en-US" dirty="0"/>
              <a:t>中 </a:t>
            </a:r>
            <a:r>
              <a:rPr lang="en-US" altLang="zh-CN" dirty="0"/>
              <a:t>Binder </a:t>
            </a:r>
            <a:r>
              <a:rPr lang="zh-CN" altLang="en-US" dirty="0"/>
              <a:t>的存在是为了完成进程间的通信，将进程”别” 在一起。比如说：普通应用可以调用播放器提供的服务：播放、暂停、停止等功能</a:t>
            </a:r>
            <a:r>
              <a:rPr lang="zh-CN" altLang="en-US" dirty="0" smtClean="0"/>
              <a:t>。</a:t>
            </a:r>
            <a:endParaRPr lang="en-US" altLang="zh-CN" dirty="0" smtClean="0"/>
          </a:p>
          <a:p>
            <a:endParaRPr lang="en-US" altLang="zh-CN" dirty="0"/>
          </a:p>
          <a:p>
            <a:pPr marL="0" indent="0">
              <a:buNone/>
            </a:pPr>
            <a:endParaRPr lang="zh-CN" altLang="en-US" dirty="0"/>
          </a:p>
          <a:p>
            <a:r>
              <a:rPr lang="en-US" altLang="zh-CN" dirty="0"/>
              <a:t>Binder </a:t>
            </a:r>
            <a:r>
              <a:rPr lang="zh-CN" altLang="en-US" dirty="0"/>
              <a:t>是工作在 </a:t>
            </a:r>
            <a:r>
              <a:rPr lang="en-US" altLang="zh-CN" dirty="0"/>
              <a:t>Linux </a:t>
            </a:r>
            <a:r>
              <a:rPr lang="zh-CN" altLang="en-US" dirty="0"/>
              <a:t>层面，属于一个驱动，只是这个驱动是不需要硬件的，或者说是基于操作系统的一小块内存。从线程的角度来讲，</a:t>
            </a:r>
            <a:r>
              <a:rPr lang="en-US" altLang="zh-CN" dirty="0"/>
              <a:t>Binder </a:t>
            </a:r>
            <a:r>
              <a:rPr lang="zh-CN" altLang="en-US" dirty="0"/>
              <a:t>驱动的代码是运行在内核态的，客户端程序调用 </a:t>
            </a:r>
            <a:r>
              <a:rPr lang="en-US" altLang="zh-CN" dirty="0"/>
              <a:t>Binder </a:t>
            </a:r>
            <a:r>
              <a:rPr lang="zh-CN" altLang="en-US" dirty="0"/>
              <a:t>是通过系统调用完完成。</a:t>
            </a:r>
          </a:p>
        </p:txBody>
      </p:sp>
    </p:spTree>
    <p:extLst>
      <p:ext uri="{BB962C8B-B14F-4D97-AF65-F5344CB8AC3E}">
        <p14:creationId xmlns:p14="http://schemas.microsoft.com/office/powerpoint/2010/main" val="984443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D60093"/>
                </a:solidFill>
              </a:rPr>
              <a:t>什么是</a:t>
            </a:r>
            <a:r>
              <a:rPr lang="en-US" altLang="zh-CN" dirty="0">
                <a:solidFill>
                  <a:srgbClr val="D60093"/>
                </a:solidFill>
              </a:rPr>
              <a:t>Binder – </a:t>
            </a:r>
            <a:r>
              <a:rPr lang="en-US" altLang="zh-CN" dirty="0" smtClean="0">
                <a:solidFill>
                  <a:srgbClr val="D60093"/>
                </a:solidFill>
              </a:rPr>
              <a:t>Binder</a:t>
            </a:r>
            <a:r>
              <a:rPr lang="zh-CN" altLang="en-US" dirty="0" smtClean="0">
                <a:solidFill>
                  <a:srgbClr val="D60093"/>
                </a:solidFill>
              </a:rPr>
              <a:t>框架，一种架构</a:t>
            </a:r>
            <a:endParaRPr lang="zh-CN" altLang="en-US"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37413"/>
            <a:ext cx="5726567" cy="4294925"/>
          </a:xfrm>
        </p:spPr>
      </p:pic>
    </p:spTree>
    <p:extLst>
      <p:ext uri="{BB962C8B-B14F-4D97-AF65-F5344CB8AC3E}">
        <p14:creationId xmlns:p14="http://schemas.microsoft.com/office/powerpoint/2010/main" val="82158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177941" tIns="109361" rIns="177941" bIns="109361" numCol="1" spcCol="1270" anchor="ctr" anchorCtr="0">
        <a:noAutofit/>
      </a:bodyPr>
      <a:lstStyle>
        <a:defPPr algn="ctr" defTabSz="1600200">
          <a:lnSpc>
            <a:spcPct val="90000"/>
          </a:lnSpc>
          <a:spcBef>
            <a:spcPct val="0"/>
          </a:spcBef>
          <a:spcAft>
            <a:spcPct val="35000"/>
          </a:spcAft>
          <a:defRPr sz="2800" dirty="0" smtClean="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6421</TotalTime>
  <Words>3196</Words>
  <Application>Microsoft Office PowerPoint</Application>
  <PresentationFormat>全屏显示(16:9)</PresentationFormat>
  <Paragraphs>137</Paragraphs>
  <Slides>22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Calibri</vt:lpstr>
      <vt:lpstr>Office 主题</vt:lpstr>
      <vt:lpstr>PowerPoint 演示文稿</vt:lpstr>
      <vt:lpstr>PowerPoint 演示文稿</vt:lpstr>
      <vt:lpstr>PowerPoint 演示文稿</vt:lpstr>
      <vt:lpstr>为什么需要 Binder - Android的特殊需求</vt:lpstr>
      <vt:lpstr>为什么需要 Binder-CS通信方式对传统IPC的挑战</vt:lpstr>
      <vt:lpstr>为什么需要 Binder-CS通信方式对传统IPC的挑战</vt:lpstr>
      <vt:lpstr>为什么需要 Binder - IPC方式数据拷贝次数</vt:lpstr>
      <vt:lpstr>什么是Binder – 概念</vt:lpstr>
      <vt:lpstr>什么是Binder – Binder框架，一种架构</vt:lpstr>
      <vt:lpstr>什么是Binder – Binder框架，从服务端角度</vt:lpstr>
      <vt:lpstr>什么是Binder – Binder框架，Binder 驱动的角度</vt:lpstr>
      <vt:lpstr>什么是Binder – Binder框架，客户端的角度</vt:lpstr>
      <vt:lpstr>什么是Binder – Binder框架，斗胆总结(不负责)</vt:lpstr>
      <vt:lpstr>如何使用 Binder – 设计服务端</vt:lpstr>
      <vt:lpstr>如何使用 Binder – 设计服务端</vt:lpstr>
      <vt:lpstr>如何使用 Binder – 设计客户端</vt:lpstr>
      <vt:lpstr>如何使用 Binder – 使用 Service 类</vt:lpstr>
      <vt:lpstr>如何使用 Binder – 通过service获取Binder对象</vt:lpstr>
      <vt:lpstr>如何使用 Binder – 通过service获取Binder对象</vt:lpstr>
      <vt:lpstr>如何使用 Binder – 通过service获取Binder对象</vt:lpstr>
      <vt:lpstr>如何使用 Binder –保证参数顺序工具- AIDL</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haosimin</dc:creator>
  <cp:lastModifiedBy>SteveYan</cp:lastModifiedBy>
  <cp:revision>526</cp:revision>
  <dcterms:created xsi:type="dcterms:W3CDTF">2016-11-22T08:58:59Z</dcterms:created>
  <dcterms:modified xsi:type="dcterms:W3CDTF">2017-07-03T15:06:45Z</dcterms:modified>
</cp:coreProperties>
</file>