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74" r:id="rId2"/>
    <p:sldId id="371" r:id="rId3"/>
    <p:sldId id="373" r:id="rId4"/>
    <p:sldId id="357" r:id="rId5"/>
    <p:sldId id="358" r:id="rId6"/>
    <p:sldId id="372" r:id="rId7"/>
    <p:sldId id="375" r:id="rId8"/>
    <p:sldId id="369" r:id="rId9"/>
  </p:sldIdLst>
  <p:sldSz cx="9144000" cy="6858000" type="screen4x3"/>
  <p:notesSz cx="6797675" cy="9926638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E6E282"/>
    <a:srgbClr val="DDDDDD"/>
    <a:srgbClr val="8D65D2"/>
    <a:srgbClr val="62AC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741" autoAdjust="0"/>
  </p:normalViewPr>
  <p:slideViewPr>
    <p:cSldViewPr>
      <p:cViewPr>
        <p:scale>
          <a:sx n="103" d="100"/>
          <a:sy n="103" d="100"/>
        </p:scale>
        <p:origin x="-1256" y="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charset="-128"/>
              </a:defRPr>
            </a:lvl1pPr>
          </a:lstStyle>
          <a:p>
            <a:pPr>
              <a:defRPr/>
            </a:pPr>
            <a:fld id="{1C36C5DE-6FC6-4F6A-8595-7139091102A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3539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charset="-128"/>
              </a:defRPr>
            </a:lvl1pPr>
          </a:lstStyle>
          <a:p>
            <a:pPr>
              <a:defRPr/>
            </a:pPr>
            <a:fld id="{31E89EDB-AD1D-4C76-979C-B76314BEF72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6576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E89EDB-AD1D-4C76-979C-B76314BEF724}" type="slidenum">
              <a:rPr lang="en-AU" smtClean="0"/>
              <a:pPr>
                <a:defRPr/>
              </a:pPr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1547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low-rt-panel-notin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313"/>
            <a:ext cx="8352928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672" y="1988840"/>
            <a:ext cx="5904656" cy="1872208"/>
          </a:xfrm>
        </p:spPr>
        <p:txBody>
          <a:bodyPr/>
          <a:lstStyle>
            <a:lvl1pPr algn="ctr">
              <a:defRPr lang="en-US" sz="4000" kern="1200" dirty="0">
                <a:solidFill>
                  <a:srgbClr val="62AC1E"/>
                </a:solidFill>
                <a:latin typeface="Franklin Gothic Demi" charset="0"/>
                <a:ea typeface="ＭＳ Ｐゴシック" charset="0"/>
                <a:cs typeface="+mn-cs"/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680" y="3861048"/>
            <a:ext cx="5256584" cy="72008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NICTA Partner plate 2014.jpe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085184"/>
            <a:ext cx="8172400" cy="136322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89000" y="65475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24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256237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D844E-76EC-4B89-A6C0-6EC3F3BA845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5" name="Line 10"/>
          <p:cNvSpPr>
            <a:spLocks noChangeShapeType="1"/>
          </p:cNvSpPr>
          <p:nvPr userDrawn="1"/>
        </p:nvSpPr>
        <p:spPr bwMode="auto">
          <a:xfrm>
            <a:off x="468313" y="908050"/>
            <a:ext cx="691197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97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1075"/>
            <a:ext cx="4038600" cy="525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038600" cy="525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EA88E-B34B-4690-A169-C37EBBADA20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468313" y="908050"/>
            <a:ext cx="691197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96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8F1A2-B972-47CF-8B2B-4966F9BFA04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468313" y="908050"/>
            <a:ext cx="691197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4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7D8BD-9BFC-4145-846E-21A9CAF3AA6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235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856" y="260648"/>
            <a:ext cx="8229600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1075"/>
            <a:ext cx="8229600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450" y="6408738"/>
            <a:ext cx="65881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chemeClr val="bg2"/>
                </a:solidFill>
                <a:latin typeface="Franklin Gothic Dem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19DDFB52-280C-4578-BC05-36B52C8DF49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468313" y="6308725"/>
            <a:ext cx="3382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395288" y="6453188"/>
            <a:ext cx="231457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AU" sz="1000" dirty="0">
                <a:solidFill>
                  <a:srgbClr val="DDDDDD"/>
                </a:solidFill>
                <a:latin typeface="Franklin Gothic Demi" charset="0"/>
                <a:ea typeface="ＭＳ Ｐゴシック" charset="0"/>
              </a:rPr>
              <a:t>NICTA Copyright </a:t>
            </a:r>
            <a:r>
              <a:rPr lang="en-AU" sz="1000" dirty="0" smtClean="0">
                <a:solidFill>
                  <a:srgbClr val="DDDDDD"/>
                </a:solidFill>
                <a:latin typeface="Franklin Gothic Demi" charset="0"/>
                <a:ea typeface="ＭＳ Ｐゴシック" charset="0"/>
              </a:rPr>
              <a:t>2014</a:t>
            </a:r>
            <a:endParaRPr lang="en-AU" sz="1000" dirty="0">
              <a:solidFill>
                <a:srgbClr val="DDDDDD"/>
              </a:solidFill>
              <a:latin typeface="Franklin Gothic Demi" charset="0"/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www.alta.asn.au/events/sharedtask2016/" TargetMode="External"/><Relationship Id="rId5" Type="http://schemas.openxmlformats.org/officeDocument/2006/relationships/hyperlink" Target="mailto:Lizhen.Qu@data61.csiro.au" TargetMode="External"/><Relationship Id="rId6" Type="http://schemas.openxmlformats.org/officeDocument/2006/relationships/hyperlink" Target="mailto:Hanna.Suominen@data61.csiro.au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gcomp.cs.illinois.edu/page/software_view/Wikifier" TargetMode="External"/><Relationship Id="rId4" Type="http://schemas.openxmlformats.org/officeDocument/2006/relationships/hyperlink" Target="http://www.cs.cmu.edu/~ark/TweetNLP/" TargetMode="External"/><Relationship Id="rId5" Type="http://schemas.openxmlformats.org/officeDocument/2006/relationships/hyperlink" Target="https://jena.apache.org/" TargetMode="External"/><Relationship Id="rId6" Type="http://schemas.openxmlformats.org/officeDocument/2006/relationships/hyperlink" Target="https://alchemy-language-demo.mybluemix.net/" TargetMode="External"/><Relationship Id="rId7" Type="http://schemas.openxmlformats.org/officeDocument/2006/relationships/hyperlink" Target="https://en.wikipedia.org/wiki/Wikipedia:Database_download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pi-inf.mpg.de/departments/databases-and-information-systems/research/yago-naga/aida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pi-inf.mpg.de/departments/databases-and-information-systems/research/yago-naga/aida/" TargetMode="External"/><Relationship Id="rId3" Type="http://schemas.openxmlformats.org/officeDocument/2006/relationships/hyperlink" Target="http://arxiv.org/pdf/1601.01343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ALTA Shared Task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l="183" r="183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7D844E-76EC-4B89-A6C0-6EC3F3BA845C}" type="slidenum">
              <a:rPr lang="en-AU" smtClean="0"/>
              <a:pPr>
                <a:defRPr/>
              </a:pPr>
              <a:t>1</a:t>
            </a:fld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1691680" y="6237312"/>
            <a:ext cx="417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4"/>
              </a:rPr>
              <a:t>http://www.alta.asn.au/events/sharedtask2016</a:t>
            </a:r>
            <a:r>
              <a:rPr lang="en-US" sz="1400" dirty="0" smtClean="0">
                <a:hlinkClick r:id="rId4"/>
              </a:rPr>
              <a:t>/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516216" y="3645024"/>
            <a:ext cx="26277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Contact:</a:t>
            </a:r>
          </a:p>
          <a:p>
            <a:r>
              <a:rPr lang="en-US" sz="1200" dirty="0" smtClean="0">
                <a:hlinkClick r:id="rId5"/>
              </a:rPr>
              <a:t>Lizhen.Qu@data61.csiro.au</a:t>
            </a:r>
            <a:endParaRPr lang="en-US" sz="1200" dirty="0"/>
          </a:p>
          <a:p>
            <a:r>
              <a:rPr lang="en-US" sz="1200" dirty="0">
                <a:hlinkClick r:id="rId6"/>
              </a:rPr>
              <a:t>Hanna.Suominen@data61.</a:t>
            </a:r>
            <a:r>
              <a:rPr lang="en-US" sz="1200" dirty="0" smtClean="0">
                <a:hlinkClick r:id="rId6"/>
              </a:rPr>
              <a:t>csiro.au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9978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</a:t>
            </a:r>
            <a:r>
              <a:rPr lang="en-US" altLang="zh-CN" dirty="0" smtClean="0"/>
              <a:t>hether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URIs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referring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entity?</a:t>
            </a:r>
            <a:endParaRPr lang="en-US" altLang="zh-CN" dirty="0" smtClean="0"/>
          </a:p>
          <a:p>
            <a:r>
              <a:rPr lang="en-US" altLang="zh-CN" dirty="0" smtClean="0"/>
              <a:t>Attributes: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uri</a:t>
            </a:r>
            <a:r>
              <a:rPr lang="zh-CN" altLang="en-US" dirty="0" smtClean="0"/>
              <a:t> </a:t>
            </a:r>
            <a:r>
              <a:rPr lang="en-US" altLang="zh-CN" dirty="0" smtClean="0"/>
              <a:t>pairs</a:t>
            </a:r>
          </a:p>
          <a:p>
            <a:r>
              <a:rPr lang="en-US" altLang="zh-CN" dirty="0" smtClean="0"/>
              <a:t>Label:</a:t>
            </a:r>
            <a:r>
              <a:rPr lang="zh-CN" altLang="en-US" dirty="0" smtClean="0"/>
              <a:t> </a:t>
            </a:r>
            <a:endParaRPr lang="en-AU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en-US" altLang="zh-CN" dirty="0" smtClean="0"/>
              <a:t>(</a:t>
            </a:r>
            <a:r>
              <a:rPr lang="en-US" altLang="zh-CN" dirty="0" smtClean="0"/>
              <a:t>same entity)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pPr lvl="1"/>
            <a:r>
              <a:rPr lang="en-US" altLang="zh-CN" dirty="0" smtClean="0"/>
              <a:t>0 (different entities)</a:t>
            </a:r>
            <a:endParaRPr lang="en-US" altLang="zh-CN" dirty="0" smtClean="0"/>
          </a:p>
          <a:p>
            <a:r>
              <a:rPr lang="en-US" altLang="zh-CN" dirty="0" smtClean="0"/>
              <a:t>Training:</a:t>
            </a:r>
            <a:r>
              <a:rPr lang="zh-CN" altLang="en-US" dirty="0" smtClean="0"/>
              <a:t> </a:t>
            </a:r>
            <a:r>
              <a:rPr lang="en-US" altLang="zh-CN" dirty="0" smtClean="0"/>
              <a:t>200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samples</a:t>
            </a:r>
          </a:p>
          <a:p>
            <a:pPr lvl="1"/>
            <a:r>
              <a:rPr lang="en-US" altLang="zh-CN" dirty="0" smtClean="0"/>
              <a:t>160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40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parameter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</a:p>
          <a:p>
            <a:r>
              <a:rPr lang="en-US" altLang="zh-CN" dirty="0" smtClean="0"/>
              <a:t>Testing:</a:t>
            </a:r>
            <a:r>
              <a:rPr lang="zh-CN" altLang="en-US" dirty="0" smtClean="0"/>
              <a:t> </a:t>
            </a:r>
            <a:r>
              <a:rPr lang="en-US" altLang="zh-CN" dirty="0" smtClean="0"/>
              <a:t>200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samples</a:t>
            </a:r>
          </a:p>
          <a:p>
            <a:pPr lvl="1"/>
            <a:r>
              <a:rPr lang="en-US" altLang="zh-CN" dirty="0" smtClean="0"/>
              <a:t>100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leaderboard,</a:t>
            </a:r>
            <a:r>
              <a:rPr lang="zh-CN" altLang="en-US" dirty="0" smtClean="0"/>
              <a:t> </a:t>
            </a:r>
            <a:r>
              <a:rPr lang="en-US" altLang="zh-CN" dirty="0" smtClean="0"/>
              <a:t>100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leaderboard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7D844E-76EC-4B89-A6C0-6EC3F3BA845C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6887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Ideas of the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Split your training data into a train set and a validation set</a:t>
            </a:r>
            <a:r>
              <a:rPr lang="en-US" sz="2000" dirty="0" smtClean="0"/>
              <a:t>. Tune your </a:t>
            </a:r>
            <a:r>
              <a:rPr lang="en-US" sz="2000" dirty="0" err="1" smtClean="0"/>
              <a:t>hyperparameters</a:t>
            </a:r>
            <a:r>
              <a:rPr lang="en-US" sz="2000" dirty="0" smtClean="0"/>
              <a:t> on the validation set to avoid </a:t>
            </a:r>
            <a:r>
              <a:rPr lang="en-US" sz="2000" dirty="0" err="1" smtClean="0"/>
              <a:t>overfitting</a:t>
            </a:r>
            <a:r>
              <a:rPr lang="en-US" sz="2000" dirty="0" smtClean="0"/>
              <a:t>.</a:t>
            </a:r>
            <a:endParaRPr lang="en-US" altLang="zh-CN" sz="2000" dirty="0" smtClean="0"/>
          </a:p>
          <a:p>
            <a:r>
              <a:rPr lang="en-US" altLang="zh-CN" sz="2000" dirty="0" smtClean="0"/>
              <a:t>Download web pages from URLs</a:t>
            </a:r>
          </a:p>
          <a:p>
            <a:r>
              <a:rPr lang="en-AU" altLang="zh-CN" sz="2000" dirty="0" smtClean="0"/>
              <a:t>Clean the download web pages into plain text, optionally keep hyperlinks.</a:t>
            </a:r>
          </a:p>
          <a:p>
            <a:r>
              <a:rPr lang="en-AU" altLang="zh-CN" sz="2000" dirty="0" smtClean="0"/>
              <a:t>Optionally apply NER and NED systems on the plain text.</a:t>
            </a:r>
            <a:endParaRPr lang="en-US" altLang="zh-CN" sz="2000" dirty="0" smtClean="0"/>
          </a:p>
          <a:p>
            <a:r>
              <a:rPr lang="en-US" altLang="zh-CN" sz="2000" dirty="0" smtClean="0"/>
              <a:t>Build feature vectors based on similarity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measurement</a:t>
            </a:r>
            <a:r>
              <a:rPr lang="en-AU" altLang="zh-CN" sz="2000" dirty="0" smtClean="0"/>
              <a:t>.</a:t>
            </a:r>
          </a:p>
          <a:p>
            <a:pPr lvl="1"/>
            <a:r>
              <a:rPr lang="en-AU" altLang="zh-CN" sz="1800" dirty="0" smtClean="0"/>
              <a:t>Cosine, </a:t>
            </a:r>
            <a:r>
              <a:rPr lang="en-AU" altLang="zh-CN" sz="1800" dirty="0" err="1" smtClean="0"/>
              <a:t>Jaccard</a:t>
            </a:r>
            <a:r>
              <a:rPr lang="en-AU" altLang="zh-CN" sz="1800" dirty="0" smtClean="0"/>
              <a:t> etc.</a:t>
            </a:r>
          </a:p>
          <a:p>
            <a:pPr lvl="1"/>
            <a:r>
              <a:rPr lang="en-AU" altLang="zh-CN" sz="1800" dirty="0" err="1" smtClean="0"/>
              <a:t>euclidean</a:t>
            </a:r>
            <a:r>
              <a:rPr lang="en-AU" altLang="zh-CN" sz="1800" dirty="0" smtClean="0"/>
              <a:t> distance based on </a:t>
            </a:r>
            <a:r>
              <a:rPr lang="en-AU" altLang="zh-CN" sz="1800" dirty="0" smtClean="0"/>
              <a:t>averaged word/entity </a:t>
            </a:r>
            <a:r>
              <a:rPr lang="en-AU" altLang="zh-CN" sz="1800" dirty="0" err="1" smtClean="0"/>
              <a:t>embeddings</a:t>
            </a:r>
            <a:r>
              <a:rPr lang="en-AU" altLang="zh-CN" sz="1800" dirty="0"/>
              <a:t> </a:t>
            </a:r>
            <a:r>
              <a:rPr lang="en-AU" altLang="zh-CN" sz="1800" dirty="0" smtClean="0"/>
              <a:t>or</a:t>
            </a:r>
            <a:r>
              <a:rPr lang="en-AU" altLang="zh-CN" sz="1800" dirty="0" smtClean="0"/>
              <a:t> more advanced NN models such LSTM.</a:t>
            </a:r>
          </a:p>
          <a:p>
            <a:r>
              <a:rPr lang="en-US" altLang="zh-CN" sz="2000" dirty="0" smtClean="0"/>
              <a:t>Classification by using logistic regression, NNs, SVM.</a:t>
            </a:r>
          </a:p>
          <a:p>
            <a:r>
              <a:rPr lang="en-US" altLang="zh-CN" sz="2000" dirty="0" smtClean="0"/>
              <a:t>For the </a:t>
            </a:r>
            <a:r>
              <a:rPr lang="en-US" altLang="zh-CN" sz="2000" smtClean="0"/>
              <a:t>final runs, train </a:t>
            </a:r>
            <a:r>
              <a:rPr lang="en-US" altLang="zh-CN" sz="2000" dirty="0" smtClean="0"/>
              <a:t>your best models with all available training data (train set + validation set), and submit your final results.</a:t>
            </a:r>
            <a:endParaRPr lang="en-US" altLang="zh-CN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7D844E-76EC-4B89-A6C0-6EC3F3BA845C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9558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Entity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Extraction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Disambiguation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6BEF90-1926-4CE5-8804-1073FE4152B8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034387"/>
            <a:ext cx="82423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77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Entity</a:t>
            </a:r>
            <a:r>
              <a:rPr lang="zh-CN" altLang="en-US" dirty="0"/>
              <a:t> </a:t>
            </a:r>
            <a:r>
              <a:rPr lang="en-US" altLang="zh-CN" dirty="0"/>
              <a:t>Extraction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Disambiguation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6BEF90-1926-4CE5-8804-1073FE4152B8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8316416" cy="433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63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7D844E-76EC-4B89-A6C0-6EC3F3BA845C}" type="slidenum">
              <a:rPr lang="en-AU" smtClean="0"/>
              <a:pPr>
                <a:defRPr/>
              </a:pPr>
              <a:t>6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2736"/>
            <a:ext cx="84455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82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AIDA</a:t>
            </a:r>
          </a:p>
          <a:p>
            <a:pPr lvl="1"/>
            <a:r>
              <a:rPr lang="en-US" dirty="0">
                <a:hlinkClick r:id="rId2"/>
              </a:rPr>
              <a:t>https://www.mpi-inf.mpg.de/departments/databases-and-information-systems/research/yago-naga/aida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Wikifier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https://cogcomp.cs.illinois.edu/page/software_view/</a:t>
            </a:r>
            <a:r>
              <a:rPr lang="en-US" dirty="0" smtClean="0">
                <a:hlinkClick r:id="rId3"/>
              </a:rPr>
              <a:t>Wikifier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CMU twitter NLP</a:t>
            </a:r>
          </a:p>
          <a:p>
            <a:pPr lvl="1"/>
            <a:r>
              <a:rPr lang="en-US" dirty="0">
                <a:hlinkClick r:id="rId4"/>
              </a:rPr>
              <a:t>http://www.cs.cmu.edu/~ark/TweetNLP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Freebase</a:t>
            </a:r>
          </a:p>
          <a:p>
            <a:pPr lvl="1"/>
            <a:r>
              <a:rPr lang="en-US" dirty="0" smtClean="0"/>
              <a:t>We have a freebase dump.</a:t>
            </a:r>
          </a:p>
          <a:p>
            <a:pPr lvl="1"/>
            <a:r>
              <a:rPr lang="en-US" dirty="0">
                <a:hlinkClick r:id="rId5"/>
              </a:rPr>
              <a:t>https://jena.apache.org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6"/>
              </a:rPr>
              <a:t>https://alchemy-language-demo.mybluemix.net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7"/>
              </a:rPr>
              <a:t>https://en.wikipedia.org/wiki/</a:t>
            </a:r>
            <a:r>
              <a:rPr lang="en-US" dirty="0" smtClean="0">
                <a:hlinkClick r:id="rId7"/>
              </a:rPr>
              <a:t>Wikipedia:Database_download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7D844E-76EC-4B89-A6C0-6EC3F3BA845C}" type="slidenum">
              <a:rPr lang="en-AU" smtClean="0"/>
              <a:pPr>
                <a:defRPr/>
              </a:pPr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624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[</a:t>
            </a:r>
            <a:r>
              <a:rPr lang="en-US" sz="2000" dirty="0"/>
              <a:t>1</a:t>
            </a:r>
            <a:r>
              <a:rPr lang="en-US" sz="2000" dirty="0" smtClean="0"/>
              <a:t>] </a:t>
            </a:r>
            <a:r>
              <a:rPr lang="en-US" sz="2000" dirty="0"/>
              <a:t>Nguyen, </a:t>
            </a:r>
            <a:r>
              <a:rPr lang="en-US" sz="2000" dirty="0" err="1"/>
              <a:t>Dat</a:t>
            </a:r>
            <a:r>
              <a:rPr lang="en-US" sz="2000" dirty="0"/>
              <a:t> Ba, et al. "AIDA-light: High-Throughput Named-Entity Disambiguation." LDOW. 2014</a:t>
            </a:r>
            <a:r>
              <a:rPr lang="en-US" sz="2000" dirty="0" smtClean="0"/>
              <a:t>.</a:t>
            </a:r>
          </a:p>
          <a:p>
            <a:pPr lvl="1"/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://www.mpi-inf.mpg.de/departments/databases-and-information-systems/research/yago-naga/aida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 smtClean="0"/>
          </a:p>
          <a:p>
            <a:r>
              <a:rPr lang="en-US" sz="1800" dirty="0" smtClean="0"/>
              <a:t>[2] </a:t>
            </a:r>
            <a:r>
              <a:rPr lang="en-US" sz="1800" dirty="0"/>
              <a:t>Yamada, </a:t>
            </a:r>
            <a:r>
              <a:rPr lang="en-US" sz="1800" dirty="0" err="1"/>
              <a:t>Ikuya</a:t>
            </a:r>
            <a:r>
              <a:rPr lang="en-US" sz="1800" dirty="0"/>
              <a:t>, et al. "Joint Learning of the Embedding of Words and Entities for Named Entity Disambiguation." </a:t>
            </a:r>
            <a:r>
              <a:rPr lang="en-US" sz="1800" dirty="0" err="1"/>
              <a:t>arXiv</a:t>
            </a:r>
            <a:r>
              <a:rPr lang="en-US" sz="1800" dirty="0"/>
              <a:t> preprint arXiv:1601.01343 (2016). (</a:t>
            </a:r>
            <a:r>
              <a:rPr lang="en-US" sz="1800" dirty="0">
                <a:hlinkClick r:id="rId3"/>
              </a:rPr>
              <a:t>http://arxiv.org/pdf/1601.01343.</a:t>
            </a:r>
            <a:r>
              <a:rPr lang="en-US" sz="1800" dirty="0" smtClean="0">
                <a:hlinkClick r:id="rId3"/>
              </a:rPr>
              <a:t>pdf</a:t>
            </a:r>
            <a:r>
              <a:rPr lang="en-US" sz="1800" dirty="0" smtClean="0"/>
              <a:t> )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7D844E-76EC-4B89-A6C0-6EC3F3BA845C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1380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ocument_analysis_template">
  <a:themeElements>
    <a:clrScheme name="NICTA_cover_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ICTA_cover_slid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ICTA_cover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CTA_cover_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CTA_cover_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CTA_cover_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CTA_cover_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CTA_cover_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CTA_cover_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CTA_cover_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CTA_cover_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CTA_cover_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CTA_cover_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CTA_cover_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document_analysis_template.potx</Template>
  <TotalTime>12076</TotalTime>
  <Words>412</Words>
  <Application>Microsoft Macintosh PowerPoint</Application>
  <PresentationFormat>On-screen Show (4:3)</PresentationFormat>
  <Paragraphs>54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document_analysis_template</vt:lpstr>
      <vt:lpstr>ALTA Shared Task</vt:lpstr>
      <vt:lpstr>Task Description</vt:lpstr>
      <vt:lpstr>Some Ideas of the Workflow</vt:lpstr>
      <vt:lpstr>Entity Extraction and Disambiguation</vt:lpstr>
      <vt:lpstr>Entity Extraction and Disambiguation</vt:lpstr>
      <vt:lpstr>Stacking</vt:lpstr>
      <vt:lpstr>Toolkit</vt:lpstr>
      <vt:lpstr>REFERENCES</vt:lpstr>
    </vt:vector>
  </TitlesOfParts>
  <Manager/>
  <Company>NICTA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/>
  <dc:creator>NICTA</dc:creator>
  <cp:keywords/>
  <dc:description/>
  <cp:lastModifiedBy>Lizhen Qu</cp:lastModifiedBy>
  <cp:revision>1683</cp:revision>
  <dcterms:created xsi:type="dcterms:W3CDTF">2010-05-24T01:36:49Z</dcterms:created>
  <dcterms:modified xsi:type="dcterms:W3CDTF">2016-09-07T13:31:07Z</dcterms:modified>
  <cp:category/>
</cp:coreProperties>
</file>