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82" r:id="rId2"/>
    <p:sldId id="273" r:id="rId3"/>
    <p:sldId id="274" r:id="rId4"/>
    <p:sldId id="283" r:id="rId5"/>
    <p:sldId id="285" r:id="rId6"/>
    <p:sldId id="288" r:id="rId7"/>
    <p:sldId id="287" r:id="rId8"/>
    <p:sldId id="290" r:id="rId9"/>
    <p:sldId id="289" r:id="rId10"/>
    <p:sldId id="291" r:id="rId11"/>
    <p:sldId id="292" r:id="rId12"/>
    <p:sldId id="293" r:id="rId13"/>
    <p:sldId id="295" r:id="rId14"/>
    <p:sldId id="296" r:id="rId15"/>
    <p:sldId id="299" r:id="rId16"/>
    <p:sldId id="300" r:id="rId17"/>
    <p:sldId id="298" r:id="rId18"/>
    <p:sldId id="275" r:id="rId19"/>
    <p:sldId id="301" r:id="rId20"/>
    <p:sldId id="303" r:id="rId21"/>
    <p:sldId id="302" r:id="rId22"/>
    <p:sldId id="30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EEEEEE"/>
    <a:srgbClr val="E6E6E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86B64-A428-45FE-8457-935A2787244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41E1C-AC5D-476F-8DAE-C9B00A0A9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9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介绍软件功能，下面介绍</a:t>
            </a:r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5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8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8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4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55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9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2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先介绍使用到的控件。悬浮操作按钮，由谷歌官方提供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9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98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抽屉导航栏、警告框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9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抽屉导航栏、警告框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先介绍使用到的控件。悬浮操作按钮，由谷歌官方提供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3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抽屉导航栏、警告框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17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抽屉导航栏、警告框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90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抽屉导航栏、警告框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9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9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4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2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视差渐变效果，收藏按键动态效果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1E1C-AC5D-476F-8DAE-C9B00A0A9A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3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1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0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309E-DF6F-4120-B837-5E0DA533ACD6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32552-ED6C-4529-96DE-A517DA72B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shape_recognition.exe%20-%20&#24555;&#25463;&#26041;&#24335;.ln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9166" y="365127"/>
            <a:ext cx="5746376" cy="1257486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>
            <a:normAutofit/>
          </a:bodyPr>
          <a:lstStyle/>
          <a:p>
            <a:pPr lvl="0" algn="ctr" defTabSz="914400">
              <a:lnSpc>
                <a:spcPct val="100000"/>
              </a:lnSpc>
              <a:spcBef>
                <a:spcPts val="750"/>
              </a:spcBef>
            </a:pPr>
            <a:r>
              <a:rPr lang="zh-CN" altLang="zh-CN" b="1" dirty="0"/>
              <a:t>基于</a:t>
            </a:r>
            <a:r>
              <a:rPr lang="en-US" altLang="zh-CN" b="1" dirty="0"/>
              <a:t>OpenCV</a:t>
            </a:r>
            <a:r>
              <a:rPr lang="zh-CN" altLang="zh-CN" b="1" dirty="0"/>
              <a:t>的基本图形识别</a:t>
            </a:r>
            <a:br>
              <a:rPr lang="en-US" altLang="zh-CN" b="1" dirty="0"/>
            </a:br>
            <a:r>
              <a:rPr lang="zh-CN" altLang="en-US" sz="2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章程 </a:t>
            </a:r>
            <a:r>
              <a:rPr lang="en-US" altLang="zh-CN" sz="2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2015010912010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9700" r="3298" b="3278"/>
          <a:stretch/>
        </p:blipFill>
        <p:spPr>
          <a:xfrm>
            <a:off x="1609166" y="1842514"/>
            <a:ext cx="5746376" cy="4603140"/>
          </a:xfrm>
          <a:prstGeom prst="roundRect">
            <a:avLst>
              <a:gd name="adj" fmla="val 13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71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6594" y="376517"/>
            <a:ext cx="7027124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特征提取：傅里叶描述子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94" y="1802564"/>
            <a:ext cx="7027124" cy="3460149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8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6594" y="376517"/>
            <a:ext cx="7027124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特征提取：傅里叶描述子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9" y="1847387"/>
            <a:ext cx="7025939" cy="3952778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0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901" y="347830"/>
            <a:ext cx="7342521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神经网络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6" t="7922" r="9650" b="11340"/>
          <a:stretch/>
        </p:blipFill>
        <p:spPr>
          <a:xfrm rot="5400000">
            <a:off x="-127302" y="2864524"/>
            <a:ext cx="4656325" cy="2739919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" b="2706"/>
          <a:stretch/>
        </p:blipFill>
        <p:spPr>
          <a:xfrm>
            <a:off x="4230791" y="1906320"/>
            <a:ext cx="3942631" cy="1068505"/>
          </a:xfrm>
          <a:prstGeom prst="roundRect">
            <a:avLst>
              <a:gd name="adj" fmla="val 1302"/>
            </a:avLst>
          </a:prstGeom>
          <a:solidFill>
            <a:srgbClr val="FAFAFA"/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7985" r="10125" b="11568"/>
          <a:stretch/>
        </p:blipFill>
        <p:spPr>
          <a:xfrm>
            <a:off x="4230791" y="3546475"/>
            <a:ext cx="3942631" cy="3005595"/>
          </a:xfrm>
          <a:prstGeom prst="roundRect">
            <a:avLst>
              <a:gd name="adj" fmla="val 1302"/>
            </a:avLst>
          </a:prstGeom>
          <a:solidFill>
            <a:srgbClr val="FAFAFA"/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  <p:cxnSp>
        <p:nvCxnSpPr>
          <p:cNvPr id="12" name="连接符: 曲线 11"/>
          <p:cNvCxnSpPr>
            <a:stCxn id="4" idx="0"/>
          </p:cNvCxnSpPr>
          <p:nvPr/>
        </p:nvCxnSpPr>
        <p:spPr>
          <a:xfrm flipV="1">
            <a:off x="3570820" y="2478056"/>
            <a:ext cx="659972" cy="1756428"/>
          </a:xfrm>
          <a:prstGeom prst="curvedConnector4">
            <a:avLst>
              <a:gd name="adj1" fmla="val 34638"/>
              <a:gd name="adj2" fmla="val 99931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连接符: 曲线 21"/>
          <p:cNvCxnSpPr>
            <a:stCxn id="5" idx="3"/>
            <a:endCxn id="6" idx="3"/>
          </p:cNvCxnSpPr>
          <p:nvPr/>
        </p:nvCxnSpPr>
        <p:spPr>
          <a:xfrm>
            <a:off x="8173422" y="2440573"/>
            <a:ext cx="12700" cy="2608700"/>
          </a:xfrm>
          <a:prstGeom prst="curvedConnector3">
            <a:avLst>
              <a:gd name="adj1" fmla="val 4058827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36" y="242048"/>
            <a:ext cx="5255594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神经网络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5"/>
          <a:stretch/>
        </p:blipFill>
        <p:spPr>
          <a:xfrm>
            <a:off x="1925137" y="1641200"/>
            <a:ext cx="5255594" cy="4994812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4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7536" y="179295"/>
            <a:ext cx="4888040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神经网络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2" t="49902" r="4421" b="4620"/>
          <a:stretch/>
        </p:blipFill>
        <p:spPr>
          <a:xfrm>
            <a:off x="2077535" y="1619143"/>
            <a:ext cx="4888041" cy="4863117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8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072" y="298167"/>
            <a:ext cx="5897563" cy="1046001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图像识别</a:t>
            </a:r>
            <a:br>
              <a:rPr lang="en-US" altLang="zh-CN" dirty="0"/>
            </a:br>
            <a:r>
              <a:rPr lang="zh-CN" altLang="en-US" sz="2000" dirty="0"/>
              <a:t>预处理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3" y="1655439"/>
            <a:ext cx="2802542" cy="2240617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t="8134" r="16690" b="17594"/>
          <a:stretch/>
        </p:blipFill>
        <p:spPr>
          <a:xfrm>
            <a:off x="4815033" y="1655439"/>
            <a:ext cx="2801602" cy="2240617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9" t="8019" r="16986" b="17764"/>
          <a:stretch/>
        </p:blipFill>
        <p:spPr>
          <a:xfrm>
            <a:off x="1719072" y="4207327"/>
            <a:ext cx="2804210" cy="2284913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8172" r="17029" b="17844"/>
          <a:stretch/>
        </p:blipFill>
        <p:spPr>
          <a:xfrm>
            <a:off x="4815033" y="4207326"/>
            <a:ext cx="2801602" cy="2284913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0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4551" b="1860"/>
          <a:stretch/>
        </p:blipFill>
        <p:spPr>
          <a:xfrm>
            <a:off x="2742944" y="1685365"/>
            <a:ext cx="3259592" cy="4716679"/>
          </a:xfrm>
          <a:prstGeom prst="roundRect">
            <a:avLst>
              <a:gd name="adj" fmla="val 1302"/>
            </a:avLst>
          </a:prstGeom>
          <a:solidFill>
            <a:srgbClr val="FAFAFA"/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42945" y="334027"/>
            <a:ext cx="3259592" cy="101068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vert="horz" lIns="25200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图像识别</a:t>
            </a:r>
            <a:br>
              <a:rPr lang="en-US" altLang="zh-CN" dirty="0"/>
            </a:br>
            <a:r>
              <a:rPr lang="zh-CN" altLang="en-US" sz="2000" dirty="0"/>
              <a:t>特征提取、分类器分类</a:t>
            </a:r>
          </a:p>
        </p:txBody>
      </p:sp>
    </p:spTree>
    <p:extLst>
      <p:ext uri="{BB962C8B-B14F-4D97-AF65-F5344CB8AC3E}">
        <p14:creationId xmlns:p14="http://schemas.microsoft.com/office/powerpoint/2010/main" val="17477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3180" y="403413"/>
            <a:ext cx="5414682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图像识别</a:t>
            </a:r>
            <a:br>
              <a:rPr lang="en-US" altLang="zh-CN" dirty="0"/>
            </a:br>
            <a:r>
              <a:rPr lang="zh-CN" altLang="en-US" sz="2000" dirty="0"/>
              <a:t>叠加标签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t="8080" r="24027" b="17357"/>
          <a:stretch/>
        </p:blipFill>
        <p:spPr>
          <a:xfrm>
            <a:off x="1823180" y="1864659"/>
            <a:ext cx="5414682" cy="4400624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18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4208" y="403413"/>
            <a:ext cx="4492623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图像识别</a:t>
            </a:r>
            <a:br>
              <a:rPr lang="en-US" altLang="zh-CN" dirty="0"/>
            </a:br>
            <a:r>
              <a:rPr lang="en-US" altLang="zh-CN" sz="2000" dirty="0"/>
              <a:t>OpenCV + QT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t="5121" r="1984" b="2991"/>
          <a:stretch/>
        </p:blipFill>
        <p:spPr>
          <a:xfrm>
            <a:off x="2284208" y="1873625"/>
            <a:ext cx="4492623" cy="4195482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25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44511" y="518823"/>
            <a:ext cx="5244056" cy="111467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图像识别</a:t>
            </a:r>
            <a:br>
              <a:rPr lang="en-US" altLang="zh-CN" dirty="0"/>
            </a:br>
            <a:r>
              <a:rPr lang="en-US" altLang="zh-CN" sz="2000" dirty="0"/>
              <a:t>OpenCV + QT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8634" r="1984" b="2558"/>
          <a:stretch/>
        </p:blipFill>
        <p:spPr>
          <a:xfrm>
            <a:off x="2030246" y="2024892"/>
            <a:ext cx="5269544" cy="4171722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4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42944" y="392020"/>
            <a:ext cx="3259592" cy="1060262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图像识别流程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4551" b="1860"/>
          <a:stretch/>
        </p:blipFill>
        <p:spPr>
          <a:xfrm>
            <a:off x="2742944" y="1685365"/>
            <a:ext cx="3259592" cy="4716679"/>
          </a:xfrm>
          <a:prstGeom prst="roundRect">
            <a:avLst>
              <a:gd name="adj" fmla="val 1302"/>
            </a:avLst>
          </a:prstGeom>
          <a:solidFill>
            <a:srgbClr val="FAFAFA"/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07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893590" y="625355"/>
            <a:ext cx="5545897" cy="118569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图像识别</a:t>
            </a:r>
            <a:br>
              <a:rPr lang="en-US" altLang="zh-CN" dirty="0"/>
            </a:br>
            <a:r>
              <a:rPr lang="en-US" altLang="zh-CN" sz="2000" dirty="0"/>
              <a:t>OpenCV + QT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4" t="63442" r="7585" b="15118"/>
          <a:stretch/>
        </p:blipFill>
        <p:spPr>
          <a:xfrm>
            <a:off x="1893589" y="2203142"/>
            <a:ext cx="5545898" cy="3623741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6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42370" y="447801"/>
            <a:ext cx="6007536" cy="1105791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图像识别</a:t>
            </a:r>
            <a:br>
              <a:rPr lang="en-US" altLang="zh-CN" dirty="0"/>
            </a:br>
            <a:r>
              <a:rPr lang="en-US" altLang="zh-CN" sz="2000" dirty="0"/>
              <a:t>OpenCV + QT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6" r="47480" b="6696"/>
          <a:stretch/>
        </p:blipFill>
        <p:spPr>
          <a:xfrm>
            <a:off x="1642370" y="1835693"/>
            <a:ext cx="6007536" cy="4450872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3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4208" y="403413"/>
            <a:ext cx="4492623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图像识别</a:t>
            </a:r>
            <a:br>
              <a:rPr lang="en-US" altLang="zh-CN" dirty="0"/>
            </a:br>
            <a:r>
              <a:rPr lang="zh-CN" altLang="en-US" sz="2000" dirty="0"/>
              <a:t>演示</a:t>
            </a:r>
          </a:p>
        </p:txBody>
      </p:sp>
      <p:pic>
        <p:nvPicPr>
          <p:cNvPr id="7" name="图片 6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t="5121" r="1984" b="2991"/>
          <a:stretch/>
        </p:blipFill>
        <p:spPr>
          <a:xfrm>
            <a:off x="2284208" y="1873625"/>
            <a:ext cx="4492623" cy="4195482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0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8311" y="439270"/>
            <a:ext cx="6123691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样本准备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Matlab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11" y="1825929"/>
            <a:ext cx="6123691" cy="4447971"/>
          </a:xfrm>
          <a:prstGeom prst="roundRect">
            <a:avLst>
              <a:gd name="adj" fmla="val 13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3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8311" y="439270"/>
            <a:ext cx="6123691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样本准备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Matlab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11" y="1853300"/>
            <a:ext cx="6123691" cy="4393228"/>
          </a:xfrm>
          <a:prstGeom prst="roundRect">
            <a:avLst>
              <a:gd name="adj" fmla="val 13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3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8311" y="439270"/>
            <a:ext cx="6123691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样本准备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Matlab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6" r="-1578"/>
          <a:stretch/>
        </p:blipFill>
        <p:spPr>
          <a:xfrm>
            <a:off x="1494422" y="1853300"/>
            <a:ext cx="6127580" cy="4371009"/>
          </a:xfrm>
          <a:prstGeom prst="roundRect">
            <a:avLst>
              <a:gd name="adj" fmla="val 1302"/>
            </a:avLst>
          </a:prstGeom>
          <a:solidFill>
            <a:srgbClr val="FAFAFA"/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02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6594" y="376517"/>
            <a:ext cx="7027124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特征提取：傅里叶描述子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94" y="1847663"/>
            <a:ext cx="7027124" cy="4535363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3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6594" y="376517"/>
            <a:ext cx="7027124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特征提取：傅里叶描述子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94" y="1847663"/>
            <a:ext cx="7027124" cy="4535364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3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7435" y="340658"/>
            <a:ext cx="5489575" cy="1279655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特征提取：傅里叶描述子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9"/>
          <a:stretch/>
        </p:blipFill>
        <p:spPr>
          <a:xfrm>
            <a:off x="1667433" y="4046572"/>
            <a:ext cx="5489575" cy="2226587"/>
          </a:xfrm>
          <a:prstGeom prst="roundRect">
            <a:avLst>
              <a:gd name="adj" fmla="val 1302"/>
            </a:avLst>
          </a:prstGeom>
          <a:solidFill>
            <a:schemeClr val="bg1"/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9" t="1" r="1" b="-8316"/>
          <a:stretch/>
        </p:blipFill>
        <p:spPr>
          <a:xfrm>
            <a:off x="1667434" y="1855986"/>
            <a:ext cx="5489575" cy="1954914"/>
          </a:xfrm>
          <a:prstGeom prst="roundRect">
            <a:avLst>
              <a:gd name="adj" fmla="val 1302"/>
            </a:avLst>
          </a:prstGeom>
          <a:solidFill>
            <a:schemeClr val="bg1"/>
          </a:solidFill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1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6594" y="376517"/>
            <a:ext cx="7027124" cy="1215560"/>
          </a:xfrm>
          <a:prstGeom prst="roundRect">
            <a:avLst>
              <a:gd name="adj" fmla="val 2517"/>
            </a:avLst>
          </a:prstGeom>
          <a:solidFill>
            <a:srgbClr val="FAFAFA"/>
          </a:solidFill>
          <a:effectLst>
            <a:outerShdw blurRad="76200" dist="12700" dir="5400000" algn="t" rotWithShape="0">
              <a:prstClr val="black">
                <a:alpha val="30000"/>
              </a:prstClr>
            </a:outerShdw>
          </a:effectLst>
        </p:spPr>
        <p:txBody>
          <a:bodyPr lIns="252000"/>
          <a:lstStyle/>
          <a:p>
            <a:pPr algn="ctr"/>
            <a:r>
              <a:rPr lang="zh-CN" altLang="en-US" dirty="0"/>
              <a:t>训练分类器</a:t>
            </a:r>
            <a:br>
              <a:rPr lang="en-US" altLang="zh-CN" dirty="0"/>
            </a:br>
            <a:r>
              <a:rPr lang="zh-CN" altLang="en-US" sz="2000" dirty="0"/>
              <a:t>特征提取：傅里叶描述子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94" y="1847663"/>
            <a:ext cx="7027123" cy="4535363"/>
          </a:xfrm>
          <a:prstGeom prst="roundRect">
            <a:avLst>
              <a:gd name="adj" fmla="val 1302"/>
            </a:avLst>
          </a:prstGeom>
          <a:noFill/>
          <a:ln>
            <a:noFill/>
          </a:ln>
          <a:effectLst>
            <a:outerShdw blurRad="76200" dist="12700" dir="5400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05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253</Words>
  <Application>Microsoft Office PowerPoint</Application>
  <PresentationFormat>全屏显示(4:3)</PresentationFormat>
  <Paragraphs>66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基于OpenCV的基本图形识别 章程 2015010912010</vt:lpstr>
      <vt:lpstr>图像识别流程</vt:lpstr>
      <vt:lpstr>训练分类器 样本准备——Matlab</vt:lpstr>
      <vt:lpstr>训练分类器 样本准备——Matlab</vt:lpstr>
      <vt:lpstr>训练分类器 样本准备——Matlab</vt:lpstr>
      <vt:lpstr>训练分类器 特征提取：傅里叶描述子</vt:lpstr>
      <vt:lpstr>训练分类器 特征提取：傅里叶描述子</vt:lpstr>
      <vt:lpstr>训练分类器 特征提取：傅里叶描述子</vt:lpstr>
      <vt:lpstr>训练分类器 特征提取：傅里叶描述子</vt:lpstr>
      <vt:lpstr>训练分类器 特征提取：傅里叶描述子</vt:lpstr>
      <vt:lpstr>训练分类器 特征提取：傅里叶描述子</vt:lpstr>
      <vt:lpstr>训练分类器 神经网络</vt:lpstr>
      <vt:lpstr>训练分类器 神经网络</vt:lpstr>
      <vt:lpstr>训练分类器 神经网络</vt:lpstr>
      <vt:lpstr>图像识别 预处理</vt:lpstr>
      <vt:lpstr>PowerPoint 演示文稿</vt:lpstr>
      <vt:lpstr>图像识别 叠加标签</vt:lpstr>
      <vt:lpstr>图像识别 OpenCV + QT</vt:lpstr>
      <vt:lpstr>图像识别 OpenCV + QT</vt:lpstr>
      <vt:lpstr>图像识别 OpenCV + QT</vt:lpstr>
      <vt:lpstr>图像识别 OpenCV + QT</vt:lpstr>
      <vt:lpstr>图像识别 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章程</dc:creator>
  <cp:lastModifiedBy>章程</cp:lastModifiedBy>
  <cp:revision>69</cp:revision>
  <dcterms:created xsi:type="dcterms:W3CDTF">2016-03-30T10:25:52Z</dcterms:created>
  <dcterms:modified xsi:type="dcterms:W3CDTF">2017-03-15T12:42:09Z</dcterms:modified>
</cp:coreProperties>
</file>