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handoutMasterIdLst>
    <p:handoutMasterId r:id="rId97"/>
  </p:handoutMasterIdLst>
  <p:sldIdLst>
    <p:sldId id="256" r:id="rId2"/>
    <p:sldId id="260" r:id="rId3"/>
    <p:sldId id="265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6" r:id="rId66"/>
    <p:sldId id="327" r:id="rId67"/>
    <p:sldId id="328" r:id="rId68"/>
    <p:sldId id="329" r:id="rId69"/>
    <p:sldId id="325" r:id="rId70"/>
    <p:sldId id="331" r:id="rId71"/>
    <p:sldId id="332" r:id="rId72"/>
    <p:sldId id="333" r:id="rId73"/>
    <p:sldId id="330" r:id="rId74"/>
    <p:sldId id="334" r:id="rId75"/>
    <p:sldId id="335" r:id="rId76"/>
    <p:sldId id="336" r:id="rId77"/>
    <p:sldId id="337" r:id="rId78"/>
    <p:sldId id="338" r:id="rId79"/>
    <p:sldId id="339" r:id="rId80"/>
    <p:sldId id="342" r:id="rId81"/>
    <p:sldId id="341" r:id="rId82"/>
    <p:sldId id="343" r:id="rId83"/>
    <p:sldId id="344" r:id="rId84"/>
    <p:sldId id="345" r:id="rId85"/>
    <p:sldId id="346" r:id="rId86"/>
    <p:sldId id="347" r:id="rId87"/>
    <p:sldId id="349" r:id="rId88"/>
    <p:sldId id="348" r:id="rId89"/>
    <p:sldId id="350" r:id="rId90"/>
    <p:sldId id="351" r:id="rId91"/>
    <p:sldId id="352" r:id="rId92"/>
    <p:sldId id="355" r:id="rId93"/>
    <p:sldId id="353" r:id="rId94"/>
    <p:sldId id="354" r:id="rId9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82485" autoAdjust="0"/>
  </p:normalViewPr>
  <p:slideViewPr>
    <p:cSldViewPr>
      <p:cViewPr varScale="1">
        <p:scale>
          <a:sx n="90" d="100"/>
          <a:sy n="90" d="100"/>
        </p:scale>
        <p:origin x="5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05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57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27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8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4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64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9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 smtClean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  <a:p>
            <a:pPr lvl="1" rtl="0"/>
            <a:r>
              <a:rPr lang="en-US" altLang="zh-CN" noProof="0" dirty="0" smtClean="0"/>
              <a:t>Second level</a:t>
            </a:r>
          </a:p>
          <a:p>
            <a:pPr lvl="2" rtl="0"/>
            <a:r>
              <a:rPr lang="en-US" altLang="zh-CN" noProof="0" dirty="0" smtClean="0"/>
              <a:t>Third level</a:t>
            </a:r>
          </a:p>
          <a:p>
            <a:pPr lvl="3" rtl="0"/>
            <a:r>
              <a:rPr lang="en-US" altLang="zh-CN" noProof="0" dirty="0" smtClean="0"/>
              <a:t>Fourth level</a:t>
            </a:r>
          </a:p>
          <a:p>
            <a:pPr lvl="4" rtl="0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 smtClean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社交网络（微博、微信、</a:t>
            </a:r>
            <a:r>
              <a:rPr lang="en-US" altLang="zh-CN" dirty="0" err="1" smtClean="0"/>
              <a:t>qq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132856"/>
            <a:ext cx="4170164" cy="2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社交网络（微博、微信、</a:t>
            </a:r>
            <a:r>
              <a:rPr lang="en-US" altLang="zh-CN" dirty="0" err="1" smtClean="0"/>
              <a:t>qq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如何推荐潜在的朋友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132856"/>
            <a:ext cx="4170164" cy="2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社交网络（微博、微信、</a:t>
            </a:r>
            <a:r>
              <a:rPr lang="en-US" altLang="zh-CN" dirty="0" err="1" smtClean="0"/>
              <a:t>qq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如何推荐潜在的朋友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社交网络中的人对应图中一个结点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132856"/>
            <a:ext cx="4170164" cy="2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社交网络（微博、微信、</a:t>
            </a:r>
            <a:r>
              <a:rPr lang="en-US" altLang="zh-CN" dirty="0" err="1" smtClean="0"/>
              <a:t>qq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如何推荐潜在的朋友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社交网络中的人对应图中一个结点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具有朋友关系的一对结点构成边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132856"/>
            <a:ext cx="4170164" cy="2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社交网络（微博、微信、</a:t>
            </a:r>
            <a:r>
              <a:rPr lang="en-US" altLang="zh-CN" dirty="0" err="1" smtClean="0"/>
              <a:t>qq</a:t>
            </a:r>
            <a:r>
              <a:rPr lang="mr-IN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如何推荐潜在的朋友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社交网络中的人对应图中一个结点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具有朋友关系的一对结点构成边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找朋友的朋友的过程就相当于</a:t>
            </a:r>
            <a:r>
              <a:rPr lang="zh-CN" altLang="en-US" smtClean="0"/>
              <a:t>图中进行遍历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2132856"/>
            <a:ext cx="4170164" cy="28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垃圾回收（</a:t>
            </a:r>
            <a:r>
              <a:rPr lang="en-US" dirty="0"/>
              <a:t>Garbage Collection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132856"/>
            <a:ext cx="4255038" cy="2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垃圾回收（</a:t>
            </a:r>
            <a:r>
              <a:rPr lang="en-US" dirty="0"/>
              <a:t>Garbage Collection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高级程序设计语言用于自动释放内存的机制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132856"/>
            <a:ext cx="4255038" cy="2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垃圾回收（</a:t>
            </a:r>
            <a:r>
              <a:rPr lang="en-US" dirty="0"/>
              <a:t>Garbage Collection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高级程序设计语言用于自动释放内存的机制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每个对象对应图中一个结点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132856"/>
            <a:ext cx="4255038" cy="2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垃圾回收（</a:t>
            </a:r>
            <a:r>
              <a:rPr lang="en-US" dirty="0"/>
              <a:t>Garbage Collection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高级程序设计语言用于自动释放内存的机制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对象之间的引用构成边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132856"/>
            <a:ext cx="4255038" cy="2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垃圾回收（</a:t>
            </a:r>
            <a:r>
              <a:rPr lang="en-US" dirty="0"/>
              <a:t>Garbage Collection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高级程序设计语言用于自动释放内存的机制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每个对象对应图中一个结点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对象之间的引用构成边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图中所有不能访问到的对象就需要被销毁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132856"/>
            <a:ext cx="4255038" cy="29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图搜索的应用</a:t>
            </a:r>
            <a:endParaRPr lang="en-US" altLang="zh-CN" dirty="0" smtClean="0"/>
          </a:p>
          <a:p>
            <a:r>
              <a:rPr lang="zh-CN" altLang="en-US" dirty="0" smtClean="0"/>
              <a:t>图的表示</a:t>
            </a:r>
            <a:endParaRPr lang="en-US" altLang="zh-CN" dirty="0" smtClean="0"/>
          </a:p>
          <a:p>
            <a:r>
              <a:rPr lang="zh-CN" altLang="en-US" dirty="0" smtClean="0"/>
              <a:t>宽度优先搜索</a:t>
            </a:r>
            <a:endParaRPr lang="en-US" altLang="zh-CN" dirty="0" smtClean="0"/>
          </a:p>
          <a:p>
            <a:r>
              <a:rPr lang="zh-CN" altLang="en-US" dirty="0" smtClean="0"/>
              <a:t>深度优先搜索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点对点网络（</a:t>
            </a:r>
            <a:r>
              <a:rPr lang="en-US" dirty="0"/>
              <a:t>Peer to </a:t>
            </a:r>
            <a:r>
              <a:rPr lang="en-US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1026" name="Picture 2" descr="mage result for peer to pe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503986"/>
            <a:ext cx="4503262" cy="4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4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点对点网络（</a:t>
            </a:r>
            <a:r>
              <a:rPr lang="en-US" dirty="0"/>
              <a:t>Peer to </a:t>
            </a:r>
            <a:r>
              <a:rPr lang="en-US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网上用于下载数据的一种模式</a:t>
            </a:r>
            <a:endParaRPr lang="en-US" altLang="zh-CN" dirty="0" smtClean="0"/>
          </a:p>
        </p:txBody>
      </p:sp>
      <p:pic>
        <p:nvPicPr>
          <p:cNvPr id="1026" name="Picture 2" descr="mage result for peer to pe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503986"/>
            <a:ext cx="4503262" cy="4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点对点网络（</a:t>
            </a:r>
            <a:r>
              <a:rPr lang="en-US" dirty="0"/>
              <a:t>Peer to </a:t>
            </a:r>
            <a:r>
              <a:rPr lang="en-US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网上用于下载数据的一种模式</a:t>
            </a:r>
            <a:endParaRPr lang="en-US" altLang="zh-CN" dirty="0" smtClean="0"/>
          </a:p>
          <a:p>
            <a:pPr lvl="1"/>
            <a:r>
              <a:rPr lang="zh-CN" altLang="en-US" dirty="0"/>
              <a:t>⽹络</a:t>
            </a:r>
            <a:r>
              <a:rPr lang="zh-CN" altLang="en-US" dirty="0" smtClean="0"/>
              <a:t>中的</a:t>
            </a:r>
            <a:r>
              <a:rPr lang="zh-CN" altLang="en-US" dirty="0"/>
              <a:t>⼀台机器就对应图中的⼀个</a:t>
            </a:r>
            <a:r>
              <a:rPr lang="zh-CN" altLang="en-US" dirty="0" smtClean="0"/>
              <a:t>节点</a:t>
            </a:r>
            <a:endParaRPr lang="en-US" altLang="zh-CN" dirty="0" smtClean="0"/>
          </a:p>
        </p:txBody>
      </p:sp>
      <p:pic>
        <p:nvPicPr>
          <p:cNvPr id="1026" name="Picture 2" descr="mage result for peer to pe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503986"/>
            <a:ext cx="4503262" cy="4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点对点网络（</a:t>
            </a:r>
            <a:r>
              <a:rPr lang="en-US" dirty="0"/>
              <a:t>Peer to </a:t>
            </a:r>
            <a:r>
              <a:rPr lang="en-US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网上用于下载数据的一种模式</a:t>
            </a:r>
            <a:endParaRPr lang="en-US" altLang="zh-CN" dirty="0" smtClean="0"/>
          </a:p>
          <a:p>
            <a:pPr lvl="1"/>
            <a:r>
              <a:rPr lang="zh-CN" altLang="en-US" dirty="0"/>
              <a:t>⽹络</a:t>
            </a:r>
            <a:r>
              <a:rPr lang="zh-CN" altLang="en-US" dirty="0" smtClean="0"/>
              <a:t>中的</a:t>
            </a:r>
            <a:r>
              <a:rPr lang="zh-CN" altLang="en-US" dirty="0"/>
              <a:t>⼀台机器就对应图中的⼀个节点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机器之间的连接构成边</a:t>
            </a:r>
            <a:endParaRPr lang="en-US" altLang="zh-CN" dirty="0" smtClean="0"/>
          </a:p>
        </p:txBody>
      </p:sp>
      <p:pic>
        <p:nvPicPr>
          <p:cNvPr id="1026" name="Picture 2" descr="mage result for peer to pe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503986"/>
            <a:ext cx="4503262" cy="4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点对点网络（</a:t>
            </a:r>
            <a:r>
              <a:rPr lang="en-US" dirty="0"/>
              <a:t>Peer to </a:t>
            </a:r>
            <a:r>
              <a:rPr lang="en-US" dirty="0" smtClean="0"/>
              <a:t>Peer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网上用于下载数据的一种模式</a:t>
            </a:r>
            <a:endParaRPr lang="en-US" altLang="zh-CN" dirty="0" smtClean="0"/>
          </a:p>
          <a:p>
            <a:pPr lvl="1"/>
            <a:r>
              <a:rPr lang="zh-CN" altLang="en-US" dirty="0"/>
              <a:t>⽹络</a:t>
            </a:r>
            <a:r>
              <a:rPr lang="zh-CN" altLang="en-US" dirty="0" smtClean="0"/>
              <a:t>中的</a:t>
            </a:r>
            <a:r>
              <a:rPr lang="zh-CN" altLang="en-US" dirty="0"/>
              <a:t>⼀台机器就对应图中的⼀个节点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机器之间的连接构成边</a:t>
            </a:r>
            <a:endParaRPr lang="en-US" altLang="zh-CN" dirty="0" smtClean="0"/>
          </a:p>
          <a:p>
            <a:pPr lvl="1"/>
            <a:r>
              <a:rPr lang="zh-CN" altLang="en-US" dirty="0"/>
              <a:t>寻找</a:t>
            </a:r>
            <a:r>
              <a:rPr lang="zh-CN" altLang="en-US" dirty="0" smtClean="0"/>
              <a:t>该某机器</a:t>
            </a:r>
            <a:r>
              <a:rPr lang="zh-CN" altLang="en-US" dirty="0"/>
              <a:t>所有邻居</a:t>
            </a:r>
            <a:r>
              <a:rPr lang="zh-CN" altLang="en-US" dirty="0" smtClean="0"/>
              <a:t>机器就是遍历图中结点</a:t>
            </a:r>
            <a:endParaRPr lang="en-US" dirty="0"/>
          </a:p>
        </p:txBody>
      </p:sp>
      <p:pic>
        <p:nvPicPr>
          <p:cNvPr id="1026" name="Picture 2" descr="mage result for peer to pe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1503986"/>
            <a:ext cx="4503262" cy="465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列举你所知道的可以用图进行建模的计算问题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列举你所知道的可以用图进行建模的计算问题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列举你所知道的可以用图进行建模的计算问题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基因调控网络</a:t>
            </a:r>
            <a:endParaRPr lang="en-US" altLang="zh-CN" dirty="0" smtClean="0"/>
          </a:p>
          <a:p>
            <a:pPr lvl="1"/>
            <a:r>
              <a:rPr lang="mr-IN" altLang="zh-CN" dirty="0" smtClean="0"/>
              <a:t>……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87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图的</a:t>
            </a:r>
            <a:r>
              <a:rPr lang="zh-CN" altLang="en-US" dirty="0" smtClean="0"/>
              <a:t>表示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3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</a:t>
            </a:r>
            <a:r>
              <a:rPr lang="zh-CN" altLang="en-US" dirty="0" smtClean="0"/>
              <a:t>表存储图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5148062" cy="4267200"/>
              </a:xfrm>
            </p:spPr>
            <p:txBody>
              <a:bodyPr/>
              <a:lstStyle/>
              <a:p>
                <a:r>
                  <a:rPr lang="zh-CN" altLang="en-US" dirty="0"/>
                  <a:t>图中每⼀个节点</a:t>
                </a:r>
                <a:r>
                  <a:rPr lang="en-US" altLang="zh-CN" dirty="0" smtClean="0"/>
                  <a:t>v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V </a:t>
                </a:r>
                <a:r>
                  <a:rPr lang="zh-CN" altLang="en-US" dirty="0"/>
                  <a:t>对应于⼀个邻接表的表头，所有与该节点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连接的其他节点</a:t>
                </a:r>
                <a:r>
                  <a:rPr lang="en-US" altLang="zh-CN" dirty="0"/>
                  <a:t>u = </a:t>
                </a:r>
                <a:r>
                  <a:rPr lang="en-US" altLang="zh-CN" dirty="0" err="1"/>
                  <a:t>Adj</a:t>
                </a:r>
                <a:r>
                  <a:rPr lang="en-US" altLang="zh-CN" dirty="0"/>
                  <a:t>(v)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u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V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v, u) 2 E </a:t>
                </a:r>
                <a:r>
                  <a:rPr lang="zh-CN" altLang="en-US" dirty="0"/>
                  <a:t>都与该节点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通过链将它们</a:t>
                </a:r>
                <a:r>
                  <a:rPr lang="zh-CN" altLang="en-US" dirty="0" smtClean="0"/>
                  <a:t>连接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Adj</a:t>
                </a:r>
                <a:r>
                  <a:rPr lang="en-US" altLang="zh-CN" dirty="0" smtClean="0"/>
                  <a:t>(v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表⽰取得节点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所有</a:t>
                </a:r>
                <a:r>
                  <a:rPr lang="zh-CN" altLang="en-US" dirty="0" smtClean="0"/>
                  <a:t>邻居</a:t>
                </a:r>
                <a:r>
                  <a:rPr lang="zh-CN" altLang="en-US" dirty="0"/>
                  <a:t>节点集的函数。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5148062" cy="4267200"/>
              </a:xfrm>
              <a:blipFill rotWithShape="0">
                <a:blip r:embed="rId2"/>
                <a:stretch>
                  <a:fillRect l="-1659" r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062168"/>
            <a:ext cx="5067424" cy="1658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13219" y="4302458"/>
            <a:ext cx="3869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latin typeface="Ä›MÓ˛" charset="0"/>
              </a:rPr>
              <a:t>Adj</a:t>
            </a:r>
            <a:r>
              <a:rPr lang="mr-IN" dirty="0">
                <a:latin typeface="Ä›MÓ˛" charset="0"/>
              </a:rPr>
              <a:t>(</a:t>
            </a:r>
            <a:r>
              <a:rPr lang="mr-IN" dirty="0" err="1">
                <a:latin typeface="Ä›MÓ˛" charset="0"/>
              </a:rPr>
              <a:t>a</a:t>
            </a:r>
            <a:r>
              <a:rPr lang="mr-IN" dirty="0">
                <a:latin typeface="Ä›MÓ˛" charset="0"/>
              </a:rPr>
              <a:t>)=[</a:t>
            </a:r>
            <a:r>
              <a:rPr lang="mr-IN" dirty="0" err="1">
                <a:latin typeface="Ä›MÓ˛" charset="0"/>
              </a:rPr>
              <a:t>b</a:t>
            </a:r>
            <a:r>
              <a:rPr lang="mr-IN" dirty="0">
                <a:latin typeface="Ä›MÓ˛" charset="0"/>
              </a:rPr>
              <a:t>]，</a:t>
            </a:r>
            <a:r>
              <a:rPr lang="mr-IN" dirty="0" err="1">
                <a:latin typeface="Ä›MÓ˛" charset="0"/>
              </a:rPr>
              <a:t>Adj</a:t>
            </a:r>
            <a:r>
              <a:rPr lang="mr-IN" dirty="0">
                <a:latin typeface="Ä›MÓ˛" charset="0"/>
              </a:rPr>
              <a:t>(</a:t>
            </a:r>
            <a:r>
              <a:rPr lang="mr-IN" dirty="0" err="1">
                <a:latin typeface="Ä›MÓ˛" charset="0"/>
              </a:rPr>
              <a:t>b</a:t>
            </a:r>
            <a:r>
              <a:rPr lang="mr-IN" dirty="0">
                <a:latin typeface="Ä›MÓ˛" charset="0"/>
              </a:rPr>
              <a:t>)=[</a:t>
            </a:r>
            <a:r>
              <a:rPr lang="mr-IN" dirty="0" err="1">
                <a:latin typeface="Ä›MÓ˛" charset="0"/>
              </a:rPr>
              <a:t>c</a:t>
            </a:r>
            <a:r>
              <a:rPr lang="mr-IN" dirty="0">
                <a:latin typeface="Ä›MÓ˛" charset="0"/>
              </a:rPr>
              <a:t>]，</a:t>
            </a:r>
            <a:r>
              <a:rPr lang="mr-IN" dirty="0" err="1">
                <a:latin typeface="Ä›MÓ˛" charset="0"/>
              </a:rPr>
              <a:t>Adj</a:t>
            </a:r>
            <a:r>
              <a:rPr lang="mr-IN" dirty="0">
                <a:latin typeface="Ä›MÓ˛" charset="0"/>
              </a:rPr>
              <a:t>(</a:t>
            </a:r>
            <a:r>
              <a:rPr lang="mr-IN" dirty="0" err="1">
                <a:latin typeface="Ä›MÓ˛" charset="0"/>
              </a:rPr>
              <a:t>c</a:t>
            </a:r>
            <a:r>
              <a:rPr lang="mr-IN" dirty="0">
                <a:latin typeface="Ä›MÓ˛" charset="0"/>
              </a:rPr>
              <a:t>)=[</a:t>
            </a:r>
            <a:r>
              <a:rPr lang="mr-IN" dirty="0" err="1">
                <a:latin typeface="Ä›MÓ˛" charset="0"/>
              </a:rPr>
              <a:t>a</a:t>
            </a:r>
            <a:r>
              <a:rPr lang="mr-IN" dirty="0">
                <a:latin typeface="Ä›MÓ˛" charset="0"/>
              </a:rPr>
              <a:t>, </a:t>
            </a:r>
            <a:r>
              <a:rPr lang="mr-IN" dirty="0" err="1">
                <a:latin typeface="Ä›MÓ˛" charset="0"/>
              </a:rPr>
              <a:t>b</a:t>
            </a:r>
            <a:r>
              <a:rPr lang="mr-IN" dirty="0">
                <a:latin typeface="Ä›MÓ˛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G </a:t>
            </a:r>
            <a:r>
              <a:rPr lang="zh-CN" altLang="en-US" dirty="0"/>
              <a:t>是点</a:t>
            </a:r>
            <a:r>
              <a:rPr lang="en-US" altLang="zh-CN" dirty="0"/>
              <a:t>V </a:t>
            </a:r>
            <a:r>
              <a:rPr lang="zh-CN" altLang="en-US" dirty="0"/>
              <a:t>和边</a:t>
            </a:r>
            <a:r>
              <a:rPr lang="en-US" altLang="zh-CN" dirty="0"/>
              <a:t>E </a:t>
            </a:r>
            <a:r>
              <a:rPr lang="zh-CN" altLang="en-US" dirty="0"/>
              <a:t>的</a:t>
            </a:r>
            <a:r>
              <a:rPr lang="zh-CN" altLang="en-US" dirty="0" smtClean="0"/>
              <a:t>集合</a:t>
            </a:r>
            <a:r>
              <a:rPr lang="zh-CN" altLang="en-US" dirty="0"/>
              <a:t>，记为</a:t>
            </a:r>
            <a:r>
              <a:rPr lang="en-US" altLang="zh-CN" dirty="0"/>
              <a:t>G=(V, 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表</a:t>
            </a:r>
            <a:r>
              <a:rPr lang="zh-CN" altLang="en-US" dirty="0"/>
              <a:t>⽰图中节点的集合，</a:t>
            </a:r>
            <a:r>
              <a:rPr lang="en-US" altLang="zh-CN" dirty="0"/>
              <a:t>E </a:t>
            </a:r>
            <a:r>
              <a:rPr lang="zh-CN" altLang="en-US" dirty="0"/>
              <a:t>则表⽰图中边的集合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3140968"/>
            <a:ext cx="5499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用于存储图的</a:t>
            </a:r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524000"/>
          </a:xfrm>
        </p:spPr>
        <p:txBody>
          <a:bodyPr/>
          <a:lstStyle/>
          <a:p>
            <a:r>
              <a:rPr lang="en-US" dirty="0" smtClean="0"/>
              <a:t>⽤Python</a:t>
            </a:r>
            <a:r>
              <a:rPr lang="zh-CN" altLang="en-US" dirty="0" smtClean="0"/>
              <a:t>中</a:t>
            </a:r>
            <a:r>
              <a:rPr lang="zh-CN" altLang="en-US" dirty="0"/>
              <a:t>的字典结构来实现节点之间的连接关系。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3429000"/>
            <a:ext cx="855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得到图中所有边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88825" cy="30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矩阵存储</a:t>
            </a:r>
            <a:r>
              <a:rPr lang="zh-CN" altLang="en-US" dirty="0"/>
              <a:t>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436094" cy="4267200"/>
          </a:xfrm>
        </p:spPr>
        <p:txBody>
          <a:bodyPr/>
          <a:lstStyle/>
          <a:p>
            <a:r>
              <a:rPr lang="zh-CN" altLang="en-US" dirty="0" smtClean="0"/>
              <a:t>图中有连接的两点对应于矩阵中元素值为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没有连接的两结点之间矩阵元素值为</a:t>
            </a:r>
            <a:r>
              <a:rPr lang="en-US" altLang="zh-CN" dirty="0" smtClean="0"/>
              <a:t>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72" y="2153638"/>
            <a:ext cx="11938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2132856"/>
            <a:ext cx="18288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两种表示法比较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139950" cy="4267200"/>
          </a:xfrm>
        </p:spPr>
        <p:txBody>
          <a:bodyPr/>
          <a:lstStyle/>
          <a:p>
            <a:r>
              <a:rPr lang="zh-CN" altLang="en-US" dirty="0" smtClean="0"/>
              <a:t>链表表示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空间节约</a:t>
            </a:r>
            <a:r>
              <a:rPr lang="en-US" altLang="zh-CN" dirty="0"/>
              <a:t>O(|v</a:t>
            </a:r>
            <a:r>
              <a:rPr lang="en-US" altLang="zh-CN" dirty="0" smtClean="0"/>
              <a:t>|+|E|)</a:t>
            </a:r>
          </a:p>
          <a:p>
            <a:pPr lvl="1"/>
            <a:r>
              <a:rPr lang="zh-CN" altLang="en-US" dirty="0" smtClean="0"/>
              <a:t>索引不方便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420" y="1905000"/>
            <a:ext cx="392392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矩阵表示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空间浪费，存在大量的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O(|v|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索引方便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课堂习题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以班上同学为结点</a:t>
            </a:r>
            <a:endParaRPr lang="en-US" altLang="zh-CN" dirty="0" smtClean="0"/>
          </a:p>
          <a:p>
            <a:r>
              <a:rPr lang="zh-CN" altLang="en-US" dirty="0" smtClean="0"/>
              <a:t>两位同学如果一起去食堂吃过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次饭就用一条边进行连接</a:t>
            </a:r>
            <a:endParaRPr lang="en-US" altLang="zh-CN" dirty="0" smtClean="0"/>
          </a:p>
          <a:p>
            <a:r>
              <a:rPr lang="zh-CN" altLang="en-US" dirty="0" smtClean="0"/>
              <a:t>完成后的图是稀疏的吗？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65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宽度优先搜索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7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宽度优先搜索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E.F.Moore</a:t>
            </a:r>
            <a:r>
              <a:rPr lang="en-US" dirty="0"/>
              <a:t> </a:t>
            </a:r>
            <a:r>
              <a:rPr lang="en-US" dirty="0" smtClean="0"/>
              <a:t>在</a:t>
            </a:r>
            <a:r>
              <a:rPr lang="en-US" altLang="zh-CN" dirty="0"/>
              <a:t>20 </a:t>
            </a:r>
            <a:r>
              <a:rPr lang="zh-CN" altLang="en-US" dirty="0"/>
              <a:t>世纪</a:t>
            </a:r>
            <a:r>
              <a:rPr lang="en-US" altLang="zh-CN" dirty="0"/>
              <a:t>50 </a:t>
            </a:r>
            <a:r>
              <a:rPr lang="zh-CN" altLang="en-US" dirty="0"/>
              <a:t>年代提</a:t>
            </a:r>
            <a:r>
              <a:rPr lang="zh-CN" altLang="en-US" dirty="0" smtClean="0"/>
              <a:t>出，</a:t>
            </a:r>
            <a:r>
              <a:rPr lang="en-US" altLang="zh-CN" dirty="0" smtClean="0"/>
              <a:t>1961 </a:t>
            </a:r>
            <a:r>
              <a:rPr lang="zh-CN" altLang="en-US" dirty="0"/>
              <a:t>年</a:t>
            </a:r>
            <a:r>
              <a:rPr lang="en-US" altLang="zh-CN" dirty="0" err="1"/>
              <a:t>C.Y.Lee</a:t>
            </a:r>
            <a:r>
              <a:rPr lang="en-US" altLang="zh-CN" dirty="0"/>
              <a:t> </a:t>
            </a:r>
            <a:r>
              <a:rPr lang="zh-CN" altLang="en-US" dirty="0"/>
              <a:t>在研究路由算法时，也独⽴的发现了</a:t>
            </a:r>
            <a:r>
              <a:rPr lang="en-US" altLang="zh-CN" dirty="0" err="1" smtClean="0"/>
              <a:t>BFS</a:t>
            </a:r>
            <a:r>
              <a:rPr lang="en-US" dirty="0" err="1" smtClean="0"/>
              <a:t>算法</a:t>
            </a:r>
            <a:endParaRPr lang="en-US" dirty="0" smtClean="0"/>
          </a:p>
          <a:p>
            <a:r>
              <a:rPr lang="zh-CN" altLang="en-US" dirty="0"/>
              <a:t>按照层来遍历图中的节点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</a:t>
            </a:r>
            <a:r>
              <a:rPr lang="zh-CN" altLang="en-US" dirty="0"/>
              <a:t>历源点</a:t>
            </a:r>
            <a:r>
              <a:rPr lang="en-US" altLang="zh-CN" dirty="0" smtClean="0"/>
              <a:t>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6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遍</a:t>
                </a:r>
                <a:r>
                  <a:rPr lang="zh-CN" altLang="en-US" dirty="0"/>
                  <a:t>历源点</a:t>
                </a:r>
                <a:r>
                  <a:rPr lang="en-US" altLang="zh-CN" dirty="0" smtClean="0"/>
                  <a:t>s</a:t>
                </a:r>
                <a:endParaRPr lang="en-US" altLang="zh-CN" dirty="0"/>
              </a:p>
              <a:p>
                <a:r>
                  <a:rPr lang="zh-CN" altLang="en-US" dirty="0" smtClean="0"/>
                  <a:t>然后遍历</a:t>
                </a:r>
                <a:r>
                  <a:rPr lang="zh-CN" altLang="en-US" dirty="0"/>
                  <a:t>所有与源点有连接的节点集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V</a:t>
                </a:r>
                <a:r>
                  <a:rPr lang="zh-CN" altLang="en-US" dirty="0"/>
                  <a:t>，再依次遍历与节点集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中的节点</a:t>
                </a:r>
                <a:r>
                  <a:rPr lang="zh-CN" altLang="en-US" dirty="0" smtClean="0"/>
                  <a:t>有连接</a:t>
                </a:r>
                <a:r>
                  <a:rPr lang="zh-CN" altLang="en-US" dirty="0"/>
                  <a:t>的下⼀层所有节点集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V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2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算法过程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遍</a:t>
                </a:r>
                <a:r>
                  <a:rPr lang="zh-CN" altLang="en-US" dirty="0"/>
                  <a:t>历源点</a:t>
                </a:r>
                <a:r>
                  <a:rPr lang="en-US" altLang="zh-CN" dirty="0" smtClean="0"/>
                  <a:t>s</a:t>
                </a:r>
                <a:endParaRPr lang="en-US" altLang="zh-CN" dirty="0"/>
              </a:p>
              <a:p>
                <a:r>
                  <a:rPr lang="zh-CN" altLang="en-US" dirty="0" smtClean="0"/>
                  <a:t>然后遍历</a:t>
                </a:r>
                <a:r>
                  <a:rPr lang="zh-CN" altLang="en-US" dirty="0"/>
                  <a:t>所有与源点有连接的节点集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V</a:t>
                </a:r>
                <a:r>
                  <a:rPr lang="zh-CN" altLang="en-US" dirty="0"/>
                  <a:t>，再依次遍历与节点集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中的节点</a:t>
                </a:r>
                <a:r>
                  <a:rPr lang="zh-CN" altLang="en-US" dirty="0" smtClean="0"/>
                  <a:t>有连接</a:t>
                </a:r>
                <a:r>
                  <a:rPr lang="zh-CN" altLang="en-US" dirty="0"/>
                  <a:t>的下⼀层所有节点集</a:t>
                </a:r>
                <a:r>
                  <a:rPr lang="en-US" altLang="zh-CN" dirty="0"/>
                  <a:t>V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V</a:t>
                </a:r>
                <a:endParaRPr lang="en-US" altLang="zh-CN" dirty="0"/>
              </a:p>
              <a:p>
                <a:r>
                  <a:rPr lang="zh-CN" altLang="en-US" dirty="0" smtClean="0"/>
                  <a:t>依此</a:t>
                </a:r>
                <a:r>
                  <a:rPr lang="zh-CN" altLang="en-US" dirty="0"/>
                  <a:t>直到遍历完所有</a:t>
                </a:r>
                <a:r>
                  <a:rPr lang="zh-CN" altLang="en-US"/>
                  <a:t>的</a:t>
                </a:r>
                <a:r>
                  <a:rPr lang="zh-CN" altLang="en-US" smtClean="0"/>
                  <a:t>节点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图搜索的</a:t>
            </a:r>
            <a:r>
              <a:rPr lang="zh-CN" altLang="en-US" dirty="0" smtClean="0"/>
              <a:t>应用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536700"/>
            <a:ext cx="6756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存储输出结构的结构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3" y="2406650"/>
            <a:ext cx="44831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1905000"/>
            <a:ext cx="5030563" cy="48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2564904"/>
            <a:ext cx="7797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外循环，变量</a:t>
            </a:r>
            <a:r>
              <a:rPr lang="en-US" altLang="zh-CN" dirty="0"/>
              <a:t>frontier </a:t>
            </a:r>
            <a:r>
              <a:rPr lang="zh-CN" altLang="en-US" dirty="0"/>
              <a:t>存储的是当前层的节点，</a:t>
            </a:r>
            <a:r>
              <a:rPr lang="zh-CN" altLang="en-US" dirty="0" smtClean="0"/>
              <a:t>也就</a:t>
            </a:r>
            <a:r>
              <a:rPr lang="zh-CN" altLang="en-US" dirty="0"/>
              <a:t>是说最外层循环的循环次数为图的</a:t>
            </a:r>
            <a:r>
              <a:rPr lang="zh-CN" altLang="en-US" dirty="0" smtClean="0"/>
              <a:t>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3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外循环，变量</a:t>
            </a:r>
            <a:r>
              <a:rPr lang="en-US" altLang="zh-CN" dirty="0"/>
              <a:t>frontier </a:t>
            </a:r>
            <a:r>
              <a:rPr lang="zh-CN" altLang="en-US" dirty="0"/>
              <a:t>存储的是当前层的节点，</a:t>
            </a:r>
            <a:r>
              <a:rPr lang="zh-CN" altLang="en-US" dirty="0" smtClean="0"/>
              <a:t>也就</a:t>
            </a:r>
            <a:r>
              <a:rPr lang="zh-CN" altLang="en-US" dirty="0"/>
              <a:t>是说最外层循环的循环次数为图的</a:t>
            </a:r>
            <a:r>
              <a:rPr lang="zh-CN" altLang="en-US" dirty="0" smtClean="0"/>
              <a:t>层数</a:t>
            </a:r>
            <a:endParaRPr lang="en-US" altLang="zh-CN" dirty="0"/>
          </a:p>
          <a:p>
            <a:r>
              <a:rPr lang="zh-CN" altLang="en-US" dirty="0" smtClean="0"/>
              <a:t>第⼆</a:t>
            </a:r>
            <a:r>
              <a:rPr lang="zh-CN" altLang="en-US" dirty="0"/>
              <a:t>重循环也就是遍历了</a:t>
            </a:r>
            <a:r>
              <a:rPr lang="en-US" altLang="zh-CN" dirty="0"/>
              <a:t>frontier </a:t>
            </a:r>
            <a:r>
              <a:rPr lang="zh-CN" altLang="en-US" dirty="0"/>
              <a:t>中所有出现的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zh-CN" altLang="en-US" dirty="0" smtClean="0"/>
              <a:t>图中</a:t>
            </a:r>
            <a:r>
              <a:rPr lang="zh-CN" altLang="en-US" dirty="0"/>
              <a:t>节点均会在</a:t>
            </a:r>
            <a:r>
              <a:rPr lang="en-US" altLang="zh-CN" dirty="0"/>
              <a:t>frontier </a:t>
            </a:r>
            <a:r>
              <a:rPr lang="zh-CN" altLang="en-US" dirty="0"/>
              <a:t>中出现⼀次。这是因为</a:t>
            </a:r>
            <a:r>
              <a:rPr lang="en-US" altLang="zh-CN" dirty="0"/>
              <a:t>frontier</a:t>
            </a:r>
          </a:p>
          <a:p>
            <a:pPr lvl="1"/>
            <a:r>
              <a:rPr lang="zh-CN" altLang="en-US" dirty="0" smtClean="0"/>
              <a:t>已经</a:t>
            </a:r>
            <a:r>
              <a:rPr lang="zh-CN" altLang="en-US" dirty="0"/>
              <a:t>遍历过的节点就不会再出现</a:t>
            </a:r>
            <a:r>
              <a:rPr lang="zh-CN" altLang="en-US" dirty="0" smtClean="0"/>
              <a:t>在</a:t>
            </a:r>
            <a:r>
              <a:rPr lang="en-US" dirty="0" smtClean="0"/>
              <a:t>frontier 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4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外循环，变量</a:t>
            </a:r>
            <a:r>
              <a:rPr lang="en-US" altLang="zh-CN" dirty="0"/>
              <a:t>frontier </a:t>
            </a:r>
            <a:r>
              <a:rPr lang="zh-CN" altLang="en-US" dirty="0"/>
              <a:t>存储的是当前层的节点，</a:t>
            </a:r>
            <a:r>
              <a:rPr lang="zh-CN" altLang="en-US" dirty="0" smtClean="0"/>
              <a:t>也就</a:t>
            </a:r>
            <a:r>
              <a:rPr lang="zh-CN" altLang="en-US" dirty="0"/>
              <a:t>是说最外层循环的循环次数为图的</a:t>
            </a:r>
            <a:r>
              <a:rPr lang="zh-CN" altLang="en-US" dirty="0" smtClean="0"/>
              <a:t>层数</a:t>
            </a:r>
            <a:endParaRPr lang="en-US" altLang="zh-CN" dirty="0"/>
          </a:p>
          <a:p>
            <a:r>
              <a:rPr lang="zh-CN" altLang="en-US" dirty="0" smtClean="0"/>
              <a:t>第⼆</a:t>
            </a:r>
            <a:r>
              <a:rPr lang="zh-CN" altLang="en-US" dirty="0"/>
              <a:t>重循环也就是遍历了</a:t>
            </a:r>
            <a:r>
              <a:rPr lang="en-US" altLang="zh-CN" dirty="0"/>
              <a:t>frontier </a:t>
            </a:r>
            <a:r>
              <a:rPr lang="zh-CN" altLang="en-US" dirty="0"/>
              <a:t>中所有出现的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zh-CN" altLang="en-US" dirty="0" smtClean="0"/>
              <a:t>图中</a:t>
            </a:r>
            <a:r>
              <a:rPr lang="zh-CN" altLang="en-US" dirty="0"/>
              <a:t>节点均会在</a:t>
            </a:r>
            <a:r>
              <a:rPr lang="en-US" altLang="zh-CN" dirty="0"/>
              <a:t>frontier </a:t>
            </a:r>
            <a:r>
              <a:rPr lang="zh-CN" altLang="en-US" dirty="0"/>
              <a:t>中出现⼀次。这是因为</a:t>
            </a:r>
            <a:r>
              <a:rPr lang="en-US" altLang="zh-CN" dirty="0"/>
              <a:t>frontier</a:t>
            </a:r>
          </a:p>
          <a:p>
            <a:pPr lvl="1"/>
            <a:r>
              <a:rPr lang="zh-CN" altLang="en-US" dirty="0" smtClean="0"/>
              <a:t>已经</a:t>
            </a:r>
            <a:r>
              <a:rPr lang="zh-CN" altLang="en-US" dirty="0"/>
              <a:t>遍历过的节点就不会再出现</a:t>
            </a:r>
            <a:r>
              <a:rPr lang="zh-CN" altLang="en-US" dirty="0" smtClean="0"/>
              <a:t>在</a:t>
            </a:r>
            <a:r>
              <a:rPr lang="en-US" dirty="0" smtClean="0"/>
              <a:t>frontier 中</a:t>
            </a:r>
            <a:endParaRPr lang="en-US" dirty="0"/>
          </a:p>
          <a:p>
            <a:r>
              <a:rPr lang="zh-CN" altLang="en-US" dirty="0"/>
              <a:t>第三重循环对</a:t>
            </a:r>
            <a:r>
              <a:rPr lang="en-US" altLang="zh-CN" dirty="0"/>
              <a:t>frontier </a:t>
            </a:r>
            <a:r>
              <a:rPr lang="zh-CN" altLang="en-US" dirty="0"/>
              <a:t>中每⼀个节点，找与其相邻的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</a:t>
            </a:r>
            <a:r>
              <a:rPr lang="zh-CN" altLang="en-US" dirty="0"/>
              <a:t>就是遍历图</a:t>
            </a:r>
            <a:r>
              <a:rPr lang="zh-CN" altLang="en-US" dirty="0" smtClean="0"/>
              <a:t>中所有</a:t>
            </a:r>
            <a:r>
              <a:rPr lang="zh-CN" altLang="en-US" dirty="0"/>
              <a:t>的边，其时间复杂度为</a:t>
            </a:r>
            <a:r>
              <a:rPr lang="en-US" altLang="zh-CN" dirty="0" smtClean="0"/>
              <a:t>O(</a:t>
            </a:r>
            <a:r>
              <a:rPr lang="en-US" altLang="zh-CN" dirty="0"/>
              <a:t>|</a:t>
            </a:r>
            <a:r>
              <a:rPr lang="en-US" altLang="zh-CN" dirty="0" smtClean="0"/>
              <a:t>E|)</a:t>
            </a:r>
          </a:p>
        </p:txBody>
      </p:sp>
    </p:spTree>
    <p:extLst>
      <p:ext uri="{BB962C8B-B14F-4D97-AF65-F5344CB8AC3E}">
        <p14:creationId xmlns:p14="http://schemas.microsoft.com/office/powerpoint/2010/main" val="1696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外循环，变量</a:t>
            </a:r>
            <a:r>
              <a:rPr lang="en-US" altLang="zh-CN" dirty="0"/>
              <a:t>frontier </a:t>
            </a:r>
            <a:r>
              <a:rPr lang="zh-CN" altLang="en-US" dirty="0"/>
              <a:t>存储的是当前层的节点，</a:t>
            </a:r>
            <a:r>
              <a:rPr lang="zh-CN" altLang="en-US" dirty="0" smtClean="0"/>
              <a:t>也就</a:t>
            </a:r>
            <a:r>
              <a:rPr lang="zh-CN" altLang="en-US" dirty="0"/>
              <a:t>是说最外层循环的循环次数为图的</a:t>
            </a:r>
            <a:r>
              <a:rPr lang="zh-CN" altLang="en-US" dirty="0" smtClean="0"/>
              <a:t>层数</a:t>
            </a:r>
            <a:endParaRPr lang="en-US" altLang="zh-CN" dirty="0"/>
          </a:p>
          <a:p>
            <a:r>
              <a:rPr lang="zh-CN" altLang="en-US" dirty="0" smtClean="0"/>
              <a:t>第⼆</a:t>
            </a:r>
            <a:r>
              <a:rPr lang="zh-CN" altLang="en-US" dirty="0"/>
              <a:t>重循环也就是遍历了</a:t>
            </a:r>
            <a:r>
              <a:rPr lang="en-US" altLang="zh-CN" dirty="0"/>
              <a:t>frontier </a:t>
            </a:r>
            <a:r>
              <a:rPr lang="zh-CN" altLang="en-US" dirty="0"/>
              <a:t>中所有出现的</a:t>
            </a:r>
            <a:r>
              <a:rPr lang="zh-CN" altLang="en-US" dirty="0" smtClean="0"/>
              <a:t>节点</a:t>
            </a:r>
            <a:endParaRPr lang="en-US" altLang="zh-CN" dirty="0"/>
          </a:p>
          <a:p>
            <a:pPr lvl="1"/>
            <a:r>
              <a:rPr lang="zh-CN" altLang="en-US" dirty="0" smtClean="0"/>
              <a:t>图中</a:t>
            </a:r>
            <a:r>
              <a:rPr lang="zh-CN" altLang="en-US" dirty="0"/>
              <a:t>节点均会在</a:t>
            </a:r>
            <a:r>
              <a:rPr lang="en-US" altLang="zh-CN" dirty="0"/>
              <a:t>frontier </a:t>
            </a:r>
            <a:r>
              <a:rPr lang="zh-CN" altLang="en-US" dirty="0"/>
              <a:t>中出现⼀次。这是因为</a:t>
            </a:r>
            <a:r>
              <a:rPr lang="en-US" altLang="zh-CN" dirty="0"/>
              <a:t>frontier</a:t>
            </a:r>
          </a:p>
          <a:p>
            <a:pPr lvl="1"/>
            <a:r>
              <a:rPr lang="zh-CN" altLang="en-US" dirty="0" smtClean="0"/>
              <a:t>已经</a:t>
            </a:r>
            <a:r>
              <a:rPr lang="zh-CN" altLang="en-US" dirty="0"/>
              <a:t>遍历过的节点就不会再出现</a:t>
            </a:r>
            <a:r>
              <a:rPr lang="zh-CN" altLang="en-US" dirty="0" smtClean="0"/>
              <a:t>在</a:t>
            </a:r>
            <a:r>
              <a:rPr lang="en-US" dirty="0" smtClean="0"/>
              <a:t>frontier 中</a:t>
            </a:r>
            <a:endParaRPr lang="en-US" dirty="0"/>
          </a:p>
          <a:p>
            <a:r>
              <a:rPr lang="zh-CN" altLang="en-US" dirty="0"/>
              <a:t>第三重循环对</a:t>
            </a:r>
            <a:r>
              <a:rPr lang="en-US" altLang="zh-CN" dirty="0"/>
              <a:t>frontier </a:t>
            </a:r>
            <a:r>
              <a:rPr lang="zh-CN" altLang="en-US" dirty="0"/>
              <a:t>中每⼀个节点，找与其相邻的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</a:t>
            </a:r>
            <a:r>
              <a:rPr lang="zh-CN" altLang="en-US" dirty="0"/>
              <a:t>就是遍历图</a:t>
            </a:r>
            <a:r>
              <a:rPr lang="zh-CN" altLang="en-US" dirty="0" smtClean="0"/>
              <a:t>中所有</a:t>
            </a:r>
            <a:r>
              <a:rPr lang="zh-CN" altLang="en-US" dirty="0"/>
              <a:t>的边，其时间复杂度为</a:t>
            </a:r>
            <a:r>
              <a:rPr lang="en-US" altLang="zh-CN" dirty="0" smtClean="0"/>
              <a:t>O(</a:t>
            </a:r>
            <a:r>
              <a:rPr lang="en-US" altLang="zh-CN" dirty="0"/>
              <a:t>|</a:t>
            </a:r>
            <a:r>
              <a:rPr lang="en-US" altLang="zh-CN" dirty="0" smtClean="0"/>
              <a:t>E|)</a:t>
            </a:r>
          </a:p>
          <a:p>
            <a:r>
              <a:rPr lang="en-US" altLang="zh-CN" dirty="0" smtClean="0"/>
              <a:t>BFS </a:t>
            </a:r>
            <a:r>
              <a:rPr lang="zh-CN" altLang="en-US" dirty="0"/>
              <a:t>算法执⾏时间包括遍历每⼀</a:t>
            </a:r>
            <a:r>
              <a:rPr lang="zh-CN" altLang="en-US" dirty="0" smtClean="0"/>
              <a:t>个节点</a:t>
            </a:r>
            <a:r>
              <a:rPr lang="zh-CN" altLang="en-US" dirty="0"/>
              <a:t>及图中各个边的时间，即其时间复杂度为</a:t>
            </a:r>
            <a:r>
              <a:rPr lang="en-US" altLang="zh-CN" dirty="0" smtClean="0"/>
              <a:t>O(</a:t>
            </a:r>
            <a:r>
              <a:rPr lang="en-US" altLang="zh-CN" dirty="0"/>
              <a:t>|</a:t>
            </a:r>
            <a:r>
              <a:rPr lang="en-US" altLang="zh-CN" dirty="0" smtClean="0"/>
              <a:t>E| </a:t>
            </a:r>
            <a:r>
              <a:rPr lang="en-US" altLang="zh-CN"/>
              <a:t>+ </a:t>
            </a:r>
            <a:r>
              <a:rPr lang="en-US" altLang="zh-CN" dirty="0" err="1"/>
              <a:t>|</a:t>
            </a:r>
            <a:r>
              <a:rPr lang="en-US" altLang="zh-CN" smtClean="0"/>
              <a:t>V 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宽度优先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1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0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无向图最短路径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332312"/>
          </a:xfrm>
        </p:spPr>
        <p:txBody>
          <a:bodyPr/>
          <a:lstStyle/>
          <a:p>
            <a:r>
              <a:rPr lang="zh-CN" altLang="en-US" dirty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到节点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和</a:t>
            </a:r>
            <a:r>
              <a:rPr lang="en-US" altLang="zh-CN" dirty="0"/>
              <a:t>z </a:t>
            </a:r>
            <a:r>
              <a:rPr lang="zh-CN" altLang="en-US" dirty="0"/>
              <a:t>的最短距离均为</a:t>
            </a:r>
            <a:r>
              <a:rPr lang="en-US" altLang="zh-CN" dirty="0" smtClean="0"/>
              <a:t>2</a:t>
            </a:r>
          </a:p>
          <a:p>
            <a:r>
              <a:rPr lang="zh-CN" altLang="en-US" dirty="0"/>
              <a:t>从源点</a:t>
            </a:r>
            <a:r>
              <a:rPr lang="en-US" altLang="zh-CN" dirty="0"/>
              <a:t>s</a:t>
            </a:r>
            <a:r>
              <a:rPr lang="zh-CN" altLang="en-US" dirty="0" smtClean="0"/>
              <a:t>到</a:t>
            </a:r>
            <a:r>
              <a:rPr lang="zh-CN" altLang="en-US" dirty="0"/>
              <a:t>节点</a:t>
            </a:r>
            <a:r>
              <a:rPr lang="en-US" altLang="zh-CN" dirty="0"/>
              <a:t>f </a:t>
            </a:r>
            <a:r>
              <a:rPr lang="zh-CN" altLang="en-US" dirty="0"/>
              <a:t>和</a:t>
            </a:r>
            <a:r>
              <a:rPr lang="en-US" altLang="zh-CN" dirty="0"/>
              <a:t>v </a:t>
            </a:r>
            <a:r>
              <a:rPr lang="zh-CN" altLang="en-US" dirty="0"/>
              <a:t>的</a:t>
            </a:r>
            <a:r>
              <a:rPr lang="zh-CN" altLang="en-US" dirty="0" smtClean="0"/>
              <a:t>最短</a:t>
            </a:r>
            <a:r>
              <a:rPr lang="zh-CN" altLang="en-US" dirty="0"/>
              <a:t>距离则为</a:t>
            </a:r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905000"/>
            <a:ext cx="5511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网页爬虫（</a:t>
            </a:r>
            <a:r>
              <a:rPr lang="en-US" altLang="zh-CN" dirty="0" smtClean="0"/>
              <a:t>Web crawler, Spider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2060848"/>
            <a:ext cx="248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结果中得到最短路径？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结果中得到最短路径？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每一节点的层数就是其最短路径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注意不考虑图中边的权重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查询最短路径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1" y="2420888"/>
            <a:ext cx="11925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宽度优先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2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9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无秤称重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23016" cy="4548336"/>
          </a:xfrm>
        </p:spPr>
        <p:txBody>
          <a:bodyPr/>
          <a:lstStyle/>
          <a:p>
            <a:r>
              <a:rPr lang="zh-CN" altLang="en-US" dirty="0"/>
              <a:t>装出⼀桶</a:t>
            </a:r>
            <a:r>
              <a:rPr lang="en-US" altLang="zh-CN" dirty="0"/>
              <a:t>4 </a:t>
            </a:r>
            <a:r>
              <a:rPr lang="zh-CN" altLang="en-US" dirty="0"/>
              <a:t>加仑的汽油，从⽽</a:t>
            </a:r>
            <a:r>
              <a:rPr lang="zh-CN" altLang="en-US" dirty="0" smtClean="0"/>
              <a:t>通过</a:t>
            </a:r>
            <a:r>
              <a:rPr lang="zh-CN" altLang="en-US" dirty="0"/>
              <a:t>这桶汽油的重⼒⽤来解除炸弹</a:t>
            </a:r>
            <a:r>
              <a:rPr lang="zh-CN" altLang="en-US" dirty="0" smtClean="0"/>
              <a:t>威胁</a:t>
            </a:r>
            <a:endParaRPr lang="en-US" altLang="zh-CN" dirty="0" smtClean="0"/>
          </a:p>
          <a:p>
            <a:r>
              <a:rPr lang="zh-CN" altLang="en-US" dirty="0" smtClean="0"/>
              <a:t>他们</a:t>
            </a:r>
            <a:r>
              <a:rPr lang="zh-CN" altLang="en-US" dirty="0"/>
              <a:t>并没有磅秤，有的只是两个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加仑</a:t>
            </a:r>
            <a:r>
              <a:rPr lang="zh-CN" altLang="en-US" dirty="0"/>
              <a:t>和</a:t>
            </a:r>
            <a:r>
              <a:rPr lang="en-US" altLang="zh-CN" dirty="0"/>
              <a:t>3 </a:t>
            </a:r>
            <a:r>
              <a:rPr lang="zh-CN" altLang="en-US" dirty="0"/>
              <a:t>加仑的空瓶</a:t>
            </a:r>
            <a:r>
              <a:rPr lang="zh-CN" altLang="en-US" dirty="0" smtClean="0"/>
              <a:t>⼦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05" y="2132856"/>
            <a:ext cx="4343282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给</a:t>
            </a:r>
            <a:r>
              <a:rPr lang="en-US" altLang="zh-CN" dirty="0"/>
              <a:t>5 </a:t>
            </a:r>
            <a:r>
              <a:rPr lang="zh-CN" altLang="en-US" dirty="0"/>
              <a:t>加仑的瓶⼦充满汽油，</a:t>
            </a:r>
            <a:r>
              <a:rPr lang="en-US" altLang="zh-CN" dirty="0"/>
              <a:t>3 </a:t>
            </a:r>
            <a:r>
              <a:rPr lang="zh-CN" altLang="en-US" dirty="0"/>
              <a:t>加仑的瓶⼦为空；</a:t>
            </a:r>
          </a:p>
          <a:p>
            <a:r>
              <a:rPr lang="zh-CN" altLang="en-US" dirty="0" smtClean="0"/>
              <a:t>从</a:t>
            </a:r>
            <a:r>
              <a:rPr lang="en-US" altLang="zh-CN" dirty="0"/>
              <a:t>5 </a:t>
            </a:r>
            <a:r>
              <a:rPr lang="zh-CN" altLang="en-US" dirty="0"/>
              <a:t>加仑的瓶⼦给</a:t>
            </a:r>
            <a:r>
              <a:rPr lang="en-US" altLang="zh-CN" dirty="0"/>
              <a:t>3 </a:t>
            </a:r>
            <a:r>
              <a:rPr lang="zh-CN" altLang="en-US" dirty="0"/>
              <a:t>加仑的瓶⼦加满汽油，这样</a:t>
            </a:r>
            <a:r>
              <a:rPr lang="en-US" altLang="zh-CN" dirty="0"/>
              <a:t>5 </a:t>
            </a:r>
            <a:r>
              <a:rPr lang="zh-CN" altLang="en-US" dirty="0"/>
              <a:t>加仑的瓶⼦中还剩下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加仑</a:t>
            </a:r>
            <a:r>
              <a:rPr lang="zh-CN" altLang="en-US" dirty="0"/>
              <a:t>；</a:t>
            </a:r>
          </a:p>
          <a:p>
            <a:r>
              <a:rPr lang="zh-CN" altLang="en-US" dirty="0" smtClean="0"/>
              <a:t>倒空</a:t>
            </a:r>
            <a:r>
              <a:rPr lang="en-US" altLang="zh-CN" dirty="0"/>
              <a:t>3 </a:t>
            </a:r>
            <a:r>
              <a:rPr lang="zh-CN" altLang="en-US" dirty="0"/>
              <a:t>加仑瓶⼦⾥⾯的汽油；</a:t>
            </a:r>
          </a:p>
          <a:p>
            <a:r>
              <a:rPr lang="zh-CN" altLang="en-US" dirty="0" smtClean="0"/>
              <a:t>将</a:t>
            </a:r>
            <a:r>
              <a:rPr lang="en-US" altLang="zh-CN" dirty="0"/>
              <a:t>5 </a:t>
            </a:r>
            <a:r>
              <a:rPr lang="zh-CN" altLang="en-US" dirty="0"/>
              <a:t>加仑瓶⼦中剩下的</a:t>
            </a:r>
            <a:r>
              <a:rPr lang="en-US" altLang="zh-CN" dirty="0"/>
              <a:t>2 </a:t>
            </a:r>
            <a:r>
              <a:rPr lang="zh-CN" altLang="en-US" dirty="0"/>
              <a:t>加仑汽油倒⼊</a:t>
            </a:r>
            <a:r>
              <a:rPr lang="en-US" altLang="zh-CN" dirty="0"/>
              <a:t>3 </a:t>
            </a:r>
            <a:r>
              <a:rPr lang="zh-CN" altLang="en-US" dirty="0"/>
              <a:t>加仑的瓶⼦；</a:t>
            </a:r>
          </a:p>
          <a:p>
            <a:r>
              <a:rPr lang="zh-CN" altLang="en-US" dirty="0" smtClean="0"/>
              <a:t>再次</a:t>
            </a:r>
            <a:r>
              <a:rPr lang="zh-CN" altLang="en-US" dirty="0"/>
              <a:t>将</a:t>
            </a:r>
            <a:r>
              <a:rPr lang="en-US" altLang="zh-CN" dirty="0"/>
              <a:t>5 </a:t>
            </a:r>
            <a:r>
              <a:rPr lang="zh-CN" altLang="en-US" dirty="0"/>
              <a:t>加仑瓶⼦加满；</a:t>
            </a:r>
          </a:p>
          <a:p>
            <a:r>
              <a:rPr lang="zh-CN" altLang="en-US" dirty="0" smtClean="0"/>
              <a:t>然后</a:t>
            </a:r>
            <a:r>
              <a:rPr lang="zh-CN" altLang="en-US" dirty="0"/>
              <a:t>从</a:t>
            </a:r>
            <a:r>
              <a:rPr lang="en-US" altLang="zh-CN" dirty="0"/>
              <a:t>5 </a:t>
            </a:r>
            <a:r>
              <a:rPr lang="zh-CN" altLang="en-US" dirty="0"/>
              <a:t>加仑瓶⼦中往</a:t>
            </a:r>
            <a:r>
              <a:rPr lang="en-US" altLang="zh-CN" dirty="0"/>
              <a:t>3 </a:t>
            </a:r>
            <a:r>
              <a:rPr lang="zh-CN" altLang="en-US" dirty="0"/>
              <a:t>加仑瓶⼦中加汽油，让</a:t>
            </a:r>
            <a:r>
              <a:rPr lang="en-US" altLang="zh-CN" dirty="0"/>
              <a:t>3 </a:t>
            </a:r>
            <a:r>
              <a:rPr lang="zh-CN" altLang="en-US" dirty="0"/>
              <a:t>加仑瓶⼦加满。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7150"/>
            <a:ext cx="711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9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813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状态为</a:t>
            </a:r>
            <a:r>
              <a:rPr lang="en-US" altLang="zh-CN" dirty="0"/>
              <a:t>(0, 0)</a:t>
            </a:r>
            <a:r>
              <a:rPr lang="zh-CN" altLang="en-US" dirty="0"/>
              <a:t>，也就是两个瓶⼦都是空的</a:t>
            </a:r>
            <a:r>
              <a:rPr lang="zh-CN" altLang="en-US" dirty="0" smtClean="0"/>
              <a:t>。期望</a:t>
            </a:r>
            <a:r>
              <a:rPr lang="zh-CN" altLang="en-US" dirty="0"/>
              <a:t>到达</a:t>
            </a:r>
            <a:r>
              <a:rPr lang="zh-CN" altLang="en-US" dirty="0" smtClean="0"/>
              <a:t>的状态</a:t>
            </a:r>
            <a:r>
              <a:rPr lang="zh-CN" altLang="en-US" dirty="0"/>
              <a:t>是</a:t>
            </a:r>
            <a:r>
              <a:rPr lang="en-US" altLang="zh-CN" dirty="0"/>
              <a:t>(4, 0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24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网页爬虫（</a:t>
            </a:r>
            <a:r>
              <a:rPr lang="en-US" altLang="zh-CN" dirty="0" smtClean="0"/>
              <a:t>Web crawler, Spider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建⽴⽹页的</a:t>
            </a:r>
            <a:r>
              <a:rPr lang="zh-CN" altLang="en-US" dirty="0" smtClean="0"/>
              <a:t>索引，应用于搜索引擎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2060848"/>
            <a:ext cx="248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状态为</a:t>
            </a:r>
            <a:r>
              <a:rPr lang="en-US" altLang="zh-CN" dirty="0"/>
              <a:t>(0, 0)</a:t>
            </a:r>
            <a:r>
              <a:rPr lang="zh-CN" altLang="en-US" dirty="0"/>
              <a:t>，也就是两个瓶⼦都是空的</a:t>
            </a:r>
            <a:r>
              <a:rPr lang="zh-CN" altLang="en-US" dirty="0" smtClean="0"/>
              <a:t>。期望</a:t>
            </a:r>
            <a:r>
              <a:rPr lang="zh-CN" altLang="en-US" dirty="0"/>
              <a:t>到达</a:t>
            </a:r>
            <a:r>
              <a:rPr lang="zh-CN" altLang="en-US" dirty="0" smtClean="0"/>
              <a:t>的状态</a:t>
            </a:r>
            <a:r>
              <a:rPr lang="zh-CN" altLang="en-US" dirty="0"/>
              <a:t>是</a:t>
            </a:r>
            <a:r>
              <a:rPr lang="en-US" altLang="zh-CN" dirty="0"/>
              <a:t>(4, 0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图中</a:t>
            </a:r>
            <a:r>
              <a:rPr lang="zh-CN" altLang="en-US" dirty="0"/>
              <a:t>节点与节点之间的边表⽰状态转移，允许的状态转移</a:t>
            </a:r>
            <a:r>
              <a:rPr lang="zh-CN" altLang="en-US" dirty="0" smtClean="0"/>
              <a:t>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状态为</a:t>
            </a:r>
            <a:r>
              <a:rPr lang="en-US" altLang="zh-CN" dirty="0"/>
              <a:t>(0, 0)</a:t>
            </a:r>
            <a:r>
              <a:rPr lang="zh-CN" altLang="en-US" dirty="0"/>
              <a:t>，也就是两个瓶⼦都是空的</a:t>
            </a:r>
            <a:r>
              <a:rPr lang="zh-CN" altLang="en-US" dirty="0" smtClean="0"/>
              <a:t>。期望</a:t>
            </a:r>
            <a:r>
              <a:rPr lang="zh-CN" altLang="en-US" dirty="0"/>
              <a:t>到达</a:t>
            </a:r>
            <a:r>
              <a:rPr lang="zh-CN" altLang="en-US" dirty="0" smtClean="0"/>
              <a:t>的状态</a:t>
            </a:r>
            <a:r>
              <a:rPr lang="zh-CN" altLang="en-US" dirty="0"/>
              <a:t>是</a:t>
            </a:r>
            <a:r>
              <a:rPr lang="en-US" altLang="zh-CN" dirty="0"/>
              <a:t>(4, 0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图中</a:t>
            </a:r>
            <a:r>
              <a:rPr lang="zh-CN" altLang="en-US" dirty="0"/>
              <a:t>节点与节点之间的边表⽰状态转移，允许的状态转移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/>
              <a:t>满⼀个瓶</a:t>
            </a:r>
            <a:r>
              <a:rPr lang="zh-CN" altLang="en-US" dirty="0" smtClean="0"/>
              <a:t>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6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状态为</a:t>
            </a:r>
            <a:r>
              <a:rPr lang="en-US" altLang="zh-CN" dirty="0"/>
              <a:t>(0, 0)</a:t>
            </a:r>
            <a:r>
              <a:rPr lang="zh-CN" altLang="en-US" dirty="0"/>
              <a:t>，也就是两个瓶⼦都是空的</a:t>
            </a:r>
            <a:r>
              <a:rPr lang="zh-CN" altLang="en-US" dirty="0" smtClean="0"/>
              <a:t>。期望</a:t>
            </a:r>
            <a:r>
              <a:rPr lang="zh-CN" altLang="en-US" dirty="0"/>
              <a:t>到达</a:t>
            </a:r>
            <a:r>
              <a:rPr lang="zh-CN" altLang="en-US" dirty="0" smtClean="0"/>
              <a:t>的状态</a:t>
            </a:r>
            <a:r>
              <a:rPr lang="zh-CN" altLang="en-US" dirty="0"/>
              <a:t>是</a:t>
            </a:r>
            <a:r>
              <a:rPr lang="en-US" altLang="zh-CN" dirty="0"/>
              <a:t>(4, 0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图中</a:t>
            </a:r>
            <a:r>
              <a:rPr lang="zh-CN" altLang="en-US" dirty="0"/>
              <a:t>节点与节点之间的边表⽰状态转移，允许的状态转移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/>
              <a:t>满⼀个瓶⼦</a:t>
            </a:r>
          </a:p>
          <a:p>
            <a:pPr lvl="1"/>
            <a:r>
              <a:rPr lang="zh-CN" altLang="en-US" dirty="0" smtClean="0"/>
              <a:t>倒空</a:t>
            </a:r>
            <a:r>
              <a:rPr lang="zh-CN" altLang="en-US" dirty="0"/>
              <a:t>⼀个瓶</a:t>
            </a:r>
            <a:r>
              <a:rPr lang="zh-CN" altLang="en-US" dirty="0" smtClean="0"/>
              <a:t>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0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图中每⼀个节点表⽰⼀个状态，状态</a:t>
            </a:r>
            <a:r>
              <a:rPr lang="zh-CN" altLang="en-US" dirty="0" smtClean="0"/>
              <a:t>包括⼆</a:t>
            </a:r>
            <a:r>
              <a:rPr lang="zh-CN" altLang="en-US" dirty="0"/>
              <a:t>元组</a:t>
            </a:r>
            <a:r>
              <a:rPr lang="en-US" altLang="zh-CN" dirty="0"/>
              <a:t>(a, 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/>
              <a:t>表⽰</a:t>
            </a:r>
            <a:r>
              <a:rPr lang="en-US" altLang="zh-CN" dirty="0"/>
              <a:t>5 </a:t>
            </a:r>
            <a:r>
              <a:rPr lang="zh-CN" altLang="en-US" dirty="0"/>
              <a:t>加仑瓶⼦中的含油量，</a:t>
            </a:r>
            <a:r>
              <a:rPr lang="en-US" altLang="zh-CN" dirty="0"/>
              <a:t>b </a:t>
            </a:r>
            <a:r>
              <a:rPr lang="zh-CN" altLang="en-US" dirty="0"/>
              <a:t>则表⽰</a:t>
            </a:r>
            <a:r>
              <a:rPr lang="en-US" altLang="zh-CN" dirty="0"/>
              <a:t>3 </a:t>
            </a:r>
            <a:r>
              <a:rPr lang="zh-CN" altLang="en-US" dirty="0"/>
              <a:t>加仑瓶⼦中的</a:t>
            </a:r>
            <a:r>
              <a:rPr lang="zh-CN" altLang="en-US" dirty="0" smtClean="0"/>
              <a:t>含油量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</a:t>
            </a:r>
            <a:r>
              <a:rPr lang="zh-CN" altLang="en-US" dirty="0"/>
              <a:t>状态为</a:t>
            </a:r>
            <a:r>
              <a:rPr lang="en-US" altLang="zh-CN" dirty="0"/>
              <a:t>(0, 0)</a:t>
            </a:r>
            <a:r>
              <a:rPr lang="zh-CN" altLang="en-US" dirty="0"/>
              <a:t>，也就是两个瓶⼦都是空的</a:t>
            </a:r>
            <a:r>
              <a:rPr lang="zh-CN" altLang="en-US" dirty="0" smtClean="0"/>
              <a:t>。期望</a:t>
            </a:r>
            <a:r>
              <a:rPr lang="zh-CN" altLang="en-US" dirty="0"/>
              <a:t>到达</a:t>
            </a:r>
            <a:r>
              <a:rPr lang="zh-CN" altLang="en-US" dirty="0" smtClean="0"/>
              <a:t>的状态</a:t>
            </a:r>
            <a:r>
              <a:rPr lang="zh-CN" altLang="en-US" dirty="0"/>
              <a:t>是</a:t>
            </a:r>
            <a:r>
              <a:rPr lang="en-US" altLang="zh-CN" dirty="0"/>
              <a:t>(4, 0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图中</a:t>
            </a:r>
            <a:r>
              <a:rPr lang="zh-CN" altLang="en-US" dirty="0"/>
              <a:t>节点与节点之间的边表⽰状态转移，允许的状态转移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/>
              <a:t>满⼀个瓶⼦</a:t>
            </a:r>
          </a:p>
          <a:p>
            <a:pPr lvl="1"/>
            <a:r>
              <a:rPr lang="zh-CN" altLang="en-US" dirty="0" smtClean="0"/>
              <a:t>倒空</a:t>
            </a:r>
            <a:r>
              <a:rPr lang="zh-CN" altLang="en-US" dirty="0"/>
              <a:t>⼀个瓶⼦</a:t>
            </a:r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⼀个瓶⼦往另外⼀个瓶⼦倒油，直到被倒⼊瓶⼦装满或者另外⼀个瓶</a:t>
            </a:r>
            <a:r>
              <a:rPr lang="zh-CN" altLang="en-US" dirty="0" smtClean="0"/>
              <a:t>⼦为</a:t>
            </a:r>
            <a:r>
              <a:rPr lang="zh-CN" altLang="en-US" dirty="0"/>
              <a:t>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574800"/>
            <a:ext cx="10083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46" y="0"/>
            <a:ext cx="6917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03" y="0"/>
            <a:ext cx="701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62" y="2457450"/>
            <a:ext cx="9309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深度</a:t>
            </a:r>
            <a:r>
              <a:rPr lang="zh-CN" altLang="en-US" dirty="0" smtClean="0"/>
              <a:t>优先搜索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476328"/>
          </a:xfrm>
        </p:spPr>
        <p:txBody>
          <a:bodyPr>
            <a:normAutofit/>
          </a:bodyPr>
          <a:lstStyle/>
          <a:p>
            <a:r>
              <a:rPr lang="en-US" dirty="0"/>
              <a:t>19 </a:t>
            </a:r>
            <a:r>
              <a:rPr lang="en-US" dirty="0" err="1"/>
              <a:t>世纪的⼀位法国数学家Charles</a:t>
            </a:r>
            <a:r>
              <a:rPr lang="en-US" dirty="0"/>
              <a:t> </a:t>
            </a:r>
            <a:r>
              <a:rPr lang="en-US" dirty="0" err="1" smtClean="0"/>
              <a:t>Pierre</a:t>
            </a:r>
            <a:r>
              <a:rPr lang="en-US" altLang="zh-CN" dirty="0" err="1" smtClean="0"/>
              <a:t>Trémaux</a:t>
            </a:r>
            <a:r>
              <a:rPr lang="en-US" altLang="zh-CN" dirty="0" smtClean="0"/>
              <a:t> </a:t>
            </a:r>
            <a:r>
              <a:rPr lang="zh-CN" altLang="en-US" dirty="0"/>
              <a:t>在研究迷宫问题时第⼀个提出了</a:t>
            </a:r>
            <a:r>
              <a:rPr lang="en-US" altLang="zh-CN" dirty="0"/>
              <a:t>DFS 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379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网页爬虫（</a:t>
            </a:r>
            <a:r>
              <a:rPr lang="en-US" altLang="zh-CN" dirty="0" smtClean="0"/>
              <a:t>Web crawler, Spider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建⽴⽹页的</a:t>
            </a:r>
            <a:r>
              <a:rPr lang="zh-CN" altLang="en-US" dirty="0" smtClean="0"/>
              <a:t>索引，应用于搜索引擎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每一个网页对应图中一个结点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2060848"/>
            <a:ext cx="248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476328"/>
          </a:xfrm>
        </p:spPr>
        <p:txBody>
          <a:bodyPr>
            <a:normAutofit/>
          </a:bodyPr>
          <a:lstStyle/>
          <a:p>
            <a:r>
              <a:rPr lang="en-US" dirty="0"/>
              <a:t>19 </a:t>
            </a:r>
            <a:r>
              <a:rPr lang="en-US" dirty="0" err="1"/>
              <a:t>世纪的⼀位法国数学家Charles</a:t>
            </a:r>
            <a:r>
              <a:rPr lang="en-US" dirty="0"/>
              <a:t> </a:t>
            </a:r>
            <a:r>
              <a:rPr lang="en-US" dirty="0" err="1" smtClean="0"/>
              <a:t>Pierre</a:t>
            </a:r>
            <a:r>
              <a:rPr lang="en-US" altLang="zh-CN" dirty="0" err="1" smtClean="0"/>
              <a:t>Trémaux</a:t>
            </a:r>
            <a:r>
              <a:rPr lang="en-US" altLang="zh-CN" dirty="0" smtClean="0"/>
              <a:t> </a:t>
            </a:r>
            <a:r>
              <a:rPr lang="zh-CN" altLang="en-US" dirty="0"/>
              <a:t>在研究迷宫问题时第⼀个提出了</a:t>
            </a:r>
            <a:r>
              <a:rPr lang="en-US" altLang="zh-CN" dirty="0"/>
              <a:t>DFS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当⾝处</a:t>
            </a:r>
            <a:r>
              <a:rPr lang="zh-CN" altLang="en-US" dirty="0" smtClean="0"/>
              <a:t>⼀个</a:t>
            </a:r>
            <a:r>
              <a:rPr lang="zh-CN" altLang="en-US" dirty="0"/>
              <a:t>迷宫，我们总是沿着某个路径进⾏尝试，直到这条路径上要么存在出⼜，</a:t>
            </a:r>
            <a:r>
              <a:rPr lang="zh-CN" altLang="en-US" dirty="0" smtClean="0"/>
              <a:t>要么</a:t>
            </a:r>
            <a:r>
              <a:rPr lang="zh-CN" altLang="en-US" dirty="0"/>
              <a:t>确定⾛不</a:t>
            </a:r>
            <a:r>
              <a:rPr lang="zh-CN" altLang="en-US" dirty="0" smtClean="0"/>
              <a:t>通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379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深度优先搜索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4763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 </a:t>
            </a:r>
            <a:r>
              <a:rPr lang="en-US" dirty="0" err="1"/>
              <a:t>世纪的⼀位法国数学家Charles</a:t>
            </a:r>
            <a:r>
              <a:rPr lang="en-US" dirty="0"/>
              <a:t> </a:t>
            </a:r>
            <a:r>
              <a:rPr lang="en-US" dirty="0" err="1" smtClean="0"/>
              <a:t>Pierre</a:t>
            </a:r>
            <a:r>
              <a:rPr lang="en-US" altLang="zh-CN" dirty="0" err="1" smtClean="0"/>
              <a:t>Trémaux</a:t>
            </a:r>
            <a:r>
              <a:rPr lang="en-US" altLang="zh-CN" dirty="0" smtClean="0"/>
              <a:t> </a:t>
            </a:r>
            <a:r>
              <a:rPr lang="zh-CN" altLang="en-US" dirty="0"/>
              <a:t>在研究迷宫问题时第⼀个提出了</a:t>
            </a:r>
            <a:r>
              <a:rPr lang="en-US" altLang="zh-CN" dirty="0"/>
              <a:t>DFS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当⾝处</a:t>
            </a:r>
            <a:r>
              <a:rPr lang="zh-CN" altLang="en-US" dirty="0" smtClean="0"/>
              <a:t>⼀个</a:t>
            </a:r>
            <a:r>
              <a:rPr lang="zh-CN" altLang="en-US" dirty="0"/>
              <a:t>迷宫，我们总是沿着某个路径进⾏尝试，直到这条路径上要么存在出⼜，</a:t>
            </a:r>
            <a:r>
              <a:rPr lang="zh-CN" altLang="en-US" dirty="0" smtClean="0"/>
              <a:t>要么</a:t>
            </a:r>
            <a:r>
              <a:rPr lang="zh-CN" altLang="en-US" dirty="0"/>
              <a:t>确定⾛不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再</a:t>
            </a:r>
            <a:r>
              <a:rPr lang="zh-CN" altLang="en-US" dirty="0" smtClean="0"/>
              <a:t>从该条路径最近的一个分支路径继续</a:t>
            </a:r>
            <a:r>
              <a:rPr lang="zh-CN" altLang="en-US" dirty="0"/>
              <a:t>进⾏尝试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379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673100"/>
            <a:ext cx="7073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3" y="2501900"/>
            <a:ext cx="43688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374900"/>
            <a:ext cx="7366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3" y="2348880"/>
            <a:ext cx="6870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利用栈实现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3" y="1906141"/>
            <a:ext cx="7493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412776"/>
            <a:ext cx="5579384" cy="38573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1721092"/>
            <a:ext cx="6130173" cy="32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遍历每一个节点与边，因此时间复杂度</a:t>
            </a:r>
            <a:r>
              <a:rPr lang="en-US" altLang="zh-CN" dirty="0" smtClean="0"/>
              <a:t>O(|V| + |E|)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深度</a:t>
            </a:r>
            <a:r>
              <a:rPr lang="zh-CN" altLang="en-US" dirty="0" smtClean="0"/>
              <a:t>优先搜索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拓扑排序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网页爬虫（</a:t>
            </a:r>
            <a:r>
              <a:rPr lang="en-US" altLang="zh-CN" dirty="0" smtClean="0"/>
              <a:t>Web crawler, Spider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建⽴⽹页的</a:t>
            </a:r>
            <a:r>
              <a:rPr lang="zh-CN" altLang="en-US" dirty="0" smtClean="0"/>
              <a:t>索引，应用于搜索引擎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每一个网页对应图中一个结点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网页之间的链接对应边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2060848"/>
            <a:ext cx="248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4427982" cy="4267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拓扑排序是将有向图</a:t>
                </a:r>
                <a:r>
                  <a:rPr lang="en-US" altLang="zh-CN" dirty="0"/>
                  <a:t>G=(V, E) </a:t>
                </a:r>
                <a:r>
                  <a:rPr lang="zh-CN" altLang="en-US" dirty="0"/>
                  <a:t>中的顶点以线性⽅式进⾏</a:t>
                </a:r>
                <a:r>
                  <a:rPr lang="zh-CN" altLang="en-US" dirty="0" smtClean="0"/>
                  <a:t>排序</a:t>
                </a:r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zh-CN" altLang="en-US" dirty="0" smtClean="0"/>
                  <a:t>任何连接</a:t>
                </a:r>
                <a:r>
                  <a:rPr lang="zh-CN" altLang="en-US" dirty="0"/>
                  <a:t>⾃节点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到节点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的有向边</a:t>
                </a:r>
                <a:r>
                  <a:rPr lang="en-US" altLang="zh-CN" dirty="0"/>
                  <a:t>(u, v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E</a:t>
                </a:r>
                <a:r>
                  <a:rPr lang="zh-CN" altLang="en-US" dirty="0" smtClean="0"/>
                  <a:t>，在</a:t>
                </a:r>
                <a:r>
                  <a:rPr lang="zh-CN" altLang="en-US" dirty="0"/>
                  <a:t>最后的排序结果中，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u </a:t>
                </a:r>
                <a:r>
                  <a:rPr lang="zh-CN" altLang="en-US" dirty="0"/>
                  <a:t>总是在节点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的前</a:t>
                </a:r>
                <a:r>
                  <a:rPr lang="zh-CN" altLang="en-US" dirty="0" smtClean="0"/>
                  <a:t>⾯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4427982" cy="4267200"/>
              </a:xfrm>
              <a:blipFill rotWithShape="0">
                <a:blip r:embed="rId2"/>
                <a:stretch>
                  <a:fillRect l="-1928" r="-8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2132856"/>
            <a:ext cx="4752528" cy="15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4427982" cy="4267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拓扑排序是将有向图</a:t>
                </a:r>
                <a:r>
                  <a:rPr lang="en-US" altLang="zh-CN" dirty="0"/>
                  <a:t>G=(V, E) </a:t>
                </a:r>
                <a:r>
                  <a:rPr lang="zh-CN" altLang="en-US" dirty="0"/>
                  <a:t>中的顶点以线性⽅式进⾏</a:t>
                </a:r>
                <a:r>
                  <a:rPr lang="zh-CN" altLang="en-US" dirty="0" smtClean="0"/>
                  <a:t>排序</a:t>
                </a:r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zh-CN" altLang="en-US" dirty="0" smtClean="0"/>
                  <a:t>任何连接</a:t>
                </a:r>
                <a:r>
                  <a:rPr lang="zh-CN" altLang="en-US" dirty="0"/>
                  <a:t>⾃节点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到节点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的有向边</a:t>
                </a:r>
                <a:r>
                  <a:rPr lang="en-US" altLang="zh-CN" dirty="0"/>
                  <a:t>(u, v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 E</a:t>
                </a:r>
                <a:r>
                  <a:rPr lang="zh-CN" altLang="en-US" dirty="0" smtClean="0"/>
                  <a:t>，在</a:t>
                </a:r>
                <a:r>
                  <a:rPr lang="zh-CN" altLang="en-US" dirty="0"/>
                  <a:t>最后的排序结果中，</a:t>
                </a:r>
                <a:r>
                  <a:rPr lang="zh-CN" altLang="en-US" dirty="0" smtClean="0"/>
                  <a:t>节点</a:t>
                </a:r>
                <a:r>
                  <a:rPr lang="en-US" altLang="zh-CN" dirty="0" smtClean="0"/>
                  <a:t>u </a:t>
                </a:r>
                <a:r>
                  <a:rPr lang="zh-CN" altLang="en-US" dirty="0"/>
                  <a:t>总是在节点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的前</a:t>
                </a:r>
                <a:r>
                  <a:rPr lang="zh-CN" altLang="en-US" dirty="0" smtClean="0"/>
                  <a:t>⾯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4427982" cy="4267200"/>
              </a:xfrm>
              <a:blipFill rotWithShape="0">
                <a:blip r:embed="rId2"/>
                <a:stretch>
                  <a:fillRect l="-1928" r="-8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2132856"/>
            <a:ext cx="4752528" cy="1553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08" y="4185156"/>
            <a:ext cx="5877517" cy="6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 smtClean="0"/>
              <a:t>拓扑排序实现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3851918" cy="4267200"/>
          </a:xfrm>
        </p:spPr>
        <p:txBody>
          <a:bodyPr/>
          <a:lstStyle/>
          <a:p>
            <a:r>
              <a:rPr lang="zh-CN" altLang="en-US" dirty="0" smtClean="0"/>
              <a:t>结果存在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列表中</a:t>
            </a:r>
            <a:endParaRPr lang="en-US" altLang="zh-CN" dirty="0" smtClean="0"/>
          </a:p>
          <a:p>
            <a:r>
              <a:rPr lang="zh-CN" altLang="en-US" dirty="0" smtClean="0"/>
              <a:t>在递归函数结束前将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列表中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路径中最后的节点才被加入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1924372"/>
            <a:ext cx="65659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 smtClean="0"/>
              <a:t>拓扑排序实现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3851918" cy="4267200"/>
          </a:xfrm>
        </p:spPr>
        <p:txBody>
          <a:bodyPr/>
          <a:lstStyle/>
          <a:p>
            <a:r>
              <a:rPr lang="zh-CN" altLang="en-US" dirty="0" smtClean="0"/>
              <a:t>结果存在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列表中</a:t>
            </a:r>
            <a:endParaRPr lang="en-US" altLang="zh-CN" dirty="0" smtClean="0"/>
          </a:p>
          <a:p>
            <a:r>
              <a:rPr lang="zh-CN" altLang="en-US" dirty="0" smtClean="0"/>
              <a:t>在递归函数结束前将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列表中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路径中最后的节点才被加入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中元素逆序的结果就是拓扑排序结果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2132856"/>
            <a:ext cx="4457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/>
          <a:lstStyle/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还没开始，这意味着该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</a:t>
            </a:r>
            <a:r>
              <a:rPr lang="zh-CN" altLang="en-US" dirty="0"/>
              <a:t>在节点</a:t>
            </a:r>
            <a:r>
              <a:rPr lang="en-US" altLang="zh-CN" dirty="0"/>
              <a:t>u </a:t>
            </a:r>
            <a:r>
              <a:rPr lang="zh-CN" altLang="en-US" dirty="0"/>
              <a:t>完成之后被调⽤，</a:t>
            </a:r>
            <a:r>
              <a:rPr lang="zh-CN" altLang="en-US" dirty="0" smtClean="0"/>
              <a:t>因此节点</a:t>
            </a:r>
            <a:r>
              <a:rPr lang="en-US" altLang="zh-CN" dirty="0"/>
              <a:t>v </a:t>
            </a:r>
            <a:r>
              <a:rPr lang="zh-CN" altLang="en-US" dirty="0"/>
              <a:t>会在节点</a:t>
            </a:r>
            <a:r>
              <a:rPr lang="en-US" altLang="zh-CN" dirty="0"/>
              <a:t>u </a:t>
            </a:r>
            <a:r>
              <a:rPr lang="zh-CN" altLang="en-US" dirty="0"/>
              <a:t>之前完成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2132856"/>
            <a:ext cx="2959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/>
          <a:lstStyle/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还没开始，这意味着该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</a:t>
            </a:r>
            <a:r>
              <a:rPr lang="zh-CN" altLang="en-US" dirty="0"/>
              <a:t>在节点</a:t>
            </a:r>
            <a:r>
              <a:rPr lang="en-US" altLang="zh-CN" dirty="0"/>
              <a:t>u </a:t>
            </a:r>
            <a:r>
              <a:rPr lang="zh-CN" altLang="en-US" dirty="0"/>
              <a:t>完成之后被调⽤，</a:t>
            </a:r>
            <a:r>
              <a:rPr lang="zh-CN" altLang="en-US" dirty="0" smtClean="0"/>
              <a:t>因此节点</a:t>
            </a:r>
            <a:r>
              <a:rPr lang="en-US" altLang="zh-CN" dirty="0"/>
              <a:t>v </a:t>
            </a:r>
            <a:r>
              <a:rPr lang="zh-CN" altLang="en-US" dirty="0"/>
              <a:t>会在节点</a:t>
            </a:r>
            <a:r>
              <a:rPr lang="en-US" altLang="zh-CN" dirty="0"/>
              <a:t>u </a:t>
            </a:r>
            <a:r>
              <a:rPr lang="zh-CN" altLang="en-US" dirty="0"/>
              <a:t>之前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已经完成，显然节点</a:t>
            </a:r>
            <a:r>
              <a:rPr lang="en-US" altLang="zh-CN" dirty="0"/>
              <a:t>u </a:t>
            </a:r>
            <a:r>
              <a:rPr lang="zh-CN" altLang="en-US" dirty="0"/>
              <a:t>会在节点</a:t>
            </a:r>
            <a:r>
              <a:rPr lang="en-US" altLang="zh-CN" dirty="0"/>
              <a:t>v </a:t>
            </a:r>
            <a:r>
              <a:rPr lang="zh-CN" altLang="en-US" dirty="0"/>
              <a:t>之后完成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0" y="3573016"/>
            <a:ext cx="2679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还没开始，这意味着该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会</a:t>
            </a:r>
            <a:r>
              <a:rPr lang="zh-CN" altLang="en-US" dirty="0"/>
              <a:t>在节点</a:t>
            </a:r>
            <a:r>
              <a:rPr lang="en-US" altLang="zh-CN" dirty="0"/>
              <a:t>u </a:t>
            </a:r>
            <a:r>
              <a:rPr lang="zh-CN" altLang="en-US" dirty="0"/>
              <a:t>完成之后被调⽤，</a:t>
            </a:r>
            <a:r>
              <a:rPr lang="zh-CN" altLang="en-US" dirty="0" smtClean="0"/>
              <a:t>因此节点</a:t>
            </a:r>
            <a:r>
              <a:rPr lang="en-US" altLang="zh-CN" dirty="0"/>
              <a:t>v </a:t>
            </a:r>
            <a:r>
              <a:rPr lang="zh-CN" altLang="en-US" dirty="0"/>
              <a:t>会在节点</a:t>
            </a:r>
            <a:r>
              <a:rPr lang="en-US" altLang="zh-CN" dirty="0"/>
              <a:t>u </a:t>
            </a:r>
            <a:r>
              <a:rPr lang="zh-CN" altLang="en-US" dirty="0"/>
              <a:t>之前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已经完成，显然节点</a:t>
            </a:r>
            <a:r>
              <a:rPr lang="en-US" altLang="zh-CN" dirty="0"/>
              <a:t>u </a:t>
            </a:r>
            <a:r>
              <a:rPr lang="zh-CN" altLang="en-US" dirty="0"/>
              <a:t>会在节点</a:t>
            </a:r>
            <a:r>
              <a:rPr lang="en-US" altLang="zh-CN" dirty="0"/>
              <a:t>v </a:t>
            </a:r>
            <a:r>
              <a:rPr lang="zh-CN" altLang="en-US" dirty="0"/>
              <a:t>之后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/>
              <a:t>如果节点</a:t>
            </a:r>
            <a:r>
              <a:rPr lang="en-US" altLang="zh-CN" dirty="0"/>
              <a:t>v </a:t>
            </a:r>
            <a:r>
              <a:rPr lang="zh-CN" altLang="en-US" dirty="0"/>
              <a:t>开始但还没完成，这意味着存在⼀条从节点</a:t>
            </a:r>
            <a:r>
              <a:rPr lang="en-US" altLang="zh-CN" dirty="0"/>
              <a:t>v </a:t>
            </a:r>
            <a:r>
              <a:rPr lang="zh-CN" altLang="en-US" dirty="0"/>
              <a:t>到</a:t>
            </a:r>
            <a:r>
              <a:rPr lang="en-US" altLang="zh-CN" dirty="0"/>
              <a:t>u </a:t>
            </a:r>
            <a:r>
              <a:rPr lang="zh-CN" altLang="en-US" dirty="0"/>
              <a:t>的路径，</a:t>
            </a:r>
            <a:r>
              <a:rPr lang="zh-CN" altLang="en-US" dirty="0" smtClean="0"/>
              <a:t>这意味</a:t>
            </a:r>
            <a:r>
              <a:rPr lang="zh-CN" altLang="en-US" dirty="0"/>
              <a:t>这输⼊图存在环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4584700"/>
            <a:ext cx="2844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图中存在环，是否可以实现拓扑排序？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深度</a:t>
            </a:r>
            <a:r>
              <a:rPr lang="zh-CN" altLang="en-US" dirty="0" smtClean="0"/>
              <a:t>优先搜索</a:t>
            </a:r>
            <a:r>
              <a:rPr lang="en-US" altLang="zh-CN" dirty="0" smtClean="0"/>
              <a:t>-</a:t>
            </a:r>
            <a:r>
              <a:rPr lang="zh-CN" altLang="en-US" dirty="0" smtClean="0"/>
              <a:t>图中是否存在环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图搜索算法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有向图是否存在环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156174" cy="4267200"/>
          </a:xfrm>
        </p:spPr>
        <p:txBody>
          <a:bodyPr/>
          <a:lstStyle/>
          <a:p>
            <a:r>
              <a:rPr lang="zh-TW" altLang="en-US" dirty="0" smtClean="0"/>
              <a:t>如果该存在</a:t>
            </a:r>
            <a:r>
              <a:rPr lang="zh-TW" altLang="en-US" dirty="0">
                <a:solidFill>
                  <a:srgbClr val="FF0000"/>
                </a:solidFill>
              </a:rPr>
              <a:t>回边</a:t>
            </a:r>
            <a:r>
              <a:rPr lang="zh-TW" altLang="en-US" dirty="0"/>
              <a:t>，那么图中⼀定有</a:t>
            </a:r>
            <a:r>
              <a:rPr lang="zh-TW" altLang="en-US" dirty="0" smtClean="0"/>
              <a:t>环</a:t>
            </a:r>
            <a:endParaRPr lang="en-US" altLang="zh-TW" dirty="0" smtClean="0"/>
          </a:p>
          <a:p>
            <a:r>
              <a:rPr lang="zh-CN" altLang="en-US" dirty="0" smtClean="0"/>
              <a:t>图中有环，则一定存在回边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计算机建模的工具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网页爬虫（</a:t>
            </a:r>
            <a:r>
              <a:rPr lang="en-US" altLang="zh-CN" dirty="0" smtClean="0"/>
              <a:t>Web crawler, Spider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建⽴⽹页的</a:t>
            </a:r>
            <a:r>
              <a:rPr lang="zh-CN" altLang="en-US" dirty="0" smtClean="0"/>
              <a:t>索引，应用于搜索引擎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每一个网页对应图中一个结点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网页之间的链接对应边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爬虫找页面的过程就是在图中按层进行遍历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2060848"/>
            <a:ext cx="24892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580110" cy="4267200"/>
          </a:xfrm>
        </p:spPr>
        <p:txBody>
          <a:bodyPr/>
          <a:lstStyle/>
          <a:p>
            <a:r>
              <a:rPr lang="zh-CN" altLang="en-US" dirty="0" smtClean="0"/>
              <a:t>树边</a:t>
            </a:r>
            <a:endParaRPr lang="en-US" altLang="zh-CN" dirty="0" smtClean="0"/>
          </a:p>
          <a:p>
            <a:pPr lvl="1"/>
            <a:r>
              <a:rPr lang="zh-CN" altLang="en-US" dirty="0"/>
              <a:t>如果⼀个节点存在⽗节点</a:t>
            </a:r>
            <a:r>
              <a:rPr lang="zh-CN" altLang="en-US" dirty="0" smtClean="0"/>
              <a:t>，那么</a:t>
            </a:r>
            <a:r>
              <a:rPr lang="zh-CN" altLang="en-US" dirty="0"/>
              <a:t>从该节点的⽗节点到该节点的边就是</a:t>
            </a:r>
            <a:r>
              <a:rPr lang="zh-CN" altLang="en-US" dirty="0" smtClean="0"/>
              <a:t>树边</a:t>
            </a:r>
            <a:endParaRPr lang="en-US" altLang="zh-CN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(b, e) (e, d)</a:t>
            </a:r>
            <a:r>
              <a:rPr lang="zh-CN" altLang="en-US" dirty="0" smtClean="0"/>
              <a:t>都是树边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276872"/>
            <a:ext cx="4640400" cy="2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580110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树边</a:t>
            </a:r>
            <a:endParaRPr lang="en-US" altLang="zh-CN" dirty="0" smtClean="0"/>
          </a:p>
          <a:p>
            <a:pPr lvl="1"/>
            <a:r>
              <a:rPr lang="zh-CN" altLang="en-US" dirty="0"/>
              <a:t>如果⼀个节点存在⽗节点</a:t>
            </a:r>
            <a:r>
              <a:rPr lang="zh-CN" altLang="en-US" dirty="0" smtClean="0"/>
              <a:t>，那么</a:t>
            </a:r>
            <a:r>
              <a:rPr lang="zh-CN" altLang="en-US" dirty="0"/>
              <a:t>从该节点的⽗节点到该节点的边就是</a:t>
            </a:r>
            <a:r>
              <a:rPr lang="zh-CN" altLang="en-US" dirty="0" smtClean="0"/>
              <a:t>树边</a:t>
            </a:r>
            <a:endParaRPr lang="en-US" altLang="zh-CN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(b, e) (e, d)</a:t>
            </a:r>
            <a:r>
              <a:rPr lang="zh-CN" altLang="en-US" dirty="0" smtClean="0"/>
              <a:t>都是树边</a:t>
            </a:r>
            <a:endParaRPr lang="en-US" altLang="zh-CN" dirty="0" smtClean="0"/>
          </a:p>
          <a:p>
            <a:r>
              <a:rPr lang="zh-CN" altLang="en-US" dirty="0" smtClean="0"/>
              <a:t>回边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构成树边的节点中，如果某个节点有到其祖先节点的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pPr lvl="1"/>
            <a:r>
              <a:rPr lang="en-US" dirty="0" smtClean="0"/>
              <a:t>(d, b)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2276872"/>
            <a:ext cx="4640400" cy="2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通过栈来记录节点经过的树边</a:t>
            </a:r>
            <a:endParaRPr lang="en-US" altLang="zh-CN" dirty="0" smtClean="0"/>
          </a:p>
          <a:p>
            <a:r>
              <a:rPr lang="zh-CN" altLang="en-US" dirty="0" smtClean="0"/>
              <a:t>栈顶节点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连接的节点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如果已经访问过，</a:t>
            </a:r>
            <a:r>
              <a:rPr lang="zh-CN" altLang="en-US" smtClean="0"/>
              <a:t>则看 </a:t>
            </a:r>
            <a:r>
              <a:rPr lang="en-US" altLang="zh-CN" smtClean="0">
                <a:solidFill>
                  <a:srgbClr val="FF0000"/>
                </a:solidFill>
              </a:rPr>
              <a:t>v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节点</a:t>
            </a:r>
            <a:r>
              <a:rPr lang="zh-CN" altLang="en-US" dirty="0" smtClean="0"/>
              <a:t>是否在记录栈中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在记录栈，表明存在回边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05" y="0"/>
            <a:ext cx="8554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62" y="1822450"/>
            <a:ext cx="5346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1891</TotalTime>
  <Words>2984</Words>
  <Application>Microsoft Macintosh PowerPoint</Application>
  <PresentationFormat>Custom</PresentationFormat>
  <Paragraphs>298</Paragraphs>
  <Slides>94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Ä›MÓ˛</vt:lpstr>
      <vt:lpstr>Cambria Math</vt:lpstr>
      <vt:lpstr>Consolas</vt:lpstr>
      <vt:lpstr>Corbel</vt:lpstr>
      <vt:lpstr>Mangal</vt:lpstr>
      <vt:lpstr>Microsoft YaHei UI</vt:lpstr>
      <vt:lpstr>Arial</vt:lpstr>
      <vt:lpstr>黑板 16 x 9</vt:lpstr>
      <vt:lpstr>算法设计与分析Python</vt:lpstr>
      <vt:lpstr>引言</vt:lpstr>
      <vt:lpstr>图的定义</vt:lpstr>
      <vt:lpstr>图搜索的应用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计算机建模的工具</vt:lpstr>
      <vt:lpstr>课堂讨论</vt:lpstr>
      <vt:lpstr>课堂讨论</vt:lpstr>
      <vt:lpstr>课堂讨论</vt:lpstr>
      <vt:lpstr>图的表示</vt:lpstr>
      <vt:lpstr>邻接表存储图</vt:lpstr>
      <vt:lpstr>用于存储图的Python</vt:lpstr>
      <vt:lpstr>得到图中所有边</vt:lpstr>
      <vt:lpstr>矩阵存储图</vt:lpstr>
      <vt:lpstr>两种表示法比较</vt:lpstr>
      <vt:lpstr>课堂习题</vt:lpstr>
      <vt:lpstr>宽度优先搜索</vt:lpstr>
      <vt:lpstr>宽度优先搜索BFS</vt:lpstr>
      <vt:lpstr>算法过程</vt:lpstr>
      <vt:lpstr>算法过程</vt:lpstr>
      <vt:lpstr>算法过程</vt:lpstr>
      <vt:lpstr>PowerPoint Presentation</vt:lpstr>
      <vt:lpstr>存储输出结构的结构</vt:lpstr>
      <vt:lpstr>BFS算法实现</vt:lpstr>
      <vt:lpstr>举例</vt:lpstr>
      <vt:lpstr>算法时间复杂度分析</vt:lpstr>
      <vt:lpstr>算法时间复杂度分析</vt:lpstr>
      <vt:lpstr>算法时间复杂度分析</vt:lpstr>
      <vt:lpstr>算法时间复杂度分析</vt:lpstr>
      <vt:lpstr>宽度优先搜索-应用1</vt:lpstr>
      <vt:lpstr>无向图最短路径</vt:lpstr>
      <vt:lpstr>课堂思考题</vt:lpstr>
      <vt:lpstr>课堂思考题</vt:lpstr>
      <vt:lpstr>利用BFS查询最短路径</vt:lpstr>
      <vt:lpstr>宽度优先搜索-应用2</vt:lpstr>
      <vt:lpstr>无秤称重</vt:lpstr>
      <vt:lpstr>实现细节</vt:lpstr>
      <vt:lpstr>PowerPoint Presentation</vt:lpstr>
      <vt:lpstr>状态转换</vt:lpstr>
      <vt:lpstr>状态转换</vt:lpstr>
      <vt:lpstr>状态转换</vt:lpstr>
      <vt:lpstr>状态转换</vt:lpstr>
      <vt:lpstr>状态转换</vt:lpstr>
      <vt:lpstr>状态转换</vt:lpstr>
      <vt:lpstr>状态转换</vt:lpstr>
      <vt:lpstr>PowerPoint Presentation</vt:lpstr>
      <vt:lpstr>PowerPoint Presentation</vt:lpstr>
      <vt:lpstr>PowerPoint Presentation</vt:lpstr>
      <vt:lpstr>PowerPoint Presentation</vt:lpstr>
      <vt:lpstr>深度优先搜索</vt:lpstr>
      <vt:lpstr>深度优先搜索DFS</vt:lpstr>
      <vt:lpstr>深度优先搜索DFS</vt:lpstr>
      <vt:lpstr>深度优先搜索DFS</vt:lpstr>
      <vt:lpstr>PowerPoint Presentation</vt:lpstr>
      <vt:lpstr>存储DFS结构</vt:lpstr>
      <vt:lpstr>递归实现</vt:lpstr>
      <vt:lpstr>举例</vt:lpstr>
      <vt:lpstr>利用栈实现DFS</vt:lpstr>
      <vt:lpstr>PowerPoint Presentation</vt:lpstr>
      <vt:lpstr>DFS时间复杂度</vt:lpstr>
      <vt:lpstr>深度优先搜索-拓扑排序</vt:lpstr>
      <vt:lpstr>拓扑排序</vt:lpstr>
      <vt:lpstr>拓扑排序</vt:lpstr>
      <vt:lpstr> 拓扑排序实现</vt:lpstr>
      <vt:lpstr> 拓扑排序实现</vt:lpstr>
      <vt:lpstr>算法正确性</vt:lpstr>
      <vt:lpstr>算法正确性</vt:lpstr>
      <vt:lpstr>算法正确性</vt:lpstr>
      <vt:lpstr>课堂思考题</vt:lpstr>
      <vt:lpstr>深度优先搜索-图中是否存在环</vt:lpstr>
      <vt:lpstr>有向图是否存在环</vt:lpstr>
      <vt:lpstr>边的分类</vt:lpstr>
      <vt:lpstr>边的分类</vt:lpstr>
      <vt:lpstr>算法实现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Microsoft Office User</cp:lastModifiedBy>
  <cp:revision>415</cp:revision>
  <dcterms:created xsi:type="dcterms:W3CDTF">2018-02-14T04:48:25Z</dcterms:created>
  <dcterms:modified xsi:type="dcterms:W3CDTF">2018-10-06T05:01:22Z</dcterms:modified>
</cp:coreProperties>
</file>