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5"/>
  </p:notesMasterIdLst>
  <p:handoutMasterIdLst>
    <p:handoutMasterId r:id="rId96"/>
  </p:handoutMasterIdLst>
  <p:sldIdLst>
    <p:sldId id="256" r:id="rId2"/>
    <p:sldId id="260" r:id="rId3"/>
    <p:sldId id="265" r:id="rId4"/>
    <p:sldId id="267" r:id="rId5"/>
    <p:sldId id="268" r:id="rId6"/>
    <p:sldId id="269" r:id="rId7"/>
    <p:sldId id="258" r:id="rId8"/>
    <p:sldId id="266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94" r:id="rId18"/>
    <p:sldId id="295" r:id="rId19"/>
    <p:sldId id="296" r:id="rId20"/>
    <p:sldId id="297" r:id="rId21"/>
    <p:sldId id="298" r:id="rId22"/>
    <p:sldId id="299" r:id="rId23"/>
    <p:sldId id="300" r:id="rId24"/>
    <p:sldId id="301" r:id="rId25"/>
    <p:sldId id="302" r:id="rId26"/>
    <p:sldId id="303" r:id="rId27"/>
    <p:sldId id="304" r:id="rId28"/>
    <p:sldId id="278" r:id="rId29"/>
    <p:sldId id="279" r:id="rId30"/>
    <p:sldId id="280" r:id="rId31"/>
    <p:sldId id="282" r:id="rId32"/>
    <p:sldId id="281" r:id="rId33"/>
    <p:sldId id="283" r:id="rId34"/>
    <p:sldId id="284" r:id="rId35"/>
    <p:sldId id="285" r:id="rId36"/>
    <p:sldId id="286" r:id="rId37"/>
    <p:sldId id="291" r:id="rId38"/>
    <p:sldId id="287" r:id="rId39"/>
    <p:sldId id="288" r:id="rId40"/>
    <p:sldId id="289" r:id="rId41"/>
    <p:sldId id="290" r:id="rId42"/>
    <p:sldId id="292" r:id="rId43"/>
    <p:sldId id="293" r:id="rId44"/>
    <p:sldId id="306" r:id="rId45"/>
    <p:sldId id="305" r:id="rId46"/>
    <p:sldId id="307" r:id="rId47"/>
    <p:sldId id="308" r:id="rId48"/>
    <p:sldId id="310" r:id="rId49"/>
    <p:sldId id="309" r:id="rId50"/>
    <p:sldId id="311" r:id="rId51"/>
    <p:sldId id="312" r:id="rId52"/>
    <p:sldId id="313" r:id="rId53"/>
    <p:sldId id="315" r:id="rId54"/>
    <p:sldId id="314" r:id="rId55"/>
    <p:sldId id="316" r:id="rId56"/>
    <p:sldId id="317" r:id="rId57"/>
    <p:sldId id="318" r:id="rId58"/>
    <p:sldId id="319" r:id="rId59"/>
    <p:sldId id="320" r:id="rId60"/>
    <p:sldId id="321" r:id="rId61"/>
    <p:sldId id="322" r:id="rId62"/>
    <p:sldId id="323" r:id="rId63"/>
    <p:sldId id="324" r:id="rId64"/>
    <p:sldId id="325" r:id="rId65"/>
    <p:sldId id="326" r:id="rId66"/>
    <p:sldId id="327" r:id="rId67"/>
    <p:sldId id="328" r:id="rId68"/>
    <p:sldId id="329" r:id="rId69"/>
    <p:sldId id="330" r:id="rId70"/>
    <p:sldId id="332" r:id="rId71"/>
    <p:sldId id="333" r:id="rId72"/>
    <p:sldId id="335" r:id="rId73"/>
    <p:sldId id="336" r:id="rId74"/>
    <p:sldId id="337" r:id="rId75"/>
    <p:sldId id="338" r:id="rId76"/>
    <p:sldId id="339" r:id="rId77"/>
    <p:sldId id="340" r:id="rId78"/>
    <p:sldId id="341" r:id="rId79"/>
    <p:sldId id="342" r:id="rId80"/>
    <p:sldId id="343" r:id="rId81"/>
    <p:sldId id="344" r:id="rId82"/>
    <p:sldId id="345" r:id="rId83"/>
    <p:sldId id="346" r:id="rId84"/>
    <p:sldId id="347" r:id="rId85"/>
    <p:sldId id="348" r:id="rId86"/>
    <p:sldId id="349" r:id="rId87"/>
    <p:sldId id="350" r:id="rId88"/>
    <p:sldId id="351" r:id="rId89"/>
    <p:sldId id="352" r:id="rId90"/>
    <p:sldId id="353" r:id="rId91"/>
    <p:sldId id="334" r:id="rId92"/>
    <p:sldId id="354" r:id="rId93"/>
    <p:sldId id="355" r:id="rId94"/>
  </p:sldIdLst>
  <p:sldSz cx="12188825" cy="6858000"/>
  <p:notesSz cx="6858000" cy="9144000"/>
  <p:defaultTextStyle>
    <a:defPPr rtl="0">
      <a:defRPr lang="x-non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53" autoAdjust="0"/>
    <p:restoredTop sz="82485" autoAdjust="0"/>
  </p:normalViewPr>
  <p:slideViewPr>
    <p:cSldViewPr>
      <p:cViewPr varScale="1">
        <p:scale>
          <a:sx n="90" d="100"/>
          <a:sy n="90" d="100"/>
        </p:scale>
        <p:origin x="544" y="184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7" d="100"/>
          <a:sy n="87" d="100"/>
        </p:scale>
        <p:origin x="3840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90" Type="http://schemas.openxmlformats.org/officeDocument/2006/relationships/slide" Target="slides/slide89.xml"/><Relationship Id="rId91" Type="http://schemas.openxmlformats.org/officeDocument/2006/relationships/slide" Target="slides/slide90.xml"/><Relationship Id="rId92" Type="http://schemas.openxmlformats.org/officeDocument/2006/relationships/slide" Target="slides/slide91.xml"/><Relationship Id="rId93" Type="http://schemas.openxmlformats.org/officeDocument/2006/relationships/slide" Target="slides/slide92.xml"/><Relationship Id="rId94" Type="http://schemas.openxmlformats.org/officeDocument/2006/relationships/slide" Target="slides/slide93.xml"/><Relationship Id="rId95" Type="http://schemas.openxmlformats.org/officeDocument/2006/relationships/notesMaster" Target="notesMasters/notesMaster1.xml"/><Relationship Id="rId96" Type="http://schemas.openxmlformats.org/officeDocument/2006/relationships/handoutMaster" Target="handoutMasters/handoutMaster1.xml"/><Relationship Id="rId97" Type="http://schemas.openxmlformats.org/officeDocument/2006/relationships/presProps" Target="presProps.xml"/><Relationship Id="rId98" Type="http://schemas.openxmlformats.org/officeDocument/2006/relationships/viewProps" Target="viewProps.xml"/><Relationship Id="rId99" Type="http://schemas.openxmlformats.org/officeDocument/2006/relationships/theme" Target="theme/theme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100" Type="http://schemas.openxmlformats.org/officeDocument/2006/relationships/tableStyles" Target="tableStyles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F20B349-F2EE-40B7-9A96-7F76E2326DFA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2018/10/6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850423A-8BCE-448E-A97B-03A88B2B12C1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‹#›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E79AF599-AE6F-4E1C-94D1-C707F302C5B5}" type="datetime1">
              <a:rPr lang="zh-CN" altLang="en-US" smtClean="0"/>
              <a:pPr/>
              <a:t>2018/10/6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01F2A70B-78F2-4DCF-B53B-C990D2FAFB8A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3883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8053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54700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28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416546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46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109377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71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358780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 rtlCol="0">
            <a:noAutofit/>
          </a:bodyPr>
          <a:lstStyle>
            <a:lvl1pPr>
              <a:defRPr sz="5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en-US" altLang="zh-CN" noProof="0" smtClean="0"/>
              <a:t>Click to edit Master title style</a:t>
            </a:r>
            <a:endParaRPr lang="zh-CN" altLang="en-US" noProof="0" dirty="0"/>
          </a:p>
        </p:txBody>
      </p:sp>
      <p:grpSp>
        <p:nvGrpSpPr>
          <p:cNvPr id="256" name="线条" descr="线条图形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任意多边形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8" name="任意多边形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9" name="任意多边形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0" name="任意多边形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1" name="任意多边形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2" name="任意多边形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3" name="任意多边形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4" name="任意多边形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5" name="任意多边形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6" name="任意多边形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7" name="任意多边形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8" name="任意多边形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9" name="任意多边形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0" name="任意多边形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1" name="任意多边形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2" name="任意多边形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3" name="任意多边形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4" name="任意多边形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5" name="任意多边形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6" name="任意多边形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7" name="任意多边形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8" name="任意多边形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9" name="任意多边形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0" name="任意多边形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1" name="任意多边形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2" name="任意多边形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3" name="任意多边形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4" name="任意多边形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5" name="任意多边形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6" name="任意多边形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7" name="任意多边形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8" name="任意多边形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9" name="任意多边形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0" name="任意多边形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1" name="任意多边形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2" name="任意多边形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3" name="任意多边形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4" name="任意多边形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5" name="任意多边形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6" name="任意多边形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7" name="任意多边形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8" name="任意多边形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9" name="任意多边形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0" name="任意多边形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1" name="任意多边形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2" name="任意多边形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3" name="任意多边形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4" name="任意多边形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5" name="任意多边形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6" name="任意多边形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7" name="任意多边形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8" name="任意多边形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9" name="任意多边形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0" name="任意多边形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1" name="任意多边形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2" name="任意多边形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3" name="任意多边形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4" name="任意多边形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5" name="任意多边形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6" name="任意多边形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7" name="任意多边形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8" name="任意多边形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9" name="任意多边形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0" name="任意多边形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1" name="任意多边形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2" name="任意多边形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3" name="任意多边形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4" name="任意多边形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5" name="任意多边形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6" name="任意多边形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7" name="任意多边形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8" name="任意多边形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9" name="任意多边形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0" name="任意多边形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1" name="任意多边形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2" name="任意多边形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3" name="任意多边形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4" name="任意多边形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5" name="任意多边形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6" name="任意多边形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7" name="任意多边形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8" name="任意多边形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9" name="任意多边形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0" name="任意多边形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1" name="任意多边形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2" name="任意多边形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3" name="任意多边形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4" name="任意多边形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5" name="任意多边形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6" name="任意多边形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7" name="任意多边形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8" name="任意多边形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9" name="任意多边形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0" name="任意多边形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1" name="任意多边形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2" name="任意多边形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3" name="任意多边形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4" name="任意多边形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5" name="任意多边形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6" name="任意多边形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7" name="任意多边形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8" name="任意多边形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9" name="任意多边形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0" name="任意多边形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1" name="任意多边形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2" name="任意多边形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3" name="任意多边形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4" name="任意多边形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5" name="任意多边形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6" name="任意多边形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7" name="任意多边形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8" name="任意多边形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9" name="任意多边形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0" name="任意多边形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1" name="任意多边形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2" name="任意多边形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3" name="任意多边形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4" name="任意多边形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5" name="任意多边形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6" name="任意多边形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7" name="任意多边形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8" name="任意多边形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9" name="任意多边形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 rtlCol="0"/>
          <a:lstStyle>
            <a:lvl1pPr marL="0" indent="0" algn="l">
              <a:spcBef>
                <a:spcPts val="0"/>
              </a:spcBef>
              <a:buNone/>
              <a:defRPr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n-US" altLang="zh-CN" noProof="0" dirty="0" smtClean="0"/>
              <a:t>Click to edit Master subtitle style</a:t>
            </a:r>
            <a:endParaRPr lang="zh-CN" altLang="en-US" noProof="0" dirty="0"/>
          </a:p>
        </p:txBody>
      </p:sp>
      <p:sp>
        <p:nvSpPr>
          <p:cNvPr id="128" name="Rectangle 127"/>
          <p:cNvSpPr/>
          <p:nvPr userDrawn="1"/>
        </p:nvSpPr>
        <p:spPr>
          <a:xfrm>
            <a:off x="333772" y="188640"/>
            <a:ext cx="33494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清华大学出版社 2018- 程振波等</a:t>
            </a:r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en-US" altLang="zh-CN" noProof="0" smtClean="0"/>
              <a:t>Click to edit Master title style</a:t>
            </a:r>
            <a:endParaRPr lang="zh-CN" altLang="en-US" noProof="0" dirty="0"/>
          </a:p>
        </p:txBody>
      </p:sp>
      <p:grpSp>
        <p:nvGrpSpPr>
          <p:cNvPr id="7" name="线条" descr="线条图形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任意多边形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9" name="任意多边形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0" name="任意多边形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1" name="任意多边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2" name="任意多边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3" name="任意多边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4" name="任意多边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5" name="任意多边形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" name="任意多边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" name="任意多边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" name="任意多边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" name="任意多边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" name="任意多边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" name="任意多边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" name="任意多边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" name="任意多边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4" name="任意多边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" name="任意多边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" name="任意多边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" name="任意多边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" name="任意多边形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" name="任意多边形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" name="任意多边形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" name="任意多边形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" name="任意多边形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" name="任意多边形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" name="任意多边形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" name="任意多边形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" name="任意多边形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" name="任意多边形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8" name="任意多边形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9" name="任意多边形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0" name="任意多边形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1" name="任意多边形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2" name="任意多边形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3" name="任意多边形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4" name="任意多边形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5" name="任意多边形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6" name="任意多边形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7" name="任意多边形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8" name="任意多边形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9" name="任意多边形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0" name="任意多边形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1" name="任意多边形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2" name="任意多边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3" name="任意多边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4" name="任意多边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5" name="任意多边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6" name="任意多边形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7" name="任意多边形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8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9" name="任意多边形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0" name="任意多边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1" name="任意多边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2" name="任意多边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3" name="任意多边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4" name="任意多边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5" name="任意多边形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6" name="任意多边形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7" name="任意多边形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8" name="任意多边形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9" name="任意多边形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0" name="任意多边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1" name="任意多边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2" name="任意多边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3" name="任意多边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4" name="任意多边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5" name="任意多边形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6" name="任意多边形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7" name="任意多边形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8" name="任意多边形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9" name="任意多边形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80" name="任意多边形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81" name="任意多边形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vert"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 rtl="0"/>
            <a:r>
              <a:rPr lang="en-US" altLang="zh-CN" noProof="0" smtClean="0"/>
              <a:t>Click to edit Master text styles</a:t>
            </a:r>
          </a:p>
          <a:p>
            <a:pPr lvl="1" rtl="0"/>
            <a:r>
              <a:rPr lang="en-US" altLang="zh-CN" noProof="0" smtClean="0"/>
              <a:t>Second level</a:t>
            </a:r>
          </a:p>
          <a:p>
            <a:pPr lvl="2" rtl="0"/>
            <a:r>
              <a:rPr lang="en-US" altLang="zh-CN" noProof="0" smtClean="0"/>
              <a:t>Third level</a:t>
            </a:r>
          </a:p>
          <a:p>
            <a:pPr lvl="3" rtl="0"/>
            <a:r>
              <a:rPr lang="en-US" altLang="zh-CN" noProof="0" smtClean="0"/>
              <a:t>Fourth level</a:t>
            </a:r>
          </a:p>
          <a:p>
            <a:pPr lvl="4" rtl="0"/>
            <a:r>
              <a:rPr lang="en-US" altLang="zh-CN" noProof="0" smtClean="0"/>
              <a:t>Fifth level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FACF6A5-CA30-4724-8A74-55B65EA2DB8E}" type="datetime1">
              <a:rPr lang="zh-CN" altLang="en-US" smtClean="0"/>
              <a:t>2018/10/6</a:t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vert"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en-US" altLang="zh-CN" noProof="0" smtClean="0"/>
              <a:t>Click to edit Master title style</a:t>
            </a:r>
            <a:endParaRPr lang="zh-CN" altLang="en-US" noProof="0" dirty="0"/>
          </a:p>
        </p:txBody>
      </p:sp>
      <p:grpSp>
        <p:nvGrpSpPr>
          <p:cNvPr id="7" name="线条" descr="线条图形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任意多边形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9" name="任意多边形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0" name="任意多边形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1" name="任意多边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2" name="任意多边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3" name="任意多边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4" name="任意多边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5" name="任意多边形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" name="任意多边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" name="任意多边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" name="任意多边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" name="任意多边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" name="任意多边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" name="任意多边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" name="任意多边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" name="任意多边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4" name="任意多边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" name="任意多边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" name="任意多边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" name="任意多边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" name="任意多边形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" name="任意多边形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" name="任意多边形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" name="任意多边形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" name="任意多边形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" name="任意多边形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" name="任意多边形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" name="任意多边形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" name="任意多边形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" name="任意多边形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8" name="任意多边形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9" name="任意多边形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0" name="任意多边形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1" name="任意多边形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2" name="任意多边形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3" name="任意多边形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4" name="任意多边形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5" name="任意多边形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6" name="任意多边形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7" name="任意多边形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8" name="任意多边形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9" name="任意多边形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0" name="任意多边形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1" name="任意多边形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2" name="任意多边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3" name="任意多边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4" name="任意多边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5" name="任意多边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6" name="任意多边形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7" name="任意多边形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8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9" name="任意多边形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0" name="任意多边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1" name="任意多边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2" name="任意多边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3" name="任意多边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4" name="任意多边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5" name="任意多边形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6" name="任意多边形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7" name="任意多边形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8" name="任意多边形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9" name="任意多边形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0" name="任意多边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1" name="任意多边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2" name="任意多边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3" name="任意多边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4" name="任意多边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5" name="任意多边形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6" name="任意多边形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7" name="任意多边形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8" name="任意多边形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9" name="任意多边形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80" name="任意多边形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81" name="任意多边形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vert"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9B0CA52-F532-4FDA-A3F9-4BF9C8E5C82E}" type="datetime1">
              <a:rPr lang="zh-CN" altLang="en-US" smtClean="0"/>
              <a:t>2018/10/6</a:t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en-US" altLang="zh-CN" noProof="0" smtClean="0"/>
              <a:t>Click to edit Master title style</a:t>
            </a:r>
            <a:endParaRPr lang="zh-CN" altLang="en-US" noProof="0" dirty="0"/>
          </a:p>
        </p:txBody>
      </p:sp>
      <p:grpSp>
        <p:nvGrpSpPr>
          <p:cNvPr id="167" name="线条" descr="线条图形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任意多边形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9" name="任意多边形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0" name="任意多边形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1" name="任意多边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2" name="任意多边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3" name="任意多边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4" name="任意多边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5" name="任意多边形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6" name="任意多边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7" name="任意多边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8" name="任意多边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9" name="任意多边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0" name="任意多边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1" name="任意多边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2" name="任意多边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3" name="任意多边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4" name="任意多边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5" name="任意多边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6" name="任意多边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7" name="任意多边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8" name="任意多边形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9" name="任意多边形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0" name="任意多边形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1" name="任意多边形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2" name="任意多边形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3" name="任意多边形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4" name="任意多边形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5" name="任意多边形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6" name="任意多边形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7" name="任意多边形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8" name="任意多边形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9" name="任意多边形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0" name="任意多边形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1" name="任意多边形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2" name="任意多边形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3" name="任意多边形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4" name="任意多边形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5" name="任意多边形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6" name="任意多边形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7" name="任意多边形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8" name="任意多边形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9" name="任意多边形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0" name="任意多边形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1" name="任意多边形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2" name="任意多边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3" name="任意多边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4" name="任意多边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5" name="任意多边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6" name="任意多边形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7" name="任意多边形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8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9" name="任意多边形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0" name="任意多边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1" name="任意多边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2" name="任意多边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3" name="任意多边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4" name="任意多边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5" name="任意多边形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6" name="任意多边形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7" name="任意多边形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8" name="任意多边形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9" name="任意多边形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0" name="任意多边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1" name="任意多边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2" name="任意多边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3" name="任意多边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4" name="任意多边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5" name="任意多边形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6" name="任意多边形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7" name="任意多边形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8" name="任意多边形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9" name="任意多边形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40" name="任意多边形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41" name="任意多边形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lnSpc>
                <a:spcPct val="150000"/>
              </a:lnSpc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548640">
              <a:lnSpc>
                <a:spcPct val="150000"/>
              </a:lnSpc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 marL="777240">
              <a:lnSpc>
                <a:spcPct val="150000"/>
              </a:lnSpc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 marL="1005840">
              <a:lnSpc>
                <a:spcPct val="150000"/>
              </a:lnSpc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marL="1234440">
              <a:lnSpc>
                <a:spcPct val="150000"/>
              </a:lnSpc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 rtl="0"/>
            <a:r>
              <a:rPr lang="en-US" altLang="zh-CN" noProof="0" dirty="0" smtClean="0"/>
              <a:t>Click to edit Master text styles</a:t>
            </a:r>
          </a:p>
          <a:p>
            <a:pPr lvl="1" rtl="0"/>
            <a:r>
              <a:rPr lang="en-US" altLang="zh-CN" noProof="0" dirty="0" smtClean="0"/>
              <a:t>Second level</a:t>
            </a:r>
          </a:p>
          <a:p>
            <a:pPr lvl="2" rtl="0"/>
            <a:r>
              <a:rPr lang="en-US" altLang="zh-CN" noProof="0" dirty="0" smtClean="0"/>
              <a:t>Third level</a:t>
            </a:r>
          </a:p>
          <a:p>
            <a:pPr lvl="3" rtl="0"/>
            <a:r>
              <a:rPr lang="en-US" altLang="zh-CN" noProof="0" dirty="0" smtClean="0"/>
              <a:t>Fourth level</a:t>
            </a:r>
          </a:p>
          <a:p>
            <a:pPr lvl="4" rtl="0"/>
            <a:r>
              <a:rPr lang="en-US" altLang="zh-CN" noProof="0" dirty="0" smtClean="0"/>
              <a:t>Fifth level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CAAE51B8-C16C-4D58-B4E7-426249342FB6}" type="datetime1">
              <a:rPr lang="zh-CN" altLang="en-US" smtClean="0"/>
              <a:t>2018/10/6</a:t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rtlCol="0" anchor="b">
            <a:noAutofit/>
          </a:bodyPr>
          <a:lstStyle>
            <a:lvl1pPr algn="l">
              <a:defRPr sz="4400" b="0" cap="none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en-US" altLang="zh-CN" noProof="0" smtClean="0"/>
              <a:t>Click to edit Master title style</a:t>
            </a:r>
            <a:endParaRPr lang="zh-CN" altLang="en-US" noProof="0" dirty="0"/>
          </a:p>
        </p:txBody>
      </p:sp>
      <p:grpSp>
        <p:nvGrpSpPr>
          <p:cNvPr id="255" name="线条" descr="线条图形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任意多边形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7" name="任意多边形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8" name="任意多边形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9" name="任意多边形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0" name="任意多边形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1" name="任意多边形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2" name="任意多边形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3" name="任意多边形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4" name="任意多边形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5" name="任意多边形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6" name="任意多边形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7" name="任意多边形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8" name="任意多边形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9" name="任意多边形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0" name="任意多边形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1" name="任意多边形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2" name="任意多边形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3" name="任意多边形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4" name="任意多边形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5" name="任意多边形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6" name="任意多边形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7" name="任意多边形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8" name="任意多边形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9" name="任意多边形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0" name="任意多边形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1" name="任意多边形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2" name="任意多边形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3" name="任意多边形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4" name="任意多边形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5" name="任意多边形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6" name="任意多边形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7" name="任意多边形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8" name="任意多边形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9" name="任意多边形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0" name="任意多边形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1" name="任意多边形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2" name="任意多边形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3" name="任意多边形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4" name="任意多边形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5" name="任意多边形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6" name="任意多边形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7" name="任意多边形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8" name="任意多边形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9" name="任意多边形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0" name="任意多边形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1" name="任意多边形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2" name="任意多边形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3" name="任意多边形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4" name="任意多边形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5" name="任意多边形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6" name="任意多边形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7" name="任意多边形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8" name="任意多边形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9" name="任意多边形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0" name="任意多边形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1" name="任意多边形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2" name="任意多边形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3" name="任意多边形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4" name="任意多边形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5" name="任意多边形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6" name="任意多边形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7" name="任意多边形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8" name="任意多边形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9" name="任意多边形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0" name="任意多边形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1" name="任意多边形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2" name="任意多边形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3" name="任意多边形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4" name="任意多边形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5" name="任意多边形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6" name="任意多边形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7" name="任意多边形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8" name="任意多边形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9" name="任意多边形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0" name="任意多边形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1" name="任意多边形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2" name="任意多边形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3" name="任意多边形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4" name="任意多边形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5" name="任意多边形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6" name="任意多边形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7" name="任意多边形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8" name="任意多边形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9" name="任意多边形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0" name="任意多边形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1" name="任意多边形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2" name="任意多边形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3" name="任意多边形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4" name="任意多边形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5" name="任意多边形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6" name="任意多边形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7" name="任意多边形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8" name="任意多边形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9" name="任意多边形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0" name="任意多边形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1" name="任意多边形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2" name="任意多边形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3" name="任意多边形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4" name="任意多边形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5" name="任意多边形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6" name="任意多边形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7" name="任意多边形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8" name="任意多边形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9" name="任意多边形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0" name="任意多边形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1" name="任意多边形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2" name="任意多边形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3" name="任意多边形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4" name="任意多边形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5" name="任意多边形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6" name="任意多边形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7" name="任意多边形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8" name="任意多边形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9" name="任意多边形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0" name="任意多边形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1" name="任意多边形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2" name="任意多边形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3" name="任意多边形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4" name="任意多边形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5" name="任意多边形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6" name="任意多边形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7" name="任意多边形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8" name="任意多边形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24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US" altLang="zh-CN" noProof="0" dirty="0" smtClean="0"/>
              <a:t>Click to edit Master text styles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1E642744-2BC1-482F-8D65-D67812FCF761}" type="datetime1">
              <a:rPr lang="zh-CN" altLang="en-US" smtClean="0"/>
              <a:t>2018/10/6</a:t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  <p:sp>
        <p:nvSpPr>
          <p:cNvPr id="131" name="Rectangle 130"/>
          <p:cNvSpPr/>
          <p:nvPr userDrawn="1"/>
        </p:nvSpPr>
        <p:spPr>
          <a:xfrm>
            <a:off x="7313785" y="6354248"/>
            <a:ext cx="33494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清华大学出版社 2018- 程振波等</a:t>
            </a:r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en-US" altLang="zh-CN" noProof="0" smtClean="0"/>
              <a:t>Click to edit Master title style</a:t>
            </a:r>
            <a:endParaRPr lang="zh-CN" altLang="en-US" noProof="0" dirty="0"/>
          </a:p>
        </p:txBody>
      </p:sp>
      <p:grpSp>
        <p:nvGrpSpPr>
          <p:cNvPr id="158" name="线条" descr="线条图形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任意多边形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0" name="任意多边形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1" name="任意多边形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2" name="任意多边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3" name="任意多边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4" name="任意多边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5" name="任意多边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6" name="任意多边形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7" name="任意多边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8" name="任意多边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9" name="任意多边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0" name="任意多边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1" name="任意多边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2" name="任意多边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3" name="任意多边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4" name="任意多边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5" name="任意多边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6" name="任意多边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7" name="任意多边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8" name="任意多边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9" name="任意多边形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0" name="任意多边形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1" name="任意多边形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2" name="任意多边形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3" name="任意多边形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4" name="任意多边形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5" name="任意多边形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6" name="任意多边形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7" name="任意多边形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8" name="任意多边形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9" name="任意多边形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0" name="任意多边形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1" name="任意多边形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2" name="任意多边形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3" name="任意多边形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4" name="任意多边形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5" name="任意多边形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6" name="任意多边形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7" name="任意多边形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8" name="任意多边形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9" name="任意多边形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0" name="任意多边形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1" name="任意多边形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2" name="任意多边形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3" name="任意多边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4" name="任意多边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5" name="任意多边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6" name="任意多边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7" name="任意多边形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8" name="任意多边形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9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0" name="任意多边形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1" name="任意多边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2" name="任意多边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3" name="任意多边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4" name="任意多边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5" name="任意多边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6" name="任意多边形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7" name="任意多边形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8" name="任意多边形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9" name="任意多边形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0" name="任意多边形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1" name="任意多边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2" name="任意多边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3" name="任意多边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4" name="任意多边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5" name="任意多边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6" name="任意多边形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7" name="任意多边形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8" name="任意多边形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9" name="任意多边形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0" name="任意多边形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1" name="任意多边形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2" name="任意多边形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 rtlCol="0">
            <a:normAutofit/>
          </a:bodyPr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en-US" altLang="zh-CN" noProof="0" smtClean="0"/>
              <a:t>Click to edit Master text styles</a:t>
            </a:r>
          </a:p>
          <a:p>
            <a:pPr lvl="1" rtl="0"/>
            <a:r>
              <a:rPr lang="en-US" altLang="zh-CN" noProof="0" smtClean="0"/>
              <a:t>Second level</a:t>
            </a:r>
          </a:p>
          <a:p>
            <a:pPr lvl="2" rtl="0"/>
            <a:r>
              <a:rPr lang="en-US" altLang="zh-CN" noProof="0" smtClean="0"/>
              <a:t>Third level</a:t>
            </a:r>
          </a:p>
          <a:p>
            <a:pPr lvl="3" rtl="0"/>
            <a:r>
              <a:rPr lang="en-US" altLang="zh-CN" noProof="0" smtClean="0"/>
              <a:t>Fourth level</a:t>
            </a:r>
          </a:p>
          <a:p>
            <a:pPr lvl="4" rtl="0"/>
            <a:r>
              <a:rPr lang="en-US" altLang="zh-CN" noProof="0" smtClean="0"/>
              <a:t>Fifth level</a:t>
            </a:r>
            <a:endParaRPr lang="zh-CN" altLang="en-US" noProof="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 rtlCol="0">
            <a:normAutofit/>
          </a:bodyPr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en-US" altLang="zh-CN" noProof="0" smtClean="0"/>
              <a:t>Click to edit Master text styles</a:t>
            </a:r>
          </a:p>
          <a:p>
            <a:pPr lvl="1" rtl="0"/>
            <a:r>
              <a:rPr lang="en-US" altLang="zh-CN" noProof="0" smtClean="0"/>
              <a:t>Second level</a:t>
            </a:r>
          </a:p>
          <a:p>
            <a:pPr lvl="2" rtl="0"/>
            <a:r>
              <a:rPr lang="en-US" altLang="zh-CN" noProof="0" smtClean="0"/>
              <a:t>Third level</a:t>
            </a:r>
          </a:p>
          <a:p>
            <a:pPr lvl="3" rtl="0"/>
            <a:r>
              <a:rPr lang="en-US" altLang="zh-CN" noProof="0" smtClean="0"/>
              <a:t>Fourth level</a:t>
            </a:r>
          </a:p>
          <a:p>
            <a:pPr lvl="4" rtl="0"/>
            <a:r>
              <a:rPr lang="en-US" altLang="zh-CN" noProof="0" smtClean="0"/>
              <a:t>Fifth level</a:t>
            </a:r>
            <a:endParaRPr lang="zh-CN" altLang="en-US" noProof="0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57C6E4D-621D-4515-8831-14D98E9F728C}" type="datetime1">
              <a:rPr lang="zh-CN" altLang="en-US" smtClean="0"/>
              <a:t>2018/10/6</a:t>
            </a:fld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en-US" altLang="zh-CN" noProof="0" smtClean="0"/>
              <a:t>Click to edit Master title style</a:t>
            </a:r>
            <a:endParaRPr lang="zh-CN" altLang="en-US" noProof="0" dirty="0"/>
          </a:p>
        </p:txBody>
      </p:sp>
      <p:grpSp>
        <p:nvGrpSpPr>
          <p:cNvPr id="160" name="线条" descr="线条图形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任意多边形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2" name="任意多边形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3" name="任意多边形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4" name="任意多边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5" name="任意多边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6" name="任意多边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7" name="任意多边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8" name="任意多边形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9" name="任意多边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0" name="任意多边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1" name="任意多边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2" name="任意多边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3" name="任意多边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4" name="任意多边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5" name="任意多边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6" name="任意多边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7" name="任意多边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8" name="任意多边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9" name="任意多边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0" name="任意多边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1" name="任意多边形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2" name="任意多边形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3" name="任意多边形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4" name="任意多边形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5" name="任意多边形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6" name="任意多边形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7" name="任意多边形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8" name="任意多边形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9" name="任意多边形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0" name="任意多边形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1" name="任意多边形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2" name="任意多边形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3" name="任意多边形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4" name="任意多边形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5" name="任意多边形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6" name="任意多边形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7" name="任意多边形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8" name="任意多边形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9" name="任意多边形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0" name="任意多边形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1" name="任意多边形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2" name="任意多边形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3" name="任意多边形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4" name="任意多边形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5" name="任意多边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6" name="任意多边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7" name="任意多边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8" name="任意多边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9" name="任意多边形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0" name="任意多边形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1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2" name="任意多边形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3" name="任意多边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4" name="任意多边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5" name="任意多边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6" name="任意多边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7" name="任意多边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8" name="任意多边形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9" name="任意多边形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0" name="任意多边形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1" name="任意多边形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2" name="任意多边形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3" name="任意多边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4" name="任意多边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5" name="任意多边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6" name="任意多边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7" name="任意多边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8" name="任意多边形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9" name="任意多边形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0" name="任意多边形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1" name="任意多边形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2" name="任意多边形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3" name="任意多边形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4" name="任意多边形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zh-CN" noProof="0" smtClean="0"/>
              <a:t>Click to edit Master text styles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 rtlCol="0"/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en-US" altLang="zh-CN" noProof="0" smtClean="0"/>
              <a:t>Click to edit Master text styles</a:t>
            </a:r>
          </a:p>
          <a:p>
            <a:pPr lvl="1" rtl="0"/>
            <a:r>
              <a:rPr lang="en-US" altLang="zh-CN" noProof="0" smtClean="0"/>
              <a:t>Second level</a:t>
            </a:r>
          </a:p>
          <a:p>
            <a:pPr lvl="2" rtl="0"/>
            <a:r>
              <a:rPr lang="en-US" altLang="zh-CN" noProof="0" smtClean="0"/>
              <a:t>Third level</a:t>
            </a:r>
          </a:p>
          <a:p>
            <a:pPr lvl="3" rtl="0"/>
            <a:r>
              <a:rPr lang="en-US" altLang="zh-CN" noProof="0" smtClean="0"/>
              <a:t>Fourth level</a:t>
            </a:r>
          </a:p>
          <a:p>
            <a:pPr lvl="4" rtl="0"/>
            <a:r>
              <a:rPr lang="en-US" altLang="zh-CN" noProof="0" smtClean="0"/>
              <a:t>Fifth level</a:t>
            </a:r>
            <a:endParaRPr lang="zh-CN" altLang="en-US" noProof="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zh-CN" noProof="0" smtClean="0"/>
              <a:t>Click to edit Master text styles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 rtlCol="0"/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marL="1263600"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 rtl="0"/>
            <a:r>
              <a:rPr lang="en-US" altLang="zh-CN" noProof="0" smtClean="0"/>
              <a:t>Click to edit Master text styles</a:t>
            </a:r>
          </a:p>
          <a:p>
            <a:pPr lvl="1" rtl="0"/>
            <a:r>
              <a:rPr lang="en-US" altLang="zh-CN" noProof="0" smtClean="0"/>
              <a:t>Second level</a:t>
            </a:r>
          </a:p>
          <a:p>
            <a:pPr lvl="2" rtl="0"/>
            <a:r>
              <a:rPr lang="en-US" altLang="zh-CN" noProof="0" smtClean="0"/>
              <a:t>Third level</a:t>
            </a:r>
          </a:p>
          <a:p>
            <a:pPr lvl="3" rtl="0"/>
            <a:r>
              <a:rPr lang="en-US" altLang="zh-CN" noProof="0" smtClean="0"/>
              <a:t>Fourth level</a:t>
            </a:r>
          </a:p>
          <a:p>
            <a:pPr lvl="4" rtl="0"/>
            <a:r>
              <a:rPr lang="en-US" altLang="zh-CN" noProof="0" smtClean="0"/>
              <a:t>Fifth level</a:t>
            </a:r>
            <a:endParaRPr lang="zh-CN" altLang="en-US" noProof="0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F0157F41-EA24-4D6C-B76B-51104A4FF3D3}" type="datetime1">
              <a:rPr lang="zh-CN" altLang="en-US" smtClean="0"/>
              <a:t>2018/10/6</a:t>
            </a:fld>
            <a:endParaRPr lang="zh-CN" altLang="en-US" dirty="0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en-US" altLang="zh-CN" noProof="0" smtClean="0"/>
              <a:t>Click to edit Master title style</a:t>
            </a:r>
            <a:endParaRPr lang="zh-CN" altLang="en-US" noProof="0" dirty="0"/>
          </a:p>
        </p:txBody>
      </p:sp>
      <p:grpSp>
        <p:nvGrpSpPr>
          <p:cNvPr id="156" name="线条" descr="线条图形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任意多边形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58" name="任意多边形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59" name="任意多边形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0" name="任意多边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1" name="任意多边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2" name="任意多边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3" name="任意多边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4" name="任意多边形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5" name="任意多边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6" name="任意多边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7" name="任意多边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8" name="任意多边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9" name="任意多边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0" name="任意多边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1" name="任意多边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2" name="任意多边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3" name="任意多边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4" name="任意多边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5" name="任意多边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6" name="任意多边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7" name="任意多边形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8" name="任意多边形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9" name="任意多边形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0" name="任意多边形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1" name="任意多边形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2" name="任意多边形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3" name="任意多边形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4" name="任意多边形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5" name="任意多边形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6" name="任意多边形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7" name="任意多边形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8" name="任意多边形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9" name="任意多边形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0" name="任意多边形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1" name="任意多边形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2" name="任意多边形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3" name="任意多边形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4" name="任意多边形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5" name="任意多边形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6" name="任意多边形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7" name="任意多边形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8" name="任意多边形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9" name="任意多边形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0" name="任意多边形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1" name="任意多边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2" name="任意多边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3" name="任意多边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4" name="任意多边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5" name="任意多边形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6" name="任意多边形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7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8" name="任意多边形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9" name="任意多边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0" name="任意多边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1" name="任意多边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2" name="任意多边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3" name="任意多边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4" name="任意多边形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5" name="任意多边形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6" name="任意多边形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7" name="任意多边形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8" name="任意多边形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9" name="任意多边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0" name="任意多边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1" name="任意多边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2" name="任意多边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3" name="任意多边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4" name="任意多边形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5" name="任意多边形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6" name="任意多边形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7" name="任意多边形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8" name="任意多边形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9" name="任意多边形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0" name="任意多边形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41E27CD-26C5-4927-9077-9E87DDF8ECF7}" type="datetime1">
              <a:rPr lang="zh-CN" altLang="en-US" smtClean="0"/>
              <a:t>2018/10/6</a:t>
            </a:fld>
            <a:endParaRPr lang="zh-CN" altLang="en-US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DE0B1C2-D5D7-4DF1-B631-6247EDFA3201}" type="datetime1">
              <a:rPr lang="zh-CN" altLang="en-US" noProof="0" smtClean="0"/>
              <a:t>2018/10/6</a:t>
            </a:fld>
            <a:endParaRPr lang="zh-CN" altLang="en-US" noProof="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题注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 anchor="b">
            <a:noAutofit/>
          </a:bodyPr>
          <a:lstStyle>
            <a:lvl1pPr algn="l">
              <a:defRPr sz="3200" b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en-US" altLang="zh-CN" noProof="0" smtClean="0"/>
              <a:t>Click to edit Master title style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US" altLang="zh-CN" noProof="0" smtClean="0"/>
              <a:t>Click to edit Master text styles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 rtlCol="0">
            <a:normAutofit/>
          </a:bodyPr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en-US" altLang="zh-CN" noProof="0" smtClean="0"/>
              <a:t>Click to edit Master text styles</a:t>
            </a:r>
          </a:p>
          <a:p>
            <a:pPr lvl="1" rtl="0"/>
            <a:r>
              <a:rPr lang="en-US" altLang="zh-CN" noProof="0" smtClean="0"/>
              <a:t>Second level</a:t>
            </a:r>
          </a:p>
          <a:p>
            <a:pPr lvl="2" rtl="0"/>
            <a:r>
              <a:rPr lang="en-US" altLang="zh-CN" noProof="0" smtClean="0"/>
              <a:t>Third level</a:t>
            </a:r>
          </a:p>
          <a:p>
            <a:pPr lvl="3" rtl="0"/>
            <a:r>
              <a:rPr lang="en-US" altLang="zh-CN" noProof="0" smtClean="0"/>
              <a:t>Fourth level</a:t>
            </a:r>
          </a:p>
          <a:p>
            <a:pPr lvl="4" rtl="0"/>
            <a:r>
              <a:rPr lang="en-US" altLang="zh-CN" noProof="0" smtClean="0"/>
              <a:t>Fifth level</a:t>
            </a:r>
            <a:endParaRPr lang="zh-CN" altLang="en-US" noProof="0" dirty="0"/>
          </a:p>
        </p:txBody>
      </p:sp>
      <p:grpSp>
        <p:nvGrpSpPr>
          <p:cNvPr id="615" name="框架" descr="方框图形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组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组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任意多边形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5" name="任意多边形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6" name="任意多边形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7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8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9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0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1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2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3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4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5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6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7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8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9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0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1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2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3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4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5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6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7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8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9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0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1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2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3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4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5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6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7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8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9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0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1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2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3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4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5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6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7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8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9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0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1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2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3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4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5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6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7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8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9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0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1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2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3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4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5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6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7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8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9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0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1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2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3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4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5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6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7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  <p:grpSp>
            <p:nvGrpSpPr>
              <p:cNvPr id="769" name="组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任意多边形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1" name="任意多边形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2" name="任意多边形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3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4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5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6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7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8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9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0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1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2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3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4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5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6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7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8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9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0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1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2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3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4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5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6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7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8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9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0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1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2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3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4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5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6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7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8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9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0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1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2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3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4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5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6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7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8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9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0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1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2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3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4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5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6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7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8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9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0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1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2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3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4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5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6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7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8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9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0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1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2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3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</p:grpSp>
        <p:grpSp>
          <p:nvGrpSpPr>
            <p:cNvPr id="617" name="组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组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任意多边形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5" name="任意多边形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6" name="任意多边形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7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8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9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0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1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2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3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4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5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6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7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8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9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0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1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2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3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4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5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6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7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8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9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0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1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2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3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4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5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6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7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8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9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0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1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2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3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4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5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6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7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8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9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0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1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2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3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4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5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6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7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8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9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0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1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2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3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4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5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6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7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8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9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0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1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2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3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4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5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6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7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  <p:grpSp>
            <p:nvGrpSpPr>
              <p:cNvPr id="619" name="组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任意多边形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1" name="任意多边形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2" name="任意多边形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3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4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5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6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7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8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9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0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1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2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3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4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5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6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7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8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9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0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1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2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3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4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5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6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7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8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9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0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1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2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3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4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5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6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7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8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9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0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1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2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3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4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5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6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7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8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9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0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1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2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3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4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5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6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7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8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9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0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1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2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3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4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5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6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7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8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9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0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1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2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3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</p:grpSp>
      </p:grp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F6D0992-68C0-47A5-BA2C-3DDCADB492E0}" type="datetime1">
              <a:rPr lang="zh-CN" altLang="en-US" smtClean="0"/>
              <a:t>2018/10/6</a:t>
            </a:fld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题注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 anchor="b">
            <a:noAutofit/>
          </a:bodyPr>
          <a:lstStyle>
            <a:lvl1pPr algn="l">
              <a:defRPr sz="3200" b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en-US" altLang="zh-CN" noProof="1" smtClean="0"/>
              <a:t>Click to edit Master title style</a:t>
            </a:r>
            <a:endParaRPr lang="zh-CN" altLang="en-US" noProof="1"/>
          </a:p>
        </p:txBody>
      </p:sp>
      <p:sp>
        <p:nvSpPr>
          <p:cNvPr id="3" name="图片占位符 2" descr="为添加图像预留的空占位符。单击占位符，选择要添加的图像。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 rtlCol="0">
            <a:normAutofit/>
          </a:bodyPr>
          <a:lstStyle>
            <a:lvl1pPr marL="0" indent="0" algn="ctr">
              <a:buNone/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n-US" altLang="zh-CN" noProof="0" smtClean="0"/>
              <a:t>Drag picture to placeholder or click icon to add</a:t>
            </a:r>
            <a:endParaRPr lang="zh-CN" altLang="en-US" noProof="0" dirty="0"/>
          </a:p>
        </p:txBody>
      </p:sp>
      <p:grpSp>
        <p:nvGrpSpPr>
          <p:cNvPr id="614" name="框架" descr="方框图形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组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组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任意多边形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4" name="任意多边形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5" name="任意多边形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6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7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8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9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0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1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2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3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4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5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6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7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8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9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0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1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2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3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4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5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6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7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8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9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0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1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2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3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4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5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6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7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8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9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0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1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2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3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4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5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6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7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8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9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0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1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2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3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4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5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6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7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8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9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0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1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2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3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4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5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6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7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8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9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0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1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2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3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4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5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6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  <p:grpSp>
            <p:nvGrpSpPr>
              <p:cNvPr id="768" name="组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任意多边形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0" name="任意多边形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1" name="任意多边形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2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3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4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5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6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7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8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9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0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1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2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3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4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5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6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7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8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9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0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1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2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3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4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5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6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7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8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9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0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1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2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3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4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5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6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7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8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9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0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1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2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3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4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5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6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7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8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9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0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1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2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3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4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5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6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7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8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9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0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1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2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3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4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5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6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7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8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9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0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1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2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</p:grpSp>
        <p:grpSp>
          <p:nvGrpSpPr>
            <p:cNvPr id="616" name="组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组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任意多边形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4" name="任意多边形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5" name="任意多边形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6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7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8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9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0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1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2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3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4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5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6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7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8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9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0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1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2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3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4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5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6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7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8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9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0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1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2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3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4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5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6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7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8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9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0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1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2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3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4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5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6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7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8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9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0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1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2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3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4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5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6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7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8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9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0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1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2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3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4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5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6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7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8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9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0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1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2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3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4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5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6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  <p:grpSp>
            <p:nvGrpSpPr>
              <p:cNvPr id="618" name="组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任意多边形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0" name="任意多边形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1" name="任意多边形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2" name="任意多边形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3" name="任意多边形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4" name="任意多边形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5" name="任意多边形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6" name="任意多边形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7" name="任意多边形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8" name="任意多边形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9" name="任意多边形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0" name="任意多边形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1" name="任意多边形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2" name="任意多边形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3" name="任意多边形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4" name="任意多边形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5" name="任意多边形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6" name="任意多边形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7" name="任意多边形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8" name="任意多边形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9" name="任意多边形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0" name="任意多边形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1" name="任意多边形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2" name="任意多边形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3" name="任意多边形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4" name="任意多边形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5" name="任意多边形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6" name="任意多边形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7" name="任意多边形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8" name="任意多边形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9" name="任意多边形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0" name="任意多边形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1" name="任意多边形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2" name="任意多边形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3" name="任意多边形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4" name="任意多边形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5" name="任意多边形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6" name="任意多边形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7" name="任意多边形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8" name="任意多边形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9" name="任意多边形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0" name="任意多边形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1" name="任意多边形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2" name="任意多边形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3" name="任意多边形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4" name="任意多边形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5" name="任意多边形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6" name="任意多边形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7" name="任意多边形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8" name="任意多边形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9" name="任意多边形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0" name="任意多边形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1" name="任意多边形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2" name="任意多边形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3" name="任意多边形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4" name="任意多边形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5" name="任意多边形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6" name="任意多边形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7" name="任意多边形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8" name="任意多边形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9" name="任意多边形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0" name="任意多边形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1" name="任意多边形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2" name="任意多边形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3" name="任意多边形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4" name="任意多边形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5" name="任意多边形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6" name="任意多边形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7" name="任意多边形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8" name="任意多边形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9" name="任意多边形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0" name="任意多边形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1" name="任意多边形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2" name="任意多边形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</p:grpSp>
      </p:grp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US" altLang="zh-CN" noProof="1" smtClean="0"/>
              <a:t>Click to edit Master text styles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159FDE26-7774-42D9-B09F-897A3804FF77}" type="datetime1">
              <a:rPr lang="zh-CN" altLang="en-US" smtClean="0"/>
              <a:t>2018/10/6</a:t>
            </a:fld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923212" y="6400801"/>
            <a:ext cx="13962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F03606D-7858-4AA2-9E18-693315C12F6C}" type="datetime1">
              <a:rPr lang="zh-CN" altLang="en-US" noProof="0" smtClean="0"/>
              <a:t>2018/10/6</a:t>
            </a:fld>
            <a:endParaRPr lang="zh-CN" altLang="en-US" noProof="0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 baseline="0">
          <a:solidFill>
            <a:schemeClr val="accent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3" Type="http://schemas.openxmlformats.org/officeDocument/2006/relationships/image" Target="../media/image24.png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3" Type="http://schemas.openxmlformats.org/officeDocument/2006/relationships/image" Target="../media/image24.png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Relationship Id="rId3" Type="http://schemas.openxmlformats.org/officeDocument/2006/relationships/image" Target="../media/image24.png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png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png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算法设计与分析</a:t>
            </a:r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Python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8</a:t>
            </a:r>
            <a:r>
              <a:rPr lang="zh-CN" altLang="en-US" dirty="0" smtClean="0"/>
              <a:t>章 贪心算法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举例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⽐如给客户找零的数额为</a:t>
            </a:r>
            <a:r>
              <a:rPr lang="en-US" altLang="zh-CN" dirty="0"/>
              <a:t>36 </a:t>
            </a:r>
            <a:r>
              <a:rPr lang="zh-CN" altLang="en-US" dirty="0" smtClean="0"/>
              <a:t>元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3 </a:t>
            </a:r>
            <a:r>
              <a:rPr lang="zh-CN" altLang="en-US" dirty="0"/>
              <a:t>张</a:t>
            </a:r>
            <a:r>
              <a:rPr lang="en-US" altLang="zh-CN" dirty="0"/>
              <a:t>10 </a:t>
            </a:r>
            <a:r>
              <a:rPr lang="zh-CN" altLang="en-US" dirty="0"/>
              <a:t>元的和</a:t>
            </a:r>
            <a:r>
              <a:rPr lang="en-US" altLang="zh-CN" dirty="0"/>
              <a:t>6 </a:t>
            </a:r>
            <a:r>
              <a:rPr lang="zh-CN" altLang="en-US" dirty="0"/>
              <a:t>张</a:t>
            </a:r>
            <a:r>
              <a:rPr lang="en-US" altLang="zh-CN" dirty="0"/>
              <a:t>1 </a:t>
            </a:r>
            <a:r>
              <a:rPr lang="zh-CN" altLang="en-US" dirty="0"/>
              <a:t>元，共</a:t>
            </a:r>
            <a:r>
              <a:rPr lang="en-US" altLang="zh-CN" dirty="0"/>
              <a:t>9 </a:t>
            </a:r>
            <a:r>
              <a:rPr lang="zh-CN" altLang="en-US" dirty="0" smtClean="0"/>
              <a:t>张零钱</a:t>
            </a:r>
            <a:endParaRPr lang="en-US" altLang="zh-CN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903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举例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⽐如给客户找零的数额为</a:t>
            </a:r>
            <a:r>
              <a:rPr lang="en-US" altLang="zh-CN" dirty="0"/>
              <a:t>36 </a:t>
            </a:r>
            <a:r>
              <a:rPr lang="zh-CN" altLang="en-US" dirty="0" smtClean="0"/>
              <a:t>元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3 </a:t>
            </a:r>
            <a:r>
              <a:rPr lang="zh-CN" altLang="en-US" dirty="0"/>
              <a:t>张</a:t>
            </a:r>
            <a:r>
              <a:rPr lang="en-US" altLang="zh-CN" dirty="0"/>
              <a:t>10 </a:t>
            </a:r>
            <a:r>
              <a:rPr lang="zh-CN" altLang="en-US" dirty="0"/>
              <a:t>元的和</a:t>
            </a:r>
            <a:r>
              <a:rPr lang="en-US" altLang="zh-CN" dirty="0"/>
              <a:t>6 </a:t>
            </a:r>
            <a:r>
              <a:rPr lang="zh-CN" altLang="en-US" dirty="0"/>
              <a:t>张</a:t>
            </a:r>
            <a:r>
              <a:rPr lang="en-US" altLang="zh-CN" dirty="0"/>
              <a:t>1 </a:t>
            </a:r>
            <a:r>
              <a:rPr lang="zh-CN" altLang="en-US" dirty="0"/>
              <a:t>元，共</a:t>
            </a:r>
            <a:r>
              <a:rPr lang="en-US" altLang="zh-CN" dirty="0"/>
              <a:t>9 </a:t>
            </a:r>
            <a:r>
              <a:rPr lang="zh-CN" altLang="en-US" dirty="0" smtClean="0"/>
              <a:t>张零钱</a:t>
            </a:r>
            <a:endParaRPr lang="en-US" altLang="zh-CN" dirty="0" smtClean="0"/>
          </a:p>
          <a:p>
            <a:pPr lvl="1"/>
            <a:r>
              <a:rPr lang="en-US" altLang="zh-CN" dirty="0"/>
              <a:t>25 </a:t>
            </a:r>
            <a:r>
              <a:rPr lang="zh-CN" altLang="en-US" dirty="0"/>
              <a:t>元</a:t>
            </a:r>
            <a:r>
              <a:rPr lang="en-US" altLang="zh-CN" dirty="0"/>
              <a:t>+10 </a:t>
            </a:r>
            <a:r>
              <a:rPr lang="zh-CN" altLang="en-US" dirty="0"/>
              <a:t>元</a:t>
            </a:r>
            <a:r>
              <a:rPr lang="en-US" altLang="zh-CN" dirty="0"/>
              <a:t>+1 </a:t>
            </a:r>
            <a:r>
              <a:rPr lang="zh-CN" altLang="en-US" dirty="0"/>
              <a:t>元，共</a:t>
            </a:r>
            <a:r>
              <a:rPr lang="en-US" altLang="zh-CN" dirty="0"/>
              <a:t>3</a:t>
            </a:r>
            <a:r>
              <a:rPr lang="zh-CN" altLang="en-US" dirty="0"/>
              <a:t>张零钱</a:t>
            </a:r>
            <a:endParaRPr lang="en-US" altLang="zh-CN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40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问题分解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每次选择一个面额的零钱</a:t>
            </a:r>
            <a:endParaRPr lang="en-US" altLang="zh-CN" dirty="0" smtClean="0"/>
          </a:p>
          <a:p>
            <a:r>
              <a:rPr lang="zh-CN" altLang="en-US" dirty="0" smtClean="0"/>
              <a:t>那么子问题就是选择后的余额</a:t>
            </a:r>
            <a:r>
              <a:rPr lang="en-US" altLang="zh-CN" dirty="0" err="1" smtClean="0"/>
              <a:t>amount_rem</a:t>
            </a:r>
            <a:endParaRPr lang="en-US" altLang="zh-CN" dirty="0" smtClean="0"/>
          </a:p>
          <a:p>
            <a:r>
              <a:rPr lang="en-US" dirty="0" err="1" smtClean="0"/>
              <a:t>amount_rem</a:t>
            </a:r>
            <a:r>
              <a:rPr lang="zh-CN" altLang="en-US" dirty="0" smtClean="0"/>
              <a:t>则会成为一个新问题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424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课堂讨论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求解策略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给定找零数额</a:t>
            </a:r>
            <a:r>
              <a:rPr lang="en-US" altLang="zh-CN" dirty="0" err="1" smtClean="0"/>
              <a:t>amount_rem</a:t>
            </a:r>
            <a:r>
              <a:rPr lang="zh-CN" altLang="en-US" dirty="0" smtClean="0"/>
              <a:t>，该选择哪一个面值的硬币？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088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课堂讨论</a:t>
            </a:r>
            <a:r>
              <a:rPr lang="en-US" altLang="zh-CN" smtClean="0"/>
              <a:t>——</a:t>
            </a:r>
            <a:r>
              <a:rPr lang="zh-CN" altLang="en-US" smtClean="0"/>
              <a:t>求解</a:t>
            </a:r>
            <a:r>
              <a:rPr lang="zh-CN" altLang="en-US" dirty="0" smtClean="0"/>
              <a:t>策略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给定找零数额 </a:t>
            </a:r>
            <a:r>
              <a:rPr lang="en-US" altLang="zh-CN" dirty="0" err="1" smtClean="0"/>
              <a:t>amount_rem</a:t>
            </a:r>
            <a:r>
              <a:rPr lang="zh-CN" altLang="en-US" dirty="0" smtClean="0"/>
              <a:t>，该选择哪一个面值的硬币？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选择所有面值中与 </a:t>
            </a:r>
            <a:r>
              <a:rPr lang="en-US" altLang="zh-CN" dirty="0" err="1" smtClean="0"/>
              <a:t>amount_rem</a:t>
            </a:r>
            <a:r>
              <a:rPr lang="zh-CN" altLang="en-US" dirty="0" smtClean="0"/>
              <a:t> 最接近的那个硬币（贪心策略）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直到</a:t>
            </a:r>
            <a:r>
              <a:rPr lang="zh-CN" altLang="en-US" dirty="0"/>
              <a:t>硬币总额等于找零数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466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贪心策略实现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13" y="1905000"/>
            <a:ext cx="12065000" cy="405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058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时间复杂度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需要对 </a:t>
            </a:r>
            <a:r>
              <a:rPr lang="en-US" altLang="zh-CN" dirty="0" smtClean="0"/>
              <a:t>n</a:t>
            </a:r>
            <a:r>
              <a:rPr lang="zh-CN" altLang="en-US" dirty="0" smtClean="0"/>
              <a:t> 个硬币排序，因此算法时间复杂度为 </a:t>
            </a:r>
            <a:r>
              <a:rPr lang="en-US" dirty="0" smtClean="0"/>
              <a:t>O(n log 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738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贪心策略能获得最优解的证明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选择</a:t>
            </a:r>
            <a:r>
              <a:rPr lang="zh-CN" altLang="en-US" dirty="0"/>
              <a:t>的</a:t>
            </a:r>
            <a:r>
              <a:rPr lang="en-US" altLang="zh-CN" dirty="0"/>
              <a:t>1 </a:t>
            </a:r>
            <a:r>
              <a:rPr lang="zh-CN" altLang="en-US" dirty="0"/>
              <a:t>元硬币个数⼩于等于</a:t>
            </a:r>
            <a:r>
              <a:rPr lang="en-US" altLang="zh-CN" dirty="0" smtClean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071662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贪心策略能获得最优解的证明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选择</a:t>
            </a:r>
            <a:r>
              <a:rPr lang="zh-CN" altLang="en-US" dirty="0"/>
              <a:t>的</a:t>
            </a:r>
            <a:r>
              <a:rPr lang="en-US" altLang="zh-CN" dirty="0"/>
              <a:t>1 </a:t>
            </a:r>
            <a:r>
              <a:rPr lang="zh-CN" altLang="en-US" dirty="0"/>
              <a:t>元硬币个数⼩于等于</a:t>
            </a:r>
            <a:r>
              <a:rPr lang="en-US" altLang="zh-CN" dirty="0" smtClean="0"/>
              <a:t>4</a:t>
            </a:r>
          </a:p>
          <a:p>
            <a:r>
              <a:rPr lang="zh-CN" altLang="en-US" dirty="0" smtClean="0"/>
              <a:t>选择</a:t>
            </a:r>
            <a:r>
              <a:rPr lang="zh-CN" altLang="en-US" dirty="0"/>
              <a:t>的</a:t>
            </a:r>
            <a:r>
              <a:rPr lang="en-US" altLang="zh-CN" dirty="0"/>
              <a:t>5 </a:t>
            </a:r>
            <a:r>
              <a:rPr lang="zh-CN" altLang="en-US" dirty="0"/>
              <a:t>元硬币个数⼩于等于</a:t>
            </a:r>
            <a:r>
              <a:rPr lang="en-US" altLang="zh-CN" dirty="0" smtClean="0"/>
              <a:t>1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69288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贪心策略能获得最优解的证明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选择</a:t>
            </a:r>
            <a:r>
              <a:rPr lang="zh-CN" altLang="en-US" dirty="0"/>
              <a:t>的</a:t>
            </a:r>
            <a:r>
              <a:rPr lang="en-US" altLang="zh-CN" dirty="0"/>
              <a:t>1 </a:t>
            </a:r>
            <a:r>
              <a:rPr lang="zh-CN" altLang="en-US" dirty="0"/>
              <a:t>元硬币个数⼩于等于</a:t>
            </a:r>
            <a:r>
              <a:rPr lang="en-US" altLang="zh-CN" dirty="0" smtClean="0"/>
              <a:t>4</a:t>
            </a:r>
          </a:p>
          <a:p>
            <a:r>
              <a:rPr lang="zh-CN" altLang="en-US" dirty="0" smtClean="0"/>
              <a:t>选择</a:t>
            </a:r>
            <a:r>
              <a:rPr lang="zh-CN" altLang="en-US" dirty="0"/>
              <a:t>的</a:t>
            </a:r>
            <a:r>
              <a:rPr lang="en-US" altLang="zh-CN" dirty="0"/>
              <a:t>5 </a:t>
            </a:r>
            <a:r>
              <a:rPr lang="zh-CN" altLang="en-US" dirty="0"/>
              <a:t>元硬币个数⼩于等于</a:t>
            </a:r>
            <a:r>
              <a:rPr lang="en-US" altLang="zh-CN" dirty="0"/>
              <a:t>1</a:t>
            </a:r>
          </a:p>
          <a:p>
            <a:r>
              <a:rPr lang="zh-CN" altLang="en-US" dirty="0" smtClean="0"/>
              <a:t>选择</a:t>
            </a:r>
            <a:r>
              <a:rPr lang="zh-CN" altLang="en-US" dirty="0"/>
              <a:t>的</a:t>
            </a:r>
            <a:r>
              <a:rPr lang="en-US" altLang="zh-CN" dirty="0"/>
              <a:t>25 </a:t>
            </a:r>
            <a:r>
              <a:rPr lang="zh-CN" altLang="en-US" dirty="0"/>
              <a:t>元硬币个数⼩于等于</a:t>
            </a:r>
            <a:r>
              <a:rPr lang="en-US" altLang="zh-CN" dirty="0" smtClean="0"/>
              <a:t>3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54879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引言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硬币找零</a:t>
            </a:r>
            <a:endParaRPr lang="en-US" altLang="zh-CN" dirty="0" smtClean="0"/>
          </a:p>
          <a:p>
            <a:r>
              <a:rPr lang="zh-CN" altLang="en-US" dirty="0" smtClean="0"/>
              <a:t>间隔任务规划</a:t>
            </a:r>
            <a:endParaRPr lang="en-US" altLang="zh-CN" dirty="0" smtClean="0"/>
          </a:p>
          <a:p>
            <a:r>
              <a:rPr lang="zh-CN" altLang="en-US" dirty="0" smtClean="0"/>
              <a:t>最短路径</a:t>
            </a:r>
            <a:endParaRPr lang="en-US" altLang="zh-CN" dirty="0" smtClean="0"/>
          </a:p>
          <a:p>
            <a:r>
              <a:rPr lang="zh-CN" altLang="en-US" dirty="0" smtClean="0"/>
              <a:t>最小生成树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693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贪心策略能获得最优解的证明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选择</a:t>
            </a:r>
            <a:r>
              <a:rPr lang="zh-CN" altLang="en-US" dirty="0"/>
              <a:t>的</a:t>
            </a:r>
            <a:r>
              <a:rPr lang="en-US" altLang="zh-CN" dirty="0"/>
              <a:t>1 </a:t>
            </a:r>
            <a:r>
              <a:rPr lang="zh-CN" altLang="en-US" dirty="0"/>
              <a:t>元硬币个数⼩于等于</a:t>
            </a:r>
            <a:r>
              <a:rPr lang="en-US" altLang="zh-CN" dirty="0" smtClean="0"/>
              <a:t>4</a:t>
            </a:r>
          </a:p>
          <a:p>
            <a:r>
              <a:rPr lang="zh-CN" altLang="en-US" dirty="0" smtClean="0"/>
              <a:t>选择</a:t>
            </a:r>
            <a:r>
              <a:rPr lang="zh-CN" altLang="en-US" dirty="0"/>
              <a:t>的</a:t>
            </a:r>
            <a:r>
              <a:rPr lang="en-US" altLang="zh-CN" dirty="0"/>
              <a:t>5 </a:t>
            </a:r>
            <a:r>
              <a:rPr lang="zh-CN" altLang="en-US" dirty="0"/>
              <a:t>元硬币个数⼩于等于</a:t>
            </a:r>
            <a:r>
              <a:rPr lang="en-US" altLang="zh-CN" dirty="0"/>
              <a:t>1</a:t>
            </a:r>
          </a:p>
          <a:p>
            <a:r>
              <a:rPr lang="zh-CN" altLang="en-US" dirty="0" smtClean="0"/>
              <a:t>选择</a:t>
            </a:r>
            <a:r>
              <a:rPr lang="zh-CN" altLang="en-US" dirty="0"/>
              <a:t>的</a:t>
            </a:r>
            <a:r>
              <a:rPr lang="en-US" altLang="zh-CN" dirty="0"/>
              <a:t>25 </a:t>
            </a:r>
            <a:r>
              <a:rPr lang="zh-CN" altLang="en-US" dirty="0"/>
              <a:t>元硬币个数⼩于等于</a:t>
            </a:r>
            <a:r>
              <a:rPr lang="en-US" altLang="zh-CN" dirty="0"/>
              <a:t>3</a:t>
            </a:r>
          </a:p>
          <a:p>
            <a:r>
              <a:rPr lang="zh-CN" altLang="en-US" smtClean="0"/>
              <a:t>选择</a:t>
            </a:r>
            <a:r>
              <a:rPr lang="zh-CN" altLang="en-US" dirty="0"/>
              <a:t>的</a:t>
            </a:r>
            <a:r>
              <a:rPr lang="en-US" altLang="zh-CN" dirty="0"/>
              <a:t>5 </a:t>
            </a:r>
            <a:r>
              <a:rPr lang="zh-CN" altLang="en-US" dirty="0"/>
              <a:t>元硬币加上</a:t>
            </a:r>
            <a:r>
              <a:rPr lang="en-US" altLang="zh-CN" dirty="0"/>
              <a:t>10 </a:t>
            </a:r>
            <a:r>
              <a:rPr lang="zh-CN" altLang="en-US" dirty="0"/>
              <a:t>元硬币个数⼩于等于</a:t>
            </a:r>
            <a:r>
              <a:rPr lang="en-US" altLang="zh-CN" dirty="0"/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701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定理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假定需要找零的数量为</a:t>
            </a:r>
            <a:r>
              <a:rPr lang="en-US" altLang="zh-CN" dirty="0"/>
              <a:t>x</a:t>
            </a:r>
            <a:r>
              <a:rPr lang="zh-CN" altLang="en-US" dirty="0"/>
              <a:t>，如果有</a:t>
            </a:r>
            <a:r>
              <a:rPr lang="en-US" altLang="zh-CN" dirty="0" err="1"/>
              <a:t>c</a:t>
            </a:r>
            <a:r>
              <a:rPr lang="en-US" altLang="zh-CN" baseline="-25000" dirty="0" err="1"/>
              <a:t>k</a:t>
            </a:r>
            <a:r>
              <a:rPr lang="en-US" altLang="zh-CN" dirty="0"/>
              <a:t> </a:t>
            </a:r>
            <a:r>
              <a:rPr lang="zh-CN" altLang="en-US" dirty="0"/>
              <a:t>⩽ </a:t>
            </a:r>
            <a:r>
              <a:rPr lang="en-US" altLang="zh-CN" dirty="0"/>
              <a:t>x &lt; c</a:t>
            </a:r>
            <a:r>
              <a:rPr lang="en-US" altLang="zh-CN" baseline="-25000" dirty="0"/>
              <a:t>k+1</a:t>
            </a:r>
            <a:r>
              <a:rPr lang="zh-CN" altLang="en-US" dirty="0"/>
              <a:t>，那么贪⼼策略要求</a:t>
            </a:r>
            <a:r>
              <a:rPr lang="zh-CN" altLang="en-US" dirty="0" smtClean="0"/>
              <a:t>必须选择</a:t>
            </a:r>
            <a:r>
              <a:rPr lang="zh-CN" altLang="en-US" dirty="0"/>
              <a:t>硬币</a:t>
            </a:r>
            <a:r>
              <a:rPr lang="en-US" altLang="zh-CN" dirty="0" err="1"/>
              <a:t>c</a:t>
            </a:r>
            <a:r>
              <a:rPr lang="en-US" altLang="zh-CN" baseline="-25000" dirty="0" err="1"/>
              <a:t>k</a:t>
            </a: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776276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定理证明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不妨设不选择</a:t>
            </a:r>
            <a:r>
              <a:rPr lang="en-US" altLang="zh-CN" dirty="0" err="1" smtClean="0"/>
              <a:t>c</a:t>
            </a:r>
            <a:r>
              <a:rPr lang="en-US" altLang="zh-CN" baseline="-25000" dirty="0" err="1" smtClean="0"/>
              <a:t>k</a:t>
            </a:r>
            <a:r>
              <a:rPr lang="zh-CN" altLang="en-US" baseline="-25000" dirty="0" smtClean="0"/>
              <a:t>，</a:t>
            </a:r>
            <a:r>
              <a:rPr lang="zh-CN" altLang="en-US" dirty="0" smtClean="0"/>
              <a:t>那么意味</a:t>
            </a:r>
            <a:r>
              <a:rPr lang="zh-CN" altLang="en-US" dirty="0"/>
              <a:t>着需要从</a:t>
            </a:r>
            <a:r>
              <a:rPr lang="zh-CN" altLang="en-US" dirty="0" smtClean="0"/>
              <a:t>硬币</a:t>
            </a:r>
            <a:r>
              <a:rPr lang="mr-IN" dirty="0" smtClean="0"/>
              <a:t>c</a:t>
            </a:r>
            <a:r>
              <a:rPr lang="mr-IN" baseline="-25000" dirty="0" smtClean="0"/>
              <a:t>1</a:t>
            </a:r>
            <a:r>
              <a:rPr lang="en-US" dirty="0" smtClean="0"/>
              <a:t>,</a:t>
            </a:r>
            <a:r>
              <a:rPr lang="mr-IN" dirty="0" smtClean="0"/>
              <a:t>……</a:t>
            </a:r>
            <a:r>
              <a:rPr lang="en-US" dirty="0" smtClean="0"/>
              <a:t>,</a:t>
            </a:r>
            <a:r>
              <a:rPr lang="mr-IN" dirty="0" err="1" smtClean="0"/>
              <a:t>c</a:t>
            </a:r>
            <a:r>
              <a:rPr lang="mr-IN" baseline="-25000" dirty="0" err="1" smtClean="0"/>
              <a:t>k</a:t>
            </a:r>
            <a:r>
              <a:rPr lang="en-US" baseline="-25000" dirty="0" smtClean="0"/>
              <a:t>-</a:t>
            </a:r>
            <a:r>
              <a:rPr lang="mr-IN" baseline="-25000" dirty="0" smtClean="0"/>
              <a:t>1 </a:t>
            </a:r>
            <a:r>
              <a:rPr lang="mr-IN" dirty="0" err="1" smtClean="0"/>
              <a:t>中选择硬币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24918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定理证明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不妨设不选择</a:t>
            </a:r>
            <a:r>
              <a:rPr lang="en-US" altLang="zh-CN" dirty="0" err="1" smtClean="0"/>
              <a:t>c</a:t>
            </a:r>
            <a:r>
              <a:rPr lang="en-US" altLang="zh-CN" baseline="-25000" dirty="0" err="1" smtClean="0"/>
              <a:t>k</a:t>
            </a:r>
            <a:r>
              <a:rPr lang="zh-CN" altLang="en-US" baseline="-25000" dirty="0" smtClean="0"/>
              <a:t>，</a:t>
            </a:r>
            <a:r>
              <a:rPr lang="zh-CN" altLang="en-US" dirty="0" smtClean="0"/>
              <a:t>那么意味</a:t>
            </a:r>
            <a:r>
              <a:rPr lang="zh-CN" altLang="en-US" dirty="0"/>
              <a:t>着需要从</a:t>
            </a:r>
            <a:r>
              <a:rPr lang="zh-CN" altLang="en-US" dirty="0" smtClean="0"/>
              <a:t>硬币</a:t>
            </a:r>
            <a:r>
              <a:rPr lang="mr-IN" dirty="0" smtClean="0"/>
              <a:t>c</a:t>
            </a:r>
            <a:r>
              <a:rPr lang="mr-IN" baseline="-25000" dirty="0" smtClean="0"/>
              <a:t>1</a:t>
            </a:r>
            <a:r>
              <a:rPr lang="en-US" dirty="0" smtClean="0"/>
              <a:t>,</a:t>
            </a:r>
            <a:r>
              <a:rPr lang="mr-IN" dirty="0" smtClean="0"/>
              <a:t>……</a:t>
            </a:r>
            <a:r>
              <a:rPr lang="en-US" dirty="0" smtClean="0"/>
              <a:t>,</a:t>
            </a:r>
            <a:r>
              <a:rPr lang="mr-IN" dirty="0" err="1" smtClean="0"/>
              <a:t>c</a:t>
            </a:r>
            <a:r>
              <a:rPr lang="mr-IN" baseline="-25000" dirty="0" err="1" smtClean="0"/>
              <a:t>k</a:t>
            </a:r>
            <a:r>
              <a:rPr lang="en-US" baseline="-25000" dirty="0" smtClean="0"/>
              <a:t>-</a:t>
            </a:r>
            <a:r>
              <a:rPr lang="mr-IN" baseline="-25000" dirty="0" smtClean="0"/>
              <a:t>1 </a:t>
            </a:r>
            <a:r>
              <a:rPr lang="mr-IN" dirty="0" err="1" smtClean="0"/>
              <a:t>中选择硬币</a:t>
            </a:r>
            <a:endParaRPr lang="en-US" dirty="0" smtClean="0"/>
          </a:p>
          <a:p>
            <a:r>
              <a:rPr lang="zh-CN" altLang="en-US" dirty="0" smtClean="0"/>
              <a:t>如果</a:t>
            </a:r>
            <a:r>
              <a:rPr lang="en-US" altLang="zh-CN" dirty="0" err="1"/>
              <a:t>c</a:t>
            </a:r>
            <a:r>
              <a:rPr lang="en-US" altLang="zh-CN" baseline="-25000" dirty="0" err="1"/>
              <a:t>k</a:t>
            </a:r>
            <a:r>
              <a:rPr lang="en-US" altLang="zh-CN" dirty="0"/>
              <a:t> </a:t>
            </a:r>
            <a:r>
              <a:rPr lang="zh-CN" altLang="en-US" dirty="0"/>
              <a:t>是</a:t>
            </a:r>
            <a:r>
              <a:rPr lang="en-US" altLang="zh-CN" dirty="0"/>
              <a:t>5 </a:t>
            </a:r>
            <a:r>
              <a:rPr lang="zh-CN" altLang="en-US" dirty="0"/>
              <a:t>元硬币，那么由</a:t>
            </a:r>
            <a:r>
              <a:rPr lang="zh-CN" altLang="en-US" dirty="0" smtClean="0"/>
              <a:t>硬币</a:t>
            </a:r>
            <a:r>
              <a:rPr lang="mr-IN" dirty="0"/>
              <a:t>c</a:t>
            </a:r>
            <a:r>
              <a:rPr lang="mr-IN" baseline="-25000" dirty="0"/>
              <a:t>1</a:t>
            </a:r>
            <a:r>
              <a:rPr lang="en-US" dirty="0"/>
              <a:t>,</a:t>
            </a:r>
            <a:r>
              <a:rPr lang="mr-IN" dirty="0"/>
              <a:t>……</a:t>
            </a:r>
            <a:r>
              <a:rPr lang="en-US" dirty="0"/>
              <a:t>,</a:t>
            </a:r>
            <a:r>
              <a:rPr lang="mr-IN" dirty="0" err="1"/>
              <a:t>c</a:t>
            </a:r>
            <a:r>
              <a:rPr lang="mr-IN" baseline="-25000" dirty="0" err="1"/>
              <a:t>k</a:t>
            </a:r>
            <a:r>
              <a:rPr lang="en-US" baseline="-25000" dirty="0"/>
              <a:t>-</a:t>
            </a:r>
            <a:r>
              <a:rPr lang="mr-IN" baseline="-25000" dirty="0"/>
              <a:t>1</a:t>
            </a:r>
            <a:r>
              <a:rPr lang="zh-CN" altLang="en-US" dirty="0" smtClean="0"/>
              <a:t>组合</a:t>
            </a:r>
            <a:r>
              <a:rPr lang="zh-CN" altLang="en-US" dirty="0"/>
              <a:t>的累加最⼤值为</a:t>
            </a:r>
            <a:r>
              <a:rPr lang="en-US" altLang="zh-CN" dirty="0" smtClean="0"/>
              <a:t>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2217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定理证明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不妨设不选择</a:t>
            </a:r>
            <a:r>
              <a:rPr lang="en-US" altLang="zh-CN" dirty="0" err="1" smtClean="0"/>
              <a:t>c</a:t>
            </a:r>
            <a:r>
              <a:rPr lang="en-US" altLang="zh-CN" baseline="-25000" dirty="0" err="1" smtClean="0"/>
              <a:t>k</a:t>
            </a:r>
            <a:r>
              <a:rPr lang="zh-CN" altLang="en-US" baseline="-25000" dirty="0" smtClean="0"/>
              <a:t>，</a:t>
            </a:r>
            <a:r>
              <a:rPr lang="zh-CN" altLang="en-US" dirty="0" smtClean="0"/>
              <a:t>那么意味</a:t>
            </a:r>
            <a:r>
              <a:rPr lang="zh-CN" altLang="en-US" dirty="0"/>
              <a:t>着需要从</a:t>
            </a:r>
            <a:r>
              <a:rPr lang="zh-CN" altLang="en-US" dirty="0" smtClean="0"/>
              <a:t>硬币</a:t>
            </a:r>
            <a:r>
              <a:rPr lang="mr-IN" dirty="0" smtClean="0"/>
              <a:t>c</a:t>
            </a:r>
            <a:r>
              <a:rPr lang="mr-IN" baseline="-25000" dirty="0" smtClean="0"/>
              <a:t>1</a:t>
            </a:r>
            <a:r>
              <a:rPr lang="en-US" dirty="0" smtClean="0"/>
              <a:t>,</a:t>
            </a:r>
            <a:r>
              <a:rPr lang="mr-IN" dirty="0" smtClean="0"/>
              <a:t>……</a:t>
            </a:r>
            <a:r>
              <a:rPr lang="en-US" dirty="0" smtClean="0"/>
              <a:t>,</a:t>
            </a:r>
            <a:r>
              <a:rPr lang="mr-IN" dirty="0" err="1" smtClean="0"/>
              <a:t>c</a:t>
            </a:r>
            <a:r>
              <a:rPr lang="mr-IN" baseline="-25000" dirty="0" err="1" smtClean="0"/>
              <a:t>k</a:t>
            </a:r>
            <a:r>
              <a:rPr lang="en-US" baseline="-25000" dirty="0" smtClean="0"/>
              <a:t>-</a:t>
            </a:r>
            <a:r>
              <a:rPr lang="mr-IN" baseline="-25000" dirty="0" smtClean="0"/>
              <a:t>1 </a:t>
            </a:r>
            <a:r>
              <a:rPr lang="mr-IN" dirty="0" err="1" smtClean="0"/>
              <a:t>中选择硬币</a:t>
            </a:r>
            <a:endParaRPr lang="en-US" dirty="0" smtClean="0"/>
          </a:p>
          <a:p>
            <a:r>
              <a:rPr lang="zh-CN" altLang="en-US" dirty="0" smtClean="0"/>
              <a:t>如果</a:t>
            </a:r>
            <a:r>
              <a:rPr lang="en-US" altLang="zh-CN" dirty="0" err="1"/>
              <a:t>c</a:t>
            </a:r>
            <a:r>
              <a:rPr lang="en-US" altLang="zh-CN" baseline="-25000" dirty="0" err="1"/>
              <a:t>k</a:t>
            </a:r>
            <a:r>
              <a:rPr lang="en-US" altLang="zh-CN" dirty="0"/>
              <a:t> </a:t>
            </a:r>
            <a:r>
              <a:rPr lang="zh-CN" altLang="en-US" dirty="0"/>
              <a:t>是</a:t>
            </a:r>
            <a:r>
              <a:rPr lang="en-US" altLang="zh-CN" dirty="0"/>
              <a:t>5 </a:t>
            </a:r>
            <a:r>
              <a:rPr lang="zh-CN" altLang="en-US" dirty="0"/>
              <a:t>元硬币，那么由</a:t>
            </a:r>
            <a:r>
              <a:rPr lang="zh-CN" altLang="en-US" dirty="0" smtClean="0"/>
              <a:t>硬币</a:t>
            </a:r>
            <a:r>
              <a:rPr lang="mr-IN" dirty="0"/>
              <a:t>c</a:t>
            </a:r>
            <a:r>
              <a:rPr lang="mr-IN" baseline="-25000" dirty="0"/>
              <a:t>1</a:t>
            </a:r>
            <a:r>
              <a:rPr lang="en-US" dirty="0"/>
              <a:t>,</a:t>
            </a:r>
            <a:r>
              <a:rPr lang="mr-IN" dirty="0"/>
              <a:t>……</a:t>
            </a:r>
            <a:r>
              <a:rPr lang="en-US" dirty="0"/>
              <a:t>,</a:t>
            </a:r>
            <a:r>
              <a:rPr lang="mr-IN" dirty="0" err="1"/>
              <a:t>c</a:t>
            </a:r>
            <a:r>
              <a:rPr lang="mr-IN" baseline="-25000" dirty="0" err="1"/>
              <a:t>k</a:t>
            </a:r>
            <a:r>
              <a:rPr lang="en-US" baseline="-25000" dirty="0"/>
              <a:t>-</a:t>
            </a:r>
            <a:r>
              <a:rPr lang="mr-IN" baseline="-25000" dirty="0"/>
              <a:t>1</a:t>
            </a:r>
            <a:r>
              <a:rPr lang="zh-CN" altLang="en-US" dirty="0" smtClean="0"/>
              <a:t>组合</a:t>
            </a:r>
            <a:r>
              <a:rPr lang="zh-CN" altLang="en-US" dirty="0"/>
              <a:t>的累加最⼤值为</a:t>
            </a:r>
            <a:r>
              <a:rPr lang="en-US" altLang="zh-CN" dirty="0" smtClean="0"/>
              <a:t>4</a:t>
            </a:r>
            <a:endParaRPr lang="zh-CN" altLang="en-US" dirty="0"/>
          </a:p>
          <a:p>
            <a:r>
              <a:rPr lang="zh-CN" altLang="en-US" dirty="0" smtClean="0"/>
              <a:t>如果</a:t>
            </a:r>
            <a:r>
              <a:rPr lang="en-US" altLang="zh-CN" dirty="0" err="1"/>
              <a:t>c</a:t>
            </a:r>
            <a:r>
              <a:rPr lang="en-US" altLang="zh-CN" baseline="-25000" dirty="0" err="1"/>
              <a:t>k</a:t>
            </a:r>
            <a:r>
              <a:rPr lang="en-US" altLang="zh-CN" dirty="0"/>
              <a:t> </a:t>
            </a:r>
            <a:r>
              <a:rPr lang="zh-CN" altLang="en-US" dirty="0"/>
              <a:t>是</a:t>
            </a:r>
            <a:r>
              <a:rPr lang="en-US" altLang="zh-CN" dirty="0"/>
              <a:t>10 </a:t>
            </a:r>
            <a:r>
              <a:rPr lang="zh-CN" altLang="en-US" dirty="0"/>
              <a:t>元硬币，那么由</a:t>
            </a:r>
            <a:r>
              <a:rPr lang="zh-CN" altLang="en-US" dirty="0" smtClean="0"/>
              <a:t>硬币</a:t>
            </a:r>
            <a:r>
              <a:rPr lang="mr-IN" dirty="0"/>
              <a:t>c</a:t>
            </a:r>
            <a:r>
              <a:rPr lang="mr-IN" baseline="-25000" dirty="0"/>
              <a:t>1</a:t>
            </a:r>
            <a:r>
              <a:rPr lang="en-US" dirty="0"/>
              <a:t>,</a:t>
            </a:r>
            <a:r>
              <a:rPr lang="mr-IN" dirty="0"/>
              <a:t>……</a:t>
            </a:r>
            <a:r>
              <a:rPr lang="en-US" dirty="0"/>
              <a:t>,</a:t>
            </a:r>
            <a:r>
              <a:rPr lang="mr-IN" dirty="0" err="1"/>
              <a:t>c</a:t>
            </a:r>
            <a:r>
              <a:rPr lang="mr-IN" baseline="-25000" dirty="0" err="1"/>
              <a:t>k</a:t>
            </a:r>
            <a:r>
              <a:rPr lang="en-US" baseline="-25000" dirty="0"/>
              <a:t>-</a:t>
            </a:r>
            <a:r>
              <a:rPr lang="mr-IN" baseline="-25000" dirty="0"/>
              <a:t>1</a:t>
            </a:r>
            <a:r>
              <a:rPr lang="zh-CN" altLang="en-US" dirty="0" smtClean="0"/>
              <a:t>组合</a:t>
            </a:r>
            <a:r>
              <a:rPr lang="zh-CN" altLang="en-US" dirty="0"/>
              <a:t>的累加最⼤值为</a:t>
            </a:r>
            <a:r>
              <a:rPr lang="en-US" altLang="zh-CN" dirty="0" smtClean="0"/>
              <a:t>9</a:t>
            </a:r>
            <a:endParaRPr lang="en-US" altLang="zh-CN" dirty="0"/>
          </a:p>
          <a:p>
            <a:pPr lvl="1"/>
            <a:r>
              <a:rPr lang="zh-CN" altLang="en-US" dirty="0" smtClean="0"/>
              <a:t>这是</a:t>
            </a:r>
            <a:r>
              <a:rPr lang="zh-CN" altLang="en-US" dirty="0"/>
              <a:t>因为最多只能包含</a:t>
            </a:r>
            <a:r>
              <a:rPr lang="en-US" altLang="zh-CN" dirty="0"/>
              <a:t>4 </a:t>
            </a:r>
            <a:r>
              <a:rPr lang="zh-CN" altLang="en-US" dirty="0"/>
              <a:t>个</a:t>
            </a:r>
            <a:r>
              <a:rPr lang="en-US" altLang="zh-CN" dirty="0"/>
              <a:t>1 </a:t>
            </a:r>
            <a:r>
              <a:rPr lang="zh-CN" altLang="en-US" dirty="0"/>
              <a:t>元硬币，以及</a:t>
            </a:r>
            <a:r>
              <a:rPr lang="en-US" altLang="zh-CN" dirty="0"/>
              <a:t>1 </a:t>
            </a:r>
            <a:r>
              <a:rPr lang="zh-CN" altLang="en-US" dirty="0"/>
              <a:t>个</a:t>
            </a:r>
            <a:r>
              <a:rPr lang="en-US" altLang="zh-CN" dirty="0"/>
              <a:t>5 </a:t>
            </a:r>
            <a:r>
              <a:rPr lang="zh-CN" altLang="en-US" dirty="0"/>
              <a:t>元的</a:t>
            </a:r>
            <a:r>
              <a:rPr lang="zh-CN" altLang="en-US" dirty="0" smtClean="0"/>
              <a:t>硬币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32315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定理证明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dirty="0" smtClean="0"/>
              <a:t>不妨设不选择</a:t>
            </a:r>
            <a:r>
              <a:rPr lang="en-US" altLang="zh-CN" dirty="0" err="1" smtClean="0"/>
              <a:t>c</a:t>
            </a:r>
            <a:r>
              <a:rPr lang="en-US" altLang="zh-CN" baseline="-25000" dirty="0" err="1" smtClean="0"/>
              <a:t>k</a:t>
            </a:r>
            <a:r>
              <a:rPr lang="zh-CN" altLang="en-US" baseline="-25000" dirty="0" smtClean="0"/>
              <a:t>，</a:t>
            </a:r>
            <a:r>
              <a:rPr lang="zh-CN" altLang="en-US" dirty="0" smtClean="0"/>
              <a:t>那么意味</a:t>
            </a:r>
            <a:r>
              <a:rPr lang="zh-CN" altLang="en-US" dirty="0"/>
              <a:t>着需要从</a:t>
            </a:r>
            <a:r>
              <a:rPr lang="zh-CN" altLang="en-US" dirty="0" smtClean="0"/>
              <a:t>硬币</a:t>
            </a:r>
            <a:r>
              <a:rPr lang="mr-IN" dirty="0" smtClean="0"/>
              <a:t>c</a:t>
            </a:r>
            <a:r>
              <a:rPr lang="mr-IN" baseline="-25000" dirty="0" smtClean="0"/>
              <a:t>1</a:t>
            </a:r>
            <a:r>
              <a:rPr lang="en-US" dirty="0" smtClean="0"/>
              <a:t>,</a:t>
            </a:r>
            <a:r>
              <a:rPr lang="mr-IN" dirty="0" smtClean="0"/>
              <a:t>……</a:t>
            </a:r>
            <a:r>
              <a:rPr lang="en-US" dirty="0" smtClean="0"/>
              <a:t>,</a:t>
            </a:r>
            <a:r>
              <a:rPr lang="mr-IN" dirty="0" err="1" smtClean="0"/>
              <a:t>c</a:t>
            </a:r>
            <a:r>
              <a:rPr lang="mr-IN" baseline="-25000" dirty="0" err="1" smtClean="0"/>
              <a:t>k</a:t>
            </a:r>
            <a:r>
              <a:rPr lang="en-US" baseline="-25000" dirty="0" smtClean="0"/>
              <a:t>-</a:t>
            </a:r>
            <a:r>
              <a:rPr lang="mr-IN" baseline="-25000" dirty="0" smtClean="0"/>
              <a:t>1 </a:t>
            </a:r>
            <a:r>
              <a:rPr lang="mr-IN" dirty="0" err="1" smtClean="0"/>
              <a:t>中选择硬币</a:t>
            </a:r>
            <a:endParaRPr lang="en-US" dirty="0" smtClean="0"/>
          </a:p>
          <a:p>
            <a:r>
              <a:rPr lang="zh-CN" altLang="en-US" dirty="0" smtClean="0"/>
              <a:t>如果</a:t>
            </a:r>
            <a:r>
              <a:rPr lang="en-US" altLang="zh-CN" dirty="0" err="1"/>
              <a:t>c</a:t>
            </a:r>
            <a:r>
              <a:rPr lang="en-US" altLang="zh-CN" baseline="-25000" dirty="0" err="1"/>
              <a:t>k</a:t>
            </a:r>
            <a:r>
              <a:rPr lang="en-US" altLang="zh-CN" dirty="0"/>
              <a:t> </a:t>
            </a:r>
            <a:r>
              <a:rPr lang="zh-CN" altLang="en-US" dirty="0"/>
              <a:t>是</a:t>
            </a:r>
            <a:r>
              <a:rPr lang="en-US" altLang="zh-CN" dirty="0"/>
              <a:t>5 </a:t>
            </a:r>
            <a:r>
              <a:rPr lang="zh-CN" altLang="en-US" dirty="0"/>
              <a:t>元硬币，那么由</a:t>
            </a:r>
            <a:r>
              <a:rPr lang="zh-CN" altLang="en-US" dirty="0" smtClean="0"/>
              <a:t>硬币</a:t>
            </a:r>
            <a:r>
              <a:rPr lang="mr-IN" dirty="0"/>
              <a:t>c</a:t>
            </a:r>
            <a:r>
              <a:rPr lang="mr-IN" baseline="-25000" dirty="0"/>
              <a:t>1</a:t>
            </a:r>
            <a:r>
              <a:rPr lang="en-US" dirty="0"/>
              <a:t>,</a:t>
            </a:r>
            <a:r>
              <a:rPr lang="mr-IN" dirty="0"/>
              <a:t>……</a:t>
            </a:r>
            <a:r>
              <a:rPr lang="en-US" dirty="0"/>
              <a:t>,</a:t>
            </a:r>
            <a:r>
              <a:rPr lang="mr-IN" dirty="0" err="1"/>
              <a:t>c</a:t>
            </a:r>
            <a:r>
              <a:rPr lang="mr-IN" baseline="-25000" dirty="0" err="1"/>
              <a:t>k</a:t>
            </a:r>
            <a:r>
              <a:rPr lang="en-US" baseline="-25000" dirty="0"/>
              <a:t>-</a:t>
            </a:r>
            <a:r>
              <a:rPr lang="mr-IN" baseline="-25000" dirty="0"/>
              <a:t>1</a:t>
            </a:r>
            <a:r>
              <a:rPr lang="zh-CN" altLang="en-US" dirty="0" smtClean="0"/>
              <a:t>组合</a:t>
            </a:r>
            <a:r>
              <a:rPr lang="zh-CN" altLang="en-US" dirty="0"/>
              <a:t>的累加最⼤值为</a:t>
            </a:r>
            <a:r>
              <a:rPr lang="en-US" altLang="zh-CN" dirty="0" smtClean="0"/>
              <a:t>4</a:t>
            </a:r>
            <a:endParaRPr lang="zh-CN" altLang="en-US" dirty="0"/>
          </a:p>
          <a:p>
            <a:r>
              <a:rPr lang="zh-CN" altLang="en-US" dirty="0" smtClean="0"/>
              <a:t>如果</a:t>
            </a:r>
            <a:r>
              <a:rPr lang="en-US" altLang="zh-CN" dirty="0" err="1"/>
              <a:t>c</a:t>
            </a:r>
            <a:r>
              <a:rPr lang="en-US" altLang="zh-CN" baseline="-25000" dirty="0" err="1"/>
              <a:t>k</a:t>
            </a:r>
            <a:r>
              <a:rPr lang="en-US" altLang="zh-CN" dirty="0"/>
              <a:t> </a:t>
            </a:r>
            <a:r>
              <a:rPr lang="zh-CN" altLang="en-US" dirty="0"/>
              <a:t>是</a:t>
            </a:r>
            <a:r>
              <a:rPr lang="en-US" altLang="zh-CN" dirty="0"/>
              <a:t>10 </a:t>
            </a:r>
            <a:r>
              <a:rPr lang="zh-CN" altLang="en-US" dirty="0"/>
              <a:t>元硬币，那么由</a:t>
            </a:r>
            <a:r>
              <a:rPr lang="zh-CN" altLang="en-US" dirty="0" smtClean="0"/>
              <a:t>硬币</a:t>
            </a:r>
            <a:r>
              <a:rPr lang="mr-IN" dirty="0"/>
              <a:t>c</a:t>
            </a:r>
            <a:r>
              <a:rPr lang="mr-IN" baseline="-25000" dirty="0"/>
              <a:t>1</a:t>
            </a:r>
            <a:r>
              <a:rPr lang="en-US" dirty="0"/>
              <a:t>,</a:t>
            </a:r>
            <a:r>
              <a:rPr lang="mr-IN" dirty="0"/>
              <a:t>……</a:t>
            </a:r>
            <a:r>
              <a:rPr lang="en-US" dirty="0"/>
              <a:t>,</a:t>
            </a:r>
            <a:r>
              <a:rPr lang="mr-IN" dirty="0" err="1"/>
              <a:t>c</a:t>
            </a:r>
            <a:r>
              <a:rPr lang="mr-IN" baseline="-25000" dirty="0" err="1"/>
              <a:t>k</a:t>
            </a:r>
            <a:r>
              <a:rPr lang="en-US" baseline="-25000" dirty="0"/>
              <a:t>-</a:t>
            </a:r>
            <a:r>
              <a:rPr lang="mr-IN" baseline="-25000" dirty="0"/>
              <a:t>1</a:t>
            </a:r>
            <a:r>
              <a:rPr lang="zh-CN" altLang="en-US" dirty="0" smtClean="0"/>
              <a:t>组合</a:t>
            </a:r>
            <a:r>
              <a:rPr lang="zh-CN" altLang="en-US" dirty="0"/>
              <a:t>的累加最⼤值为</a:t>
            </a:r>
            <a:r>
              <a:rPr lang="en-US" altLang="zh-CN" dirty="0" smtClean="0"/>
              <a:t>9</a:t>
            </a:r>
            <a:endParaRPr lang="en-US" altLang="zh-CN" dirty="0"/>
          </a:p>
          <a:p>
            <a:pPr lvl="1"/>
            <a:r>
              <a:rPr lang="zh-CN" altLang="en-US" dirty="0" smtClean="0"/>
              <a:t>这是</a:t>
            </a:r>
            <a:r>
              <a:rPr lang="zh-CN" altLang="en-US" dirty="0"/>
              <a:t>因为最多只能包含</a:t>
            </a:r>
            <a:r>
              <a:rPr lang="en-US" altLang="zh-CN" dirty="0"/>
              <a:t>4 </a:t>
            </a:r>
            <a:r>
              <a:rPr lang="zh-CN" altLang="en-US" dirty="0"/>
              <a:t>个</a:t>
            </a:r>
            <a:r>
              <a:rPr lang="en-US" altLang="zh-CN" dirty="0"/>
              <a:t>1 </a:t>
            </a:r>
            <a:r>
              <a:rPr lang="zh-CN" altLang="en-US" dirty="0"/>
              <a:t>元硬币，以及</a:t>
            </a:r>
            <a:r>
              <a:rPr lang="en-US" altLang="zh-CN" dirty="0"/>
              <a:t>1 </a:t>
            </a:r>
            <a:r>
              <a:rPr lang="zh-CN" altLang="en-US" dirty="0"/>
              <a:t>个</a:t>
            </a:r>
            <a:r>
              <a:rPr lang="en-US" altLang="zh-CN" dirty="0"/>
              <a:t>5 </a:t>
            </a:r>
            <a:r>
              <a:rPr lang="zh-CN" altLang="en-US" dirty="0"/>
              <a:t>元的</a:t>
            </a:r>
            <a:r>
              <a:rPr lang="zh-CN" altLang="en-US" dirty="0" smtClean="0"/>
              <a:t>硬币</a:t>
            </a:r>
            <a:endParaRPr lang="zh-CN" altLang="en-US" dirty="0"/>
          </a:p>
          <a:p>
            <a:r>
              <a:rPr lang="zh-CN" altLang="en-US" dirty="0" smtClean="0"/>
              <a:t>如果</a:t>
            </a:r>
            <a:r>
              <a:rPr lang="en-US" altLang="zh-CN" dirty="0" err="1"/>
              <a:t>c</a:t>
            </a:r>
            <a:r>
              <a:rPr lang="en-US" altLang="zh-CN" baseline="-25000" dirty="0" err="1"/>
              <a:t>k</a:t>
            </a:r>
            <a:r>
              <a:rPr lang="en-US" altLang="zh-CN" dirty="0"/>
              <a:t> </a:t>
            </a:r>
            <a:r>
              <a:rPr lang="zh-CN" altLang="en-US" dirty="0"/>
              <a:t>是</a:t>
            </a:r>
            <a:r>
              <a:rPr lang="en-US" altLang="zh-CN" dirty="0"/>
              <a:t>25 </a:t>
            </a:r>
            <a:r>
              <a:rPr lang="zh-CN" altLang="en-US" dirty="0"/>
              <a:t>元硬币，那么由</a:t>
            </a:r>
            <a:r>
              <a:rPr lang="zh-CN" altLang="en-US" dirty="0" smtClean="0"/>
              <a:t>硬币</a:t>
            </a:r>
            <a:r>
              <a:rPr lang="mr-IN" dirty="0"/>
              <a:t>c</a:t>
            </a:r>
            <a:r>
              <a:rPr lang="mr-IN" baseline="-25000" dirty="0"/>
              <a:t>1</a:t>
            </a:r>
            <a:r>
              <a:rPr lang="en-US" dirty="0"/>
              <a:t>,</a:t>
            </a:r>
            <a:r>
              <a:rPr lang="mr-IN" dirty="0"/>
              <a:t>……</a:t>
            </a:r>
            <a:r>
              <a:rPr lang="en-US" dirty="0"/>
              <a:t>,</a:t>
            </a:r>
            <a:r>
              <a:rPr lang="mr-IN" dirty="0" err="1"/>
              <a:t>c</a:t>
            </a:r>
            <a:r>
              <a:rPr lang="mr-IN" baseline="-25000" dirty="0" err="1"/>
              <a:t>k</a:t>
            </a:r>
            <a:r>
              <a:rPr lang="en-US" baseline="-25000" dirty="0"/>
              <a:t>-</a:t>
            </a:r>
            <a:r>
              <a:rPr lang="mr-IN" baseline="-25000" dirty="0"/>
              <a:t>1</a:t>
            </a:r>
            <a:r>
              <a:rPr lang="zh-CN" altLang="en-US" dirty="0" smtClean="0"/>
              <a:t>组合</a:t>
            </a:r>
            <a:r>
              <a:rPr lang="zh-CN" altLang="en-US" dirty="0"/>
              <a:t>的累加最⼤值为</a:t>
            </a:r>
            <a:r>
              <a:rPr lang="en-US" altLang="zh-CN" dirty="0" smtClean="0"/>
              <a:t>24</a:t>
            </a:r>
          </a:p>
          <a:p>
            <a:pPr lvl="1"/>
            <a:r>
              <a:rPr lang="zh-CN" altLang="en-US" dirty="0" smtClean="0"/>
              <a:t>因为</a:t>
            </a:r>
            <a:r>
              <a:rPr lang="zh-CN" altLang="en-US" dirty="0"/>
              <a:t>最多只能包含</a:t>
            </a:r>
            <a:r>
              <a:rPr lang="en-US" altLang="zh-CN" dirty="0"/>
              <a:t>4 </a:t>
            </a:r>
            <a:r>
              <a:rPr lang="zh-CN" altLang="en-US" dirty="0"/>
              <a:t>个</a:t>
            </a:r>
            <a:r>
              <a:rPr lang="en-US" altLang="zh-CN" dirty="0"/>
              <a:t>1 </a:t>
            </a:r>
            <a:r>
              <a:rPr lang="zh-CN" altLang="en-US" dirty="0"/>
              <a:t>元硬币，以及</a:t>
            </a:r>
            <a:r>
              <a:rPr lang="en-US" altLang="zh-CN" dirty="0"/>
              <a:t>2 </a:t>
            </a:r>
            <a:r>
              <a:rPr lang="zh-CN" altLang="en-US" dirty="0"/>
              <a:t>个</a:t>
            </a:r>
            <a:r>
              <a:rPr lang="en-US" altLang="zh-CN" dirty="0"/>
              <a:t>10 </a:t>
            </a:r>
            <a:r>
              <a:rPr lang="zh-CN" altLang="en-US" dirty="0"/>
              <a:t>元的</a:t>
            </a:r>
            <a:r>
              <a:rPr lang="zh-CN" altLang="en-US" dirty="0" smtClean="0"/>
              <a:t>硬币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8757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定理证明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 smtClean="0"/>
              <a:t>不妨设不选择</a:t>
            </a:r>
            <a:r>
              <a:rPr lang="en-US" altLang="zh-CN" dirty="0" err="1" smtClean="0"/>
              <a:t>c</a:t>
            </a:r>
            <a:r>
              <a:rPr lang="en-US" altLang="zh-CN" baseline="-25000" dirty="0" err="1" smtClean="0"/>
              <a:t>k</a:t>
            </a:r>
            <a:r>
              <a:rPr lang="zh-CN" altLang="en-US" baseline="-25000" dirty="0" smtClean="0"/>
              <a:t>，</a:t>
            </a:r>
            <a:r>
              <a:rPr lang="zh-CN" altLang="en-US" dirty="0" smtClean="0"/>
              <a:t>那么意味</a:t>
            </a:r>
            <a:r>
              <a:rPr lang="zh-CN" altLang="en-US" dirty="0"/>
              <a:t>着需要从</a:t>
            </a:r>
            <a:r>
              <a:rPr lang="zh-CN" altLang="en-US" dirty="0" smtClean="0"/>
              <a:t>硬币</a:t>
            </a:r>
            <a:r>
              <a:rPr lang="mr-IN" dirty="0" smtClean="0"/>
              <a:t>c</a:t>
            </a:r>
            <a:r>
              <a:rPr lang="mr-IN" baseline="-25000" dirty="0" smtClean="0"/>
              <a:t>1</a:t>
            </a:r>
            <a:r>
              <a:rPr lang="en-US" dirty="0" smtClean="0"/>
              <a:t>,</a:t>
            </a:r>
            <a:r>
              <a:rPr lang="mr-IN" dirty="0" smtClean="0"/>
              <a:t>……</a:t>
            </a:r>
            <a:r>
              <a:rPr lang="en-US" dirty="0" smtClean="0"/>
              <a:t>,</a:t>
            </a:r>
            <a:r>
              <a:rPr lang="mr-IN" dirty="0" err="1" smtClean="0"/>
              <a:t>c</a:t>
            </a:r>
            <a:r>
              <a:rPr lang="mr-IN" baseline="-25000" dirty="0" err="1" smtClean="0"/>
              <a:t>k</a:t>
            </a:r>
            <a:r>
              <a:rPr lang="en-US" baseline="-25000" dirty="0" smtClean="0"/>
              <a:t>-</a:t>
            </a:r>
            <a:r>
              <a:rPr lang="mr-IN" baseline="-25000" dirty="0" smtClean="0"/>
              <a:t>1 </a:t>
            </a:r>
            <a:r>
              <a:rPr lang="mr-IN" dirty="0" err="1" smtClean="0"/>
              <a:t>中选择硬币</a:t>
            </a:r>
            <a:endParaRPr lang="en-US" dirty="0" smtClean="0"/>
          </a:p>
          <a:p>
            <a:r>
              <a:rPr lang="zh-CN" altLang="en-US" dirty="0" smtClean="0"/>
              <a:t>如果</a:t>
            </a:r>
            <a:r>
              <a:rPr lang="en-US" altLang="zh-CN" dirty="0" err="1"/>
              <a:t>c</a:t>
            </a:r>
            <a:r>
              <a:rPr lang="en-US" altLang="zh-CN" baseline="-25000" dirty="0" err="1"/>
              <a:t>k</a:t>
            </a:r>
            <a:r>
              <a:rPr lang="en-US" altLang="zh-CN" dirty="0"/>
              <a:t> </a:t>
            </a:r>
            <a:r>
              <a:rPr lang="zh-CN" altLang="en-US" dirty="0"/>
              <a:t>是</a:t>
            </a:r>
            <a:r>
              <a:rPr lang="en-US" altLang="zh-CN" dirty="0"/>
              <a:t>5 </a:t>
            </a:r>
            <a:r>
              <a:rPr lang="zh-CN" altLang="en-US" dirty="0"/>
              <a:t>元硬币，那么由</a:t>
            </a:r>
            <a:r>
              <a:rPr lang="zh-CN" altLang="en-US" dirty="0" smtClean="0"/>
              <a:t>硬币</a:t>
            </a:r>
            <a:r>
              <a:rPr lang="mr-IN" dirty="0"/>
              <a:t>c</a:t>
            </a:r>
            <a:r>
              <a:rPr lang="mr-IN" baseline="-25000" dirty="0"/>
              <a:t>1</a:t>
            </a:r>
            <a:r>
              <a:rPr lang="en-US" dirty="0"/>
              <a:t>,</a:t>
            </a:r>
            <a:r>
              <a:rPr lang="mr-IN" dirty="0"/>
              <a:t>……</a:t>
            </a:r>
            <a:r>
              <a:rPr lang="en-US" dirty="0"/>
              <a:t>,</a:t>
            </a:r>
            <a:r>
              <a:rPr lang="mr-IN" dirty="0" err="1"/>
              <a:t>c</a:t>
            </a:r>
            <a:r>
              <a:rPr lang="mr-IN" baseline="-25000" dirty="0" err="1"/>
              <a:t>k</a:t>
            </a:r>
            <a:r>
              <a:rPr lang="en-US" baseline="-25000" dirty="0"/>
              <a:t>-</a:t>
            </a:r>
            <a:r>
              <a:rPr lang="mr-IN" baseline="-25000" dirty="0"/>
              <a:t>1</a:t>
            </a:r>
            <a:r>
              <a:rPr lang="zh-CN" altLang="en-US" dirty="0" smtClean="0"/>
              <a:t>组合</a:t>
            </a:r>
            <a:r>
              <a:rPr lang="zh-CN" altLang="en-US" dirty="0"/>
              <a:t>的累加最⼤值为</a:t>
            </a:r>
            <a:r>
              <a:rPr lang="en-US" altLang="zh-CN" dirty="0" smtClean="0"/>
              <a:t>4</a:t>
            </a:r>
            <a:endParaRPr lang="zh-CN" altLang="en-US" dirty="0"/>
          </a:p>
          <a:p>
            <a:r>
              <a:rPr lang="zh-CN" altLang="en-US" dirty="0" smtClean="0"/>
              <a:t>如果</a:t>
            </a:r>
            <a:r>
              <a:rPr lang="en-US" altLang="zh-CN" dirty="0" err="1"/>
              <a:t>c</a:t>
            </a:r>
            <a:r>
              <a:rPr lang="en-US" altLang="zh-CN" baseline="-25000" dirty="0" err="1"/>
              <a:t>k</a:t>
            </a:r>
            <a:r>
              <a:rPr lang="en-US" altLang="zh-CN" dirty="0"/>
              <a:t> </a:t>
            </a:r>
            <a:r>
              <a:rPr lang="zh-CN" altLang="en-US" dirty="0"/>
              <a:t>是</a:t>
            </a:r>
            <a:r>
              <a:rPr lang="en-US" altLang="zh-CN" dirty="0"/>
              <a:t>10 </a:t>
            </a:r>
            <a:r>
              <a:rPr lang="zh-CN" altLang="en-US" dirty="0"/>
              <a:t>元硬币，那么由</a:t>
            </a:r>
            <a:r>
              <a:rPr lang="zh-CN" altLang="en-US" dirty="0" smtClean="0"/>
              <a:t>硬币</a:t>
            </a:r>
            <a:r>
              <a:rPr lang="mr-IN" dirty="0"/>
              <a:t>c</a:t>
            </a:r>
            <a:r>
              <a:rPr lang="mr-IN" baseline="-25000" dirty="0"/>
              <a:t>1</a:t>
            </a:r>
            <a:r>
              <a:rPr lang="en-US" dirty="0"/>
              <a:t>,</a:t>
            </a:r>
            <a:r>
              <a:rPr lang="mr-IN" dirty="0"/>
              <a:t>……</a:t>
            </a:r>
            <a:r>
              <a:rPr lang="en-US" dirty="0"/>
              <a:t>,</a:t>
            </a:r>
            <a:r>
              <a:rPr lang="mr-IN" dirty="0" err="1"/>
              <a:t>c</a:t>
            </a:r>
            <a:r>
              <a:rPr lang="mr-IN" baseline="-25000" dirty="0" err="1"/>
              <a:t>k</a:t>
            </a:r>
            <a:r>
              <a:rPr lang="en-US" baseline="-25000" dirty="0"/>
              <a:t>-</a:t>
            </a:r>
            <a:r>
              <a:rPr lang="mr-IN" baseline="-25000" dirty="0"/>
              <a:t>1</a:t>
            </a:r>
            <a:r>
              <a:rPr lang="zh-CN" altLang="en-US" dirty="0" smtClean="0"/>
              <a:t>组合</a:t>
            </a:r>
            <a:r>
              <a:rPr lang="zh-CN" altLang="en-US" dirty="0"/>
              <a:t>的累加最⼤值为</a:t>
            </a:r>
            <a:r>
              <a:rPr lang="en-US" altLang="zh-CN" dirty="0" smtClean="0"/>
              <a:t>9</a:t>
            </a:r>
            <a:endParaRPr lang="en-US" altLang="zh-CN" dirty="0"/>
          </a:p>
          <a:p>
            <a:pPr lvl="1"/>
            <a:r>
              <a:rPr lang="zh-CN" altLang="en-US" dirty="0" smtClean="0"/>
              <a:t>这是</a:t>
            </a:r>
            <a:r>
              <a:rPr lang="zh-CN" altLang="en-US" dirty="0"/>
              <a:t>因为最多只能包含</a:t>
            </a:r>
            <a:r>
              <a:rPr lang="en-US" altLang="zh-CN" dirty="0"/>
              <a:t>4 </a:t>
            </a:r>
            <a:r>
              <a:rPr lang="zh-CN" altLang="en-US" dirty="0"/>
              <a:t>个</a:t>
            </a:r>
            <a:r>
              <a:rPr lang="en-US" altLang="zh-CN" dirty="0"/>
              <a:t>1 </a:t>
            </a:r>
            <a:r>
              <a:rPr lang="zh-CN" altLang="en-US" dirty="0"/>
              <a:t>元硬币，以及</a:t>
            </a:r>
            <a:r>
              <a:rPr lang="en-US" altLang="zh-CN" dirty="0"/>
              <a:t>1 </a:t>
            </a:r>
            <a:r>
              <a:rPr lang="zh-CN" altLang="en-US" dirty="0"/>
              <a:t>个</a:t>
            </a:r>
            <a:r>
              <a:rPr lang="en-US" altLang="zh-CN" dirty="0"/>
              <a:t>5 </a:t>
            </a:r>
            <a:r>
              <a:rPr lang="zh-CN" altLang="en-US" dirty="0"/>
              <a:t>元的</a:t>
            </a:r>
            <a:r>
              <a:rPr lang="zh-CN" altLang="en-US" dirty="0" smtClean="0"/>
              <a:t>硬币</a:t>
            </a:r>
            <a:endParaRPr lang="zh-CN" altLang="en-US" dirty="0"/>
          </a:p>
          <a:p>
            <a:r>
              <a:rPr lang="zh-CN" altLang="en-US" dirty="0" smtClean="0"/>
              <a:t>如果</a:t>
            </a:r>
            <a:r>
              <a:rPr lang="en-US" altLang="zh-CN" dirty="0" err="1"/>
              <a:t>c</a:t>
            </a:r>
            <a:r>
              <a:rPr lang="en-US" altLang="zh-CN" baseline="-25000" dirty="0" err="1"/>
              <a:t>k</a:t>
            </a:r>
            <a:r>
              <a:rPr lang="en-US" altLang="zh-CN" dirty="0"/>
              <a:t> </a:t>
            </a:r>
            <a:r>
              <a:rPr lang="zh-CN" altLang="en-US" dirty="0"/>
              <a:t>是</a:t>
            </a:r>
            <a:r>
              <a:rPr lang="en-US" altLang="zh-CN" dirty="0"/>
              <a:t>25 </a:t>
            </a:r>
            <a:r>
              <a:rPr lang="zh-CN" altLang="en-US" dirty="0"/>
              <a:t>元硬币，那么由</a:t>
            </a:r>
            <a:r>
              <a:rPr lang="zh-CN" altLang="en-US" dirty="0" smtClean="0"/>
              <a:t>硬币</a:t>
            </a:r>
            <a:r>
              <a:rPr lang="mr-IN" dirty="0"/>
              <a:t>c</a:t>
            </a:r>
            <a:r>
              <a:rPr lang="mr-IN" baseline="-25000" dirty="0"/>
              <a:t>1</a:t>
            </a:r>
            <a:r>
              <a:rPr lang="en-US" dirty="0"/>
              <a:t>,</a:t>
            </a:r>
            <a:r>
              <a:rPr lang="mr-IN" dirty="0"/>
              <a:t>……</a:t>
            </a:r>
            <a:r>
              <a:rPr lang="en-US" dirty="0"/>
              <a:t>,</a:t>
            </a:r>
            <a:r>
              <a:rPr lang="mr-IN" dirty="0" err="1"/>
              <a:t>c</a:t>
            </a:r>
            <a:r>
              <a:rPr lang="mr-IN" baseline="-25000" dirty="0" err="1"/>
              <a:t>k</a:t>
            </a:r>
            <a:r>
              <a:rPr lang="en-US" baseline="-25000" dirty="0"/>
              <a:t>-</a:t>
            </a:r>
            <a:r>
              <a:rPr lang="mr-IN" baseline="-25000" dirty="0"/>
              <a:t>1</a:t>
            </a:r>
            <a:r>
              <a:rPr lang="zh-CN" altLang="en-US" dirty="0" smtClean="0"/>
              <a:t>组合</a:t>
            </a:r>
            <a:r>
              <a:rPr lang="zh-CN" altLang="en-US" dirty="0"/>
              <a:t>的累加最⼤值为</a:t>
            </a:r>
            <a:r>
              <a:rPr lang="en-US" altLang="zh-CN" dirty="0" smtClean="0"/>
              <a:t>24</a:t>
            </a:r>
          </a:p>
          <a:p>
            <a:pPr lvl="1"/>
            <a:r>
              <a:rPr lang="zh-CN" altLang="en-US" dirty="0" smtClean="0"/>
              <a:t>因为</a:t>
            </a:r>
            <a:r>
              <a:rPr lang="zh-CN" altLang="en-US" dirty="0"/>
              <a:t>最多只能包含</a:t>
            </a:r>
            <a:r>
              <a:rPr lang="en-US" altLang="zh-CN" dirty="0"/>
              <a:t>4 </a:t>
            </a:r>
            <a:r>
              <a:rPr lang="zh-CN" altLang="en-US" dirty="0"/>
              <a:t>个</a:t>
            </a:r>
            <a:r>
              <a:rPr lang="en-US" altLang="zh-CN" dirty="0"/>
              <a:t>1 </a:t>
            </a:r>
            <a:r>
              <a:rPr lang="zh-CN" altLang="en-US" dirty="0"/>
              <a:t>元硬币，以及</a:t>
            </a:r>
            <a:r>
              <a:rPr lang="en-US" altLang="zh-CN" dirty="0"/>
              <a:t>2 </a:t>
            </a:r>
            <a:r>
              <a:rPr lang="zh-CN" altLang="en-US" dirty="0"/>
              <a:t>个</a:t>
            </a:r>
            <a:r>
              <a:rPr lang="en-US" altLang="zh-CN" dirty="0"/>
              <a:t>10 </a:t>
            </a:r>
            <a:r>
              <a:rPr lang="zh-CN" altLang="en-US" dirty="0"/>
              <a:t>元的</a:t>
            </a:r>
            <a:r>
              <a:rPr lang="zh-CN" altLang="en-US" dirty="0" smtClean="0"/>
              <a:t>硬币</a:t>
            </a:r>
            <a:endParaRPr lang="zh-CN" altLang="en-US" dirty="0"/>
          </a:p>
          <a:p>
            <a:r>
              <a:rPr lang="zh-CN" altLang="en-US" dirty="0" smtClean="0"/>
              <a:t>如果</a:t>
            </a:r>
            <a:r>
              <a:rPr lang="en-US" altLang="zh-CN" dirty="0" err="1"/>
              <a:t>c</a:t>
            </a:r>
            <a:r>
              <a:rPr lang="en-US" altLang="zh-CN" baseline="-25000" dirty="0" err="1"/>
              <a:t>k</a:t>
            </a:r>
            <a:r>
              <a:rPr lang="en-US" altLang="zh-CN" dirty="0"/>
              <a:t> </a:t>
            </a:r>
            <a:r>
              <a:rPr lang="zh-CN" altLang="en-US" dirty="0"/>
              <a:t>是</a:t>
            </a:r>
            <a:r>
              <a:rPr lang="en-US" altLang="zh-CN" dirty="0"/>
              <a:t>100 </a:t>
            </a:r>
            <a:r>
              <a:rPr lang="zh-CN" altLang="en-US" dirty="0"/>
              <a:t>元硬币，那么由</a:t>
            </a:r>
            <a:r>
              <a:rPr lang="zh-CN" altLang="en-US" dirty="0" smtClean="0"/>
              <a:t>硬币</a:t>
            </a:r>
            <a:r>
              <a:rPr lang="mr-IN" dirty="0"/>
              <a:t>c</a:t>
            </a:r>
            <a:r>
              <a:rPr lang="mr-IN" baseline="-25000" dirty="0"/>
              <a:t>1</a:t>
            </a:r>
            <a:r>
              <a:rPr lang="en-US" dirty="0"/>
              <a:t>,</a:t>
            </a:r>
            <a:r>
              <a:rPr lang="mr-IN" dirty="0"/>
              <a:t>……</a:t>
            </a:r>
            <a:r>
              <a:rPr lang="en-US" dirty="0"/>
              <a:t>,</a:t>
            </a:r>
            <a:r>
              <a:rPr lang="mr-IN" dirty="0" err="1"/>
              <a:t>c</a:t>
            </a:r>
            <a:r>
              <a:rPr lang="mr-IN" baseline="-25000" dirty="0" err="1"/>
              <a:t>k</a:t>
            </a:r>
            <a:r>
              <a:rPr lang="en-US" baseline="-25000" dirty="0"/>
              <a:t>-</a:t>
            </a:r>
            <a:r>
              <a:rPr lang="mr-IN" baseline="-25000" dirty="0"/>
              <a:t>1</a:t>
            </a:r>
            <a:r>
              <a:rPr lang="zh-CN" altLang="en-US" dirty="0" smtClean="0"/>
              <a:t>组合</a:t>
            </a:r>
            <a:r>
              <a:rPr lang="zh-CN" altLang="en-US" dirty="0"/>
              <a:t>的累加最⼤值为</a:t>
            </a:r>
            <a:r>
              <a:rPr lang="en-US" altLang="zh-CN" dirty="0" smtClean="0"/>
              <a:t>99</a:t>
            </a:r>
            <a:endParaRPr lang="zh-CN" altLang="en-US" dirty="0"/>
          </a:p>
          <a:p>
            <a:pPr lvl="1"/>
            <a:r>
              <a:rPr lang="zh-CN" altLang="en-US" dirty="0" smtClean="0"/>
              <a:t>因为</a:t>
            </a:r>
            <a:r>
              <a:rPr lang="zh-CN" altLang="en-US" dirty="0"/>
              <a:t>最多只能包含</a:t>
            </a:r>
            <a:r>
              <a:rPr lang="en-US" altLang="zh-CN" dirty="0"/>
              <a:t>3 </a:t>
            </a:r>
            <a:r>
              <a:rPr lang="zh-CN" altLang="en-US" dirty="0"/>
              <a:t>个</a:t>
            </a:r>
            <a:r>
              <a:rPr lang="en-US" altLang="zh-CN" dirty="0"/>
              <a:t>25 </a:t>
            </a:r>
            <a:r>
              <a:rPr lang="zh-CN" altLang="en-US" dirty="0"/>
              <a:t>元硬币，其他⾯值累加和为</a:t>
            </a:r>
            <a:r>
              <a:rPr lang="en-US" altLang="zh-CN" dirty="0" smtClean="0"/>
              <a:t>24</a:t>
            </a: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147083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定理证明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以上结果表明</a:t>
            </a:r>
            <a:r>
              <a:rPr lang="zh-CN" altLang="en-US" dirty="0" smtClean="0"/>
              <a:t>从</a:t>
            </a:r>
            <a:r>
              <a:rPr lang="en-US" altLang="zh-CN" dirty="0" smtClean="0"/>
              <a:t> </a:t>
            </a:r>
            <a:r>
              <a:rPr lang="mr-IN" dirty="0" smtClean="0"/>
              <a:t>c</a:t>
            </a:r>
            <a:r>
              <a:rPr lang="mr-IN" baseline="-25000" dirty="0" smtClean="0"/>
              <a:t>1</a:t>
            </a:r>
            <a:r>
              <a:rPr lang="en-US" dirty="0"/>
              <a:t>,</a:t>
            </a:r>
            <a:r>
              <a:rPr lang="mr-IN" dirty="0"/>
              <a:t>……</a:t>
            </a:r>
            <a:r>
              <a:rPr lang="en-US" dirty="0"/>
              <a:t>,</a:t>
            </a:r>
            <a:r>
              <a:rPr lang="mr-IN" dirty="0" err="1"/>
              <a:t>c</a:t>
            </a:r>
            <a:r>
              <a:rPr lang="mr-IN" baseline="-25000" dirty="0" err="1"/>
              <a:t>k</a:t>
            </a:r>
            <a:r>
              <a:rPr lang="en-US" baseline="-25000" dirty="0"/>
              <a:t>-</a:t>
            </a:r>
            <a:r>
              <a:rPr lang="mr-IN" baseline="-25000" dirty="0"/>
              <a:t>1</a:t>
            </a:r>
            <a:r>
              <a:rPr lang="en-US" altLang="zh-CN" dirty="0" smtClean="0"/>
              <a:t> </a:t>
            </a:r>
            <a:r>
              <a:rPr lang="zh-CN" altLang="en-US" dirty="0"/>
              <a:t>中选择硬币其累加和⼩于</a:t>
            </a:r>
            <a:r>
              <a:rPr lang="en-US" altLang="zh-CN" dirty="0" err="1"/>
              <a:t>c</a:t>
            </a:r>
            <a:r>
              <a:rPr lang="en-US" altLang="zh-CN" baseline="-25000" dirty="0" err="1"/>
              <a:t>k</a:t>
            </a:r>
            <a:r>
              <a:rPr lang="zh-CN" altLang="en-US" dirty="0"/>
              <a:t>，因此必须选择</a:t>
            </a:r>
            <a:r>
              <a:rPr lang="zh-CN" altLang="en-US" dirty="0" smtClean="0"/>
              <a:t>硬</a:t>
            </a:r>
            <a:r>
              <a:rPr lang="en-US" dirty="0" err="1" smtClean="0"/>
              <a:t>币</a:t>
            </a:r>
            <a:r>
              <a:rPr lang="en-US" dirty="0" err="1"/>
              <a:t>c</a:t>
            </a:r>
            <a:r>
              <a:rPr lang="en-US" baseline="-25000" dirty="0" err="1"/>
              <a:t>k</a:t>
            </a: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1725723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 dirty="0"/>
              <a:t>间隔任务</a:t>
            </a:r>
            <a:r>
              <a:rPr lang="zh-CN" altLang="en-US" dirty="0" smtClean="0"/>
              <a:t>规划</a:t>
            </a:r>
            <a:endParaRPr lang="en-US" altLang="zh-CN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8</a:t>
            </a:r>
            <a:r>
              <a:rPr lang="zh-CN" altLang="en-US" dirty="0" smtClean="0"/>
              <a:t>章 贪心算法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89653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问题描述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输⼊为 </a:t>
            </a:r>
            <a:r>
              <a:rPr lang="en-US" altLang="zh-CN" dirty="0" smtClean="0"/>
              <a:t>n</a:t>
            </a:r>
            <a:r>
              <a:rPr lang="zh-CN" altLang="en-US" dirty="0" smtClean="0"/>
              <a:t> </a:t>
            </a:r>
            <a:r>
              <a:rPr lang="en-US" altLang="zh-CN" dirty="0" smtClean="0"/>
              <a:t> </a:t>
            </a:r>
            <a:r>
              <a:rPr lang="zh-CN" altLang="en-US" dirty="0"/>
              <a:t>个报告集</a:t>
            </a:r>
            <a:r>
              <a:rPr lang="en-US" altLang="zh-CN" dirty="0"/>
              <a:t>R=[r1, </a:t>
            </a:r>
            <a:r>
              <a:rPr lang="mr-IN" altLang="zh-CN" dirty="0" smtClean="0"/>
              <a:t>……</a:t>
            </a:r>
            <a:r>
              <a:rPr lang="zh-CN" altLang="en-US" dirty="0" smtClean="0"/>
              <a:t> </a:t>
            </a:r>
            <a:r>
              <a:rPr lang="en-US" altLang="zh-CN" dirty="0"/>
              <a:t>, </a:t>
            </a:r>
            <a:r>
              <a:rPr lang="en-US" altLang="zh-CN" dirty="0" err="1"/>
              <a:t>rn</a:t>
            </a:r>
            <a:r>
              <a:rPr lang="en-US" altLang="zh-CN" dirty="0"/>
              <a:t>]</a:t>
            </a:r>
            <a:r>
              <a:rPr lang="zh-CN" altLang="en-US" dirty="0"/>
              <a:t>，</a:t>
            </a:r>
            <a:r>
              <a:rPr lang="zh-CN" altLang="en-US" dirty="0" smtClean="0"/>
              <a:t>以及</a:t>
            </a:r>
            <a:r>
              <a:rPr lang="zh-CN" altLang="en-US" dirty="0"/>
              <a:t>每⼀个报告的开始与结束时间</a:t>
            </a:r>
            <a:r>
              <a:rPr lang="en-US" altLang="zh-CN" dirty="0" err="1"/>
              <a:t>ri</a:t>
            </a:r>
            <a:r>
              <a:rPr lang="en-US" altLang="zh-CN" dirty="0"/>
              <a:t>=[</a:t>
            </a:r>
            <a:r>
              <a:rPr lang="en-US" altLang="zh-CN" dirty="0" err="1"/>
              <a:t>ai</a:t>
            </a:r>
            <a:r>
              <a:rPr lang="en-US" altLang="zh-CN" dirty="0"/>
              <a:t>, bi</a:t>
            </a:r>
            <a:r>
              <a:rPr lang="en-US" altLang="zh-CN" dirty="0" smtClean="0"/>
              <a:t>]</a:t>
            </a:r>
            <a:endParaRPr lang="en-US" altLang="zh-CN" dirty="0"/>
          </a:p>
          <a:p>
            <a:r>
              <a:rPr lang="zh-CN" altLang="en-US" dirty="0" smtClean="0"/>
              <a:t>输出为最多的相容报告集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两个报告相容，即两报告</a:t>
            </a:r>
            <a:r>
              <a:rPr lang="zh-CN" altLang="en-US" dirty="0"/>
              <a:t>的发⽣时间⾥⾯没有重合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479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贪心算法原理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贪心算法一般用于求解</a:t>
            </a:r>
            <a:r>
              <a:rPr lang="zh-CN" altLang="en-US" dirty="0" smtClean="0">
                <a:solidFill>
                  <a:srgbClr val="FF0000"/>
                </a:solidFill>
              </a:rPr>
              <a:t>优化</a:t>
            </a:r>
            <a:r>
              <a:rPr lang="zh-CN" altLang="en-US" dirty="0" smtClean="0"/>
              <a:t>问题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最大、最小、最重、最长</a:t>
            </a:r>
            <a:r>
              <a:rPr lang="mr-IN" altLang="zh-CN" dirty="0" smtClean="0"/>
              <a:t>……</a:t>
            </a:r>
            <a:endParaRPr lang="en-US" altLang="zh-CN" dirty="0" smtClean="0"/>
          </a:p>
          <a:p>
            <a:r>
              <a:rPr lang="zh-CN" altLang="en-US" dirty="0" smtClean="0"/>
              <a:t>求解优化问题往往需要估计全局信息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933486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举例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9063" y="2492896"/>
            <a:ext cx="4330700" cy="267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550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问题分解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选择一个任务后，将与该任务不相容的任务去除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033970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问题分解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选择一个任务后，将与该任务不相容的任务去除</a:t>
            </a:r>
            <a:endParaRPr lang="en-US" altLang="zh-CN" dirty="0" smtClean="0"/>
          </a:p>
          <a:p>
            <a:r>
              <a:rPr lang="zh-CN" altLang="en-US" dirty="0" smtClean="0"/>
              <a:t>剩余的任务中如何进行选择将成为子问题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7902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课堂讨论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贪心策略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该如何从剩余任务中选择一个呢？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300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贪心策略</a:t>
            </a:r>
            <a:r>
              <a:rPr lang="en-US" altLang="zh-CN" dirty="0" smtClean="0"/>
              <a:t>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2414" y="1905000"/>
            <a:ext cx="4644006" cy="4267200"/>
          </a:xfrm>
        </p:spPr>
        <p:txBody>
          <a:bodyPr/>
          <a:lstStyle/>
          <a:p>
            <a:r>
              <a:rPr lang="zh-CN" altLang="en-US"/>
              <a:t>选择开始时间最早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387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贪心策略</a:t>
            </a:r>
            <a:r>
              <a:rPr lang="en-US" altLang="zh-CN" dirty="0" smtClean="0"/>
              <a:t>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2414" y="1905000"/>
            <a:ext cx="4644006" cy="4267200"/>
          </a:xfrm>
        </p:spPr>
        <p:txBody>
          <a:bodyPr/>
          <a:lstStyle/>
          <a:p>
            <a:r>
              <a:rPr lang="zh-CN" altLang="en-US"/>
              <a:t>选择开始时间最早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5312" y="2851150"/>
            <a:ext cx="3378200" cy="115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602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贪心策略</a:t>
            </a:r>
            <a:r>
              <a:rPr lang="en-US" altLang="zh-CN" dirty="0" smtClean="0"/>
              <a:t>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2414" y="1905000"/>
            <a:ext cx="4644006" cy="4267200"/>
          </a:xfrm>
        </p:spPr>
        <p:txBody>
          <a:bodyPr/>
          <a:lstStyle/>
          <a:p>
            <a:r>
              <a:rPr lang="zh-CN" altLang="en-US" dirty="0"/>
              <a:t>选择间隔时间最短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356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贪心策略</a:t>
            </a:r>
            <a:r>
              <a:rPr lang="en-US" altLang="zh-CN" dirty="0" smtClean="0"/>
              <a:t>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2414" y="1905000"/>
            <a:ext cx="4644006" cy="4267200"/>
          </a:xfrm>
        </p:spPr>
        <p:txBody>
          <a:bodyPr/>
          <a:lstStyle/>
          <a:p>
            <a:r>
              <a:rPr lang="zh-CN" altLang="en-US" dirty="0"/>
              <a:t>选择间隔时间最短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4362" y="2965450"/>
            <a:ext cx="3340100" cy="92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604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贪心策略</a:t>
            </a:r>
            <a:r>
              <a:rPr lang="en-US" altLang="zh-CN" dirty="0" smtClean="0"/>
              <a:t>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2414" y="1905000"/>
            <a:ext cx="4644006" cy="4267200"/>
          </a:xfrm>
        </p:spPr>
        <p:txBody>
          <a:bodyPr/>
          <a:lstStyle/>
          <a:p>
            <a:r>
              <a:rPr lang="zh-CN" altLang="en-US" dirty="0"/>
              <a:t>选择冲突最少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935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贪心策略</a:t>
            </a:r>
            <a:r>
              <a:rPr lang="en-US" altLang="zh-CN" dirty="0" smtClean="0"/>
              <a:t>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2414" y="1905000"/>
            <a:ext cx="4644006" cy="4267200"/>
          </a:xfrm>
        </p:spPr>
        <p:txBody>
          <a:bodyPr/>
          <a:lstStyle/>
          <a:p>
            <a:r>
              <a:rPr lang="zh-CN" altLang="en-US" dirty="0"/>
              <a:t>选择冲突最少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0063" y="2852936"/>
            <a:ext cx="6108700" cy="181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17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贪心算法原理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贪心算法一般用于求解</a:t>
            </a:r>
            <a:r>
              <a:rPr lang="zh-CN" altLang="en-US" dirty="0" smtClean="0">
                <a:solidFill>
                  <a:srgbClr val="FF0000"/>
                </a:solidFill>
              </a:rPr>
              <a:t>优化</a:t>
            </a:r>
            <a:r>
              <a:rPr lang="zh-CN" altLang="en-US" dirty="0" smtClean="0"/>
              <a:t>问题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最大、最小、最重、最长</a:t>
            </a:r>
            <a:r>
              <a:rPr lang="mr-IN" altLang="zh-CN" dirty="0" smtClean="0"/>
              <a:t>……</a:t>
            </a:r>
            <a:endParaRPr lang="en-US" altLang="zh-CN" dirty="0" smtClean="0"/>
          </a:p>
          <a:p>
            <a:r>
              <a:rPr lang="zh-CN" altLang="en-US" dirty="0" smtClean="0"/>
              <a:t>求解优化问题往往需要估计全局信息</a:t>
            </a:r>
            <a:endParaRPr lang="en-US" altLang="zh-CN" dirty="0" smtClean="0"/>
          </a:p>
          <a:p>
            <a:r>
              <a:rPr lang="zh-CN" altLang="en-US" dirty="0" smtClean="0"/>
              <a:t>只有局部信息的求解步骤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分解成若干子问题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228500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贪心策略</a:t>
            </a:r>
            <a:r>
              <a:rPr lang="en-US" altLang="zh-CN" dirty="0" smtClean="0"/>
              <a:t>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2414" y="1905000"/>
            <a:ext cx="4644006" cy="4267200"/>
          </a:xfrm>
        </p:spPr>
        <p:txBody>
          <a:bodyPr/>
          <a:lstStyle/>
          <a:p>
            <a:r>
              <a:rPr lang="zh-CN" altLang="en-US" dirty="0" smtClean="0"/>
              <a:t>选择结束时间</a:t>
            </a:r>
            <a:r>
              <a:rPr lang="zh-CN" altLang="en-US" dirty="0"/>
              <a:t>最早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975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贪心策略</a:t>
            </a:r>
            <a:r>
              <a:rPr lang="en-US" altLang="zh-CN" dirty="0" smtClean="0"/>
              <a:t>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2414" y="1905000"/>
            <a:ext cx="4644006" cy="4267200"/>
          </a:xfrm>
        </p:spPr>
        <p:txBody>
          <a:bodyPr/>
          <a:lstStyle/>
          <a:p>
            <a:r>
              <a:rPr lang="zh-CN" altLang="en-US" dirty="0" smtClean="0"/>
              <a:t>选择</a:t>
            </a:r>
            <a:r>
              <a:rPr lang="zh-CN" altLang="en-US" dirty="0"/>
              <a:t>结束</a:t>
            </a:r>
            <a:r>
              <a:rPr lang="zh-CN" altLang="en-US" dirty="0" smtClean="0"/>
              <a:t>时间</a:t>
            </a:r>
            <a:r>
              <a:rPr lang="zh-CN" altLang="en-US" dirty="0"/>
              <a:t>最早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1924" y="3068960"/>
            <a:ext cx="3378200" cy="11557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8468" y="3183260"/>
            <a:ext cx="3340100" cy="9271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0063" y="4725144"/>
            <a:ext cx="6108700" cy="181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676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策略</a:t>
            </a:r>
            <a:r>
              <a:rPr lang="en-US" altLang="zh-CN" dirty="0" smtClean="0"/>
              <a:t>4</a:t>
            </a:r>
            <a:r>
              <a:rPr lang="zh-CN" altLang="en-US" dirty="0" smtClean="0"/>
              <a:t>的直观理解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选择结束时间最早的是</a:t>
            </a:r>
            <a:r>
              <a:rPr lang="zh-CN" altLang="en-US" dirty="0" smtClean="0"/>
              <a:t>为了</a:t>
            </a:r>
            <a:r>
              <a:rPr lang="zh-CN" altLang="en-US" dirty="0"/>
              <a:t>空出更多的剩余时间，这样可以保证后⾯能选择更多的报告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916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算法实现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313" y="1943100"/>
            <a:ext cx="11252200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855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时间复杂度分析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需对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个任务进行排序，</a:t>
            </a:r>
            <a:r>
              <a:rPr lang="en-US" altLang="zh-CN" dirty="0" smtClean="0"/>
              <a:t>O(n log 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250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最优解证明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820" y="1905000"/>
            <a:ext cx="10972800" cy="491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681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 dirty="0" smtClean="0"/>
              <a:t>最短路径</a:t>
            </a:r>
            <a:endParaRPr lang="en-US" altLang="zh-CN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8</a:t>
            </a:r>
            <a:r>
              <a:rPr lang="zh-CN" altLang="en-US" dirty="0" smtClean="0"/>
              <a:t>章 贪心算法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76346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问题描述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2414" y="1905000"/>
            <a:ext cx="4765151" cy="4267200"/>
          </a:xfrm>
        </p:spPr>
        <p:txBody>
          <a:bodyPr/>
          <a:lstStyle/>
          <a:p>
            <a:r>
              <a:rPr lang="zh-CN" altLang="en-US" dirty="0" smtClean="0"/>
              <a:t>给定有向无环图</a:t>
            </a:r>
            <a:r>
              <a:rPr lang="en-US" altLang="zh-CN" dirty="0" smtClean="0"/>
              <a:t>DAG</a:t>
            </a:r>
            <a:r>
              <a:rPr lang="zh-CN" altLang="en-US" dirty="0" smtClean="0"/>
              <a:t>，以及没一条边的权重</a:t>
            </a:r>
            <a:endParaRPr lang="en-US" altLang="zh-CN" dirty="0" smtClean="0"/>
          </a:p>
          <a:p>
            <a:r>
              <a:rPr lang="zh-CN" altLang="en-US" dirty="0" smtClean="0"/>
              <a:t>求从原点 </a:t>
            </a:r>
            <a:r>
              <a:rPr lang="en-US" altLang="zh-CN" dirty="0" smtClean="0"/>
              <a:t>s</a:t>
            </a:r>
            <a:r>
              <a:rPr lang="zh-CN" altLang="en-US" dirty="0" smtClean="0"/>
              <a:t> 到各点的最短路径</a:t>
            </a:r>
            <a:endParaRPr lang="en-US" altLang="zh-CN" dirty="0" smtClean="0"/>
          </a:p>
          <a:p>
            <a:pPr lvl="1"/>
            <a:r>
              <a:rPr lang="en-US" dirty="0" smtClean="0"/>
              <a:t>S-&gt;A : 4</a:t>
            </a:r>
          </a:p>
          <a:p>
            <a:pPr lvl="1"/>
            <a:r>
              <a:rPr lang="en-US" dirty="0"/>
              <a:t>S-</a:t>
            </a:r>
            <a:r>
              <a:rPr lang="en-US" dirty="0" smtClean="0"/>
              <a:t>&gt;C </a:t>
            </a:r>
            <a:r>
              <a:rPr lang="en-US" dirty="0"/>
              <a:t>: </a:t>
            </a:r>
            <a:r>
              <a:rPr lang="en-US" dirty="0" smtClean="0"/>
              <a:t>7</a:t>
            </a:r>
            <a:endParaRPr lang="en-US" dirty="0"/>
          </a:p>
          <a:p>
            <a:pPr lvl="1"/>
            <a:r>
              <a:rPr lang="en-US" dirty="0"/>
              <a:t>S-</a:t>
            </a:r>
            <a:r>
              <a:rPr lang="en-US" dirty="0" smtClean="0"/>
              <a:t>&gt;B </a:t>
            </a:r>
            <a:r>
              <a:rPr lang="en-US" dirty="0"/>
              <a:t>: </a:t>
            </a:r>
            <a:r>
              <a:rPr lang="en-US" dirty="0" smtClean="0"/>
              <a:t>13</a:t>
            </a:r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8468" y="2060848"/>
            <a:ext cx="4394200" cy="271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975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问题分解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2414" y="1905000"/>
            <a:ext cx="5796134" cy="4267200"/>
          </a:xfrm>
        </p:spPr>
        <p:txBody>
          <a:bodyPr/>
          <a:lstStyle/>
          <a:p>
            <a:r>
              <a:rPr lang="zh-CN" altLang="en-US" dirty="0"/>
              <a:t>要求得</a:t>
            </a:r>
            <a:r>
              <a:rPr lang="en-US" altLang="zh-CN" dirty="0"/>
              <a:t>D</a:t>
            </a:r>
            <a:r>
              <a:rPr lang="zh-CN" altLang="en-US" dirty="0"/>
              <a:t>点最短路径，就必须求得其前驱节点</a:t>
            </a:r>
            <a:r>
              <a:rPr lang="en-US" altLang="zh-CN" dirty="0"/>
              <a:t>B</a:t>
            </a:r>
            <a:r>
              <a:rPr lang="zh-CN" altLang="en-US" dirty="0"/>
              <a:t>和</a:t>
            </a:r>
            <a:r>
              <a:rPr lang="en-US" altLang="zh-CN" dirty="0"/>
              <a:t>E</a:t>
            </a:r>
            <a:r>
              <a:rPr lang="zh-CN" altLang="en-US" dirty="0"/>
              <a:t>的最短</a:t>
            </a:r>
            <a:r>
              <a:rPr lang="zh-CN" altLang="en-US" dirty="0" smtClean="0"/>
              <a:t>路径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2564" y="2060848"/>
            <a:ext cx="4394200" cy="271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596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问题分解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2414" y="1905000"/>
            <a:ext cx="5796134" cy="4267200"/>
          </a:xfrm>
        </p:spPr>
        <p:txBody>
          <a:bodyPr/>
          <a:lstStyle/>
          <a:p>
            <a:r>
              <a:rPr lang="zh-CN" altLang="en-US" dirty="0"/>
              <a:t>要求得</a:t>
            </a:r>
            <a:r>
              <a:rPr lang="en-US" altLang="zh-CN" dirty="0"/>
              <a:t>D</a:t>
            </a:r>
            <a:r>
              <a:rPr lang="zh-CN" altLang="en-US" dirty="0"/>
              <a:t>点最短路径，就必须求得其前驱节点</a:t>
            </a:r>
            <a:r>
              <a:rPr lang="en-US" altLang="zh-CN" dirty="0"/>
              <a:t>B</a:t>
            </a:r>
            <a:r>
              <a:rPr lang="zh-CN" altLang="en-US" dirty="0"/>
              <a:t>和</a:t>
            </a:r>
            <a:r>
              <a:rPr lang="en-US" altLang="zh-CN" dirty="0"/>
              <a:t>E</a:t>
            </a:r>
            <a:r>
              <a:rPr lang="zh-CN" altLang="en-US" dirty="0"/>
              <a:t>的最短路径</a:t>
            </a:r>
            <a:endParaRPr lang="en-US" dirty="0"/>
          </a:p>
          <a:p>
            <a:r>
              <a:rPr lang="mr-IN" dirty="0" err="1" smtClean="0"/>
              <a:t>d</a:t>
            </a:r>
            <a:r>
              <a:rPr lang="mr-IN" dirty="0" smtClean="0"/>
              <a:t>(D</a:t>
            </a:r>
            <a:r>
              <a:rPr lang="mr-IN" dirty="0"/>
              <a:t>)=</a:t>
            </a:r>
            <a:r>
              <a:rPr lang="mr-IN" dirty="0" err="1"/>
              <a:t>min</a:t>
            </a:r>
            <a:r>
              <a:rPr lang="mr-IN" dirty="0"/>
              <a:t>(</a:t>
            </a:r>
            <a:r>
              <a:rPr lang="mr-IN" dirty="0" err="1"/>
              <a:t>d</a:t>
            </a:r>
            <a:r>
              <a:rPr lang="mr-IN" dirty="0"/>
              <a:t>(</a:t>
            </a:r>
            <a:r>
              <a:rPr lang="mr-IN" dirty="0" err="1"/>
              <a:t>B</a:t>
            </a:r>
            <a:r>
              <a:rPr lang="mr-IN" dirty="0"/>
              <a:t>)+</a:t>
            </a:r>
            <a:r>
              <a:rPr lang="mr-IN" dirty="0" err="1"/>
              <a:t>l</a:t>
            </a:r>
            <a:r>
              <a:rPr lang="mr-IN" dirty="0"/>
              <a:t>(</a:t>
            </a:r>
            <a:r>
              <a:rPr lang="mr-IN" dirty="0" err="1"/>
              <a:t>B</a:t>
            </a:r>
            <a:r>
              <a:rPr lang="mr-IN" dirty="0"/>
              <a:t>, D), </a:t>
            </a:r>
            <a:r>
              <a:rPr lang="mr-IN" dirty="0" err="1"/>
              <a:t>d</a:t>
            </a:r>
            <a:r>
              <a:rPr lang="mr-IN" dirty="0"/>
              <a:t>(</a:t>
            </a:r>
            <a:r>
              <a:rPr lang="mr-IN" dirty="0" err="1"/>
              <a:t>E</a:t>
            </a:r>
            <a:r>
              <a:rPr lang="mr-IN" dirty="0"/>
              <a:t>)+</a:t>
            </a:r>
            <a:r>
              <a:rPr lang="mr-IN" dirty="0" err="1"/>
              <a:t>l</a:t>
            </a:r>
            <a:r>
              <a:rPr lang="mr-IN" dirty="0"/>
              <a:t>(</a:t>
            </a:r>
            <a:r>
              <a:rPr lang="mr-IN" dirty="0" err="1"/>
              <a:t>E</a:t>
            </a:r>
            <a:r>
              <a:rPr lang="mr-IN" dirty="0"/>
              <a:t>, D</a:t>
            </a:r>
            <a:r>
              <a:rPr lang="mr-IN" dirty="0" smtClean="0"/>
              <a:t>))</a:t>
            </a:r>
            <a:endParaRPr lang="en-US" dirty="0" smtClean="0"/>
          </a:p>
          <a:p>
            <a:pPr lvl="1"/>
            <a:r>
              <a:rPr lang="en-US" altLang="zh-CN" dirty="0" smtClean="0"/>
              <a:t>d</a:t>
            </a:r>
            <a:r>
              <a:rPr lang="zh-CN" altLang="en-US" dirty="0" smtClean="0"/>
              <a:t> 表示已经最短路径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l</a:t>
            </a:r>
            <a:r>
              <a:rPr lang="zh-CN" altLang="en-US" dirty="0" smtClean="0"/>
              <a:t> 表示路径</a:t>
            </a:r>
            <a:endParaRPr lang="en-US" altLang="zh-CN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2564" y="2060848"/>
            <a:ext cx="4394200" cy="271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249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贪心算法原理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贪心算法一般用于求解</a:t>
            </a:r>
            <a:r>
              <a:rPr lang="zh-CN" altLang="en-US" dirty="0" smtClean="0">
                <a:solidFill>
                  <a:srgbClr val="FF0000"/>
                </a:solidFill>
              </a:rPr>
              <a:t>优化</a:t>
            </a:r>
            <a:r>
              <a:rPr lang="zh-CN" altLang="en-US" dirty="0" smtClean="0"/>
              <a:t>问题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最大、最小、最重、最长</a:t>
            </a:r>
            <a:r>
              <a:rPr lang="mr-IN" altLang="zh-CN" dirty="0" smtClean="0"/>
              <a:t>……</a:t>
            </a:r>
            <a:endParaRPr lang="en-US" altLang="zh-CN" dirty="0" smtClean="0"/>
          </a:p>
          <a:p>
            <a:r>
              <a:rPr lang="zh-CN" altLang="en-US" dirty="0" smtClean="0"/>
              <a:t>求解优化问题往往需要估计全局信息</a:t>
            </a:r>
            <a:endParaRPr lang="en-US" altLang="zh-CN" dirty="0" smtClean="0"/>
          </a:p>
          <a:p>
            <a:r>
              <a:rPr lang="zh-CN" altLang="en-US" dirty="0"/>
              <a:t>只有局部信息的求解</a:t>
            </a:r>
            <a:r>
              <a:rPr lang="zh-CN" altLang="en-US" dirty="0" smtClean="0"/>
              <a:t>步骤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分解成若干子问题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每个子问题通过贪心策略进行求解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957303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问题分解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2414" y="1905000"/>
            <a:ext cx="5796134" cy="4267200"/>
          </a:xfrm>
        </p:spPr>
        <p:txBody>
          <a:bodyPr>
            <a:normAutofit/>
          </a:bodyPr>
          <a:lstStyle/>
          <a:p>
            <a:r>
              <a:rPr lang="zh-CN" altLang="en-US" dirty="0"/>
              <a:t>要求得</a:t>
            </a:r>
            <a:r>
              <a:rPr lang="en-US" altLang="zh-CN" dirty="0"/>
              <a:t>D</a:t>
            </a:r>
            <a:r>
              <a:rPr lang="zh-CN" altLang="en-US" dirty="0"/>
              <a:t>点最短路径，就必须求得其前驱节点</a:t>
            </a:r>
            <a:r>
              <a:rPr lang="en-US" altLang="zh-CN" dirty="0"/>
              <a:t>B</a:t>
            </a:r>
            <a:r>
              <a:rPr lang="zh-CN" altLang="en-US" dirty="0"/>
              <a:t>和</a:t>
            </a:r>
            <a:r>
              <a:rPr lang="en-US" altLang="zh-CN" dirty="0"/>
              <a:t>E</a:t>
            </a:r>
            <a:r>
              <a:rPr lang="zh-CN" altLang="en-US" dirty="0"/>
              <a:t>的最短路径</a:t>
            </a:r>
            <a:endParaRPr lang="en-US" dirty="0"/>
          </a:p>
          <a:p>
            <a:r>
              <a:rPr lang="mr-IN" dirty="0" err="1" smtClean="0"/>
              <a:t>d</a:t>
            </a:r>
            <a:r>
              <a:rPr lang="mr-IN" dirty="0" smtClean="0"/>
              <a:t>(D</a:t>
            </a:r>
            <a:r>
              <a:rPr lang="mr-IN" dirty="0"/>
              <a:t>)=</a:t>
            </a:r>
            <a:r>
              <a:rPr lang="mr-IN" dirty="0" err="1"/>
              <a:t>min</a:t>
            </a:r>
            <a:r>
              <a:rPr lang="mr-IN" dirty="0"/>
              <a:t>(</a:t>
            </a:r>
            <a:r>
              <a:rPr lang="mr-IN" dirty="0" err="1"/>
              <a:t>d</a:t>
            </a:r>
            <a:r>
              <a:rPr lang="mr-IN" dirty="0"/>
              <a:t>(</a:t>
            </a:r>
            <a:r>
              <a:rPr lang="mr-IN" dirty="0" err="1"/>
              <a:t>B</a:t>
            </a:r>
            <a:r>
              <a:rPr lang="mr-IN" dirty="0"/>
              <a:t>)+</a:t>
            </a:r>
            <a:r>
              <a:rPr lang="mr-IN" dirty="0" err="1"/>
              <a:t>l</a:t>
            </a:r>
            <a:r>
              <a:rPr lang="mr-IN" dirty="0"/>
              <a:t>(</a:t>
            </a:r>
            <a:r>
              <a:rPr lang="mr-IN" dirty="0" err="1"/>
              <a:t>B</a:t>
            </a:r>
            <a:r>
              <a:rPr lang="mr-IN" dirty="0"/>
              <a:t>, D), </a:t>
            </a:r>
            <a:r>
              <a:rPr lang="mr-IN" dirty="0" err="1"/>
              <a:t>d</a:t>
            </a:r>
            <a:r>
              <a:rPr lang="mr-IN" dirty="0"/>
              <a:t>(</a:t>
            </a:r>
            <a:r>
              <a:rPr lang="mr-IN" dirty="0" err="1"/>
              <a:t>E</a:t>
            </a:r>
            <a:r>
              <a:rPr lang="mr-IN" dirty="0"/>
              <a:t>)+</a:t>
            </a:r>
            <a:r>
              <a:rPr lang="mr-IN" dirty="0" err="1"/>
              <a:t>l</a:t>
            </a:r>
            <a:r>
              <a:rPr lang="mr-IN" dirty="0"/>
              <a:t>(</a:t>
            </a:r>
            <a:r>
              <a:rPr lang="mr-IN" dirty="0" err="1"/>
              <a:t>E</a:t>
            </a:r>
            <a:r>
              <a:rPr lang="mr-IN" dirty="0"/>
              <a:t>, D</a:t>
            </a:r>
            <a:r>
              <a:rPr lang="mr-IN" dirty="0" smtClean="0"/>
              <a:t>))</a:t>
            </a:r>
            <a:endParaRPr lang="en-US" dirty="0" smtClean="0"/>
          </a:p>
          <a:p>
            <a:pPr lvl="1"/>
            <a:r>
              <a:rPr lang="en-US" altLang="zh-CN" dirty="0" smtClean="0"/>
              <a:t>d</a:t>
            </a:r>
            <a:r>
              <a:rPr lang="zh-CN" altLang="en-US" dirty="0" smtClean="0"/>
              <a:t> 表示已经最短路径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l</a:t>
            </a:r>
            <a:r>
              <a:rPr lang="zh-CN" altLang="en-US" dirty="0" smtClean="0"/>
              <a:t> 表示路径</a:t>
            </a:r>
            <a:endParaRPr lang="en-US" altLang="zh-CN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2564" y="2060848"/>
            <a:ext cx="4394200" cy="271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743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问题分解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2414" y="1905000"/>
            <a:ext cx="5796134" cy="4267200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要求得</a:t>
            </a:r>
            <a:r>
              <a:rPr lang="en-US" altLang="zh-CN" dirty="0"/>
              <a:t>D</a:t>
            </a:r>
            <a:r>
              <a:rPr lang="zh-CN" altLang="en-US" dirty="0"/>
              <a:t>点最短路径，就必须求得其前驱节点</a:t>
            </a:r>
            <a:r>
              <a:rPr lang="en-US" altLang="zh-CN" dirty="0"/>
              <a:t>B</a:t>
            </a:r>
            <a:r>
              <a:rPr lang="zh-CN" altLang="en-US" dirty="0"/>
              <a:t>和</a:t>
            </a:r>
            <a:r>
              <a:rPr lang="en-US" altLang="zh-CN" dirty="0"/>
              <a:t>E</a:t>
            </a:r>
            <a:r>
              <a:rPr lang="zh-CN" altLang="en-US" dirty="0"/>
              <a:t>的最短路径</a:t>
            </a:r>
            <a:endParaRPr lang="en-US" dirty="0"/>
          </a:p>
          <a:p>
            <a:r>
              <a:rPr lang="mr-IN" dirty="0" err="1" smtClean="0"/>
              <a:t>d</a:t>
            </a:r>
            <a:r>
              <a:rPr lang="mr-IN" dirty="0" smtClean="0"/>
              <a:t>(D</a:t>
            </a:r>
            <a:r>
              <a:rPr lang="mr-IN" dirty="0"/>
              <a:t>)=</a:t>
            </a:r>
            <a:r>
              <a:rPr lang="mr-IN" dirty="0" err="1"/>
              <a:t>min</a:t>
            </a:r>
            <a:r>
              <a:rPr lang="mr-IN" dirty="0"/>
              <a:t>(</a:t>
            </a:r>
            <a:r>
              <a:rPr lang="mr-IN" dirty="0" err="1"/>
              <a:t>d</a:t>
            </a:r>
            <a:r>
              <a:rPr lang="mr-IN" dirty="0"/>
              <a:t>(</a:t>
            </a:r>
            <a:r>
              <a:rPr lang="mr-IN" dirty="0" err="1"/>
              <a:t>B</a:t>
            </a:r>
            <a:r>
              <a:rPr lang="mr-IN" dirty="0"/>
              <a:t>)+</a:t>
            </a:r>
            <a:r>
              <a:rPr lang="mr-IN" dirty="0" err="1"/>
              <a:t>l</a:t>
            </a:r>
            <a:r>
              <a:rPr lang="mr-IN" dirty="0"/>
              <a:t>(</a:t>
            </a:r>
            <a:r>
              <a:rPr lang="mr-IN" dirty="0" err="1"/>
              <a:t>B</a:t>
            </a:r>
            <a:r>
              <a:rPr lang="mr-IN" dirty="0"/>
              <a:t>, D), </a:t>
            </a:r>
            <a:r>
              <a:rPr lang="mr-IN" dirty="0" err="1"/>
              <a:t>d</a:t>
            </a:r>
            <a:r>
              <a:rPr lang="mr-IN" dirty="0"/>
              <a:t>(</a:t>
            </a:r>
            <a:r>
              <a:rPr lang="mr-IN" dirty="0" err="1"/>
              <a:t>E</a:t>
            </a:r>
            <a:r>
              <a:rPr lang="mr-IN" dirty="0"/>
              <a:t>)+</a:t>
            </a:r>
            <a:r>
              <a:rPr lang="mr-IN" dirty="0" err="1"/>
              <a:t>l</a:t>
            </a:r>
            <a:r>
              <a:rPr lang="mr-IN" dirty="0"/>
              <a:t>(</a:t>
            </a:r>
            <a:r>
              <a:rPr lang="mr-IN" dirty="0" err="1"/>
              <a:t>E</a:t>
            </a:r>
            <a:r>
              <a:rPr lang="mr-IN" dirty="0"/>
              <a:t>, D</a:t>
            </a:r>
            <a:r>
              <a:rPr lang="mr-IN" dirty="0" smtClean="0"/>
              <a:t>))</a:t>
            </a:r>
            <a:endParaRPr lang="en-US" dirty="0" smtClean="0"/>
          </a:p>
          <a:p>
            <a:pPr lvl="1"/>
            <a:r>
              <a:rPr lang="en-US" altLang="zh-CN" dirty="0" smtClean="0"/>
              <a:t>d</a:t>
            </a:r>
            <a:r>
              <a:rPr lang="zh-CN" altLang="en-US" dirty="0" smtClean="0"/>
              <a:t> 表示已经最短路径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l</a:t>
            </a:r>
            <a:r>
              <a:rPr lang="zh-CN" altLang="en-US" dirty="0" smtClean="0"/>
              <a:t> 表示路径</a:t>
            </a:r>
            <a:endParaRPr lang="en-US" altLang="zh-CN" dirty="0" smtClean="0"/>
          </a:p>
          <a:p>
            <a:r>
              <a:rPr lang="mr-IN" dirty="0" err="1"/>
              <a:t>d</a:t>
            </a:r>
            <a:r>
              <a:rPr lang="mr-IN" dirty="0"/>
              <a:t>(</a:t>
            </a:r>
            <a:r>
              <a:rPr lang="mr-IN" dirty="0" err="1"/>
              <a:t>B</a:t>
            </a:r>
            <a:r>
              <a:rPr lang="mr-IN" dirty="0" smtClean="0"/>
              <a:t>)</a:t>
            </a:r>
            <a:r>
              <a:rPr lang="zh-CN" altLang="en-US" dirty="0" smtClean="0"/>
              <a:t> 与 </a:t>
            </a:r>
            <a:r>
              <a:rPr lang="mr-IN" dirty="0" err="1" smtClean="0"/>
              <a:t>d</a:t>
            </a:r>
            <a:r>
              <a:rPr lang="mr-IN" dirty="0" smtClean="0"/>
              <a:t>(</a:t>
            </a:r>
            <a:r>
              <a:rPr lang="en-US" altLang="zh-CN" dirty="0" smtClean="0"/>
              <a:t>E</a:t>
            </a:r>
            <a:r>
              <a:rPr lang="mr-IN" dirty="0" smtClean="0"/>
              <a:t>)</a:t>
            </a:r>
            <a:r>
              <a:rPr lang="zh-CN" altLang="en-US" dirty="0" smtClean="0"/>
              <a:t> 可以看作是 </a:t>
            </a:r>
            <a:r>
              <a:rPr lang="mr-IN" dirty="0" err="1" smtClean="0"/>
              <a:t>d</a:t>
            </a:r>
            <a:r>
              <a:rPr lang="mr-IN" dirty="0" smtClean="0"/>
              <a:t>(</a:t>
            </a:r>
            <a:r>
              <a:rPr lang="en-US" altLang="zh-CN" dirty="0" smtClean="0"/>
              <a:t>D</a:t>
            </a:r>
            <a:r>
              <a:rPr lang="mr-IN" dirty="0" smtClean="0"/>
              <a:t>)</a:t>
            </a:r>
            <a:r>
              <a:rPr lang="zh-CN" altLang="en-US" smtClean="0"/>
              <a:t> 的两个字问题</a:t>
            </a:r>
            <a:endParaRPr lang="en-US" altLang="zh-CN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2564" y="2060848"/>
            <a:ext cx="4394200" cy="271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366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贪心策略</a:t>
            </a:r>
            <a:r>
              <a:rPr lang="en-US" altLang="zh-CN" dirty="0" smtClean="0"/>
              <a:t>—</a:t>
            </a:r>
            <a:r>
              <a:rPr lang="en-US" dirty="0" err="1" smtClean="0"/>
              <a:t>Dijkstra</a:t>
            </a:r>
            <a:r>
              <a:rPr lang="zh-CN" altLang="en-US" dirty="0" smtClean="0"/>
              <a:t>算法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3" y="2204864"/>
            <a:ext cx="99060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95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Dijkstra</a:t>
            </a:r>
            <a:r>
              <a:rPr lang="zh-CN" altLang="en-US" dirty="0" smtClean="0"/>
              <a:t>算法实现</a:t>
            </a:r>
            <a:r>
              <a:rPr lang="en-US" altLang="zh-CN" dirty="0" smtClean="0"/>
              <a:t>1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7712" y="2692400"/>
            <a:ext cx="8153400" cy="147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400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0823" y="0"/>
            <a:ext cx="650717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265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算法正确性证明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在集合</a:t>
            </a:r>
            <a:r>
              <a:rPr lang="en-US" altLang="zh-CN" dirty="0"/>
              <a:t>S </a:t>
            </a:r>
            <a:r>
              <a:rPr lang="zh-CN" altLang="en-US" dirty="0"/>
              <a:t>中的节点</a:t>
            </a:r>
            <a:r>
              <a:rPr lang="en-US" altLang="zh-CN" dirty="0"/>
              <a:t>v</a:t>
            </a:r>
            <a:r>
              <a:rPr lang="zh-CN" altLang="en-US" dirty="0"/>
              <a:t>，其距离</a:t>
            </a:r>
            <a:r>
              <a:rPr lang="en-US" altLang="zh-CN" dirty="0"/>
              <a:t>d(v) ⼀</a:t>
            </a:r>
            <a:r>
              <a:rPr lang="zh-CN" altLang="en-US" dirty="0"/>
              <a:t>定</a:t>
            </a:r>
            <a:r>
              <a:rPr lang="zh-CN" altLang="en-US" dirty="0" smtClean="0"/>
              <a:t>是从</a:t>
            </a:r>
            <a:r>
              <a:rPr lang="zh-CN" altLang="en-US" dirty="0"/>
              <a:t>源点</a:t>
            </a:r>
            <a:r>
              <a:rPr lang="en-US" altLang="zh-CN" dirty="0"/>
              <a:t>s </a:t>
            </a:r>
            <a:r>
              <a:rPr lang="zh-CN" altLang="en-US" dirty="0"/>
              <a:t>到该点的最⼩</a:t>
            </a:r>
            <a:r>
              <a:rPr lang="zh-CN" altLang="en-US" dirty="0" smtClean="0"/>
              <a:t>距离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不会在后续计算中 </a:t>
            </a:r>
            <a:r>
              <a:rPr lang="en-US" altLang="zh-CN" dirty="0"/>
              <a:t>d(v) </a:t>
            </a:r>
            <a:r>
              <a:rPr lang="zh-CN" altLang="en-US" dirty="0" smtClean="0"/>
              <a:t>还有变小的可能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536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证明</a:t>
            </a:r>
            <a:r>
              <a:rPr lang="en-US" altLang="zh-CN" dirty="0" smtClean="0"/>
              <a:t>——n</a:t>
            </a:r>
            <a:r>
              <a:rPr lang="zh-CN" altLang="en-US" dirty="0" smtClean="0"/>
              <a:t>等于</a:t>
            </a:r>
            <a:r>
              <a:rPr lang="en-US" altLang="zh-CN" dirty="0" smtClean="0"/>
              <a:t>1</a:t>
            </a:r>
            <a:r>
              <a:rPr lang="zh-CN" altLang="en-US" dirty="0" smtClean="0"/>
              <a:t>时成立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2414" y="1905000"/>
            <a:ext cx="9684566" cy="4267200"/>
          </a:xfrm>
        </p:spPr>
        <p:txBody>
          <a:bodyPr/>
          <a:lstStyle/>
          <a:p>
            <a:r>
              <a:rPr lang="zh-CN" altLang="en-US" dirty="0"/>
              <a:t>第⼀步是将源点</a:t>
            </a:r>
            <a:r>
              <a:rPr lang="en-US" altLang="zh-CN" dirty="0"/>
              <a:t>s </a:t>
            </a:r>
            <a:r>
              <a:rPr lang="zh-CN" altLang="en-US" dirty="0"/>
              <a:t>加⼊到</a:t>
            </a:r>
            <a:r>
              <a:rPr lang="en-US" altLang="zh-CN" dirty="0"/>
              <a:t>S</a:t>
            </a:r>
            <a:r>
              <a:rPr lang="zh-CN" altLang="en-US" dirty="0"/>
              <a:t>，并设定其距离</a:t>
            </a:r>
            <a:r>
              <a:rPr lang="en-US" altLang="zh-CN" dirty="0"/>
              <a:t>d(s)=</a:t>
            </a:r>
            <a:r>
              <a:rPr lang="en-US" altLang="zh-CN" dirty="0" smtClean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790135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证明</a:t>
            </a:r>
            <a:r>
              <a:rPr lang="en-US" altLang="zh-CN" dirty="0" smtClean="0"/>
              <a:t>——n</a:t>
            </a:r>
            <a:r>
              <a:rPr lang="zh-CN" altLang="en-US" dirty="0" smtClean="0"/>
              <a:t>等于</a:t>
            </a:r>
            <a:r>
              <a:rPr lang="en-US" altLang="zh-CN" dirty="0" smtClean="0"/>
              <a:t>k</a:t>
            </a:r>
            <a:r>
              <a:rPr lang="zh-CN" altLang="en-US" dirty="0" smtClean="0"/>
              <a:t>时也成立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2414" y="1905000"/>
            <a:ext cx="9756574" cy="4267200"/>
          </a:xfrm>
        </p:spPr>
        <p:txBody>
          <a:bodyPr/>
          <a:lstStyle/>
          <a:p>
            <a:r>
              <a:rPr lang="zh-CN" altLang="en-US" dirty="0"/>
              <a:t>第⼀步是将源点</a:t>
            </a:r>
            <a:r>
              <a:rPr lang="en-US" altLang="zh-CN" dirty="0"/>
              <a:t>s </a:t>
            </a:r>
            <a:r>
              <a:rPr lang="zh-CN" altLang="en-US" dirty="0"/>
              <a:t>加⼊到</a:t>
            </a:r>
            <a:r>
              <a:rPr lang="en-US" altLang="zh-CN" dirty="0"/>
              <a:t>S</a:t>
            </a:r>
            <a:r>
              <a:rPr lang="zh-CN" altLang="en-US" dirty="0"/>
              <a:t>，并设定其距离</a:t>
            </a:r>
            <a:r>
              <a:rPr lang="en-US" altLang="zh-CN" dirty="0"/>
              <a:t>d(s)=</a:t>
            </a:r>
            <a:r>
              <a:rPr lang="en-US" altLang="zh-CN" dirty="0" smtClean="0"/>
              <a:t>0</a:t>
            </a:r>
          </a:p>
          <a:p>
            <a:r>
              <a:rPr lang="zh-CN" altLang="en-US" dirty="0"/>
              <a:t>不妨设当</a:t>
            </a:r>
            <a:r>
              <a:rPr lang="en-US" altLang="zh-CN" dirty="0"/>
              <a:t>S </a:t>
            </a:r>
            <a:r>
              <a:rPr lang="zh-CN" altLang="en-US" dirty="0"/>
              <a:t>中有</a:t>
            </a:r>
            <a:r>
              <a:rPr lang="en-US" altLang="zh-CN" dirty="0"/>
              <a:t>k </a:t>
            </a:r>
            <a:r>
              <a:rPr lang="zh-CN" altLang="en-US" dirty="0"/>
              <a:t>个节点时，都能保证当前距离都是从源点</a:t>
            </a:r>
            <a:r>
              <a:rPr lang="en-US" altLang="zh-CN" dirty="0"/>
              <a:t>s </a:t>
            </a:r>
            <a:r>
              <a:rPr lang="zh-CN" altLang="en-US" dirty="0"/>
              <a:t>到</a:t>
            </a:r>
            <a:r>
              <a:rPr lang="zh-CN" altLang="en-US" dirty="0" smtClean="0"/>
              <a:t>这</a:t>
            </a:r>
            <a:r>
              <a:rPr lang="en-US" altLang="zh-CN" dirty="0" smtClean="0"/>
              <a:t>k </a:t>
            </a:r>
            <a:r>
              <a:rPr lang="zh-CN" altLang="en-US" dirty="0"/>
              <a:t>个节点的距离最⼩值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889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证明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归纳推导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2414" y="1905000"/>
            <a:ext cx="5940150" cy="4267200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第⼀步是将源点</a:t>
            </a:r>
            <a:r>
              <a:rPr lang="en-US" altLang="zh-CN" dirty="0"/>
              <a:t>s </a:t>
            </a:r>
            <a:r>
              <a:rPr lang="zh-CN" altLang="en-US" dirty="0"/>
              <a:t>加⼊到</a:t>
            </a:r>
            <a:r>
              <a:rPr lang="en-US" altLang="zh-CN" dirty="0"/>
              <a:t>S</a:t>
            </a:r>
            <a:r>
              <a:rPr lang="zh-CN" altLang="en-US" dirty="0"/>
              <a:t>，并设定其距离</a:t>
            </a:r>
            <a:r>
              <a:rPr lang="en-US" altLang="zh-CN" dirty="0"/>
              <a:t>d(s)=</a:t>
            </a:r>
            <a:r>
              <a:rPr lang="en-US" altLang="zh-CN" dirty="0" smtClean="0"/>
              <a:t>0</a:t>
            </a:r>
          </a:p>
          <a:p>
            <a:r>
              <a:rPr lang="zh-CN" altLang="en-US" dirty="0"/>
              <a:t>不妨设当</a:t>
            </a:r>
            <a:r>
              <a:rPr lang="en-US" altLang="zh-CN" dirty="0"/>
              <a:t>S </a:t>
            </a:r>
            <a:r>
              <a:rPr lang="zh-CN" altLang="en-US" dirty="0"/>
              <a:t>中有</a:t>
            </a:r>
            <a:r>
              <a:rPr lang="en-US" altLang="zh-CN" dirty="0"/>
              <a:t>k </a:t>
            </a:r>
            <a:r>
              <a:rPr lang="zh-CN" altLang="en-US" dirty="0"/>
              <a:t>个节点时，都能保证当前距离都是从源点</a:t>
            </a:r>
            <a:r>
              <a:rPr lang="en-US" altLang="zh-CN" dirty="0"/>
              <a:t>s </a:t>
            </a:r>
            <a:r>
              <a:rPr lang="zh-CN" altLang="en-US" dirty="0"/>
              <a:t>到</a:t>
            </a:r>
            <a:r>
              <a:rPr lang="zh-CN" altLang="en-US" dirty="0" smtClean="0"/>
              <a:t>这</a:t>
            </a:r>
            <a:r>
              <a:rPr lang="en-US" altLang="zh-CN" dirty="0" smtClean="0"/>
              <a:t>k </a:t>
            </a:r>
            <a:r>
              <a:rPr lang="zh-CN" altLang="en-US" dirty="0"/>
              <a:t>个节点的距离最⼩</a:t>
            </a:r>
            <a:r>
              <a:rPr lang="zh-CN" altLang="en-US" dirty="0" smtClean="0"/>
              <a:t>值</a:t>
            </a:r>
            <a:endParaRPr lang="en-US" altLang="zh-CN" dirty="0" smtClean="0"/>
          </a:p>
          <a:p>
            <a:r>
              <a:rPr lang="zh-CN" altLang="en-US" dirty="0"/>
              <a:t>节点</a:t>
            </a:r>
            <a:r>
              <a:rPr lang="en-US" altLang="zh-CN" dirty="0"/>
              <a:t>v </a:t>
            </a:r>
            <a:r>
              <a:rPr lang="zh-CN" altLang="en-US" dirty="0"/>
              <a:t>连接的</a:t>
            </a:r>
            <a:r>
              <a:rPr lang="en-US" altLang="zh-CN" dirty="0"/>
              <a:t>S </a:t>
            </a:r>
            <a:r>
              <a:rPr lang="zh-CN" altLang="en-US" dirty="0" smtClean="0"/>
              <a:t>中</a:t>
            </a:r>
            <a:r>
              <a:rPr lang="zh-CN" altLang="en-US" dirty="0"/>
              <a:t>的各个节点，经过边</a:t>
            </a:r>
            <a:r>
              <a:rPr lang="en-US" altLang="zh-CN" dirty="0"/>
              <a:t>l(u, v) </a:t>
            </a:r>
            <a:r>
              <a:rPr lang="zh-CN" altLang="en-US" dirty="0"/>
              <a:t>的是最⼩距离</a:t>
            </a:r>
            <a:endParaRPr lang="en-US" altLang="zh-CN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6620" y="1905000"/>
            <a:ext cx="3505543" cy="3217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427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证明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归纳推导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2414" y="1905000"/>
            <a:ext cx="5940150" cy="426720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节点</a:t>
            </a:r>
            <a:r>
              <a:rPr lang="en-US" altLang="zh-CN" dirty="0"/>
              <a:t>v </a:t>
            </a:r>
            <a:r>
              <a:rPr lang="zh-CN" altLang="en-US" dirty="0"/>
              <a:t>连接的</a:t>
            </a:r>
            <a:r>
              <a:rPr lang="en-US" altLang="zh-CN" dirty="0"/>
              <a:t>S </a:t>
            </a:r>
            <a:r>
              <a:rPr lang="zh-CN" altLang="en-US" dirty="0" smtClean="0"/>
              <a:t>中</a:t>
            </a:r>
            <a:r>
              <a:rPr lang="zh-CN" altLang="en-US" dirty="0"/>
              <a:t>的各个节点，经过边</a:t>
            </a:r>
            <a:r>
              <a:rPr lang="en-US" altLang="zh-CN" dirty="0"/>
              <a:t>l(u, v) </a:t>
            </a:r>
            <a:r>
              <a:rPr lang="zh-CN" altLang="en-US" dirty="0"/>
              <a:t>的是最⼩</a:t>
            </a:r>
            <a:r>
              <a:rPr lang="zh-CN" altLang="en-US" dirty="0" smtClean="0"/>
              <a:t>距离</a:t>
            </a:r>
            <a:endParaRPr lang="en-US" altLang="zh-CN" dirty="0" smtClean="0"/>
          </a:p>
          <a:p>
            <a:pPr lvl="1"/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6620" y="1905000"/>
            <a:ext cx="3505543" cy="3217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109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贪心算法原理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贪心算法一般用于求解</a:t>
            </a:r>
            <a:r>
              <a:rPr lang="zh-CN" altLang="en-US" dirty="0" smtClean="0">
                <a:solidFill>
                  <a:srgbClr val="FF0000"/>
                </a:solidFill>
              </a:rPr>
              <a:t>优化</a:t>
            </a:r>
            <a:r>
              <a:rPr lang="zh-CN" altLang="en-US" dirty="0" smtClean="0"/>
              <a:t>问题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最大、最小、最重、最长</a:t>
            </a:r>
            <a:r>
              <a:rPr lang="mr-IN" altLang="zh-CN" dirty="0" smtClean="0"/>
              <a:t>……</a:t>
            </a:r>
            <a:endParaRPr lang="en-US" altLang="zh-CN" dirty="0" smtClean="0"/>
          </a:p>
          <a:p>
            <a:r>
              <a:rPr lang="zh-CN" altLang="en-US" dirty="0" smtClean="0"/>
              <a:t>求解优化问题往往需要估计全局信息</a:t>
            </a:r>
            <a:endParaRPr lang="en-US" altLang="zh-CN" dirty="0" smtClean="0"/>
          </a:p>
          <a:p>
            <a:r>
              <a:rPr lang="zh-CN" altLang="en-US" dirty="0"/>
              <a:t>只有局部信息的求解</a:t>
            </a:r>
            <a:r>
              <a:rPr lang="zh-CN" altLang="en-US" dirty="0" smtClean="0"/>
              <a:t>步骤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分解成若干子问题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每个子问题通过贪心策略进行求解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组合子问题的解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0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证明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归纳推导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2414" y="1905000"/>
            <a:ext cx="5940150" cy="426720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节点</a:t>
            </a:r>
            <a:r>
              <a:rPr lang="en-US" altLang="zh-CN" dirty="0"/>
              <a:t>v </a:t>
            </a:r>
            <a:r>
              <a:rPr lang="zh-CN" altLang="en-US" dirty="0"/>
              <a:t>连接的</a:t>
            </a:r>
            <a:r>
              <a:rPr lang="en-US" altLang="zh-CN" dirty="0"/>
              <a:t>S </a:t>
            </a:r>
            <a:r>
              <a:rPr lang="zh-CN" altLang="en-US" dirty="0" smtClean="0"/>
              <a:t>中</a:t>
            </a:r>
            <a:r>
              <a:rPr lang="zh-CN" altLang="en-US" dirty="0"/>
              <a:t>的各个节点，经过边</a:t>
            </a:r>
            <a:r>
              <a:rPr lang="en-US" altLang="zh-CN" dirty="0"/>
              <a:t>l(u, v) </a:t>
            </a:r>
            <a:r>
              <a:rPr lang="zh-CN" altLang="en-US" dirty="0"/>
              <a:t>的是最⼩</a:t>
            </a:r>
            <a:r>
              <a:rPr lang="zh-CN" altLang="en-US" dirty="0" smtClean="0"/>
              <a:t>距离</a:t>
            </a:r>
            <a:endParaRPr lang="en-US" altLang="zh-CN" dirty="0" smtClean="0"/>
          </a:p>
          <a:p>
            <a:r>
              <a:rPr lang="zh-CN" altLang="en-US" dirty="0" smtClean="0"/>
              <a:t>否则存在</a:t>
            </a:r>
            <a:r>
              <a:rPr lang="en-US" altLang="zh-CN" dirty="0" smtClean="0"/>
              <a:t>y</a:t>
            </a:r>
            <a:r>
              <a:rPr lang="zh-CN" altLang="en-US" dirty="0" smtClean="0"/>
              <a:t>到</a:t>
            </a:r>
            <a:r>
              <a:rPr lang="en-US" altLang="zh-CN" dirty="0" smtClean="0"/>
              <a:t>v</a:t>
            </a:r>
            <a:r>
              <a:rPr lang="zh-CN" altLang="en-US" dirty="0" smtClean="0"/>
              <a:t>，此时</a:t>
            </a:r>
            <a:r>
              <a:rPr lang="en-US" altLang="zh-CN" dirty="0" smtClean="0"/>
              <a:t>s</a:t>
            </a:r>
            <a:r>
              <a:rPr lang="zh-CN" altLang="en-US" dirty="0" smtClean="0"/>
              <a:t>到</a:t>
            </a:r>
            <a:r>
              <a:rPr lang="en-US" altLang="zh-CN" dirty="0" smtClean="0"/>
              <a:t>v</a:t>
            </a:r>
            <a:r>
              <a:rPr lang="zh-CN" altLang="en-US" dirty="0" smtClean="0"/>
              <a:t>的最小距离为</a:t>
            </a:r>
            <a:r>
              <a:rPr lang="en-US" altLang="zh-CN" dirty="0" smtClean="0"/>
              <a:t>P</a:t>
            </a:r>
          </a:p>
          <a:p>
            <a:pPr lvl="1"/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6620" y="1905000"/>
            <a:ext cx="3505543" cy="3217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235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证明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归纳推导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2414" y="1905000"/>
            <a:ext cx="5940150" cy="426720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节点</a:t>
            </a:r>
            <a:r>
              <a:rPr lang="en-US" altLang="zh-CN" dirty="0"/>
              <a:t>v </a:t>
            </a:r>
            <a:r>
              <a:rPr lang="zh-CN" altLang="en-US" dirty="0"/>
              <a:t>连接的</a:t>
            </a:r>
            <a:r>
              <a:rPr lang="en-US" altLang="zh-CN" dirty="0"/>
              <a:t>S </a:t>
            </a:r>
            <a:r>
              <a:rPr lang="zh-CN" altLang="en-US" dirty="0" smtClean="0"/>
              <a:t>中</a:t>
            </a:r>
            <a:r>
              <a:rPr lang="zh-CN" altLang="en-US" dirty="0"/>
              <a:t>的各个节点，经过边</a:t>
            </a:r>
            <a:r>
              <a:rPr lang="en-US" altLang="zh-CN" dirty="0"/>
              <a:t>l(u, v) </a:t>
            </a:r>
            <a:r>
              <a:rPr lang="zh-CN" altLang="en-US" dirty="0"/>
              <a:t>的是最⼩</a:t>
            </a:r>
            <a:r>
              <a:rPr lang="zh-CN" altLang="en-US" dirty="0" smtClean="0"/>
              <a:t>距离</a:t>
            </a:r>
            <a:endParaRPr lang="en-US" altLang="zh-CN" dirty="0" smtClean="0"/>
          </a:p>
          <a:p>
            <a:r>
              <a:rPr lang="zh-CN" altLang="en-US" dirty="0" smtClean="0"/>
              <a:t>否则存在</a:t>
            </a:r>
            <a:r>
              <a:rPr lang="en-US" altLang="zh-CN" dirty="0" smtClean="0"/>
              <a:t>y</a:t>
            </a:r>
            <a:r>
              <a:rPr lang="zh-CN" altLang="en-US" dirty="0" smtClean="0"/>
              <a:t>到</a:t>
            </a:r>
            <a:r>
              <a:rPr lang="en-US" altLang="zh-CN" dirty="0" smtClean="0"/>
              <a:t>v</a:t>
            </a:r>
            <a:r>
              <a:rPr lang="zh-CN" altLang="en-US" dirty="0" smtClean="0"/>
              <a:t>，此时</a:t>
            </a:r>
            <a:r>
              <a:rPr lang="en-US" altLang="zh-CN" dirty="0" smtClean="0"/>
              <a:t>s</a:t>
            </a:r>
            <a:r>
              <a:rPr lang="zh-CN" altLang="en-US" dirty="0" smtClean="0"/>
              <a:t>到</a:t>
            </a:r>
            <a:r>
              <a:rPr lang="en-US" altLang="zh-CN" dirty="0" smtClean="0"/>
              <a:t>v</a:t>
            </a:r>
            <a:r>
              <a:rPr lang="zh-CN" altLang="en-US" dirty="0" smtClean="0"/>
              <a:t>的最小距离为</a:t>
            </a:r>
            <a:r>
              <a:rPr lang="en-US" altLang="zh-CN" dirty="0" smtClean="0"/>
              <a:t>P</a:t>
            </a:r>
          </a:p>
          <a:p>
            <a:pPr lvl="1"/>
            <a:r>
              <a:rPr lang="mr-IN" dirty="0" err="1"/>
              <a:t>l</a:t>
            </a:r>
            <a:r>
              <a:rPr lang="mr-IN" dirty="0"/>
              <a:t>(</a:t>
            </a:r>
            <a:r>
              <a:rPr lang="mr-IN" dirty="0" err="1"/>
              <a:t>P</a:t>
            </a:r>
            <a:r>
              <a:rPr lang="mr-IN" dirty="0"/>
              <a:t>) ⩾ </a:t>
            </a:r>
            <a:r>
              <a:rPr lang="mr-IN" dirty="0" err="1"/>
              <a:t>d</a:t>
            </a:r>
            <a:r>
              <a:rPr lang="mr-IN" dirty="0"/>
              <a:t>(</a:t>
            </a:r>
            <a:r>
              <a:rPr lang="mr-IN" dirty="0" err="1"/>
              <a:t>x</a:t>
            </a:r>
            <a:r>
              <a:rPr lang="mr-IN" dirty="0"/>
              <a:t>)+</a:t>
            </a:r>
            <a:r>
              <a:rPr lang="mr-IN" dirty="0" err="1"/>
              <a:t>l</a:t>
            </a:r>
            <a:r>
              <a:rPr lang="mr-IN" dirty="0"/>
              <a:t>(</a:t>
            </a:r>
            <a:r>
              <a:rPr lang="mr-IN" dirty="0" err="1"/>
              <a:t>x</a:t>
            </a:r>
            <a:r>
              <a:rPr lang="mr-IN" dirty="0"/>
              <a:t>, </a:t>
            </a:r>
            <a:r>
              <a:rPr lang="mr-IN" dirty="0" err="1"/>
              <a:t>y</a:t>
            </a:r>
            <a:r>
              <a:rPr lang="mr-IN" dirty="0" smtClean="0"/>
              <a:t>)</a:t>
            </a:r>
            <a:endParaRPr lang="en-US" dirty="0" smtClean="0"/>
          </a:p>
          <a:p>
            <a:pPr lvl="1"/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6620" y="1905000"/>
            <a:ext cx="3505543" cy="3217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500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证明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归纳推导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2414" y="1905000"/>
            <a:ext cx="5940150" cy="426720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节点</a:t>
            </a:r>
            <a:r>
              <a:rPr lang="en-US" altLang="zh-CN" dirty="0"/>
              <a:t>v </a:t>
            </a:r>
            <a:r>
              <a:rPr lang="zh-CN" altLang="en-US" dirty="0"/>
              <a:t>连接的</a:t>
            </a:r>
            <a:r>
              <a:rPr lang="en-US" altLang="zh-CN" dirty="0"/>
              <a:t>S </a:t>
            </a:r>
            <a:r>
              <a:rPr lang="zh-CN" altLang="en-US" dirty="0" smtClean="0"/>
              <a:t>中</a:t>
            </a:r>
            <a:r>
              <a:rPr lang="zh-CN" altLang="en-US" dirty="0"/>
              <a:t>的各个节点，经过边</a:t>
            </a:r>
            <a:r>
              <a:rPr lang="en-US" altLang="zh-CN" dirty="0"/>
              <a:t>l(u, v) </a:t>
            </a:r>
            <a:r>
              <a:rPr lang="zh-CN" altLang="en-US" dirty="0"/>
              <a:t>的是最⼩</a:t>
            </a:r>
            <a:r>
              <a:rPr lang="zh-CN" altLang="en-US" dirty="0" smtClean="0"/>
              <a:t>距离</a:t>
            </a:r>
            <a:endParaRPr lang="en-US" altLang="zh-CN" dirty="0" smtClean="0"/>
          </a:p>
          <a:p>
            <a:r>
              <a:rPr lang="zh-CN" altLang="en-US" dirty="0" smtClean="0"/>
              <a:t>否则存在</a:t>
            </a:r>
            <a:r>
              <a:rPr lang="en-US" altLang="zh-CN" dirty="0" smtClean="0"/>
              <a:t>y</a:t>
            </a:r>
            <a:r>
              <a:rPr lang="zh-CN" altLang="en-US" dirty="0" smtClean="0"/>
              <a:t>到</a:t>
            </a:r>
            <a:r>
              <a:rPr lang="en-US" altLang="zh-CN" dirty="0" smtClean="0"/>
              <a:t>v</a:t>
            </a:r>
            <a:r>
              <a:rPr lang="zh-CN" altLang="en-US" dirty="0" smtClean="0"/>
              <a:t>，此时</a:t>
            </a:r>
            <a:r>
              <a:rPr lang="en-US" altLang="zh-CN" dirty="0" smtClean="0"/>
              <a:t>s</a:t>
            </a:r>
            <a:r>
              <a:rPr lang="zh-CN" altLang="en-US" dirty="0" smtClean="0"/>
              <a:t>到</a:t>
            </a:r>
            <a:r>
              <a:rPr lang="en-US" altLang="zh-CN" dirty="0" smtClean="0"/>
              <a:t>v</a:t>
            </a:r>
            <a:r>
              <a:rPr lang="zh-CN" altLang="en-US" dirty="0" smtClean="0"/>
              <a:t>的最小距离为</a:t>
            </a:r>
            <a:r>
              <a:rPr lang="en-US" altLang="zh-CN" dirty="0" smtClean="0"/>
              <a:t>P</a:t>
            </a:r>
          </a:p>
          <a:p>
            <a:pPr lvl="1"/>
            <a:r>
              <a:rPr lang="mr-IN" dirty="0" err="1"/>
              <a:t>l</a:t>
            </a:r>
            <a:r>
              <a:rPr lang="mr-IN" dirty="0"/>
              <a:t>(</a:t>
            </a:r>
            <a:r>
              <a:rPr lang="mr-IN" dirty="0" err="1"/>
              <a:t>P</a:t>
            </a:r>
            <a:r>
              <a:rPr lang="mr-IN" dirty="0"/>
              <a:t>) ⩾ </a:t>
            </a:r>
            <a:r>
              <a:rPr lang="mr-IN" dirty="0" err="1"/>
              <a:t>d</a:t>
            </a:r>
            <a:r>
              <a:rPr lang="mr-IN" dirty="0"/>
              <a:t>(</a:t>
            </a:r>
            <a:r>
              <a:rPr lang="mr-IN" dirty="0" err="1"/>
              <a:t>x</a:t>
            </a:r>
            <a:r>
              <a:rPr lang="mr-IN" dirty="0"/>
              <a:t>)+</a:t>
            </a:r>
            <a:r>
              <a:rPr lang="mr-IN" dirty="0" err="1"/>
              <a:t>l</a:t>
            </a:r>
            <a:r>
              <a:rPr lang="mr-IN" dirty="0"/>
              <a:t>(</a:t>
            </a:r>
            <a:r>
              <a:rPr lang="mr-IN" dirty="0" err="1"/>
              <a:t>x</a:t>
            </a:r>
            <a:r>
              <a:rPr lang="mr-IN" dirty="0"/>
              <a:t>, </a:t>
            </a:r>
            <a:r>
              <a:rPr lang="mr-IN" dirty="0" err="1"/>
              <a:t>y</a:t>
            </a:r>
            <a:r>
              <a:rPr lang="mr-IN" dirty="0" smtClean="0"/>
              <a:t>)</a:t>
            </a:r>
            <a:endParaRPr lang="en-US" dirty="0" smtClean="0"/>
          </a:p>
          <a:p>
            <a:pPr lvl="1"/>
            <a:r>
              <a:rPr lang="mr-IN" dirty="0" err="1"/>
              <a:t>d</a:t>
            </a:r>
            <a:r>
              <a:rPr lang="mr-IN" dirty="0"/>
              <a:t>(</a:t>
            </a:r>
            <a:r>
              <a:rPr lang="mr-IN" dirty="0" err="1"/>
              <a:t>x</a:t>
            </a:r>
            <a:r>
              <a:rPr lang="mr-IN" dirty="0"/>
              <a:t>)+</a:t>
            </a:r>
            <a:r>
              <a:rPr lang="mr-IN" dirty="0" err="1"/>
              <a:t>l</a:t>
            </a:r>
            <a:r>
              <a:rPr lang="mr-IN" dirty="0"/>
              <a:t>(</a:t>
            </a:r>
            <a:r>
              <a:rPr lang="mr-IN" dirty="0" err="1"/>
              <a:t>x</a:t>
            </a:r>
            <a:r>
              <a:rPr lang="mr-IN" dirty="0"/>
              <a:t>, </a:t>
            </a:r>
            <a:r>
              <a:rPr lang="mr-IN" dirty="0" err="1"/>
              <a:t>y</a:t>
            </a:r>
            <a:r>
              <a:rPr lang="mr-IN" dirty="0"/>
              <a:t>)⩾ </a:t>
            </a:r>
            <a:r>
              <a:rPr lang="mr-IN" dirty="0" err="1"/>
              <a:t>c</a:t>
            </a:r>
            <a:r>
              <a:rPr lang="mr-IN" dirty="0"/>
              <a:t>(</a:t>
            </a:r>
            <a:r>
              <a:rPr lang="mr-IN" dirty="0" err="1"/>
              <a:t>y</a:t>
            </a:r>
            <a:r>
              <a:rPr lang="mr-IN" dirty="0" smtClean="0"/>
              <a:t>)</a:t>
            </a:r>
            <a:r>
              <a:rPr lang="zh-CN" altLang="en-US" dirty="0" smtClean="0"/>
              <a:t>，</a:t>
            </a:r>
            <a:r>
              <a:rPr lang="mr-IN" dirty="0" err="1"/>
              <a:t>c</a:t>
            </a:r>
            <a:r>
              <a:rPr lang="mr-IN" dirty="0"/>
              <a:t>(</a:t>
            </a:r>
            <a:r>
              <a:rPr lang="mr-IN" dirty="0" err="1"/>
              <a:t>y</a:t>
            </a:r>
            <a:r>
              <a:rPr lang="mr-IN" dirty="0"/>
              <a:t>)⩾ </a:t>
            </a:r>
            <a:r>
              <a:rPr lang="mr-IN" dirty="0" err="1" smtClean="0"/>
              <a:t>c</a:t>
            </a:r>
            <a:r>
              <a:rPr lang="mr-IN" dirty="0" smtClean="0"/>
              <a:t>(</a:t>
            </a:r>
            <a:r>
              <a:rPr lang="en-US" altLang="zh-CN" dirty="0" smtClean="0"/>
              <a:t>v</a:t>
            </a:r>
            <a:r>
              <a:rPr lang="mr-IN" dirty="0" smtClean="0"/>
              <a:t>)</a:t>
            </a:r>
            <a:endParaRPr lang="en-US" dirty="0" smtClean="0"/>
          </a:p>
          <a:p>
            <a:pPr lvl="1"/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6620" y="1905000"/>
            <a:ext cx="3505543" cy="3217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10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证明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归纳推导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2414" y="1905000"/>
            <a:ext cx="5940150" cy="426720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节点</a:t>
            </a:r>
            <a:r>
              <a:rPr lang="en-US" altLang="zh-CN" dirty="0"/>
              <a:t>v </a:t>
            </a:r>
            <a:r>
              <a:rPr lang="zh-CN" altLang="en-US" dirty="0"/>
              <a:t>连接的</a:t>
            </a:r>
            <a:r>
              <a:rPr lang="en-US" altLang="zh-CN" dirty="0"/>
              <a:t>S </a:t>
            </a:r>
            <a:r>
              <a:rPr lang="zh-CN" altLang="en-US" dirty="0" smtClean="0"/>
              <a:t>中</a:t>
            </a:r>
            <a:r>
              <a:rPr lang="zh-CN" altLang="en-US" dirty="0"/>
              <a:t>的各个节点，经过边</a:t>
            </a:r>
            <a:r>
              <a:rPr lang="en-US" altLang="zh-CN" dirty="0"/>
              <a:t>l(u, v) </a:t>
            </a:r>
            <a:r>
              <a:rPr lang="zh-CN" altLang="en-US" dirty="0"/>
              <a:t>的是最⼩</a:t>
            </a:r>
            <a:r>
              <a:rPr lang="zh-CN" altLang="en-US" dirty="0" smtClean="0"/>
              <a:t>距离</a:t>
            </a:r>
            <a:endParaRPr lang="en-US" altLang="zh-CN" dirty="0" smtClean="0"/>
          </a:p>
          <a:p>
            <a:r>
              <a:rPr lang="zh-CN" altLang="en-US" dirty="0" smtClean="0"/>
              <a:t>否则存在</a:t>
            </a:r>
            <a:r>
              <a:rPr lang="en-US" altLang="zh-CN" dirty="0" smtClean="0"/>
              <a:t>y</a:t>
            </a:r>
            <a:r>
              <a:rPr lang="zh-CN" altLang="en-US" dirty="0" smtClean="0"/>
              <a:t>到</a:t>
            </a:r>
            <a:r>
              <a:rPr lang="en-US" altLang="zh-CN" dirty="0" smtClean="0"/>
              <a:t>v</a:t>
            </a:r>
            <a:r>
              <a:rPr lang="zh-CN" altLang="en-US" dirty="0" smtClean="0"/>
              <a:t>，此时</a:t>
            </a:r>
            <a:r>
              <a:rPr lang="en-US" altLang="zh-CN" dirty="0" smtClean="0"/>
              <a:t>s</a:t>
            </a:r>
            <a:r>
              <a:rPr lang="zh-CN" altLang="en-US" dirty="0" smtClean="0"/>
              <a:t>到</a:t>
            </a:r>
            <a:r>
              <a:rPr lang="en-US" altLang="zh-CN" dirty="0" smtClean="0"/>
              <a:t>v</a:t>
            </a:r>
            <a:r>
              <a:rPr lang="zh-CN" altLang="en-US" dirty="0" smtClean="0"/>
              <a:t>的最小距离为</a:t>
            </a:r>
            <a:r>
              <a:rPr lang="en-US" altLang="zh-CN" dirty="0" smtClean="0"/>
              <a:t>P</a:t>
            </a:r>
          </a:p>
          <a:p>
            <a:pPr lvl="1"/>
            <a:r>
              <a:rPr lang="mr-IN" dirty="0" err="1"/>
              <a:t>l</a:t>
            </a:r>
            <a:r>
              <a:rPr lang="mr-IN" dirty="0"/>
              <a:t>(</a:t>
            </a:r>
            <a:r>
              <a:rPr lang="mr-IN" dirty="0" err="1"/>
              <a:t>P</a:t>
            </a:r>
            <a:r>
              <a:rPr lang="mr-IN" dirty="0"/>
              <a:t>) ⩾ </a:t>
            </a:r>
            <a:r>
              <a:rPr lang="mr-IN" dirty="0" err="1"/>
              <a:t>d</a:t>
            </a:r>
            <a:r>
              <a:rPr lang="mr-IN" dirty="0"/>
              <a:t>(</a:t>
            </a:r>
            <a:r>
              <a:rPr lang="mr-IN" dirty="0" err="1"/>
              <a:t>x</a:t>
            </a:r>
            <a:r>
              <a:rPr lang="mr-IN" dirty="0"/>
              <a:t>)+</a:t>
            </a:r>
            <a:r>
              <a:rPr lang="mr-IN" dirty="0" err="1"/>
              <a:t>l</a:t>
            </a:r>
            <a:r>
              <a:rPr lang="mr-IN" dirty="0"/>
              <a:t>(</a:t>
            </a:r>
            <a:r>
              <a:rPr lang="mr-IN" dirty="0" err="1"/>
              <a:t>x</a:t>
            </a:r>
            <a:r>
              <a:rPr lang="mr-IN" dirty="0"/>
              <a:t>, </a:t>
            </a:r>
            <a:r>
              <a:rPr lang="mr-IN" dirty="0" err="1"/>
              <a:t>y</a:t>
            </a:r>
            <a:r>
              <a:rPr lang="mr-IN" dirty="0" smtClean="0"/>
              <a:t>)</a:t>
            </a:r>
            <a:endParaRPr lang="en-US" dirty="0" smtClean="0"/>
          </a:p>
          <a:p>
            <a:pPr lvl="1"/>
            <a:r>
              <a:rPr lang="mr-IN" dirty="0" err="1"/>
              <a:t>d</a:t>
            </a:r>
            <a:r>
              <a:rPr lang="mr-IN" dirty="0"/>
              <a:t>(</a:t>
            </a:r>
            <a:r>
              <a:rPr lang="mr-IN" dirty="0" err="1"/>
              <a:t>x</a:t>
            </a:r>
            <a:r>
              <a:rPr lang="mr-IN" dirty="0"/>
              <a:t>)+</a:t>
            </a:r>
            <a:r>
              <a:rPr lang="mr-IN" dirty="0" err="1"/>
              <a:t>l</a:t>
            </a:r>
            <a:r>
              <a:rPr lang="mr-IN" dirty="0"/>
              <a:t>(</a:t>
            </a:r>
            <a:r>
              <a:rPr lang="mr-IN" dirty="0" err="1"/>
              <a:t>x</a:t>
            </a:r>
            <a:r>
              <a:rPr lang="mr-IN" dirty="0"/>
              <a:t>, </a:t>
            </a:r>
            <a:r>
              <a:rPr lang="mr-IN" dirty="0" err="1"/>
              <a:t>y</a:t>
            </a:r>
            <a:r>
              <a:rPr lang="mr-IN" dirty="0"/>
              <a:t>)⩾ </a:t>
            </a:r>
            <a:r>
              <a:rPr lang="mr-IN" dirty="0" err="1"/>
              <a:t>c</a:t>
            </a:r>
            <a:r>
              <a:rPr lang="mr-IN" dirty="0"/>
              <a:t>(</a:t>
            </a:r>
            <a:r>
              <a:rPr lang="mr-IN" dirty="0" err="1"/>
              <a:t>y</a:t>
            </a:r>
            <a:r>
              <a:rPr lang="mr-IN" dirty="0" smtClean="0"/>
              <a:t>)</a:t>
            </a:r>
            <a:r>
              <a:rPr lang="zh-CN" altLang="en-US" dirty="0" smtClean="0"/>
              <a:t>，</a:t>
            </a:r>
            <a:r>
              <a:rPr lang="mr-IN" dirty="0" err="1"/>
              <a:t>c</a:t>
            </a:r>
            <a:r>
              <a:rPr lang="mr-IN" dirty="0"/>
              <a:t>(</a:t>
            </a:r>
            <a:r>
              <a:rPr lang="mr-IN" dirty="0" err="1"/>
              <a:t>y</a:t>
            </a:r>
            <a:r>
              <a:rPr lang="mr-IN" dirty="0"/>
              <a:t>)⩾ </a:t>
            </a:r>
            <a:r>
              <a:rPr lang="mr-IN" dirty="0" err="1" smtClean="0"/>
              <a:t>c</a:t>
            </a:r>
            <a:r>
              <a:rPr lang="mr-IN" dirty="0" smtClean="0"/>
              <a:t>(</a:t>
            </a:r>
            <a:r>
              <a:rPr lang="en-US" altLang="zh-CN" dirty="0" smtClean="0"/>
              <a:t>v</a:t>
            </a:r>
            <a:r>
              <a:rPr lang="mr-IN" dirty="0" smtClean="0"/>
              <a:t>)</a:t>
            </a:r>
            <a:endParaRPr lang="en-US" dirty="0" smtClean="0"/>
          </a:p>
          <a:p>
            <a:pPr lvl="1"/>
            <a:r>
              <a:rPr lang="mr-IN" dirty="0" err="1"/>
              <a:t>l</a:t>
            </a:r>
            <a:r>
              <a:rPr lang="mr-IN" dirty="0"/>
              <a:t>(</a:t>
            </a:r>
            <a:r>
              <a:rPr lang="mr-IN" dirty="0" err="1"/>
              <a:t>P</a:t>
            </a:r>
            <a:r>
              <a:rPr lang="mr-IN" dirty="0"/>
              <a:t>) </a:t>
            </a:r>
            <a:r>
              <a:rPr lang="mr-IN" dirty="0" smtClean="0"/>
              <a:t>⩾</a:t>
            </a:r>
            <a:r>
              <a:rPr lang="mr-IN" dirty="0" err="1" smtClean="0"/>
              <a:t>c</a:t>
            </a:r>
            <a:r>
              <a:rPr lang="mr-IN" dirty="0" smtClean="0"/>
              <a:t>(</a:t>
            </a:r>
            <a:r>
              <a:rPr lang="en-US" altLang="zh-CN" dirty="0" smtClean="0"/>
              <a:t>v</a:t>
            </a:r>
            <a:r>
              <a:rPr lang="mr-IN" dirty="0" smtClean="0"/>
              <a:t>)</a:t>
            </a:r>
            <a:r>
              <a:rPr lang="zh-CN" altLang="en-US" dirty="0" smtClean="0"/>
              <a:t>，即存在小于</a:t>
            </a:r>
            <a:r>
              <a:rPr lang="mr-IN" dirty="0" err="1"/>
              <a:t>c</a:t>
            </a:r>
            <a:r>
              <a:rPr lang="mr-IN" dirty="0"/>
              <a:t>(</a:t>
            </a:r>
            <a:r>
              <a:rPr lang="en-US" altLang="zh-CN" dirty="0"/>
              <a:t>v</a:t>
            </a:r>
            <a:r>
              <a:rPr lang="mr-IN" dirty="0" smtClean="0"/>
              <a:t>)</a:t>
            </a:r>
            <a:r>
              <a:rPr lang="zh-CN" altLang="en-US" dirty="0" smtClean="0"/>
              <a:t>的距离</a:t>
            </a:r>
            <a:r>
              <a:rPr lang="en-US" altLang="zh-CN" dirty="0" smtClean="0"/>
              <a:t>P</a:t>
            </a:r>
            <a:endParaRPr lang="en-US" dirty="0"/>
          </a:p>
          <a:p>
            <a:pPr lvl="1"/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6620" y="1905000"/>
            <a:ext cx="3505543" cy="3217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062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算法优化</a:t>
            </a:r>
            <a:r>
              <a:rPr lang="en-US" altLang="zh-CN" dirty="0" smtClean="0"/>
              <a:t>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2414" y="1905000"/>
            <a:ext cx="5146276" cy="4267200"/>
          </a:xfrm>
        </p:spPr>
        <p:txBody>
          <a:bodyPr>
            <a:normAutofit/>
          </a:bodyPr>
          <a:lstStyle/>
          <a:p>
            <a:r>
              <a:rPr lang="zh-CN" altLang="en-US" dirty="0"/>
              <a:t>每次循环都需要更新集合</a:t>
            </a:r>
            <a:r>
              <a:rPr lang="en-US" altLang="zh-CN" dirty="0"/>
              <a:t>V-S </a:t>
            </a:r>
            <a:r>
              <a:rPr lang="zh-CN" altLang="en-US" dirty="0"/>
              <a:t>中所有与</a:t>
            </a:r>
            <a:r>
              <a:rPr lang="en-US" altLang="zh-CN" dirty="0"/>
              <a:t>S </a:t>
            </a:r>
            <a:r>
              <a:rPr lang="zh-CN" altLang="en-US" dirty="0"/>
              <a:t>集合中节点相</a:t>
            </a:r>
            <a:r>
              <a:rPr lang="zh-CN" altLang="en-US" dirty="0" smtClean="0"/>
              <a:t>连接的</a:t>
            </a:r>
            <a:r>
              <a:rPr lang="zh-CN" altLang="en-US" dirty="0"/>
              <a:t>边，然后依此求得各个节点的</a:t>
            </a:r>
            <a:r>
              <a:rPr lang="en-US" altLang="zh-CN" dirty="0"/>
              <a:t>c</a:t>
            </a:r>
            <a:r>
              <a:rPr lang="en-US" altLang="zh-CN" baseline="-25000" dirty="0"/>
              <a:t>v</a:t>
            </a:r>
            <a:r>
              <a:rPr lang="zh-CN" altLang="en-US" dirty="0"/>
              <a:t>，再取其中最⼩</a:t>
            </a:r>
            <a:r>
              <a:rPr lang="zh-CN" altLang="en-US" dirty="0" smtClean="0"/>
              <a:t>值</a:t>
            </a:r>
            <a:endParaRPr lang="en-US" altLang="zh-CN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6540" y="2060848"/>
            <a:ext cx="3238500" cy="77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050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算法优化</a:t>
            </a:r>
            <a:r>
              <a:rPr lang="en-US" altLang="zh-CN" dirty="0" smtClean="0"/>
              <a:t>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2414" y="1905000"/>
            <a:ext cx="5146276" cy="4267200"/>
          </a:xfrm>
        </p:spPr>
        <p:txBody>
          <a:bodyPr>
            <a:normAutofit/>
          </a:bodyPr>
          <a:lstStyle/>
          <a:p>
            <a:r>
              <a:rPr lang="zh-CN" altLang="en-US" dirty="0"/>
              <a:t>每次循环都需要更新集合</a:t>
            </a:r>
            <a:r>
              <a:rPr lang="en-US" altLang="zh-CN" dirty="0"/>
              <a:t>V-S </a:t>
            </a:r>
            <a:r>
              <a:rPr lang="zh-CN" altLang="en-US" dirty="0"/>
              <a:t>中所有与</a:t>
            </a:r>
            <a:r>
              <a:rPr lang="en-US" altLang="zh-CN" dirty="0"/>
              <a:t>S </a:t>
            </a:r>
            <a:r>
              <a:rPr lang="zh-CN" altLang="en-US" dirty="0"/>
              <a:t>集合中节点相</a:t>
            </a:r>
            <a:r>
              <a:rPr lang="zh-CN" altLang="en-US" dirty="0" smtClean="0"/>
              <a:t>连接的</a:t>
            </a:r>
            <a:r>
              <a:rPr lang="zh-CN" altLang="en-US" dirty="0"/>
              <a:t>边，然后依此求得各个节点的</a:t>
            </a:r>
            <a:r>
              <a:rPr lang="en-US" altLang="zh-CN" dirty="0"/>
              <a:t>c</a:t>
            </a:r>
            <a:r>
              <a:rPr lang="en-US" altLang="zh-CN" baseline="-25000" dirty="0"/>
              <a:t>v</a:t>
            </a:r>
            <a:r>
              <a:rPr lang="zh-CN" altLang="en-US" dirty="0"/>
              <a:t>，再取其中最⼩</a:t>
            </a:r>
            <a:r>
              <a:rPr lang="zh-CN" altLang="en-US" dirty="0" smtClean="0"/>
              <a:t>值</a:t>
            </a:r>
            <a:endParaRPr lang="en-US" altLang="zh-CN" dirty="0" smtClean="0"/>
          </a:p>
          <a:p>
            <a:r>
              <a:rPr lang="zh-CN" altLang="en-US" dirty="0"/>
              <a:t>就是在有新的节点</a:t>
            </a:r>
            <a:r>
              <a:rPr lang="en-US" altLang="zh-CN" dirty="0"/>
              <a:t>v </a:t>
            </a:r>
            <a:r>
              <a:rPr lang="zh-CN" altLang="en-US" dirty="0"/>
              <a:t>加⼊</a:t>
            </a:r>
            <a:r>
              <a:rPr lang="en-US" altLang="zh-CN" dirty="0"/>
              <a:t>S </a:t>
            </a:r>
            <a:r>
              <a:rPr lang="zh-CN" altLang="en-US" dirty="0"/>
              <a:t>后，更新</a:t>
            </a:r>
            <a:r>
              <a:rPr lang="zh-CN" altLang="en-US" dirty="0" smtClean="0"/>
              <a:t>所有与</a:t>
            </a:r>
            <a:r>
              <a:rPr lang="en-US" altLang="zh-CN" dirty="0"/>
              <a:t>v </a:t>
            </a:r>
            <a:r>
              <a:rPr lang="zh-CN" altLang="en-US" dirty="0"/>
              <a:t>相连接节点</a:t>
            </a:r>
            <a:r>
              <a:rPr lang="en-US" altLang="zh-CN" dirty="0"/>
              <a:t>u </a:t>
            </a:r>
            <a:r>
              <a:rPr lang="zh-CN" altLang="en-US" dirty="0"/>
              <a:t>的距离值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6540" y="2060848"/>
            <a:ext cx="3238500" cy="7747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6500" y="4509120"/>
            <a:ext cx="4394200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600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改进后的伪代码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2782" y="2276872"/>
            <a:ext cx="9067800" cy="233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679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改进后的伪代码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2782" y="2276872"/>
            <a:ext cx="9067800" cy="2336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2132" y="5091708"/>
            <a:ext cx="6769100" cy="63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265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时间复杂度与如何存储节点</a:t>
            </a:r>
            <a:r>
              <a:rPr lang="en-US" altLang="zh-CN" dirty="0" smtClean="0"/>
              <a:t>V</a:t>
            </a:r>
            <a:r>
              <a:rPr lang="zh-CN" altLang="en-US" dirty="0" smtClean="0"/>
              <a:t>的数据结构有关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2414" y="2924944"/>
            <a:ext cx="9144000" cy="3247256"/>
          </a:xfrm>
        </p:spPr>
        <p:txBody>
          <a:bodyPr/>
          <a:lstStyle/>
          <a:p>
            <a:r>
              <a:rPr lang="zh-CN" altLang="en-US" dirty="0" smtClean="0"/>
              <a:t>数组 </a:t>
            </a:r>
            <a:r>
              <a:rPr lang="en-US" altLang="zh-CN" dirty="0" smtClean="0"/>
              <a:t>O(|V|</a:t>
            </a:r>
            <a:r>
              <a:rPr lang="en-US" altLang="zh-CN" baseline="30000" dirty="0" smtClean="0"/>
              <a:t>2</a:t>
            </a:r>
            <a:r>
              <a:rPr lang="en-US" altLang="zh-CN" dirty="0" smtClean="0"/>
              <a:t>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4052" y="2060848"/>
            <a:ext cx="6769100" cy="63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292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时间复杂度与如何存储节点</a:t>
            </a:r>
            <a:r>
              <a:rPr lang="en-US" altLang="zh-CN" dirty="0" smtClean="0"/>
              <a:t>V</a:t>
            </a:r>
            <a:r>
              <a:rPr lang="zh-CN" altLang="en-US" dirty="0" smtClean="0"/>
              <a:t>的数据结构有关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2414" y="2924944"/>
            <a:ext cx="9144000" cy="3247256"/>
          </a:xfrm>
        </p:spPr>
        <p:txBody>
          <a:bodyPr/>
          <a:lstStyle/>
          <a:p>
            <a:r>
              <a:rPr lang="zh-CN" altLang="en-US" dirty="0" smtClean="0"/>
              <a:t>数组 </a:t>
            </a:r>
            <a:r>
              <a:rPr lang="en-US" altLang="zh-CN" dirty="0" smtClean="0"/>
              <a:t>O(|V|</a:t>
            </a:r>
            <a:r>
              <a:rPr lang="en-US" altLang="zh-CN" baseline="30000" dirty="0" smtClean="0"/>
              <a:t>2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堆 </a:t>
            </a:r>
            <a:r>
              <a:rPr lang="en-US" altLang="zh-CN" dirty="0"/>
              <a:t>O(|V</a:t>
            </a:r>
            <a:r>
              <a:rPr lang="en-US" altLang="zh-CN" dirty="0" smtClean="0"/>
              <a:t>|</a:t>
            </a:r>
            <a:r>
              <a:rPr lang="zh-CN" altLang="en-US" baseline="30000" dirty="0" smtClean="0"/>
              <a:t> </a:t>
            </a:r>
            <a:r>
              <a:rPr lang="en-US" altLang="zh-CN" dirty="0" smtClean="0"/>
              <a:t>log |V|</a:t>
            </a:r>
            <a:r>
              <a:rPr lang="en-US" altLang="zh-CN" baseline="30000" dirty="0" smtClean="0"/>
              <a:t> </a:t>
            </a:r>
            <a:r>
              <a:rPr lang="en-US" altLang="zh-CN" dirty="0" smtClean="0"/>
              <a:t>)</a:t>
            </a:r>
            <a:endParaRPr lang="en-US" altLang="zh-CN" dirty="0"/>
          </a:p>
          <a:p>
            <a:endParaRPr lang="en-US" altLang="zh-CN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4052" y="2060848"/>
            <a:ext cx="6769100" cy="63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664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 dirty="0"/>
              <a:t>硬币找零</a:t>
            </a:r>
            <a:endParaRPr lang="en-US" altLang="zh-CN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8</a:t>
            </a:r>
            <a:r>
              <a:rPr lang="zh-CN" altLang="en-US" dirty="0" smtClean="0"/>
              <a:t>章 贪心算法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47750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4020" y="0"/>
            <a:ext cx="858078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863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 dirty="0" smtClean="0"/>
              <a:t>最小生成树（</a:t>
            </a:r>
            <a:r>
              <a:rPr lang="en-US" dirty="0"/>
              <a:t> Minimum</a:t>
            </a:r>
            <a:br>
              <a:rPr lang="en-US" dirty="0"/>
            </a:br>
            <a:r>
              <a:rPr lang="en-US" dirty="0"/>
              <a:t>Spanning Tree, MST </a:t>
            </a:r>
            <a:r>
              <a:rPr lang="zh-CN" altLang="en-US" dirty="0" smtClean="0"/>
              <a:t>）</a:t>
            </a:r>
            <a:endParaRPr lang="en-US" altLang="zh-CN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8</a:t>
            </a:r>
            <a:r>
              <a:rPr lang="zh-CN" altLang="en-US" dirty="0" smtClean="0"/>
              <a:t>章 贪心算法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03248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问题描述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2414" y="1905000"/>
            <a:ext cx="5724126" cy="426720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给定无向图，输出该图的最小生成树</a:t>
            </a:r>
            <a:endParaRPr lang="en-US" altLang="zh-CN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4652" y="2060848"/>
            <a:ext cx="2768600" cy="328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47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问题描述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2414" y="1905000"/>
            <a:ext cx="5724126" cy="426720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给定无向图，输出该图的最小生成树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它</a:t>
            </a:r>
            <a:r>
              <a:rPr lang="zh-CN" altLang="en-US" dirty="0"/>
              <a:t>必须是⼀个⽣成树，即形成⼀棵</a:t>
            </a:r>
            <a:r>
              <a:rPr lang="zh-CN" altLang="en-US" dirty="0" smtClean="0"/>
              <a:t>包含</a:t>
            </a:r>
            <a:r>
              <a:rPr lang="zh-CN" altLang="en-US" dirty="0"/>
              <a:t>图上所有节点的树，节点之间相互联通且没有</a:t>
            </a:r>
            <a:r>
              <a:rPr lang="zh-CN" altLang="en-US" dirty="0" smtClean="0"/>
              <a:t>环</a:t>
            </a:r>
            <a:endParaRPr lang="en-US" altLang="zh-CN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4652" y="2060848"/>
            <a:ext cx="2768600" cy="328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763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问题描述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2414" y="1905000"/>
            <a:ext cx="5724126" cy="426720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给定无向图，输出该图的最小生成树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它</a:t>
            </a:r>
            <a:r>
              <a:rPr lang="zh-CN" altLang="en-US" dirty="0"/>
              <a:t>必须是⼀个⽣成树，即形成⼀棵</a:t>
            </a:r>
            <a:r>
              <a:rPr lang="zh-CN" altLang="en-US" dirty="0" smtClean="0"/>
              <a:t>包含</a:t>
            </a:r>
            <a:r>
              <a:rPr lang="zh-CN" altLang="en-US" dirty="0"/>
              <a:t>图上所有节点的树，节点之间相互联通且没有</a:t>
            </a:r>
            <a:r>
              <a:rPr lang="zh-CN" altLang="en-US" dirty="0" smtClean="0"/>
              <a:t>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图上</a:t>
            </a:r>
            <a:r>
              <a:rPr lang="zh-CN" altLang="en-US" dirty="0"/>
              <a:t>可能存在</a:t>
            </a:r>
            <a:r>
              <a:rPr lang="zh-CN" altLang="en-US" dirty="0" smtClean="0"/>
              <a:t>多棵⽣</a:t>
            </a:r>
            <a:r>
              <a:rPr lang="zh-CN" altLang="en-US" dirty="0"/>
              <a:t>成树，</a:t>
            </a:r>
            <a:r>
              <a:rPr lang="en-US" altLang="zh-CN" dirty="0"/>
              <a:t>MST </a:t>
            </a:r>
            <a:r>
              <a:rPr lang="zh-CN" altLang="en-US" dirty="0"/>
              <a:t>是所有⽣成树中边的权重和最⼩的那棵⽣</a:t>
            </a:r>
            <a:r>
              <a:rPr lang="zh-CN" altLang="en-US" dirty="0" smtClean="0"/>
              <a:t>成树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4652" y="2060848"/>
            <a:ext cx="2768600" cy="328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510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问题分解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1162" y="2559050"/>
            <a:ext cx="3746500" cy="173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637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问题分解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G1</a:t>
            </a:r>
            <a:r>
              <a:rPr lang="zh-CN" altLang="en-US" dirty="0" smtClean="0"/>
              <a:t>的</a:t>
            </a:r>
            <a:r>
              <a:rPr lang="en-US" altLang="zh-CN" dirty="0" smtClean="0"/>
              <a:t>MST</a:t>
            </a:r>
            <a:r>
              <a:rPr lang="zh-CN" altLang="en-US" dirty="0" smtClean="0"/>
              <a:t>是</a:t>
            </a:r>
            <a:r>
              <a:rPr lang="en-US" altLang="zh-CN" dirty="0" smtClean="0"/>
              <a:t>T1</a:t>
            </a:r>
          </a:p>
          <a:p>
            <a:r>
              <a:rPr lang="en-US" altLang="zh-CN" dirty="0" smtClean="0"/>
              <a:t>G2</a:t>
            </a:r>
            <a:r>
              <a:rPr lang="zh-CN" altLang="en-US" dirty="0" smtClean="0"/>
              <a:t>的</a:t>
            </a:r>
            <a:r>
              <a:rPr lang="en-US" altLang="zh-CN" dirty="0" smtClean="0"/>
              <a:t>MST</a:t>
            </a:r>
            <a:r>
              <a:rPr lang="zh-CN" altLang="en-US" dirty="0" smtClean="0"/>
              <a:t>是</a:t>
            </a:r>
            <a:r>
              <a:rPr lang="en-US" altLang="zh-CN" dirty="0" smtClean="0"/>
              <a:t>T2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1162" y="2559050"/>
            <a:ext cx="3746500" cy="17399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8162" y="2552700"/>
            <a:ext cx="3492500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337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证明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2414" y="1905000"/>
            <a:ext cx="6372198" cy="4267200"/>
          </a:xfrm>
        </p:spPr>
        <p:txBody>
          <a:bodyPr>
            <a:normAutofit/>
          </a:bodyPr>
          <a:lstStyle/>
          <a:p>
            <a:r>
              <a:rPr lang="zh-CN" altLang="en-US" dirty="0"/>
              <a:t>如果</a:t>
            </a:r>
            <a:r>
              <a:rPr lang="en-US" altLang="zh-CN" dirty="0"/>
              <a:t>T1 </a:t>
            </a:r>
            <a:r>
              <a:rPr lang="zh-CN" altLang="en-US" dirty="0"/>
              <a:t>不是⼦图</a:t>
            </a:r>
            <a:r>
              <a:rPr lang="en-US" altLang="zh-CN" dirty="0"/>
              <a:t>G1 </a:t>
            </a:r>
            <a:r>
              <a:rPr lang="zh-CN" altLang="en-US" dirty="0"/>
              <a:t>的最⼩⽣成树，</a:t>
            </a:r>
            <a:r>
              <a:rPr lang="zh-CN" altLang="en-US" dirty="0" smtClean="0"/>
              <a:t>那么</a:t>
            </a:r>
            <a:r>
              <a:rPr lang="zh-CN" altLang="en-US" dirty="0"/>
              <a:t>不妨设</a:t>
            </a:r>
            <a:r>
              <a:rPr lang="en-US" altLang="zh-CN" dirty="0"/>
              <a:t>G1 </a:t>
            </a:r>
            <a:r>
              <a:rPr lang="zh-CN" altLang="en-US" dirty="0"/>
              <a:t>的最⼩⽣成树为</a:t>
            </a:r>
            <a:r>
              <a:rPr lang="en-US" altLang="zh-CN" dirty="0" smtClean="0"/>
              <a:t>T′</a:t>
            </a:r>
            <a:endParaRPr lang="en-US" altLang="zh-C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9334" y="2060848"/>
            <a:ext cx="4201741" cy="2341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638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证明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2414" y="1905000"/>
            <a:ext cx="6372198" cy="4267200"/>
          </a:xfrm>
        </p:spPr>
        <p:txBody>
          <a:bodyPr>
            <a:normAutofit/>
          </a:bodyPr>
          <a:lstStyle/>
          <a:p>
            <a:r>
              <a:rPr lang="zh-CN" altLang="en-US" dirty="0"/>
              <a:t>如果</a:t>
            </a:r>
            <a:r>
              <a:rPr lang="en-US" altLang="zh-CN" dirty="0"/>
              <a:t>T1 </a:t>
            </a:r>
            <a:r>
              <a:rPr lang="zh-CN" altLang="en-US" dirty="0"/>
              <a:t>不是⼦图</a:t>
            </a:r>
            <a:r>
              <a:rPr lang="en-US" altLang="zh-CN" dirty="0"/>
              <a:t>G1 </a:t>
            </a:r>
            <a:r>
              <a:rPr lang="zh-CN" altLang="en-US" dirty="0"/>
              <a:t>的最⼩⽣成树，</a:t>
            </a:r>
            <a:r>
              <a:rPr lang="zh-CN" altLang="en-US" dirty="0" smtClean="0"/>
              <a:t>那么</a:t>
            </a:r>
            <a:r>
              <a:rPr lang="zh-CN" altLang="en-US" dirty="0"/>
              <a:t>不妨设</a:t>
            </a:r>
            <a:r>
              <a:rPr lang="en-US" altLang="zh-CN" dirty="0"/>
              <a:t>G1 </a:t>
            </a:r>
            <a:r>
              <a:rPr lang="zh-CN" altLang="en-US" dirty="0"/>
              <a:t>的最⼩⽣成树为</a:t>
            </a:r>
            <a:r>
              <a:rPr lang="en-US" altLang="zh-CN" dirty="0" smtClean="0"/>
              <a:t>T′</a:t>
            </a:r>
            <a:endParaRPr lang="en-US" altLang="zh-CN" dirty="0"/>
          </a:p>
          <a:p>
            <a:r>
              <a:rPr lang="zh-CN" altLang="en-US" dirty="0" smtClean="0"/>
              <a:t>那么</a:t>
            </a:r>
            <a:r>
              <a:rPr lang="zh-CN" altLang="en-US" dirty="0"/>
              <a:t>树</a:t>
            </a:r>
            <a:r>
              <a:rPr lang="en-US" altLang="zh-CN" dirty="0"/>
              <a:t>T</a:t>
            </a:r>
            <a:r>
              <a:rPr lang="en-US" altLang="zh-CN" dirty="0" smtClean="0"/>
              <a:t>′</a:t>
            </a:r>
            <a:r>
              <a:rPr lang="zh-CN" altLang="en-US" dirty="0" smtClean="0"/>
              <a:t>加上</a:t>
            </a:r>
            <a:r>
              <a:rPr lang="zh-CN" altLang="en-US" dirty="0"/>
              <a:t>⼦树</a:t>
            </a:r>
            <a:r>
              <a:rPr lang="en-US" altLang="zh-CN" dirty="0"/>
              <a:t>T2 </a:t>
            </a:r>
            <a:r>
              <a:rPr lang="zh-CN" altLang="en-US" dirty="0"/>
              <a:t>和</a:t>
            </a:r>
            <a:r>
              <a:rPr lang="en-US" altLang="zh-CN" dirty="0"/>
              <a:t>u</a:t>
            </a:r>
            <a:r>
              <a:rPr lang="zh-CN" altLang="en-US" dirty="0"/>
              <a:t>，</a:t>
            </a:r>
            <a:r>
              <a:rPr lang="en-US" altLang="zh-CN" dirty="0"/>
              <a:t>v </a:t>
            </a:r>
            <a:r>
              <a:rPr lang="zh-CN" altLang="en-US" dirty="0"/>
              <a:t>之间的边，</a:t>
            </a:r>
            <a:r>
              <a:rPr lang="zh-CN" altLang="en-US" dirty="0" smtClean="0"/>
              <a:t>就构成</a:t>
            </a:r>
            <a:r>
              <a:rPr lang="zh-CN" altLang="en-US" dirty="0"/>
              <a:t>⼀棵新的⽣成树</a:t>
            </a:r>
            <a:r>
              <a:rPr lang="en-US" altLang="zh-CN" dirty="0"/>
              <a:t>T′</a:t>
            </a:r>
            <a:r>
              <a:rPr lang="zh-CN" altLang="en-US" dirty="0"/>
              <a:t>，且该⽣成树各边的和⼩于</a:t>
            </a:r>
            <a:r>
              <a:rPr lang="en-US" altLang="zh-CN" dirty="0"/>
              <a:t>T</a:t>
            </a:r>
            <a:r>
              <a:rPr lang="zh-CN" altLang="en-US" dirty="0"/>
              <a:t>，这与我们假设</a:t>
            </a:r>
            <a:r>
              <a:rPr lang="en-US" altLang="zh-CN" dirty="0"/>
              <a:t>T </a:t>
            </a:r>
            <a:r>
              <a:rPr lang="zh-CN" altLang="en-US" dirty="0"/>
              <a:t>是</a:t>
            </a:r>
            <a:r>
              <a:rPr lang="en-US" altLang="zh-CN" dirty="0"/>
              <a:t>G </a:t>
            </a:r>
            <a:r>
              <a:rPr lang="zh-CN" altLang="en-US" dirty="0" smtClean="0"/>
              <a:t>的</a:t>
            </a:r>
            <a:r>
              <a:rPr lang="en-US" altLang="zh-CN" dirty="0" smtClean="0"/>
              <a:t>MST ⽭</a:t>
            </a:r>
            <a:r>
              <a:rPr lang="zh-CN" altLang="en-US" dirty="0" smtClean="0"/>
              <a:t>盾</a:t>
            </a:r>
            <a:endParaRPr lang="en-US" altLang="zh-CN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9334" y="2060848"/>
            <a:ext cx="4201741" cy="2341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928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证明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2414" y="1905000"/>
            <a:ext cx="6372198" cy="4267200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如果</a:t>
            </a:r>
            <a:r>
              <a:rPr lang="en-US" altLang="zh-CN" dirty="0"/>
              <a:t>T1 </a:t>
            </a:r>
            <a:r>
              <a:rPr lang="zh-CN" altLang="en-US" dirty="0"/>
              <a:t>不是⼦图</a:t>
            </a:r>
            <a:r>
              <a:rPr lang="en-US" altLang="zh-CN" dirty="0"/>
              <a:t>G1 </a:t>
            </a:r>
            <a:r>
              <a:rPr lang="zh-CN" altLang="en-US" dirty="0"/>
              <a:t>的最⼩⽣成树，</a:t>
            </a:r>
            <a:r>
              <a:rPr lang="zh-CN" altLang="en-US" dirty="0" smtClean="0"/>
              <a:t>那么</a:t>
            </a:r>
            <a:r>
              <a:rPr lang="zh-CN" altLang="en-US" dirty="0"/>
              <a:t>不妨设</a:t>
            </a:r>
            <a:r>
              <a:rPr lang="en-US" altLang="zh-CN" dirty="0"/>
              <a:t>G1 </a:t>
            </a:r>
            <a:r>
              <a:rPr lang="zh-CN" altLang="en-US" dirty="0"/>
              <a:t>的最⼩⽣成树为</a:t>
            </a:r>
            <a:r>
              <a:rPr lang="en-US" altLang="zh-CN" dirty="0" smtClean="0"/>
              <a:t>T′</a:t>
            </a:r>
            <a:endParaRPr lang="en-US" altLang="zh-CN" dirty="0"/>
          </a:p>
          <a:p>
            <a:r>
              <a:rPr lang="zh-CN" altLang="en-US" dirty="0" smtClean="0"/>
              <a:t>那么</a:t>
            </a:r>
            <a:r>
              <a:rPr lang="zh-CN" altLang="en-US" dirty="0"/>
              <a:t>树</a:t>
            </a:r>
            <a:r>
              <a:rPr lang="en-US" altLang="zh-CN" dirty="0"/>
              <a:t>T</a:t>
            </a:r>
            <a:r>
              <a:rPr lang="en-US" altLang="zh-CN" dirty="0" smtClean="0"/>
              <a:t>′</a:t>
            </a:r>
            <a:r>
              <a:rPr lang="zh-CN" altLang="en-US" dirty="0" smtClean="0"/>
              <a:t>加上</a:t>
            </a:r>
            <a:r>
              <a:rPr lang="zh-CN" altLang="en-US" dirty="0"/>
              <a:t>⼦树</a:t>
            </a:r>
            <a:r>
              <a:rPr lang="en-US" altLang="zh-CN" dirty="0"/>
              <a:t>T2 </a:t>
            </a:r>
            <a:r>
              <a:rPr lang="zh-CN" altLang="en-US" dirty="0"/>
              <a:t>和</a:t>
            </a:r>
            <a:r>
              <a:rPr lang="en-US" altLang="zh-CN" dirty="0"/>
              <a:t>u</a:t>
            </a:r>
            <a:r>
              <a:rPr lang="zh-CN" altLang="en-US" dirty="0"/>
              <a:t>，</a:t>
            </a:r>
            <a:r>
              <a:rPr lang="en-US" altLang="zh-CN" dirty="0"/>
              <a:t>v </a:t>
            </a:r>
            <a:r>
              <a:rPr lang="zh-CN" altLang="en-US" dirty="0"/>
              <a:t>之间的边，</a:t>
            </a:r>
            <a:r>
              <a:rPr lang="zh-CN" altLang="en-US" dirty="0" smtClean="0"/>
              <a:t>就构成</a:t>
            </a:r>
            <a:r>
              <a:rPr lang="zh-CN" altLang="en-US" dirty="0"/>
              <a:t>⼀棵新的⽣成树</a:t>
            </a:r>
            <a:r>
              <a:rPr lang="en-US" altLang="zh-CN" dirty="0"/>
              <a:t>T′</a:t>
            </a:r>
            <a:r>
              <a:rPr lang="zh-CN" altLang="en-US" dirty="0"/>
              <a:t>，且该⽣成树各边的和⼩于</a:t>
            </a:r>
            <a:r>
              <a:rPr lang="en-US" altLang="zh-CN" dirty="0"/>
              <a:t>T</a:t>
            </a:r>
            <a:r>
              <a:rPr lang="zh-CN" altLang="en-US" dirty="0"/>
              <a:t>，这与我们假设</a:t>
            </a:r>
            <a:r>
              <a:rPr lang="en-US" altLang="zh-CN" dirty="0"/>
              <a:t>T </a:t>
            </a:r>
            <a:r>
              <a:rPr lang="zh-CN" altLang="en-US" dirty="0"/>
              <a:t>是</a:t>
            </a:r>
            <a:r>
              <a:rPr lang="en-US" altLang="zh-CN" dirty="0"/>
              <a:t>G </a:t>
            </a:r>
            <a:r>
              <a:rPr lang="zh-CN" altLang="en-US" dirty="0" smtClean="0"/>
              <a:t>的</a:t>
            </a:r>
            <a:r>
              <a:rPr lang="en-US" altLang="zh-CN" dirty="0" smtClean="0"/>
              <a:t>MST ⽭</a:t>
            </a:r>
            <a:r>
              <a:rPr lang="zh-CN" altLang="en-US" dirty="0" smtClean="0"/>
              <a:t>盾</a:t>
            </a:r>
            <a:endParaRPr lang="en-US" altLang="zh-CN" dirty="0" smtClean="0"/>
          </a:p>
          <a:p>
            <a:r>
              <a:rPr lang="zh-CN" altLang="en-US" dirty="0" smtClean="0"/>
              <a:t>因此</a:t>
            </a:r>
            <a:r>
              <a:rPr lang="zh-CN" altLang="en-US" dirty="0"/>
              <a:t>，</a:t>
            </a:r>
            <a:r>
              <a:rPr lang="en-US" altLang="zh-CN" dirty="0"/>
              <a:t>G1 </a:t>
            </a:r>
            <a:r>
              <a:rPr lang="zh-CN" altLang="en-US" dirty="0"/>
              <a:t>的最⼩⽣成树为</a:t>
            </a:r>
            <a:r>
              <a:rPr lang="en-US" altLang="zh-CN" dirty="0"/>
              <a:t>T1</a:t>
            </a:r>
            <a:r>
              <a:rPr lang="zh-CN" altLang="en-US" dirty="0"/>
              <a:t>。同理可证</a:t>
            </a:r>
            <a:r>
              <a:rPr lang="en-US" altLang="zh-CN" dirty="0"/>
              <a:t>G2 </a:t>
            </a:r>
            <a:r>
              <a:rPr lang="zh-CN" altLang="en-US" dirty="0"/>
              <a:t>的最⼩⽣成树为</a:t>
            </a:r>
            <a:r>
              <a:rPr lang="en-US" altLang="zh-CN" dirty="0" smtClean="0"/>
              <a:t>T2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9334" y="2060848"/>
            <a:ext cx="4201741" cy="2341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677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问题描述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某种</a:t>
            </a:r>
            <a:r>
              <a:rPr lang="zh-CN" altLang="en-US" dirty="0"/>
              <a:t>货币的硬币有如下⼏种⾯值：</a:t>
            </a:r>
            <a:r>
              <a:rPr lang="en-US" altLang="zh-CN" dirty="0"/>
              <a:t>1 </a:t>
            </a:r>
            <a:r>
              <a:rPr lang="zh-CN" altLang="en-US" dirty="0"/>
              <a:t>元、</a:t>
            </a:r>
            <a:r>
              <a:rPr lang="en-US" altLang="zh-CN" dirty="0"/>
              <a:t>5 </a:t>
            </a:r>
            <a:r>
              <a:rPr lang="zh-CN" altLang="en-US" dirty="0"/>
              <a:t>元、</a:t>
            </a:r>
            <a:r>
              <a:rPr lang="en-US" altLang="zh-CN" dirty="0"/>
              <a:t>10 </a:t>
            </a:r>
            <a:r>
              <a:rPr lang="zh-CN" altLang="en-US" dirty="0"/>
              <a:t>元、</a:t>
            </a:r>
            <a:r>
              <a:rPr lang="en-US" altLang="zh-CN" dirty="0"/>
              <a:t>25 </a:t>
            </a:r>
            <a:r>
              <a:rPr lang="zh-CN" altLang="en-US" dirty="0"/>
              <a:t>元和</a:t>
            </a:r>
            <a:r>
              <a:rPr lang="en-US" altLang="zh-CN" dirty="0"/>
              <a:t>100 </a:t>
            </a:r>
            <a:r>
              <a:rPr lang="zh-CN" altLang="en-US" dirty="0"/>
              <a:t>元</a:t>
            </a:r>
            <a:r>
              <a:rPr lang="zh-CN" altLang="en-US" dirty="0" smtClean="0"/>
              <a:t>，且</a:t>
            </a:r>
            <a:r>
              <a:rPr lang="zh-CN" altLang="en-US" dirty="0"/>
              <a:t>数量</a:t>
            </a:r>
            <a:r>
              <a:rPr lang="zh-CN" altLang="en-US" dirty="0" smtClean="0"/>
              <a:t>不限</a:t>
            </a:r>
            <a:endParaRPr lang="en-US" altLang="zh-CN" dirty="0" smtClean="0"/>
          </a:p>
          <a:p>
            <a:r>
              <a:rPr lang="zh-CN" altLang="en-US" dirty="0" smtClean="0"/>
              <a:t>找零</a:t>
            </a:r>
            <a:r>
              <a:rPr lang="zh-CN" altLang="en-US" dirty="0"/>
              <a:t>的</a:t>
            </a:r>
            <a:r>
              <a:rPr lang="zh-CN" altLang="en-US" dirty="0" smtClean="0"/>
              <a:t>数额</a:t>
            </a:r>
            <a:r>
              <a:rPr lang="zh-CN" altLang="en-US" dirty="0"/>
              <a:t>为</a:t>
            </a:r>
            <a:r>
              <a:rPr lang="en-US" altLang="zh-CN" dirty="0" err="1" smtClean="0"/>
              <a:t>amount_rem</a:t>
            </a:r>
            <a:r>
              <a:rPr lang="zh-CN" altLang="en-US" dirty="0"/>
              <a:t>，那么如何组合该</a:t>
            </a:r>
            <a:r>
              <a:rPr lang="zh-CN" altLang="en-US" dirty="0" smtClean="0"/>
              <a:t>货币</a:t>
            </a:r>
            <a:r>
              <a:rPr lang="zh-CN" altLang="en-US" dirty="0"/>
              <a:t>的⼏种⾯值，从⽽使得客户所得找零的张数最少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277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贪心策略</a:t>
            </a:r>
            <a:r>
              <a:rPr lang="en-US" altLang="zh-CN" dirty="0" smtClean="0"/>
              <a:t>—Prim</a:t>
            </a:r>
            <a:r>
              <a:rPr lang="zh-CN" altLang="en-US" dirty="0" smtClean="0"/>
              <a:t>算法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2414" y="1905000"/>
                <a:ext cx="9540550" cy="4267200"/>
              </a:xfrm>
            </p:spPr>
            <p:txBody>
              <a:bodyPr/>
              <a:lstStyle/>
              <a:p>
                <a:r>
                  <a:rPr lang="zh-TW" altLang="en-US" dirty="0" smtClean="0"/>
                  <a:t>图</a:t>
                </a:r>
                <a:r>
                  <a:rPr lang="en-US" altLang="zh-TW" dirty="0" smtClean="0"/>
                  <a:t>G=</a:t>
                </a:r>
                <a:r>
                  <a:rPr lang="en-US" altLang="zh-TW" dirty="0"/>
                  <a:t>(V, E) </a:t>
                </a:r>
                <a:r>
                  <a:rPr lang="zh-TW" altLang="en-US" dirty="0" smtClean="0"/>
                  <a:t>，节点</a:t>
                </a:r>
                <a:r>
                  <a:rPr lang="zh-TW" altLang="en-US" dirty="0"/>
                  <a:t>集合</a:t>
                </a:r>
                <a:r>
                  <a:rPr lang="en-US" altLang="zh-TW" dirty="0"/>
                  <a:t>S </a:t>
                </a:r>
                <a:r>
                  <a:rPr lang="zh-TW" altLang="en-US" dirty="0"/>
                  <a:t>是</a:t>
                </a:r>
                <a:r>
                  <a:rPr lang="en-US" altLang="zh-TW" dirty="0"/>
                  <a:t>V </a:t>
                </a:r>
                <a:r>
                  <a:rPr lang="zh-TW" altLang="en-US" dirty="0"/>
                  <a:t>的⼦</a:t>
                </a:r>
                <a:r>
                  <a:rPr lang="zh-TW" altLang="en-US" dirty="0" smtClean="0"/>
                  <a:t>集</a:t>
                </a:r>
                <a:endParaRPr lang="en-US" altLang="zh-TW" dirty="0" smtClean="0"/>
              </a:p>
              <a:p>
                <a:r>
                  <a:rPr lang="mr-IN" dirty="0" err="1" smtClean="0"/>
                  <a:t>假定</a:t>
                </a:r>
                <a:r>
                  <a:rPr lang="mr-IN" dirty="0" err="1"/>
                  <a:t>e</a:t>
                </a:r>
                <a:r>
                  <a:rPr lang="mr-IN" dirty="0"/>
                  <a:t>=(</a:t>
                </a:r>
                <a:r>
                  <a:rPr lang="mr-IN" dirty="0" err="1"/>
                  <a:t>u</a:t>
                </a:r>
                <a:r>
                  <a:rPr lang="mr-IN" dirty="0"/>
                  <a:t>, </a:t>
                </a:r>
                <a:r>
                  <a:rPr lang="mr-IN" dirty="0" err="1" smtClean="0"/>
                  <a:t>v</a:t>
                </a:r>
                <a:r>
                  <a:rPr lang="mr-IN" dirty="0" smtClean="0"/>
                  <a:t>)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lang="en-US" altLang="zh-CN" dirty="0" smtClean="0"/>
                  <a:t>E </a:t>
                </a:r>
                <a:r>
                  <a:rPr lang="zh-CN" altLang="en-US" dirty="0"/>
                  <a:t>是⼀条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最⼩权重</a:t>
                </a:r>
                <a:r>
                  <a:rPr lang="zh-CN" altLang="en-US" dirty="0"/>
                  <a:t>的边，该边连接节点集合</a:t>
                </a:r>
                <a:r>
                  <a:rPr lang="en-US" altLang="zh-CN" dirty="0"/>
                  <a:t>S </a:t>
                </a:r>
                <a:r>
                  <a:rPr lang="zh-CN" altLang="en-US" dirty="0"/>
                  <a:t>与</a:t>
                </a:r>
                <a:r>
                  <a:rPr lang="en-US" altLang="zh-CN" dirty="0" smtClean="0"/>
                  <a:t>V-S</a:t>
                </a:r>
              </a:p>
              <a:p>
                <a:r>
                  <a:rPr lang="mr-IN" dirty="0" err="1"/>
                  <a:t>边e</a:t>
                </a:r>
                <a:r>
                  <a:rPr lang="mr-IN" dirty="0"/>
                  <a:t>=(</a:t>
                </a:r>
                <a:r>
                  <a:rPr lang="mr-IN" dirty="0" err="1"/>
                  <a:t>u</a:t>
                </a:r>
                <a:r>
                  <a:rPr lang="mr-IN" dirty="0"/>
                  <a:t>, </a:t>
                </a:r>
                <a:r>
                  <a:rPr lang="mr-IN" dirty="0" err="1"/>
                  <a:t>v</a:t>
                </a:r>
                <a:r>
                  <a:rPr lang="mr-IN" dirty="0"/>
                  <a:t>) </a:t>
                </a:r>
                <a:r>
                  <a:rPr lang="mr-IN" dirty="0" err="1" smtClean="0"/>
                  <a:t>是</a:t>
                </a:r>
                <a:r>
                  <a:rPr lang="zh-CN" altLang="en-US" dirty="0" smtClean="0"/>
                  <a:t>最</a:t>
                </a:r>
                <a:r>
                  <a:rPr lang="zh-CN" altLang="en-US" dirty="0"/>
                  <a:t>⼩⽣成树</a:t>
                </a:r>
                <a:r>
                  <a:rPr lang="en-US" altLang="zh-CN" dirty="0"/>
                  <a:t>T </a:t>
                </a:r>
                <a:r>
                  <a:rPr lang="zh-CN" altLang="en-US" dirty="0"/>
                  <a:t>中的⼀条边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2414" y="1905000"/>
                <a:ext cx="9540550" cy="4267200"/>
              </a:xfrm>
              <a:blipFill rotWithShape="0">
                <a:blip r:embed="rId2"/>
                <a:stretch>
                  <a:fillRect l="-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0807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</a:t>
            </a:r>
            <a:r>
              <a:rPr lang="zh-CN" altLang="en-US" dirty="0" smtClean="0"/>
              <a:t>算法正确性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2414" y="1905000"/>
            <a:ext cx="6084166" cy="4260304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考虑图</a:t>
            </a:r>
            <a:r>
              <a:rPr lang="en-US" altLang="zh-CN" dirty="0"/>
              <a:t>G </a:t>
            </a:r>
            <a:r>
              <a:rPr lang="zh-CN" altLang="en-US" dirty="0"/>
              <a:t>的最⼩⽣</a:t>
            </a:r>
            <a:r>
              <a:rPr lang="zh-CN" altLang="en-US" dirty="0" smtClean="0"/>
              <a:t>成树</a:t>
            </a:r>
            <a:r>
              <a:rPr lang="en-US" altLang="zh-CN" dirty="0" smtClean="0"/>
              <a:t>T</a:t>
            </a:r>
            <a:endParaRPr lang="en-US" altLang="zh-CN" dirty="0"/>
          </a:p>
          <a:p>
            <a:pPr lvl="1"/>
            <a:r>
              <a:rPr lang="zh-CN" altLang="en-US" dirty="0" smtClean="0"/>
              <a:t>如果</a:t>
            </a:r>
            <a:r>
              <a:rPr lang="zh-CN" altLang="en-US" dirty="0"/>
              <a:t>边</a:t>
            </a:r>
            <a:r>
              <a:rPr lang="en-US" altLang="zh-CN" dirty="0"/>
              <a:t>e=(u, v) </a:t>
            </a:r>
            <a:r>
              <a:rPr lang="zh-CN" altLang="en-US" dirty="0"/>
              <a:t>不属于</a:t>
            </a:r>
            <a:r>
              <a:rPr lang="en-US" altLang="zh-CN" dirty="0"/>
              <a:t>MST </a:t>
            </a:r>
            <a:r>
              <a:rPr lang="zh-CN" altLang="en-US" dirty="0"/>
              <a:t>中的边，由于</a:t>
            </a:r>
            <a:r>
              <a:rPr lang="en-US" altLang="zh-CN" dirty="0"/>
              <a:t>MST </a:t>
            </a:r>
            <a:r>
              <a:rPr lang="zh-CN" altLang="en-US" dirty="0"/>
              <a:t>中各个节点</a:t>
            </a:r>
            <a:r>
              <a:rPr lang="zh-CN" altLang="en-US" dirty="0" smtClean="0"/>
              <a:t>必须相互</a:t>
            </a:r>
            <a:r>
              <a:rPr lang="zh-CN" altLang="en-US" dirty="0"/>
              <a:t>连通，因此图</a:t>
            </a:r>
            <a:r>
              <a:rPr lang="en-US" altLang="zh-CN" dirty="0"/>
              <a:t>T </a:t>
            </a:r>
            <a:r>
              <a:rPr lang="zh-CN" altLang="en-US" dirty="0"/>
              <a:t>中⼀定存在⼀条从节点</a:t>
            </a:r>
            <a:r>
              <a:rPr lang="en-US" altLang="zh-CN" dirty="0"/>
              <a:t>u </a:t>
            </a:r>
            <a:r>
              <a:rPr lang="zh-CN" altLang="en-US" dirty="0" smtClean="0"/>
              <a:t>到节点</a:t>
            </a:r>
            <a:r>
              <a:rPr lang="en-US" altLang="zh-CN" dirty="0"/>
              <a:t>v </a:t>
            </a:r>
            <a:r>
              <a:rPr lang="zh-CN" altLang="en-US" dirty="0"/>
              <a:t>的</a:t>
            </a:r>
            <a:r>
              <a:rPr lang="zh-CN" altLang="en-US" dirty="0" smtClean="0"/>
              <a:t>路径，即边</a:t>
            </a:r>
            <a:r>
              <a:rPr lang="en-US" altLang="zh-CN" dirty="0"/>
              <a:t>e′=(u′, v′) </a:t>
            </a:r>
            <a:r>
              <a:rPr lang="zh-CN" altLang="en-US" dirty="0"/>
              <a:t>属于</a:t>
            </a:r>
            <a:r>
              <a:rPr lang="en-US" altLang="zh-CN" dirty="0" smtClean="0"/>
              <a:t>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6580" y="1905000"/>
            <a:ext cx="4394200" cy="246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247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</a:t>
            </a:r>
            <a:r>
              <a:rPr lang="zh-CN" altLang="en-US" dirty="0" smtClean="0"/>
              <a:t>算法正确性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2414" y="1905000"/>
                <a:ext cx="6084166" cy="4260304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 smtClean="0"/>
                  <a:t>考虑图</a:t>
                </a:r>
                <a:r>
                  <a:rPr lang="en-US" altLang="zh-CN" dirty="0"/>
                  <a:t>G </a:t>
                </a:r>
                <a:r>
                  <a:rPr lang="zh-CN" altLang="en-US" dirty="0"/>
                  <a:t>的最⼩⽣</a:t>
                </a:r>
                <a:r>
                  <a:rPr lang="zh-CN" altLang="en-US" dirty="0" smtClean="0"/>
                  <a:t>成树</a:t>
                </a:r>
                <a:r>
                  <a:rPr lang="en-US" altLang="zh-CN" dirty="0" smtClean="0"/>
                  <a:t>T</a:t>
                </a:r>
                <a:endParaRPr lang="en-US" altLang="zh-CN" dirty="0"/>
              </a:p>
              <a:p>
                <a:pPr lvl="1"/>
                <a:r>
                  <a:rPr lang="zh-CN" altLang="en-US" dirty="0" smtClean="0"/>
                  <a:t>如果</a:t>
                </a:r>
                <a:r>
                  <a:rPr lang="zh-CN" altLang="en-US" dirty="0"/>
                  <a:t>边</a:t>
                </a:r>
                <a:r>
                  <a:rPr lang="en-US" altLang="zh-CN" dirty="0"/>
                  <a:t>e=(u, v) </a:t>
                </a:r>
                <a:r>
                  <a:rPr lang="zh-CN" altLang="en-US" dirty="0"/>
                  <a:t>不属于</a:t>
                </a:r>
                <a:r>
                  <a:rPr lang="en-US" altLang="zh-CN" dirty="0"/>
                  <a:t>MST </a:t>
                </a:r>
                <a:r>
                  <a:rPr lang="zh-CN" altLang="en-US" dirty="0"/>
                  <a:t>中的边，由于</a:t>
                </a:r>
                <a:r>
                  <a:rPr lang="en-US" altLang="zh-CN" dirty="0"/>
                  <a:t>MST </a:t>
                </a:r>
                <a:r>
                  <a:rPr lang="zh-CN" altLang="en-US" dirty="0"/>
                  <a:t>中各个节点</a:t>
                </a:r>
                <a:r>
                  <a:rPr lang="zh-CN" altLang="en-US" dirty="0" smtClean="0"/>
                  <a:t>必须相互</a:t>
                </a:r>
                <a:r>
                  <a:rPr lang="zh-CN" altLang="en-US" dirty="0"/>
                  <a:t>连通，因此图</a:t>
                </a:r>
                <a:r>
                  <a:rPr lang="en-US" altLang="zh-CN" dirty="0"/>
                  <a:t>T </a:t>
                </a:r>
                <a:r>
                  <a:rPr lang="zh-CN" altLang="en-US" dirty="0"/>
                  <a:t>中⼀定存在⼀条从节点</a:t>
                </a:r>
                <a:r>
                  <a:rPr lang="en-US" altLang="zh-CN" dirty="0"/>
                  <a:t>u </a:t>
                </a:r>
                <a:r>
                  <a:rPr lang="zh-CN" altLang="en-US" dirty="0" smtClean="0"/>
                  <a:t>到节点</a:t>
                </a:r>
                <a:r>
                  <a:rPr lang="en-US" altLang="zh-CN" dirty="0"/>
                  <a:t>v </a:t>
                </a:r>
                <a:r>
                  <a:rPr lang="zh-CN" altLang="en-US" dirty="0"/>
                  <a:t>的</a:t>
                </a:r>
                <a:r>
                  <a:rPr lang="zh-CN" altLang="en-US" dirty="0" smtClean="0"/>
                  <a:t>路径，即边</a:t>
                </a:r>
                <a:r>
                  <a:rPr lang="en-US" altLang="zh-CN" dirty="0"/>
                  <a:t>e′=(u′, v′) </a:t>
                </a:r>
                <a:r>
                  <a:rPr lang="zh-CN" altLang="en-US" dirty="0"/>
                  <a:t>属于</a:t>
                </a:r>
                <a:r>
                  <a:rPr lang="en-US" altLang="zh-CN" dirty="0"/>
                  <a:t>T</a:t>
                </a:r>
                <a:endParaRPr lang="en-US" altLang="zh-CN" dirty="0" smtClean="0"/>
              </a:p>
              <a:p>
                <a:r>
                  <a:rPr lang="zh-CN" altLang="en-US" dirty="0" smtClean="0"/>
                  <a:t>考察</a:t>
                </a:r>
                <a:r>
                  <a:rPr lang="mr-IN" dirty="0" smtClean="0"/>
                  <a:t>⼀</a:t>
                </a:r>
                <a:r>
                  <a:rPr lang="mr-IN" dirty="0" err="1"/>
                  <a:t>棵⽣成树T</a:t>
                </a:r>
                <a:r>
                  <a:rPr lang="mr-IN" dirty="0"/>
                  <a:t>′，</a:t>
                </a:r>
                <a:r>
                  <a:rPr lang="mr-IN" dirty="0" err="1"/>
                  <a:t>有T</a:t>
                </a:r>
                <a:r>
                  <a:rPr lang="mr-IN" dirty="0"/>
                  <a:t>′=</a:t>
                </a:r>
                <a:r>
                  <a:rPr lang="mr-IN" dirty="0" err="1" smtClean="0"/>
                  <a:t>T</a:t>
                </a:r>
                <a:r>
                  <a:rPr lang="en-US" dirty="0" smtClean="0"/>
                  <a:t> </a:t>
                </a:r>
                <a:r>
                  <a:rPr lang="mr-IN" dirty="0" smtClean="0"/>
                  <a:t>-</a:t>
                </a:r>
                <a:r>
                  <a:rPr lang="en-US" dirty="0" smtClean="0"/>
                  <a:t> </a:t>
                </a:r>
                <a:r>
                  <a:rPr lang="mr-IN" dirty="0" err="1" smtClean="0"/>
                  <a:t>e</a:t>
                </a:r>
                <a:r>
                  <a:rPr lang="en-US" dirty="0" smtClean="0"/>
                  <a:t>’</a:t>
                </a:r>
                <a14:m>
                  <m:oMath xmlns:m="http://schemas.openxmlformats.org/officeDocument/2006/math">
                    <m:r>
                      <a:rPr lang="mr-IN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∪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lang="en-US" altLang="zh-CN" dirty="0" smtClean="0"/>
                  <a:t>e</a:t>
                </a:r>
              </a:p>
              <a:p>
                <a:pPr lvl="1"/>
                <a:r>
                  <a:rPr lang="mr-IN" dirty="0" err="1"/>
                  <a:t>w</a:t>
                </a:r>
                <a:r>
                  <a:rPr lang="mr-IN" dirty="0"/>
                  <a:t>(</a:t>
                </a:r>
                <a:r>
                  <a:rPr lang="mr-IN" dirty="0" err="1"/>
                  <a:t>T</a:t>
                </a:r>
                <a:r>
                  <a:rPr lang="mr-IN" dirty="0"/>
                  <a:t>′)=</a:t>
                </a:r>
                <a:r>
                  <a:rPr lang="mr-IN" dirty="0" err="1"/>
                  <a:t>w</a:t>
                </a:r>
                <a:r>
                  <a:rPr lang="mr-IN" dirty="0"/>
                  <a:t>(</a:t>
                </a:r>
                <a:r>
                  <a:rPr lang="mr-IN" dirty="0" err="1"/>
                  <a:t>T</a:t>
                </a:r>
                <a:r>
                  <a:rPr lang="mr-IN" dirty="0"/>
                  <a:t>)-</a:t>
                </a:r>
                <a:r>
                  <a:rPr lang="mr-IN" dirty="0" err="1" smtClean="0"/>
                  <a:t>w</a:t>
                </a:r>
                <a:r>
                  <a:rPr lang="mr-IN" dirty="0" smtClean="0"/>
                  <a:t>(</a:t>
                </a:r>
                <a:r>
                  <a:rPr lang="mr-IN" dirty="0" err="1" smtClean="0"/>
                  <a:t>e</a:t>
                </a:r>
                <a:r>
                  <a:rPr lang="en-US" dirty="0" smtClean="0"/>
                  <a:t>' </a:t>
                </a:r>
                <a:r>
                  <a:rPr lang="mr-IN" dirty="0" smtClean="0"/>
                  <a:t>)+</a:t>
                </a:r>
                <a:r>
                  <a:rPr lang="mr-IN" dirty="0" err="1" smtClean="0"/>
                  <a:t>w</a:t>
                </a:r>
                <a:r>
                  <a:rPr lang="mr-IN" dirty="0" smtClean="0"/>
                  <a:t>(</a:t>
                </a:r>
                <a:r>
                  <a:rPr lang="mr-IN" dirty="0" err="1" smtClean="0"/>
                  <a:t>e</a:t>
                </a:r>
                <a:r>
                  <a:rPr lang="mr-IN" dirty="0" smtClean="0"/>
                  <a:t>)</a:t>
                </a:r>
                <a:r>
                  <a:rPr lang="zh-CN" altLang="en-US" dirty="0" smtClean="0"/>
                  <a:t> </a:t>
                </a:r>
                <a:endParaRPr lang="en-US" altLang="zh-CN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2414" y="1905000"/>
                <a:ext cx="6084166" cy="4260304"/>
              </a:xfrm>
              <a:blipFill rotWithShape="0">
                <a:blip r:embed="rId2"/>
                <a:stretch>
                  <a:fillRect l="-1403" r="-3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6580" y="1905000"/>
            <a:ext cx="4394200" cy="246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265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</a:t>
            </a:r>
            <a:r>
              <a:rPr lang="zh-CN" altLang="en-US" dirty="0" smtClean="0"/>
              <a:t>算法正确性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2414" y="1905000"/>
                <a:ext cx="6084166" cy="4260304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zh-CN" altLang="en-US" dirty="0" smtClean="0"/>
                  <a:t>考虑图</a:t>
                </a:r>
                <a:r>
                  <a:rPr lang="en-US" altLang="zh-CN" dirty="0"/>
                  <a:t>G </a:t>
                </a:r>
                <a:r>
                  <a:rPr lang="zh-CN" altLang="en-US" dirty="0"/>
                  <a:t>的最⼩⽣</a:t>
                </a:r>
                <a:r>
                  <a:rPr lang="zh-CN" altLang="en-US" dirty="0" smtClean="0"/>
                  <a:t>成树</a:t>
                </a:r>
                <a:r>
                  <a:rPr lang="en-US" altLang="zh-CN" dirty="0" smtClean="0"/>
                  <a:t>T</a:t>
                </a:r>
                <a:endParaRPr lang="en-US" altLang="zh-CN" dirty="0"/>
              </a:p>
              <a:p>
                <a:pPr lvl="1"/>
                <a:r>
                  <a:rPr lang="zh-CN" altLang="en-US" dirty="0" smtClean="0"/>
                  <a:t>如果</a:t>
                </a:r>
                <a:r>
                  <a:rPr lang="zh-CN" altLang="en-US" dirty="0"/>
                  <a:t>边</a:t>
                </a:r>
                <a:r>
                  <a:rPr lang="en-US" altLang="zh-CN" dirty="0"/>
                  <a:t>e=(u, v) </a:t>
                </a:r>
                <a:r>
                  <a:rPr lang="zh-CN" altLang="en-US" dirty="0"/>
                  <a:t>不属于</a:t>
                </a:r>
                <a:r>
                  <a:rPr lang="en-US" altLang="zh-CN" dirty="0"/>
                  <a:t>MST </a:t>
                </a:r>
                <a:r>
                  <a:rPr lang="zh-CN" altLang="en-US" dirty="0"/>
                  <a:t>中的边，由于</a:t>
                </a:r>
                <a:r>
                  <a:rPr lang="en-US" altLang="zh-CN" dirty="0"/>
                  <a:t>MST </a:t>
                </a:r>
                <a:r>
                  <a:rPr lang="zh-CN" altLang="en-US" dirty="0"/>
                  <a:t>中各个节点</a:t>
                </a:r>
                <a:r>
                  <a:rPr lang="zh-CN" altLang="en-US" dirty="0" smtClean="0"/>
                  <a:t>必须相互</a:t>
                </a:r>
                <a:r>
                  <a:rPr lang="zh-CN" altLang="en-US" dirty="0"/>
                  <a:t>连通，因此图</a:t>
                </a:r>
                <a:r>
                  <a:rPr lang="en-US" altLang="zh-CN" dirty="0"/>
                  <a:t>T </a:t>
                </a:r>
                <a:r>
                  <a:rPr lang="zh-CN" altLang="en-US" dirty="0"/>
                  <a:t>中⼀定存在⼀条从节点</a:t>
                </a:r>
                <a:r>
                  <a:rPr lang="en-US" altLang="zh-CN" dirty="0"/>
                  <a:t>u </a:t>
                </a:r>
                <a:r>
                  <a:rPr lang="zh-CN" altLang="en-US" dirty="0" smtClean="0"/>
                  <a:t>到节点</a:t>
                </a:r>
                <a:r>
                  <a:rPr lang="en-US" altLang="zh-CN" dirty="0"/>
                  <a:t>v </a:t>
                </a:r>
                <a:r>
                  <a:rPr lang="zh-CN" altLang="en-US" dirty="0"/>
                  <a:t>的</a:t>
                </a:r>
                <a:r>
                  <a:rPr lang="zh-CN" altLang="en-US" dirty="0" smtClean="0"/>
                  <a:t>路径，即边</a:t>
                </a:r>
                <a:r>
                  <a:rPr lang="en-US" altLang="zh-CN" dirty="0"/>
                  <a:t>e′=(u′, v′) </a:t>
                </a:r>
                <a:r>
                  <a:rPr lang="zh-CN" altLang="en-US" dirty="0"/>
                  <a:t>属于</a:t>
                </a:r>
                <a:r>
                  <a:rPr lang="en-US" altLang="zh-CN" dirty="0"/>
                  <a:t>T</a:t>
                </a:r>
                <a:endParaRPr lang="en-US" altLang="zh-CN" dirty="0" smtClean="0"/>
              </a:p>
              <a:p>
                <a:r>
                  <a:rPr lang="zh-CN" altLang="en-US" dirty="0" smtClean="0"/>
                  <a:t>考察</a:t>
                </a:r>
                <a:r>
                  <a:rPr lang="mr-IN" dirty="0" smtClean="0"/>
                  <a:t>⼀</a:t>
                </a:r>
                <a:r>
                  <a:rPr lang="mr-IN" dirty="0" err="1"/>
                  <a:t>棵⽣成树T</a:t>
                </a:r>
                <a:r>
                  <a:rPr lang="mr-IN" dirty="0"/>
                  <a:t>′，</a:t>
                </a:r>
                <a:r>
                  <a:rPr lang="mr-IN" dirty="0" err="1"/>
                  <a:t>有T</a:t>
                </a:r>
                <a:r>
                  <a:rPr lang="mr-IN" dirty="0"/>
                  <a:t>′=</a:t>
                </a:r>
                <a:r>
                  <a:rPr lang="mr-IN" dirty="0" err="1" smtClean="0"/>
                  <a:t>T</a:t>
                </a:r>
                <a:r>
                  <a:rPr lang="en-US" dirty="0" smtClean="0"/>
                  <a:t> </a:t>
                </a:r>
                <a:r>
                  <a:rPr lang="mr-IN" dirty="0" smtClean="0"/>
                  <a:t>-</a:t>
                </a:r>
                <a:r>
                  <a:rPr lang="en-US" dirty="0" smtClean="0"/>
                  <a:t> </a:t>
                </a:r>
                <a:r>
                  <a:rPr lang="mr-IN" dirty="0" err="1" smtClean="0"/>
                  <a:t>e</a:t>
                </a:r>
                <a:r>
                  <a:rPr lang="en-US" dirty="0" smtClean="0"/>
                  <a:t>’</a:t>
                </a:r>
                <a14:m>
                  <m:oMath xmlns:m="http://schemas.openxmlformats.org/officeDocument/2006/math">
                    <m:r>
                      <a:rPr lang="mr-IN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∪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lang="en-US" altLang="zh-CN" dirty="0" smtClean="0"/>
                  <a:t>e</a:t>
                </a:r>
              </a:p>
              <a:p>
                <a:pPr lvl="1"/>
                <a:r>
                  <a:rPr lang="mr-IN" dirty="0" err="1"/>
                  <a:t>w</a:t>
                </a:r>
                <a:r>
                  <a:rPr lang="mr-IN" dirty="0"/>
                  <a:t>(</a:t>
                </a:r>
                <a:r>
                  <a:rPr lang="mr-IN" dirty="0" err="1"/>
                  <a:t>T</a:t>
                </a:r>
                <a:r>
                  <a:rPr lang="mr-IN" dirty="0"/>
                  <a:t>′)=</a:t>
                </a:r>
                <a:r>
                  <a:rPr lang="mr-IN" dirty="0" err="1"/>
                  <a:t>w</a:t>
                </a:r>
                <a:r>
                  <a:rPr lang="mr-IN" dirty="0"/>
                  <a:t>(</a:t>
                </a:r>
                <a:r>
                  <a:rPr lang="mr-IN" dirty="0" err="1"/>
                  <a:t>T</a:t>
                </a:r>
                <a:r>
                  <a:rPr lang="mr-IN" dirty="0"/>
                  <a:t>)-</a:t>
                </a:r>
                <a:r>
                  <a:rPr lang="mr-IN" dirty="0" err="1" smtClean="0"/>
                  <a:t>w</a:t>
                </a:r>
                <a:r>
                  <a:rPr lang="mr-IN" dirty="0" smtClean="0"/>
                  <a:t>(</a:t>
                </a:r>
                <a:r>
                  <a:rPr lang="mr-IN" dirty="0" err="1" smtClean="0"/>
                  <a:t>e</a:t>
                </a:r>
                <a:r>
                  <a:rPr lang="en-US" dirty="0" smtClean="0"/>
                  <a:t>' </a:t>
                </a:r>
                <a:r>
                  <a:rPr lang="mr-IN" dirty="0" smtClean="0"/>
                  <a:t>)+</a:t>
                </a:r>
                <a:r>
                  <a:rPr lang="mr-IN" dirty="0" err="1" smtClean="0"/>
                  <a:t>w</a:t>
                </a:r>
                <a:r>
                  <a:rPr lang="mr-IN" dirty="0" smtClean="0"/>
                  <a:t>(</a:t>
                </a:r>
                <a:r>
                  <a:rPr lang="mr-IN" dirty="0" err="1" smtClean="0"/>
                  <a:t>e</a:t>
                </a:r>
                <a:r>
                  <a:rPr lang="mr-IN" dirty="0" smtClean="0"/>
                  <a:t>)</a:t>
                </a:r>
                <a:r>
                  <a:rPr lang="zh-CN" altLang="en-US" dirty="0" smtClean="0"/>
                  <a:t> </a:t>
                </a:r>
                <a:endParaRPr lang="en-US" altLang="zh-CN" dirty="0" smtClean="0"/>
              </a:p>
              <a:p>
                <a:r>
                  <a:rPr lang="zh-CN" altLang="en-US" dirty="0"/>
                  <a:t>由于边</a:t>
                </a:r>
                <a:r>
                  <a:rPr lang="en-US" altLang="zh-CN" dirty="0"/>
                  <a:t>e </a:t>
                </a:r>
                <a:r>
                  <a:rPr lang="zh-CN" altLang="en-US" dirty="0"/>
                  <a:t>是</a:t>
                </a:r>
                <a:r>
                  <a:rPr lang="zh-CN" altLang="en-US" dirty="0" smtClean="0"/>
                  <a:t>跨过</a:t>
                </a:r>
                <a:r>
                  <a:rPr lang="en-US" altLang="zh-CN" dirty="0" smtClean="0"/>
                  <a:t>S </a:t>
                </a:r>
                <a:r>
                  <a:rPr lang="zh-CN" altLang="en-US" dirty="0"/>
                  <a:t>与</a:t>
                </a:r>
                <a:r>
                  <a:rPr lang="en-US" altLang="zh-CN" dirty="0"/>
                  <a:t>V-S </a:t>
                </a:r>
                <a:r>
                  <a:rPr lang="zh-CN" altLang="en-US" dirty="0"/>
                  <a:t>之间的最⼩权</a:t>
                </a:r>
                <a:r>
                  <a:rPr lang="zh-CN" altLang="en-US" dirty="0" smtClean="0"/>
                  <a:t>重边，即</a:t>
                </a:r>
                <a:r>
                  <a:rPr lang="mr-IN" dirty="0" err="1" smtClean="0"/>
                  <a:t>w</a:t>
                </a:r>
                <a:r>
                  <a:rPr lang="mr-IN" dirty="0" smtClean="0"/>
                  <a:t>(</a:t>
                </a:r>
                <a:r>
                  <a:rPr lang="mr-IN" dirty="0" err="1" smtClean="0"/>
                  <a:t>e</a:t>
                </a:r>
                <a:r>
                  <a:rPr lang="mr-IN" dirty="0"/>
                  <a:t>)⩽ </a:t>
                </a:r>
                <a:r>
                  <a:rPr lang="mr-IN" dirty="0" err="1"/>
                  <a:t>w</a:t>
                </a:r>
                <a:r>
                  <a:rPr lang="mr-IN" dirty="0"/>
                  <a:t>(</a:t>
                </a:r>
                <a:r>
                  <a:rPr lang="mr-IN" dirty="0" err="1"/>
                  <a:t>e</a:t>
                </a:r>
                <a:r>
                  <a:rPr lang="mr-IN" dirty="0" smtClean="0"/>
                  <a:t>′)</a:t>
                </a:r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2414" y="1905000"/>
                <a:ext cx="6084166" cy="4260304"/>
              </a:xfrm>
              <a:blipFill rotWithShape="0">
                <a:blip r:embed="rId2"/>
                <a:stretch>
                  <a:fillRect l="-1202" b="-4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6580" y="1905000"/>
            <a:ext cx="4394200" cy="246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887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</a:t>
            </a:r>
            <a:r>
              <a:rPr lang="zh-CN" altLang="en-US" dirty="0" smtClean="0"/>
              <a:t>算法正确性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2414" y="1905000"/>
                <a:ext cx="6084166" cy="4260304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zh-CN" altLang="en-US" dirty="0" smtClean="0"/>
                  <a:t>考虑图</a:t>
                </a:r>
                <a:r>
                  <a:rPr lang="en-US" altLang="zh-CN" dirty="0"/>
                  <a:t>G </a:t>
                </a:r>
                <a:r>
                  <a:rPr lang="zh-CN" altLang="en-US" dirty="0"/>
                  <a:t>的最⼩⽣</a:t>
                </a:r>
                <a:r>
                  <a:rPr lang="zh-CN" altLang="en-US" dirty="0" smtClean="0"/>
                  <a:t>成树</a:t>
                </a:r>
                <a:r>
                  <a:rPr lang="en-US" altLang="zh-CN" dirty="0" smtClean="0"/>
                  <a:t>T</a:t>
                </a:r>
                <a:endParaRPr lang="en-US" altLang="zh-CN" dirty="0"/>
              </a:p>
              <a:p>
                <a:pPr lvl="1"/>
                <a:r>
                  <a:rPr lang="zh-CN" altLang="en-US" dirty="0" smtClean="0"/>
                  <a:t>如果</a:t>
                </a:r>
                <a:r>
                  <a:rPr lang="zh-CN" altLang="en-US" dirty="0"/>
                  <a:t>边</a:t>
                </a:r>
                <a:r>
                  <a:rPr lang="en-US" altLang="zh-CN" dirty="0"/>
                  <a:t>e=(u, v) </a:t>
                </a:r>
                <a:r>
                  <a:rPr lang="zh-CN" altLang="en-US" dirty="0"/>
                  <a:t>不属于</a:t>
                </a:r>
                <a:r>
                  <a:rPr lang="en-US" altLang="zh-CN" dirty="0"/>
                  <a:t>MST </a:t>
                </a:r>
                <a:r>
                  <a:rPr lang="zh-CN" altLang="en-US" dirty="0"/>
                  <a:t>中的边，由于</a:t>
                </a:r>
                <a:r>
                  <a:rPr lang="en-US" altLang="zh-CN" dirty="0"/>
                  <a:t>MST </a:t>
                </a:r>
                <a:r>
                  <a:rPr lang="zh-CN" altLang="en-US" dirty="0"/>
                  <a:t>中各个节点</a:t>
                </a:r>
                <a:r>
                  <a:rPr lang="zh-CN" altLang="en-US" dirty="0" smtClean="0"/>
                  <a:t>必须相互</a:t>
                </a:r>
                <a:r>
                  <a:rPr lang="zh-CN" altLang="en-US" dirty="0"/>
                  <a:t>连通，因此图</a:t>
                </a:r>
                <a:r>
                  <a:rPr lang="en-US" altLang="zh-CN" dirty="0"/>
                  <a:t>T </a:t>
                </a:r>
                <a:r>
                  <a:rPr lang="zh-CN" altLang="en-US" dirty="0"/>
                  <a:t>中⼀定存在⼀条从节点</a:t>
                </a:r>
                <a:r>
                  <a:rPr lang="en-US" altLang="zh-CN" dirty="0"/>
                  <a:t>u </a:t>
                </a:r>
                <a:r>
                  <a:rPr lang="zh-CN" altLang="en-US" dirty="0" smtClean="0"/>
                  <a:t>到节点</a:t>
                </a:r>
                <a:r>
                  <a:rPr lang="en-US" altLang="zh-CN" dirty="0"/>
                  <a:t>v </a:t>
                </a:r>
                <a:r>
                  <a:rPr lang="zh-CN" altLang="en-US" dirty="0"/>
                  <a:t>的</a:t>
                </a:r>
                <a:r>
                  <a:rPr lang="zh-CN" altLang="en-US" dirty="0" smtClean="0"/>
                  <a:t>路径，即边</a:t>
                </a:r>
                <a:r>
                  <a:rPr lang="en-US" altLang="zh-CN" dirty="0"/>
                  <a:t>e′=(u′, v′) </a:t>
                </a:r>
                <a:r>
                  <a:rPr lang="zh-CN" altLang="en-US" dirty="0"/>
                  <a:t>属于</a:t>
                </a:r>
                <a:r>
                  <a:rPr lang="en-US" altLang="zh-CN" dirty="0"/>
                  <a:t>T</a:t>
                </a:r>
                <a:endParaRPr lang="en-US" altLang="zh-CN" dirty="0" smtClean="0"/>
              </a:p>
              <a:p>
                <a:r>
                  <a:rPr lang="zh-CN" altLang="en-US" dirty="0" smtClean="0"/>
                  <a:t>考察</a:t>
                </a:r>
                <a:r>
                  <a:rPr lang="mr-IN" dirty="0" smtClean="0"/>
                  <a:t>⼀</a:t>
                </a:r>
                <a:r>
                  <a:rPr lang="mr-IN" dirty="0" err="1"/>
                  <a:t>棵⽣成树T</a:t>
                </a:r>
                <a:r>
                  <a:rPr lang="mr-IN" dirty="0"/>
                  <a:t>′，</a:t>
                </a:r>
                <a:r>
                  <a:rPr lang="mr-IN" dirty="0" err="1"/>
                  <a:t>有T</a:t>
                </a:r>
                <a:r>
                  <a:rPr lang="mr-IN" dirty="0"/>
                  <a:t>′=</a:t>
                </a:r>
                <a:r>
                  <a:rPr lang="mr-IN" dirty="0" err="1" smtClean="0"/>
                  <a:t>T</a:t>
                </a:r>
                <a:r>
                  <a:rPr lang="en-US" dirty="0" smtClean="0"/>
                  <a:t> </a:t>
                </a:r>
                <a:r>
                  <a:rPr lang="mr-IN" dirty="0" smtClean="0"/>
                  <a:t>-</a:t>
                </a:r>
                <a:r>
                  <a:rPr lang="en-US" dirty="0" smtClean="0"/>
                  <a:t> </a:t>
                </a:r>
                <a:r>
                  <a:rPr lang="mr-IN" dirty="0" err="1" smtClean="0"/>
                  <a:t>e</a:t>
                </a:r>
                <a:r>
                  <a:rPr lang="en-US" dirty="0" smtClean="0"/>
                  <a:t>’</a:t>
                </a:r>
                <a14:m>
                  <m:oMath xmlns:m="http://schemas.openxmlformats.org/officeDocument/2006/math">
                    <m:r>
                      <a:rPr lang="mr-IN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∪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lang="en-US" altLang="zh-CN" dirty="0" smtClean="0"/>
                  <a:t>e</a:t>
                </a:r>
              </a:p>
              <a:p>
                <a:pPr lvl="1"/>
                <a:r>
                  <a:rPr lang="mr-IN" dirty="0" err="1"/>
                  <a:t>w</a:t>
                </a:r>
                <a:r>
                  <a:rPr lang="mr-IN" dirty="0"/>
                  <a:t>(</a:t>
                </a:r>
                <a:r>
                  <a:rPr lang="mr-IN" dirty="0" err="1"/>
                  <a:t>T</a:t>
                </a:r>
                <a:r>
                  <a:rPr lang="mr-IN" dirty="0"/>
                  <a:t>′)=</a:t>
                </a:r>
                <a:r>
                  <a:rPr lang="mr-IN" dirty="0" err="1"/>
                  <a:t>w</a:t>
                </a:r>
                <a:r>
                  <a:rPr lang="mr-IN" dirty="0"/>
                  <a:t>(</a:t>
                </a:r>
                <a:r>
                  <a:rPr lang="mr-IN" dirty="0" err="1"/>
                  <a:t>T</a:t>
                </a:r>
                <a:r>
                  <a:rPr lang="mr-IN" dirty="0"/>
                  <a:t>)-</a:t>
                </a:r>
                <a:r>
                  <a:rPr lang="mr-IN" dirty="0" err="1" smtClean="0"/>
                  <a:t>w</a:t>
                </a:r>
                <a:r>
                  <a:rPr lang="mr-IN" dirty="0" smtClean="0"/>
                  <a:t>(</a:t>
                </a:r>
                <a:r>
                  <a:rPr lang="mr-IN" dirty="0" err="1" smtClean="0"/>
                  <a:t>e</a:t>
                </a:r>
                <a:r>
                  <a:rPr lang="en-US" dirty="0" smtClean="0"/>
                  <a:t>' </a:t>
                </a:r>
                <a:r>
                  <a:rPr lang="mr-IN" dirty="0" smtClean="0"/>
                  <a:t>)+</a:t>
                </a:r>
                <a:r>
                  <a:rPr lang="mr-IN" dirty="0" err="1" smtClean="0"/>
                  <a:t>w</a:t>
                </a:r>
                <a:r>
                  <a:rPr lang="mr-IN" dirty="0" smtClean="0"/>
                  <a:t>(</a:t>
                </a:r>
                <a:r>
                  <a:rPr lang="mr-IN" dirty="0" err="1" smtClean="0"/>
                  <a:t>e</a:t>
                </a:r>
                <a:r>
                  <a:rPr lang="mr-IN" dirty="0" smtClean="0"/>
                  <a:t>)</a:t>
                </a:r>
                <a:r>
                  <a:rPr lang="zh-CN" altLang="en-US" dirty="0" smtClean="0"/>
                  <a:t> </a:t>
                </a:r>
                <a:endParaRPr lang="en-US" altLang="zh-CN" dirty="0" smtClean="0"/>
              </a:p>
              <a:p>
                <a:r>
                  <a:rPr lang="zh-CN" altLang="en-US" dirty="0"/>
                  <a:t>由于边</a:t>
                </a:r>
                <a:r>
                  <a:rPr lang="en-US" altLang="zh-CN" dirty="0"/>
                  <a:t>e </a:t>
                </a:r>
                <a:r>
                  <a:rPr lang="zh-CN" altLang="en-US" dirty="0"/>
                  <a:t>是</a:t>
                </a:r>
                <a:r>
                  <a:rPr lang="zh-CN" altLang="en-US" dirty="0" smtClean="0"/>
                  <a:t>跨过</a:t>
                </a:r>
                <a:r>
                  <a:rPr lang="en-US" altLang="zh-CN" dirty="0" smtClean="0"/>
                  <a:t>S </a:t>
                </a:r>
                <a:r>
                  <a:rPr lang="zh-CN" altLang="en-US" dirty="0"/>
                  <a:t>与</a:t>
                </a:r>
                <a:r>
                  <a:rPr lang="en-US" altLang="zh-CN" dirty="0"/>
                  <a:t>V-S </a:t>
                </a:r>
                <a:r>
                  <a:rPr lang="zh-CN" altLang="en-US" dirty="0"/>
                  <a:t>之间的最⼩权</a:t>
                </a:r>
                <a:r>
                  <a:rPr lang="zh-CN" altLang="en-US" dirty="0" smtClean="0"/>
                  <a:t>重边，即</a:t>
                </a:r>
                <a:r>
                  <a:rPr lang="mr-IN" dirty="0" err="1" smtClean="0"/>
                  <a:t>w</a:t>
                </a:r>
                <a:r>
                  <a:rPr lang="mr-IN" dirty="0" smtClean="0"/>
                  <a:t>(</a:t>
                </a:r>
                <a:r>
                  <a:rPr lang="mr-IN" dirty="0" err="1" smtClean="0"/>
                  <a:t>e</a:t>
                </a:r>
                <a:r>
                  <a:rPr lang="mr-IN" dirty="0"/>
                  <a:t>)⩽ </a:t>
                </a:r>
                <a:r>
                  <a:rPr lang="mr-IN" dirty="0" err="1"/>
                  <a:t>w</a:t>
                </a:r>
                <a:r>
                  <a:rPr lang="mr-IN" dirty="0"/>
                  <a:t>(</a:t>
                </a:r>
                <a:r>
                  <a:rPr lang="mr-IN" dirty="0" err="1"/>
                  <a:t>e</a:t>
                </a:r>
                <a:r>
                  <a:rPr lang="mr-IN" dirty="0" smtClean="0"/>
                  <a:t>′)</a:t>
                </a:r>
                <a:endParaRPr lang="en-US" dirty="0" smtClean="0"/>
              </a:p>
              <a:p>
                <a:r>
                  <a:rPr lang="mr-IN" dirty="0" err="1"/>
                  <a:t>w</a:t>
                </a:r>
                <a:r>
                  <a:rPr lang="mr-IN" dirty="0"/>
                  <a:t>(</a:t>
                </a:r>
                <a:r>
                  <a:rPr lang="mr-IN" dirty="0" err="1"/>
                  <a:t>T</a:t>
                </a:r>
                <a:r>
                  <a:rPr lang="mr-IN" dirty="0"/>
                  <a:t>′)⩽ </a:t>
                </a:r>
                <a:r>
                  <a:rPr lang="mr-IN" dirty="0" err="1"/>
                  <a:t>w</a:t>
                </a:r>
                <a:r>
                  <a:rPr lang="mr-IN" dirty="0"/>
                  <a:t>(</a:t>
                </a:r>
                <a:r>
                  <a:rPr lang="mr-IN" dirty="0" err="1"/>
                  <a:t>T</a:t>
                </a:r>
                <a:r>
                  <a:rPr lang="mr-IN" dirty="0" smtClean="0"/>
                  <a:t>)</a:t>
                </a:r>
                <a:r>
                  <a:rPr lang="zh-CN" altLang="en-US" dirty="0" smtClean="0"/>
                  <a:t>，</a:t>
                </a:r>
                <a:r>
                  <a:rPr lang="zh-CN" altLang="en-US" dirty="0"/>
                  <a:t>这表明树</a:t>
                </a:r>
                <a:r>
                  <a:rPr lang="en-US" altLang="zh-CN" dirty="0"/>
                  <a:t>T′ </a:t>
                </a:r>
                <a:r>
                  <a:rPr lang="zh-CN" altLang="en-US" dirty="0"/>
                  <a:t>才是图</a:t>
                </a:r>
                <a:r>
                  <a:rPr lang="en-US" altLang="zh-CN" dirty="0"/>
                  <a:t>G </a:t>
                </a:r>
                <a:r>
                  <a:rPr lang="zh-CN" altLang="en-US" dirty="0"/>
                  <a:t>的</a:t>
                </a:r>
                <a:r>
                  <a:rPr lang="en-US" altLang="zh-CN" dirty="0"/>
                  <a:t>MST</a:t>
                </a:r>
                <a:r>
                  <a:rPr lang="zh-CN" altLang="en-US" dirty="0"/>
                  <a:t>，这与</a:t>
                </a:r>
                <a:r>
                  <a:rPr lang="zh-CN" altLang="en-US" dirty="0" smtClean="0"/>
                  <a:t>假设</a:t>
                </a:r>
                <a:r>
                  <a:rPr lang="en-US" altLang="zh-CN" dirty="0"/>
                  <a:t>T </a:t>
                </a:r>
                <a:r>
                  <a:rPr lang="zh-CN" altLang="en-US" dirty="0"/>
                  <a:t>是</a:t>
                </a:r>
                <a:r>
                  <a:rPr lang="en-US" altLang="zh-CN" dirty="0"/>
                  <a:t>G </a:t>
                </a:r>
                <a:r>
                  <a:rPr lang="zh-CN" altLang="en-US" dirty="0"/>
                  <a:t>的</a:t>
                </a:r>
                <a:r>
                  <a:rPr lang="en-US" altLang="zh-CN" dirty="0"/>
                  <a:t>MST ⽭</a:t>
                </a:r>
                <a:r>
                  <a:rPr lang="zh-CN" altLang="en-US" dirty="0" smtClean="0"/>
                  <a:t>盾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2414" y="1905000"/>
                <a:ext cx="6084166" cy="4260304"/>
              </a:xfrm>
              <a:blipFill rotWithShape="0">
                <a:blip r:embed="rId2"/>
                <a:stretch>
                  <a:fillRect l="-501" r="-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6580" y="1905000"/>
            <a:ext cx="4394200" cy="246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036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Prim</a:t>
            </a:r>
            <a:r>
              <a:rPr lang="zh-CN" altLang="en-US" dirty="0" smtClean="0"/>
              <a:t>算法流程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随机的从图</a:t>
            </a:r>
            <a:r>
              <a:rPr lang="en-US" altLang="zh-CN" dirty="0"/>
              <a:t>G=(V, E) </a:t>
            </a:r>
            <a:r>
              <a:rPr lang="zh-CN" altLang="en-US" dirty="0"/>
              <a:t>中选择⼀个节点</a:t>
            </a:r>
            <a:r>
              <a:rPr lang="en-US" altLang="zh-CN" dirty="0"/>
              <a:t>s</a:t>
            </a:r>
            <a:r>
              <a:rPr lang="zh-CN" altLang="en-US" dirty="0"/>
              <a:t>，将节点存储于集合</a:t>
            </a:r>
            <a:r>
              <a:rPr lang="en-US" altLang="zh-CN" dirty="0"/>
              <a:t>S</a:t>
            </a:r>
            <a:r>
              <a:rPr lang="zh-CN" altLang="en-US" dirty="0"/>
              <a:t>，即</a:t>
            </a:r>
            <a:r>
              <a:rPr lang="en-US" altLang="zh-CN" dirty="0"/>
              <a:t>S={s</a:t>
            </a:r>
            <a:r>
              <a:rPr lang="en-US" altLang="zh-CN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94263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Prim</a:t>
            </a:r>
            <a:r>
              <a:rPr lang="zh-CN" altLang="en-US" dirty="0" smtClean="0"/>
              <a:t>算法流程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zh-CN" altLang="en-US" dirty="0"/>
                  <a:t>随机的从图</a:t>
                </a:r>
                <a:r>
                  <a:rPr lang="en-US" altLang="zh-CN" dirty="0"/>
                  <a:t>G=(V, E) </a:t>
                </a:r>
                <a:r>
                  <a:rPr lang="zh-CN" altLang="en-US" dirty="0"/>
                  <a:t>中选择⼀个节点</a:t>
                </a:r>
                <a:r>
                  <a:rPr lang="en-US" altLang="zh-CN" dirty="0"/>
                  <a:t>s</a:t>
                </a:r>
                <a:r>
                  <a:rPr lang="zh-CN" altLang="en-US" dirty="0"/>
                  <a:t>，将节点存储于集合</a:t>
                </a:r>
                <a:r>
                  <a:rPr lang="en-US" altLang="zh-CN" dirty="0"/>
                  <a:t>S</a:t>
                </a:r>
                <a:r>
                  <a:rPr lang="zh-CN" altLang="en-US" dirty="0"/>
                  <a:t>，即</a:t>
                </a:r>
                <a:r>
                  <a:rPr lang="en-US" altLang="zh-CN" dirty="0"/>
                  <a:t>S={s</a:t>
                </a:r>
                <a:r>
                  <a:rPr lang="en-US" altLang="zh-CN" dirty="0" smtClean="0"/>
                  <a:t>}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altLang="zh-CN" dirty="0"/>
                  <a:t>S </a:t>
                </a:r>
                <a:r>
                  <a:rPr lang="zh-CN" altLang="en-US" dirty="0"/>
                  <a:t>与</a:t>
                </a:r>
                <a:r>
                  <a:rPr lang="en-US" altLang="zh-CN" dirty="0"/>
                  <a:t>V-S </a:t>
                </a:r>
                <a:r>
                  <a:rPr lang="zh-CN" altLang="en-US" dirty="0"/>
                  <a:t>间权重最⼩的边为</a:t>
                </a:r>
                <a:r>
                  <a:rPr lang="en-US" altLang="zh-CN" dirty="0"/>
                  <a:t>e=(u, v)</a:t>
                </a:r>
                <a:r>
                  <a:rPr lang="zh-CN" altLang="en-US" dirty="0"/>
                  <a:t>，其中</a:t>
                </a:r>
                <a:r>
                  <a:rPr lang="en-US" altLang="zh-CN" dirty="0" smtClean="0"/>
                  <a:t>u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lang="en-US" altLang="zh-CN" dirty="0" smtClean="0"/>
                  <a:t>S</a:t>
                </a:r>
                <a:r>
                  <a:rPr lang="zh-CN" altLang="en-US" dirty="0"/>
                  <a:t>，将节点</a:t>
                </a:r>
                <a:r>
                  <a:rPr lang="en-US" altLang="zh-CN" dirty="0"/>
                  <a:t>v </a:t>
                </a:r>
                <a:r>
                  <a:rPr lang="zh-CN" altLang="en-US" dirty="0"/>
                  <a:t>加⼊到</a:t>
                </a:r>
                <a:r>
                  <a:rPr lang="en-US" altLang="zh-CN" dirty="0"/>
                  <a:t>S </a:t>
                </a:r>
                <a:r>
                  <a:rPr lang="zh-CN" altLang="en-US" dirty="0" smtClean="0"/>
                  <a:t>中</a:t>
                </a:r>
                <a:endParaRPr lang="en-US" altLang="zh-CN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9157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Prim</a:t>
            </a:r>
            <a:r>
              <a:rPr lang="zh-CN" altLang="en-US" dirty="0" smtClean="0"/>
              <a:t>算法流程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zh-CN" altLang="en-US" dirty="0"/>
                  <a:t>随机的从图</a:t>
                </a:r>
                <a:r>
                  <a:rPr lang="en-US" altLang="zh-CN" dirty="0"/>
                  <a:t>G=(V, E) </a:t>
                </a:r>
                <a:r>
                  <a:rPr lang="zh-CN" altLang="en-US" dirty="0"/>
                  <a:t>中选择⼀个节点</a:t>
                </a:r>
                <a:r>
                  <a:rPr lang="en-US" altLang="zh-CN" dirty="0"/>
                  <a:t>s</a:t>
                </a:r>
                <a:r>
                  <a:rPr lang="zh-CN" altLang="en-US" dirty="0"/>
                  <a:t>，将节点存储于集合</a:t>
                </a:r>
                <a:r>
                  <a:rPr lang="en-US" altLang="zh-CN" dirty="0"/>
                  <a:t>S</a:t>
                </a:r>
                <a:r>
                  <a:rPr lang="zh-CN" altLang="en-US" dirty="0"/>
                  <a:t>，即</a:t>
                </a:r>
                <a:r>
                  <a:rPr lang="en-US" altLang="zh-CN" dirty="0"/>
                  <a:t>S={s</a:t>
                </a:r>
                <a:r>
                  <a:rPr lang="en-US" altLang="zh-CN" dirty="0" smtClean="0"/>
                  <a:t>}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altLang="zh-CN" dirty="0"/>
                  <a:t>S </a:t>
                </a:r>
                <a:r>
                  <a:rPr lang="zh-CN" altLang="en-US" dirty="0"/>
                  <a:t>与</a:t>
                </a:r>
                <a:r>
                  <a:rPr lang="en-US" altLang="zh-CN" dirty="0"/>
                  <a:t>V-S </a:t>
                </a:r>
                <a:r>
                  <a:rPr lang="zh-CN" altLang="en-US" dirty="0"/>
                  <a:t>间权重最⼩的边为</a:t>
                </a:r>
                <a:r>
                  <a:rPr lang="en-US" altLang="zh-CN" dirty="0"/>
                  <a:t>e=(u, v)</a:t>
                </a:r>
                <a:r>
                  <a:rPr lang="zh-CN" altLang="en-US" dirty="0"/>
                  <a:t>，其中</a:t>
                </a:r>
                <a:r>
                  <a:rPr lang="en-US" altLang="zh-CN" dirty="0" smtClean="0"/>
                  <a:t>u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lang="en-US" altLang="zh-CN" dirty="0" smtClean="0"/>
                  <a:t>S</a:t>
                </a:r>
                <a:r>
                  <a:rPr lang="zh-CN" altLang="en-US" dirty="0"/>
                  <a:t>，将节点</a:t>
                </a:r>
                <a:r>
                  <a:rPr lang="en-US" altLang="zh-CN" dirty="0"/>
                  <a:t>v </a:t>
                </a:r>
                <a:r>
                  <a:rPr lang="zh-CN" altLang="en-US" dirty="0"/>
                  <a:t>加⼊到</a:t>
                </a:r>
                <a:r>
                  <a:rPr lang="en-US" altLang="zh-CN" dirty="0"/>
                  <a:t>S </a:t>
                </a:r>
                <a:r>
                  <a:rPr lang="zh-CN" altLang="en-US" dirty="0" smtClean="0"/>
                  <a:t>中</a:t>
                </a:r>
                <a:endParaRPr lang="en-US" altLang="zh-CN" dirty="0" smtClean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zh-CN" altLang="en-US" dirty="0"/>
                  <a:t>重复第⼆步，直到所有的节点均加⼊到</a:t>
                </a:r>
                <a:r>
                  <a:rPr lang="en-US" altLang="zh-CN" dirty="0"/>
                  <a:t>S </a:t>
                </a:r>
                <a:r>
                  <a:rPr lang="zh-CN" altLang="en-US" dirty="0" smtClean="0"/>
                  <a:t>中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2601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算法示例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7063" y="2133600"/>
            <a:ext cx="58547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24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算法优化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由于算法过程需要频繁选取最小值，因此考虑采用堆来存储节点集合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266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举例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⽐如给客户找零的数额为</a:t>
            </a:r>
            <a:r>
              <a:rPr lang="en-US" altLang="zh-CN" dirty="0"/>
              <a:t>36 </a:t>
            </a:r>
            <a:r>
              <a:rPr lang="zh-CN" altLang="en-US" dirty="0" smtClean="0"/>
              <a:t>元</a:t>
            </a:r>
            <a:endParaRPr lang="en-US" altLang="zh-CN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193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算法步骤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zh-CN" altLang="en-US" dirty="0"/>
                  <a:t>维护⼀个优先队列</a:t>
                </a:r>
                <a:r>
                  <a:rPr lang="en-US" altLang="zh-CN" dirty="0"/>
                  <a:t>Q ⽤</a:t>
                </a:r>
                <a:r>
                  <a:rPr lang="zh-CN" altLang="en-US" dirty="0"/>
                  <a:t>于存储节点集合</a:t>
                </a:r>
                <a:r>
                  <a:rPr lang="en-US" altLang="zh-CN" dirty="0" smtClean="0"/>
                  <a:t>V-S</a:t>
                </a:r>
              </a:p>
              <a:p>
                <a:r>
                  <a:rPr lang="zh-CN" altLang="en-US" dirty="0"/>
                  <a:t>将</a:t>
                </a:r>
                <a:r>
                  <a:rPr lang="en-US" altLang="zh-CN" dirty="0"/>
                  <a:t>S </a:t>
                </a:r>
                <a:r>
                  <a:rPr lang="zh-CN" altLang="en-US" dirty="0"/>
                  <a:t>置为空，并将所有的节点</a:t>
                </a:r>
                <a:r>
                  <a:rPr lang="en-US" altLang="zh-CN" dirty="0"/>
                  <a:t>V </a:t>
                </a:r>
                <a:r>
                  <a:rPr lang="zh-CN" altLang="en-US" dirty="0"/>
                  <a:t>存储于队列</a:t>
                </a:r>
                <a:r>
                  <a:rPr lang="en-US" altLang="zh-CN" dirty="0" smtClean="0"/>
                  <a:t>Q</a:t>
                </a:r>
              </a:p>
              <a:p>
                <a:r>
                  <a:rPr lang="zh-CN" altLang="en-US" dirty="0"/>
                  <a:t>任意选择⼀个节点</a:t>
                </a:r>
                <a:r>
                  <a:rPr lang="en-US" altLang="zh-CN" dirty="0"/>
                  <a:t>s</a:t>
                </a:r>
                <a:r>
                  <a:rPr lang="en-US" altLang="zh-CN" dirty="0"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lang="en-US" altLang="zh-CN" dirty="0"/>
                  <a:t> V </a:t>
                </a:r>
                <a:r>
                  <a:rPr lang="zh-CN" altLang="en-US" dirty="0"/>
                  <a:t>置于</a:t>
                </a:r>
                <a:r>
                  <a:rPr lang="en-US" altLang="zh-CN" dirty="0"/>
                  <a:t>S </a:t>
                </a:r>
                <a:r>
                  <a:rPr lang="zh-CN" altLang="en-US" dirty="0"/>
                  <a:t>中，并将其他节点</a:t>
                </a:r>
                <a:r>
                  <a:rPr lang="en-US" altLang="zh-CN" dirty="0" err="1"/>
                  <a:t>v.key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设为⽆穷⼤，</a:t>
                </a:r>
                <a:r>
                  <a:rPr lang="en-US" altLang="zh-CN" dirty="0" smtClean="0"/>
                  <a:t>v</a:t>
                </a:r>
                <a:r>
                  <a:rPr lang="en-US" altLang="zh-CN" dirty="0"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charset="0"/>
                        <a:ea typeface="Cambria Math" charset="0"/>
                        <a:cs typeface="Cambria Math" charset="0"/>
                      </a:rPr>
                      <m:t>∈ </m:t>
                    </m:r>
                  </m:oMath>
                </a14:m>
                <a:r>
                  <a:rPr lang="en-US" altLang="zh-CN" dirty="0" smtClean="0"/>
                  <a:t>V-</a:t>
                </a:r>
                <a:r>
                  <a:rPr lang="en-US" dirty="0" smtClean="0"/>
                  <a:t>{</a:t>
                </a:r>
                <a:r>
                  <a:rPr lang="en-US" dirty="0"/>
                  <a:t>s</a:t>
                </a:r>
                <a:r>
                  <a:rPr lang="en-US" dirty="0" smtClean="0"/>
                  <a:t>}</a:t>
                </a:r>
              </a:p>
              <a:p>
                <a:r>
                  <a:rPr lang="zh-CN" altLang="en-US" dirty="0"/>
                  <a:t>循环直到</a:t>
                </a:r>
                <a:r>
                  <a:rPr lang="en-US" altLang="zh-CN" dirty="0"/>
                  <a:t>Q </a:t>
                </a:r>
                <a:r>
                  <a:rPr lang="zh-CN" altLang="en-US" dirty="0"/>
                  <a:t>为</a:t>
                </a:r>
                <a:r>
                  <a:rPr lang="zh-CN" altLang="en-US" dirty="0" smtClean="0"/>
                  <a:t>空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从</a:t>
                </a:r>
                <a:r>
                  <a:rPr lang="zh-CN" altLang="en-US" dirty="0"/>
                  <a:t>队列中取出⼀个元素</a:t>
                </a:r>
                <a:r>
                  <a:rPr lang="en-US" altLang="zh-CN" dirty="0"/>
                  <a:t>u </a:t>
                </a:r>
                <a:r>
                  <a:rPr lang="zh-CN" altLang="en-US" dirty="0"/>
                  <a:t>加⼊到</a:t>
                </a:r>
                <a:r>
                  <a:rPr lang="en-US" altLang="zh-CN" dirty="0"/>
                  <a:t>s</a:t>
                </a:r>
              </a:p>
              <a:p>
                <a:pPr lvl="1"/>
                <a:r>
                  <a:rPr lang="zh-CN" altLang="en-US" dirty="0" smtClean="0"/>
                  <a:t>对于</a:t>
                </a:r>
                <a:r>
                  <a:rPr lang="zh-CN" altLang="en-US" dirty="0"/>
                  <a:t>节点</a:t>
                </a:r>
                <a:r>
                  <a:rPr lang="en-US" altLang="zh-CN" dirty="0"/>
                  <a:t>u </a:t>
                </a:r>
                <a:r>
                  <a:rPr lang="zh-CN" altLang="en-US" dirty="0"/>
                  <a:t>的所有邻居节点</a:t>
                </a:r>
                <a:r>
                  <a:rPr lang="en-US" altLang="zh-CN" dirty="0"/>
                  <a:t>v</a:t>
                </a:r>
                <a:r>
                  <a:rPr lang="zh-CN" altLang="en-US" dirty="0"/>
                  <a:t>，如果</a:t>
                </a:r>
                <a:r>
                  <a:rPr lang="en-US" altLang="zh-CN" dirty="0"/>
                  <a:t>w(</a:t>
                </a:r>
                <a:r>
                  <a:rPr lang="en-US" altLang="zh-CN" dirty="0" err="1"/>
                  <a:t>u,v</a:t>
                </a:r>
                <a:r>
                  <a:rPr lang="en-US" altLang="zh-CN" dirty="0"/>
                  <a:t>)&lt;</a:t>
                </a:r>
                <a:r>
                  <a:rPr lang="en-US" altLang="zh-CN" dirty="0" err="1"/>
                  <a:t>v.key</a:t>
                </a:r>
                <a:r>
                  <a:rPr lang="zh-CN" altLang="en-US" dirty="0"/>
                  <a:t>，则更新节点</a:t>
                </a:r>
                <a:r>
                  <a:rPr lang="en-US" altLang="zh-CN" dirty="0"/>
                  <a:t>v </a:t>
                </a:r>
                <a:r>
                  <a:rPr lang="zh-CN" altLang="en-US" dirty="0" smtClean="0"/>
                  <a:t>的</a:t>
                </a:r>
                <a:r>
                  <a:rPr lang="en-US" dirty="0" err="1" smtClean="0"/>
                  <a:t>值为</a:t>
                </a:r>
                <a:r>
                  <a:rPr lang="en-US" dirty="0" err="1"/>
                  <a:t>v.key</a:t>
                </a:r>
                <a:r>
                  <a:rPr lang="en-US" dirty="0"/>
                  <a:t>=w(</a:t>
                </a:r>
                <a:r>
                  <a:rPr lang="en-US" dirty="0" err="1"/>
                  <a:t>u,v</a:t>
                </a:r>
                <a:r>
                  <a:rPr lang="en-US" dirty="0"/>
                  <a:t>)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800" t="-143" b="-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1543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3698" y="0"/>
            <a:ext cx="736142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116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时间复杂度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462" y="3054350"/>
            <a:ext cx="8597900" cy="74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848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545" y="0"/>
            <a:ext cx="70837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736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黑板 16 x 9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29465_TF02804846_TF02804846" id="{118C6178-8627-4F1A-8ADE-4D23F9B5C89B}" vid="{47D4BC64-CC5E-41E6-96A6-68E3DA472C92}"/>
    </a:ext>
  </a:extLst>
</a:theme>
</file>

<file path=ppt/theme/theme2.xml><?xml version="1.0" encoding="utf-8"?>
<a:theme xmlns:a="http://schemas.openxmlformats.org/drawingml/2006/main" name="办公室主题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tf02804846</Template>
  <TotalTime>2368</TotalTime>
  <Words>3211</Words>
  <Application>Microsoft Macintosh PowerPoint</Application>
  <PresentationFormat>Custom</PresentationFormat>
  <Paragraphs>286</Paragraphs>
  <Slides>93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93</vt:i4>
      </vt:variant>
    </vt:vector>
  </HeadingPairs>
  <TitlesOfParts>
    <vt:vector size="100" baseType="lpstr">
      <vt:lpstr>Cambria Math</vt:lpstr>
      <vt:lpstr>Consolas</vt:lpstr>
      <vt:lpstr>Corbel</vt:lpstr>
      <vt:lpstr>Mangal</vt:lpstr>
      <vt:lpstr>Microsoft YaHei UI</vt:lpstr>
      <vt:lpstr>Arial</vt:lpstr>
      <vt:lpstr>黑板 16 x 9</vt:lpstr>
      <vt:lpstr>算法设计与分析Python</vt:lpstr>
      <vt:lpstr>引言</vt:lpstr>
      <vt:lpstr>贪心算法原理</vt:lpstr>
      <vt:lpstr>贪心算法原理</vt:lpstr>
      <vt:lpstr>贪心算法原理</vt:lpstr>
      <vt:lpstr>贪心算法原理</vt:lpstr>
      <vt:lpstr>硬币找零</vt:lpstr>
      <vt:lpstr>问题描述</vt:lpstr>
      <vt:lpstr>举例</vt:lpstr>
      <vt:lpstr>举例</vt:lpstr>
      <vt:lpstr>举例</vt:lpstr>
      <vt:lpstr>问题分解</vt:lpstr>
      <vt:lpstr>课堂讨论——求解策略</vt:lpstr>
      <vt:lpstr>课堂讨论——求解策略</vt:lpstr>
      <vt:lpstr>贪心策略实现</vt:lpstr>
      <vt:lpstr>时间复杂度</vt:lpstr>
      <vt:lpstr>贪心策略能获得最优解的证明</vt:lpstr>
      <vt:lpstr>贪心策略能获得最优解的证明</vt:lpstr>
      <vt:lpstr>贪心策略能获得最优解的证明</vt:lpstr>
      <vt:lpstr>贪心策略能获得最优解的证明</vt:lpstr>
      <vt:lpstr>定理</vt:lpstr>
      <vt:lpstr>定理证明</vt:lpstr>
      <vt:lpstr>定理证明</vt:lpstr>
      <vt:lpstr>定理证明</vt:lpstr>
      <vt:lpstr>定理证明</vt:lpstr>
      <vt:lpstr>定理证明</vt:lpstr>
      <vt:lpstr>定理证明</vt:lpstr>
      <vt:lpstr>间隔任务规划</vt:lpstr>
      <vt:lpstr>问题描述</vt:lpstr>
      <vt:lpstr>举例</vt:lpstr>
      <vt:lpstr>问题分解</vt:lpstr>
      <vt:lpstr>问题分解</vt:lpstr>
      <vt:lpstr>课堂讨论——贪心策略</vt:lpstr>
      <vt:lpstr>贪心策略1</vt:lpstr>
      <vt:lpstr>贪心策略1</vt:lpstr>
      <vt:lpstr>贪心策略2</vt:lpstr>
      <vt:lpstr>贪心策略2</vt:lpstr>
      <vt:lpstr>贪心策略3</vt:lpstr>
      <vt:lpstr>贪心策略3</vt:lpstr>
      <vt:lpstr>贪心策略4</vt:lpstr>
      <vt:lpstr>贪心策略4</vt:lpstr>
      <vt:lpstr>策略4的直观理解</vt:lpstr>
      <vt:lpstr>算法实现</vt:lpstr>
      <vt:lpstr>时间复杂度分析</vt:lpstr>
      <vt:lpstr>最优解证明</vt:lpstr>
      <vt:lpstr>最短路径</vt:lpstr>
      <vt:lpstr>问题描述</vt:lpstr>
      <vt:lpstr>问题分解</vt:lpstr>
      <vt:lpstr>问题分解</vt:lpstr>
      <vt:lpstr>问题分解</vt:lpstr>
      <vt:lpstr>问题分解</vt:lpstr>
      <vt:lpstr>贪心策略—Dijkstra算法</vt:lpstr>
      <vt:lpstr>Dijkstra算法实现1</vt:lpstr>
      <vt:lpstr>PowerPoint Presentation</vt:lpstr>
      <vt:lpstr>算法正确性证明</vt:lpstr>
      <vt:lpstr>证明——n等于1时成立</vt:lpstr>
      <vt:lpstr>证明——n等于k时也成立</vt:lpstr>
      <vt:lpstr>证明——归纳推导</vt:lpstr>
      <vt:lpstr>证明——归纳推导</vt:lpstr>
      <vt:lpstr>证明——归纳推导</vt:lpstr>
      <vt:lpstr>证明——归纳推导</vt:lpstr>
      <vt:lpstr>证明——归纳推导</vt:lpstr>
      <vt:lpstr>证明——归纳推导</vt:lpstr>
      <vt:lpstr>算法优化1</vt:lpstr>
      <vt:lpstr>算法优化1</vt:lpstr>
      <vt:lpstr>改进后的伪代码</vt:lpstr>
      <vt:lpstr>改进后的伪代码</vt:lpstr>
      <vt:lpstr>时间复杂度与如何存储节点V的数据结构有关</vt:lpstr>
      <vt:lpstr>时间复杂度与如何存储节点V的数据结构有关</vt:lpstr>
      <vt:lpstr>PowerPoint Presentation</vt:lpstr>
      <vt:lpstr>最小生成树（ Minimum Spanning Tree, MST ）</vt:lpstr>
      <vt:lpstr>问题描述</vt:lpstr>
      <vt:lpstr>问题描述</vt:lpstr>
      <vt:lpstr>问题描述</vt:lpstr>
      <vt:lpstr>问题分解</vt:lpstr>
      <vt:lpstr>问题分解</vt:lpstr>
      <vt:lpstr>证明</vt:lpstr>
      <vt:lpstr>证明</vt:lpstr>
      <vt:lpstr>证明</vt:lpstr>
      <vt:lpstr>贪心策略—Prim算法</vt:lpstr>
      <vt:lpstr>Prim算法正确性</vt:lpstr>
      <vt:lpstr>Prim算法正确性</vt:lpstr>
      <vt:lpstr>Prim算法正确性</vt:lpstr>
      <vt:lpstr>Prim算法正确性</vt:lpstr>
      <vt:lpstr>Prim算法流程</vt:lpstr>
      <vt:lpstr>Prim算法流程</vt:lpstr>
      <vt:lpstr>Prim算法流程</vt:lpstr>
      <vt:lpstr>算法示例</vt:lpstr>
      <vt:lpstr>算法优化</vt:lpstr>
      <vt:lpstr>算法步骤</vt:lpstr>
      <vt:lpstr>PowerPoint Presentation</vt:lpstr>
      <vt:lpstr>时间复杂度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标题布局</dc:title>
  <dc:creator>Cheng Zhenbo</dc:creator>
  <cp:lastModifiedBy>Microsoft Office User</cp:lastModifiedBy>
  <cp:revision>517</cp:revision>
  <dcterms:created xsi:type="dcterms:W3CDTF">2018-02-14T04:48:25Z</dcterms:created>
  <dcterms:modified xsi:type="dcterms:W3CDTF">2018-10-06T13:12:33Z</dcterms:modified>
</cp:coreProperties>
</file>