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56" r:id="rId2"/>
    <p:sldId id="260" r:id="rId3"/>
    <p:sldId id="265" r:id="rId4"/>
    <p:sldId id="272" r:id="rId5"/>
    <p:sldId id="273" r:id="rId6"/>
    <p:sldId id="267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7" r:id="rId19"/>
    <p:sldId id="285" r:id="rId20"/>
    <p:sldId id="286" r:id="rId21"/>
    <p:sldId id="288" r:id="rId22"/>
    <p:sldId id="289" r:id="rId23"/>
    <p:sldId id="290" r:id="rId24"/>
    <p:sldId id="291" r:id="rId25"/>
    <p:sldId id="268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9" r:id="rId48"/>
    <p:sldId id="269" r:id="rId49"/>
    <p:sldId id="313" r:id="rId50"/>
    <p:sldId id="314" r:id="rId51"/>
    <p:sldId id="315" r:id="rId52"/>
    <p:sldId id="316" r:id="rId53"/>
    <p:sldId id="317" r:id="rId54"/>
    <p:sldId id="318" r:id="rId55"/>
    <p:sldId id="320" r:id="rId56"/>
    <p:sldId id="27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271" r:id="rId66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6" autoAdjust="0"/>
    <p:restoredTop sz="82486" autoAdjust="0"/>
  </p:normalViewPr>
  <p:slideViewPr>
    <p:cSldViewPr>
      <p:cViewPr varScale="1">
        <p:scale>
          <a:sx n="103" d="100"/>
          <a:sy n="103" d="100"/>
        </p:scale>
        <p:origin x="984" y="1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2020/6/16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2020/6/16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0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89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08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67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77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zh-CN" noProof="0" dirty="0"/>
              <a:t>Click to edit Master subtitle style</a:t>
            </a:r>
            <a:endParaRPr lang="zh-CN" altLang="en-US" noProof="0" dirty="0"/>
          </a:p>
        </p:txBody>
      </p:sp>
      <p:sp>
        <p:nvSpPr>
          <p:cNvPr id="128" name="Rectangle 127"/>
          <p:cNvSpPr/>
          <p:nvPr userDrawn="1"/>
        </p:nvSpPr>
        <p:spPr>
          <a:xfrm>
            <a:off x="333772" y="188640"/>
            <a:ext cx="334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清华大学出版社 2018- 程振波等</a:t>
            </a:r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2020/6/16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2020/6/16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US" altLang="zh-CN" noProof="0" dirty="0"/>
              <a:t>Click to edit Master text styles</a:t>
            </a:r>
          </a:p>
          <a:p>
            <a:pPr lvl="1" rtl="0"/>
            <a:r>
              <a:rPr lang="en-US" altLang="zh-CN" noProof="0" dirty="0"/>
              <a:t>Second level</a:t>
            </a:r>
          </a:p>
          <a:p>
            <a:pPr lvl="2" rtl="0"/>
            <a:r>
              <a:rPr lang="en-US" altLang="zh-CN" noProof="0" dirty="0"/>
              <a:t>Third level</a:t>
            </a:r>
          </a:p>
          <a:p>
            <a:pPr lvl="3" rtl="0"/>
            <a:r>
              <a:rPr lang="en-US" altLang="zh-CN" noProof="0" dirty="0"/>
              <a:t>Fourth level</a:t>
            </a:r>
          </a:p>
          <a:p>
            <a:pPr lvl="4" rtl="0"/>
            <a:r>
              <a:rPr lang="en-US" altLang="zh-CN" noProof="0" dirty="0"/>
              <a:t>Fifth level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2020/6/16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zh-CN" noProof="0" dirty="0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2020/6/16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31" name="Rectangle 130"/>
          <p:cNvSpPr/>
          <p:nvPr userDrawn="1"/>
        </p:nvSpPr>
        <p:spPr>
          <a:xfrm>
            <a:off x="7313785" y="6354248"/>
            <a:ext cx="334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清华大学出版社 2018- 程振波等</a:t>
            </a:r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2020/6/16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2020/6/16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2020/6/16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2020/6/16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2020/6/16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1"/>
              <a:t>Click to edit Master title style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altLang="zh-CN" noProof="0"/>
              <a:t>Drag picture to placeholder or click icon to add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 noProof="1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2020/6/16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2020/6/16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 baseline="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算法设计与分析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随机算法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直接计算</a:t>
            </a:r>
            <a:r>
              <a:rPr lang="en-US" altLang="zh-CN" dirty="0"/>
              <a:t>AB</a:t>
            </a:r>
          </a:p>
          <a:p>
            <a:pPr lvl="1"/>
            <a:r>
              <a:rPr lang="zh-CN" altLang="en-US" dirty="0"/>
              <a:t>简单计算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pPr lvl="1"/>
            <a:r>
              <a:rPr lang="en-US" dirty="0" err="1"/>
              <a:t>Strassen</a:t>
            </a:r>
            <a:r>
              <a:rPr lang="en-US" dirty="0"/>
              <a:t> 在1969</a:t>
            </a:r>
            <a:r>
              <a:rPr lang="zh-CN" altLang="en-US" dirty="0"/>
              <a:t>提出的分治算法</a:t>
            </a:r>
            <a:r>
              <a:rPr lang="mr-IN" dirty="0" err="1"/>
              <a:t>O</a:t>
            </a:r>
            <a:r>
              <a:rPr lang="mr-IN" dirty="0"/>
              <a:t>(n</a:t>
            </a:r>
            <a:r>
              <a:rPr lang="mr-IN" baseline="30000" dirty="0"/>
              <a:t>2</a:t>
            </a:r>
            <a:r>
              <a:rPr lang="en-US" baseline="30000" dirty="0"/>
              <a:t>.</a:t>
            </a:r>
            <a:r>
              <a:rPr lang="mr-IN" baseline="30000" dirty="0"/>
              <a:t>81</a:t>
            </a:r>
            <a:r>
              <a:rPr lang="mr-IN" dirty="0"/>
              <a:t>)</a:t>
            </a:r>
            <a:endParaRPr lang="en-US" dirty="0"/>
          </a:p>
          <a:p>
            <a:r>
              <a:rPr lang="en-US" dirty="0"/>
              <a:t> </a:t>
            </a:r>
            <a:r>
              <a:rPr lang="zh-CN" altLang="en-US" dirty="0"/>
              <a:t>然后比较</a:t>
            </a:r>
            <a:r>
              <a:rPr lang="en-US" altLang="zh-CN" dirty="0"/>
              <a:t>AB</a:t>
            </a:r>
            <a:r>
              <a:rPr lang="zh-CN" altLang="en-US" dirty="0"/>
              <a:t>是否等于</a:t>
            </a:r>
            <a:r>
              <a:rPr lang="en-US" altLang="zh-CN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直接计算</a:t>
            </a:r>
            <a:r>
              <a:rPr lang="en-US" altLang="zh-CN" dirty="0"/>
              <a:t>AB</a:t>
            </a:r>
            <a:r>
              <a:rPr lang="zh-CN" altLang="en-US" dirty="0"/>
              <a:t>，然后比较</a:t>
            </a:r>
            <a:r>
              <a:rPr lang="en-US" altLang="zh-CN" dirty="0"/>
              <a:t>AB</a:t>
            </a:r>
            <a:r>
              <a:rPr lang="zh-CN" altLang="en-US" dirty="0"/>
              <a:t>是否等于</a:t>
            </a:r>
            <a:r>
              <a:rPr lang="en-US" altLang="zh-CN" dirty="0"/>
              <a:t>C</a:t>
            </a:r>
            <a:endParaRPr lang="en-US" dirty="0"/>
          </a:p>
          <a:p>
            <a:r>
              <a:rPr lang="zh-CN" altLang="en-US" dirty="0"/>
              <a:t>不计算</a:t>
            </a:r>
            <a:r>
              <a:rPr lang="en-US" altLang="zh-CN" dirty="0"/>
              <a:t>Ab</a:t>
            </a:r>
            <a:r>
              <a:rPr lang="zh-CN" altLang="en-US" dirty="0"/>
              <a:t>结果能否进行判断？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2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问题转换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引进大小为 </a:t>
            </a:r>
            <a:r>
              <a:rPr lang="en-US" altLang="zh-CN" dirty="0"/>
              <a:t>nx1 </a:t>
            </a:r>
            <a:r>
              <a:rPr lang="zh-CN" altLang="en-US" dirty="0"/>
              <a:t>的向量 </a:t>
            </a:r>
            <a:r>
              <a:rPr lang="en-US" altLang="zh-CN" dirty="0"/>
              <a:t>x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 </a:t>
            </a:r>
            <a:r>
              <a:rPr lang="zh-CN" altLang="en-US" dirty="0"/>
              <a:t>转换为 </a:t>
            </a:r>
            <a:r>
              <a:rPr lang="en-US" altLang="zh-CN" dirty="0"/>
              <a:t>A(</a:t>
            </a:r>
            <a:r>
              <a:rPr lang="en-US" altLang="zh-CN" dirty="0" err="1"/>
              <a:t>Bx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时间复杂度为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问题变为 </a:t>
            </a:r>
            <a:r>
              <a:rPr lang="hu-HU" dirty="0" err="1"/>
              <a:t>ABx</a:t>
            </a:r>
            <a:r>
              <a:rPr lang="zh-CN" altLang="en-US" dirty="0"/>
              <a:t> 是否等于 </a:t>
            </a:r>
            <a:r>
              <a:rPr lang="en-US" altLang="zh-CN" dirty="0" err="1"/>
              <a:t>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新的等式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不妨设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 = D</a:t>
            </a:r>
            <a:r>
              <a:rPr lang="zh-CN" altLang="en-US" dirty="0"/>
              <a:t>，有以下两种情况</a:t>
            </a:r>
            <a:endParaRPr lang="en-US" altLang="zh-CN" dirty="0"/>
          </a:p>
          <a:p>
            <a:pPr lvl="1"/>
            <a:r>
              <a:rPr lang="zh-CN" altLang="en-US" dirty="0"/>
              <a:t>如果 </a:t>
            </a:r>
            <a:r>
              <a:rPr lang="en-US" altLang="zh-CN" dirty="0"/>
              <a:t>D = C </a:t>
            </a:r>
            <a:r>
              <a:rPr lang="zh-CN" altLang="en-US" dirty="0"/>
              <a:t>成⽴，那么 </a:t>
            </a:r>
            <a:r>
              <a:rPr lang="en-US" altLang="zh-CN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x = C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529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新的等式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不妨设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 = D</a:t>
            </a:r>
            <a:r>
              <a:rPr lang="zh-CN" altLang="en-US" dirty="0"/>
              <a:t>，有以下两种情况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/>
              <a:t>如果 </a:t>
            </a:r>
            <a:r>
              <a:rPr lang="en-US" altLang="zh-CN" dirty="0"/>
              <a:t>D = C </a:t>
            </a:r>
            <a:r>
              <a:rPr lang="zh-CN" altLang="en-US" dirty="0"/>
              <a:t>成⽴，那么 </a:t>
            </a:r>
            <a:r>
              <a:rPr lang="en-US" altLang="zh-CN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x = C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/>
              <a:t>如果 </a:t>
            </a:r>
            <a:r>
              <a:rPr lang="en-US" altLang="zh-CN" dirty="0"/>
              <a:t>D </a:t>
            </a:r>
            <a:r>
              <a:rPr lang="zh-CN" altLang="en-US" dirty="0"/>
              <a:t≯</a:t>
            </a:r>
            <a:r>
              <a:rPr lang="en-US" altLang="zh-CN" dirty="0"/>
              <a:t>= C</a:t>
            </a:r>
            <a:r>
              <a:rPr lang="zh-CN" altLang="en-US" dirty="0"/>
              <a:t>，那么 </a:t>
            </a:r>
            <a:r>
              <a:rPr lang="en-US" altLang="zh-CN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x </a:t>
            </a:r>
            <a:r>
              <a:rPr lang="zh-CN" altLang="en-US" dirty="0"/>
              <a:t≯</a:t>
            </a:r>
            <a:r>
              <a:rPr lang="en-US" altLang="zh-CN" dirty="0"/>
              <a:t>= C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方法的正确性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第一种情况显然成立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960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方法的正确性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第一种情况显然成立</a:t>
            </a:r>
            <a:endParaRPr lang="en-US" altLang="zh-CN" dirty="0"/>
          </a:p>
          <a:p>
            <a:r>
              <a:rPr lang="zh-CN" altLang="en-US" dirty="0"/>
              <a:t>第二种情况不一定，</a:t>
            </a:r>
            <a:r>
              <a:rPr lang="en-US" altLang="zh-CN" dirty="0"/>
              <a:t>D</a:t>
            </a:r>
            <a:r>
              <a:rPr lang="zh-CN" altLang="en-US" dirty="0"/>
              <a:t>不等于</a:t>
            </a:r>
            <a:r>
              <a:rPr lang="en-US" altLang="zh-CN" dirty="0"/>
              <a:t>C</a:t>
            </a:r>
            <a:r>
              <a:rPr lang="zh-CN" altLang="en-US" dirty="0"/>
              <a:t>，但 </a:t>
            </a:r>
            <a:r>
              <a:rPr lang="en-US" altLang="zh-CN" dirty="0" err="1"/>
              <a:t>Dx</a:t>
            </a:r>
            <a:r>
              <a:rPr lang="zh-CN" altLang="en-US" dirty="0"/>
              <a:t> 等于 </a:t>
            </a:r>
            <a:r>
              <a:rPr lang="en-US" altLang="zh-CN" dirty="0" err="1"/>
              <a:t>Cx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3284984"/>
            <a:ext cx="7607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如何确定元素的值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通过引⼊⼀个新的变量提⾼了计算效率，但带来的结果是判断存在错误的可能</a:t>
            </a:r>
            <a:endParaRPr lang="en-US" altLang="zh-CN" dirty="0"/>
          </a:p>
          <a:p>
            <a:r>
              <a:rPr lang="zh-CN" altLang="en-US" dirty="0"/>
              <a:t>为了减少这种错误，可以随机产⽣</a:t>
            </a:r>
            <a:r>
              <a:rPr lang="en-US" altLang="zh-CN" dirty="0"/>
              <a:t>x </a:t>
            </a:r>
            <a:r>
              <a:rPr lang="zh-CN" altLang="en-US" dirty="0"/>
              <a:t>中的元素，⽐如</a:t>
            </a:r>
            <a:r>
              <a:rPr lang="en-US" altLang="zh-CN" dirty="0"/>
              <a:t>x </a:t>
            </a:r>
            <a:r>
              <a:rPr lang="zh-CN" altLang="en-US" dirty="0"/>
              <a:t>中每⼀个元素要么是</a:t>
            </a:r>
            <a:r>
              <a:rPr lang="en-US" altLang="zh-CN" dirty="0"/>
              <a:t>0</a:t>
            </a:r>
            <a:r>
              <a:rPr lang="zh-CN" altLang="en-US" dirty="0"/>
              <a:t>、要么是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到底选择其中的哪⼀个值，通过抛⼀枚硬币来决定，正⾯朝上为</a:t>
            </a:r>
            <a:r>
              <a:rPr lang="en-US" altLang="zh-CN" dirty="0"/>
              <a:t>1</a:t>
            </a:r>
            <a:r>
              <a:rPr lang="zh-CN" altLang="en-US" dirty="0"/>
              <a:t>，反⾯朝上则取为</a:t>
            </a:r>
            <a:r>
              <a:rPr lang="en-US" altLang="zh-CN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2" y="1925588"/>
            <a:ext cx="94361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发生错误的概率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905000"/>
            <a:ext cx="10287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5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矩阵乘积结果验证</a:t>
            </a:r>
            <a:endParaRPr lang="en-US" altLang="zh-CN" dirty="0"/>
          </a:p>
          <a:p>
            <a:r>
              <a:rPr lang="zh-CN" altLang="en-US" dirty="0"/>
              <a:t>快速排序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小的数</a:t>
            </a:r>
            <a:endParaRPr lang="en-US" altLang="zh-CN" dirty="0"/>
          </a:p>
          <a:p>
            <a:r>
              <a:rPr lang="zh-CN" altLang="en-US" dirty="0"/>
              <a:t>寻找最小割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发生错误的概率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D</a:t>
            </a:r>
            <a:r>
              <a:rPr lang="zh-CN" altLang="en-US" dirty="0"/>
              <a:t>不等于</a:t>
            </a:r>
            <a:r>
              <a:rPr lang="en-US" altLang="zh-CN" dirty="0"/>
              <a:t>C</a:t>
            </a:r>
            <a:r>
              <a:rPr lang="zh-CN" altLang="en-US" dirty="0"/>
              <a:t>情况下，发生误判的概率接近 </a:t>
            </a:r>
            <a:r>
              <a:rPr lang="en-US" altLang="zh-CN" dirty="0"/>
              <a:t>½</a:t>
            </a:r>
          </a:p>
          <a:p>
            <a:r>
              <a:rPr lang="zh-CN" altLang="en-US" dirty="0"/>
              <a:t>引进变量 </a:t>
            </a:r>
            <a:r>
              <a:rPr lang="en-US" altLang="zh-CN" dirty="0"/>
              <a:t>x</a:t>
            </a:r>
            <a:r>
              <a:rPr lang="zh-CN" altLang="en-US" dirty="0"/>
              <a:t> 提高算法效率的办法还可行吗？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通过重复提高获得正确结果的概率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28" y="1905000"/>
            <a:ext cx="7581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6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由于重复运算了</a:t>
            </a:r>
            <a:r>
              <a:rPr lang="en-US" altLang="zh-CN" dirty="0"/>
              <a:t>k </a:t>
            </a:r>
            <a:r>
              <a:rPr lang="zh-CN" altLang="en-US" dirty="0"/>
              <a:t>次，因此发⽣误判的概率为</a:t>
            </a:r>
            <a:r>
              <a:rPr lang="en-US" altLang="zh-CN" dirty="0"/>
              <a:t>1/2</a:t>
            </a:r>
            <a:r>
              <a:rPr lang="en-US" altLang="zh-CN" baseline="30000" dirty="0"/>
              <a:t>k</a:t>
            </a:r>
            <a:endParaRPr lang="en-US" altLang="zh-CN" dirty="0"/>
          </a:p>
          <a:p>
            <a:pPr lvl="1"/>
            <a:r>
              <a:rPr lang="zh-CN" altLang="en-US" dirty="0"/>
              <a:t>也就是随着重复次数的增加，误判的概率会变的很⼩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11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由于重复运算了</a:t>
            </a:r>
            <a:r>
              <a:rPr lang="en-US" altLang="zh-CN" dirty="0"/>
              <a:t>k </a:t>
            </a:r>
            <a:r>
              <a:rPr lang="zh-CN" altLang="en-US" dirty="0"/>
              <a:t>次，因此发⽣误判的概率为</a:t>
            </a:r>
            <a:r>
              <a:rPr lang="en-US" altLang="zh-CN" dirty="0"/>
              <a:t>1/2</a:t>
            </a:r>
            <a:r>
              <a:rPr lang="en-US" altLang="zh-CN" baseline="30000" dirty="0"/>
              <a:t>k</a:t>
            </a:r>
            <a:endParaRPr lang="en-US" altLang="zh-CN" dirty="0"/>
          </a:p>
          <a:p>
            <a:pPr lvl="1"/>
            <a:r>
              <a:rPr lang="zh-CN" altLang="en-US" dirty="0"/>
              <a:t>也就是随着重复次数的增加，误判的概率会变的很⼩</a:t>
            </a:r>
            <a:endParaRPr lang="en-US" altLang="zh-CN" dirty="0"/>
          </a:p>
          <a:p>
            <a:r>
              <a:rPr lang="zh-CN" altLang="en-US" dirty="0"/>
              <a:t>重复</a:t>
            </a:r>
            <a:r>
              <a:rPr lang="en-US" altLang="zh-CN" dirty="0"/>
              <a:t>k </a:t>
            </a:r>
            <a:r>
              <a:rPr lang="zh-CN" altLang="en-US" dirty="0"/>
              <a:t>次，算法复杂度仍然是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1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通过引进变量带来了效率提升，但也存在计算错误的可能</a:t>
            </a:r>
            <a:endParaRPr lang="en-US" altLang="zh-CN" dirty="0"/>
          </a:p>
          <a:p>
            <a:r>
              <a:rPr lang="zh-CN" altLang="en-US" dirty="0"/>
              <a:t>尽管发生一次错误的概率高，但独立重复多次后错误率将变得很低</a:t>
            </a:r>
            <a:endParaRPr lang="en-US" altLang="zh-CN" dirty="0"/>
          </a:p>
          <a:p>
            <a:r>
              <a:rPr lang="zh-CN" altLang="en-US" dirty="0"/>
              <a:t>属于蒙特卡罗算法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快速排序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随机算法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5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给定无序的序列，输出该序列的递增序列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假设存在策略quick_sort</a:t>
            </a:r>
            <a:r>
              <a:rPr lang="en-US" dirty="0"/>
              <a:t>( )，它</a:t>
            </a:r>
            <a:r>
              <a:rPr lang="zh-CN" altLang="en-US" dirty="0"/>
              <a:t>可以对输⼊序列</a:t>
            </a:r>
            <a:r>
              <a:rPr lang="en-US" altLang="zh-CN" dirty="0"/>
              <a:t>A </a:t>
            </a:r>
            <a:r>
              <a:rPr lang="zh-CN" altLang="en-US" dirty="0"/>
              <a:t>进⾏排序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182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假设存在策略quick_sort</a:t>
            </a:r>
            <a:r>
              <a:rPr lang="en-US" dirty="0"/>
              <a:t>( )，它</a:t>
            </a:r>
            <a:r>
              <a:rPr lang="zh-CN" altLang="en-US" dirty="0"/>
              <a:t>可以对输⼊序列</a:t>
            </a:r>
            <a:r>
              <a:rPr lang="en-US" altLang="zh-CN" dirty="0"/>
              <a:t>A </a:t>
            </a:r>
            <a:r>
              <a:rPr lang="zh-CN" altLang="en-US" dirty="0"/>
              <a:t>进⾏排序</a:t>
            </a:r>
            <a:endParaRPr lang="en-US" altLang="zh-CN" dirty="0"/>
          </a:p>
          <a:p>
            <a:r>
              <a:rPr lang="zh-CN" altLang="en-US" dirty="0"/>
              <a:t>其次，将输⼊序列根据⽀点数（</a:t>
            </a:r>
            <a:r>
              <a:rPr lang="en-US" altLang="zh-CN" dirty="0"/>
              <a:t>Pivot</a:t>
            </a:r>
            <a:r>
              <a:rPr lang="zh-CN" altLang="en-US" dirty="0"/>
              <a:t>）分为两个部分</a:t>
            </a:r>
            <a:r>
              <a:rPr lang="en-US" altLang="zh-CN" dirty="0" err="1"/>
              <a:t>A_right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A_left</a:t>
            </a:r>
            <a:r>
              <a:rPr lang="zh-CN" altLang="en-US" dirty="0"/>
              <a:t>，其中⽀点数就是从输⼊序列</a:t>
            </a:r>
            <a:r>
              <a:rPr lang="en-US" altLang="zh-CN" dirty="0"/>
              <a:t>A </a:t>
            </a:r>
            <a:r>
              <a:rPr lang="zh-CN" altLang="en-US" dirty="0"/>
              <a:t>中选出的某个元素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608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假设存在策略quick_sort</a:t>
            </a:r>
            <a:r>
              <a:rPr lang="en-US" dirty="0"/>
              <a:t>( )，它</a:t>
            </a:r>
            <a:r>
              <a:rPr lang="zh-CN" altLang="en-US" dirty="0"/>
              <a:t>可以对输⼊序列</a:t>
            </a:r>
            <a:r>
              <a:rPr lang="en-US" altLang="zh-CN" dirty="0"/>
              <a:t>A </a:t>
            </a:r>
            <a:r>
              <a:rPr lang="zh-CN" altLang="en-US" dirty="0"/>
              <a:t>进⾏排序</a:t>
            </a:r>
            <a:endParaRPr lang="en-US" altLang="zh-CN" dirty="0"/>
          </a:p>
          <a:p>
            <a:r>
              <a:rPr lang="zh-CN" altLang="en-US" dirty="0"/>
              <a:t>其次，将输⼊序列根据⽀点数（</a:t>
            </a:r>
            <a:r>
              <a:rPr lang="en-US" altLang="zh-CN" dirty="0"/>
              <a:t>Pivot</a:t>
            </a:r>
            <a:r>
              <a:rPr lang="zh-CN" altLang="en-US" dirty="0"/>
              <a:t>）分为两个部分</a:t>
            </a:r>
            <a:r>
              <a:rPr lang="en-US" altLang="zh-CN" dirty="0" err="1"/>
              <a:t>A_right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A_left</a:t>
            </a:r>
            <a:r>
              <a:rPr lang="zh-CN" altLang="en-US" dirty="0"/>
              <a:t>，其中⽀点数就是从输⼊序列</a:t>
            </a:r>
            <a:r>
              <a:rPr lang="en-US" altLang="zh-CN" dirty="0"/>
              <a:t>A </a:t>
            </a:r>
            <a:r>
              <a:rPr lang="zh-CN" altLang="en-US" dirty="0"/>
              <a:t>中选出的某个元素</a:t>
            </a:r>
            <a:endParaRPr lang="en-US" altLang="zh-CN" dirty="0"/>
          </a:p>
          <a:p>
            <a:r>
              <a:rPr lang="zh-CN" altLang="en-US" dirty="0"/>
              <a:t>利⽤递归，也就是利⽤策略</a:t>
            </a:r>
            <a:r>
              <a:rPr lang="en-US" altLang="zh-CN" dirty="0" err="1"/>
              <a:t>quick_sort</a:t>
            </a:r>
            <a:r>
              <a:rPr lang="en-US" altLang="zh-CN" dirty="0"/>
              <a:t>( ) </a:t>
            </a:r>
            <a:r>
              <a:rPr lang="zh-CN" altLang="en-US" dirty="0"/>
              <a:t>来完成对</a:t>
            </a:r>
            <a:r>
              <a:rPr lang="en-US" altLang="zh-CN" dirty="0" err="1"/>
              <a:t>A_right</a:t>
            </a:r>
            <a:r>
              <a:rPr lang="zh-CN" altLang="en-US" dirty="0"/>
              <a:t>，</a:t>
            </a:r>
            <a:r>
              <a:rPr lang="en-US" altLang="zh-CN" dirty="0" err="1"/>
              <a:t>A_left</a:t>
            </a:r>
            <a:r>
              <a:rPr lang="en-US" altLang="zh-CN" dirty="0"/>
              <a:t> </a:t>
            </a:r>
            <a:r>
              <a:rPr lang="zh-CN" altLang="en-US" dirty="0"/>
              <a:t>的排序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524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732238" cy="4332312"/>
          </a:xfrm>
        </p:spPr>
        <p:txBody>
          <a:bodyPr>
            <a:normAutofit/>
          </a:bodyPr>
          <a:lstStyle/>
          <a:p>
            <a:r>
              <a:rPr lang="zh-CN" altLang="en-US" dirty="0"/>
              <a:t>按照⼀个概率值来作出选择</a:t>
            </a:r>
            <a:endParaRPr lang="en-US" altLang="zh-CN" dirty="0"/>
          </a:p>
          <a:p>
            <a:r>
              <a:rPr lang="zh-CN" altLang="en-US" dirty="0"/>
              <a:t>实现简单</a:t>
            </a:r>
            <a:endParaRPr lang="en-US" altLang="zh-CN" dirty="0"/>
          </a:p>
          <a:p>
            <a:r>
              <a:rPr lang="zh-CN" altLang="en-US" dirty="0"/>
              <a:t>分类</a:t>
            </a:r>
            <a:endParaRPr lang="en-US" altLang="zh-CN" dirty="0"/>
          </a:p>
          <a:p>
            <a:pPr lvl="1"/>
            <a:r>
              <a:rPr lang="zh-CN" altLang="en-US" dirty="0"/>
              <a:t>拉斯</a:t>
            </a:r>
            <a:r>
              <a:rPr lang="en-US" dirty="0" err="1"/>
              <a:t>维加斯（Las</a:t>
            </a:r>
            <a:r>
              <a:rPr lang="en-US" dirty="0"/>
              <a:t> Vegas）</a:t>
            </a:r>
          </a:p>
          <a:p>
            <a:pPr lvl="1"/>
            <a:r>
              <a:rPr lang="en-US" dirty="0" err="1"/>
              <a:t>蒙特卡罗（Monte</a:t>
            </a:r>
            <a:r>
              <a:rPr lang="en-US" dirty="0"/>
              <a:t> Carlo）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772" y="1993937"/>
            <a:ext cx="2171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8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假设存在策略quick_sort</a:t>
            </a:r>
            <a:r>
              <a:rPr lang="en-US" dirty="0"/>
              <a:t>( )，它</a:t>
            </a:r>
            <a:r>
              <a:rPr lang="zh-CN" altLang="en-US" dirty="0"/>
              <a:t>可以对输⼊序列</a:t>
            </a:r>
            <a:r>
              <a:rPr lang="en-US" altLang="zh-CN" dirty="0"/>
              <a:t>A </a:t>
            </a:r>
            <a:r>
              <a:rPr lang="zh-CN" altLang="en-US"/>
              <a:t>进⾏排序</a:t>
            </a:r>
            <a:endParaRPr lang="en-US" altLang="zh-CN" dirty="0"/>
          </a:p>
          <a:p>
            <a:r>
              <a:rPr lang="zh-CN" altLang="en-US" dirty="0"/>
              <a:t>其次，将输⼊序列根据⽀点数（</a:t>
            </a:r>
            <a:r>
              <a:rPr lang="en-US" altLang="zh-CN" dirty="0"/>
              <a:t>Pivot</a:t>
            </a:r>
            <a:r>
              <a:rPr lang="zh-CN" altLang="en-US" dirty="0"/>
              <a:t>）分为两个部分</a:t>
            </a:r>
            <a:r>
              <a:rPr lang="en-US" altLang="zh-CN" dirty="0" err="1"/>
              <a:t>A_right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A_left</a:t>
            </a:r>
            <a:r>
              <a:rPr lang="zh-CN" altLang="en-US" dirty="0"/>
              <a:t>，其中⽀点数就是从输⼊序列</a:t>
            </a:r>
            <a:r>
              <a:rPr lang="en-US" altLang="zh-CN" dirty="0"/>
              <a:t>A </a:t>
            </a:r>
            <a:r>
              <a:rPr lang="zh-CN" altLang="en-US" dirty="0"/>
              <a:t>中选出的某个元素</a:t>
            </a:r>
            <a:endParaRPr lang="en-US" altLang="zh-CN" dirty="0"/>
          </a:p>
          <a:p>
            <a:r>
              <a:rPr lang="zh-CN" altLang="en-US" dirty="0"/>
              <a:t>利⽤递归，也就是利⽤策略</a:t>
            </a:r>
            <a:r>
              <a:rPr lang="en-US" altLang="zh-CN" dirty="0" err="1"/>
              <a:t>quick_sort</a:t>
            </a:r>
            <a:r>
              <a:rPr lang="en-US" altLang="zh-CN" dirty="0"/>
              <a:t>( ) </a:t>
            </a:r>
            <a:r>
              <a:rPr lang="zh-CN" altLang="en-US" dirty="0"/>
              <a:t>来完成对</a:t>
            </a:r>
            <a:r>
              <a:rPr lang="en-US" altLang="zh-CN" dirty="0" err="1"/>
              <a:t>A_right</a:t>
            </a:r>
            <a:r>
              <a:rPr lang="zh-CN" altLang="en-US" dirty="0"/>
              <a:t>，</a:t>
            </a:r>
            <a:r>
              <a:rPr lang="en-US" altLang="zh-CN" dirty="0" err="1"/>
              <a:t>A_left</a:t>
            </a:r>
            <a:r>
              <a:rPr lang="en-US" altLang="zh-CN" dirty="0"/>
              <a:t> </a:t>
            </a:r>
            <a:r>
              <a:rPr lang="zh-CN" altLang="en-US" dirty="0"/>
              <a:t>的排序</a:t>
            </a:r>
            <a:endParaRPr lang="en-US" altLang="zh-CN" dirty="0"/>
          </a:p>
          <a:p>
            <a:r>
              <a:rPr lang="zh-CN" altLang="en-US" dirty="0"/>
              <a:t>最后，合并排序的结果，得到有序的序列</a:t>
            </a:r>
            <a:r>
              <a:rPr lang="en-US" altLang="zh-CN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支点数将序列一分为二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62" y="2825750"/>
            <a:ext cx="70993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8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划分序列的算法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3" y="1905000"/>
            <a:ext cx="64643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7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62" y="1308100"/>
            <a:ext cx="84963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0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如何选择支点数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在序列中随机选择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2564904"/>
            <a:ext cx="6718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2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如何选择支点数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在序列中随机选择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2564904"/>
            <a:ext cx="6718300" cy="63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3356992"/>
            <a:ext cx="5184576" cy="32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支点数对算法性能影响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将序列一分为二，两边大致相等</a:t>
            </a:r>
            <a:r>
              <a:rPr lang="en-US" altLang="zh-CN" dirty="0"/>
              <a:t> (</a:t>
            </a:r>
            <a:r>
              <a:rPr lang="zh-CN" altLang="en-US" dirty="0">
                <a:solidFill>
                  <a:schemeClr val="accent1"/>
                </a:solidFill>
              </a:rPr>
              <a:t>幸运划分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dirty="0"/>
              <a:t>T(n) = 2T(n/2) + O(n) = O(n log n)</a:t>
            </a:r>
          </a:p>
          <a:p>
            <a:r>
              <a:rPr lang="zh-CN" altLang="en-US" dirty="0"/>
              <a:t>一边有元素、一边没有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accent1"/>
                </a:solidFill>
              </a:rPr>
              <a:t>不幸运划分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dirty="0"/>
              <a:t>T(n) =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65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不平衡划分一定不幸运吗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1/10 : 9/10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04" y="1936427"/>
            <a:ext cx="4368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不平衡划分一定不幸运吗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1/10 : 9/10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04" y="1936427"/>
            <a:ext cx="4368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2852936"/>
            <a:ext cx="6388794" cy="370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0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随机快速排序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既然不平衡的划分依然是幸运划分，因此可以随机挑选支点数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从输⼊序列中随机地选择⼀个⽀点数；</a:t>
            </a:r>
          </a:p>
        </p:txBody>
      </p:sp>
    </p:spTree>
    <p:extLst>
      <p:ext uri="{BB962C8B-B14F-4D97-AF65-F5344CB8AC3E}">
        <p14:creationId xmlns:p14="http://schemas.microsoft.com/office/powerpoint/2010/main" val="19866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拉斯</a:t>
            </a:r>
            <a:r>
              <a:rPr lang="en-US" dirty="0"/>
              <a:t>维加斯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796134" cy="4116288"/>
          </a:xfrm>
        </p:spPr>
        <p:txBody>
          <a:bodyPr/>
          <a:lstStyle/>
          <a:p>
            <a:r>
              <a:rPr lang="zh-CN" altLang="en-US" dirty="0"/>
              <a:t>能保证结果⼀定正确</a:t>
            </a:r>
            <a:endParaRPr lang="en-US" altLang="zh-CN" dirty="0"/>
          </a:p>
          <a:p>
            <a:r>
              <a:rPr lang="zh-CN" altLang="en-US" dirty="0"/>
              <a:t>算法运⾏时间只能是平均情况下的多项式时间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48" y="1905000"/>
            <a:ext cx="4715577" cy="390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随机快速排序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既然不平衡的划分依然是幸运划分，因此可以随机挑选支点数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从输⼊序列中随机地选择⼀个⽀点数；</a:t>
            </a:r>
          </a:p>
          <a:p>
            <a:pPr marL="274320" lvl="1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按照选出的这个⽀点数对输⼊序列进⾏划分；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86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随机快速排序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既然不平衡的划分依然是幸运划分，因此可以随机挑选支点数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从输⼊序列中随机地选择⼀个⽀点数；</a:t>
            </a:r>
          </a:p>
          <a:p>
            <a:pPr marL="274320" lvl="1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按照选出的这个⽀点数对输⼊序列进⾏划分；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如果得到⼀个不幸运的划分，也就是有⼀个部分数据占总数⽐例⼩于序列的</a:t>
            </a:r>
            <a:r>
              <a:rPr lang="en-US" altLang="zh-CN" dirty="0"/>
              <a:t>1/10</a:t>
            </a:r>
            <a:r>
              <a:rPr lang="zh-CN" altLang="en-US" dirty="0"/>
              <a:t>，那么重复第</a:t>
            </a:r>
            <a:r>
              <a:rPr lang="en-US" altLang="zh-CN" dirty="0"/>
              <a:t>1 </a:t>
            </a:r>
            <a:r>
              <a:rPr lang="zh-CN" altLang="en-US" dirty="0"/>
              <a:t>步，直到获得⼀个幸运的划分为⽌；</a:t>
            </a:r>
          </a:p>
        </p:txBody>
      </p:sp>
    </p:spTree>
    <p:extLst>
      <p:ext uri="{BB962C8B-B14F-4D97-AF65-F5344CB8AC3E}">
        <p14:creationId xmlns:p14="http://schemas.microsoft.com/office/powerpoint/2010/main" val="14368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随机快速排序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既然不平衡的划分依然是幸运划分，因此可以随机挑选支点数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从输⼊序列中随机地选择⼀个⽀点数；</a:t>
            </a:r>
          </a:p>
          <a:p>
            <a:pPr marL="274320" lvl="1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按照选出的这个⽀点数对输⼊序列进⾏划分；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如果得到⼀个不幸运的划分，也就是有⼀个部分数据占总数⽐例⼩于序列的</a:t>
            </a:r>
            <a:r>
              <a:rPr lang="en-US" altLang="zh-CN" dirty="0"/>
              <a:t>1/10</a:t>
            </a:r>
            <a:r>
              <a:rPr lang="zh-CN" altLang="en-US" dirty="0"/>
              <a:t>，那么重复第</a:t>
            </a:r>
            <a:r>
              <a:rPr lang="en-US" altLang="zh-CN" dirty="0"/>
              <a:t>1 </a:t>
            </a:r>
            <a:r>
              <a:rPr lang="zh-CN" altLang="en-US" dirty="0"/>
              <a:t>步，直到获得⼀个幸运的划分为⽌；</a:t>
            </a:r>
          </a:p>
          <a:p>
            <a:pPr marL="274320" lvl="1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递归处理划分后得到的两个⼦序列。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随机快速排序时间复杂度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708920"/>
            <a:ext cx="9144000" cy="3463280"/>
          </a:xfrm>
        </p:spPr>
        <p:txBody>
          <a:bodyPr/>
          <a:lstStyle/>
          <a:p>
            <a:r>
              <a:rPr lang="zh-CN" altLang="en-US" dirty="0"/>
              <a:t>通过抛弃不幸运划分，从而确保划分总是幸运</a:t>
            </a:r>
            <a:endParaRPr lang="en-US" altLang="zh-CN" dirty="0"/>
          </a:p>
          <a:p>
            <a:r>
              <a:rPr lang="zh-CN" altLang="en-US" dirty="0"/>
              <a:t>带来的坏处就是需要多次进行划分，即</a:t>
            </a:r>
            <a:r>
              <a:rPr lang="en-US" altLang="zh-CN" dirty="0"/>
              <a:t>E[#partitions]</a:t>
            </a:r>
          </a:p>
          <a:p>
            <a:r>
              <a:rPr lang="en-US" dirty="0"/>
              <a:t> </a:t>
            </a:r>
            <a:r>
              <a:rPr lang="zh-CN" altLang="en-US" dirty="0"/>
              <a:t>由于不幸运划分的概率</a:t>
            </a:r>
            <a:r>
              <a:rPr lang="mr-IN" dirty="0"/>
              <a:t>很低，只有2/10</a:t>
            </a:r>
            <a:r>
              <a:rPr lang="zh-CN" altLang="en-US" dirty="0"/>
              <a:t>。因此，只需平均重复</a:t>
            </a:r>
            <a:r>
              <a:rPr lang="fr-FR" dirty="0"/>
              <a:t>E[#partitions] = 8/10</a:t>
            </a:r>
            <a:r>
              <a:rPr lang="zh-CN" altLang="en-US" dirty="0"/>
              <a:t>次就能得到幸运划分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00" y="1905000"/>
            <a:ext cx="58039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随机快速排序时间复杂度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708920"/>
            <a:ext cx="9144000" cy="3463280"/>
          </a:xfrm>
        </p:spPr>
        <p:txBody>
          <a:bodyPr/>
          <a:lstStyle/>
          <a:p>
            <a:r>
              <a:rPr lang="zh-CN" altLang="en-US" dirty="0"/>
              <a:t>通过抛弃不幸运划分，从而确保划分总是幸运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00" y="1905000"/>
            <a:ext cx="58039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9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随机快速排序时间复杂度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708920"/>
            <a:ext cx="9144000" cy="3463280"/>
          </a:xfrm>
        </p:spPr>
        <p:txBody>
          <a:bodyPr/>
          <a:lstStyle/>
          <a:p>
            <a:r>
              <a:rPr lang="zh-CN" altLang="en-US" dirty="0"/>
              <a:t>通过抛弃不幸运划分，从而确保划分总是幸运</a:t>
            </a:r>
            <a:endParaRPr lang="en-US" altLang="zh-CN" dirty="0"/>
          </a:p>
          <a:p>
            <a:r>
              <a:rPr lang="zh-CN" altLang="en-US" dirty="0"/>
              <a:t>带来的坏处就是需要多次进行划分，即</a:t>
            </a:r>
            <a:r>
              <a:rPr lang="en-US" altLang="zh-CN" dirty="0"/>
              <a:t>E[#partitions]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00" y="1905000"/>
            <a:ext cx="58039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随机快速排序的简单实现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943100"/>
            <a:ext cx="8064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随机快速排序是拉斯维加斯算法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小的数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随机算法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9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给定包含</a:t>
            </a:r>
            <a:r>
              <a:rPr lang="en-US" altLang="zh-CN" dirty="0"/>
              <a:t>n </a:t>
            </a:r>
            <a:r>
              <a:rPr lang="zh-CN" altLang="en-US" dirty="0"/>
              <a:t>个元素度⽆序序列</a:t>
            </a:r>
            <a:r>
              <a:rPr lang="en-US" altLang="zh-CN" dirty="0"/>
              <a:t>A</a:t>
            </a:r>
            <a:r>
              <a:rPr lang="zh-CN" altLang="en-US" dirty="0"/>
              <a:t>，要求找到其中第</a:t>
            </a:r>
            <a:r>
              <a:rPr lang="en-US" altLang="zh-CN" dirty="0"/>
              <a:t>k </a:t>
            </a:r>
            <a:r>
              <a:rPr lang="zh-CN" altLang="en-US" dirty="0"/>
              <a:t>⼩的数</a:t>
            </a:r>
            <a:endParaRPr lang="en-US" altLang="zh-CN" dirty="0"/>
          </a:p>
          <a:p>
            <a:r>
              <a:rPr lang="zh-CN" altLang="en-US" dirty="0"/>
              <a:t>⽐如输⼊序</a:t>
            </a:r>
            <a:r>
              <a:rPr lang="mr-IN" dirty="0" err="1"/>
              <a:t>列A</a:t>
            </a:r>
            <a:r>
              <a:rPr lang="mr-IN" dirty="0"/>
              <a:t>=[21; 17; 30; 5; 8; 19; 10]</a:t>
            </a:r>
            <a:endParaRPr lang="en-US" dirty="0"/>
          </a:p>
          <a:p>
            <a:pPr lvl="1"/>
            <a:r>
              <a:rPr lang="mr-IN" dirty="0" err="1"/>
              <a:t>当k</a:t>
            </a:r>
            <a:r>
              <a:rPr lang="mr-IN" dirty="0"/>
              <a:t> = 4 时，返回元素17</a:t>
            </a:r>
            <a:endParaRPr lang="en-US" dirty="0"/>
          </a:p>
          <a:p>
            <a:pPr lvl="1"/>
            <a:r>
              <a:rPr lang="mr-IN" dirty="0" err="1"/>
              <a:t>当k</a:t>
            </a:r>
            <a:r>
              <a:rPr lang="mr-IN" dirty="0"/>
              <a:t> = 5 时，返回19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7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蒙特卡罗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796134" cy="4116288"/>
          </a:xfrm>
        </p:spPr>
        <p:txBody>
          <a:bodyPr/>
          <a:lstStyle/>
          <a:p>
            <a:r>
              <a:rPr lang="zh-CN" altLang="en-US" dirty="0"/>
              <a:t>运⾏时间总是多项式时间</a:t>
            </a:r>
            <a:endParaRPr lang="en-US" altLang="zh-CN" dirty="0"/>
          </a:p>
          <a:p>
            <a:r>
              <a:rPr lang="zh-CN" altLang="en-US" dirty="0"/>
              <a:t>运算结果只在⼀定概率下正确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933" y="1918121"/>
            <a:ext cx="5002966" cy="30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0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随机分治算法求解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 err="1"/>
              <a:t>quick_select</a:t>
            </a:r>
            <a:r>
              <a:rPr lang="en-US" altLang="zh-CN" dirty="0"/>
              <a:t>(A, k) </a:t>
            </a:r>
            <a:r>
              <a:rPr lang="zh-CN" altLang="en-US" dirty="0"/>
              <a:t>的功能就是实现从序列</a:t>
            </a:r>
            <a:r>
              <a:rPr lang="en-US" altLang="zh-CN" dirty="0"/>
              <a:t>A </a:t>
            </a:r>
            <a:r>
              <a:rPr lang="zh-CN" altLang="en-US" dirty="0"/>
              <a:t>中选择第</a:t>
            </a:r>
            <a:r>
              <a:rPr lang="en-US" altLang="zh-CN" dirty="0"/>
              <a:t>k </a:t>
            </a:r>
            <a:r>
              <a:rPr lang="zh-CN" altLang="en-US" dirty="0"/>
              <a:t>⼩的数</a:t>
            </a:r>
            <a:endParaRPr lang="en-US" altLang="zh-CN" dirty="0"/>
          </a:p>
          <a:p>
            <a:r>
              <a:rPr lang="zh-CN" altLang="en-US" dirty="0"/>
              <a:t>如果随机选择⼀个⽀点数，它返回的下标</a:t>
            </a:r>
            <a:r>
              <a:rPr lang="en-US" altLang="zh-CN" dirty="0"/>
              <a:t>k′ </a:t>
            </a:r>
            <a:r>
              <a:rPr lang="zh-CN" altLang="en-US" dirty="0"/>
              <a:t>恰好等于</a:t>
            </a:r>
            <a:r>
              <a:rPr lang="en-US" altLang="zh-CN" dirty="0"/>
              <a:t>k</a:t>
            </a:r>
            <a:r>
              <a:rPr lang="zh-CN" altLang="en-US" dirty="0"/>
              <a:t>，那么显然这时⽀点数就是第</a:t>
            </a:r>
            <a:r>
              <a:rPr lang="en-US" altLang="zh-CN" dirty="0"/>
              <a:t>k </a:t>
            </a:r>
            <a:r>
              <a:rPr lang="zh-CN" altLang="en-US" dirty="0"/>
              <a:t>⼩的数。或者，还存在以下两种情况：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8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随机分治算法求解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 err="1"/>
              <a:t>quick_select</a:t>
            </a:r>
            <a:r>
              <a:rPr lang="en-US" altLang="zh-CN" dirty="0"/>
              <a:t>(A, k) </a:t>
            </a:r>
            <a:r>
              <a:rPr lang="zh-CN" altLang="en-US" dirty="0"/>
              <a:t>的功能就是实现从序列</a:t>
            </a:r>
            <a:r>
              <a:rPr lang="en-US" altLang="zh-CN" dirty="0"/>
              <a:t>A </a:t>
            </a:r>
            <a:r>
              <a:rPr lang="zh-CN" altLang="en-US" dirty="0"/>
              <a:t>中选择第</a:t>
            </a:r>
            <a:r>
              <a:rPr lang="en-US" altLang="zh-CN" dirty="0"/>
              <a:t>k </a:t>
            </a:r>
            <a:r>
              <a:rPr lang="zh-CN" altLang="en-US" dirty="0"/>
              <a:t>⼩的数</a:t>
            </a:r>
            <a:endParaRPr lang="en-US" altLang="zh-CN" dirty="0"/>
          </a:p>
          <a:p>
            <a:r>
              <a:rPr lang="zh-CN" altLang="en-US" dirty="0"/>
              <a:t>如果随机选择⼀个⽀点数，它返回的下标</a:t>
            </a:r>
            <a:r>
              <a:rPr lang="en-US" altLang="zh-CN" dirty="0"/>
              <a:t>k′ </a:t>
            </a:r>
            <a:r>
              <a:rPr lang="zh-CN" altLang="en-US" dirty="0"/>
              <a:t>恰好等于</a:t>
            </a:r>
            <a:r>
              <a:rPr lang="en-US" altLang="zh-CN" dirty="0"/>
              <a:t>k</a:t>
            </a:r>
            <a:r>
              <a:rPr lang="zh-CN" altLang="en-US" dirty="0"/>
              <a:t>，那么显然这时⽀点数就是第</a:t>
            </a:r>
            <a:r>
              <a:rPr lang="en-US" altLang="zh-CN" dirty="0"/>
              <a:t>k </a:t>
            </a:r>
            <a:r>
              <a:rPr lang="zh-CN" altLang="en-US" dirty="0"/>
              <a:t>⼩的数。或者，还存在以下两种情况：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4038600"/>
            <a:ext cx="9677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随机分治算法求解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经过这样⼀次⽐较，就可以排除近⼀半的元素。剩余的元素可以利⽤相同的办法，逐步缩⼩查找的范围，直到最终找到满⾜要求的元素为⽌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3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62" y="2190750"/>
            <a:ext cx="7480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1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438150"/>
            <a:ext cx="73025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经由数学归纳法可证明算法时间复杂度为</a:t>
            </a:r>
            <a:r>
              <a:rPr lang="en-US" altLang="zh-CN" dirty="0"/>
              <a:t> O(n)</a:t>
            </a:r>
          </a:p>
          <a:p>
            <a:r>
              <a:rPr lang="zh-CN" altLang="en-US" dirty="0"/>
              <a:t>舍伍德算法</a:t>
            </a:r>
            <a:endParaRPr 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48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寻找最小割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随机算法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91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932038" cy="4267200"/>
          </a:xfrm>
        </p:spPr>
        <p:txBody>
          <a:bodyPr/>
          <a:lstStyle/>
          <a:p>
            <a:r>
              <a:rPr lang="zh-CN" altLang="en-US" dirty="0"/>
              <a:t>输⼊是⽆向图</a:t>
            </a:r>
            <a:r>
              <a:rPr lang="en-US" altLang="zh-CN" dirty="0"/>
              <a:t>G</a:t>
            </a:r>
            <a:r>
              <a:rPr lang="zh-CN" altLang="en-US" dirty="0"/>
              <a:t>，输出是把图</a:t>
            </a:r>
            <a:r>
              <a:rPr lang="en-US" altLang="zh-CN" dirty="0"/>
              <a:t>G </a:t>
            </a:r>
            <a:r>
              <a:rPr lang="zh-CN" altLang="en-US" dirty="0"/>
              <a:t>分割成两个部分的最⼩割，意味着割的边数最⼩</a:t>
            </a:r>
            <a:endParaRPr lang="en-US" altLang="zh-CN" dirty="0"/>
          </a:p>
          <a:p>
            <a:r>
              <a:rPr lang="en-US" dirty="0"/>
              <a:t>David </a:t>
            </a:r>
            <a:r>
              <a:rPr lang="en-US" dirty="0" err="1"/>
              <a:t>Karger</a:t>
            </a:r>
            <a:r>
              <a:rPr lang="en-US" dirty="0"/>
              <a:t> 在1993 年</a:t>
            </a:r>
            <a:r>
              <a:rPr lang="zh-CN" altLang="en-US" dirty="0"/>
              <a:t>给出随机算法进行求解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16" y="2060848"/>
            <a:ext cx="43688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算法思想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由于最⼩割是最⼩的边集合，因此从图中随机的选择⼀条边，能选到属于最⼩割边的概率较低，也就是说会⼤概率选到不属于最⼩割的边</a:t>
            </a:r>
            <a:endParaRPr lang="en-US" altLang="zh-CN" dirty="0"/>
          </a:p>
          <a:p>
            <a:r>
              <a:rPr lang="zh-CN" altLang="en-US" dirty="0"/>
              <a:t>不停从图中选择剩余的边，最后被选中的边就将它当作最⼩割的边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如果剩余的节点超过两个，则持续进⾏选择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随机的选择⼀条边</a:t>
            </a:r>
            <a:r>
              <a:rPr lang="en-US" altLang="zh-CN" dirty="0"/>
              <a:t>e</a:t>
            </a:r>
            <a:r>
              <a:rPr lang="zh-CN" altLang="en-US" dirty="0"/>
              <a:t>，其中该边的两个节点为</a:t>
            </a:r>
            <a:r>
              <a:rPr lang="en-US" altLang="zh-CN" dirty="0"/>
              <a:t>u 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endParaRPr lang="zh-CN" altLang="en-US" dirty="0"/>
          </a:p>
          <a:p>
            <a:pPr lvl="1"/>
            <a:r>
              <a:rPr lang="zh-CN" altLang="en-US" dirty="0"/>
              <a:t>合并节点</a:t>
            </a:r>
            <a:r>
              <a:rPr lang="en-US" altLang="zh-CN" dirty="0"/>
              <a:t>u 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，得到新的图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图中剩余边即为最⼩割边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5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矩阵乘积结果验证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随机算法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38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3" y="2006600"/>
            <a:ext cx="76073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3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657350"/>
            <a:ext cx="66929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算法计算示例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62" y="2273300"/>
            <a:ext cx="88519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4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并不总是正确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2178050"/>
            <a:ext cx="85979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Karger</a:t>
            </a:r>
            <a:r>
              <a:rPr lang="en-US" altLang="zh-CN" dirty="0"/>
              <a:t> </a:t>
            </a:r>
            <a:r>
              <a:rPr lang="zh-CN" altLang="en-US" dirty="0"/>
              <a:t>算法属于蒙特卡洛随机算法</a:t>
            </a:r>
            <a:endParaRPr lang="en-US" altLang="zh-CN" dirty="0"/>
          </a:p>
          <a:p>
            <a:r>
              <a:rPr lang="zh-CN" altLang="en-US" dirty="0"/>
              <a:t>尽管有出错的可能，但可以通过重复计算来提高获得正确解的概率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随机算法与算命／占卜一样吗？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1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n </a:t>
            </a:r>
            <a:r>
              <a:rPr lang="zh-CN" altLang="en-US" dirty="0"/>
              <a:t>矩阵</a:t>
            </a:r>
            <a:r>
              <a:rPr lang="en-US" altLang="zh-CN" dirty="0"/>
              <a:t>A 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，以及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验证</a:t>
            </a:r>
            <a:r>
              <a:rPr lang="en-US" altLang="zh-CN" dirty="0"/>
              <a:t>C=A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是否成立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2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直接计算</a:t>
            </a:r>
            <a:r>
              <a:rPr lang="en-US" altLang="zh-CN" dirty="0"/>
              <a:t>AB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然后比较</a:t>
            </a:r>
            <a:r>
              <a:rPr lang="en-US" altLang="zh-CN" dirty="0"/>
              <a:t>AB</a:t>
            </a:r>
            <a:r>
              <a:rPr lang="zh-CN" altLang="en-US" dirty="0"/>
              <a:t>是否等于</a:t>
            </a:r>
            <a:r>
              <a:rPr lang="en-US" altLang="zh-CN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2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直接计算</a:t>
            </a:r>
            <a:r>
              <a:rPr lang="en-US" altLang="zh-CN" dirty="0"/>
              <a:t>AB</a:t>
            </a:r>
          </a:p>
          <a:p>
            <a:pPr lvl="1"/>
            <a:r>
              <a:rPr lang="zh-CN" altLang="en-US" dirty="0"/>
              <a:t>简单计算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然后比较</a:t>
            </a:r>
            <a:r>
              <a:rPr lang="en-US" altLang="zh-CN" dirty="0"/>
              <a:t>AB</a:t>
            </a:r>
            <a:r>
              <a:rPr lang="zh-CN" altLang="en-US" dirty="0"/>
              <a:t>是否等于</a:t>
            </a:r>
            <a:r>
              <a:rPr lang="en-US" altLang="zh-CN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5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3062</TotalTime>
  <Words>1886</Words>
  <Application>Microsoft Macintosh PowerPoint</Application>
  <PresentationFormat>Custom</PresentationFormat>
  <Paragraphs>189</Paragraphs>
  <Slides>65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Microsoft YaHei UI</vt:lpstr>
      <vt:lpstr>Arial</vt:lpstr>
      <vt:lpstr>Consolas</vt:lpstr>
      <vt:lpstr>Corbel</vt:lpstr>
      <vt:lpstr>黑板 16 x 9</vt:lpstr>
      <vt:lpstr>算法设计与分析Python</vt:lpstr>
      <vt:lpstr>引言</vt:lpstr>
      <vt:lpstr>随机算法</vt:lpstr>
      <vt:lpstr>拉斯维加斯</vt:lpstr>
      <vt:lpstr>蒙特卡罗</vt:lpstr>
      <vt:lpstr>矩阵乘积结果验证</vt:lpstr>
      <vt:lpstr>问题描述</vt:lpstr>
      <vt:lpstr>分析</vt:lpstr>
      <vt:lpstr>分析</vt:lpstr>
      <vt:lpstr>分析</vt:lpstr>
      <vt:lpstr>改进</vt:lpstr>
      <vt:lpstr>问题转换</vt:lpstr>
      <vt:lpstr>新的等式</vt:lpstr>
      <vt:lpstr>新的等式</vt:lpstr>
      <vt:lpstr>方法的正确性</vt:lpstr>
      <vt:lpstr>方法的正确性</vt:lpstr>
      <vt:lpstr>X如何确定元素的值</vt:lpstr>
      <vt:lpstr>算法实现</vt:lpstr>
      <vt:lpstr>发生错误的概率</vt:lpstr>
      <vt:lpstr>发生错误的概率</vt:lpstr>
      <vt:lpstr>通过重复提高获得正确结果的概率</vt:lpstr>
      <vt:lpstr>算法分析</vt:lpstr>
      <vt:lpstr>算法分析</vt:lpstr>
      <vt:lpstr>小结</vt:lpstr>
      <vt:lpstr>快速排序</vt:lpstr>
      <vt:lpstr>问题描述</vt:lpstr>
      <vt:lpstr>分治算法</vt:lpstr>
      <vt:lpstr>分治算法</vt:lpstr>
      <vt:lpstr>分治算法</vt:lpstr>
      <vt:lpstr>分治算法</vt:lpstr>
      <vt:lpstr>支点数将序列一分为二</vt:lpstr>
      <vt:lpstr>划分序列的算法</vt:lpstr>
      <vt:lpstr>PowerPoint Presentation</vt:lpstr>
      <vt:lpstr>如何选择支点数</vt:lpstr>
      <vt:lpstr>如何选择支点数</vt:lpstr>
      <vt:lpstr>支点数对算法性能影响</vt:lpstr>
      <vt:lpstr>不平衡划分一定不幸运吗</vt:lpstr>
      <vt:lpstr>不平衡划分一定不幸运吗</vt:lpstr>
      <vt:lpstr>随机快速排序</vt:lpstr>
      <vt:lpstr>随机快速排序</vt:lpstr>
      <vt:lpstr>随机快速排序</vt:lpstr>
      <vt:lpstr>随机快速排序</vt:lpstr>
      <vt:lpstr>随机快速排序时间复杂度</vt:lpstr>
      <vt:lpstr>随机快速排序时间复杂度</vt:lpstr>
      <vt:lpstr>随机快速排序时间复杂度</vt:lpstr>
      <vt:lpstr>随机快速排序的简单实现</vt:lpstr>
      <vt:lpstr>小结</vt:lpstr>
      <vt:lpstr>第k小的数</vt:lpstr>
      <vt:lpstr>问题描述</vt:lpstr>
      <vt:lpstr>随机分治算法求解</vt:lpstr>
      <vt:lpstr>随机分治算法求解</vt:lpstr>
      <vt:lpstr>随机分治算法求解</vt:lpstr>
      <vt:lpstr>算法实现</vt:lpstr>
      <vt:lpstr>PowerPoint Presentation</vt:lpstr>
      <vt:lpstr>算法分析</vt:lpstr>
      <vt:lpstr>寻找最小割</vt:lpstr>
      <vt:lpstr>问题描述</vt:lpstr>
      <vt:lpstr>算法思想</vt:lpstr>
      <vt:lpstr>随机算法</vt:lpstr>
      <vt:lpstr>算法实现</vt:lpstr>
      <vt:lpstr>PowerPoint Presentation</vt:lpstr>
      <vt:lpstr>算法计算示例</vt:lpstr>
      <vt:lpstr>并不总是正确</vt:lpstr>
      <vt:lpstr>算法分析</vt:lpstr>
      <vt:lpstr>课堂讨论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Cheng Zhenbo</dc:creator>
  <cp:lastModifiedBy>czb@zjut.edu.cn</cp:lastModifiedBy>
  <cp:revision>759</cp:revision>
  <dcterms:created xsi:type="dcterms:W3CDTF">2018-02-14T04:48:25Z</dcterms:created>
  <dcterms:modified xsi:type="dcterms:W3CDTF">2020-06-16T13:48:16Z</dcterms:modified>
</cp:coreProperties>
</file>