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256" r:id="rId2"/>
    <p:sldId id="260" r:id="rId3"/>
    <p:sldId id="267" r:id="rId4"/>
    <p:sldId id="271" r:id="rId5"/>
    <p:sldId id="272" r:id="rId6"/>
    <p:sldId id="300" r:id="rId7"/>
    <p:sldId id="273" r:id="rId8"/>
    <p:sldId id="274" r:id="rId9"/>
    <p:sldId id="275" r:id="rId10"/>
    <p:sldId id="276" r:id="rId11"/>
    <p:sldId id="269" r:id="rId12"/>
    <p:sldId id="277" r:id="rId13"/>
    <p:sldId id="278" r:id="rId14"/>
    <p:sldId id="279" r:id="rId15"/>
    <p:sldId id="280" r:id="rId16"/>
    <p:sldId id="298"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9" r:id="rId34"/>
    <p:sldId id="270" r:id="rId35"/>
    <p:sldId id="297" r:id="rId36"/>
  </p:sldIdLst>
  <p:sldSz cx="12188825" cy="6858000"/>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38" autoAdjust="0"/>
    <p:restoredTop sz="82490" autoAdjust="0"/>
  </p:normalViewPr>
  <p:slideViewPr>
    <p:cSldViewPr>
      <p:cViewPr varScale="1">
        <p:scale>
          <a:sx n="103" d="100"/>
          <a:sy n="103" d="100"/>
        </p:scale>
        <p:origin x="888" y="184"/>
      </p:cViewPr>
      <p:guideLst>
        <p:guide pos="3839"/>
        <p:guide orient="horz" pos="2160"/>
      </p:guideLst>
    </p:cSldViewPr>
  </p:slideViewPr>
  <p:notesTextViewPr>
    <p:cViewPr>
      <p:scale>
        <a:sx n="1" d="1"/>
        <a:sy n="1" d="1"/>
      </p:scale>
      <p:origin x="0" y="0"/>
    </p:cViewPr>
  </p:notesTextViewPr>
  <p:notesViewPr>
    <p:cSldViewPr showGuides="1">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F20B349-F2EE-40B7-9A96-7F76E2326DFA}" type="datetime1">
              <a:rPr lang="zh-CN" altLang="en-US" smtClean="0">
                <a:latin typeface="Microsoft YaHei UI" panose="020B0503020204020204" pitchFamily="34" charset="-122"/>
                <a:ea typeface="Microsoft YaHei UI" panose="020B0503020204020204" pitchFamily="34" charset="-122"/>
              </a:rPr>
              <a:t>2020/4/12</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E79AF599-AE6F-4E1C-94D1-C707F302C5B5}" type="datetime1">
              <a:rPr lang="zh-CN" altLang="en-US" smtClean="0"/>
              <a:pPr/>
              <a:t>2020/4/12</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1F2A70B-78F2-4DCF-B53B-C990D2FAFB8A}" type="slidenum">
              <a:rPr lang="en-US" altLang="zh-CN" smtClean="0"/>
              <a:pPr/>
              <a:t>‹#›</a:t>
            </a:fld>
            <a:endParaRPr lang="zh-CN" altLang="en-US"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a:t>
            </a:fld>
            <a:endParaRPr lang="zh-CN" altLang="en-US" dirty="0"/>
          </a:p>
        </p:txBody>
      </p:sp>
    </p:spTree>
    <p:extLst>
      <p:ext uri="{BB962C8B-B14F-4D97-AF65-F5344CB8AC3E}">
        <p14:creationId xmlns:p14="http://schemas.microsoft.com/office/powerpoint/2010/main" val="91388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altLang="zh-CN" smtClean="0"/>
              <a:pPr/>
              <a:t>2</a:t>
            </a:fld>
            <a:endParaRPr lang="zh-CN" altLang="en-US" dirty="0"/>
          </a:p>
        </p:txBody>
      </p:sp>
    </p:spTree>
    <p:extLst>
      <p:ext uri="{BB962C8B-B14F-4D97-AF65-F5344CB8AC3E}">
        <p14:creationId xmlns:p14="http://schemas.microsoft.com/office/powerpoint/2010/main" val="188805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a:t>
            </a:fld>
            <a:endParaRPr lang="en-US" altLang="zh-CN"/>
          </a:p>
        </p:txBody>
      </p:sp>
    </p:spTree>
    <p:extLst>
      <p:ext uri="{BB962C8B-B14F-4D97-AF65-F5344CB8AC3E}">
        <p14:creationId xmlns:p14="http://schemas.microsoft.com/office/powerpoint/2010/main" val="1574891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11</a:t>
            </a:fld>
            <a:endParaRPr lang="en-US" altLang="zh-CN"/>
          </a:p>
        </p:txBody>
      </p:sp>
    </p:spTree>
    <p:extLst>
      <p:ext uri="{BB962C8B-B14F-4D97-AF65-F5344CB8AC3E}">
        <p14:creationId xmlns:p14="http://schemas.microsoft.com/office/powerpoint/2010/main" val="1830315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34</a:t>
            </a:fld>
            <a:endParaRPr lang="en-US" altLang="zh-CN"/>
          </a:p>
        </p:txBody>
      </p:sp>
    </p:spTree>
    <p:extLst>
      <p:ext uri="{BB962C8B-B14F-4D97-AF65-F5344CB8AC3E}">
        <p14:creationId xmlns:p14="http://schemas.microsoft.com/office/powerpoint/2010/main" val="1318538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905000"/>
            <a:ext cx="9144000" cy="2667000"/>
          </a:xfrm>
        </p:spPr>
        <p:txBody>
          <a:bodyPr rtlCol="0">
            <a:noAutofit/>
          </a:bodyPr>
          <a:lstStyle>
            <a:lvl1pPr>
              <a:defRPr sz="5400">
                <a:latin typeface="Microsoft YaHei UI" panose="020B0503020204020204" pitchFamily="34" charset="-122"/>
                <a:ea typeface="Microsoft YaHei UI" panose="020B0503020204020204" pitchFamily="34" charset="-122"/>
              </a:defRPr>
            </a:lvl1pPr>
          </a:lstStyle>
          <a:p>
            <a:pPr rtl="0"/>
            <a:r>
              <a:rPr lang="en-US" altLang="zh-CN" noProof="0"/>
              <a:t>Click to edit Master title style</a:t>
            </a:r>
            <a:endParaRPr lang="zh-CN" altLang="en-US" noProof="0" dirty="0"/>
          </a:p>
        </p:txBody>
      </p:sp>
      <p:grpSp>
        <p:nvGrpSpPr>
          <p:cNvPr id="256" name="线条" descr="线条图形"/>
          <p:cNvGrpSpPr/>
          <p:nvPr/>
        </p:nvGrpSpPr>
        <p:grpSpPr bwMode="invGray">
          <a:xfrm>
            <a:off x="1584896" y="4724400"/>
            <a:ext cx="8631936" cy="64008"/>
            <a:chOff x="-4110038" y="2703513"/>
            <a:chExt cx="17394239" cy="160336"/>
          </a:xfrm>
          <a:solidFill>
            <a:schemeClr val="accent1"/>
          </a:solidFill>
        </p:grpSpPr>
        <p:sp>
          <p:nvSpPr>
            <p:cNvPr id="257" name="任意多边形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9" name="任意多边形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副标题 2"/>
          <p:cNvSpPr>
            <a:spLocks noGrp="1"/>
          </p:cNvSpPr>
          <p:nvPr>
            <p:ph type="subTitle" idx="1"/>
          </p:nvPr>
        </p:nvSpPr>
        <p:spPr>
          <a:xfrm>
            <a:off x="1522413" y="5105400"/>
            <a:ext cx="9143999" cy="1066800"/>
          </a:xfrm>
        </p:spPr>
        <p:txBody>
          <a:bodyPr rtlCol="0"/>
          <a:lstStyle>
            <a:lvl1pPr marL="0" indent="0" algn="l">
              <a:spcBef>
                <a:spcPts val="0"/>
              </a:spcBef>
              <a:buNone/>
              <a:defRPr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altLang="zh-CN" noProof="0" dirty="0"/>
              <a:t>Click to edit Master subtitle style</a:t>
            </a:r>
            <a:endParaRPr lang="zh-CN" altLang="en-US" noProof="0" dirty="0"/>
          </a:p>
        </p:txBody>
      </p:sp>
      <p:sp>
        <p:nvSpPr>
          <p:cNvPr id="128" name="Rectangle 127"/>
          <p:cNvSpPr/>
          <p:nvPr userDrawn="1"/>
        </p:nvSpPr>
        <p:spPr>
          <a:xfrm>
            <a:off x="333772" y="188640"/>
            <a:ext cx="3349443" cy="369332"/>
          </a:xfrm>
          <a:prstGeom prst="rect">
            <a:avLst/>
          </a:prstGeom>
        </p:spPr>
        <p:txBody>
          <a:bodyPr wrap="none">
            <a:spAutoFit/>
          </a:bodyPr>
          <a:lstStyle/>
          <a:p>
            <a:r>
              <a:rPr lang="en-US" dirty="0"/>
              <a:t>清华大学出版社 2018- 程振波等</a:t>
            </a: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en-US" altLang="zh-CN" noProof="0"/>
              <a:t>Click to edit Master title style</a:t>
            </a:r>
            <a:endParaRPr lang="zh-CN" altLang="en-US" noProof="0" dirty="0"/>
          </a:p>
        </p:txBody>
      </p:sp>
      <p:grpSp>
        <p:nvGrpSpPr>
          <p:cNvPr id="7" name="线条" descr="线条图形"/>
          <p:cNvGrpSpPr/>
          <p:nvPr/>
        </p:nvGrpSpPr>
        <p:grpSpPr bwMode="invGray">
          <a:xfrm>
            <a:off x="1522413" y="1514475"/>
            <a:ext cx="10569575" cy="64008"/>
            <a:chOff x="1522413" y="1514475"/>
            <a:chExt cx="10569575" cy="64008"/>
          </a:xfrm>
        </p:grpSpPr>
        <p:sp>
          <p:nvSpPr>
            <p:cNvPr id="8" name="任意多边形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p:nvPr>
        </p:nvSpPr>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956816">
              <a:defRPr/>
            </a:lvl6pPr>
            <a:lvl7pPr marL="1956816">
              <a:defRPr/>
            </a:lvl7pPr>
            <a:lvl8pPr marL="1956816">
              <a:defRPr/>
            </a:lvl8pPr>
            <a:lvl9pPr marL="1956816">
              <a:defRPr/>
            </a:lvl9pPr>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ACF6A5-CA30-4724-8A74-55B65EA2DB8E}" type="datetime1">
              <a:rPr lang="zh-CN" altLang="en-US" smtClean="0"/>
              <a:t>2020/4/12</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10361612" y="274639"/>
            <a:ext cx="1371600" cy="5901747"/>
          </a:xfrm>
        </p:spPr>
        <p:txBody>
          <a:bodyPr vert="vert" rtlCol="0"/>
          <a:lstStyle>
            <a:lvl1pPr>
              <a:defRPr>
                <a:latin typeface="Microsoft YaHei UI" panose="020B0503020204020204" pitchFamily="34" charset="-122"/>
                <a:ea typeface="Microsoft YaHei UI" panose="020B0503020204020204" pitchFamily="34" charset="-122"/>
              </a:defRPr>
            </a:lvl1pPr>
          </a:lstStyle>
          <a:p>
            <a:pPr rtl="0"/>
            <a:r>
              <a:rPr lang="en-US" altLang="zh-CN" noProof="0"/>
              <a:t>Click to edit Master title style</a:t>
            </a:r>
            <a:endParaRPr lang="zh-CN" altLang="en-US" noProof="0" dirty="0"/>
          </a:p>
        </p:txBody>
      </p:sp>
      <p:grpSp>
        <p:nvGrpSpPr>
          <p:cNvPr id="7" name="线条" descr="线条图形"/>
          <p:cNvGrpSpPr/>
          <p:nvPr/>
        </p:nvGrpSpPr>
        <p:grpSpPr bwMode="invGray">
          <a:xfrm rot="5400000">
            <a:off x="6864412" y="3472598"/>
            <a:ext cx="6492240" cy="64008"/>
            <a:chOff x="1522413" y="1514475"/>
            <a:chExt cx="10569575" cy="64008"/>
          </a:xfrm>
        </p:grpSpPr>
        <p:sp>
          <p:nvSpPr>
            <p:cNvPr id="8"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hasCustomPrompt="1"/>
          </p:nvPr>
        </p:nvSpPr>
        <p:spPr>
          <a:xfrm>
            <a:off x="608012" y="277813"/>
            <a:ext cx="9144001" cy="5898573"/>
          </a:xfrm>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261872" indent="0">
              <a:buNone/>
              <a:defRPr/>
            </a:lvl6pPr>
            <a:lvl7pPr>
              <a:defRPr/>
            </a:lvl7pPr>
            <a:lvl8pPr>
              <a:defRPr baseline="0"/>
            </a:lvl8pPr>
            <a:lvl9pPr>
              <a:defRPr baseline="0"/>
            </a:lvl9p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9B0CA52-F532-4FDA-A3F9-4BF9C8E5C82E}" type="datetime1">
              <a:rPr lang="zh-CN" altLang="en-US" smtClean="0"/>
              <a:t>2020/4/12</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en-US" altLang="zh-CN" noProof="0"/>
              <a:t>Click to edit Master title style</a:t>
            </a:r>
            <a:endParaRPr lang="zh-CN" altLang="en-US" noProof="0" dirty="0"/>
          </a:p>
        </p:txBody>
      </p:sp>
      <p:grpSp>
        <p:nvGrpSpPr>
          <p:cNvPr id="167" name="线条" descr="线条图形"/>
          <p:cNvGrpSpPr/>
          <p:nvPr/>
        </p:nvGrpSpPr>
        <p:grpSpPr bwMode="invGray">
          <a:xfrm>
            <a:off x="1522413" y="1514475"/>
            <a:ext cx="10569575" cy="64008"/>
            <a:chOff x="1522413" y="1514475"/>
            <a:chExt cx="10569575" cy="64008"/>
          </a:xfrm>
        </p:grpSpPr>
        <p:sp>
          <p:nvSpPr>
            <p:cNvPr id="168"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idx="1"/>
          </p:nvPr>
        </p:nvSpPr>
        <p:spPr/>
        <p:txBody>
          <a:bodyPr rtlCol="0"/>
          <a:lstStyle>
            <a:lvl1pPr>
              <a:lnSpc>
                <a:spcPct val="150000"/>
              </a:lnSpc>
              <a:defRPr>
                <a:latin typeface="Microsoft YaHei UI" panose="020B0503020204020204" pitchFamily="34" charset="-122"/>
                <a:ea typeface="Microsoft YaHei UI" panose="020B0503020204020204" pitchFamily="34" charset="-122"/>
              </a:defRPr>
            </a:lvl1pPr>
            <a:lvl2pPr marL="548640">
              <a:lnSpc>
                <a:spcPct val="150000"/>
              </a:lnSpc>
              <a:defRPr>
                <a:latin typeface="Microsoft YaHei UI" panose="020B0503020204020204" pitchFamily="34" charset="-122"/>
                <a:ea typeface="Microsoft YaHei UI" panose="020B0503020204020204" pitchFamily="34" charset="-122"/>
              </a:defRPr>
            </a:lvl2pPr>
            <a:lvl3pPr marL="777240">
              <a:lnSpc>
                <a:spcPct val="150000"/>
              </a:lnSpc>
              <a:defRPr>
                <a:latin typeface="Microsoft YaHei UI" panose="020B0503020204020204" pitchFamily="34" charset="-122"/>
                <a:ea typeface="Microsoft YaHei UI" panose="020B0503020204020204" pitchFamily="34" charset="-122"/>
              </a:defRPr>
            </a:lvl3pPr>
            <a:lvl4pPr marL="1005840">
              <a:lnSpc>
                <a:spcPct val="150000"/>
              </a:lnSpc>
              <a:defRPr>
                <a:latin typeface="Microsoft YaHei UI" panose="020B0503020204020204" pitchFamily="34" charset="-122"/>
                <a:ea typeface="Microsoft YaHei UI" panose="020B0503020204020204" pitchFamily="34" charset="-122"/>
              </a:defRPr>
            </a:lvl4pPr>
            <a:lvl5pPr marL="1234440">
              <a:lnSpc>
                <a:spcPct val="150000"/>
              </a:lnSpc>
              <a:defRPr>
                <a:latin typeface="Microsoft YaHei UI" panose="020B0503020204020204" pitchFamily="34" charset="-122"/>
                <a:ea typeface="Microsoft YaHei UI" panose="020B0503020204020204" pitchFamily="34" charset="-122"/>
              </a:defRPr>
            </a:lvl5pPr>
            <a:lvl6pPr marL="1463040">
              <a:defRPr baseline="0"/>
            </a:lvl6pPr>
            <a:lvl7pPr marL="1691640">
              <a:defRPr baseline="0"/>
            </a:lvl7pPr>
            <a:lvl8pPr marL="1920240">
              <a:defRPr baseline="0"/>
            </a:lvl8pPr>
            <a:lvl9pPr marL="2148840">
              <a:defRPr baseline="0"/>
            </a:lvl9pPr>
          </a:lstStyle>
          <a:p>
            <a:pPr lvl="0" rtl="0"/>
            <a:r>
              <a:rPr lang="en-US" altLang="zh-CN" noProof="0" dirty="0"/>
              <a:t>Click to edit Master text styles</a:t>
            </a:r>
          </a:p>
          <a:p>
            <a:pPr lvl="1" rtl="0"/>
            <a:r>
              <a:rPr lang="en-US" altLang="zh-CN" noProof="0" dirty="0"/>
              <a:t>Second level</a:t>
            </a:r>
          </a:p>
          <a:p>
            <a:pPr lvl="2" rtl="0"/>
            <a:r>
              <a:rPr lang="en-US" altLang="zh-CN" noProof="0" dirty="0"/>
              <a:t>Third level</a:t>
            </a:r>
          </a:p>
          <a:p>
            <a:pPr lvl="3" rtl="0"/>
            <a:r>
              <a:rPr lang="en-US" altLang="zh-CN" noProof="0" dirty="0"/>
              <a:t>Fourth level</a:t>
            </a:r>
          </a:p>
          <a:p>
            <a:pPr lvl="4" rtl="0"/>
            <a:r>
              <a:rPr lang="en-US" altLang="zh-CN" noProof="0" dirty="0"/>
              <a:t>Fifth level</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AAE51B8-C16C-4D58-B4E7-426249342FB6}" type="datetime1">
              <a:rPr lang="zh-CN" altLang="en-US" smtClean="0"/>
              <a:t>2020/4/12</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522413" y="1905000"/>
            <a:ext cx="9144000" cy="2667000"/>
          </a:xfrm>
        </p:spPr>
        <p:txBody>
          <a:bodyPr rtlCol="0" anchor="b">
            <a:noAutofit/>
          </a:bodyPr>
          <a:lstStyle>
            <a:lvl1pPr algn="l">
              <a:defRPr sz="4400" b="0" cap="none" baseline="0">
                <a:latin typeface="Microsoft YaHei UI" panose="020B0503020204020204" pitchFamily="34" charset="-122"/>
                <a:ea typeface="Microsoft YaHei UI" panose="020B0503020204020204" pitchFamily="34" charset="-122"/>
              </a:defRPr>
            </a:lvl1pPr>
          </a:lstStyle>
          <a:p>
            <a:pPr rtl="0"/>
            <a:r>
              <a:rPr lang="en-US" altLang="zh-CN" noProof="0"/>
              <a:t>Click to edit Master title style</a:t>
            </a:r>
            <a:endParaRPr lang="zh-CN" altLang="en-US" noProof="0" dirty="0"/>
          </a:p>
        </p:txBody>
      </p:sp>
      <p:grpSp>
        <p:nvGrpSpPr>
          <p:cNvPr id="255" name="线条" descr="线条图形"/>
          <p:cNvGrpSpPr/>
          <p:nvPr/>
        </p:nvGrpSpPr>
        <p:grpSpPr bwMode="invGray">
          <a:xfrm>
            <a:off x="1584896" y="4724400"/>
            <a:ext cx="8631936" cy="64008"/>
            <a:chOff x="-4110038" y="2703513"/>
            <a:chExt cx="17394239" cy="160336"/>
          </a:xfrm>
          <a:solidFill>
            <a:schemeClr val="accent1"/>
          </a:solidFill>
        </p:grpSpPr>
        <p:sp>
          <p:nvSpPr>
            <p:cNvPr id="256" name="任意多边形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7" name="任意多边形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ltLang="zh-CN" noProof="0" dirty="0"/>
              <a:t>Click to edit Master text styles</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E642744-2BC1-482F-8D65-D67812FCF761}" type="datetime1">
              <a:rPr lang="zh-CN" altLang="en-US" smtClean="0"/>
              <a:t>2020/4/12</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
        <p:nvSpPr>
          <p:cNvPr id="131" name="Rectangle 130"/>
          <p:cNvSpPr/>
          <p:nvPr userDrawn="1"/>
        </p:nvSpPr>
        <p:spPr>
          <a:xfrm>
            <a:off x="7313785" y="6354248"/>
            <a:ext cx="3349443" cy="369332"/>
          </a:xfrm>
          <a:prstGeom prst="rect">
            <a:avLst/>
          </a:prstGeom>
        </p:spPr>
        <p:txBody>
          <a:bodyPr wrap="none">
            <a:spAutoFit/>
          </a:bodyPr>
          <a:lstStyle/>
          <a:p>
            <a:r>
              <a:rPr lang="en-US" dirty="0"/>
              <a:t>清华大学出版社 2018- 程振波等</a:t>
            </a: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en-US" altLang="zh-CN" noProof="0"/>
              <a:t>Click to edit Master title style</a:t>
            </a:r>
            <a:endParaRPr lang="zh-CN" altLang="en-US" noProof="0" dirty="0"/>
          </a:p>
        </p:txBody>
      </p:sp>
      <p:grpSp>
        <p:nvGrpSpPr>
          <p:cNvPr id="158" name="线条" descr="线条图形"/>
          <p:cNvGrpSpPr/>
          <p:nvPr/>
        </p:nvGrpSpPr>
        <p:grpSpPr bwMode="invGray">
          <a:xfrm>
            <a:off x="1522413" y="1514475"/>
            <a:ext cx="10569575" cy="64008"/>
            <a:chOff x="1522413" y="1514475"/>
            <a:chExt cx="10569575" cy="64008"/>
          </a:xfrm>
        </p:grpSpPr>
        <p:sp>
          <p:nvSpPr>
            <p:cNvPr id="159"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0"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1"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sz="half" idx="1"/>
          </p:nvPr>
        </p:nvSpPr>
        <p:spPr>
          <a:xfrm>
            <a:off x="1522413" y="1905000"/>
            <a:ext cx="4419599"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baseline="0"/>
            </a:lvl7pPr>
            <a:lvl8pPr marL="1956816">
              <a:defRPr sz="1600" baseline="0"/>
            </a:lvl8pPr>
            <a:lvl9pPr marL="1956816">
              <a:defRPr sz="1600" baseline="0"/>
            </a:lvl9pPr>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4" name="内容占位符 3"/>
          <p:cNvSpPr>
            <a:spLocks noGrp="1"/>
          </p:cNvSpPr>
          <p:nvPr>
            <p:ph sz="half" idx="2"/>
          </p:nvPr>
        </p:nvSpPr>
        <p:spPr>
          <a:xfrm>
            <a:off x="6246815" y="1905000"/>
            <a:ext cx="4419598"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a:lvl7pPr>
            <a:lvl8pPr marL="1956816">
              <a:defRPr sz="1600" baseline="0"/>
            </a:lvl8pPr>
            <a:lvl9pPr marL="1956816">
              <a:defRPr sz="1600" baseline="0"/>
            </a:lvl9pPr>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957C6E4D-621D-4515-8831-14D98E9F728C}" type="datetime1">
              <a:rPr lang="zh-CN" altLang="en-US" smtClean="0"/>
              <a:t>2020/4/12</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en-US" altLang="zh-CN" noProof="0"/>
              <a:t>Click to edit Master title style</a:t>
            </a:r>
            <a:endParaRPr lang="zh-CN" altLang="en-US" noProof="0" dirty="0"/>
          </a:p>
        </p:txBody>
      </p:sp>
      <p:grpSp>
        <p:nvGrpSpPr>
          <p:cNvPr id="160" name="线条" descr="线条图形"/>
          <p:cNvGrpSpPr/>
          <p:nvPr/>
        </p:nvGrpSpPr>
        <p:grpSpPr bwMode="invGray">
          <a:xfrm>
            <a:off x="1522413" y="1514475"/>
            <a:ext cx="10569575" cy="64008"/>
            <a:chOff x="1522413" y="1514475"/>
            <a:chExt cx="10569575" cy="64008"/>
          </a:xfrm>
        </p:grpSpPr>
        <p:sp>
          <p:nvSpPr>
            <p:cNvPr id="161" name="任意多边形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413"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Click to edit Master text styles</a:t>
            </a:r>
          </a:p>
        </p:txBody>
      </p:sp>
      <p:sp>
        <p:nvSpPr>
          <p:cNvPr id="4" name="内容占位符 3"/>
          <p:cNvSpPr>
            <a:spLocks noGrp="1"/>
          </p:cNvSpPr>
          <p:nvPr>
            <p:ph sz="half" idx="2"/>
          </p:nvPr>
        </p:nvSpPr>
        <p:spPr>
          <a:xfrm>
            <a:off x="1522413"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baseline="0"/>
            </a:lvl7pPr>
            <a:lvl8pPr marL="1956816">
              <a:defRPr sz="1600" baseline="0"/>
            </a:lvl8pPr>
            <a:lvl9pPr marL="1956816">
              <a:defRPr sz="1600" baseline="0"/>
            </a:lvl9pPr>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5" name="文本占位符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Click to edit Master text styles</a:t>
            </a:r>
          </a:p>
        </p:txBody>
      </p:sp>
      <p:sp>
        <p:nvSpPr>
          <p:cNvPr id="6" name="内容占位符 5"/>
          <p:cNvSpPr>
            <a:spLocks noGrp="1"/>
          </p:cNvSpPr>
          <p:nvPr>
            <p:ph sz="quarter" idx="4"/>
          </p:nvPr>
        </p:nvSpPr>
        <p:spPr>
          <a:xfrm>
            <a:off x="6249860"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marL="1263600">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a:lvl7pPr>
            <a:lvl8pPr marL="1956816">
              <a:defRPr sz="1600"/>
            </a:lvl8pPr>
            <a:lvl9pPr marL="1956816">
              <a:defRPr sz="1600"/>
            </a:lvl9pPr>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F0157F41-EA24-4D6C-B76B-51104A4FF3D3}" type="datetime1">
              <a:rPr lang="zh-CN" altLang="en-US" smtClean="0"/>
              <a:t>2020/4/12</a:t>
            </a:fld>
            <a:endParaRPr lang="zh-CN" altLang="en-US" dirty="0"/>
          </a:p>
        </p:txBody>
      </p:sp>
      <p:sp>
        <p:nvSpPr>
          <p:cNvPr id="9" name="幻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en-US" altLang="zh-CN" noProof="0"/>
              <a:t>Click to edit Master title style</a:t>
            </a:r>
            <a:endParaRPr lang="zh-CN" altLang="en-US" noProof="0" dirty="0"/>
          </a:p>
        </p:txBody>
      </p:sp>
      <p:grpSp>
        <p:nvGrpSpPr>
          <p:cNvPr id="156" name="线条" descr="线条图形"/>
          <p:cNvGrpSpPr/>
          <p:nvPr/>
        </p:nvGrpSpPr>
        <p:grpSpPr bwMode="invGray">
          <a:xfrm>
            <a:off x="1522413" y="1514475"/>
            <a:ext cx="10569575" cy="64008"/>
            <a:chOff x="1522413" y="1514475"/>
            <a:chExt cx="10569575" cy="64008"/>
          </a:xfrm>
        </p:grpSpPr>
        <p:sp>
          <p:nvSpPr>
            <p:cNvPr id="157"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8"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9"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0"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1"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2"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3"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4"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5"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6"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7"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8"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9"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0"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1"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2"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3"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4"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5"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6"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7"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8"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9"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0"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1"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2"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3"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4"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5"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6"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7"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8"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9"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0"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1"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2"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3"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4"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5"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6"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7"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8"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9"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0"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1"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2"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3"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4"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5"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6"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7"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8"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9"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0"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1"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2"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3"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4"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5"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6"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7"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8"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9"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0"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1"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2"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3"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4"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5"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6"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7"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8"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9"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30"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41E27CD-26C5-4927-9077-9E87DDF8ECF7}" type="datetime1">
              <a:rPr lang="zh-CN" altLang="en-US" smtClean="0"/>
              <a:t>2020/4/12</a:t>
            </a:fld>
            <a:endParaRPr lang="zh-CN" altLang="en-US" dirty="0"/>
          </a:p>
        </p:txBody>
      </p:sp>
      <p:sp>
        <p:nvSpPr>
          <p:cNvPr id="5" name="幻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endParaRPr lang="zh-CN" altLang="en-US" noProof="0" dirty="0"/>
          </a:p>
        </p:txBody>
      </p:sp>
      <p:sp>
        <p:nvSpPr>
          <p:cNvPr id="2" name="日期占位符 1"/>
          <p:cNvSpPr>
            <a:spLocks noGrp="1"/>
          </p:cNvSpPr>
          <p:nvPr>
            <p:ph type="dt" sz="half" idx="10"/>
          </p:nvPr>
        </p:nvSpPr>
        <p:spPr/>
        <p:txBody>
          <a:bodyPr rtlCol="0"/>
          <a:lstStyle/>
          <a:p>
            <a:pPr rtl="0"/>
            <a:fld id="{6DE0B1C2-D5D7-4DF1-B631-6247EDFA3201}" type="datetime1">
              <a:rPr lang="zh-CN" altLang="en-US" noProof="0" smtClean="0"/>
              <a:t>2020/4/12</a:t>
            </a:fld>
            <a:endParaRPr lang="zh-CN" altLang="en-US" noProof="0" dirty="0"/>
          </a:p>
        </p:txBody>
      </p:sp>
      <p:sp>
        <p:nvSpPr>
          <p:cNvPr id="4" name="幻灯片编号占位符 3"/>
          <p:cNvSpPr>
            <a:spLocks noGrp="1"/>
          </p:cNvSpPr>
          <p:nvPr>
            <p:ph type="sldNum" sz="quarter" idx="12"/>
          </p:nvPr>
        </p:nvSpPr>
        <p:spPr/>
        <p:txBody>
          <a:bodyPr rtlCol="0"/>
          <a:lstStyle/>
          <a:p>
            <a:pPr rtl="0"/>
            <a:fld id="{25BA54BD-C84D-46CE-8B72-31BFB26ABA43}" type="slidenum">
              <a:rPr lang="en-US" altLang="zh-CN" noProof="0" smtClean="0"/>
              <a:t>‹#›</a:t>
            </a:fld>
            <a:endParaRPr lang="zh-CN" altLang="en-US" noProof="0"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en-US" altLang="zh-CN" noProof="0"/>
              <a:t>Click to edit Master title style</a:t>
            </a:r>
            <a:endParaRPr lang="zh-CN" altLang="en-US" noProof="0" dirty="0"/>
          </a:p>
        </p:txBody>
      </p:sp>
      <p:sp>
        <p:nvSpPr>
          <p:cNvPr id="4" name="文本占位符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ltLang="zh-CN" noProof="0"/>
              <a:t>Click to edit Master text styles</a:t>
            </a:r>
          </a:p>
        </p:txBody>
      </p:sp>
      <p:sp>
        <p:nvSpPr>
          <p:cNvPr id="3" name="内容占位符 2"/>
          <p:cNvSpPr>
            <a:spLocks noGrp="1"/>
          </p:cNvSpPr>
          <p:nvPr>
            <p:ph idx="1"/>
          </p:nvPr>
        </p:nvSpPr>
        <p:spPr>
          <a:xfrm>
            <a:off x="4710022" y="1905000"/>
            <a:ext cx="5669280" cy="40386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baseline="0"/>
            </a:lvl7pPr>
            <a:lvl8pPr>
              <a:defRPr sz="1600" baseline="0"/>
            </a:lvl8pPr>
            <a:lvl9pPr>
              <a:defRPr sz="1600" baseline="0"/>
            </a:lvl9pPr>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grpSp>
        <p:nvGrpSpPr>
          <p:cNvPr id="615" name="框架" descr="方框图形"/>
          <p:cNvGrpSpPr/>
          <p:nvPr/>
        </p:nvGrpSpPr>
        <p:grpSpPr bwMode="invGray">
          <a:xfrm>
            <a:off x="4417839" y="1630821"/>
            <a:ext cx="6291028" cy="4575885"/>
            <a:chOff x="4417839" y="1630821"/>
            <a:chExt cx="6291028" cy="4575885"/>
          </a:xfrm>
        </p:grpSpPr>
        <p:grpSp>
          <p:nvGrpSpPr>
            <p:cNvPr id="616" name="组 615"/>
            <p:cNvGrpSpPr/>
            <p:nvPr/>
          </p:nvGrpSpPr>
          <p:grpSpPr bwMode="invGray">
            <a:xfrm>
              <a:off x="5414491" y="1630821"/>
              <a:ext cx="5294376" cy="4114800"/>
              <a:chOff x="3310555" y="716546"/>
              <a:chExt cx="5294376" cy="4114800"/>
            </a:xfrm>
          </p:grpSpPr>
          <p:grpSp>
            <p:nvGrpSpPr>
              <p:cNvPr id="768" name="组 767"/>
              <p:cNvGrpSpPr/>
              <p:nvPr/>
            </p:nvGrpSpPr>
            <p:grpSpPr bwMode="invGray">
              <a:xfrm flipH="1">
                <a:off x="3310555" y="737968"/>
                <a:ext cx="5294376" cy="54864"/>
                <a:chOff x="1522413" y="1514475"/>
                <a:chExt cx="10569575" cy="64008"/>
              </a:xfrm>
              <a:solidFill>
                <a:schemeClr val="accent1"/>
              </a:solidFill>
            </p:grpSpPr>
            <p:sp>
              <p:nvSpPr>
                <p:cNvPr id="844" name="任意多边形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5" name="任意多边形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6" name="任意多边形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7"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8"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9"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0"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1"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2"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3"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4"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5"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6"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7"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8"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9"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0"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1"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2"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3"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4"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5"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6"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7"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8"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9"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0"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1"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2"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3"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4"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5"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6"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7"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8"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9"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0"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1"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2"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3"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4"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5"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6"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7"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8"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9"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0"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1"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2"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3"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5"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6"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7"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8"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9"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0"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1"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2"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3"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4"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5"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6"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7"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8"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9"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0"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1"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2"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3"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4"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5"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6"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7"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769" name="组 768"/>
              <p:cNvGrpSpPr/>
              <p:nvPr/>
            </p:nvGrpSpPr>
            <p:grpSpPr bwMode="invGray">
              <a:xfrm rot="16200000" flipH="1">
                <a:off x="6492229" y="2755658"/>
                <a:ext cx="4114800" cy="36576"/>
                <a:chOff x="1522413" y="1514475"/>
                <a:chExt cx="10569575" cy="64008"/>
              </a:xfrm>
              <a:solidFill>
                <a:schemeClr val="accent1"/>
              </a:solidFill>
            </p:grpSpPr>
            <p:sp>
              <p:nvSpPr>
                <p:cNvPr id="770" name="任意多边形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1" name="任意多边形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2" name="任意多边形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3"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4"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5"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6"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7"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8"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9"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0"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1"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2"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3"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4"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5"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6"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7"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8"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9"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0"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1"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2"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3"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4"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5"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6"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7"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8"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9"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0"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1"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2"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3"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4"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5"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6"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7"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8"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9"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0"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1"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2"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3"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4"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5"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6"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7"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8"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9"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1"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2"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3"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4"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5"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6"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7"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8"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9"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0"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1"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2"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3"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4"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5"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6"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7"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8"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9"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0"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1"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2"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3"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nvGrpSpPr>
            <p:cNvPr id="617" name="组 616"/>
            <p:cNvGrpSpPr/>
            <p:nvPr/>
          </p:nvGrpSpPr>
          <p:grpSpPr bwMode="invGray">
            <a:xfrm rot="10800000">
              <a:off x="4417839" y="2091906"/>
              <a:ext cx="5294376" cy="4114800"/>
              <a:chOff x="3310555" y="716546"/>
              <a:chExt cx="5294376" cy="4114800"/>
            </a:xfrm>
          </p:grpSpPr>
          <p:grpSp>
            <p:nvGrpSpPr>
              <p:cNvPr id="618" name="组 617"/>
              <p:cNvGrpSpPr/>
              <p:nvPr/>
            </p:nvGrpSpPr>
            <p:grpSpPr bwMode="invGray">
              <a:xfrm flipH="1">
                <a:off x="3310555" y="737968"/>
                <a:ext cx="5294376" cy="54864"/>
                <a:chOff x="1522413" y="1514475"/>
                <a:chExt cx="10569575" cy="64008"/>
              </a:xfrm>
              <a:solidFill>
                <a:schemeClr val="accent1"/>
              </a:solidFill>
            </p:grpSpPr>
            <p:sp>
              <p:nvSpPr>
                <p:cNvPr id="694" name="任意多边形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5" name="任意多边形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6" name="任意多边形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7"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8"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9"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0"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1"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2"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3"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4"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5"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6"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7"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8"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9"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0"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1"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2"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3"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4"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5"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6"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7"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8"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9"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0"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1"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2"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3"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4"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5"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6"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7"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8"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9"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0"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1"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2"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3"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4"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5"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6"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7"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8"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9"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0"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1"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2"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3"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5"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6"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7"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8"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9"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0"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1"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2"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3"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4"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5"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6"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7"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8"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9"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0"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1"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2"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3"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4"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5"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6"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7"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619" name="组 618"/>
              <p:cNvGrpSpPr/>
              <p:nvPr/>
            </p:nvGrpSpPr>
            <p:grpSpPr bwMode="invGray">
              <a:xfrm rot="16200000" flipH="1">
                <a:off x="6492229" y="2755658"/>
                <a:ext cx="4114800" cy="36576"/>
                <a:chOff x="1522413" y="1514475"/>
                <a:chExt cx="10569575" cy="64008"/>
              </a:xfrm>
              <a:solidFill>
                <a:schemeClr val="accent1"/>
              </a:solidFill>
            </p:grpSpPr>
            <p:sp>
              <p:nvSpPr>
                <p:cNvPr id="620" name="任意多边形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1" name="任意多边形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2" name="任意多边形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3"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4"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5"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6"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7"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8"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9"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0"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1"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2"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3"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4"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5"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6"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7"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8"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9"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0"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1"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2"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3"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4"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5"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6"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7"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8"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9"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0"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1"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2"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3"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4"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5"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6"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7"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8"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9"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0"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1"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2"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3"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4"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5"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6"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7"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8"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9"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1"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2"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3"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4"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5"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6"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7"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8"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9"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0"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1"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2"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3"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4"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5"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6"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7"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8"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9"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0"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1"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2"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3"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6D0992-68C0-47A5-BA2C-3DDCADB492E0}" type="datetime1">
              <a:rPr lang="zh-CN" altLang="en-US" smtClean="0"/>
              <a:t>2020/4/12</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en-US" altLang="zh-CN" noProof="1"/>
              <a:t>Click to edit Master title style</a:t>
            </a:r>
            <a:endParaRPr lang="zh-CN" altLang="en-US" noProof="1"/>
          </a:p>
        </p:txBody>
      </p:sp>
      <p:sp>
        <p:nvSpPr>
          <p:cNvPr id="3" name="图片占位符 2" descr="为添加图像预留的空占位符。单击占位符，选择要添加的图像。"/>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ltLang="zh-CN" noProof="0"/>
              <a:t>Drag picture to placeholder or click icon to add</a:t>
            </a:r>
            <a:endParaRPr lang="zh-CN" altLang="en-US" noProof="0" dirty="0"/>
          </a:p>
        </p:txBody>
      </p:sp>
      <p:grpSp>
        <p:nvGrpSpPr>
          <p:cNvPr id="614" name="框架" descr="方框图形"/>
          <p:cNvGrpSpPr/>
          <p:nvPr/>
        </p:nvGrpSpPr>
        <p:grpSpPr bwMode="invGray">
          <a:xfrm flipH="1">
            <a:off x="1447500" y="1630821"/>
            <a:ext cx="6291028" cy="4575885"/>
            <a:chOff x="4417839" y="1630821"/>
            <a:chExt cx="6291028" cy="4575885"/>
          </a:xfrm>
        </p:grpSpPr>
        <p:grpSp>
          <p:nvGrpSpPr>
            <p:cNvPr id="615" name="组 614"/>
            <p:cNvGrpSpPr/>
            <p:nvPr/>
          </p:nvGrpSpPr>
          <p:grpSpPr bwMode="invGray">
            <a:xfrm>
              <a:off x="5414491" y="1630821"/>
              <a:ext cx="5294376" cy="4114800"/>
              <a:chOff x="3310555" y="716546"/>
              <a:chExt cx="5294376" cy="4114800"/>
            </a:xfrm>
          </p:grpSpPr>
          <p:grpSp>
            <p:nvGrpSpPr>
              <p:cNvPr id="767" name="组 766"/>
              <p:cNvGrpSpPr/>
              <p:nvPr/>
            </p:nvGrpSpPr>
            <p:grpSpPr bwMode="invGray">
              <a:xfrm flipH="1">
                <a:off x="3310555" y="737968"/>
                <a:ext cx="5294376" cy="54864"/>
                <a:chOff x="1522413" y="1514475"/>
                <a:chExt cx="10569575" cy="64008"/>
              </a:xfrm>
              <a:solidFill>
                <a:schemeClr val="accent1"/>
              </a:solidFill>
            </p:grpSpPr>
            <p:sp>
              <p:nvSpPr>
                <p:cNvPr id="843" name="任意多边形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4" name="任意多边形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5" name="任意多边形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6"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7"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8"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9"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0"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1"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2"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3"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4"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5"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6"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7"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8"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9"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0"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1"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2"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3"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4"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5"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6"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7"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8"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9"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0"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1"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2"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3"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4"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5"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6"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7"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8"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9"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0"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1"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2"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3"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4"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5"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6"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7"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8"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9"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0"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1"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2"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4"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5"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6"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7"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8"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9"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0"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1"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2"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3"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4"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5"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6"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7"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8"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9"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0"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1"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2"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3"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4"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5"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6"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768" name="组 767"/>
              <p:cNvGrpSpPr/>
              <p:nvPr/>
            </p:nvGrpSpPr>
            <p:grpSpPr bwMode="invGray">
              <a:xfrm rot="16200000" flipH="1">
                <a:off x="6492229" y="2755658"/>
                <a:ext cx="4114800" cy="36576"/>
                <a:chOff x="1522413" y="1514475"/>
                <a:chExt cx="10569575" cy="64008"/>
              </a:xfrm>
              <a:solidFill>
                <a:schemeClr val="accent1"/>
              </a:solidFill>
            </p:grpSpPr>
            <p:sp>
              <p:nvSpPr>
                <p:cNvPr id="769" name="任意多边形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0" name="任意多边形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1" name="任意多边形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2"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3"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4"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5"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6"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7"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8"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9"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0"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1"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2"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3"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4"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5"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6"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7"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8"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9"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0"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1"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2"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3"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4"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5"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6"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7"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8"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9"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0"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1"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2"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3"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4"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5"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6"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7"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8"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9"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0"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1"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2"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3"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4"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5"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6"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7"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8"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0"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1"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2"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3"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4"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5"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6"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7"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8"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9"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0"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1"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2"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3"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4"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5"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6"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7"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8"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9"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0"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1"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2"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nvGrpSpPr>
            <p:cNvPr id="616" name="组 615"/>
            <p:cNvGrpSpPr/>
            <p:nvPr/>
          </p:nvGrpSpPr>
          <p:grpSpPr bwMode="invGray">
            <a:xfrm rot="10800000">
              <a:off x="4417839" y="2091906"/>
              <a:ext cx="5294376" cy="4114800"/>
              <a:chOff x="3310555" y="716546"/>
              <a:chExt cx="5294376" cy="4114800"/>
            </a:xfrm>
          </p:grpSpPr>
          <p:grpSp>
            <p:nvGrpSpPr>
              <p:cNvPr id="617" name="组 616"/>
              <p:cNvGrpSpPr/>
              <p:nvPr/>
            </p:nvGrpSpPr>
            <p:grpSpPr bwMode="invGray">
              <a:xfrm flipH="1">
                <a:off x="3310555" y="737968"/>
                <a:ext cx="5294376" cy="54864"/>
                <a:chOff x="1522413" y="1514475"/>
                <a:chExt cx="10569575" cy="64008"/>
              </a:xfrm>
              <a:solidFill>
                <a:schemeClr val="accent1"/>
              </a:solidFill>
            </p:grpSpPr>
            <p:sp>
              <p:nvSpPr>
                <p:cNvPr id="693" name="任意多边形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4" name="任意多边形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5" name="任意多边形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6"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7"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8"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9"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0"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1"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2"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3"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4"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5"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6"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7"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8"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9"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0"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1"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2"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3"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4"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5"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6"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7"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8"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9"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0"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1"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2"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3"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4"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5"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6"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7"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8"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9"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0"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1"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2"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3"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4"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5"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6"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7"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8"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9"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0"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1"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2"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4"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5"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6"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7"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8"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9"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0"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1"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2"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3"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4"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5"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6"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7"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8"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9"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0"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1"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2"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3"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4"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5"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6"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618" name="组 617"/>
              <p:cNvGrpSpPr/>
              <p:nvPr/>
            </p:nvGrpSpPr>
            <p:grpSpPr bwMode="invGray">
              <a:xfrm rot="16200000" flipH="1">
                <a:off x="6492229" y="2755658"/>
                <a:ext cx="4114800" cy="36576"/>
                <a:chOff x="1522413" y="1514475"/>
                <a:chExt cx="10569575" cy="64008"/>
              </a:xfrm>
              <a:solidFill>
                <a:schemeClr val="accent1"/>
              </a:solidFill>
            </p:grpSpPr>
            <p:sp>
              <p:nvSpPr>
                <p:cNvPr id="619" name="任意多边形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0" name="任意多边形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1" name="任意多边形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2" name="任意多边形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3" name="任意多边形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4" name="任意多边形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5" name="任意多边形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6" name="任意多边形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7" name="任意多边形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8" name="任意多边形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9" name="任意多边形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0" name="任意多边形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1" name="任意多边形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2" name="任意多边形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3" name="任意多边形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4" name="任意多边形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5" name="任意多边形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6" name="任意多边形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7" name="任意多边形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8" name="任意多边形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9" name="任意多边形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0" name="任意多边形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1" name="任意多边形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2" name="任意多边形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3" name="任意多边形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4" name="任意多边形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5" name="任意多边形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6" name="任意多边形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7" name="任意多边形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8" name="任意多边形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9" name="任意多边形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0" name="任意多边形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1" name="任意多边形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2" name="任意多边形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3" name="任意多边形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4" name="任意多边形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5" name="任意多边形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6" name="任意多边形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7" name="任意多边形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8" name="任意多边形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9" name="任意多边形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0" name="任意多边形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1" name="任意多边形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2" name="任意多边形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3" name="任意多边形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4" name="任意多边形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5" name="任意多边形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6" name="任意多边形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7" name="任意多边形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8" name="任意多边形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9" name="任意多边形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0" name="任意多边形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1" name="任意多边形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2" name="任意多边形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3" name="任意多边形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4" name="任意多边形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5" name="任意多边形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6" name="任意多边形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7" name="任意多边形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8" name="任意多边形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9" name="任意多边形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0" name="任意多边形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1" name="任意多边形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2" name="任意多边形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3" name="任意多边形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4" name="任意多边形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5" name="任意多边形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6" name="任意多边形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7" name="任意多边形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8" name="任意多边形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9" name="任意多边形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0" name="任意多边形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1" name="任意多边形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2" name="任意多边形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sp>
        <p:nvSpPr>
          <p:cNvPr id="4" name="文本占位符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ltLang="zh-CN" noProof="1"/>
              <a:t>Click to edit Master text styles</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59FDE26-7774-42D9-B09F-897A3804FF77}" type="datetime1">
              <a:rPr lang="zh-CN" altLang="en-US" smtClean="0"/>
              <a:t>2020/4/12</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4" name="日期占位符 3"/>
          <p:cNvSpPr>
            <a:spLocks noGrp="1"/>
          </p:cNvSpPr>
          <p:nvPr>
            <p:ph type="dt" sz="half" idx="2"/>
          </p:nvPr>
        </p:nvSpPr>
        <p:spPr>
          <a:xfrm>
            <a:off x="7923212" y="6400801"/>
            <a:ext cx="1396259"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F03606D-7858-4AA2-9E18-693315C12F6C}" type="datetime1">
              <a:rPr lang="zh-CN" altLang="en-US" noProof="0" smtClean="0"/>
              <a:t>2020/4/12</a:t>
            </a:fld>
            <a:endParaRPr lang="zh-CN" altLang="en-US" noProof="0" dirty="0"/>
          </a:p>
        </p:txBody>
      </p:sp>
      <p:sp>
        <p:nvSpPr>
          <p:cNvPr id="6" name="幻灯片编号占位符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5BA54BD-C84D-46CE-8B72-31BFB26ABA43}" type="slidenum">
              <a:rPr lang="en-US" altLang="zh-CN" noProof="0" smtClean="0"/>
              <a:pPr/>
              <a:t>‹#›</a:t>
            </a:fld>
            <a:endParaRPr lang="zh-CN" altLang="en-US" noProof="0" dirty="0"/>
          </a:p>
        </p:txBody>
      </p:sp>
    </p:spTree>
    <p:extLst>
      <p:ext uri="{BB962C8B-B14F-4D97-AF65-F5344CB8AC3E}">
        <p14:creationId xmlns:p14="http://schemas.microsoft.com/office/powerpoint/2010/main" val="535636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baseline="0">
          <a:solidFill>
            <a:schemeClr val="accent1"/>
          </a:solidFill>
          <a:latin typeface="Microsoft YaHei UI" panose="020B0503020204020204" pitchFamily="34" charset="-122"/>
          <a:ea typeface="Microsoft YaHei UI" panose="020B0503020204020204" pitchFamily="34" charset="-122"/>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算法设计与分析</a:t>
            </a:r>
            <a:r>
              <a:rPr lang="en-US" altLang="zh-CN" dirty="0">
                <a:latin typeface="Microsoft YaHei UI" panose="020B0503020204020204" pitchFamily="34" charset="-122"/>
                <a:ea typeface="Microsoft YaHei UI" panose="020B0503020204020204" pitchFamily="34" charset="-122"/>
              </a:rPr>
              <a:t>Python</a:t>
            </a:r>
            <a:endParaRPr lang="zh-CN" altLang="en-US"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rtlCol="0"/>
          <a:lstStyle/>
          <a:p>
            <a:r>
              <a:rPr lang="zh-CN" altLang="en-US" dirty="0"/>
              <a:t>第</a:t>
            </a:r>
            <a:r>
              <a:rPr lang="en-US" altLang="zh-CN" dirty="0"/>
              <a:t>12</a:t>
            </a:r>
            <a:r>
              <a:rPr lang="zh-CN" altLang="en-US"/>
              <a:t>章 计算复杂度</a:t>
            </a:r>
            <a:endParaRPr lang="zh-CN" alt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最大团问题</a:t>
            </a:r>
            <a:endParaRPr lang="en-US" dirty="0"/>
          </a:p>
        </p:txBody>
      </p:sp>
      <p:sp>
        <p:nvSpPr>
          <p:cNvPr id="3" name="Content Placeholder 2"/>
          <p:cNvSpPr>
            <a:spLocks noGrp="1"/>
          </p:cNvSpPr>
          <p:nvPr>
            <p:ph idx="1"/>
          </p:nvPr>
        </p:nvSpPr>
        <p:spPr/>
        <p:txBody>
          <a:bodyPr/>
          <a:lstStyle/>
          <a:p>
            <a:r>
              <a:rPr lang="zh-CN" altLang="en-US" dirty="0"/>
              <a:t>从给定图中找到最⼤的⼦集，该⼦集中的⼈彼此认识</a:t>
            </a:r>
            <a:endParaRPr lang="en-US" dirty="0"/>
          </a:p>
        </p:txBody>
      </p:sp>
      <p:pic>
        <p:nvPicPr>
          <p:cNvPr id="4" name="Picture 3"/>
          <p:cNvPicPr>
            <a:picLocks noChangeAspect="1"/>
          </p:cNvPicPr>
          <p:nvPr/>
        </p:nvPicPr>
        <p:blipFill>
          <a:blip r:embed="rId2"/>
          <a:stretch>
            <a:fillRect/>
          </a:stretch>
        </p:blipFill>
        <p:spPr>
          <a:xfrm>
            <a:off x="4366220" y="2852936"/>
            <a:ext cx="3149600" cy="1968500"/>
          </a:xfrm>
          <a:prstGeom prst="rect">
            <a:avLst/>
          </a:prstGeom>
        </p:spPr>
      </p:pic>
    </p:spTree>
    <p:extLst>
      <p:ext uri="{BB962C8B-B14F-4D97-AF65-F5344CB8AC3E}">
        <p14:creationId xmlns:p14="http://schemas.microsoft.com/office/powerpoint/2010/main" val="654382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NPC</a:t>
            </a:r>
            <a:r>
              <a:rPr lang="zh-CN" altLang="en-US" dirty="0"/>
              <a:t>问题</a:t>
            </a:r>
            <a:endParaRPr lang="en-US" altLang="zh-CN" dirty="0"/>
          </a:p>
        </p:txBody>
      </p:sp>
      <p:sp>
        <p:nvSpPr>
          <p:cNvPr id="3" name="文本占位符 2"/>
          <p:cNvSpPr>
            <a:spLocks noGrp="1"/>
          </p:cNvSpPr>
          <p:nvPr>
            <p:ph type="body" idx="1"/>
          </p:nvPr>
        </p:nvSpPr>
        <p:spPr/>
        <p:txBody>
          <a:bodyPr rtlCol="0"/>
          <a:lstStyle/>
          <a:p>
            <a:r>
              <a:rPr lang="zh-CN" altLang="en-US" dirty="0"/>
              <a:t>第</a:t>
            </a:r>
            <a:r>
              <a:rPr lang="en-US" altLang="zh-CN" dirty="0"/>
              <a:t>12</a:t>
            </a:r>
            <a:r>
              <a:rPr lang="zh-CN" altLang="en-US" dirty="0"/>
              <a:t>章 算法复杂度</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1560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课堂讨论</a:t>
            </a:r>
            <a:endParaRPr lang="en-US" dirty="0"/>
          </a:p>
        </p:txBody>
      </p:sp>
      <p:sp>
        <p:nvSpPr>
          <p:cNvPr id="3" name="Content Placeholder 2"/>
          <p:cNvSpPr>
            <a:spLocks noGrp="1"/>
          </p:cNvSpPr>
          <p:nvPr>
            <p:ph idx="1"/>
          </p:nvPr>
        </p:nvSpPr>
        <p:spPr/>
        <p:txBody>
          <a:bodyPr/>
          <a:lstStyle/>
          <a:p>
            <a:r>
              <a:rPr lang="zh-CN" altLang="en-US" dirty="0"/>
              <a:t>既然易解问题可以从求解问题的时间复杂度来定义，那么难解问题能否同样可从时间复杂度来定义，比如难解问题就是只有指数规模算法的问题</a:t>
            </a:r>
            <a:endParaRPr lang="en-US" altLang="zh-CN" dirty="0"/>
          </a:p>
        </p:txBody>
      </p:sp>
    </p:spTree>
    <p:extLst>
      <p:ext uri="{BB962C8B-B14F-4D97-AF65-F5344CB8AC3E}">
        <p14:creationId xmlns:p14="http://schemas.microsoft.com/office/powerpoint/2010/main" val="162608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课堂讨论</a:t>
            </a:r>
            <a:endParaRPr lang="en-US" dirty="0"/>
          </a:p>
        </p:txBody>
      </p:sp>
      <p:sp>
        <p:nvSpPr>
          <p:cNvPr id="3" name="Content Placeholder 2"/>
          <p:cNvSpPr>
            <a:spLocks noGrp="1"/>
          </p:cNvSpPr>
          <p:nvPr>
            <p:ph idx="1"/>
          </p:nvPr>
        </p:nvSpPr>
        <p:spPr/>
        <p:txBody>
          <a:bodyPr/>
          <a:lstStyle/>
          <a:p>
            <a:r>
              <a:rPr lang="zh-CN" altLang="en-US" dirty="0"/>
              <a:t>既然易解问题可以从求解问题的时间复杂度来定义，那么难解问题能否同样可从时间复杂度来定义，比如难解问题就是只有指数规模算法的问题</a:t>
            </a:r>
            <a:endParaRPr lang="en-US" altLang="zh-CN" dirty="0"/>
          </a:p>
          <a:p>
            <a:pPr lvl="1"/>
            <a:r>
              <a:rPr lang="zh-CN" altLang="en-US" dirty="0"/>
              <a:t>不合适，因为如何证明你只能给出指数，就不会有更聪明的人给出更高效的算法呢？</a:t>
            </a:r>
            <a:endParaRPr lang="en-US" altLang="zh-CN" dirty="0"/>
          </a:p>
        </p:txBody>
      </p:sp>
    </p:spTree>
    <p:extLst>
      <p:ext uri="{BB962C8B-B14F-4D97-AF65-F5344CB8AC3E}">
        <p14:creationId xmlns:p14="http://schemas.microsoft.com/office/powerpoint/2010/main" val="583460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为什么需要决策问题</a:t>
            </a:r>
            <a:endParaRPr lang="en-US" dirty="0"/>
          </a:p>
        </p:txBody>
      </p:sp>
      <p:sp>
        <p:nvSpPr>
          <p:cNvPr id="3" name="Content Placeholder 2"/>
          <p:cNvSpPr>
            <a:spLocks noGrp="1"/>
          </p:cNvSpPr>
          <p:nvPr>
            <p:ph idx="1"/>
          </p:nvPr>
        </p:nvSpPr>
        <p:spPr/>
        <p:txBody>
          <a:bodyPr/>
          <a:lstStyle/>
          <a:p>
            <a:r>
              <a:rPr lang="zh-CN" altLang="en-US" dirty="0"/>
              <a:t>为了对问题进行分类，从另一个角度对问题进行分类</a:t>
            </a:r>
            <a:endParaRPr lang="en-US" altLang="zh-CN" dirty="0"/>
          </a:p>
          <a:p>
            <a:r>
              <a:rPr lang="zh-CN" altLang="en-US" dirty="0"/>
              <a:t>多项式时间才能确定解是否正确的问题</a:t>
            </a:r>
            <a:endParaRPr lang="en-US" altLang="zh-CN" dirty="0"/>
          </a:p>
          <a:p>
            <a:pPr lvl="1"/>
            <a:r>
              <a:rPr lang="zh-CN" altLang="en-US" dirty="0"/>
              <a:t>如果一个问题连确定解都不能在多项式时间完成，如何奢望求解能在多项式时间完成</a:t>
            </a:r>
            <a:endParaRPr lang="en-US" dirty="0"/>
          </a:p>
        </p:txBody>
      </p:sp>
    </p:spTree>
    <p:extLst>
      <p:ext uri="{BB962C8B-B14F-4D97-AF65-F5344CB8AC3E}">
        <p14:creationId xmlns:p14="http://schemas.microsoft.com/office/powerpoint/2010/main" val="104411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典型决策问题</a:t>
            </a:r>
            <a:endParaRPr lang="en-US" dirty="0"/>
          </a:p>
        </p:txBody>
      </p:sp>
      <p:sp>
        <p:nvSpPr>
          <p:cNvPr id="3" name="Content Placeholder 2"/>
          <p:cNvSpPr>
            <a:spLocks noGrp="1"/>
          </p:cNvSpPr>
          <p:nvPr>
            <p:ph idx="1"/>
          </p:nvPr>
        </p:nvSpPr>
        <p:spPr>
          <a:xfrm>
            <a:off x="1522414" y="1905000"/>
            <a:ext cx="9396534" cy="4267200"/>
          </a:xfrm>
        </p:spPr>
        <p:txBody>
          <a:bodyPr>
            <a:normAutofit fontScale="85000" lnSpcReduction="10000"/>
          </a:bodyPr>
          <a:lstStyle/>
          <a:p>
            <a:r>
              <a:rPr lang="zh-CN" altLang="en-US" dirty="0"/>
              <a:t>给定⼀个序列，该序列是递增序列吗？</a:t>
            </a:r>
          </a:p>
          <a:p>
            <a:r>
              <a:rPr lang="zh-CN" altLang="en-US" dirty="0"/>
              <a:t>给定⼀个扑克序列，是否存在满⾜“疯狂的</a:t>
            </a:r>
            <a:r>
              <a:rPr lang="en-US" altLang="zh-CN" dirty="0"/>
              <a:t>8”</a:t>
            </a:r>
            <a:r>
              <a:rPr lang="zh-CN" altLang="en-US" dirty="0"/>
              <a:t>的序列，且该序列的长度⼩于</a:t>
            </a:r>
            <a:r>
              <a:rPr lang="en-US" altLang="zh-CN" dirty="0"/>
              <a:t>b</a:t>
            </a:r>
            <a:endParaRPr lang="zh-CN" altLang="en-US" dirty="0"/>
          </a:p>
          <a:p>
            <a:r>
              <a:rPr lang="zh-CN" altLang="en-US" dirty="0"/>
              <a:t>给定⼀个背包问题，是否存在总价值⾄少为</a:t>
            </a:r>
            <a:r>
              <a:rPr lang="en-US" altLang="zh-CN" dirty="0"/>
              <a:t>V </a:t>
            </a:r>
            <a:r>
              <a:rPr lang="zh-CN" altLang="en-US" dirty="0"/>
              <a:t>的解</a:t>
            </a:r>
          </a:p>
          <a:p>
            <a:r>
              <a:rPr lang="zh-CN" altLang="en-US" dirty="0"/>
              <a:t>给定⼀个带权重的图，是否存在⼀条从点</a:t>
            </a:r>
            <a:r>
              <a:rPr lang="en-US" altLang="zh-CN" dirty="0"/>
              <a:t>s </a:t>
            </a:r>
            <a:r>
              <a:rPr lang="zh-CN" altLang="en-US" dirty="0"/>
              <a:t>到点</a:t>
            </a:r>
            <a:r>
              <a:rPr lang="en-US" altLang="zh-CN" dirty="0"/>
              <a:t>t </a:t>
            </a:r>
            <a:r>
              <a:rPr lang="zh-CN" altLang="en-US" dirty="0"/>
              <a:t>的路径，使得该路径总的权重和⼩于</a:t>
            </a:r>
            <a:r>
              <a:rPr lang="en-US" altLang="zh-CN" dirty="0"/>
              <a:t>L</a:t>
            </a:r>
            <a:endParaRPr lang="zh-CN" altLang="en-US" dirty="0"/>
          </a:p>
          <a:p>
            <a:r>
              <a:rPr lang="zh-CN" altLang="en-US" dirty="0"/>
              <a:t>给定⼀个带权重的图，是否存在⼀条</a:t>
            </a:r>
            <a:r>
              <a:rPr lang="en-US" altLang="zh-CN" dirty="0"/>
              <a:t>TSP </a:t>
            </a:r>
            <a:r>
              <a:rPr lang="zh-CN" altLang="en-US" dirty="0"/>
              <a:t>路径，使得该路径总的长度⼩于</a:t>
            </a:r>
            <a:r>
              <a:rPr lang="en-US" altLang="zh-CN" dirty="0"/>
              <a:t>C</a:t>
            </a:r>
            <a:endParaRPr lang="en-US" dirty="0"/>
          </a:p>
        </p:txBody>
      </p:sp>
    </p:spTree>
    <p:extLst>
      <p:ext uri="{BB962C8B-B14F-4D97-AF65-F5344CB8AC3E}">
        <p14:creationId xmlns:p14="http://schemas.microsoft.com/office/powerpoint/2010/main" val="153416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C5E3-9F09-4648-958D-8AF534C3E656}"/>
              </a:ext>
            </a:extLst>
          </p:cNvPr>
          <p:cNvSpPr>
            <a:spLocks noGrp="1"/>
          </p:cNvSpPr>
          <p:nvPr>
            <p:ph type="title"/>
          </p:nvPr>
        </p:nvSpPr>
        <p:spPr/>
        <p:txBody>
          <a:bodyPr/>
          <a:lstStyle/>
          <a:p>
            <a:r>
              <a:rPr lang="zh-CN" altLang="en-CN" dirty="0"/>
              <a:t>大部分</a:t>
            </a:r>
            <a:r>
              <a:rPr lang="zh-CN" altLang="en-US" dirty="0"/>
              <a:t>决策问题不可解</a:t>
            </a:r>
            <a:endParaRPr lang="en-CN" dirty="0"/>
          </a:p>
        </p:txBody>
      </p:sp>
      <p:sp>
        <p:nvSpPr>
          <p:cNvPr id="3" name="Content Placeholder 2">
            <a:extLst>
              <a:ext uri="{FF2B5EF4-FFF2-40B4-BE49-F238E27FC236}">
                <a16:creationId xmlns:a16="http://schemas.microsoft.com/office/drawing/2014/main" id="{5D579875-DEF1-964D-87CA-DC8777888714}"/>
              </a:ext>
            </a:extLst>
          </p:cNvPr>
          <p:cNvSpPr>
            <a:spLocks noGrp="1"/>
          </p:cNvSpPr>
          <p:nvPr>
            <p:ph idx="1"/>
          </p:nvPr>
        </p:nvSpPr>
        <p:spPr/>
        <p:txBody>
          <a:bodyPr>
            <a:normAutofit lnSpcReduction="10000"/>
          </a:bodyPr>
          <a:lstStyle/>
          <a:p>
            <a:r>
              <a:rPr lang="zh-CN" altLang="en-CN" dirty="0"/>
              <a:t>程序</a:t>
            </a:r>
            <a:r>
              <a:rPr lang="zh-CN" altLang="en-US" dirty="0"/>
              <a:t>是有限字符集</a:t>
            </a:r>
            <a:endParaRPr lang="en-US" altLang="zh-CN" dirty="0"/>
          </a:p>
          <a:p>
            <a:pPr lvl="1"/>
            <a:r>
              <a:rPr lang="zh-CN" altLang="en-US" dirty="0"/>
              <a:t>字符集转换为二进制数，程序约等于整数</a:t>
            </a:r>
            <a:r>
              <a:rPr lang="en-US" altLang="zh-CN" dirty="0"/>
              <a:t> N</a:t>
            </a:r>
            <a:r>
              <a:rPr lang="zh-CN" altLang="en-US" dirty="0"/>
              <a:t> 的个数</a:t>
            </a:r>
            <a:endParaRPr lang="en-US" altLang="zh-CN" dirty="0"/>
          </a:p>
          <a:p>
            <a:r>
              <a:rPr lang="zh-CN" altLang="en-US" dirty="0"/>
              <a:t>决策问题 </a:t>
            </a:r>
            <a:r>
              <a:rPr lang="en-US" altLang="zh-CN" dirty="0"/>
              <a:t>P: N</a:t>
            </a:r>
            <a:r>
              <a:rPr lang="en-US" altLang="zh-CN" dirty="0">
                <a:sym typeface="Wingdings" pitchFamily="2" charset="2"/>
              </a:rPr>
              <a:t>{0, 1}</a:t>
            </a:r>
            <a:endParaRPr lang="en-CN" altLang="zh-CN" dirty="0">
              <a:sym typeface="Wingdings" pitchFamily="2" charset="2"/>
            </a:endParaRPr>
          </a:p>
          <a:p>
            <a:pPr lvl="1"/>
            <a:r>
              <a:rPr lang="zh-CN" altLang="en-US" dirty="0">
                <a:sym typeface="Wingdings" pitchFamily="2" charset="2"/>
              </a:rPr>
              <a:t>实数</a:t>
            </a:r>
            <a:r>
              <a:rPr lang="en-US" altLang="zh-CN" dirty="0">
                <a:sym typeface="Wingdings" pitchFamily="2" charset="2"/>
              </a:rPr>
              <a:t> R </a:t>
            </a:r>
            <a:r>
              <a:rPr lang="zh-CN" altLang="en-US" dirty="0">
                <a:sym typeface="Wingdings" pitchFamily="2" charset="2"/>
              </a:rPr>
              <a:t>的个数</a:t>
            </a:r>
            <a:endParaRPr lang="en-US" altLang="zh-CN" dirty="0">
              <a:sym typeface="Wingdings" pitchFamily="2" charset="2"/>
            </a:endParaRPr>
          </a:p>
          <a:p>
            <a:r>
              <a:rPr lang="en-US" altLang="zh-CN" dirty="0">
                <a:sym typeface="Wingdings" pitchFamily="2" charset="2"/>
              </a:rPr>
              <a:t>|N| &lt;&lt; |R|</a:t>
            </a:r>
          </a:p>
          <a:p>
            <a:pPr lvl="1"/>
            <a:r>
              <a:rPr lang="zh-CN" altLang="en-US" dirty="0">
                <a:sym typeface="Wingdings" pitchFamily="2" charset="2"/>
              </a:rPr>
              <a:t>可数的无限</a:t>
            </a:r>
            <a:endParaRPr lang="en-US" altLang="zh-CN" dirty="0">
              <a:sym typeface="Wingdings" pitchFamily="2" charset="2"/>
            </a:endParaRPr>
          </a:p>
          <a:p>
            <a:pPr lvl="1"/>
            <a:r>
              <a:rPr lang="zh-CN" altLang="en-US" dirty="0">
                <a:sym typeface="Wingdings" pitchFamily="2" charset="2"/>
              </a:rPr>
              <a:t>不可数的无限</a:t>
            </a:r>
            <a:endParaRPr lang="en-US" altLang="zh-CN" dirty="0">
              <a:sym typeface="Wingdings" pitchFamily="2" charset="2"/>
            </a:endParaRPr>
          </a:p>
        </p:txBody>
      </p:sp>
    </p:spTree>
    <p:extLst>
      <p:ext uri="{BB962C8B-B14F-4D97-AF65-F5344CB8AC3E}">
        <p14:creationId xmlns:p14="http://schemas.microsoft.com/office/powerpoint/2010/main" val="3252552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问题的化约</a:t>
            </a:r>
            <a:endParaRPr lang="en-US" dirty="0"/>
          </a:p>
        </p:txBody>
      </p:sp>
      <p:sp>
        <p:nvSpPr>
          <p:cNvPr id="3" name="Content Placeholder 2"/>
          <p:cNvSpPr>
            <a:spLocks noGrp="1"/>
          </p:cNvSpPr>
          <p:nvPr>
            <p:ph idx="1"/>
          </p:nvPr>
        </p:nvSpPr>
        <p:spPr/>
        <p:txBody>
          <a:bodyPr/>
          <a:lstStyle/>
          <a:p>
            <a:r>
              <a:rPr lang="zh-CN" altLang="en-US" dirty="0"/>
              <a:t>如果问题</a:t>
            </a:r>
            <a:r>
              <a:rPr lang="en-US" altLang="zh-CN" dirty="0"/>
              <a:t>L1 </a:t>
            </a:r>
            <a:r>
              <a:rPr lang="zh-CN" altLang="en-US" dirty="0"/>
              <a:t>可以在多项式时间化约到问题</a:t>
            </a:r>
            <a:r>
              <a:rPr lang="en-US" altLang="zh-CN" dirty="0"/>
              <a:t>L2</a:t>
            </a:r>
            <a:r>
              <a:rPr lang="zh-CN" altLang="en-US" dirty="0"/>
              <a:t>，</a:t>
            </a:r>
            <a:r>
              <a:rPr lang="en-US" altLang="zh-CN" dirty="0"/>
              <a:t>L2 </a:t>
            </a:r>
            <a:r>
              <a:rPr lang="zh-CN" altLang="en-US" dirty="0"/>
              <a:t>存在多项式时间的算法，那么问题</a:t>
            </a:r>
            <a:r>
              <a:rPr lang="en-US" altLang="zh-CN" dirty="0"/>
              <a:t>L1 </a:t>
            </a:r>
            <a:r>
              <a:rPr lang="zh-CN" altLang="en-US" dirty="0"/>
              <a:t>也存在多项式时间算法</a:t>
            </a:r>
            <a:endParaRPr lang="en-US" altLang="zh-CN" dirty="0"/>
          </a:p>
          <a:p>
            <a:pPr lvl="1"/>
            <a:r>
              <a:rPr lang="zh-CN" altLang="en-US" dirty="0"/>
              <a:t>问题</a:t>
            </a:r>
            <a:r>
              <a:rPr lang="en-US" altLang="zh-CN" dirty="0"/>
              <a:t>L2 </a:t>
            </a:r>
            <a:r>
              <a:rPr lang="zh-CN" altLang="en-US" dirty="0"/>
              <a:t>的复杂度⽐问题</a:t>
            </a:r>
            <a:r>
              <a:rPr lang="en-US" altLang="zh-CN" dirty="0"/>
              <a:t>L1 </a:t>
            </a:r>
            <a:r>
              <a:rPr lang="zh-CN" altLang="en-US" dirty="0"/>
              <a:t>的复杂度⾼</a:t>
            </a:r>
            <a:endParaRPr lang="en-US" dirty="0"/>
          </a:p>
        </p:txBody>
      </p:sp>
    </p:spTree>
    <p:extLst>
      <p:ext uri="{BB962C8B-B14F-4D97-AF65-F5344CB8AC3E}">
        <p14:creationId xmlns:p14="http://schemas.microsoft.com/office/powerpoint/2010/main" val="1189830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化约举例</a:t>
            </a:r>
            <a:endParaRPr lang="en-US" dirty="0"/>
          </a:p>
        </p:txBody>
      </p:sp>
      <p:sp>
        <p:nvSpPr>
          <p:cNvPr id="3" name="Content Placeholder 2"/>
          <p:cNvSpPr>
            <a:spLocks noGrp="1"/>
          </p:cNvSpPr>
          <p:nvPr>
            <p:ph idx="1"/>
          </p:nvPr>
        </p:nvSpPr>
        <p:spPr/>
        <p:txBody>
          <a:bodyPr>
            <a:normAutofit/>
          </a:bodyPr>
          <a:lstStyle/>
          <a:p>
            <a:r>
              <a:rPr lang="zh-CN" altLang="en-US" dirty="0"/>
              <a:t>求解⼀元⼀次⽅程的问题为</a:t>
            </a:r>
            <a:r>
              <a:rPr lang="en-US" altLang="zh-CN" dirty="0"/>
              <a:t>P1</a:t>
            </a:r>
            <a:r>
              <a:rPr lang="zh-CN" altLang="en-US" dirty="0"/>
              <a:t>，求解⼀元⼆次⽅程的问题为</a:t>
            </a:r>
            <a:r>
              <a:rPr lang="en-US" altLang="zh-CN" dirty="0"/>
              <a:t>P2</a:t>
            </a:r>
          </a:p>
          <a:p>
            <a:r>
              <a:rPr lang="zh-CN" altLang="en-US" dirty="0"/>
              <a:t>可以从问题</a:t>
            </a:r>
            <a:r>
              <a:rPr lang="en-US" altLang="zh-CN" dirty="0"/>
              <a:t>P1 </a:t>
            </a:r>
            <a:r>
              <a:rPr lang="zh-CN" altLang="en-US" dirty="0"/>
              <a:t>化约到问题</a:t>
            </a:r>
            <a:r>
              <a:rPr lang="en-US" altLang="zh-CN" dirty="0"/>
              <a:t>P2</a:t>
            </a:r>
            <a:r>
              <a:rPr lang="zh-CN" altLang="en-US" dirty="0"/>
              <a:t>，只需要对问题</a:t>
            </a:r>
            <a:r>
              <a:rPr lang="en-US" altLang="zh-CN" dirty="0"/>
              <a:t>P2 </a:t>
            </a:r>
            <a:r>
              <a:rPr lang="zh-CN" altLang="en-US" dirty="0"/>
              <a:t>增加⼀项系数为</a:t>
            </a:r>
            <a:r>
              <a:rPr lang="en-US" altLang="zh-CN" dirty="0"/>
              <a:t>0 </a:t>
            </a:r>
            <a:r>
              <a:rPr lang="zh-CN" altLang="en-US" dirty="0"/>
              <a:t>的⼆次项</a:t>
            </a:r>
            <a:endParaRPr lang="en-US" altLang="zh-CN" dirty="0"/>
          </a:p>
          <a:p>
            <a:pPr lvl="1"/>
            <a:r>
              <a:rPr lang="zh-CN" altLang="en-US" dirty="0"/>
              <a:t>求解⼀元⼆次⽅程的算法要⽐求解⼀元⼀次⽅程复杂</a:t>
            </a:r>
            <a:endParaRPr lang="en-US" altLang="zh-CN" dirty="0"/>
          </a:p>
          <a:p>
            <a:pPr lvl="1"/>
            <a:r>
              <a:rPr lang="zh-CN" altLang="en-US" dirty="0"/>
              <a:t>如果已知⼀元⼆次⽅程的求解算法，不难得到⼀元⼀次⽅程的求解算法</a:t>
            </a:r>
            <a:endParaRPr lang="en-US" altLang="zh-CN" dirty="0"/>
          </a:p>
          <a:p>
            <a:r>
              <a:rPr lang="zh-CN" altLang="en-US" dirty="0"/>
              <a:t>因此，问题</a:t>
            </a:r>
            <a:r>
              <a:rPr lang="en-US" altLang="zh-CN" dirty="0"/>
              <a:t>L1 </a:t>
            </a:r>
            <a:r>
              <a:rPr lang="zh-CN" altLang="en-US" dirty="0"/>
              <a:t>化约到问题</a:t>
            </a:r>
            <a:r>
              <a:rPr lang="en-US" altLang="zh-CN" dirty="0"/>
              <a:t>L2</a:t>
            </a:r>
            <a:r>
              <a:rPr lang="zh-CN" altLang="en-US" dirty="0"/>
              <a:t>，问题复杂度增加</a:t>
            </a:r>
            <a:endParaRPr lang="en-US" dirty="0"/>
          </a:p>
        </p:txBody>
      </p:sp>
    </p:spTree>
    <p:extLst>
      <p:ext uri="{BB962C8B-B14F-4D97-AF65-F5344CB8AC3E}">
        <p14:creationId xmlns:p14="http://schemas.microsoft.com/office/powerpoint/2010/main" val="14903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化约的传递性</a:t>
            </a:r>
            <a:endParaRPr lang="en-US" dirty="0"/>
          </a:p>
        </p:txBody>
      </p:sp>
      <p:sp>
        <p:nvSpPr>
          <p:cNvPr id="3" name="Content Placeholder 2"/>
          <p:cNvSpPr>
            <a:spLocks noGrp="1"/>
          </p:cNvSpPr>
          <p:nvPr>
            <p:ph idx="1"/>
          </p:nvPr>
        </p:nvSpPr>
        <p:spPr/>
        <p:txBody>
          <a:bodyPr/>
          <a:lstStyle/>
          <a:p>
            <a:r>
              <a:rPr lang="zh-CN" altLang="en-US" dirty="0"/>
              <a:t>化约的第⼆个定理表明化约满⾜传递性。如果</a:t>
            </a:r>
            <a:r>
              <a:rPr lang="en-US" altLang="zh-CN" dirty="0"/>
              <a:t>L1 </a:t>
            </a:r>
            <a:r>
              <a:rPr lang="zh-CN" altLang="en-US" dirty="0"/>
              <a:t>可以化约到</a:t>
            </a:r>
            <a:r>
              <a:rPr lang="en-US" altLang="zh-CN" dirty="0"/>
              <a:t>L2</a:t>
            </a:r>
            <a:r>
              <a:rPr lang="zh-CN" altLang="en-US" dirty="0"/>
              <a:t>，</a:t>
            </a:r>
            <a:r>
              <a:rPr lang="en-US" altLang="zh-CN" dirty="0"/>
              <a:t>L2 </a:t>
            </a:r>
            <a:r>
              <a:rPr lang="zh-CN" altLang="en-US" dirty="0"/>
              <a:t>可以化约到</a:t>
            </a:r>
            <a:r>
              <a:rPr lang="en-US" altLang="zh-CN" dirty="0"/>
              <a:t>L3</a:t>
            </a:r>
            <a:r>
              <a:rPr lang="zh-CN" altLang="en-US" dirty="0"/>
              <a:t>，那么就可以从</a:t>
            </a:r>
            <a:r>
              <a:rPr lang="en-US" altLang="zh-CN" dirty="0"/>
              <a:t>L1 </a:t>
            </a:r>
            <a:r>
              <a:rPr lang="zh-CN" altLang="en-US" dirty="0"/>
              <a:t>化约到</a:t>
            </a:r>
            <a:r>
              <a:rPr lang="en-US" altLang="zh-CN" dirty="0"/>
              <a:t>L3</a:t>
            </a:r>
            <a:endParaRPr lang="en-US" dirty="0"/>
          </a:p>
        </p:txBody>
      </p:sp>
    </p:spTree>
    <p:extLst>
      <p:ext uri="{BB962C8B-B14F-4D97-AF65-F5344CB8AC3E}">
        <p14:creationId xmlns:p14="http://schemas.microsoft.com/office/powerpoint/2010/main" val="38130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引言</a:t>
            </a:r>
            <a:endParaRPr lang="en-US" dirty="0"/>
          </a:p>
        </p:txBody>
      </p:sp>
      <p:sp>
        <p:nvSpPr>
          <p:cNvPr id="3" name="Content Placeholder 2"/>
          <p:cNvSpPr>
            <a:spLocks noGrp="1"/>
          </p:cNvSpPr>
          <p:nvPr>
            <p:ph idx="1"/>
          </p:nvPr>
        </p:nvSpPr>
        <p:spPr/>
        <p:txBody>
          <a:bodyPr/>
          <a:lstStyle/>
          <a:p>
            <a:r>
              <a:rPr lang="zh-CN" altLang="en-US" dirty="0"/>
              <a:t>问题分类</a:t>
            </a:r>
            <a:endParaRPr lang="en-US" altLang="zh-CN" dirty="0"/>
          </a:p>
          <a:p>
            <a:r>
              <a:rPr lang="en-US" altLang="zh-CN" dirty="0"/>
              <a:t>NPC</a:t>
            </a:r>
            <a:r>
              <a:rPr lang="zh-CN" altLang="en-US" dirty="0"/>
              <a:t>问题</a:t>
            </a:r>
            <a:endParaRPr lang="en-US" altLang="zh-CN" dirty="0"/>
          </a:p>
          <a:p>
            <a:r>
              <a:rPr lang="en-US" altLang="zh-CN" dirty="0"/>
              <a:t>P</a:t>
            </a:r>
            <a:r>
              <a:rPr lang="zh-CN" altLang="en-US" dirty="0"/>
              <a:t>等于</a:t>
            </a:r>
            <a:r>
              <a:rPr lang="en-US" altLang="zh-CN" dirty="0"/>
              <a:t>NP</a:t>
            </a:r>
            <a:r>
              <a:rPr lang="zh-CN" altLang="en-US" dirty="0"/>
              <a:t>吗</a:t>
            </a:r>
            <a:endParaRPr lang="en-US" altLang="zh-CN" dirty="0"/>
          </a:p>
        </p:txBody>
      </p:sp>
    </p:spTree>
    <p:extLst>
      <p:ext uri="{BB962C8B-B14F-4D97-AF65-F5344CB8AC3E}">
        <p14:creationId xmlns:p14="http://schemas.microsoft.com/office/powerpoint/2010/main" val="35569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NP </a:t>
            </a:r>
            <a:r>
              <a:rPr lang="zh-CN" altLang="en-US" dirty="0"/>
              <a:t>问题</a:t>
            </a:r>
            <a:endParaRPr lang="en-US" dirty="0"/>
          </a:p>
        </p:txBody>
      </p:sp>
      <p:sp>
        <p:nvSpPr>
          <p:cNvPr id="3" name="Content Placeholder 2"/>
          <p:cNvSpPr>
            <a:spLocks noGrp="1"/>
          </p:cNvSpPr>
          <p:nvPr>
            <p:ph idx="1"/>
          </p:nvPr>
        </p:nvSpPr>
        <p:spPr/>
        <p:txBody>
          <a:bodyPr/>
          <a:lstStyle/>
          <a:p>
            <a:r>
              <a:rPr lang="en-US" dirty="0" err="1"/>
              <a:t>NP（Nondeterministic</a:t>
            </a:r>
            <a:r>
              <a:rPr lang="zh-CN" altLang="en-US" dirty="0"/>
              <a:t> </a:t>
            </a:r>
            <a:r>
              <a:rPr lang="en-US" altLang="zh-CN" dirty="0"/>
              <a:t>Polynomial</a:t>
            </a:r>
            <a:r>
              <a:rPr lang="zh-CN" altLang="en-US" dirty="0"/>
              <a:t>）问题就是能够在多项式时间确定其解是否正确的问题</a:t>
            </a:r>
            <a:endParaRPr lang="en-US" altLang="zh-CN" dirty="0"/>
          </a:p>
          <a:p>
            <a:r>
              <a:rPr lang="en-US" altLang="zh-CN" dirty="0"/>
              <a:t>NP </a:t>
            </a:r>
            <a:r>
              <a:rPr lang="zh-CN" altLang="en-US" dirty="0"/>
              <a:t>问题</a:t>
            </a:r>
            <a:r>
              <a:rPr lang="zh-CN" altLang="en-US" dirty="0">
                <a:solidFill>
                  <a:schemeClr val="accent1"/>
                </a:solidFill>
              </a:rPr>
              <a:t>不是</a:t>
            </a:r>
            <a:r>
              <a:rPr lang="en-US" altLang="zh-CN" dirty="0"/>
              <a:t>Non-Polynomial </a:t>
            </a:r>
            <a:r>
              <a:rPr lang="zh-CN" altLang="en-US" dirty="0"/>
              <a:t>的缩写，也就是说</a:t>
            </a:r>
            <a:r>
              <a:rPr lang="en-US" altLang="zh-CN" dirty="0"/>
              <a:t>NP </a:t>
            </a:r>
            <a:r>
              <a:rPr lang="zh-CN" altLang="en-US" dirty="0"/>
              <a:t>问题不是多项式时间不能求解的问题</a:t>
            </a:r>
            <a:endParaRPr lang="en-US" dirty="0"/>
          </a:p>
        </p:txBody>
      </p:sp>
    </p:spTree>
    <p:extLst>
      <p:ext uri="{BB962C8B-B14F-4D97-AF65-F5344CB8AC3E}">
        <p14:creationId xmlns:p14="http://schemas.microsoft.com/office/powerpoint/2010/main" val="254017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可解问题分类</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92413" y="1935857"/>
            <a:ext cx="6604000" cy="3543300"/>
          </a:xfrm>
          <a:prstGeom prst="rect">
            <a:avLst/>
          </a:prstGeom>
        </p:spPr>
      </p:pic>
    </p:spTree>
    <p:extLst>
      <p:ext uri="{BB962C8B-B14F-4D97-AF65-F5344CB8AC3E}">
        <p14:creationId xmlns:p14="http://schemas.microsoft.com/office/powerpoint/2010/main" val="197908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典型</a:t>
            </a:r>
            <a:r>
              <a:rPr lang="en-US" altLang="zh-CN" dirty="0"/>
              <a:t>Np</a:t>
            </a:r>
            <a:r>
              <a:rPr lang="zh-CN" altLang="en-US" dirty="0"/>
              <a:t>问题</a:t>
            </a:r>
            <a:endParaRPr lang="en-US" dirty="0"/>
          </a:p>
        </p:txBody>
      </p:sp>
      <p:sp>
        <p:nvSpPr>
          <p:cNvPr id="3" name="Content Placeholder 2"/>
          <p:cNvSpPr>
            <a:spLocks noGrp="1"/>
          </p:cNvSpPr>
          <p:nvPr>
            <p:ph idx="1"/>
          </p:nvPr>
        </p:nvSpPr>
        <p:spPr>
          <a:xfrm>
            <a:off x="1522414" y="1905000"/>
            <a:ext cx="6588222" cy="4267200"/>
          </a:xfrm>
        </p:spPr>
        <p:txBody>
          <a:bodyPr/>
          <a:lstStyle/>
          <a:p>
            <a:r>
              <a:rPr lang="zh-CN" altLang="en-US" dirty="0"/>
              <a:t>给定⼀个⽆向图，求出⼀条</a:t>
            </a:r>
            <a:r>
              <a:rPr lang="en-US" altLang="zh-CN" dirty="0"/>
              <a:t>Hamilton </a:t>
            </a:r>
            <a:r>
              <a:rPr lang="zh-CN" altLang="en-US" dirty="0"/>
              <a:t>回路</a:t>
            </a:r>
            <a:endParaRPr lang="en-US" altLang="zh-CN" dirty="0"/>
          </a:p>
          <a:p>
            <a:pPr lvl="1"/>
            <a:r>
              <a:rPr lang="zh-CN" altLang="en-US" dirty="0"/>
              <a:t>封闭的环</a:t>
            </a:r>
          </a:p>
          <a:p>
            <a:pPr lvl="1"/>
            <a:r>
              <a:rPr lang="zh-CN" altLang="en-US" dirty="0"/>
              <a:t>是⼀个连通图，且图中任意两点可达</a:t>
            </a:r>
            <a:endParaRPr lang="en-US" dirty="0"/>
          </a:p>
        </p:txBody>
      </p:sp>
      <p:pic>
        <p:nvPicPr>
          <p:cNvPr id="4" name="Picture 3"/>
          <p:cNvPicPr>
            <a:picLocks noChangeAspect="1"/>
          </p:cNvPicPr>
          <p:nvPr/>
        </p:nvPicPr>
        <p:blipFill>
          <a:blip r:embed="rId2"/>
          <a:stretch>
            <a:fillRect/>
          </a:stretch>
        </p:blipFill>
        <p:spPr>
          <a:xfrm>
            <a:off x="8110636" y="2060848"/>
            <a:ext cx="3644900" cy="3644900"/>
          </a:xfrm>
          <a:prstGeom prst="rect">
            <a:avLst/>
          </a:prstGeom>
        </p:spPr>
      </p:pic>
    </p:spTree>
    <p:extLst>
      <p:ext uri="{BB962C8B-B14F-4D97-AF65-F5344CB8AC3E}">
        <p14:creationId xmlns:p14="http://schemas.microsoft.com/office/powerpoint/2010/main" val="164838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课堂讨论</a:t>
            </a:r>
            <a:endParaRPr lang="en-US" dirty="0"/>
          </a:p>
        </p:txBody>
      </p:sp>
      <p:sp>
        <p:nvSpPr>
          <p:cNvPr id="3" name="Content Placeholder 2"/>
          <p:cNvSpPr>
            <a:spLocks noGrp="1"/>
          </p:cNvSpPr>
          <p:nvPr>
            <p:ph idx="1"/>
          </p:nvPr>
        </p:nvSpPr>
        <p:spPr/>
        <p:txBody>
          <a:bodyPr/>
          <a:lstStyle/>
          <a:p>
            <a:r>
              <a:rPr lang="zh-CN" altLang="en-US" dirty="0"/>
              <a:t>最⼤团问题、旅⾏商问题、排序问题都是</a:t>
            </a:r>
            <a:r>
              <a:rPr lang="en-US" altLang="zh-CN" dirty="0"/>
              <a:t>NP </a:t>
            </a:r>
            <a:r>
              <a:rPr lang="zh-CN" altLang="en-US" dirty="0"/>
              <a:t>问题吗？</a:t>
            </a:r>
            <a:endParaRPr lang="en-US" dirty="0"/>
          </a:p>
        </p:txBody>
      </p:sp>
    </p:spTree>
    <p:extLst>
      <p:ext uri="{BB962C8B-B14F-4D97-AF65-F5344CB8AC3E}">
        <p14:creationId xmlns:p14="http://schemas.microsoft.com/office/powerpoint/2010/main" val="1685477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NPC</a:t>
            </a:r>
            <a:r>
              <a:rPr lang="zh-CN" altLang="en-US" dirty="0"/>
              <a:t>问题</a:t>
            </a:r>
            <a:endParaRPr lang="en-US" dirty="0"/>
          </a:p>
        </p:txBody>
      </p:sp>
      <p:sp>
        <p:nvSpPr>
          <p:cNvPr id="3" name="Content Placeholder 2"/>
          <p:cNvSpPr>
            <a:spLocks noGrp="1"/>
          </p:cNvSpPr>
          <p:nvPr>
            <p:ph idx="1"/>
          </p:nvPr>
        </p:nvSpPr>
        <p:spPr>
          <a:xfrm>
            <a:off x="1522414" y="1905000"/>
            <a:ext cx="4716014" cy="4267200"/>
          </a:xfrm>
        </p:spPr>
        <p:txBody>
          <a:bodyPr/>
          <a:lstStyle/>
          <a:p>
            <a:r>
              <a:rPr lang="zh-CN" altLang="en-US" dirty="0"/>
              <a:t>它是⼀个</a:t>
            </a:r>
            <a:r>
              <a:rPr lang="en-US" altLang="zh-CN" dirty="0"/>
              <a:t>NP </a:t>
            </a:r>
            <a:r>
              <a:rPr lang="zh-CN" altLang="en-US" dirty="0"/>
              <a:t>问题</a:t>
            </a:r>
            <a:endParaRPr lang="en-US" altLang="zh-CN" dirty="0"/>
          </a:p>
          <a:p>
            <a:r>
              <a:rPr lang="zh-CN" altLang="en-US" dirty="0"/>
              <a:t>所有的</a:t>
            </a:r>
            <a:r>
              <a:rPr lang="en-US" altLang="zh-CN" dirty="0"/>
              <a:t>NP </a:t>
            </a:r>
            <a:r>
              <a:rPr lang="zh-CN" altLang="en-US" dirty="0"/>
              <a:t>问题都可以化约为它</a:t>
            </a:r>
            <a:endParaRPr lang="en-US" dirty="0"/>
          </a:p>
        </p:txBody>
      </p:sp>
    </p:spTree>
    <p:extLst>
      <p:ext uri="{BB962C8B-B14F-4D97-AF65-F5344CB8AC3E}">
        <p14:creationId xmlns:p14="http://schemas.microsoft.com/office/powerpoint/2010/main" val="104449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NPC</a:t>
            </a:r>
            <a:r>
              <a:rPr lang="zh-CN" altLang="en-US" dirty="0"/>
              <a:t>问题</a:t>
            </a:r>
            <a:endParaRPr lang="en-US" dirty="0"/>
          </a:p>
        </p:txBody>
      </p:sp>
      <p:sp>
        <p:nvSpPr>
          <p:cNvPr id="3" name="Content Placeholder 2"/>
          <p:cNvSpPr>
            <a:spLocks noGrp="1"/>
          </p:cNvSpPr>
          <p:nvPr>
            <p:ph idx="1"/>
          </p:nvPr>
        </p:nvSpPr>
        <p:spPr>
          <a:xfrm>
            <a:off x="1522414" y="1905000"/>
            <a:ext cx="4716014" cy="4267200"/>
          </a:xfrm>
        </p:spPr>
        <p:txBody>
          <a:bodyPr/>
          <a:lstStyle/>
          <a:p>
            <a:r>
              <a:rPr lang="zh-CN" altLang="en-US" dirty="0"/>
              <a:t>它是⼀个</a:t>
            </a:r>
            <a:r>
              <a:rPr lang="en-US" altLang="zh-CN" dirty="0"/>
              <a:t>NP </a:t>
            </a:r>
            <a:r>
              <a:rPr lang="zh-CN" altLang="en-US" dirty="0"/>
              <a:t>问题</a:t>
            </a:r>
            <a:endParaRPr lang="en-US" altLang="zh-CN" dirty="0"/>
          </a:p>
          <a:p>
            <a:r>
              <a:rPr lang="zh-CN" altLang="en-US" dirty="0"/>
              <a:t>所有的</a:t>
            </a:r>
            <a:r>
              <a:rPr lang="en-US" altLang="zh-CN" dirty="0"/>
              <a:t>NP </a:t>
            </a:r>
            <a:r>
              <a:rPr lang="zh-CN" altLang="en-US" dirty="0"/>
              <a:t>问题都可以化约为它</a:t>
            </a:r>
            <a:endParaRPr lang="en-US" dirty="0"/>
          </a:p>
        </p:txBody>
      </p:sp>
      <p:sp>
        <p:nvSpPr>
          <p:cNvPr id="4" name="Content Placeholder 2"/>
          <p:cNvSpPr txBox="1">
            <a:spLocks/>
          </p:cNvSpPr>
          <p:nvPr/>
        </p:nvSpPr>
        <p:spPr>
          <a:xfrm>
            <a:off x="6238428" y="1905000"/>
            <a:ext cx="4716014" cy="4267200"/>
          </a:xfrm>
          <a:prstGeom prst="rect">
            <a:avLst/>
          </a:prstGeom>
        </p:spPr>
        <p:txBody>
          <a:bodyPr vert="horz" lIns="91440" tIns="45720" rIns="91440" bIns="45720" rtlCol="0">
            <a:normAutofit/>
          </a:bodyPr>
          <a:lstStyle>
            <a:lvl1pPr marL="274320" indent="-274320" algn="l" defTabSz="914400" rtl="0" eaLnBrk="1" latinLnBrk="0" hangingPunct="1">
              <a:lnSpc>
                <a:spcPct val="150000"/>
              </a:lnSpc>
              <a:spcBef>
                <a:spcPts val="1800"/>
              </a:spcBef>
              <a:buSzPct val="100000"/>
              <a:buFont typeface="Arial"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48640" indent="-274320" algn="l" defTabSz="914400" rtl="0" eaLnBrk="1" latinLnBrk="0" hangingPunct="1">
              <a:lnSpc>
                <a:spcPct val="150000"/>
              </a:lnSpc>
              <a:spcBef>
                <a:spcPts val="600"/>
              </a:spcBef>
              <a:buSzPct val="100000"/>
              <a:buFont typeface="Consolas" pitchFamily="49" charset="0"/>
              <a:buChar char="–"/>
              <a:defRPr sz="2000" kern="1200" baseline="0">
                <a:solidFill>
                  <a:schemeClr val="accent1"/>
                </a:solidFill>
                <a:latin typeface="Microsoft YaHei UI" panose="020B0503020204020204" pitchFamily="34" charset="-122"/>
                <a:ea typeface="Microsoft YaHei UI" panose="020B0503020204020204" pitchFamily="34" charset="-122"/>
                <a:cs typeface="+mn-cs"/>
              </a:defRPr>
            </a:lvl2pPr>
            <a:lvl3pPr marL="777240" indent="-228600" algn="l" defTabSz="914400" rtl="0" eaLnBrk="1" latinLnBrk="0" hangingPunct="1">
              <a:lnSpc>
                <a:spcPct val="150000"/>
              </a:lnSpc>
              <a:spcBef>
                <a:spcPts val="600"/>
              </a:spcBef>
              <a:buSzPct val="100000"/>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005840" indent="-228600" algn="l" defTabSz="914400" rtl="0" eaLnBrk="1" latinLnBrk="0" hangingPunct="1">
              <a:lnSpc>
                <a:spcPct val="150000"/>
              </a:lnSpc>
              <a:spcBef>
                <a:spcPts val="600"/>
              </a:spcBef>
              <a:buSzPct val="100000"/>
              <a:buFont typeface="Consolas" pitchFamily="49"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234440" indent="-228600" algn="l" defTabSz="914400" rtl="0" eaLnBrk="1" latinLnBrk="0" hangingPunct="1">
              <a:lnSpc>
                <a:spcPct val="150000"/>
              </a:lnSpc>
              <a:spcBef>
                <a:spcPts val="600"/>
              </a:spcBef>
              <a:buSzPct val="10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zh-CN" altLang="en-US" dirty="0">
                <a:solidFill>
                  <a:srgbClr val="0070C0"/>
                </a:solidFill>
              </a:rPr>
              <a:t>如果能给出⼀个多项式算法求解⼀个</a:t>
            </a:r>
            <a:r>
              <a:rPr lang="en-US" altLang="zh-CN" dirty="0">
                <a:solidFill>
                  <a:srgbClr val="0070C0"/>
                </a:solidFill>
              </a:rPr>
              <a:t>NPC </a:t>
            </a:r>
            <a:r>
              <a:rPr lang="zh-CN" altLang="en-US" dirty="0">
                <a:solidFill>
                  <a:srgbClr val="0070C0"/>
                </a:solidFill>
              </a:rPr>
              <a:t>问题，意味着所有</a:t>
            </a:r>
            <a:r>
              <a:rPr lang="en-US" altLang="zh-CN" dirty="0">
                <a:solidFill>
                  <a:srgbClr val="0070C0"/>
                </a:solidFill>
              </a:rPr>
              <a:t>NP </a:t>
            </a:r>
            <a:r>
              <a:rPr lang="zh-CN" altLang="en-US" dirty="0">
                <a:solidFill>
                  <a:srgbClr val="0070C0"/>
                </a:solidFill>
              </a:rPr>
              <a:t>问题都有多项式时间算法</a:t>
            </a:r>
            <a:endParaRPr lang="en-US" altLang="zh-CN" dirty="0">
              <a:solidFill>
                <a:srgbClr val="0070C0"/>
              </a:solidFill>
            </a:endParaRPr>
          </a:p>
        </p:txBody>
      </p:sp>
    </p:spTree>
    <p:extLst>
      <p:ext uri="{BB962C8B-B14F-4D97-AF65-F5344CB8AC3E}">
        <p14:creationId xmlns:p14="http://schemas.microsoft.com/office/powerpoint/2010/main" val="1405016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NPC</a:t>
            </a:r>
            <a:r>
              <a:rPr lang="zh-CN" altLang="en-US" dirty="0"/>
              <a:t>问题</a:t>
            </a:r>
            <a:endParaRPr lang="en-US" dirty="0"/>
          </a:p>
        </p:txBody>
      </p:sp>
      <p:sp>
        <p:nvSpPr>
          <p:cNvPr id="3" name="Content Placeholder 2"/>
          <p:cNvSpPr>
            <a:spLocks noGrp="1"/>
          </p:cNvSpPr>
          <p:nvPr>
            <p:ph idx="1"/>
          </p:nvPr>
        </p:nvSpPr>
        <p:spPr>
          <a:xfrm>
            <a:off x="1522414" y="1905000"/>
            <a:ext cx="4716014" cy="4267200"/>
          </a:xfrm>
        </p:spPr>
        <p:txBody>
          <a:bodyPr/>
          <a:lstStyle/>
          <a:p>
            <a:r>
              <a:rPr lang="zh-CN" altLang="en-US" dirty="0"/>
              <a:t>它是⼀个</a:t>
            </a:r>
            <a:r>
              <a:rPr lang="en-US" altLang="zh-CN" dirty="0"/>
              <a:t>NP </a:t>
            </a:r>
            <a:r>
              <a:rPr lang="zh-CN" altLang="en-US" dirty="0"/>
              <a:t>问题</a:t>
            </a:r>
            <a:endParaRPr lang="en-US" altLang="zh-CN" dirty="0"/>
          </a:p>
          <a:p>
            <a:r>
              <a:rPr lang="zh-CN" altLang="en-US" dirty="0"/>
              <a:t>所有的</a:t>
            </a:r>
            <a:r>
              <a:rPr lang="en-US" altLang="zh-CN" dirty="0"/>
              <a:t>NP </a:t>
            </a:r>
            <a:r>
              <a:rPr lang="zh-CN" altLang="en-US" dirty="0"/>
              <a:t>问题都可以化约为它</a:t>
            </a:r>
            <a:endParaRPr lang="en-US" dirty="0"/>
          </a:p>
        </p:txBody>
      </p:sp>
      <p:sp>
        <p:nvSpPr>
          <p:cNvPr id="4" name="Content Placeholder 2"/>
          <p:cNvSpPr txBox="1">
            <a:spLocks/>
          </p:cNvSpPr>
          <p:nvPr/>
        </p:nvSpPr>
        <p:spPr>
          <a:xfrm>
            <a:off x="6238428" y="1905000"/>
            <a:ext cx="4716014" cy="4267200"/>
          </a:xfrm>
          <a:prstGeom prst="rect">
            <a:avLst/>
          </a:prstGeom>
        </p:spPr>
        <p:txBody>
          <a:bodyPr vert="horz" lIns="91440" tIns="45720" rIns="91440" bIns="45720" rtlCol="0">
            <a:normAutofit/>
          </a:bodyPr>
          <a:lstStyle>
            <a:lvl1pPr marL="274320" indent="-274320" algn="l" defTabSz="914400" rtl="0" eaLnBrk="1" latinLnBrk="0" hangingPunct="1">
              <a:lnSpc>
                <a:spcPct val="150000"/>
              </a:lnSpc>
              <a:spcBef>
                <a:spcPts val="1800"/>
              </a:spcBef>
              <a:buSzPct val="100000"/>
              <a:buFont typeface="Arial"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48640" indent="-274320" algn="l" defTabSz="914400" rtl="0" eaLnBrk="1" latinLnBrk="0" hangingPunct="1">
              <a:lnSpc>
                <a:spcPct val="150000"/>
              </a:lnSpc>
              <a:spcBef>
                <a:spcPts val="600"/>
              </a:spcBef>
              <a:buSzPct val="100000"/>
              <a:buFont typeface="Consolas" pitchFamily="49" charset="0"/>
              <a:buChar char="–"/>
              <a:defRPr sz="2000" kern="1200" baseline="0">
                <a:solidFill>
                  <a:schemeClr val="accent1"/>
                </a:solidFill>
                <a:latin typeface="Microsoft YaHei UI" panose="020B0503020204020204" pitchFamily="34" charset="-122"/>
                <a:ea typeface="Microsoft YaHei UI" panose="020B0503020204020204" pitchFamily="34" charset="-122"/>
                <a:cs typeface="+mn-cs"/>
              </a:defRPr>
            </a:lvl2pPr>
            <a:lvl3pPr marL="777240" indent="-228600" algn="l" defTabSz="914400" rtl="0" eaLnBrk="1" latinLnBrk="0" hangingPunct="1">
              <a:lnSpc>
                <a:spcPct val="150000"/>
              </a:lnSpc>
              <a:spcBef>
                <a:spcPts val="600"/>
              </a:spcBef>
              <a:buSzPct val="100000"/>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005840" indent="-228600" algn="l" defTabSz="914400" rtl="0" eaLnBrk="1" latinLnBrk="0" hangingPunct="1">
              <a:lnSpc>
                <a:spcPct val="150000"/>
              </a:lnSpc>
              <a:spcBef>
                <a:spcPts val="600"/>
              </a:spcBef>
              <a:buSzPct val="100000"/>
              <a:buFont typeface="Consolas" pitchFamily="49"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234440" indent="-228600" algn="l" defTabSz="914400" rtl="0" eaLnBrk="1" latinLnBrk="0" hangingPunct="1">
              <a:lnSpc>
                <a:spcPct val="150000"/>
              </a:lnSpc>
              <a:spcBef>
                <a:spcPts val="600"/>
              </a:spcBef>
              <a:buSzPct val="10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zh-CN" altLang="en-US" dirty="0">
                <a:solidFill>
                  <a:srgbClr val="0070C0"/>
                </a:solidFill>
              </a:rPr>
              <a:t>如果能给出⼀个多项式算法求解⼀个</a:t>
            </a:r>
            <a:r>
              <a:rPr lang="en-US" altLang="zh-CN" dirty="0">
                <a:solidFill>
                  <a:srgbClr val="0070C0"/>
                </a:solidFill>
              </a:rPr>
              <a:t>NPC </a:t>
            </a:r>
            <a:r>
              <a:rPr lang="zh-CN" altLang="en-US" dirty="0">
                <a:solidFill>
                  <a:srgbClr val="0070C0"/>
                </a:solidFill>
              </a:rPr>
              <a:t>问题，意味着所有</a:t>
            </a:r>
            <a:r>
              <a:rPr lang="en-US" altLang="zh-CN" dirty="0">
                <a:solidFill>
                  <a:srgbClr val="0070C0"/>
                </a:solidFill>
              </a:rPr>
              <a:t>NP </a:t>
            </a:r>
            <a:r>
              <a:rPr lang="zh-CN" altLang="en-US" dirty="0">
                <a:solidFill>
                  <a:srgbClr val="0070C0"/>
                </a:solidFill>
              </a:rPr>
              <a:t>问题都有多项式时间算法</a:t>
            </a:r>
            <a:endParaRPr lang="en-US" altLang="zh-CN" dirty="0">
              <a:solidFill>
                <a:srgbClr val="0070C0"/>
              </a:solidFill>
            </a:endParaRPr>
          </a:p>
          <a:p>
            <a:r>
              <a:rPr lang="en-US" altLang="zh-CN" dirty="0">
                <a:solidFill>
                  <a:srgbClr val="0070C0"/>
                </a:solidFill>
              </a:rPr>
              <a:t>NPC </a:t>
            </a:r>
            <a:r>
              <a:rPr lang="zh-CN" altLang="en-US" dirty="0">
                <a:solidFill>
                  <a:srgbClr val="0070C0"/>
                </a:solidFill>
              </a:rPr>
              <a:t>问题是</a:t>
            </a:r>
            <a:r>
              <a:rPr lang="en-US" altLang="zh-CN" dirty="0">
                <a:solidFill>
                  <a:srgbClr val="0070C0"/>
                </a:solidFill>
              </a:rPr>
              <a:t>NP </a:t>
            </a:r>
            <a:r>
              <a:rPr lang="zh-CN" altLang="en-US" dirty="0">
                <a:solidFill>
                  <a:srgbClr val="0070C0"/>
                </a:solidFill>
              </a:rPr>
              <a:t>问题集合中最难的问题</a:t>
            </a:r>
            <a:endParaRPr lang="en-US" dirty="0">
              <a:solidFill>
                <a:srgbClr val="0070C0"/>
              </a:solidFill>
            </a:endParaRPr>
          </a:p>
        </p:txBody>
      </p:sp>
    </p:spTree>
    <p:extLst>
      <p:ext uri="{BB962C8B-B14F-4D97-AF65-F5344CB8AC3E}">
        <p14:creationId xmlns:p14="http://schemas.microsoft.com/office/powerpoint/2010/main" val="1190112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第一个</a:t>
            </a:r>
            <a:r>
              <a:rPr lang="en-US" altLang="zh-CN" dirty="0"/>
              <a:t>NPC</a:t>
            </a:r>
            <a:r>
              <a:rPr lang="zh-CN" altLang="en-US" dirty="0"/>
              <a:t>问题</a:t>
            </a:r>
            <a:endParaRPr lang="en-US" dirty="0"/>
          </a:p>
        </p:txBody>
      </p:sp>
      <p:sp>
        <p:nvSpPr>
          <p:cNvPr id="3" name="Content Placeholder 2"/>
          <p:cNvSpPr>
            <a:spLocks noGrp="1"/>
          </p:cNvSpPr>
          <p:nvPr>
            <p:ph idx="1"/>
          </p:nvPr>
        </p:nvSpPr>
        <p:spPr>
          <a:xfrm>
            <a:off x="1522414" y="1905000"/>
            <a:ext cx="7020270" cy="4267200"/>
          </a:xfrm>
        </p:spPr>
        <p:txBody>
          <a:bodyPr/>
          <a:lstStyle/>
          <a:p>
            <a:r>
              <a:rPr lang="en-US" altLang="zh-CN" dirty="0"/>
              <a:t>1971 </a:t>
            </a:r>
            <a:r>
              <a:rPr lang="zh-CN" altLang="en-US" dirty="0"/>
              <a:t>年，</a:t>
            </a:r>
            <a:r>
              <a:rPr lang="en-US" altLang="zh-CN" dirty="0" err="1"/>
              <a:t>S.Cook</a:t>
            </a:r>
            <a:r>
              <a:rPr lang="en-US" altLang="zh-CN" dirty="0"/>
              <a:t> </a:t>
            </a:r>
            <a:r>
              <a:rPr lang="zh-CN" altLang="en-US" dirty="0"/>
              <a:t>在计算机理论界⼀个⾮常著名的会议上宣布了布尔可满⾜性问题是⼀个</a:t>
            </a:r>
            <a:r>
              <a:rPr lang="en-US" altLang="zh-CN" dirty="0"/>
              <a:t>NPC </a:t>
            </a:r>
            <a:r>
              <a:rPr lang="zh-CN" altLang="en-US" dirty="0"/>
              <a:t>问题</a:t>
            </a:r>
            <a:endParaRPr lang="en-US" altLang="zh-CN" dirty="0"/>
          </a:p>
          <a:p>
            <a:r>
              <a:rPr lang="zh-CN" altLang="en-US" dirty="0"/>
              <a:t>因为这项⼯作⽽获得了</a:t>
            </a:r>
            <a:r>
              <a:rPr lang="en-US" altLang="zh-CN" dirty="0"/>
              <a:t>1982 </a:t>
            </a:r>
            <a:r>
              <a:rPr lang="zh-CN" altLang="en-US" dirty="0"/>
              <a:t>年的图灵奖</a:t>
            </a:r>
            <a:endParaRPr lang="en-US" dirty="0"/>
          </a:p>
        </p:txBody>
      </p:sp>
      <p:pic>
        <p:nvPicPr>
          <p:cNvPr id="4" name="Picture 3"/>
          <p:cNvPicPr>
            <a:picLocks noChangeAspect="1"/>
          </p:cNvPicPr>
          <p:nvPr/>
        </p:nvPicPr>
        <p:blipFill>
          <a:blip r:embed="rId2"/>
          <a:stretch>
            <a:fillRect/>
          </a:stretch>
        </p:blipFill>
        <p:spPr>
          <a:xfrm>
            <a:off x="8542684" y="1933575"/>
            <a:ext cx="2489200" cy="3060700"/>
          </a:xfrm>
          <a:prstGeom prst="rect">
            <a:avLst/>
          </a:prstGeom>
        </p:spPr>
      </p:pic>
    </p:spTree>
    <p:extLst>
      <p:ext uri="{BB962C8B-B14F-4D97-AF65-F5344CB8AC3E}">
        <p14:creationId xmlns:p14="http://schemas.microsoft.com/office/powerpoint/2010/main" val="180836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布尔可满⾜性问题</a:t>
            </a:r>
            <a:endParaRPr lang="en-US" dirty="0"/>
          </a:p>
        </p:txBody>
      </p:sp>
      <p:sp>
        <p:nvSpPr>
          <p:cNvPr id="3" name="Content Placeholder 2"/>
          <p:cNvSpPr>
            <a:spLocks noGrp="1"/>
          </p:cNvSpPr>
          <p:nvPr>
            <p:ph idx="1"/>
          </p:nvPr>
        </p:nvSpPr>
        <p:spPr/>
        <p:txBody>
          <a:bodyPr/>
          <a:lstStyle/>
          <a:p>
            <a:r>
              <a:rPr lang="zh-CN" altLang="en-US" dirty="0"/>
              <a:t>可满⾜性问题就是判定⼀个给定的合取范式的布尔公式是否是可满⾜</a:t>
            </a:r>
            <a:r>
              <a:rPr lang="zh-TW" altLang="en-US" dirty="0"/>
              <a:t>的</a:t>
            </a:r>
            <a:endParaRPr lang="en-US" altLang="zh-TW" dirty="0"/>
          </a:p>
          <a:p>
            <a:r>
              <a:rPr lang="en-US" dirty="0" err="1"/>
              <a:t>布尔公式A</a:t>
            </a:r>
            <a:r>
              <a:rPr lang="en-US" dirty="0"/>
              <a:t> = ((NOT x) AND y) OR ( x AND (NOT z))</a:t>
            </a:r>
          </a:p>
          <a:p>
            <a:pPr lvl="1"/>
            <a:r>
              <a:rPr lang="en-US" dirty="0" err="1"/>
              <a:t>当x</a:t>
            </a:r>
            <a:r>
              <a:rPr lang="en-US" dirty="0"/>
              <a:t> = </a:t>
            </a:r>
            <a:r>
              <a:rPr lang="en-US" dirty="0" err="1"/>
              <a:t>false，y</a:t>
            </a:r>
            <a:r>
              <a:rPr lang="en-US" dirty="0"/>
              <a:t> = </a:t>
            </a:r>
            <a:r>
              <a:rPr lang="en-US" dirty="0" err="1"/>
              <a:t>true，z</a:t>
            </a:r>
            <a:r>
              <a:rPr lang="en-US" dirty="0"/>
              <a:t> = false </a:t>
            </a:r>
            <a:r>
              <a:rPr lang="en-US" dirty="0" err="1"/>
              <a:t>时，该布尔表达式值为true</a:t>
            </a:r>
            <a:endParaRPr lang="en-US" dirty="0"/>
          </a:p>
        </p:txBody>
      </p:sp>
    </p:spTree>
    <p:extLst>
      <p:ext uri="{BB962C8B-B14F-4D97-AF65-F5344CB8AC3E}">
        <p14:creationId xmlns:p14="http://schemas.microsoft.com/office/powerpoint/2010/main" val="65693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何时放弃</a:t>
            </a:r>
            <a:endParaRPr lang="en-US" dirty="0"/>
          </a:p>
        </p:txBody>
      </p:sp>
      <p:sp>
        <p:nvSpPr>
          <p:cNvPr id="3" name="Content Placeholder 2"/>
          <p:cNvSpPr>
            <a:spLocks noGrp="1"/>
          </p:cNvSpPr>
          <p:nvPr>
            <p:ph idx="1"/>
          </p:nvPr>
        </p:nvSpPr>
        <p:spPr/>
        <p:txBody>
          <a:bodyPr/>
          <a:lstStyle/>
          <a:p>
            <a:r>
              <a:rPr lang="zh-CN" altLang="en-US" dirty="0"/>
              <a:t>当一个问题被证明为</a:t>
            </a:r>
            <a:r>
              <a:rPr lang="en-US" altLang="zh-CN" dirty="0"/>
              <a:t>NPC</a:t>
            </a:r>
            <a:r>
              <a:rPr lang="zh-CN" altLang="en-US" dirty="0"/>
              <a:t>问题时，应该暂时放弃寻找该问题的多项式算法</a:t>
            </a:r>
            <a:endParaRPr lang="en-US" dirty="0"/>
          </a:p>
        </p:txBody>
      </p:sp>
    </p:spTree>
    <p:extLst>
      <p:ext uri="{BB962C8B-B14F-4D97-AF65-F5344CB8AC3E}">
        <p14:creationId xmlns:p14="http://schemas.microsoft.com/office/powerpoint/2010/main" val="1967294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问题分类</a:t>
            </a:r>
            <a:endParaRPr lang="en-US" altLang="zh-CN" dirty="0"/>
          </a:p>
        </p:txBody>
      </p:sp>
      <p:sp>
        <p:nvSpPr>
          <p:cNvPr id="3" name="文本占位符 2"/>
          <p:cNvSpPr>
            <a:spLocks noGrp="1"/>
          </p:cNvSpPr>
          <p:nvPr>
            <p:ph type="body" idx="1"/>
          </p:nvPr>
        </p:nvSpPr>
        <p:spPr/>
        <p:txBody>
          <a:bodyPr rtlCol="0"/>
          <a:lstStyle/>
          <a:p>
            <a:r>
              <a:rPr lang="zh-CN" altLang="en-US" dirty="0"/>
              <a:t>第</a:t>
            </a:r>
            <a:r>
              <a:rPr lang="en-US" altLang="zh-CN" dirty="0"/>
              <a:t>12</a:t>
            </a:r>
            <a:r>
              <a:rPr lang="zh-CN" altLang="en-US" dirty="0"/>
              <a:t>章 算法复杂度</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433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如何证明问题是</a:t>
            </a:r>
            <a:r>
              <a:rPr lang="en-US" altLang="zh-CN" dirty="0"/>
              <a:t>NPC</a:t>
            </a:r>
            <a:r>
              <a:rPr lang="zh-CN" altLang="en-US" dirty="0"/>
              <a:t>问题</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zh-CN" altLang="en-US" dirty="0"/>
              <a:t>证明该问题</a:t>
            </a:r>
            <a:r>
              <a:rPr lang="en-US" altLang="zh-CN" dirty="0"/>
              <a:t>Q </a:t>
            </a:r>
            <a:r>
              <a:rPr lang="zh-CN" altLang="en-US" dirty="0"/>
              <a:t>是⼀个</a:t>
            </a:r>
            <a:r>
              <a:rPr lang="en-US" altLang="zh-CN" dirty="0"/>
              <a:t>NP </a:t>
            </a:r>
            <a:r>
              <a:rPr lang="zh-CN" altLang="en-US" dirty="0"/>
              <a:t>问题</a:t>
            </a:r>
          </a:p>
          <a:p>
            <a:pPr marL="457200" indent="-457200">
              <a:buFont typeface="+mj-lt"/>
              <a:buAutoNum type="arabicPeriod"/>
            </a:pPr>
            <a:r>
              <a:rPr lang="zh-CN" altLang="en-US" dirty="0"/>
              <a:t>选择⼀个已知的</a:t>
            </a:r>
            <a:r>
              <a:rPr lang="en-US" altLang="zh-CN" dirty="0"/>
              <a:t>NPC </a:t>
            </a:r>
            <a:r>
              <a:rPr lang="zh-CN" altLang="en-US" dirty="0"/>
              <a:t>问题</a:t>
            </a:r>
            <a:r>
              <a:rPr lang="en-US" altLang="zh-CN" dirty="0"/>
              <a:t>R</a:t>
            </a:r>
          </a:p>
          <a:p>
            <a:pPr marL="457200" indent="-457200">
              <a:buFont typeface="+mj-lt"/>
              <a:buAutoNum type="arabicPeriod"/>
            </a:pPr>
            <a:r>
              <a:rPr lang="zh-CN" altLang="en-US" dirty="0"/>
              <a:t>证明该</a:t>
            </a:r>
            <a:r>
              <a:rPr lang="en-US" altLang="zh-CN" dirty="0"/>
              <a:t>NPC </a:t>
            </a:r>
            <a:r>
              <a:rPr lang="zh-CN" altLang="en-US" dirty="0"/>
              <a:t>问题</a:t>
            </a:r>
            <a:r>
              <a:rPr lang="en-US" altLang="zh-CN" dirty="0"/>
              <a:t>R </a:t>
            </a:r>
            <a:r>
              <a:rPr lang="zh-CN" altLang="en-US" dirty="0"/>
              <a:t>可以化约到问题</a:t>
            </a:r>
            <a:r>
              <a:rPr lang="en-US" altLang="zh-CN" dirty="0"/>
              <a:t>Q</a:t>
            </a:r>
            <a:endParaRPr lang="en-US" dirty="0"/>
          </a:p>
        </p:txBody>
      </p:sp>
    </p:spTree>
    <p:extLst>
      <p:ext uri="{BB962C8B-B14F-4D97-AF65-F5344CB8AC3E}">
        <p14:creationId xmlns:p14="http://schemas.microsoft.com/office/powerpoint/2010/main" val="9356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典型</a:t>
            </a:r>
            <a:r>
              <a:rPr lang="en-US" altLang="zh-CN" dirty="0"/>
              <a:t>NPC</a:t>
            </a:r>
            <a:r>
              <a:rPr lang="zh-CN" altLang="en-US" dirty="0"/>
              <a:t>问题</a:t>
            </a:r>
            <a:endParaRPr lang="en-US" dirty="0"/>
          </a:p>
        </p:txBody>
      </p:sp>
      <p:sp>
        <p:nvSpPr>
          <p:cNvPr id="3" name="Content Placeholder 2"/>
          <p:cNvSpPr>
            <a:spLocks noGrp="1"/>
          </p:cNvSpPr>
          <p:nvPr>
            <p:ph idx="1"/>
          </p:nvPr>
        </p:nvSpPr>
        <p:spPr/>
        <p:txBody>
          <a:bodyPr/>
          <a:lstStyle/>
          <a:p>
            <a:r>
              <a:rPr lang="zh-CN" altLang="en-US" dirty="0"/>
              <a:t>数独问题</a:t>
            </a:r>
            <a:endParaRPr lang="en-US" dirty="0"/>
          </a:p>
        </p:txBody>
      </p:sp>
      <p:pic>
        <p:nvPicPr>
          <p:cNvPr id="4" name="Picture 3"/>
          <p:cNvPicPr>
            <a:picLocks noChangeAspect="1"/>
          </p:cNvPicPr>
          <p:nvPr/>
        </p:nvPicPr>
        <p:blipFill>
          <a:blip r:embed="rId2"/>
          <a:stretch>
            <a:fillRect/>
          </a:stretch>
        </p:blipFill>
        <p:spPr>
          <a:xfrm>
            <a:off x="3574132" y="2768600"/>
            <a:ext cx="6007100" cy="2540000"/>
          </a:xfrm>
          <a:prstGeom prst="rect">
            <a:avLst/>
          </a:prstGeom>
        </p:spPr>
      </p:pic>
    </p:spTree>
    <p:extLst>
      <p:ext uri="{BB962C8B-B14F-4D97-AF65-F5344CB8AC3E}">
        <p14:creationId xmlns:p14="http://schemas.microsoft.com/office/powerpoint/2010/main" val="33723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典型</a:t>
            </a:r>
            <a:r>
              <a:rPr lang="en-US" altLang="zh-CN" dirty="0"/>
              <a:t>NPC</a:t>
            </a:r>
            <a:r>
              <a:rPr lang="zh-CN" altLang="en-US" dirty="0"/>
              <a:t>问题</a:t>
            </a:r>
            <a:endParaRPr lang="en-US" dirty="0"/>
          </a:p>
        </p:txBody>
      </p:sp>
      <p:sp>
        <p:nvSpPr>
          <p:cNvPr id="3" name="Content Placeholder 2"/>
          <p:cNvSpPr>
            <a:spLocks noGrp="1"/>
          </p:cNvSpPr>
          <p:nvPr>
            <p:ph idx="1"/>
          </p:nvPr>
        </p:nvSpPr>
        <p:spPr/>
        <p:txBody>
          <a:bodyPr/>
          <a:lstStyle/>
          <a:p>
            <a:r>
              <a:rPr lang="zh-CN" altLang="en-US" dirty="0"/>
              <a:t>扫雷游戏</a:t>
            </a:r>
            <a:endParaRPr lang="en-US" dirty="0"/>
          </a:p>
        </p:txBody>
      </p:sp>
      <p:pic>
        <p:nvPicPr>
          <p:cNvPr id="5" name="Picture 4"/>
          <p:cNvPicPr>
            <a:picLocks noChangeAspect="1"/>
          </p:cNvPicPr>
          <p:nvPr/>
        </p:nvPicPr>
        <p:blipFill>
          <a:blip r:embed="rId2"/>
          <a:stretch>
            <a:fillRect/>
          </a:stretch>
        </p:blipFill>
        <p:spPr>
          <a:xfrm>
            <a:off x="3713163" y="2708920"/>
            <a:ext cx="4762500" cy="3225800"/>
          </a:xfrm>
          <a:prstGeom prst="rect">
            <a:avLst/>
          </a:prstGeom>
        </p:spPr>
      </p:pic>
    </p:spTree>
    <p:extLst>
      <p:ext uri="{BB962C8B-B14F-4D97-AF65-F5344CB8AC3E}">
        <p14:creationId xmlns:p14="http://schemas.microsoft.com/office/powerpoint/2010/main" val="49854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51D1A-7799-1E4C-B691-C9696905CE77}"/>
              </a:ext>
            </a:extLst>
          </p:cNvPr>
          <p:cNvSpPr>
            <a:spLocks noGrp="1"/>
          </p:cNvSpPr>
          <p:nvPr>
            <p:ph type="title"/>
          </p:nvPr>
        </p:nvSpPr>
        <p:spPr/>
        <p:txBody>
          <a:bodyPr/>
          <a:lstStyle/>
          <a:p>
            <a:r>
              <a:rPr lang="en-CN" dirty="0"/>
              <a:t>NP</a:t>
            </a:r>
            <a:r>
              <a:rPr lang="zh-CN" altLang="en-US" dirty="0"/>
              <a:t> </a:t>
            </a:r>
            <a:r>
              <a:rPr lang="en-US" altLang="zh-CN" dirty="0"/>
              <a:t>hard</a:t>
            </a:r>
            <a:endParaRPr lang="en-CN" dirty="0"/>
          </a:p>
        </p:txBody>
      </p:sp>
      <p:sp>
        <p:nvSpPr>
          <p:cNvPr id="3" name="Content Placeholder 2">
            <a:extLst>
              <a:ext uri="{FF2B5EF4-FFF2-40B4-BE49-F238E27FC236}">
                <a16:creationId xmlns:a16="http://schemas.microsoft.com/office/drawing/2014/main" id="{CFA9E596-E80E-A340-8CA2-D638F63A28CB}"/>
              </a:ext>
            </a:extLst>
          </p:cNvPr>
          <p:cNvSpPr>
            <a:spLocks noGrp="1"/>
          </p:cNvSpPr>
          <p:nvPr>
            <p:ph idx="1"/>
          </p:nvPr>
        </p:nvSpPr>
        <p:spPr/>
        <p:txBody>
          <a:bodyPr/>
          <a:lstStyle/>
          <a:p>
            <a:r>
              <a:rPr lang="zh-CN" altLang="en-CN" dirty="0"/>
              <a:t>所有</a:t>
            </a:r>
            <a:r>
              <a:rPr lang="zh-CN" altLang="en-US" dirty="0"/>
              <a:t>在</a:t>
            </a:r>
            <a:r>
              <a:rPr lang="en-US" altLang="zh-CN" dirty="0"/>
              <a:t>NP</a:t>
            </a:r>
            <a:r>
              <a:rPr lang="zh-CN" altLang="en-US" dirty="0"/>
              <a:t>中的问题都可</a:t>
            </a:r>
            <a:r>
              <a:rPr lang="zh-CN" altLang="en-CN" dirty="0"/>
              <a:t>化约</a:t>
            </a:r>
            <a:r>
              <a:rPr lang="zh-CN" altLang="en-US" dirty="0"/>
              <a:t>为</a:t>
            </a:r>
            <a:r>
              <a:rPr lang="en-US" altLang="zh-CN" dirty="0"/>
              <a:t>A</a:t>
            </a:r>
            <a:r>
              <a:rPr lang="zh-CN" altLang="en-US" dirty="0"/>
              <a:t>，则</a:t>
            </a:r>
            <a:r>
              <a:rPr lang="en-US" altLang="zh-CN" dirty="0"/>
              <a:t>A</a:t>
            </a:r>
            <a:r>
              <a:rPr lang="zh-CN" altLang="en-US" dirty="0"/>
              <a:t>就是</a:t>
            </a:r>
            <a:r>
              <a:rPr lang="en-US" altLang="zh-CN" dirty="0"/>
              <a:t>NP</a:t>
            </a:r>
            <a:r>
              <a:rPr lang="zh-CN" altLang="en-US" dirty="0"/>
              <a:t> </a:t>
            </a:r>
            <a:r>
              <a:rPr lang="en-US" altLang="zh-CN" dirty="0"/>
              <a:t>hard</a:t>
            </a:r>
            <a:r>
              <a:rPr lang="zh-CN" altLang="en-US" dirty="0"/>
              <a:t>问题</a:t>
            </a:r>
            <a:endParaRPr lang="en-US" altLang="zh-CN" dirty="0"/>
          </a:p>
          <a:p>
            <a:r>
              <a:rPr lang="en-US" dirty="0"/>
              <a:t>NPC = NP </a:t>
            </a:r>
            <a:r>
              <a:rPr lang="zh-CN" altLang="en-US" dirty="0"/>
              <a:t>与 </a:t>
            </a:r>
            <a:r>
              <a:rPr lang="en-US" altLang="zh-CN" dirty="0"/>
              <a:t>NP hard</a:t>
            </a:r>
            <a:r>
              <a:rPr lang="zh-CN" altLang="en-US" dirty="0"/>
              <a:t> 的交集</a:t>
            </a:r>
            <a:endParaRPr lang="en-CN" dirty="0"/>
          </a:p>
        </p:txBody>
      </p:sp>
    </p:spTree>
    <p:extLst>
      <p:ext uri="{BB962C8B-B14F-4D97-AF65-F5344CB8AC3E}">
        <p14:creationId xmlns:p14="http://schemas.microsoft.com/office/powerpoint/2010/main" val="2761727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P</a:t>
            </a:r>
            <a:r>
              <a:rPr lang="zh-CN" altLang="en-US" dirty="0"/>
              <a:t>等于</a:t>
            </a:r>
            <a:r>
              <a:rPr lang="en-US" altLang="zh-CN" dirty="0"/>
              <a:t>NP</a:t>
            </a:r>
            <a:r>
              <a:rPr lang="zh-CN" altLang="en-US" dirty="0"/>
              <a:t>吗</a:t>
            </a:r>
            <a:endParaRPr lang="en-US" altLang="zh-CN" dirty="0"/>
          </a:p>
        </p:txBody>
      </p:sp>
      <p:sp>
        <p:nvSpPr>
          <p:cNvPr id="3" name="文本占位符 2"/>
          <p:cNvSpPr>
            <a:spLocks noGrp="1"/>
          </p:cNvSpPr>
          <p:nvPr>
            <p:ph type="body" idx="1"/>
          </p:nvPr>
        </p:nvSpPr>
        <p:spPr/>
        <p:txBody>
          <a:bodyPr rtlCol="0"/>
          <a:lstStyle/>
          <a:p>
            <a:r>
              <a:rPr lang="zh-CN" altLang="en-US" dirty="0"/>
              <a:t>第</a:t>
            </a:r>
            <a:r>
              <a:rPr lang="en-US" altLang="zh-CN" dirty="0"/>
              <a:t>12</a:t>
            </a:r>
            <a:r>
              <a:rPr lang="zh-CN" altLang="en-US" dirty="0"/>
              <a:t>章 算法复杂度</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62640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t>
            </a:r>
            <a:r>
              <a:rPr lang="zh-CN" altLang="en-US" dirty="0"/>
              <a:t>等于</a:t>
            </a:r>
            <a:r>
              <a:rPr lang="en-US" altLang="zh-CN" dirty="0"/>
              <a:t>NP</a:t>
            </a:r>
            <a:r>
              <a:rPr lang="zh-CN" altLang="en-US" dirty="0"/>
              <a:t>的结果</a:t>
            </a:r>
            <a:endParaRPr lang="en-US" dirty="0"/>
          </a:p>
        </p:txBody>
      </p:sp>
      <p:sp>
        <p:nvSpPr>
          <p:cNvPr id="3" name="Content Placeholder 2"/>
          <p:cNvSpPr>
            <a:spLocks noGrp="1"/>
          </p:cNvSpPr>
          <p:nvPr>
            <p:ph idx="1"/>
          </p:nvPr>
        </p:nvSpPr>
        <p:spPr/>
        <p:txBody>
          <a:bodyPr>
            <a:normAutofit fontScale="77500" lnSpcReduction="20000"/>
          </a:bodyPr>
          <a:lstStyle/>
          <a:p>
            <a:r>
              <a:rPr lang="en-US" altLang="zh-CN" dirty="0"/>
              <a:t>⼀⼤</a:t>
            </a:r>
            <a:r>
              <a:rPr lang="zh-CN" altLang="en-US" dirty="0"/>
              <a:t>批⽿熟能详的游戏，如扫雷、俄罗斯⽅块、超级玛丽等，⼈们将为它们编写出⾼效的算法，使得电脑玩游戏的⽔平⽆⼈能及</a:t>
            </a:r>
          </a:p>
          <a:p>
            <a:r>
              <a:rPr lang="zh-CN" altLang="en-US" dirty="0"/>
              <a:t>整数规划、旅⾏商问题等许多运筹学中的难题会被⾼效地解决，这个⽅向的研究将提升到前所未有的⾼度</a:t>
            </a:r>
          </a:p>
          <a:p>
            <a:r>
              <a:rPr lang="zh-CN" altLang="en-US" dirty="0"/>
              <a:t>蛋⽩质的折叠问题也是⼀个</a:t>
            </a:r>
            <a:r>
              <a:rPr lang="en-US" altLang="zh-CN" dirty="0"/>
              <a:t>NPC </a:t>
            </a:r>
            <a:r>
              <a:rPr lang="zh-CN" altLang="en-US" dirty="0"/>
              <a:t>问题，新的算法⽆疑是⽣物与医学界的⼀个福⾳，对⼈类疾病预防和制药⽔平将会产⽣极⼤的促进</a:t>
            </a:r>
          </a:p>
          <a:p>
            <a:r>
              <a:rPr lang="zh-CN" altLang="en-US" dirty="0"/>
              <a:t>现实中⽤的好多加密算法，核⼼都是归结到</a:t>
            </a:r>
            <a:r>
              <a:rPr lang="en-US" altLang="zh-CN" dirty="0"/>
              <a:t>NP </a:t>
            </a:r>
            <a:r>
              <a:rPr lang="zh-CN" altLang="en-US" dirty="0"/>
              <a:t>不等于</a:t>
            </a:r>
            <a:r>
              <a:rPr lang="en-US" altLang="zh-CN" dirty="0"/>
              <a:t>P </a:t>
            </a:r>
            <a:r>
              <a:rPr lang="zh-CN" altLang="en-US" dirty="0"/>
              <a:t>上的。如果我们找到了多项式时间算法，很多密码的破解时间会被⼤⼤减少，现在的⽹银将不再安全</a:t>
            </a:r>
            <a:endParaRPr lang="en-US" dirty="0"/>
          </a:p>
        </p:txBody>
      </p:sp>
    </p:spTree>
    <p:extLst>
      <p:ext uri="{BB962C8B-B14F-4D97-AF65-F5344CB8AC3E}">
        <p14:creationId xmlns:p14="http://schemas.microsoft.com/office/powerpoint/2010/main" val="952279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易解问题</a:t>
            </a:r>
            <a:endParaRPr lang="en-US" dirty="0"/>
          </a:p>
        </p:txBody>
      </p:sp>
      <p:sp>
        <p:nvSpPr>
          <p:cNvPr id="3" name="Content Placeholder 2"/>
          <p:cNvSpPr>
            <a:spLocks noGrp="1"/>
          </p:cNvSpPr>
          <p:nvPr>
            <p:ph idx="1"/>
          </p:nvPr>
        </p:nvSpPr>
        <p:spPr/>
        <p:txBody>
          <a:bodyPr/>
          <a:lstStyle/>
          <a:p>
            <a:r>
              <a:rPr lang="zh-CN" altLang="en-US" dirty="0"/>
              <a:t>如果一个问题的时间复杂度是多项式形式，就称它为</a:t>
            </a:r>
            <a:r>
              <a:rPr lang="en-US" altLang="zh-CN" dirty="0"/>
              <a:t>P</a:t>
            </a:r>
            <a:r>
              <a:rPr lang="zh-CN" altLang="en-US" dirty="0"/>
              <a:t>问题</a:t>
            </a:r>
            <a:endParaRPr lang="en-US" altLang="zh-CN" dirty="0"/>
          </a:p>
          <a:p>
            <a:r>
              <a:rPr lang="en-US" altLang="zh-CN" dirty="0"/>
              <a:t>P</a:t>
            </a:r>
            <a:r>
              <a:rPr lang="zh-CN" altLang="en-US" dirty="0"/>
              <a:t>是英文</a:t>
            </a:r>
            <a:r>
              <a:rPr lang="en-US" dirty="0"/>
              <a:t>Polynomial</a:t>
            </a:r>
            <a:r>
              <a:rPr lang="zh-CN" altLang="en-US" dirty="0"/>
              <a:t>的首字母缩写</a:t>
            </a:r>
            <a:endParaRPr lang="en-US" altLang="zh-CN" dirty="0"/>
          </a:p>
          <a:p>
            <a:endParaRPr lang="en-US" dirty="0"/>
          </a:p>
          <a:p>
            <a:endParaRPr lang="en-US" dirty="0"/>
          </a:p>
          <a:p>
            <a:r>
              <a:rPr lang="en-US" dirty="0"/>
              <a:t>n </a:t>
            </a:r>
            <a:r>
              <a:rPr lang="en-US" dirty="0" err="1"/>
              <a:t>logn</a:t>
            </a:r>
            <a:r>
              <a:rPr lang="en-US" dirty="0"/>
              <a:t> </a:t>
            </a:r>
            <a:r>
              <a:rPr lang="zh-CN" altLang="en-US" dirty="0"/>
              <a:t>也是多项式，因为它上界</a:t>
            </a:r>
            <a:r>
              <a:rPr lang="en-US" altLang="zh-CN" dirty="0"/>
              <a:t>n</a:t>
            </a:r>
            <a:r>
              <a:rPr lang="en-US" altLang="zh-CN" baseline="30000" dirty="0"/>
              <a:t>2</a:t>
            </a:r>
            <a:r>
              <a:rPr lang="zh-CN" altLang="en-US" dirty="0"/>
              <a:t>是多项式</a:t>
            </a:r>
            <a:endParaRPr lang="en-US" dirty="0"/>
          </a:p>
        </p:txBody>
      </p:sp>
      <p:pic>
        <p:nvPicPr>
          <p:cNvPr id="4" name="Picture 3"/>
          <p:cNvPicPr>
            <a:picLocks noChangeAspect="1"/>
          </p:cNvPicPr>
          <p:nvPr/>
        </p:nvPicPr>
        <p:blipFill>
          <a:blip r:embed="rId2"/>
          <a:stretch>
            <a:fillRect/>
          </a:stretch>
        </p:blipFill>
        <p:spPr>
          <a:xfrm>
            <a:off x="3878263" y="3695700"/>
            <a:ext cx="4432300" cy="685800"/>
          </a:xfrm>
          <a:prstGeom prst="rect">
            <a:avLst/>
          </a:prstGeom>
        </p:spPr>
      </p:pic>
    </p:spTree>
    <p:extLst>
      <p:ext uri="{BB962C8B-B14F-4D97-AF65-F5344CB8AC3E}">
        <p14:creationId xmlns:p14="http://schemas.microsoft.com/office/powerpoint/2010/main" val="5670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所有问题都有解吗？</a:t>
            </a:r>
            <a:endParaRPr lang="en-US" dirty="0"/>
          </a:p>
        </p:txBody>
      </p:sp>
      <p:sp>
        <p:nvSpPr>
          <p:cNvPr id="3" name="Content Placeholder 2"/>
          <p:cNvSpPr>
            <a:spLocks noGrp="1"/>
          </p:cNvSpPr>
          <p:nvPr>
            <p:ph idx="1"/>
          </p:nvPr>
        </p:nvSpPr>
        <p:spPr>
          <a:xfrm>
            <a:off x="1522414" y="1844824"/>
            <a:ext cx="9144000" cy="4327376"/>
          </a:xfrm>
        </p:spPr>
        <p:txBody>
          <a:bodyPr/>
          <a:lstStyle/>
          <a:p>
            <a:r>
              <a:rPr lang="en-US" altLang="zh-CN" dirty="0"/>
              <a:t>A(P, I) = 1 </a:t>
            </a:r>
            <a:r>
              <a:rPr lang="zh-CN" altLang="en-US" dirty="0"/>
              <a:t>输入为</a:t>
            </a:r>
            <a:r>
              <a:rPr lang="en-US" altLang="zh-CN" dirty="0"/>
              <a:t>I</a:t>
            </a:r>
            <a:r>
              <a:rPr lang="zh-CN" altLang="en-US" dirty="0"/>
              <a:t>的程序</a:t>
            </a:r>
            <a:r>
              <a:rPr lang="en-US" altLang="zh-CN" dirty="0"/>
              <a:t>P</a:t>
            </a:r>
            <a:r>
              <a:rPr lang="zh-CN" altLang="en-US" dirty="0"/>
              <a:t>可停</a:t>
            </a:r>
            <a:endParaRPr lang="en-US" altLang="zh-CN" dirty="0"/>
          </a:p>
          <a:p>
            <a:r>
              <a:rPr lang="en-US" altLang="zh-CN" dirty="0"/>
              <a:t>A(P, I) = 0 </a:t>
            </a:r>
            <a:r>
              <a:rPr lang="zh-CN" altLang="en-US" dirty="0"/>
              <a:t>输入为</a:t>
            </a:r>
            <a:r>
              <a:rPr lang="en-US" altLang="zh-CN" dirty="0"/>
              <a:t>I</a:t>
            </a:r>
            <a:r>
              <a:rPr lang="zh-CN" altLang="en-US" dirty="0"/>
              <a:t>的程序</a:t>
            </a:r>
            <a:r>
              <a:rPr lang="en-US" altLang="zh-CN" dirty="0"/>
              <a:t>P</a:t>
            </a:r>
            <a:r>
              <a:rPr lang="zh-CN" altLang="en-US" dirty="0"/>
              <a:t>无限循环</a:t>
            </a:r>
            <a:endParaRPr lang="en-US" altLang="zh-CN" dirty="0"/>
          </a:p>
          <a:p>
            <a:endParaRPr lang="en-US" dirty="0"/>
          </a:p>
        </p:txBody>
      </p:sp>
    </p:spTree>
    <p:extLst>
      <p:ext uri="{BB962C8B-B14F-4D97-AF65-F5344CB8AC3E}">
        <p14:creationId xmlns:p14="http://schemas.microsoft.com/office/powerpoint/2010/main" val="10095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所有问题都有解吗？</a:t>
            </a:r>
            <a:endParaRPr lang="en-US" dirty="0"/>
          </a:p>
        </p:txBody>
      </p:sp>
      <p:sp>
        <p:nvSpPr>
          <p:cNvPr id="3" name="Content Placeholder 2"/>
          <p:cNvSpPr>
            <a:spLocks noGrp="1"/>
          </p:cNvSpPr>
          <p:nvPr>
            <p:ph idx="1"/>
          </p:nvPr>
        </p:nvSpPr>
        <p:spPr>
          <a:xfrm>
            <a:off x="1522414" y="1844824"/>
            <a:ext cx="9144000" cy="4327376"/>
          </a:xfrm>
        </p:spPr>
        <p:txBody>
          <a:bodyPr/>
          <a:lstStyle/>
          <a:p>
            <a:r>
              <a:rPr lang="en-US" altLang="zh-CN" dirty="0"/>
              <a:t>A(P, I) = 1 </a:t>
            </a:r>
            <a:r>
              <a:rPr lang="zh-CN" altLang="en-US" dirty="0"/>
              <a:t>输入为</a:t>
            </a:r>
            <a:r>
              <a:rPr lang="en-US" altLang="zh-CN" dirty="0"/>
              <a:t>I</a:t>
            </a:r>
            <a:r>
              <a:rPr lang="zh-CN" altLang="en-US" dirty="0"/>
              <a:t>的程序</a:t>
            </a:r>
            <a:r>
              <a:rPr lang="en-US" altLang="zh-CN" dirty="0"/>
              <a:t>P</a:t>
            </a:r>
            <a:r>
              <a:rPr lang="zh-CN" altLang="en-US" dirty="0"/>
              <a:t>可停</a:t>
            </a:r>
            <a:endParaRPr lang="en-US" altLang="zh-CN" dirty="0"/>
          </a:p>
          <a:p>
            <a:r>
              <a:rPr lang="en-US" altLang="zh-CN" dirty="0"/>
              <a:t>A(P, I) = 0 </a:t>
            </a:r>
            <a:r>
              <a:rPr lang="zh-CN" altLang="en-US" dirty="0"/>
              <a:t>输入为</a:t>
            </a:r>
            <a:r>
              <a:rPr lang="en-US" altLang="zh-CN" dirty="0"/>
              <a:t>I</a:t>
            </a:r>
            <a:r>
              <a:rPr lang="zh-CN" altLang="en-US" dirty="0"/>
              <a:t>的程序</a:t>
            </a:r>
            <a:r>
              <a:rPr lang="en-US" altLang="zh-CN" dirty="0"/>
              <a:t>P</a:t>
            </a:r>
            <a:r>
              <a:rPr lang="zh-CN" altLang="en-US" dirty="0"/>
              <a:t>无限循环</a:t>
            </a:r>
            <a:endParaRPr lang="en-US" altLang="zh-CN" dirty="0"/>
          </a:p>
          <a:p>
            <a:r>
              <a:rPr lang="zh-CN" altLang="en-US" dirty="0"/>
              <a:t>构造一个函数，不能得到确定结果</a:t>
            </a:r>
            <a:endParaRPr lang="en-US" altLang="zh-CN" dirty="0"/>
          </a:p>
          <a:p>
            <a:endParaRPr lang="en-US" dirty="0"/>
          </a:p>
        </p:txBody>
      </p:sp>
      <p:pic>
        <p:nvPicPr>
          <p:cNvPr id="4" name="Picture 3"/>
          <p:cNvPicPr>
            <a:picLocks noChangeAspect="1"/>
          </p:cNvPicPr>
          <p:nvPr/>
        </p:nvPicPr>
        <p:blipFill>
          <a:blip r:embed="rId2"/>
          <a:stretch>
            <a:fillRect/>
          </a:stretch>
        </p:blipFill>
        <p:spPr>
          <a:xfrm>
            <a:off x="3790156" y="3983141"/>
            <a:ext cx="4826000" cy="2095500"/>
          </a:xfrm>
          <a:prstGeom prst="rect">
            <a:avLst/>
          </a:prstGeom>
        </p:spPr>
      </p:pic>
    </p:spTree>
    <p:extLst>
      <p:ext uri="{BB962C8B-B14F-4D97-AF65-F5344CB8AC3E}">
        <p14:creationId xmlns:p14="http://schemas.microsoft.com/office/powerpoint/2010/main" val="1525525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问题分类</a:t>
            </a:r>
            <a:endParaRPr lang="en-US" dirty="0"/>
          </a:p>
        </p:txBody>
      </p:sp>
      <p:pic>
        <p:nvPicPr>
          <p:cNvPr id="4" name="Picture 3"/>
          <p:cNvPicPr>
            <a:picLocks noChangeAspect="1"/>
          </p:cNvPicPr>
          <p:nvPr/>
        </p:nvPicPr>
        <p:blipFill>
          <a:blip r:embed="rId2"/>
          <a:stretch>
            <a:fillRect/>
          </a:stretch>
        </p:blipFill>
        <p:spPr>
          <a:xfrm>
            <a:off x="3173413" y="2348880"/>
            <a:ext cx="5842000" cy="3022600"/>
          </a:xfrm>
          <a:prstGeom prst="rect">
            <a:avLst/>
          </a:prstGeom>
        </p:spPr>
      </p:pic>
    </p:spTree>
    <p:extLst>
      <p:ext uri="{BB962C8B-B14F-4D97-AF65-F5344CB8AC3E}">
        <p14:creationId xmlns:p14="http://schemas.microsoft.com/office/powerpoint/2010/main" val="171904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目前没有多项式时间复杂度算法的问题</a:t>
            </a:r>
            <a:endParaRPr lang="en-US" dirty="0"/>
          </a:p>
        </p:txBody>
      </p:sp>
      <p:sp>
        <p:nvSpPr>
          <p:cNvPr id="3" name="Content Placeholder 2"/>
          <p:cNvSpPr>
            <a:spLocks noGrp="1"/>
          </p:cNvSpPr>
          <p:nvPr>
            <p:ph idx="1"/>
          </p:nvPr>
        </p:nvSpPr>
        <p:spPr/>
        <p:txBody>
          <a:bodyPr/>
          <a:lstStyle/>
          <a:p>
            <a:r>
              <a:rPr lang="zh-CN" altLang="en-US" dirty="0"/>
              <a:t>旅行商问题</a:t>
            </a:r>
            <a:endParaRPr lang="en-US" altLang="zh-CN" dirty="0"/>
          </a:p>
          <a:p>
            <a:r>
              <a:rPr lang="zh-CN" altLang="en-US" dirty="0"/>
              <a:t>最大团问题</a:t>
            </a:r>
            <a:endParaRPr lang="en-US" dirty="0"/>
          </a:p>
        </p:txBody>
      </p:sp>
    </p:spTree>
    <p:extLst>
      <p:ext uri="{BB962C8B-B14F-4D97-AF65-F5344CB8AC3E}">
        <p14:creationId xmlns:p14="http://schemas.microsoft.com/office/powerpoint/2010/main" val="2079909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旅行商问题</a:t>
            </a:r>
            <a:endParaRPr lang="en-US" dirty="0"/>
          </a:p>
        </p:txBody>
      </p:sp>
      <p:sp>
        <p:nvSpPr>
          <p:cNvPr id="3" name="Content Placeholder 2"/>
          <p:cNvSpPr>
            <a:spLocks noGrp="1"/>
          </p:cNvSpPr>
          <p:nvPr>
            <p:ph idx="1"/>
          </p:nvPr>
        </p:nvSpPr>
        <p:spPr/>
        <p:txBody>
          <a:bodyPr/>
          <a:lstStyle/>
          <a:p>
            <a:r>
              <a:rPr lang="zh-CN" altLang="en-US" dirty="0"/>
              <a:t>已知每⼀个城市之间的距离，需要规划⼀条从杭州出发，途经</a:t>
            </a:r>
            <a:r>
              <a:rPr lang="en-US" altLang="zh-CN" dirty="0"/>
              <a:t>661 </a:t>
            </a:r>
            <a:r>
              <a:rPr lang="zh-CN" altLang="en-US" dirty="0"/>
              <a:t>个城市中的每⼀个城市，最后回到杭州的路径。要求这条路径是所有可⾏路径中，总的⾥程数最短的⼀条路径</a:t>
            </a:r>
            <a:endParaRPr lang="en-US" dirty="0"/>
          </a:p>
        </p:txBody>
      </p:sp>
    </p:spTree>
    <p:extLst>
      <p:ext uri="{BB962C8B-B14F-4D97-AF65-F5344CB8AC3E}">
        <p14:creationId xmlns:p14="http://schemas.microsoft.com/office/powerpoint/2010/main" val="30439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黑板 16 x 9">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465_TF02804846_TF02804846" id="{118C6178-8627-4F1A-8ADE-4D23F9B5C89B}" vid="{47D4BC64-CC5E-41E6-96A6-68E3DA472C92}"/>
    </a:ext>
  </a:extLst>
</a:theme>
</file>

<file path=ppt/theme/theme2.xml><?xml version="1.0" encoding="utf-8"?>
<a:theme xmlns:a="http://schemas.openxmlformats.org/drawingml/2006/main" name="办公室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tf02804846</Template>
  <TotalTime>3129</TotalTime>
  <Words>1416</Words>
  <Application>Microsoft Macintosh PowerPoint</Application>
  <PresentationFormat>Custom</PresentationFormat>
  <Paragraphs>119</Paragraphs>
  <Slides>35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Microsoft YaHei UI</vt:lpstr>
      <vt:lpstr>Arial</vt:lpstr>
      <vt:lpstr>Consolas</vt:lpstr>
      <vt:lpstr>Corbel</vt:lpstr>
      <vt:lpstr>黑板 16 x 9</vt:lpstr>
      <vt:lpstr>算法设计与分析Python</vt:lpstr>
      <vt:lpstr>引言</vt:lpstr>
      <vt:lpstr>问题分类</vt:lpstr>
      <vt:lpstr>易解问题</vt:lpstr>
      <vt:lpstr>所有问题都有解吗？</vt:lpstr>
      <vt:lpstr>所有问题都有解吗？</vt:lpstr>
      <vt:lpstr>问题分类</vt:lpstr>
      <vt:lpstr>目前没有多项式时间复杂度算法的问题</vt:lpstr>
      <vt:lpstr>旅行商问题</vt:lpstr>
      <vt:lpstr>最大团问题</vt:lpstr>
      <vt:lpstr>NPC问题</vt:lpstr>
      <vt:lpstr>课堂讨论</vt:lpstr>
      <vt:lpstr>课堂讨论</vt:lpstr>
      <vt:lpstr>为什么需要决策问题</vt:lpstr>
      <vt:lpstr>典型决策问题</vt:lpstr>
      <vt:lpstr>大部分决策问题不可解</vt:lpstr>
      <vt:lpstr>问题的化约</vt:lpstr>
      <vt:lpstr>化约举例</vt:lpstr>
      <vt:lpstr>化约的传递性</vt:lpstr>
      <vt:lpstr>NP 问题</vt:lpstr>
      <vt:lpstr>可解问题分类</vt:lpstr>
      <vt:lpstr>典型Np问题</vt:lpstr>
      <vt:lpstr>课堂讨论</vt:lpstr>
      <vt:lpstr>NPC问题</vt:lpstr>
      <vt:lpstr>NPC问题</vt:lpstr>
      <vt:lpstr>NPC问题</vt:lpstr>
      <vt:lpstr>第一个NPC问题</vt:lpstr>
      <vt:lpstr>布尔可满⾜性问题</vt:lpstr>
      <vt:lpstr>何时放弃</vt:lpstr>
      <vt:lpstr>如何证明问题是NPC问题</vt:lpstr>
      <vt:lpstr>典型NPC问题</vt:lpstr>
      <vt:lpstr>典型NPC问题</vt:lpstr>
      <vt:lpstr>NP hard</vt:lpstr>
      <vt:lpstr>P等于NP吗</vt:lpstr>
      <vt:lpstr>P等于NP的结果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Cheng Zhenbo</dc:creator>
  <cp:lastModifiedBy>czb@zjut.edu.cn</cp:lastModifiedBy>
  <cp:revision>796</cp:revision>
  <dcterms:created xsi:type="dcterms:W3CDTF">2018-02-14T04:48:25Z</dcterms:created>
  <dcterms:modified xsi:type="dcterms:W3CDTF">2020-04-12T12:08:06Z</dcterms:modified>
</cp:coreProperties>
</file>