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0" r:id="rId3"/>
    <p:sldId id="265" r:id="rId4"/>
    <p:sldId id="272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58" r:id="rId24"/>
    <p:sldId id="294" r:id="rId25"/>
    <p:sldId id="295" r:id="rId26"/>
    <p:sldId id="296" r:id="rId27"/>
    <p:sldId id="297" r:id="rId28"/>
    <p:sldId id="298" r:id="rId29"/>
    <p:sldId id="299" r:id="rId30"/>
    <p:sldId id="273" r:id="rId31"/>
    <p:sldId id="300" r:id="rId32"/>
    <p:sldId id="303" r:id="rId33"/>
    <p:sldId id="301" r:id="rId34"/>
    <p:sldId id="302" r:id="rId35"/>
    <p:sldId id="304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05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82485" autoAdjust="0"/>
  </p:normalViewPr>
  <p:slideViewPr>
    <p:cSldViewPr>
      <p:cViewPr varScale="1">
        <p:scale>
          <a:sx n="90" d="100"/>
          <a:sy n="90" d="100"/>
        </p:scale>
        <p:origin x="5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613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60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16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61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4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30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64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35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 smtClean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  <a:p>
            <a:pPr lvl="1" rtl="0"/>
            <a:r>
              <a:rPr lang="en-US" altLang="zh-CN" noProof="0" dirty="0" smtClean="0"/>
              <a:t>Second level</a:t>
            </a:r>
          </a:p>
          <a:p>
            <a:pPr lvl="2" rtl="0"/>
            <a:r>
              <a:rPr lang="en-US" altLang="zh-CN" noProof="0" dirty="0" smtClean="0"/>
              <a:t>Third level</a:t>
            </a:r>
          </a:p>
          <a:p>
            <a:pPr lvl="3" rtl="0"/>
            <a:r>
              <a:rPr lang="en-US" altLang="zh-CN" noProof="0" dirty="0" smtClean="0"/>
              <a:t>Fourth level</a:t>
            </a:r>
          </a:p>
          <a:p>
            <a:pPr lvl="4" rtl="0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 smtClean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2018/10/7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最大流算法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流量与图割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2060" cy="42672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割</a:t>
            </a:r>
            <a:r>
              <a:rPr lang="zh-CN" altLang="en-US" dirty="0"/>
              <a:t>就是把</a:t>
            </a:r>
            <a:r>
              <a:rPr lang="zh-CN" altLang="en-US" dirty="0" smtClean="0"/>
              <a:t>图节点</a:t>
            </a:r>
            <a:r>
              <a:rPr lang="zh-CN" altLang="en-US" dirty="0"/>
              <a:t>分开的</a:t>
            </a:r>
            <a:r>
              <a:rPr lang="zh-CN" altLang="en-US" dirty="0" smtClean="0"/>
              <a:t>边，右图的虚线</a:t>
            </a:r>
            <a:endParaRPr lang="en-US" altLang="zh-CN" dirty="0" smtClean="0"/>
          </a:p>
          <a:p>
            <a:r>
              <a:rPr lang="zh-CN" altLang="en-US" dirty="0" smtClean="0"/>
              <a:t>集合</a:t>
            </a:r>
            <a:r>
              <a:rPr lang="en-US" altLang="zh-CN" dirty="0"/>
              <a:t>S </a:t>
            </a:r>
            <a:r>
              <a:rPr lang="zh-CN" altLang="en-US" dirty="0"/>
              <a:t>包括了源点</a:t>
            </a:r>
            <a:r>
              <a:rPr lang="en-US" altLang="zh-CN" dirty="0"/>
              <a:t>s</a:t>
            </a:r>
            <a:r>
              <a:rPr lang="zh-CN" altLang="en-US" dirty="0"/>
              <a:t>，⽽</a:t>
            </a:r>
            <a:r>
              <a:rPr lang="en-US" altLang="zh-CN" dirty="0"/>
              <a:t>T </a:t>
            </a:r>
            <a:r>
              <a:rPr lang="zh-CN" altLang="en-US" dirty="0"/>
              <a:t>则包含⽬</a:t>
            </a:r>
            <a:r>
              <a:rPr lang="zh-CN" altLang="en-US" dirty="0" smtClean="0"/>
              <a:t>标</a:t>
            </a:r>
            <a:r>
              <a:rPr lang="ja-JP" altLang="en-US" dirty="0" smtClean="0"/>
              <a:t>点</a:t>
            </a:r>
            <a:r>
              <a:rPr lang="en-US" altLang="ja-JP" dirty="0" smtClean="0"/>
              <a:t>t</a:t>
            </a:r>
          </a:p>
          <a:p>
            <a:r>
              <a:rPr lang="mr-IN" dirty="0" err="1"/>
              <a:t>通过这个割的流量为f</a:t>
            </a:r>
            <a:r>
              <a:rPr lang="mr-IN" dirty="0"/>
              <a:t>(</a:t>
            </a:r>
            <a:r>
              <a:rPr lang="mr-IN" dirty="0" err="1"/>
              <a:t>S</a:t>
            </a:r>
            <a:r>
              <a:rPr lang="mr-IN" dirty="0"/>
              <a:t>, </a:t>
            </a:r>
            <a:r>
              <a:rPr lang="mr-IN" dirty="0" err="1"/>
              <a:t>T</a:t>
            </a:r>
            <a:r>
              <a:rPr lang="mr-IN" dirty="0"/>
              <a:t>)=(2 + 2) + </a:t>
            </a:r>
            <a:r>
              <a:rPr lang="mr-IN" dirty="0" smtClean="0"/>
              <a:t>(</a:t>
            </a:r>
            <a:r>
              <a:rPr lang="en-US" dirty="0" smtClean="0"/>
              <a:t>-</a:t>
            </a:r>
            <a:r>
              <a:rPr lang="mr-IN" dirty="0" smtClean="0"/>
              <a:t>2 </a:t>
            </a:r>
            <a:r>
              <a:rPr lang="mr-IN" dirty="0"/>
              <a:t>+ 1 </a:t>
            </a:r>
            <a:r>
              <a:rPr lang="en-US" dirty="0" smtClean="0"/>
              <a:t>-</a:t>
            </a:r>
            <a:r>
              <a:rPr lang="mr-IN" dirty="0" smtClean="0"/>
              <a:t> </a:t>
            </a:r>
            <a:r>
              <a:rPr lang="mr-IN" dirty="0"/>
              <a:t>1 + 2)=4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74" y="1905000"/>
            <a:ext cx="5244266" cy="20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流量与图割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2060" cy="4267200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通过割上的流量等于图上从源点</a:t>
            </a:r>
            <a:r>
              <a:rPr lang="en-US" altLang="zh-CN" dirty="0">
                <a:solidFill>
                  <a:srgbClr val="0070C0"/>
                </a:solidFill>
              </a:rPr>
              <a:t>s </a:t>
            </a:r>
            <a:r>
              <a:rPr lang="zh-CN" altLang="en-US" dirty="0">
                <a:solidFill>
                  <a:srgbClr val="0070C0"/>
                </a:solidFill>
              </a:rPr>
              <a:t>出发到各个节点的</a:t>
            </a:r>
            <a:r>
              <a:rPr lang="zh-CN" altLang="en-US" dirty="0" smtClean="0">
                <a:solidFill>
                  <a:srgbClr val="0070C0"/>
                </a:solidFill>
              </a:rPr>
              <a:t>流量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dirty="0" smtClean="0"/>
              <a:t>需要</a:t>
            </a:r>
            <a:r>
              <a:rPr lang="zh-CN" altLang="en-US" dirty="0"/>
              <a:t>满⾜的条件就是源点和⽬标点在不同</a:t>
            </a:r>
            <a:r>
              <a:rPr lang="zh-CN" altLang="en-US" dirty="0" smtClean="0"/>
              <a:t>的集合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74" y="1905000"/>
            <a:ext cx="5244266" cy="20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流量与图割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2060" cy="4267200"/>
          </a:xfrm>
        </p:spPr>
        <p:txBody>
          <a:bodyPr/>
          <a:lstStyle/>
          <a:p>
            <a:r>
              <a:rPr lang="mr-IN" dirty="0" err="1"/>
              <a:t>割的容量为c</a:t>
            </a:r>
            <a:r>
              <a:rPr lang="mr-IN" dirty="0"/>
              <a:t>(</a:t>
            </a:r>
            <a:r>
              <a:rPr lang="mr-IN" dirty="0" err="1"/>
              <a:t>S</a:t>
            </a:r>
            <a:r>
              <a:rPr lang="mr-IN" dirty="0"/>
              <a:t>, </a:t>
            </a:r>
            <a:r>
              <a:rPr lang="mr-IN" dirty="0" err="1"/>
              <a:t>T</a:t>
            </a:r>
            <a:r>
              <a:rPr lang="mr-IN" dirty="0"/>
              <a:t>)=</a:t>
            </a:r>
            <a:r>
              <a:rPr lang="mr-IN" dirty="0" smtClean="0"/>
              <a:t>3+2+1+3=9</a:t>
            </a:r>
            <a:endParaRPr lang="en-US" dirty="0" smtClean="0"/>
          </a:p>
          <a:p>
            <a:pPr lvl="1"/>
            <a:r>
              <a:rPr lang="zh-CN" altLang="en-US" dirty="0"/>
              <a:t>容量只考虑从节点集合</a:t>
            </a:r>
            <a:r>
              <a:rPr lang="en-US" altLang="zh-CN" dirty="0"/>
              <a:t>S </a:t>
            </a:r>
            <a:r>
              <a:rPr lang="zh-CN" altLang="en-US" dirty="0"/>
              <a:t>到节点集合</a:t>
            </a:r>
            <a:r>
              <a:rPr lang="en-US" altLang="zh-CN" dirty="0"/>
              <a:t>T </a:t>
            </a:r>
            <a:r>
              <a:rPr lang="zh-CN" altLang="en-US" dirty="0"/>
              <a:t>的边</a:t>
            </a:r>
            <a:r>
              <a:rPr lang="zh-CN" altLang="en-US" dirty="0" smtClean="0"/>
              <a:t>的容量累积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74" y="1905000"/>
            <a:ext cx="5244266" cy="20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流量与图割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82060" cy="4267200"/>
          </a:xfrm>
        </p:spPr>
        <p:txBody>
          <a:bodyPr/>
          <a:lstStyle/>
          <a:p>
            <a:r>
              <a:rPr lang="zh-CN" altLang="en-US" dirty="0"/>
              <a:t>图上的流量不能超过图中</a:t>
            </a:r>
            <a:r>
              <a:rPr lang="zh-CN" altLang="en-US" dirty="0" smtClean="0"/>
              <a:t>任意割</a:t>
            </a:r>
            <a:r>
              <a:rPr lang="zh-CN" altLang="en-US" dirty="0"/>
              <a:t>的</a:t>
            </a:r>
            <a:r>
              <a:rPr lang="zh-CN" altLang="en-US" dirty="0" smtClean="0"/>
              <a:t>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需要在图上找出其最⼤的流量，只需要求得图</a:t>
            </a:r>
            <a:r>
              <a:rPr lang="zh-CN" altLang="en-US" dirty="0" smtClean="0"/>
              <a:t>中所有</a:t>
            </a:r>
            <a:r>
              <a:rPr lang="zh-CN" altLang="en-US" dirty="0"/>
              <a:t>割中容量最⼩的值便可以确定最⼤流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474" y="1905000"/>
            <a:ext cx="5244266" cy="20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求最大流的</a:t>
            </a:r>
            <a:r>
              <a:rPr lang="zh-CN" altLang="en-US" dirty="0"/>
              <a:t>逐步逼近法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到⽬的地点</a:t>
            </a:r>
            <a:r>
              <a:rPr lang="en-US" altLang="zh-CN" dirty="0"/>
              <a:t>t</a:t>
            </a:r>
            <a:r>
              <a:rPr lang="zh-CN" altLang="en-US" dirty="0" smtClean="0"/>
              <a:t>，找</a:t>
            </a:r>
            <a:r>
              <a:rPr lang="zh-CN" altLang="en-US" dirty="0"/>
              <a:t>出⼀条路径，确定该路径上可⾏流量的最⼤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然后</a:t>
            </a:r>
            <a:r>
              <a:rPr lang="zh-CN" altLang="en-US" dirty="0"/>
              <a:t>依次找出各条路径，</a:t>
            </a:r>
            <a:r>
              <a:rPr lang="zh-CN" altLang="en-US" dirty="0" smtClean="0"/>
              <a:t>直到流量</a:t>
            </a:r>
            <a:r>
              <a:rPr lang="zh-CN" altLang="en-US" dirty="0"/>
              <a:t>不能再增长为⽌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2" y="2235200"/>
            <a:ext cx="9220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802681" cy="4267200"/>
          </a:xfrm>
        </p:spPr>
        <p:txBody>
          <a:bodyPr/>
          <a:lstStyle/>
          <a:p>
            <a:r>
              <a:rPr lang="zh-CN" altLang="en-US" dirty="0" smtClean="0"/>
              <a:t>图上最大流为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吗</a:t>
            </a:r>
            <a:r>
              <a:rPr lang="zh-CN" altLang="en-US" dirty="0"/>
              <a:t>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95" y="1920428"/>
            <a:ext cx="43561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802681" cy="4267200"/>
          </a:xfrm>
        </p:spPr>
        <p:txBody>
          <a:bodyPr/>
          <a:lstStyle/>
          <a:p>
            <a:r>
              <a:rPr lang="zh-CN" altLang="en-US" dirty="0" smtClean="0"/>
              <a:t>图上最大流为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应该是</a:t>
            </a:r>
            <a:r>
              <a:rPr lang="en-US" altLang="zh-CN" dirty="0" smtClean="0"/>
              <a:t>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060848"/>
            <a:ext cx="4508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改进简单的逐步逼近法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/>
          <a:lstStyle/>
          <a:p>
            <a:r>
              <a:rPr lang="zh-CN" altLang="en-US" dirty="0" smtClean="0"/>
              <a:t>增加回退机制</a:t>
            </a:r>
            <a:endParaRPr lang="en-US" altLang="zh-CN" dirty="0" smtClean="0"/>
          </a:p>
          <a:p>
            <a:r>
              <a:rPr lang="zh-CN" altLang="en-US" dirty="0" smtClean="0"/>
              <a:t>剩余流图</a:t>
            </a:r>
            <a:endParaRPr lang="en-US" altLang="zh-CN" dirty="0" smtClean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u </a:t>
            </a:r>
            <a:r>
              <a:rPr lang="zh-CN" altLang="en-US" dirty="0"/>
              <a:t>到</a:t>
            </a:r>
            <a:r>
              <a:rPr lang="en-US" altLang="zh-CN" dirty="0"/>
              <a:t>x </a:t>
            </a:r>
            <a:r>
              <a:rPr lang="zh-CN" altLang="en-US" dirty="0"/>
              <a:t>还可以允许的流量为</a:t>
            </a:r>
            <a:r>
              <a:rPr lang="en-US" altLang="zh-CN" dirty="0"/>
              <a:t>c </a:t>
            </a:r>
            <a:r>
              <a:rPr lang="en-US" altLang="zh-CN" dirty="0" smtClean="0"/>
              <a:t>- </a:t>
            </a:r>
            <a:r>
              <a:rPr lang="en-US" altLang="zh-CN" dirty="0"/>
              <a:t>f</a:t>
            </a:r>
            <a:r>
              <a:rPr lang="zh-CN" altLang="en-US" dirty="0"/>
              <a:t>，节点</a:t>
            </a:r>
            <a:r>
              <a:rPr lang="en-US" altLang="zh-CN" dirty="0"/>
              <a:t>x </a:t>
            </a:r>
            <a:r>
              <a:rPr lang="zh-CN" altLang="en-US" dirty="0"/>
              <a:t>到</a:t>
            </a:r>
            <a:r>
              <a:rPr lang="en-US" altLang="zh-CN" dirty="0"/>
              <a:t>u </a:t>
            </a:r>
            <a:r>
              <a:rPr lang="zh-CN" altLang="en-US" dirty="0"/>
              <a:t>允许</a:t>
            </a:r>
            <a:r>
              <a:rPr lang="zh-CN" altLang="en-US" dirty="0" smtClean="0"/>
              <a:t>回退</a:t>
            </a:r>
            <a:r>
              <a:rPr lang="zh-CN" altLang="en-US" dirty="0"/>
              <a:t>的流量则是</a:t>
            </a:r>
            <a:r>
              <a:rPr lang="en-US" altLang="zh-CN" dirty="0"/>
              <a:t>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2060848"/>
            <a:ext cx="3009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1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流图与剩余流图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68" y="3105150"/>
            <a:ext cx="43942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2882900"/>
            <a:ext cx="47244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Ford-Fulkerson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en-US" altLang="zh-CN" dirty="0" smtClean="0"/>
              <a:t>Edmond-Karp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最大流算法应用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最⼤流最⼩割定理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chemeClr val="accent1"/>
                </a:solidFill>
              </a:rPr>
              <a:t>剩余流量图</a:t>
            </a:r>
            <a:r>
              <a:rPr lang="en-US" altLang="zh-CN" dirty="0" err="1">
                <a:solidFill>
                  <a:schemeClr val="accent1"/>
                </a:solidFill>
              </a:rPr>
              <a:t>Gf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/>
              <a:t>上没有可扩展的路径，那么</a:t>
            </a:r>
            <a:r>
              <a:rPr lang="en-US" altLang="zh-CN" dirty="0"/>
              <a:t>s </a:t>
            </a:r>
            <a:r>
              <a:rPr lang="zh-CN" altLang="en-US" dirty="0"/>
              <a:t>到</a:t>
            </a:r>
            <a:r>
              <a:rPr lang="en-US" altLang="zh-CN" dirty="0"/>
              <a:t>t </a:t>
            </a:r>
            <a:r>
              <a:rPr lang="zh-CN" altLang="en-US" dirty="0"/>
              <a:t>的割上容量等于流量</a:t>
            </a:r>
            <a:r>
              <a:rPr lang="zh-CN" altLang="en-US" dirty="0" smtClean="0"/>
              <a:t>，</a:t>
            </a:r>
            <a:r>
              <a:rPr lang="mr-IN" dirty="0" err="1" smtClean="0"/>
              <a:t>即</a:t>
            </a:r>
            <a:r>
              <a:rPr lang="mr-IN" dirty="0" err="1"/>
              <a:t>|f</a:t>
            </a:r>
            <a:r>
              <a:rPr lang="mr-IN" dirty="0"/>
              <a:t>|=</a:t>
            </a:r>
            <a:r>
              <a:rPr lang="mr-IN" dirty="0" err="1"/>
              <a:t>c</a:t>
            </a:r>
            <a:r>
              <a:rPr lang="mr-IN" dirty="0"/>
              <a:t>(</a:t>
            </a:r>
            <a:r>
              <a:rPr lang="mr-IN" dirty="0" err="1"/>
              <a:t>S</a:t>
            </a:r>
            <a:r>
              <a:rPr lang="mr-IN" dirty="0"/>
              <a:t>, </a:t>
            </a:r>
            <a:r>
              <a:rPr lang="mr-IN" dirty="0" err="1"/>
              <a:t>T</a:t>
            </a:r>
            <a:r>
              <a:rPr lang="mr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1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3212976"/>
                <a:ext cx="9144000" cy="29592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假定当流量为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时，</a:t>
                </a:r>
                <a:r>
                  <a:rPr lang="en-US" altLang="zh-CN" dirty="0" err="1"/>
                  <a:t>Gf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不能再进⼀步</a:t>
                </a:r>
                <a:r>
                  <a:rPr lang="zh-CN" altLang="en-US" dirty="0" smtClean="0"/>
                  <a:t>扩展。</a:t>
                </a:r>
                <a:r>
                  <a:rPr lang="zh-CN" altLang="en-US" dirty="0"/>
                  <a:t>定义节点</a:t>
                </a:r>
                <a:r>
                  <a:rPr lang="zh-CN" altLang="en-US" dirty="0" smtClean="0"/>
                  <a:t>集合</a:t>
                </a:r>
                <a:r>
                  <a:rPr lang="en-US" altLang="zh-CN" dirty="0" smtClean="0"/>
                  <a:t>S </a:t>
                </a:r>
                <a:r>
                  <a:rPr lang="zh-CN" altLang="en-US" dirty="0"/>
                  <a:t>为从初始节点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可达的所有节点集</a:t>
                </a:r>
                <a:r>
                  <a:rPr lang="en-US" altLang="zh-CN" dirty="0"/>
                  <a:t>{u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V}</a:t>
                </a:r>
                <a:r>
                  <a:rPr lang="zh-CN" altLang="en-US" dirty="0"/>
                  <a:t>。节点集</a:t>
                </a:r>
                <a:r>
                  <a:rPr lang="en-US" altLang="zh-CN" dirty="0"/>
                  <a:t>T=V-S</a:t>
                </a:r>
                <a:r>
                  <a:rPr lang="zh-CN" altLang="en-US" dirty="0"/>
                  <a:t>，也就是除了</a:t>
                </a:r>
                <a:r>
                  <a:rPr lang="zh-CN" altLang="en-US" dirty="0" smtClean="0"/>
                  <a:t>节点集</a:t>
                </a:r>
                <a:r>
                  <a:rPr lang="en-US" altLang="zh-CN" dirty="0" smtClean="0"/>
                  <a:t>S </a:t>
                </a:r>
                <a:r>
                  <a:rPr lang="zh-CN" altLang="en-US" dirty="0"/>
                  <a:t>外剩余的其他节点。由于</a:t>
                </a:r>
                <a:r>
                  <a:rPr lang="en-US" altLang="zh-CN" dirty="0"/>
                  <a:t>s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t</a:t>
                </a:r>
                <a:r>
                  <a:rPr lang="en-US" altLang="zh-C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T</a:t>
                </a:r>
                <a:r>
                  <a:rPr lang="zh-CN" altLang="en-US" dirty="0"/>
                  <a:t>，因此</a:t>
                </a:r>
                <a:r>
                  <a:rPr lang="en-US" altLang="zh-CN" dirty="0"/>
                  <a:t>(S, T) </a:t>
                </a:r>
                <a:r>
                  <a:rPr lang="zh-CN" altLang="en-US" dirty="0"/>
                  <a:t>是⼀个</a:t>
                </a:r>
                <a:r>
                  <a:rPr lang="zh-CN" altLang="en-US" dirty="0" smtClean="0"/>
                  <a:t>割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3212976"/>
                <a:ext cx="9144000" cy="2959224"/>
              </a:xfrm>
              <a:blipFill rotWithShape="0"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40" y="1957090"/>
            <a:ext cx="4686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3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1957090"/>
            <a:ext cx="46863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63" y="3429000"/>
            <a:ext cx="10147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Ford-Fulkerson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最大流算法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对所有的边将其流量值置为</a:t>
            </a:r>
            <a:r>
              <a:rPr lang="en-US" altLang="zh-CN" dirty="0" smtClean="0"/>
              <a:t>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23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对所有的边将其流量值置为</a:t>
            </a:r>
            <a:r>
              <a:rPr lang="en-US" altLang="zh-CN" dirty="0"/>
              <a:t>0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剩余容量图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选择⼀条从源点</a:t>
            </a:r>
            <a:r>
              <a:rPr lang="en-US" altLang="zh-CN" dirty="0"/>
              <a:t>s </a:t>
            </a:r>
            <a:r>
              <a:rPr lang="zh-CN" altLang="en-US" dirty="0"/>
              <a:t>到⽬的点</a:t>
            </a:r>
            <a:r>
              <a:rPr lang="en-US" altLang="zh-CN" dirty="0"/>
              <a:t>t </a:t>
            </a:r>
            <a:r>
              <a:rPr lang="zh-CN" altLang="en-US" dirty="0"/>
              <a:t>的路径</a:t>
            </a:r>
            <a:r>
              <a:rPr lang="en-US" altLang="zh-CN" dirty="0" smtClean="0"/>
              <a:t>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06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对所有的边将其流量值置为</a:t>
            </a:r>
            <a:r>
              <a:rPr lang="en-US" altLang="zh-CN" dirty="0"/>
              <a:t>0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剩余容量图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选择⼀条从源点</a:t>
            </a:r>
            <a:r>
              <a:rPr lang="en-US" altLang="zh-CN" dirty="0"/>
              <a:t>s </a:t>
            </a:r>
            <a:r>
              <a:rPr lang="zh-CN" altLang="en-US" dirty="0"/>
              <a:t>到⽬的点</a:t>
            </a:r>
            <a:r>
              <a:rPr lang="en-US" altLang="zh-CN" dirty="0"/>
              <a:t>t </a:t>
            </a:r>
            <a:r>
              <a:rPr lang="zh-CN" altLang="en-US" dirty="0"/>
              <a:t>的路径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流量图</a:t>
            </a:r>
            <a:r>
              <a:rPr lang="en-US" altLang="zh-CN" dirty="0"/>
              <a:t>G</a:t>
            </a:r>
            <a:r>
              <a:rPr lang="zh-CN" altLang="en-US" dirty="0"/>
              <a:t>，扩展路径</a:t>
            </a:r>
            <a:r>
              <a:rPr lang="en-US" altLang="zh-CN" dirty="0"/>
              <a:t>P </a:t>
            </a:r>
            <a:r>
              <a:rPr lang="zh-CN" altLang="en-US" dirty="0"/>
              <a:t>上允许的最⼩</a:t>
            </a:r>
            <a:r>
              <a:rPr lang="zh-CN" altLang="en-US" dirty="0" smtClean="0"/>
              <a:t>流量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3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Ford-Fulkerson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/>
              <a:t>对所有的边将其流量值置为</a:t>
            </a:r>
            <a:r>
              <a:rPr lang="en-US" altLang="zh-CN" dirty="0"/>
              <a:t>0</a:t>
            </a:r>
          </a:p>
          <a:p>
            <a:r>
              <a:rPr lang="zh-CN" altLang="en-US" dirty="0" smtClean="0"/>
              <a:t>从</a:t>
            </a:r>
            <a:r>
              <a:rPr lang="zh-CN" altLang="en-US" dirty="0"/>
              <a:t>剩余容量图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选择⼀条从源点</a:t>
            </a:r>
            <a:r>
              <a:rPr lang="en-US" altLang="zh-CN" dirty="0"/>
              <a:t>s </a:t>
            </a:r>
            <a:r>
              <a:rPr lang="zh-CN" altLang="en-US" dirty="0"/>
              <a:t>到⽬的点</a:t>
            </a:r>
            <a:r>
              <a:rPr lang="en-US" altLang="zh-CN" dirty="0"/>
              <a:t>t </a:t>
            </a:r>
            <a:r>
              <a:rPr lang="zh-CN" altLang="en-US" dirty="0"/>
              <a:t>的路径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 smtClean="0"/>
              <a:t>对</a:t>
            </a:r>
            <a:r>
              <a:rPr lang="zh-CN" altLang="en-US" dirty="0"/>
              <a:t>流量图</a:t>
            </a:r>
            <a:r>
              <a:rPr lang="en-US" altLang="zh-CN" dirty="0"/>
              <a:t>G</a:t>
            </a:r>
            <a:r>
              <a:rPr lang="zh-CN" altLang="en-US" dirty="0"/>
              <a:t>，扩展路径</a:t>
            </a:r>
            <a:r>
              <a:rPr lang="en-US" altLang="zh-CN" dirty="0"/>
              <a:t>P </a:t>
            </a:r>
            <a:r>
              <a:rPr lang="zh-CN" altLang="en-US" dirty="0"/>
              <a:t>上允许的最⼩流量</a:t>
            </a:r>
          </a:p>
          <a:p>
            <a:pPr lvl="1"/>
            <a:r>
              <a:rPr lang="zh-CN" altLang="en-US" dirty="0" smtClean="0"/>
              <a:t>直到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上不存在从源点</a:t>
            </a:r>
            <a:r>
              <a:rPr lang="en-US" altLang="zh-CN" dirty="0"/>
              <a:t>s </a:t>
            </a:r>
            <a:r>
              <a:rPr lang="zh-CN" altLang="en-US" dirty="0"/>
              <a:t>到⽬的点</a:t>
            </a:r>
            <a:r>
              <a:rPr lang="en-US" altLang="zh-CN" dirty="0"/>
              <a:t>t </a:t>
            </a:r>
            <a:r>
              <a:rPr lang="zh-CN" altLang="en-US" dirty="0"/>
              <a:t>的路径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731" y="0"/>
            <a:ext cx="7005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732238" cy="42672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总是在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中选择了</a:t>
            </a:r>
            <a:r>
              <a:rPr lang="en-US" altLang="zh-CN" dirty="0"/>
              <a:t>a </a:t>
            </a:r>
            <a:r>
              <a:rPr lang="zh-CN" altLang="en-US" dirty="0"/>
              <a:t>和</a:t>
            </a:r>
            <a:r>
              <a:rPr lang="en-US" altLang="zh-CN" dirty="0"/>
              <a:t>b </a:t>
            </a:r>
            <a:r>
              <a:rPr lang="zh-CN" altLang="en-US" dirty="0"/>
              <a:t>这两个节点之间的连接，从⽽</a:t>
            </a:r>
            <a:r>
              <a:rPr lang="zh-CN" altLang="en-US" dirty="0" smtClean="0"/>
              <a:t>每次</a:t>
            </a:r>
            <a:r>
              <a:rPr lang="zh-CN" altLang="en-US" dirty="0"/>
              <a:t>只能扩展</a:t>
            </a:r>
            <a:r>
              <a:rPr lang="en-US" altLang="zh-CN" dirty="0"/>
              <a:t>1 </a:t>
            </a:r>
            <a:r>
              <a:rPr lang="zh-CN" altLang="en-US" dirty="0"/>
              <a:t>个单位流量。依此过程进⾏扩展，需要</a:t>
            </a:r>
            <a:r>
              <a:rPr lang="en-US" altLang="zh-CN" dirty="0"/>
              <a:t>O(10</a:t>
            </a:r>
            <a:r>
              <a:rPr lang="en-US" altLang="zh-CN" baseline="30000" dirty="0"/>
              <a:t>9</a:t>
            </a:r>
            <a:r>
              <a:rPr lang="en-US" altLang="zh-CN" dirty="0"/>
              <a:t>) </a:t>
            </a:r>
            <a:r>
              <a:rPr lang="zh-CN" altLang="en-US" dirty="0"/>
              <a:t>步才能计算出</a:t>
            </a:r>
            <a:r>
              <a:rPr lang="zh-CN" altLang="en-US" dirty="0" smtClean="0"/>
              <a:t>该图的</a:t>
            </a:r>
            <a:r>
              <a:rPr lang="zh-CN" altLang="en-US" dirty="0"/>
              <a:t>最⼤</a:t>
            </a:r>
            <a:r>
              <a:rPr lang="zh-CN" altLang="en-US" dirty="0" smtClean="0"/>
              <a:t>流</a:t>
            </a:r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在剩余流图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上寻找第⼀条从源点</a:t>
            </a:r>
            <a:r>
              <a:rPr lang="en-US" altLang="zh-CN" dirty="0"/>
              <a:t>s </a:t>
            </a:r>
            <a:r>
              <a:rPr lang="zh-CN" altLang="en-US" dirty="0"/>
              <a:t>到⽬的点</a:t>
            </a:r>
            <a:r>
              <a:rPr lang="en-US" altLang="zh-CN" dirty="0"/>
              <a:t>t </a:t>
            </a:r>
            <a:r>
              <a:rPr lang="zh-CN" altLang="en-US" dirty="0"/>
              <a:t>的路径时，就选择</a:t>
            </a:r>
            <a:r>
              <a:rPr lang="zh-CN" altLang="en-US" dirty="0" smtClean="0"/>
              <a:t>了路径</a:t>
            </a:r>
            <a:r>
              <a:rPr lang="en-US" altLang="zh-CN" dirty="0" smtClean="0"/>
              <a:t>s-&gt;a-&gt;t</a:t>
            </a:r>
            <a:r>
              <a:rPr lang="zh-CN" altLang="en-US" dirty="0"/>
              <a:t>，那么可以在第⼀次就将流量扩展为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r>
              <a:rPr lang="zh-CN" altLang="en-US" dirty="0"/>
              <a:t>，</a:t>
            </a:r>
            <a:r>
              <a:rPr lang="zh-CN" altLang="en-US" dirty="0" smtClean="0"/>
              <a:t>这</a:t>
            </a:r>
            <a:r>
              <a:rPr lang="zh-CN" altLang="en-US" dirty="0"/>
              <a:t>意味着只需要</a:t>
            </a:r>
            <a:r>
              <a:rPr lang="en-US" altLang="zh-CN" dirty="0"/>
              <a:t>2 </a:t>
            </a:r>
            <a:r>
              <a:rPr lang="zh-CN" altLang="en-US" dirty="0"/>
              <a:t>步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zh-CN" altLang="en-US" dirty="0" smtClean="0"/>
              <a:t>如何改进？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2060848"/>
            <a:ext cx="3200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732238" cy="433231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最大流问题是图上的优化问题</a:t>
            </a:r>
            <a:endParaRPr lang="en-US" altLang="zh-CN" dirty="0" smtClean="0"/>
          </a:p>
          <a:p>
            <a:r>
              <a:rPr lang="en-US" altLang="zh-CN" dirty="0" smtClean="0"/>
              <a:t>1954</a:t>
            </a:r>
            <a:r>
              <a:rPr lang="zh-CN" altLang="en-US" dirty="0" smtClean="0"/>
              <a:t>年由数学家</a:t>
            </a:r>
            <a:r>
              <a:rPr lang="en-US" altLang="zh-CN" dirty="0"/>
              <a:t> T. E. Harris 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</a:t>
            </a:r>
            <a:r>
              <a:rPr lang="en-US" altLang="zh-CN" dirty="0"/>
              <a:t>. S. </a:t>
            </a:r>
            <a:r>
              <a:rPr lang="en-US" altLang="zh-CN" dirty="0" smtClean="0"/>
              <a:t>Ross</a:t>
            </a:r>
            <a:r>
              <a:rPr lang="zh-CN" altLang="en-US" dirty="0" smtClean="0"/>
              <a:t>在研究苏联铁轨交通模型时创立</a:t>
            </a:r>
            <a:endParaRPr lang="en-US" altLang="zh-CN" dirty="0" smtClean="0"/>
          </a:p>
          <a:p>
            <a:r>
              <a:rPr lang="en-US" altLang="zh-CN" dirty="0" smtClean="0"/>
              <a:t>1955</a:t>
            </a:r>
            <a:r>
              <a:rPr lang="zh-CN" altLang="en-US" dirty="0" smtClean="0"/>
              <a:t>年，</a:t>
            </a:r>
            <a:r>
              <a:rPr lang="en-US" altLang="zh-CN" dirty="0"/>
              <a:t>  Lester R. Ford, Jr. </a:t>
            </a:r>
            <a:r>
              <a:rPr lang="zh-CN" altLang="en-US" dirty="0" smtClean="0"/>
              <a:t>和</a:t>
            </a:r>
            <a:r>
              <a:rPr lang="en-US" altLang="zh-CN" dirty="0"/>
              <a:t> Delbert R. Fulkerson </a:t>
            </a:r>
            <a:r>
              <a:rPr lang="zh-CN" altLang="en-US" dirty="0" smtClean="0"/>
              <a:t>提出了第一个求解最大流问题的算法</a:t>
            </a:r>
            <a:endParaRPr lang="en-US" altLang="zh-CN" dirty="0" smtClean="0"/>
          </a:p>
        </p:txBody>
      </p:sp>
      <p:pic>
        <p:nvPicPr>
          <p:cNvPr id="1026" name="Picture 2" descr="https://upload.wikimedia.org/wikipedia/commons/thumb/9/94/Max_flow.svg/330px-Max_flow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2060848"/>
            <a:ext cx="3143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4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/>
              <a:t>Edmond-Karp</a:t>
            </a:r>
            <a:r>
              <a:rPr lang="zh-CN" altLang="en-US" dirty="0" smtClean="0"/>
              <a:t>算法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最大流算法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55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Edmond-Karp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就是在</a:t>
            </a:r>
            <a:r>
              <a:rPr lang="en-US" altLang="zh-CN" dirty="0" err="1"/>
              <a:t>Gf</a:t>
            </a:r>
            <a:r>
              <a:rPr lang="en-US" altLang="zh-CN" dirty="0"/>
              <a:t> </a:t>
            </a:r>
            <a:r>
              <a:rPr lang="zh-CN" altLang="en-US" dirty="0"/>
              <a:t>上寻找可扩展路径时，总是按照</a:t>
            </a:r>
            <a:r>
              <a:rPr lang="zh-CN" altLang="en-US" dirty="0">
                <a:solidFill>
                  <a:schemeClr val="accent1"/>
                </a:solidFill>
              </a:rPr>
              <a:t>宽度优先原则</a:t>
            </a:r>
            <a:r>
              <a:rPr lang="zh-CN" altLang="en-US" dirty="0"/>
              <a:t>来</a:t>
            </a:r>
            <a:r>
              <a:rPr lang="zh-CN" altLang="en-US" dirty="0" smtClean="0"/>
              <a:t>得到可</a:t>
            </a:r>
            <a:r>
              <a:rPr lang="zh-CN" altLang="en-US" dirty="0"/>
              <a:t>扩展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dirty="0"/>
              <a:t>Edmond-Karp </a:t>
            </a:r>
            <a:r>
              <a:rPr lang="en-US" dirty="0" err="1"/>
              <a:t>算法的执⾏时间为O</a:t>
            </a:r>
            <a:r>
              <a:rPr lang="en-US" dirty="0" smtClean="0"/>
              <a:t>(|V |</a:t>
            </a:r>
            <a:r>
              <a:rPr lang="en-US" dirty="0"/>
              <a:t>|</a:t>
            </a:r>
            <a:r>
              <a:rPr lang="en-US" dirty="0" smtClean="0"/>
              <a:t>E|</a:t>
            </a:r>
            <a:r>
              <a:rPr lang="en-US" baseline="30000" dirty="0" smtClean="0"/>
              <a:t>2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Edmond-Karp</a:t>
            </a:r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2616200"/>
            <a:ext cx="12103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51336"/>
            <a:ext cx="12188825" cy="59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62" y="1784350"/>
            <a:ext cx="7480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最大流算法应用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二向图最大匹配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最大流算法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17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72198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的配对关系，要求返回最大的配对数</a:t>
            </a:r>
            <a:endParaRPr lang="en-US" altLang="zh-CN" dirty="0" smtClean="0"/>
          </a:p>
          <a:p>
            <a:pPr lvl="1"/>
            <a:r>
              <a:rPr lang="de-DE" dirty="0"/>
              <a:t>a:1，c:3 和</a:t>
            </a:r>
            <a:r>
              <a:rPr lang="de-DE" dirty="0" smtClean="0"/>
              <a:t>d:5</a:t>
            </a:r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个配对</a:t>
            </a:r>
            <a:endParaRPr lang="de-DE" dirty="0" smtClean="0"/>
          </a:p>
          <a:p>
            <a:pPr lvl="1"/>
            <a:r>
              <a:rPr lang="is-IS" dirty="0" smtClean="0"/>
              <a:t>a:2，</a:t>
            </a:r>
            <a:r>
              <a:rPr lang="de-DE" dirty="0" smtClean="0"/>
              <a:t>b:1，d:3 </a:t>
            </a:r>
            <a:r>
              <a:rPr lang="de-DE" dirty="0"/>
              <a:t>和</a:t>
            </a:r>
            <a:r>
              <a:rPr lang="de-DE" dirty="0" smtClean="0"/>
              <a:t>e:5</a:t>
            </a:r>
            <a:r>
              <a:rPr lang="zh-CN" altLang="en-US" dirty="0" smtClean="0"/>
              <a:t>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配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24" y="1905000"/>
            <a:ext cx="2603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372198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给定集合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的配对关系，要求返回最大的配对数</a:t>
            </a:r>
            <a:endParaRPr lang="en-US" altLang="zh-CN" dirty="0" smtClean="0"/>
          </a:p>
          <a:p>
            <a:pPr lvl="1"/>
            <a:r>
              <a:rPr lang="de-DE" dirty="0"/>
              <a:t>a:1，c:3 和</a:t>
            </a:r>
            <a:r>
              <a:rPr lang="de-DE" dirty="0" smtClean="0"/>
              <a:t>d:5</a:t>
            </a:r>
            <a:r>
              <a:rPr lang="zh-CN" altLang="en-US" dirty="0" smtClean="0"/>
              <a:t>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个配对</a:t>
            </a:r>
            <a:endParaRPr lang="de-DE" dirty="0" smtClean="0"/>
          </a:p>
          <a:p>
            <a:pPr lvl="1"/>
            <a:r>
              <a:rPr lang="is-IS" dirty="0" smtClean="0"/>
              <a:t>a:2，</a:t>
            </a:r>
            <a:r>
              <a:rPr lang="de-DE" dirty="0" smtClean="0"/>
              <a:t>b:1，d:3 </a:t>
            </a:r>
            <a:r>
              <a:rPr lang="de-DE" dirty="0"/>
              <a:t>和</a:t>
            </a:r>
            <a:r>
              <a:rPr lang="de-DE" dirty="0" smtClean="0"/>
              <a:t>e:5</a:t>
            </a:r>
            <a:r>
              <a:rPr lang="zh-CN" altLang="en-US" dirty="0" smtClean="0"/>
              <a:t>共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zh-CN" altLang="en-US" dirty="0"/>
              <a:t>配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/>
              <a:t>并不⼀定能为每⼀</a:t>
            </a:r>
            <a:r>
              <a:rPr lang="zh-CN" altLang="en-US" dirty="0" smtClean="0"/>
              <a:t>个项⽬（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）都</a:t>
            </a:r>
            <a:r>
              <a:rPr lang="zh-CN" altLang="en-US" dirty="0"/>
              <a:t>找到负责</a:t>
            </a:r>
            <a:r>
              <a:rPr lang="zh-CN" altLang="en-US" dirty="0" smtClean="0"/>
              <a:t>⼈（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），</a:t>
            </a:r>
            <a:r>
              <a:rPr lang="zh-CN" altLang="en-US" dirty="0"/>
              <a:t>但我们期望为尽可能多的项⽬找到负责⼈</a:t>
            </a:r>
            <a:endParaRPr lang="de-DE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24" y="1905000"/>
            <a:ext cx="2603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5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156174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按照是否熟悉项⽬业务，建⽴从节点集</a:t>
            </a:r>
            <a:r>
              <a:rPr lang="en-US" altLang="zh-CN" dirty="0"/>
              <a:t>A </a:t>
            </a:r>
            <a:r>
              <a:rPr lang="zh-CN" altLang="en-US" dirty="0"/>
              <a:t>到节点集</a:t>
            </a:r>
            <a:r>
              <a:rPr lang="en-US" altLang="zh-CN" dirty="0"/>
              <a:t>B </a:t>
            </a:r>
            <a:r>
              <a:rPr lang="zh-CN" altLang="en-US" dirty="0"/>
              <a:t>的有向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2060848"/>
            <a:ext cx="4356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156174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按照是否熟悉项⽬业务，建⽴从节点集</a:t>
            </a:r>
            <a:r>
              <a:rPr lang="en-US" altLang="zh-CN" dirty="0"/>
              <a:t>A </a:t>
            </a:r>
            <a:r>
              <a:rPr lang="zh-CN" altLang="en-US" dirty="0"/>
              <a:t>到节点集</a:t>
            </a:r>
            <a:r>
              <a:rPr lang="en-US" altLang="zh-CN" dirty="0"/>
              <a:t>B </a:t>
            </a:r>
            <a:r>
              <a:rPr lang="zh-CN" altLang="en-US" dirty="0"/>
              <a:t>的有向边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新增加出发节点</a:t>
            </a:r>
            <a:r>
              <a:rPr lang="en-US" altLang="zh-CN" dirty="0"/>
              <a:t>s</a:t>
            </a:r>
            <a:r>
              <a:rPr lang="zh-CN" altLang="en-US" dirty="0"/>
              <a:t>，并新增从该节点到所有</a:t>
            </a:r>
            <a:r>
              <a:rPr lang="en-US" altLang="zh-CN" dirty="0"/>
              <a:t>A </a:t>
            </a:r>
            <a:r>
              <a:rPr lang="zh-CN" altLang="en-US" dirty="0"/>
              <a:t>中节点的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2060848"/>
            <a:ext cx="4356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3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92078" cy="4267200"/>
          </a:xfrm>
        </p:spPr>
        <p:txBody>
          <a:bodyPr/>
          <a:lstStyle/>
          <a:p>
            <a:r>
              <a:rPr lang="zh-CN" altLang="en-US" dirty="0" smtClean="0"/>
              <a:t>给定有向图，及其原点与终点</a:t>
            </a:r>
            <a:endParaRPr lang="en-US" altLang="zh-CN" dirty="0" smtClean="0"/>
          </a:p>
          <a:p>
            <a:r>
              <a:rPr lang="zh-CN" altLang="en-US" dirty="0" smtClean="0"/>
              <a:t>给定图上各个节点的容量</a:t>
            </a:r>
            <a:endParaRPr lang="en-US" altLang="zh-CN" dirty="0" smtClean="0"/>
          </a:p>
          <a:p>
            <a:r>
              <a:rPr lang="zh-CN" altLang="en-US" dirty="0" smtClean="0"/>
              <a:t>求出该图能允许的</a:t>
            </a:r>
            <a:r>
              <a:rPr lang="zh-CN" altLang="en-US" dirty="0" smtClean="0">
                <a:solidFill>
                  <a:schemeClr val="accent1"/>
                </a:solidFill>
              </a:rPr>
              <a:t>最大流量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156174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按照是否熟悉项⽬业务，建⽴从节点集</a:t>
            </a:r>
            <a:r>
              <a:rPr lang="en-US" altLang="zh-CN" dirty="0"/>
              <a:t>A </a:t>
            </a:r>
            <a:r>
              <a:rPr lang="zh-CN" altLang="en-US" dirty="0"/>
              <a:t>到节点集</a:t>
            </a:r>
            <a:r>
              <a:rPr lang="en-US" altLang="zh-CN" dirty="0"/>
              <a:t>B </a:t>
            </a:r>
            <a:r>
              <a:rPr lang="zh-CN" altLang="en-US" dirty="0"/>
              <a:t>的有向边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新增加出发节点</a:t>
            </a:r>
            <a:r>
              <a:rPr lang="en-US" altLang="zh-CN" dirty="0"/>
              <a:t>s</a:t>
            </a:r>
            <a:r>
              <a:rPr lang="zh-CN" altLang="en-US" dirty="0"/>
              <a:t>，并新增从该节点到所有</a:t>
            </a:r>
            <a:r>
              <a:rPr lang="en-US" altLang="zh-CN" dirty="0"/>
              <a:t>A </a:t>
            </a:r>
            <a:r>
              <a:rPr lang="zh-CN" altLang="en-US" dirty="0"/>
              <a:t>中节点的边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新增加⽬的节点</a:t>
            </a:r>
            <a:r>
              <a:rPr lang="en-US" altLang="zh-CN" dirty="0"/>
              <a:t>t</a:t>
            </a:r>
            <a:r>
              <a:rPr lang="zh-CN" altLang="en-US" dirty="0"/>
              <a:t>，并新增</a:t>
            </a:r>
            <a:r>
              <a:rPr lang="en-US" altLang="zh-CN" dirty="0"/>
              <a:t>B </a:t>
            </a:r>
            <a:r>
              <a:rPr lang="zh-CN" altLang="en-US" dirty="0"/>
              <a:t>中节点到节点</a:t>
            </a:r>
            <a:r>
              <a:rPr lang="en-US" altLang="zh-CN" dirty="0"/>
              <a:t>t </a:t>
            </a:r>
            <a:r>
              <a:rPr lang="zh-CN" altLang="en-US" dirty="0"/>
              <a:t>的</a:t>
            </a:r>
            <a:r>
              <a:rPr lang="zh-CN" altLang="en-US" dirty="0" smtClean="0"/>
              <a:t>边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2060848"/>
            <a:ext cx="4356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3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问题建模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156174" cy="426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按照是否熟悉项⽬业务，建⽴从节点集</a:t>
            </a:r>
            <a:r>
              <a:rPr lang="en-US" altLang="zh-CN" dirty="0"/>
              <a:t>A </a:t>
            </a:r>
            <a:r>
              <a:rPr lang="zh-CN" altLang="en-US" dirty="0"/>
              <a:t>到节点集</a:t>
            </a:r>
            <a:r>
              <a:rPr lang="en-US" altLang="zh-CN" dirty="0"/>
              <a:t>B </a:t>
            </a:r>
            <a:r>
              <a:rPr lang="zh-CN" altLang="en-US" dirty="0"/>
              <a:t>的有向边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新增加出发节点</a:t>
            </a:r>
            <a:r>
              <a:rPr lang="en-US" altLang="zh-CN" dirty="0"/>
              <a:t>s</a:t>
            </a:r>
            <a:r>
              <a:rPr lang="zh-CN" altLang="en-US" dirty="0"/>
              <a:t>，并新增从该节点到所有</a:t>
            </a:r>
            <a:r>
              <a:rPr lang="en-US" altLang="zh-CN" dirty="0"/>
              <a:t>A </a:t>
            </a:r>
            <a:r>
              <a:rPr lang="zh-CN" altLang="en-US" dirty="0"/>
              <a:t>中节点的边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新增加⽬的节点</a:t>
            </a:r>
            <a:r>
              <a:rPr lang="en-US" altLang="zh-CN" dirty="0"/>
              <a:t>t</a:t>
            </a:r>
            <a:r>
              <a:rPr lang="zh-CN" altLang="en-US" dirty="0"/>
              <a:t>，并新增</a:t>
            </a:r>
            <a:r>
              <a:rPr lang="en-US" altLang="zh-CN" dirty="0"/>
              <a:t>B </a:t>
            </a:r>
            <a:r>
              <a:rPr lang="zh-CN" altLang="en-US" dirty="0"/>
              <a:t>中节点到节点</a:t>
            </a:r>
            <a:r>
              <a:rPr lang="en-US" altLang="zh-CN" dirty="0"/>
              <a:t>t </a:t>
            </a:r>
            <a:r>
              <a:rPr lang="zh-CN" altLang="en-US" dirty="0"/>
              <a:t>的边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zh-CN" altLang="en-US" dirty="0"/>
              <a:t>图中每⼀条边的容量设为</a:t>
            </a:r>
            <a:r>
              <a:rPr lang="en-US" altLang="zh-CN" dirty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88" y="2060848"/>
            <a:ext cx="4356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2" y="825500"/>
            <a:ext cx="84201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最大流算法应用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文件传输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章 最大流算法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02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148062" cy="4267200"/>
          </a:xfrm>
        </p:spPr>
        <p:txBody>
          <a:bodyPr/>
          <a:lstStyle/>
          <a:p>
            <a:r>
              <a:rPr lang="zh-CN" altLang="en-US" dirty="0"/>
              <a:t>假设现在需要在⽹络中传输两个不同的⽂件，⽂件均从出发点</a:t>
            </a:r>
            <a:r>
              <a:rPr lang="en-US" altLang="zh-CN" dirty="0"/>
              <a:t>s </a:t>
            </a:r>
            <a:r>
              <a:rPr lang="zh-CN" altLang="en-US" dirty="0"/>
              <a:t>发往终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t</a:t>
            </a:r>
            <a:r>
              <a:rPr lang="zh-CN" altLang="en-US" dirty="0"/>
              <a:t>，为了避免在⽹络中可能出现的拥堵，要求两个⽂件在传输过程中经过的</a:t>
            </a:r>
            <a:r>
              <a:rPr lang="zh-CN" altLang="en-US" dirty="0" smtClean="0"/>
              <a:t>路径</a:t>
            </a:r>
            <a:r>
              <a:rPr lang="zh-CN" altLang="en-US" dirty="0"/>
              <a:t>没有重合。如果是需要传输</a:t>
            </a:r>
            <a:r>
              <a:rPr lang="en-US" altLang="zh-CN" dirty="0"/>
              <a:t>k </a:t>
            </a:r>
            <a:r>
              <a:rPr lang="zh-CN" altLang="en-US" dirty="0"/>
              <a:t>个⽂件，则需要找出</a:t>
            </a:r>
            <a:r>
              <a:rPr lang="en-US" altLang="zh-CN" dirty="0"/>
              <a:t>k </a:t>
            </a:r>
            <a:r>
              <a:rPr lang="zh-CN" altLang="en-US" dirty="0"/>
              <a:t>条没有重合边的路径。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53" y="2132856"/>
            <a:ext cx="5426672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求出图</a:t>
            </a:r>
            <a:r>
              <a:rPr lang="en-US" altLang="zh-CN" dirty="0"/>
              <a:t>G </a:t>
            </a:r>
            <a:r>
              <a:rPr lang="zh-CN" altLang="en-US" dirty="0"/>
              <a:t>的最⼤流；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从初始节点</a:t>
            </a:r>
            <a:r>
              <a:rPr lang="en-US" altLang="zh-CN" dirty="0"/>
              <a:t>s </a:t>
            </a:r>
            <a:r>
              <a:rPr lang="zh-CN" altLang="en-US" dirty="0"/>
              <a:t>开始，按照流图遍历路径；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如果在达到⽬的节点</a:t>
            </a:r>
            <a:r>
              <a:rPr lang="en-US" altLang="zh-CN" dirty="0"/>
              <a:t>t </a:t>
            </a:r>
            <a:r>
              <a:rPr lang="zh-CN" altLang="en-US" dirty="0"/>
              <a:t>之前，遇到环，则将属于该环的边的流量置为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到达</a:t>
            </a:r>
            <a:r>
              <a:rPr lang="en-US" altLang="zh-CN" dirty="0"/>
              <a:t>t </a:t>
            </a:r>
            <a:r>
              <a:rPr lang="zh-CN" altLang="en-US" dirty="0"/>
              <a:t>后，输出从</a:t>
            </a:r>
            <a:r>
              <a:rPr lang="en-US" altLang="zh-CN" dirty="0"/>
              <a:t>s </a:t>
            </a:r>
            <a:r>
              <a:rPr lang="zh-CN" altLang="en-US" dirty="0"/>
              <a:t>到</a:t>
            </a:r>
            <a:r>
              <a:rPr lang="en-US" altLang="zh-CN" dirty="0"/>
              <a:t>t </a:t>
            </a:r>
            <a:r>
              <a:rPr lang="zh-CN" altLang="en-US" dirty="0"/>
              <a:t>的路径；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重复第⼆步，直到</a:t>
            </a:r>
            <a:r>
              <a:rPr lang="en-US" altLang="zh-CN" dirty="0"/>
              <a:t>s </a:t>
            </a:r>
            <a:r>
              <a:rPr lang="zh-CN" altLang="en-US" dirty="0"/>
              <a:t>出发的每⼀条可⾏流路径均已经遍历过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给定有向、单位容量图</a:t>
            </a:r>
            <a:r>
              <a:rPr lang="en-US" altLang="zh-CN" dirty="0"/>
              <a:t>G</a:t>
            </a:r>
            <a:r>
              <a:rPr lang="zh-CN" altLang="en-US" dirty="0"/>
              <a:t>。如果存在</a:t>
            </a:r>
            <a:r>
              <a:rPr lang="en-US" altLang="zh-CN" dirty="0"/>
              <a:t>k </a:t>
            </a:r>
            <a:r>
              <a:rPr lang="zh-CN" altLang="en-US" dirty="0"/>
              <a:t>个单位的流量，那么则有</a:t>
            </a:r>
            <a:r>
              <a:rPr lang="en-US" altLang="zh-CN" dirty="0"/>
              <a:t>k </a:t>
            </a:r>
            <a:r>
              <a:rPr lang="zh-CN" altLang="en-US" dirty="0"/>
              <a:t>条不</a:t>
            </a:r>
            <a:r>
              <a:rPr lang="zh-CN" altLang="en-US" dirty="0" smtClean="0"/>
              <a:t>重合边</a:t>
            </a:r>
            <a:r>
              <a:rPr lang="zh-CN" altLang="en-US" dirty="0"/>
              <a:t>的路径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1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每⼀条边要么有</a:t>
            </a:r>
            <a:r>
              <a:rPr lang="en-US" altLang="zh-CN" dirty="0"/>
              <a:t>1 </a:t>
            </a:r>
            <a:r>
              <a:rPr lang="zh-CN" altLang="en-US" dirty="0"/>
              <a:t>个单位</a:t>
            </a:r>
            <a:r>
              <a:rPr lang="zh-CN" altLang="en-US" dirty="0" smtClean="0"/>
              <a:t>流量</a:t>
            </a:r>
            <a:r>
              <a:rPr lang="zh-CN" altLang="en-US" dirty="0"/>
              <a:t>通过，要么没有。当</a:t>
            </a:r>
            <a:r>
              <a:rPr lang="en-US" altLang="zh-CN" dirty="0"/>
              <a:t>k = 1 </a:t>
            </a:r>
            <a:r>
              <a:rPr lang="zh-CN" altLang="en-US" dirty="0"/>
              <a:t>时，只有⼀条从</a:t>
            </a:r>
            <a:r>
              <a:rPr lang="en-US" altLang="zh-CN" dirty="0"/>
              <a:t>s </a:t>
            </a:r>
            <a:r>
              <a:rPr lang="zh-CN" altLang="en-US" dirty="0"/>
              <a:t>到</a:t>
            </a:r>
            <a:r>
              <a:rPr lang="en-US" altLang="zh-CN" dirty="0"/>
              <a:t>t </a:t>
            </a:r>
            <a:r>
              <a:rPr lang="zh-CN" altLang="en-US" dirty="0"/>
              <a:t>的路径，且该路径上每</a:t>
            </a:r>
            <a:r>
              <a:rPr lang="zh-CN" altLang="en-US" dirty="0" smtClean="0"/>
              <a:t>条边的</a:t>
            </a:r>
            <a:r>
              <a:rPr lang="zh-CN" altLang="en-US" dirty="0"/>
              <a:t>流量为</a:t>
            </a:r>
            <a:r>
              <a:rPr lang="en-US" altLang="zh-CN" dirty="0"/>
              <a:t>1</a:t>
            </a:r>
            <a:r>
              <a:rPr lang="zh-CN" altLang="en-US" dirty="0"/>
              <a:t>，显然结论成</a:t>
            </a:r>
            <a:r>
              <a:rPr lang="zh-CN" altLang="en-US" dirty="0" smtClean="0"/>
              <a:t>⽴</a:t>
            </a:r>
            <a:endParaRPr lang="en-US" altLang="zh-CN" dirty="0" smtClean="0"/>
          </a:p>
          <a:p>
            <a:r>
              <a:rPr lang="zh-CN" altLang="en-US" dirty="0"/>
              <a:t>不妨设当</a:t>
            </a:r>
            <a:r>
              <a:rPr lang="en-US" altLang="zh-CN" dirty="0"/>
              <a:t>f &lt; k </a:t>
            </a:r>
            <a:r>
              <a:rPr lang="zh-CN" altLang="en-US" dirty="0"/>
              <a:t>时，以上结论依然成⽴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2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依此</a:t>
            </a:r>
            <a:r>
              <a:rPr lang="zh-CN" altLang="en-US" dirty="0"/>
              <a:t>可以获得达到⽬的节点</a:t>
            </a:r>
            <a:r>
              <a:rPr lang="en-US" altLang="zh-CN" dirty="0"/>
              <a:t>t </a:t>
            </a:r>
            <a:r>
              <a:rPr lang="zh-CN" altLang="en-US" dirty="0"/>
              <a:t>的路径，该路径上各边的流量为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zh-CN" altLang="en-US" dirty="0" smtClean="0"/>
              <a:t>不妨</a:t>
            </a:r>
            <a:r>
              <a:rPr lang="zh-CN" altLang="en-US" dirty="0"/>
              <a:t>将该条路径的流量置为</a:t>
            </a:r>
            <a:r>
              <a:rPr lang="en-US" altLang="zh-CN" dirty="0"/>
              <a:t>0</a:t>
            </a:r>
            <a:r>
              <a:rPr lang="zh-CN" altLang="en-US" dirty="0"/>
              <a:t>，那么剩余的流量应该为</a:t>
            </a:r>
            <a:r>
              <a:rPr lang="en-US" altLang="zh-CN" dirty="0"/>
              <a:t>k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380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/>
          </a:p>
          <a:p>
            <a:pPr lvl="1"/>
            <a:r>
              <a:rPr lang="zh-CN" altLang="en-US" dirty="0" smtClean="0"/>
              <a:t>依此</a:t>
            </a:r>
            <a:r>
              <a:rPr lang="zh-CN" altLang="en-US" dirty="0"/>
              <a:t>可以获得达到⽬的节点</a:t>
            </a:r>
            <a:r>
              <a:rPr lang="en-US" altLang="zh-CN" dirty="0"/>
              <a:t>t </a:t>
            </a:r>
            <a:r>
              <a:rPr lang="zh-CN" altLang="en-US" dirty="0"/>
              <a:t>的路径，该路径上各边的流量为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zh-CN" altLang="en-US" dirty="0" smtClean="0"/>
              <a:t>不妨</a:t>
            </a:r>
            <a:r>
              <a:rPr lang="zh-CN" altLang="en-US" dirty="0"/>
              <a:t>将该条路径的流量置为</a:t>
            </a:r>
            <a:r>
              <a:rPr lang="en-US" altLang="zh-CN" dirty="0"/>
              <a:t>0</a:t>
            </a:r>
            <a:r>
              <a:rPr lang="zh-CN" altLang="en-US" dirty="0"/>
              <a:t>，那么剩余的流量应该为</a:t>
            </a:r>
            <a:r>
              <a:rPr lang="en-US" altLang="zh-CN" dirty="0"/>
              <a:t>k </a:t>
            </a:r>
            <a:r>
              <a:rPr lang="mr-IN" altLang="zh-CN" dirty="0" smtClean="0"/>
              <a:t>–</a:t>
            </a:r>
            <a:r>
              <a:rPr lang="en-US" altLang="zh-CN" dirty="0" smtClean="0"/>
              <a:t> 1</a:t>
            </a:r>
          </a:p>
          <a:p>
            <a:pPr lvl="1"/>
            <a:r>
              <a:rPr lang="zh-CN" altLang="en-US" dirty="0"/>
              <a:t>根据</a:t>
            </a:r>
            <a:r>
              <a:rPr lang="zh-CN" altLang="en-US" dirty="0" smtClean="0"/>
              <a:t>归纳</a:t>
            </a:r>
            <a:r>
              <a:rPr lang="zh-CN" altLang="en-US" dirty="0"/>
              <a:t>假设，</a:t>
            </a:r>
            <a:r>
              <a:rPr lang="zh-CN" altLang="en-US" dirty="0" smtClean="0"/>
              <a:t>当</a:t>
            </a:r>
            <a:r>
              <a:rPr lang="en-US" altLang="zh-CN" dirty="0" smtClean="0"/>
              <a:t>f </a:t>
            </a:r>
            <a:r>
              <a:rPr lang="en-US" altLang="zh-CN" dirty="0"/>
              <a:t>&lt; k </a:t>
            </a:r>
            <a:r>
              <a:rPr lang="zh-CN" altLang="en-US" dirty="0"/>
              <a:t>时，图中存在</a:t>
            </a:r>
            <a:r>
              <a:rPr lang="en-US" altLang="zh-CN" dirty="0"/>
              <a:t>f </a:t>
            </a:r>
            <a:r>
              <a:rPr lang="zh-CN" altLang="en-US" dirty="0"/>
              <a:t>条不重合边的路径。因此，此时将原来置为</a:t>
            </a:r>
            <a:r>
              <a:rPr lang="en-US" altLang="zh-CN" dirty="0"/>
              <a:t>0 </a:t>
            </a:r>
            <a:r>
              <a:rPr lang="zh-CN" altLang="en-US" dirty="0"/>
              <a:t>的路径加</a:t>
            </a:r>
            <a:r>
              <a:rPr lang="zh-CN" altLang="en-US" dirty="0" smtClean="0"/>
              <a:t>⼊进去</a:t>
            </a:r>
            <a:r>
              <a:rPr lang="zh-CN" altLang="en-US" dirty="0"/>
              <a:t>，则最⼤流为</a:t>
            </a:r>
            <a:r>
              <a:rPr lang="en-US" altLang="zh-CN" dirty="0"/>
              <a:t>k</a:t>
            </a:r>
            <a:r>
              <a:rPr lang="zh-CN" altLang="en-US" dirty="0"/>
              <a:t>，且不重合边数也为</a:t>
            </a:r>
            <a:r>
              <a:rPr lang="en-US" altLang="zh-CN" dirty="0"/>
              <a:t>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2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92078" cy="4267200"/>
          </a:xfrm>
        </p:spPr>
        <p:txBody>
          <a:bodyPr/>
          <a:lstStyle/>
          <a:p>
            <a:r>
              <a:rPr lang="zh-CN" altLang="en-US" dirty="0"/>
              <a:t>容量</a:t>
            </a:r>
            <a:r>
              <a:rPr lang="en-US" altLang="zh-CN" dirty="0"/>
              <a:t>c(u, 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，是</a:t>
            </a:r>
            <a:r>
              <a:rPr lang="zh-CN" altLang="en-US" dirty="0"/>
              <a:t>⼀个⾮负</a:t>
            </a:r>
            <a:r>
              <a:rPr lang="zh-CN" altLang="en-US" dirty="0" smtClean="0"/>
              <a:t>的值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c( s, u) = 2</a:t>
            </a:r>
          </a:p>
          <a:p>
            <a:pPr lvl="1"/>
            <a:r>
              <a:rPr lang="en-US" altLang="zh-CN" dirty="0" smtClean="0"/>
              <a:t>c( u, v ) = 3</a:t>
            </a:r>
          </a:p>
          <a:p>
            <a:r>
              <a:rPr lang="zh-CN" altLang="en-US" dirty="0"/>
              <a:t>如果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u </a:t>
            </a:r>
            <a:r>
              <a:rPr lang="zh-CN" altLang="en-US" dirty="0"/>
              <a:t>和节点</a:t>
            </a:r>
            <a:r>
              <a:rPr lang="en-US" altLang="zh-CN" dirty="0"/>
              <a:t>v </a:t>
            </a:r>
            <a:r>
              <a:rPr lang="zh-CN" altLang="en-US" dirty="0"/>
              <a:t>之间不存在边的连接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zh-CN" altLang="en-US" dirty="0" smtClean="0"/>
              <a:t>它的容量值设为</a:t>
            </a:r>
            <a:r>
              <a:rPr lang="en-US" altLang="zh-CN" dirty="0" smtClean="0"/>
              <a:t> 0</a:t>
            </a:r>
          </a:p>
          <a:p>
            <a:pPr lvl="1"/>
            <a:r>
              <a:rPr lang="en-US" altLang="zh-CN" dirty="0"/>
              <a:t>c( s, </a:t>
            </a:r>
            <a:r>
              <a:rPr lang="en-US" altLang="zh-CN" dirty="0" smtClean="0"/>
              <a:t>v) </a:t>
            </a:r>
            <a:r>
              <a:rPr lang="en-US" altLang="zh-CN" dirty="0"/>
              <a:t>= 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/>
              <a:t>不能找到直达⽬标点</a:t>
            </a:r>
            <a:r>
              <a:rPr lang="en-US" altLang="zh-CN" dirty="0"/>
              <a:t>t </a:t>
            </a:r>
            <a:r>
              <a:rPr lang="zh-CN" altLang="en-US" dirty="0"/>
              <a:t>的路径，⽽是回到曾经经过的</a:t>
            </a:r>
            <a:r>
              <a:rPr lang="zh-CN" altLang="en-US" dirty="0" smtClean="0"/>
              <a:t>节</a:t>
            </a:r>
            <a:r>
              <a:rPr lang="zh-CN" altLang="en-US" dirty="0"/>
              <a:t>点，这种情况意味着路径上存在环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1905000"/>
            <a:ext cx="4292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/>
              <a:t>不能找到直达⽬标点</a:t>
            </a:r>
            <a:r>
              <a:rPr lang="en-US" altLang="zh-CN" dirty="0"/>
              <a:t>t </a:t>
            </a:r>
            <a:r>
              <a:rPr lang="zh-CN" altLang="en-US" dirty="0"/>
              <a:t>的路径，⽽是回到曾经经过的</a:t>
            </a:r>
            <a:r>
              <a:rPr lang="zh-CN" altLang="en-US" dirty="0" smtClean="0"/>
              <a:t>节</a:t>
            </a:r>
            <a:r>
              <a:rPr lang="zh-CN" altLang="en-US" dirty="0"/>
              <a:t>点，这种情况意味着路径上存在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出发，其路径为</a:t>
            </a:r>
            <a:r>
              <a:rPr lang="en-US" altLang="zh-CN" dirty="0" smtClean="0"/>
              <a:t>s-&gt;c</a:t>
            </a:r>
            <a:r>
              <a:rPr lang="en-US" altLang="zh-CN" dirty="0"/>
              <a:t>-&gt;</a:t>
            </a:r>
            <a:r>
              <a:rPr lang="en-US" altLang="zh-CN" dirty="0" smtClean="0"/>
              <a:t>b</a:t>
            </a:r>
            <a:r>
              <a:rPr lang="en-US" altLang="zh-CN" dirty="0"/>
              <a:t>-&gt;</a:t>
            </a:r>
            <a:r>
              <a:rPr lang="en-US" altLang="zh-CN" dirty="0" smtClean="0"/>
              <a:t>d</a:t>
            </a:r>
            <a:r>
              <a:rPr lang="en-US" altLang="zh-CN" dirty="0"/>
              <a:t>-&gt;</a:t>
            </a:r>
            <a:r>
              <a:rPr lang="en-US" altLang="zh-CN" dirty="0" smtClean="0"/>
              <a:t>e</a:t>
            </a:r>
            <a:r>
              <a:rPr lang="en-US" altLang="zh-CN" dirty="0"/>
              <a:t>-&gt;</a:t>
            </a:r>
            <a:r>
              <a:rPr lang="en-US" altLang="zh-CN" dirty="0" smtClean="0"/>
              <a:t>c</a:t>
            </a:r>
            <a:r>
              <a:rPr lang="zh-CN" altLang="en-US" dirty="0"/>
              <a:t>，意味着回到原来曾经经过的节点</a:t>
            </a:r>
            <a:r>
              <a:rPr lang="en-US" altLang="zh-CN" dirty="0"/>
              <a:t>c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2060848"/>
            <a:ext cx="4064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/>
              <a:t>不能找到直达⽬标点</a:t>
            </a:r>
            <a:r>
              <a:rPr lang="en-US" altLang="zh-CN" dirty="0"/>
              <a:t>t </a:t>
            </a:r>
            <a:r>
              <a:rPr lang="zh-CN" altLang="en-US" dirty="0"/>
              <a:t>的路径，⽽是回到曾经经过的</a:t>
            </a:r>
            <a:r>
              <a:rPr lang="zh-CN" altLang="en-US" dirty="0" smtClean="0"/>
              <a:t>节</a:t>
            </a:r>
            <a:r>
              <a:rPr lang="zh-CN" altLang="en-US" dirty="0"/>
              <a:t>点，这种情况意味着路径上存在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出发，其路径为</a:t>
            </a:r>
            <a:r>
              <a:rPr lang="en-US" altLang="zh-CN" dirty="0" smtClean="0"/>
              <a:t>s-&gt;c</a:t>
            </a:r>
            <a:r>
              <a:rPr lang="en-US" altLang="zh-CN" dirty="0"/>
              <a:t>-&gt;</a:t>
            </a:r>
            <a:r>
              <a:rPr lang="en-US" altLang="zh-CN" dirty="0" smtClean="0"/>
              <a:t>b</a:t>
            </a:r>
            <a:r>
              <a:rPr lang="en-US" altLang="zh-CN" dirty="0"/>
              <a:t>-&gt;</a:t>
            </a:r>
            <a:r>
              <a:rPr lang="en-US" altLang="zh-CN" dirty="0" smtClean="0"/>
              <a:t>d</a:t>
            </a:r>
            <a:r>
              <a:rPr lang="en-US" altLang="zh-CN" dirty="0"/>
              <a:t>-&gt;</a:t>
            </a:r>
            <a:r>
              <a:rPr lang="en-US" altLang="zh-CN" dirty="0" smtClean="0"/>
              <a:t>e</a:t>
            </a:r>
            <a:r>
              <a:rPr lang="en-US" altLang="zh-CN" dirty="0"/>
              <a:t>-&gt;</a:t>
            </a:r>
            <a:r>
              <a:rPr lang="en-US" altLang="zh-CN" dirty="0" smtClean="0"/>
              <a:t>c</a:t>
            </a:r>
            <a:r>
              <a:rPr lang="zh-CN" altLang="en-US" dirty="0"/>
              <a:t>，意味着回到原来曾经经过的节点</a:t>
            </a:r>
            <a:r>
              <a:rPr lang="en-US" altLang="zh-CN" dirty="0" smtClean="0"/>
              <a:t>c</a:t>
            </a:r>
          </a:p>
          <a:p>
            <a:pPr lvl="1"/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2060848"/>
            <a:ext cx="40640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228182" cy="42672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/>
              <a:t>不能找到直达⽬标点</a:t>
            </a:r>
            <a:r>
              <a:rPr lang="en-US" altLang="zh-CN" dirty="0"/>
              <a:t>t </a:t>
            </a:r>
            <a:r>
              <a:rPr lang="zh-CN" altLang="en-US" dirty="0"/>
              <a:t>的路径，⽽是回到曾经经过的</a:t>
            </a:r>
            <a:r>
              <a:rPr lang="zh-CN" altLang="en-US" dirty="0" smtClean="0"/>
              <a:t>节</a:t>
            </a:r>
            <a:r>
              <a:rPr lang="zh-CN" altLang="en-US" dirty="0"/>
              <a:t>点，这种情况意味着路径上存在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出发，其路径为</a:t>
            </a:r>
            <a:r>
              <a:rPr lang="en-US" altLang="zh-CN" dirty="0" smtClean="0"/>
              <a:t>s-&gt;c</a:t>
            </a:r>
            <a:r>
              <a:rPr lang="en-US" altLang="zh-CN" dirty="0"/>
              <a:t>-&gt;</a:t>
            </a:r>
            <a:r>
              <a:rPr lang="en-US" altLang="zh-CN" dirty="0" smtClean="0"/>
              <a:t>b</a:t>
            </a:r>
            <a:r>
              <a:rPr lang="en-US" altLang="zh-CN" dirty="0"/>
              <a:t>-&gt;</a:t>
            </a:r>
            <a:r>
              <a:rPr lang="en-US" altLang="zh-CN" dirty="0" smtClean="0"/>
              <a:t>d</a:t>
            </a:r>
            <a:r>
              <a:rPr lang="en-US" altLang="zh-CN" dirty="0"/>
              <a:t>-&gt;</a:t>
            </a:r>
            <a:r>
              <a:rPr lang="en-US" altLang="zh-CN" dirty="0" smtClean="0"/>
              <a:t>e</a:t>
            </a:r>
            <a:r>
              <a:rPr lang="en-US" altLang="zh-CN" dirty="0"/>
              <a:t>-&gt;</a:t>
            </a:r>
            <a:r>
              <a:rPr lang="en-US" altLang="zh-CN" dirty="0" smtClean="0"/>
              <a:t>c</a:t>
            </a:r>
            <a:r>
              <a:rPr lang="zh-CN" altLang="en-US" dirty="0"/>
              <a:t>，意味着回到原来曾经经过的节点</a:t>
            </a:r>
            <a:r>
              <a:rPr lang="en-US" altLang="zh-CN" dirty="0" smtClean="0"/>
              <a:t>c</a:t>
            </a:r>
          </a:p>
          <a:p>
            <a:pPr lvl="1"/>
            <a:r>
              <a:rPr lang="zh-CN" altLang="en-US" dirty="0"/>
              <a:t>如果将这个环上的流量置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/>
              <a:t>，那么原图的最⼤流量依然是</a:t>
            </a:r>
            <a:r>
              <a:rPr lang="en-US" altLang="zh-CN" dirty="0"/>
              <a:t>3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28" y="2060848"/>
            <a:ext cx="40513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>
            <a:normAutofit/>
          </a:bodyPr>
          <a:lstStyle/>
          <a:p>
            <a:r>
              <a:rPr lang="zh-CN" altLang="en-US" dirty="0"/>
              <a:t>假设边</a:t>
            </a:r>
            <a:r>
              <a:rPr lang="en-US" altLang="zh-CN" dirty="0"/>
              <a:t>(s, u) </a:t>
            </a:r>
            <a:r>
              <a:rPr lang="zh-CN" altLang="en-US" dirty="0"/>
              <a:t>上有</a:t>
            </a:r>
            <a:r>
              <a:rPr lang="en-US" altLang="zh-CN" dirty="0"/>
              <a:t>1 </a:t>
            </a:r>
            <a:r>
              <a:rPr lang="zh-CN" altLang="en-US" dirty="0"/>
              <a:t>个单位流量流过，由最⼤流的性质知从</a:t>
            </a:r>
            <a:r>
              <a:rPr lang="en-US" altLang="zh-CN" dirty="0"/>
              <a:t>u </a:t>
            </a:r>
            <a:r>
              <a:rPr lang="zh-CN" altLang="en-US" dirty="0"/>
              <a:t>应该有⼀个</a:t>
            </a:r>
            <a:r>
              <a:rPr lang="zh-CN" altLang="en-US" dirty="0" smtClean="0"/>
              <a:t>单位</a:t>
            </a:r>
            <a:r>
              <a:rPr lang="zh-CN" altLang="en-US" dirty="0"/>
              <a:t>的流量流出。再从</a:t>
            </a:r>
            <a:r>
              <a:rPr lang="en-US" altLang="zh-CN" dirty="0"/>
              <a:t>u </a:t>
            </a:r>
            <a:r>
              <a:rPr lang="zh-CN" altLang="en-US" dirty="0"/>
              <a:t>出发寻找</a:t>
            </a:r>
            <a:r>
              <a:rPr lang="en-US" altLang="zh-CN" dirty="0"/>
              <a:t>1 </a:t>
            </a:r>
            <a:r>
              <a:rPr lang="zh-CN" altLang="en-US" dirty="0"/>
              <a:t>个单位流量路径时，存在两种可能的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/>
              <a:t>这意味着在第⼆种情况下，当置环的路径上的流量为</a:t>
            </a:r>
            <a:r>
              <a:rPr lang="en-US" altLang="zh-CN" dirty="0"/>
              <a:t>0 </a:t>
            </a:r>
            <a:r>
              <a:rPr lang="zh-CN" altLang="en-US" dirty="0"/>
              <a:t>后，图的流量</a:t>
            </a:r>
            <a:r>
              <a:rPr lang="zh-CN" altLang="en-US" dirty="0" smtClean="0"/>
              <a:t>依然为</a:t>
            </a:r>
            <a:r>
              <a:rPr lang="en-US" altLang="zh-CN" dirty="0"/>
              <a:t>k</a:t>
            </a:r>
            <a:r>
              <a:rPr lang="zh-CN" altLang="en-US" dirty="0"/>
              <a:t>。再依照第⼀种情况可以证明最⼤流为</a:t>
            </a:r>
            <a:r>
              <a:rPr lang="en-US" altLang="zh-CN" dirty="0"/>
              <a:t>k</a:t>
            </a:r>
            <a:r>
              <a:rPr lang="zh-CN" altLang="en-US" dirty="0"/>
              <a:t>，则图中存在</a:t>
            </a:r>
            <a:r>
              <a:rPr lang="en-US" altLang="zh-CN" dirty="0"/>
              <a:t>k </a:t>
            </a:r>
            <a:r>
              <a:rPr lang="zh-CN" altLang="en-US" dirty="0"/>
              <a:t>条不重合边的</a:t>
            </a:r>
            <a:r>
              <a:rPr lang="zh-CN" altLang="en-US"/>
              <a:t>路径</a:t>
            </a:r>
            <a:r>
              <a:rPr lang="zh-CN" altLang="en-US" smtClean="0"/>
              <a:t>。因此</a:t>
            </a:r>
            <a:r>
              <a:rPr lang="zh-CN" altLang="en-US" dirty="0"/>
              <a:t>，命题得证。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092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5292078" cy="4267200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accent1"/>
                    </a:solidFill>
                  </a:rPr>
                  <a:t>容量限制</a:t>
                </a:r>
                <a:r>
                  <a:rPr lang="zh-CN" altLang="en-US" dirty="0" smtClean="0"/>
                  <a:t>。流经某段管道的流量不能超过该段管道的容量，也就是</a:t>
                </a:r>
                <a:r>
                  <a:rPr lang="en-US" altLang="zh-CN" dirty="0"/>
                  <a:t>f(u, v)</a:t>
                </a:r>
                <a:r>
                  <a:rPr lang="zh-CN" altLang="en-US" dirty="0" smtClean="0"/>
                  <a:t>⩽</a:t>
                </a:r>
                <a:r>
                  <a:rPr lang="mr-IN" dirty="0" err="1" smtClean="0"/>
                  <a:t>c</a:t>
                </a:r>
                <a:r>
                  <a:rPr lang="mr-IN" dirty="0" smtClean="0"/>
                  <a:t>(</a:t>
                </a:r>
                <a:r>
                  <a:rPr lang="mr-IN" dirty="0" err="1" smtClean="0"/>
                  <a:t>u</a:t>
                </a:r>
                <a:r>
                  <a:rPr lang="mr-IN" dirty="0"/>
                  <a:t>, </a:t>
                </a:r>
                <a:r>
                  <a:rPr lang="mr-IN" dirty="0" err="1"/>
                  <a:t>v</a:t>
                </a:r>
                <a:r>
                  <a:rPr lang="mr-IN" dirty="0"/>
                  <a:t>), </a:t>
                </a:r>
                <a:r>
                  <a:rPr lang="mr-IN" dirty="0" err="1"/>
                  <a:t>u</a:t>
                </a:r>
                <a:r>
                  <a:rPr lang="mr-IN" dirty="0"/>
                  <a:t>, v</a:t>
                </a:r>
                <a14:m>
                  <m:oMath xmlns:m="http://schemas.openxmlformats.org/officeDocument/2006/math">
                    <m:r>
                      <a:rPr lang="mr-IN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mr-IN" dirty="0"/>
                  <a:t> V</a:t>
                </a:r>
                <a:r>
                  <a:rPr lang="mr-IN" dirty="0" smtClean="0"/>
                  <a:t>。</a:t>
                </a:r>
                <a:endParaRPr lang="en-US" dirty="0" smtClean="0"/>
              </a:p>
              <a:p>
                <a:pPr lvl="1"/>
                <a:r>
                  <a:rPr lang="zh-CN" altLang="en-US" dirty="0"/>
                  <a:t>这⾥并不限制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之间⼀定是⼀条边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5292078" cy="4267200"/>
              </a:xfrm>
              <a:blipFill rotWithShape="0">
                <a:blip r:embed="rId3"/>
                <a:stretch>
                  <a:fillRect l="-1613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1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2414" y="1905000"/>
                <a:ext cx="5292078" cy="42672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chemeClr val="accent1"/>
                    </a:solidFill>
                  </a:rPr>
                  <a:t>容量</a:t>
                </a:r>
                <a:r>
                  <a:rPr lang="zh-CN" altLang="en-US" dirty="0" smtClean="0">
                    <a:solidFill>
                      <a:schemeClr val="accent1"/>
                    </a:solidFill>
                  </a:rPr>
                  <a:t>限制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1"/>
                    </a:solidFill>
                  </a:rPr>
                  <a:t>流量保存</a:t>
                </a:r>
                <a:r>
                  <a:rPr lang="zh-CN" altLang="en-US" dirty="0"/>
                  <a:t>。对图中除了源点和⽬的点之外的其他节点</a:t>
                </a:r>
                <a:r>
                  <a:rPr lang="en-US" altLang="zh-CN" dirty="0"/>
                  <a:t>u</a:t>
                </a:r>
                <a:r>
                  <a:rPr lang="mr-IN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mr-IN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V-{</a:t>
                </a:r>
                <a:r>
                  <a:rPr lang="en-US" altLang="zh-CN" dirty="0"/>
                  <a:t>s, t}</a:t>
                </a:r>
                <a:r>
                  <a:rPr lang="zh-CN" altLang="en-US" dirty="0"/>
                  <a:t>，流⼊</a:t>
                </a:r>
                <a:r>
                  <a:rPr lang="zh-CN" altLang="en-US" dirty="0" smtClean="0"/>
                  <a:t>的⽯</a:t>
                </a:r>
                <a:r>
                  <a:rPr lang="zh-CN" altLang="en-US" dirty="0"/>
                  <a:t>油单位应该等于流出的⽯油单位，也就是忽略⽯油在管道中可能的</a:t>
                </a:r>
                <a:r>
                  <a:rPr lang="zh-CN" altLang="en-US" dirty="0" smtClean="0"/>
                  <a:t>各种损耗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节点</a:t>
                </a:r>
                <a:r>
                  <a:rPr lang="en-US" altLang="zh-CN" dirty="0"/>
                  <a:t>u </a:t>
                </a:r>
                <a:r>
                  <a:rPr lang="zh-CN" altLang="en-US" dirty="0" smtClean="0"/>
                  <a:t>流⼊的</a:t>
                </a:r>
                <a:r>
                  <a:rPr lang="zh-CN" altLang="en-US" dirty="0"/>
                  <a:t>⽯油单位为</a:t>
                </a:r>
                <a:r>
                  <a:rPr lang="en-US" altLang="zh-CN" dirty="0"/>
                  <a:t>1+2=3</a:t>
                </a:r>
                <a:r>
                  <a:rPr lang="zh-CN" altLang="en-US" dirty="0"/>
                  <a:t>，流出的⽯油同样等于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个单位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2414" y="1905000"/>
                <a:ext cx="5292078" cy="4267200"/>
              </a:xfrm>
              <a:blipFill rotWithShape="0">
                <a:blip r:embed="rId3"/>
                <a:stretch>
                  <a:fillRect l="-1382" r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92078" cy="4267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容量</a:t>
            </a:r>
            <a:r>
              <a:rPr lang="zh-CN" altLang="en-US" dirty="0" smtClean="0">
                <a:solidFill>
                  <a:schemeClr val="accent1"/>
                </a:solidFill>
              </a:rPr>
              <a:t>限制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流量</a:t>
            </a:r>
            <a:r>
              <a:rPr lang="zh-CN" altLang="en-US" dirty="0" smtClean="0">
                <a:solidFill>
                  <a:schemeClr val="accent1"/>
                </a:solidFill>
              </a:rPr>
              <a:t>保存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偏对称性</a:t>
            </a:r>
            <a:r>
              <a:rPr lang="zh-CN" altLang="en-US" dirty="0"/>
              <a:t>。上⼀限制条件成⽴需要我们定义⼀个对称性的量，即如果</a:t>
            </a:r>
            <a:r>
              <a:rPr lang="en-US" altLang="zh-CN" dirty="0"/>
              <a:t>u </a:t>
            </a:r>
            <a:r>
              <a:rPr lang="zh-CN" altLang="en-US" dirty="0" smtClean="0"/>
              <a:t>和</a:t>
            </a:r>
            <a:r>
              <a:rPr lang="mr-IN" dirty="0" err="1" smtClean="0"/>
              <a:t>v</a:t>
            </a:r>
            <a:r>
              <a:rPr lang="mr-IN" dirty="0" smtClean="0"/>
              <a:t> </a:t>
            </a:r>
            <a:r>
              <a:rPr lang="mr-IN" dirty="0" err="1"/>
              <a:t>是图中节点，则f</a:t>
            </a:r>
            <a:r>
              <a:rPr lang="mr-IN" dirty="0"/>
              <a:t>(</a:t>
            </a:r>
            <a:r>
              <a:rPr lang="mr-IN" dirty="0" err="1"/>
              <a:t>u</a:t>
            </a:r>
            <a:r>
              <a:rPr lang="mr-IN" dirty="0"/>
              <a:t>, </a:t>
            </a:r>
            <a:r>
              <a:rPr lang="mr-IN" dirty="0" err="1"/>
              <a:t>v</a:t>
            </a:r>
            <a:r>
              <a:rPr lang="mr-IN" dirty="0" smtClean="0"/>
              <a:t>)=</a:t>
            </a:r>
            <a:r>
              <a:rPr lang="en-US" dirty="0" smtClean="0"/>
              <a:t>-</a:t>
            </a:r>
            <a:r>
              <a:rPr lang="mr-IN" dirty="0" err="1" smtClean="0"/>
              <a:t>f</a:t>
            </a:r>
            <a:r>
              <a:rPr lang="mr-IN" dirty="0" smtClean="0"/>
              <a:t>(</a:t>
            </a:r>
            <a:r>
              <a:rPr lang="mr-IN" dirty="0" err="1" smtClean="0"/>
              <a:t>v</a:t>
            </a:r>
            <a:r>
              <a:rPr lang="mr-IN" dirty="0"/>
              <a:t>, </a:t>
            </a:r>
            <a:r>
              <a:rPr lang="mr-IN" dirty="0" err="1"/>
              <a:t>u</a:t>
            </a:r>
            <a:r>
              <a:rPr lang="mr-IN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292078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从源点</a:t>
            </a:r>
            <a:r>
              <a:rPr lang="en-US" altLang="zh-CN" dirty="0"/>
              <a:t>s </a:t>
            </a:r>
            <a:r>
              <a:rPr lang="zh-CN" altLang="en-US" dirty="0"/>
              <a:t>流出的流量和等于流⼊⽬标点</a:t>
            </a:r>
            <a:r>
              <a:rPr lang="en-US" altLang="zh-CN" dirty="0"/>
              <a:t>t </a:t>
            </a:r>
            <a:r>
              <a:rPr lang="zh-CN" altLang="en-US" dirty="0"/>
              <a:t>流量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mr-IN" dirty="0" err="1"/>
              <a:t>f</a:t>
            </a:r>
            <a:r>
              <a:rPr lang="mr-IN" dirty="0"/>
              <a:t>(</a:t>
            </a:r>
            <a:r>
              <a:rPr lang="mr-IN" dirty="0" err="1"/>
              <a:t>s</a:t>
            </a:r>
            <a:r>
              <a:rPr lang="mr-IN" dirty="0"/>
              <a:t>, V)=</a:t>
            </a:r>
            <a:r>
              <a:rPr lang="mr-IN" dirty="0" err="1"/>
              <a:t>f</a:t>
            </a:r>
            <a:r>
              <a:rPr lang="mr-IN" dirty="0"/>
              <a:t>(V, </a:t>
            </a:r>
            <a:r>
              <a:rPr lang="mr-IN" dirty="0" err="1"/>
              <a:t>t</a:t>
            </a:r>
            <a:r>
              <a:rPr lang="mr-IN" dirty="0"/>
              <a:t>)=3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59" y="1905000"/>
            <a:ext cx="5276766" cy="26329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303" y="3225800"/>
            <a:ext cx="2908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2839</TotalTime>
  <Words>2324</Words>
  <Application>Microsoft Macintosh PowerPoint</Application>
  <PresentationFormat>Custom</PresentationFormat>
  <Paragraphs>170</Paragraphs>
  <Slides>54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Cambria Math</vt:lpstr>
      <vt:lpstr>Consolas</vt:lpstr>
      <vt:lpstr>Corbel</vt:lpstr>
      <vt:lpstr>Mangal</vt:lpstr>
      <vt:lpstr>Microsoft YaHei UI</vt:lpstr>
      <vt:lpstr>Arial</vt:lpstr>
      <vt:lpstr>黑板 16 x 9</vt:lpstr>
      <vt:lpstr>算法设计与分析Python</vt:lpstr>
      <vt:lpstr>引言</vt:lpstr>
      <vt:lpstr>最大流问题</vt:lpstr>
      <vt:lpstr>问题描述</vt:lpstr>
      <vt:lpstr>问题描述</vt:lpstr>
      <vt:lpstr>问题描述</vt:lpstr>
      <vt:lpstr>问题描述</vt:lpstr>
      <vt:lpstr>问题描述</vt:lpstr>
      <vt:lpstr>问题描述</vt:lpstr>
      <vt:lpstr>流量与图割</vt:lpstr>
      <vt:lpstr>流量与图割</vt:lpstr>
      <vt:lpstr>流量与图割</vt:lpstr>
      <vt:lpstr>流量与图割</vt:lpstr>
      <vt:lpstr>求最大流的逐步逼近法</vt:lpstr>
      <vt:lpstr>PowerPoint Presentation</vt:lpstr>
      <vt:lpstr>课堂思考题</vt:lpstr>
      <vt:lpstr>课堂思考题</vt:lpstr>
      <vt:lpstr>改进简单的逐步逼近法</vt:lpstr>
      <vt:lpstr>流图与剩余流图</vt:lpstr>
      <vt:lpstr>最⼤流最⼩割定理</vt:lpstr>
      <vt:lpstr>证明</vt:lpstr>
      <vt:lpstr>证明</vt:lpstr>
      <vt:lpstr>Ford-Fulkerson算法</vt:lpstr>
      <vt:lpstr>Ford-Fulkerson算法</vt:lpstr>
      <vt:lpstr>Ford-Fulkerson算法</vt:lpstr>
      <vt:lpstr>Ford-Fulkerson算法</vt:lpstr>
      <vt:lpstr>Ford-Fulkerson算法</vt:lpstr>
      <vt:lpstr>PowerPoint Presentation</vt:lpstr>
      <vt:lpstr>课堂讨论</vt:lpstr>
      <vt:lpstr>Edmond-Karp算法</vt:lpstr>
      <vt:lpstr>Edmond-Karp算法</vt:lpstr>
      <vt:lpstr>Edmond-Karp算法实现</vt:lpstr>
      <vt:lpstr>PowerPoint Presentation</vt:lpstr>
      <vt:lpstr>PowerPoint Presentation</vt:lpstr>
      <vt:lpstr>最大流算法应用-二向图最大匹配</vt:lpstr>
      <vt:lpstr>问题描述</vt:lpstr>
      <vt:lpstr>问题描述</vt:lpstr>
      <vt:lpstr>问题建模</vt:lpstr>
      <vt:lpstr>问题建模</vt:lpstr>
      <vt:lpstr>问题建模</vt:lpstr>
      <vt:lpstr>问题建模</vt:lpstr>
      <vt:lpstr>PowerPoint Presentation</vt:lpstr>
      <vt:lpstr>最大流算法应用-文件传输</vt:lpstr>
      <vt:lpstr>问题描述</vt:lpstr>
      <vt:lpstr>算法</vt:lpstr>
      <vt:lpstr>命题</vt:lpstr>
      <vt:lpstr>证明</vt:lpstr>
      <vt:lpstr>证明</vt:lpstr>
      <vt:lpstr>证明</vt:lpstr>
      <vt:lpstr>证明</vt:lpstr>
      <vt:lpstr>证明</vt:lpstr>
      <vt:lpstr>证明</vt:lpstr>
      <vt:lpstr>证明</vt:lpstr>
      <vt:lpstr>证明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Microsoft Office User</cp:lastModifiedBy>
  <cp:revision>688</cp:revision>
  <dcterms:created xsi:type="dcterms:W3CDTF">2018-02-14T04:48:25Z</dcterms:created>
  <dcterms:modified xsi:type="dcterms:W3CDTF">2018-10-07T09:03:20Z</dcterms:modified>
</cp:coreProperties>
</file>