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7"/>
  </p:notesMasterIdLst>
  <p:handoutMasterIdLst>
    <p:handoutMasterId r:id="rId108"/>
  </p:handoutMasterIdLst>
  <p:sldIdLst>
    <p:sldId id="256" r:id="rId2"/>
    <p:sldId id="260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  <p:sldId id="272" r:id="rId15"/>
    <p:sldId id="273" r:id="rId16"/>
    <p:sldId id="274" r:id="rId17"/>
    <p:sldId id="275" r:id="rId18"/>
    <p:sldId id="276" r:id="rId19"/>
    <p:sldId id="271" r:id="rId20"/>
    <p:sldId id="262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3" r:id="rId46"/>
    <p:sldId id="302" r:id="rId47"/>
    <p:sldId id="305" r:id="rId48"/>
    <p:sldId id="306" r:id="rId49"/>
    <p:sldId id="304" r:id="rId50"/>
    <p:sldId id="308" r:id="rId51"/>
    <p:sldId id="309" r:id="rId52"/>
    <p:sldId id="307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8" r:id="rId61"/>
    <p:sldId id="317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30" r:id="rId73"/>
    <p:sldId id="329" r:id="rId74"/>
    <p:sldId id="331" r:id="rId75"/>
    <p:sldId id="332" r:id="rId76"/>
    <p:sldId id="333" r:id="rId77"/>
    <p:sldId id="334" r:id="rId78"/>
    <p:sldId id="335" r:id="rId79"/>
    <p:sldId id="336" r:id="rId80"/>
    <p:sldId id="338" r:id="rId81"/>
    <p:sldId id="337" r:id="rId82"/>
    <p:sldId id="339" r:id="rId83"/>
    <p:sldId id="340" r:id="rId84"/>
    <p:sldId id="341" r:id="rId85"/>
    <p:sldId id="342" r:id="rId86"/>
    <p:sldId id="344" r:id="rId87"/>
    <p:sldId id="345" r:id="rId88"/>
    <p:sldId id="346" r:id="rId89"/>
    <p:sldId id="343" r:id="rId90"/>
    <p:sldId id="347" r:id="rId91"/>
    <p:sldId id="348" r:id="rId92"/>
    <p:sldId id="349" r:id="rId93"/>
    <p:sldId id="350" r:id="rId94"/>
    <p:sldId id="352" r:id="rId95"/>
    <p:sldId id="353" r:id="rId96"/>
    <p:sldId id="351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3" autoAdjust="0"/>
    <p:restoredTop sz="82485" autoAdjust="0"/>
  </p:normalViewPr>
  <p:slideViewPr>
    <p:cSldViewPr>
      <p:cViewPr varScale="1">
        <p:scale>
          <a:sx n="90" d="100"/>
          <a:sy n="90" d="100"/>
        </p:scale>
        <p:origin x="544" y="1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8" Type="http://schemas.openxmlformats.org/officeDocument/2006/relationships/handoutMaster" Target="handoutMasters/handoutMaster1.xml"/><Relationship Id="rId109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110" Type="http://schemas.openxmlformats.org/officeDocument/2006/relationships/viewProps" Target="viewProps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11" Type="http://schemas.openxmlformats.org/officeDocument/2006/relationships/theme" Target="theme/theme1.xml"/><Relationship Id="rId11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100" Type="http://schemas.openxmlformats.org/officeDocument/2006/relationships/slide" Target="slides/slide99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2018/10/4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2018/10/4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948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1764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5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083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528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•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选择排序、插⼊排序、合并排序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•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不同排序算法的应⽤场景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• ⼆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叉搜索树的性质、以及基于⼆叉搜索树的数据处理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• </a:t>
            </a:r>
            <a:r>
              <a:rPr lang="zh-CN" altLang="en-US" sz="1200" b="0" i="0" u="none" strike="noStrike" kern="1200" baseline="0" dirty="0" smtClean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堆、堆排序，利⽤堆结构处理数据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805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5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也可以是选择最小的元素，将它放在第一个位置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30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495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350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9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 smtClean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lnSpc>
                <a:spcPct val="150000"/>
              </a:lnSpc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  <a:p>
            <a:pPr lvl="1" rtl="0"/>
            <a:r>
              <a:rPr lang="en-US" altLang="zh-CN" noProof="0" dirty="0" smtClean="0"/>
              <a:t>Second level</a:t>
            </a:r>
          </a:p>
          <a:p>
            <a:pPr lvl="2" rtl="0"/>
            <a:r>
              <a:rPr lang="en-US" altLang="zh-CN" noProof="0" dirty="0" smtClean="0"/>
              <a:t>Third level</a:t>
            </a:r>
          </a:p>
          <a:p>
            <a:pPr lvl="3" rtl="0"/>
            <a:r>
              <a:rPr lang="en-US" altLang="zh-CN" noProof="0" dirty="0" smtClean="0"/>
              <a:t>Fourth level</a:t>
            </a:r>
          </a:p>
          <a:p>
            <a:pPr lvl="4" rtl="0"/>
            <a:r>
              <a:rPr lang="en-US" altLang="zh-CN" noProof="0" dirty="0" smtClean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 smtClean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2018/10/4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 smtClean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 smtClean="0"/>
              <a:t>Click to edit Master text styles</a:t>
            </a:r>
          </a:p>
          <a:p>
            <a:pPr lvl="1" rtl="0"/>
            <a:r>
              <a:rPr lang="en-US" altLang="zh-CN" noProof="0" smtClean="0"/>
              <a:t>Second level</a:t>
            </a:r>
          </a:p>
          <a:p>
            <a:pPr lvl="2" rtl="0"/>
            <a:r>
              <a:rPr lang="en-US" altLang="zh-CN" noProof="0" smtClean="0"/>
              <a:t>Third level</a:t>
            </a:r>
          </a:p>
          <a:p>
            <a:pPr lvl="3" rtl="0"/>
            <a:r>
              <a:rPr lang="en-US" altLang="zh-CN" noProof="0" smtClean="0"/>
              <a:t>Fourth level</a:t>
            </a:r>
          </a:p>
          <a:p>
            <a:pPr lvl="4" rtl="0"/>
            <a:r>
              <a:rPr lang="en-US" altLang="zh-CN" noProof="0" smtClean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 smtClean="0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 smtClean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 smtClean="0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2018/10/4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2018/10/4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gi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89" y="4890251"/>
            <a:ext cx="5380247" cy="18618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5" y="1919286"/>
            <a:ext cx="10453872" cy="28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5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k </a:t>
            </a:r>
            <a:r>
              <a:rPr lang="zh-CN" altLang="en-US" dirty="0"/>
              <a:t>个序列各⾃有序，每⼀次从</a:t>
            </a:r>
            <a:r>
              <a:rPr lang="en-US" altLang="zh-CN" dirty="0"/>
              <a:t>k </a:t>
            </a:r>
            <a:r>
              <a:rPr lang="zh-CN" altLang="en-US" dirty="0"/>
              <a:t>个序列的</a:t>
            </a:r>
            <a:r>
              <a:rPr lang="zh-CN" altLang="en-US" dirty="0" smtClean="0"/>
              <a:t>当前最</a:t>
            </a:r>
            <a:r>
              <a:rPr lang="zh-CN" altLang="en-US" dirty="0"/>
              <a:t>⼩元素⾥找出最⼩的那个元素，将这个元素作为输出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由于</a:t>
            </a:r>
            <a:r>
              <a:rPr lang="zh-CN" altLang="en-US" dirty="0"/>
              <a:t>从</a:t>
            </a:r>
            <a:r>
              <a:rPr lang="en-US" altLang="zh-CN" dirty="0"/>
              <a:t>k </a:t>
            </a:r>
            <a:r>
              <a:rPr lang="zh-CN" altLang="en-US" dirty="0"/>
              <a:t>个元素中</a:t>
            </a:r>
            <a:r>
              <a:rPr lang="zh-CN" altLang="en-US" dirty="0" smtClean="0"/>
              <a:t>找最</a:t>
            </a:r>
            <a:r>
              <a:rPr lang="zh-CN" altLang="en-US" dirty="0"/>
              <a:t>⼩的元素需要执⾏的步数为</a:t>
            </a:r>
            <a:r>
              <a:rPr lang="en-US" altLang="zh-CN" dirty="0"/>
              <a:t>O(k)</a:t>
            </a:r>
            <a:r>
              <a:rPr lang="zh-CN" altLang="en-US" dirty="0"/>
              <a:t>，共有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/>
              <a:t>个元素</a:t>
            </a:r>
            <a:r>
              <a:rPr lang="zh-CN" altLang="en-US" dirty="0" smtClean="0"/>
              <a:t>。</a:t>
            </a:r>
            <a:r>
              <a:rPr lang="zh-CN" altLang="en-US" dirty="0"/>
              <a:t>改进后的算法</a:t>
            </a:r>
            <a:r>
              <a:rPr lang="zh-CN" altLang="en-US" dirty="0" smtClean="0"/>
              <a:t>复杂度</a:t>
            </a:r>
            <a:r>
              <a:rPr lang="zh-CN" altLang="en-US" dirty="0"/>
              <a:t>为</a:t>
            </a:r>
            <a:r>
              <a:rPr lang="en-US" altLang="zh-CN" dirty="0"/>
              <a:t>O(nk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30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利用堆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创建⼤⼩为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/>
              <a:t>的输出</a:t>
            </a:r>
            <a:r>
              <a:rPr lang="zh-CN" altLang="en-US" dirty="0" smtClean="0"/>
              <a:t>数组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661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利用堆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创建⼤⼩为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/>
              <a:t>的输出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/>
              <a:t>k </a:t>
            </a:r>
            <a:r>
              <a:rPr lang="zh-CN" altLang="en-US" dirty="0"/>
              <a:t>个数组中的第⼀个元素存⼊堆</a:t>
            </a:r>
            <a:r>
              <a:rPr lang="zh-CN" altLang="en-US" dirty="0" smtClean="0"/>
              <a:t>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12645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3—</a:t>
            </a:r>
            <a:r>
              <a:rPr lang="zh-CN" altLang="en-US" dirty="0" smtClean="0"/>
              <a:t>利用堆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创建⼤⼩为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/>
              <a:t>的输出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/>
              <a:t>将</a:t>
            </a:r>
            <a:r>
              <a:rPr lang="en-US" altLang="zh-CN" dirty="0"/>
              <a:t>k </a:t>
            </a:r>
            <a:r>
              <a:rPr lang="zh-CN" altLang="en-US" dirty="0"/>
              <a:t>个数组中的第⼀个元素存⼊堆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/>
              <a:t>重复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 smtClean="0"/>
              <a:t>步</a:t>
            </a:r>
            <a:endParaRPr lang="en-US" altLang="zh-CN" dirty="0" smtClean="0"/>
          </a:p>
          <a:p>
            <a:pPr lvl="1"/>
            <a:r>
              <a:rPr lang="zh-CN" altLang="en-US" dirty="0"/>
              <a:t>提取堆的根节点作为</a:t>
            </a:r>
            <a:r>
              <a:rPr lang="zh-CN" altLang="en-US" dirty="0" smtClean="0"/>
              <a:t>输出</a:t>
            </a:r>
            <a:endParaRPr lang="en-US" altLang="zh-CN" dirty="0" smtClean="0"/>
          </a:p>
          <a:p>
            <a:pPr lvl="1"/>
            <a:r>
              <a:rPr lang="zh-CN" altLang="en-US" dirty="0"/>
              <a:t>将根节点对应序列的下⼀个元素插⼊堆的根位置。如果没有该节点</a:t>
            </a:r>
            <a:r>
              <a:rPr lang="zh-CN" altLang="en-US" dirty="0" smtClean="0"/>
              <a:t>对应</a:t>
            </a:r>
            <a:r>
              <a:rPr lang="zh-CN" altLang="en-US" dirty="0"/>
              <a:t>序列的元素，就将⽆穷⼤插⼊到堆的根位置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8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5" y="0"/>
            <a:ext cx="11197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9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3</a:t>
            </a:r>
            <a:r>
              <a:rPr lang="zh-CN" altLang="en-US" dirty="0" smtClean="0"/>
              <a:t>的时间复杂度分析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创建</a:t>
            </a:r>
            <a:r>
              <a:rPr lang="en-US" altLang="zh-CN" dirty="0" err="1"/>
              <a:t>nk</a:t>
            </a:r>
            <a:r>
              <a:rPr lang="en-US" altLang="zh-CN" dirty="0"/>
              <a:t> </a:t>
            </a:r>
            <a:r>
              <a:rPr lang="zh-CN" altLang="en-US" dirty="0" smtClean="0"/>
              <a:t>⼤⼩</a:t>
            </a:r>
            <a:r>
              <a:rPr lang="zh-CN" altLang="en-US" dirty="0"/>
              <a:t>的数组执⾏时间为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r>
              <a:rPr lang="zh-CN" altLang="en-US" dirty="0" smtClean="0"/>
              <a:t>创建</a:t>
            </a:r>
            <a:r>
              <a:rPr lang="en-US" altLang="zh-CN" dirty="0"/>
              <a:t>k </a:t>
            </a:r>
            <a:r>
              <a:rPr lang="zh-CN" altLang="en-US" dirty="0"/>
              <a:t>个元素的堆的时间为</a:t>
            </a:r>
            <a:r>
              <a:rPr lang="en-US" altLang="zh-CN" dirty="0"/>
              <a:t>O(k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循环</a:t>
            </a:r>
            <a:r>
              <a:rPr lang="zh-CN" altLang="en-US" dirty="0"/>
              <a:t>共有</a:t>
            </a:r>
            <a:r>
              <a:rPr lang="en-US" altLang="zh-CN" dirty="0" err="1" smtClean="0"/>
              <a:t>nk</a:t>
            </a:r>
            <a:r>
              <a:rPr lang="zh-CN" altLang="en-US" dirty="0" smtClean="0"/>
              <a:t>次</a:t>
            </a:r>
            <a:r>
              <a:rPr lang="zh-CN" altLang="en-US" dirty="0"/>
              <a:t>，每⼀次循环由于根节点元素被删除，加⼊到该位置的元素可能违背堆性质</a:t>
            </a:r>
            <a:r>
              <a:rPr lang="zh-CN" altLang="en-US" dirty="0" smtClean="0"/>
              <a:t>，这</a:t>
            </a:r>
            <a:r>
              <a:rPr lang="zh-CN" altLang="en-US" dirty="0"/>
              <a:t>需要</a:t>
            </a:r>
            <a:r>
              <a:rPr lang="en-US" altLang="zh-CN" dirty="0"/>
              <a:t>O(log k) </a:t>
            </a:r>
            <a:r>
              <a:rPr lang="zh-CN" altLang="en-US" dirty="0"/>
              <a:t>的时间让该元素符合堆</a:t>
            </a:r>
            <a:r>
              <a:rPr lang="zh-CN" altLang="en-US" dirty="0" smtClean="0"/>
              <a:t>性质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5229200"/>
            <a:ext cx="48133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1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画出序列</a:t>
            </a:r>
            <a:r>
              <a:rPr lang="en-US" altLang="zh-CN" dirty="0" smtClean="0"/>
              <a:t>A = [8  5  2  6  9  3  1  4  0  7] </a:t>
            </a:r>
            <a:r>
              <a:rPr lang="zh-CN" altLang="en-US" dirty="0" smtClean="0"/>
              <a:t>按选择排序执行的过程。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319" y="1905000"/>
            <a:ext cx="1150188" cy="4267200"/>
          </a:xfrm>
        </p:spPr>
      </p:pic>
    </p:spTree>
    <p:extLst>
      <p:ext uri="{BB962C8B-B14F-4D97-AF65-F5344CB8AC3E}">
        <p14:creationId xmlns:p14="http://schemas.microsoft.com/office/powerpoint/2010/main" val="17440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递归与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插入排序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30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插入排序原理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不妨将序列</a:t>
            </a:r>
            <a:r>
              <a:rPr lang="en-US" altLang="zh-CN" dirty="0"/>
              <a:t>A </a:t>
            </a:r>
            <a:r>
              <a:rPr lang="zh-CN" altLang="en-US" dirty="0"/>
              <a:t>看作是</a:t>
            </a:r>
            <a:r>
              <a:rPr lang="en-US" altLang="zh-CN" dirty="0"/>
              <a:t>n </a:t>
            </a:r>
            <a:r>
              <a:rPr lang="zh-CN" altLang="en-US" dirty="0"/>
              <a:t>张牌⾯朝下，且⽆序的扑克。</a:t>
            </a:r>
            <a:r>
              <a:rPr lang="zh-CN" altLang="en-US" dirty="0" smtClean="0"/>
              <a:t>现在要</a:t>
            </a:r>
            <a:r>
              <a:rPr lang="zh-CN" altLang="en-US" dirty="0"/>
              <a:t>将这</a:t>
            </a:r>
            <a:r>
              <a:rPr lang="en-US" altLang="zh-CN" dirty="0"/>
              <a:t>n </a:t>
            </a:r>
            <a:r>
              <a:rPr lang="zh-CN" altLang="en-US" dirty="0"/>
              <a:t>张扑克中⼀⼀抓起到⼿上，每抓起⼀张扑克，就在⼿上找到这</a:t>
            </a:r>
            <a:r>
              <a:rPr lang="zh-CN" altLang="en-US" dirty="0" smtClean="0"/>
              <a:t>张扑克对应</a:t>
            </a:r>
            <a:r>
              <a:rPr lang="zh-CN" altLang="en-US" dirty="0"/>
              <a:t>的位置。当将</a:t>
            </a:r>
            <a:r>
              <a:rPr lang="en-US" altLang="zh-CN" dirty="0"/>
              <a:t>n </a:t>
            </a:r>
            <a:r>
              <a:rPr lang="zh-CN" altLang="en-US" dirty="0"/>
              <a:t>张扑克抓完后，那么⼿上就是排好序的扑克序列了。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9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72708"/>
            <a:ext cx="12188825" cy="411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2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05000"/>
            <a:ext cx="9710983" cy="25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算法调用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18146"/>
            <a:ext cx="103505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22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05000"/>
            <a:ext cx="9710983" cy="25490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63" y="5036170"/>
            <a:ext cx="47371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68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画出序列</a:t>
            </a:r>
            <a:r>
              <a:rPr lang="en-US" altLang="zh-CN" dirty="0" smtClean="0"/>
              <a:t>A = [6</a:t>
            </a:r>
            <a:r>
              <a:rPr lang="zh-CN" altLang="en-US" dirty="0" smtClean="0"/>
              <a:t>  </a:t>
            </a:r>
            <a:r>
              <a:rPr lang="en-US" altLang="zh-CN" dirty="0" smtClean="0"/>
              <a:t>5</a:t>
            </a:r>
            <a:r>
              <a:rPr lang="zh-CN" altLang="en-US" dirty="0" smtClean="0"/>
              <a:t>  </a:t>
            </a:r>
            <a:r>
              <a:rPr lang="en-US" altLang="zh-CN" dirty="0" smtClean="0"/>
              <a:t>3</a:t>
            </a:r>
            <a:r>
              <a:rPr lang="zh-CN" altLang="en-US" dirty="0" smtClean="0"/>
              <a:t>  </a:t>
            </a:r>
            <a:r>
              <a:rPr lang="en-US" altLang="zh-CN" dirty="0" smtClean="0"/>
              <a:t>1</a:t>
            </a:r>
            <a:r>
              <a:rPr lang="zh-CN" altLang="en-US" dirty="0" smtClean="0"/>
              <a:t>  </a:t>
            </a:r>
            <a:r>
              <a:rPr lang="en-US" altLang="zh-CN" dirty="0" smtClean="0"/>
              <a:t>8</a:t>
            </a:r>
            <a:r>
              <a:rPr lang="zh-CN" altLang="en-US" dirty="0" smtClean="0"/>
              <a:t>  </a:t>
            </a:r>
            <a:r>
              <a:rPr lang="en-US" altLang="zh-CN" dirty="0" smtClean="0"/>
              <a:t>7</a:t>
            </a:r>
            <a:r>
              <a:rPr lang="zh-CN" altLang="en-US" dirty="0" smtClean="0"/>
              <a:t>  </a:t>
            </a:r>
            <a:r>
              <a:rPr lang="en-US" altLang="zh-CN" dirty="0" smtClean="0"/>
              <a:t>2</a:t>
            </a:r>
            <a:r>
              <a:rPr lang="zh-CN" altLang="en-US" dirty="0" smtClean="0"/>
              <a:t>  </a:t>
            </a:r>
            <a:r>
              <a:rPr lang="en-US" altLang="zh-CN" dirty="0" smtClean="0"/>
              <a:t>4] </a:t>
            </a:r>
            <a:r>
              <a:rPr lang="zh-CN" altLang="en-US" dirty="0" smtClean="0"/>
              <a:t>按插入排序执行的过程。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0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引言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递归与排序</a:t>
            </a:r>
            <a:endParaRPr lang="en-US" altLang="zh-CN" dirty="0" smtClean="0"/>
          </a:p>
          <a:p>
            <a:r>
              <a:rPr lang="zh-CN" altLang="en-US" dirty="0" smtClean="0"/>
              <a:t>二叉搜索树</a:t>
            </a:r>
            <a:endParaRPr lang="en-US" altLang="zh-CN" dirty="0" smtClean="0"/>
          </a:p>
          <a:p>
            <a:r>
              <a:rPr lang="zh-CN" altLang="en-US" dirty="0" smtClean="0"/>
              <a:t>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9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3" y="2564904"/>
            <a:ext cx="3810000" cy="2286000"/>
          </a:xfrm>
        </p:spPr>
      </p:pic>
    </p:spTree>
    <p:extLst>
      <p:ext uri="{BB962C8B-B14F-4D97-AF65-F5344CB8AC3E}">
        <p14:creationId xmlns:p14="http://schemas.microsoft.com/office/powerpoint/2010/main" val="20175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递归与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-</a:t>
            </a:r>
            <a:r>
              <a:rPr lang="zh-CN" altLang="en-US" dirty="0" smtClean="0"/>
              <a:t>合并排序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42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1945 </a:t>
            </a:r>
            <a:r>
              <a:rPr lang="zh-CN" altLang="en-US" dirty="0"/>
              <a:t>年，现代计算机科学的奠基⼈之⼀冯 诺伊曼发明了合并排序</a:t>
            </a:r>
            <a:r>
              <a:rPr lang="en-US" altLang="zh-CN" dirty="0"/>
              <a:t>(</a:t>
            </a:r>
            <a:r>
              <a:rPr lang="en-US" altLang="zh-CN" dirty="0" smtClean="0"/>
              <a:t>Merge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Sort</a:t>
            </a:r>
            <a:r>
              <a:rPr lang="en-US" altLang="zh-CN" dirty="0"/>
              <a:t>)</a:t>
            </a:r>
            <a:r>
              <a:rPr lang="zh-CN" altLang="en-US" dirty="0" smtClean="0"/>
              <a:t>算法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028" y="2636912"/>
            <a:ext cx="199238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0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将序列分解成最多只含一个元素的子序列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134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合并排序思想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将序列分解成最多只含一个元素的子序列</a:t>
            </a:r>
            <a:endParaRPr lang="en-US" altLang="zh-CN" dirty="0" smtClean="0"/>
          </a:p>
          <a:p>
            <a:r>
              <a:rPr lang="zh-CN" altLang="en-US" dirty="0" smtClean="0"/>
              <a:t>依次将自序列进行合并成有序子序列，直到子序列数为</a:t>
            </a:r>
            <a:r>
              <a:rPr lang="en-US" altLang="zh-CN" smtClean="0"/>
              <a:t>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200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合并排序的分解过程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8113" y="1988840"/>
            <a:ext cx="68326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6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合并排序的合并过程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116" y="1905000"/>
            <a:ext cx="5689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7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主程序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2060848"/>
            <a:ext cx="86614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合并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885007"/>
            <a:ext cx="92964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3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313" y="2348880"/>
            <a:ext cx="6172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14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递归与</a:t>
            </a:r>
            <a:r>
              <a:rPr lang="zh-CN" altLang="en-US" dirty="0" smtClean="0"/>
              <a:t>排序</a:t>
            </a:r>
            <a:r>
              <a:rPr lang="en-US" altLang="zh-CN" dirty="0" smtClean="0"/>
              <a:t>-</a:t>
            </a:r>
            <a:r>
              <a:rPr lang="zh-CN" altLang="en-US" dirty="0"/>
              <a:t>选择排序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不妨设函数 </a:t>
            </a:r>
            <a:r>
              <a:rPr lang="en-US" altLang="zh-CN" dirty="0" err="1" smtClean="0"/>
              <a:t>merge_sort</a:t>
            </a:r>
            <a:r>
              <a:rPr lang="zh-CN" altLang="en-US" dirty="0" smtClean="0"/>
              <a:t> 的时间复杂度为</a:t>
            </a:r>
            <a:r>
              <a:rPr lang="en-US" altLang="zh-CN" dirty="0" smtClean="0"/>
              <a:t> T(n)</a:t>
            </a:r>
          </a:p>
        </p:txBody>
      </p:sp>
    </p:spTree>
    <p:extLst>
      <p:ext uri="{BB962C8B-B14F-4D97-AF65-F5344CB8AC3E}">
        <p14:creationId xmlns:p14="http://schemas.microsoft.com/office/powerpoint/2010/main" val="214461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不妨设函数 </a:t>
            </a:r>
            <a:r>
              <a:rPr lang="en-US" altLang="zh-CN" dirty="0" err="1" smtClean="0"/>
              <a:t>merge_sort</a:t>
            </a:r>
            <a:r>
              <a:rPr lang="zh-CN" altLang="en-US" dirty="0" smtClean="0"/>
              <a:t> 的时间复杂度为</a:t>
            </a:r>
            <a:r>
              <a:rPr lang="en-US" altLang="zh-CN" dirty="0" smtClean="0"/>
              <a:t> T(n)</a:t>
            </a:r>
          </a:p>
          <a:p>
            <a:r>
              <a:rPr lang="zh-CN" altLang="en-US" dirty="0" smtClean="0"/>
              <a:t>程序中两个递归调用的时间复杂度分别为 </a:t>
            </a:r>
            <a:r>
              <a:rPr lang="en-US" altLang="zh-CN" dirty="0" smtClean="0"/>
              <a:t>T(n/2)</a:t>
            </a:r>
          </a:p>
        </p:txBody>
      </p:sp>
    </p:spTree>
    <p:extLst>
      <p:ext uri="{BB962C8B-B14F-4D97-AF65-F5344CB8AC3E}">
        <p14:creationId xmlns:p14="http://schemas.microsoft.com/office/powerpoint/2010/main" val="171216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不妨设函数 </a:t>
            </a:r>
            <a:r>
              <a:rPr lang="en-US" altLang="zh-CN" dirty="0" err="1" smtClean="0"/>
              <a:t>merge_sort</a:t>
            </a:r>
            <a:r>
              <a:rPr lang="zh-CN" altLang="en-US" dirty="0" smtClean="0"/>
              <a:t> 的时间复杂度为</a:t>
            </a:r>
            <a:r>
              <a:rPr lang="en-US" altLang="zh-CN" dirty="0" smtClean="0"/>
              <a:t> T(n)</a:t>
            </a:r>
          </a:p>
          <a:p>
            <a:r>
              <a:rPr lang="zh-CN" altLang="en-US" dirty="0" smtClean="0"/>
              <a:t>程序中两个递归调用的时间复杂度分别为 </a:t>
            </a:r>
            <a:r>
              <a:rPr lang="en-US" altLang="zh-CN" dirty="0" smtClean="0"/>
              <a:t>T(n/2)</a:t>
            </a:r>
          </a:p>
          <a:p>
            <a:r>
              <a:rPr lang="zh-CN" altLang="en-US" dirty="0" smtClean="0"/>
              <a:t>合并过程的时间复杂度为</a:t>
            </a:r>
            <a:r>
              <a:rPr lang="en-US" altLang="zh-CN" dirty="0" smtClean="0"/>
              <a:t> O(n)</a:t>
            </a:r>
          </a:p>
          <a:p>
            <a:r>
              <a:rPr lang="zh-CN" altLang="en-US" dirty="0" smtClean="0"/>
              <a:t>因此，</a:t>
            </a:r>
            <a:r>
              <a:rPr lang="en-US" altLang="zh-CN" dirty="0" smtClean="0"/>
              <a:t>T(n)=O(n log 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63" y="4941168"/>
            <a:ext cx="26797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4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画出序列</a:t>
            </a:r>
            <a:r>
              <a:rPr lang="en-US" altLang="zh-CN" dirty="0" smtClean="0"/>
              <a:t> [6 5 3 1 8 7 2 4]</a:t>
            </a:r>
            <a:r>
              <a:rPr lang="zh-CN" altLang="en-US" dirty="0" smtClean="0"/>
              <a:t>执行合并排序的过程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课堂练习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413" y="2895600"/>
            <a:ext cx="3810000" cy="2286000"/>
          </a:xfrm>
        </p:spPr>
      </p:pic>
    </p:spTree>
    <p:extLst>
      <p:ext uri="{BB962C8B-B14F-4D97-AF65-F5344CB8AC3E}">
        <p14:creationId xmlns:p14="http://schemas.microsoft.com/office/powerpoint/2010/main" val="40377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二叉搜索树</a:t>
            </a:r>
            <a:r>
              <a:rPr lang="en-US" altLang="zh-CN" dirty="0" smtClean="0"/>
              <a:t>-BST</a:t>
            </a:r>
            <a:r>
              <a:rPr lang="zh-CN" altLang="en-US" dirty="0" smtClean="0"/>
              <a:t>的实现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35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问题提出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假如现在需要给⼀个很⼩的飞机场开发⼀个程序，该程序的主要功能就</a:t>
            </a:r>
            <a:r>
              <a:rPr lang="zh-CN" altLang="en-US" sz="1800" dirty="0" smtClean="0"/>
              <a:t>是管理</a:t>
            </a:r>
            <a:r>
              <a:rPr lang="zh-CN" altLang="en-US" sz="1800" dirty="0"/>
              <a:t>飞机的降落计划。由于这个飞机场⾮常⼩，因此它只有⼀个跑道，也就</a:t>
            </a:r>
            <a:r>
              <a:rPr lang="zh-CN" altLang="en-US" sz="1800" dirty="0" smtClean="0"/>
              <a:t>是说</a:t>
            </a:r>
            <a:r>
              <a:rPr lang="zh-CN" altLang="en-US" sz="1800" dirty="0"/>
              <a:t>某个时刻只能允许⼀架飞机降落。为了确保安全，前后两架飞机降落需要</a:t>
            </a:r>
            <a:r>
              <a:rPr lang="zh-CN" altLang="en-US" sz="1800" dirty="0" smtClean="0"/>
              <a:t>⼀定</a:t>
            </a:r>
            <a:r>
              <a:rPr lang="zh-CN" altLang="en-US" sz="1800" dirty="0"/>
              <a:t>的安全时间间隔，设为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17600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问题提出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假如现在需要给⼀个很⼩的飞机场开发⼀个程序，该程序的主要功能就</a:t>
            </a:r>
            <a:r>
              <a:rPr lang="zh-CN" altLang="en-US" sz="1800" dirty="0" smtClean="0"/>
              <a:t>是管理</a:t>
            </a:r>
            <a:r>
              <a:rPr lang="zh-CN" altLang="en-US" sz="1800" dirty="0"/>
              <a:t>飞机的降落计划。由于这个飞机场⾮常⼩，因此它只有⼀个跑道，也就</a:t>
            </a:r>
            <a:r>
              <a:rPr lang="zh-CN" altLang="en-US" sz="1800" dirty="0" smtClean="0"/>
              <a:t>是说</a:t>
            </a:r>
            <a:r>
              <a:rPr lang="zh-CN" altLang="en-US" sz="1800" dirty="0"/>
              <a:t>某个时刻只能允许⼀架飞机降落。为了确保安全，前后两架飞机降落需要</a:t>
            </a:r>
            <a:r>
              <a:rPr lang="zh-CN" altLang="en-US" sz="1800" dirty="0" smtClean="0"/>
              <a:t>⼀定</a:t>
            </a:r>
            <a:r>
              <a:rPr lang="zh-CN" altLang="en-US" sz="1800" dirty="0"/>
              <a:t>的安全时间间隔，设为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⼩机场的</a:t>
            </a:r>
            <a:r>
              <a:rPr lang="en-US" altLang="zh-CN" sz="1800" dirty="0"/>
              <a:t>n </a:t>
            </a:r>
            <a:r>
              <a:rPr lang="zh-CN" altLang="en-US" sz="1800" dirty="0"/>
              <a:t>次降落计划数据已经保存。如果某架飞机的飞⾏员向塔台</a:t>
            </a:r>
            <a:r>
              <a:rPr lang="zh-CN" altLang="en-US" sz="1800" dirty="0" smtClean="0"/>
              <a:t>发送⼀</a:t>
            </a:r>
            <a:r>
              <a:rPr lang="zh-CN" altLang="en-US" sz="1800" dirty="0"/>
              <a:t>个信号“塔台，是否允许我在</a:t>
            </a:r>
            <a:r>
              <a:rPr lang="en-US" altLang="zh-CN" sz="1800" dirty="0"/>
              <a:t>t </a:t>
            </a:r>
            <a:r>
              <a:rPr lang="zh-CN" altLang="en-US" sz="1800" dirty="0"/>
              <a:t>时刻降落”。塔台便需要运⾏我们这个程序，</a:t>
            </a:r>
            <a:r>
              <a:rPr lang="zh-CN" altLang="en-US" sz="1800" dirty="0" smtClean="0"/>
              <a:t>如果</a:t>
            </a:r>
            <a:r>
              <a:rPr lang="zh-CN" altLang="en-US" sz="1800" dirty="0"/>
              <a:t>回答是肯定的，那么将这架飞机的降落计划添加到原计划当中；否则，将</a:t>
            </a:r>
            <a:r>
              <a:rPr lang="zh-CN" altLang="en-US" sz="1800" dirty="0" smtClean="0"/>
              <a:t>拒绝</a:t>
            </a:r>
            <a:r>
              <a:rPr lang="zh-CN" altLang="en-US" sz="1800" dirty="0"/>
              <a:t>该架飞机的降落请求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02040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问题提出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800" dirty="0"/>
              <a:t>假如现在需要给⼀个很⼩的飞机场开发⼀个程序，该程序的主要功能就</a:t>
            </a:r>
            <a:r>
              <a:rPr lang="zh-CN" altLang="en-US" sz="1800" dirty="0" smtClean="0"/>
              <a:t>是管理</a:t>
            </a:r>
            <a:r>
              <a:rPr lang="zh-CN" altLang="en-US" sz="1800" dirty="0"/>
              <a:t>飞机的降落计划。由于这个飞机场⾮常⼩，因此它只有⼀个跑道，也就</a:t>
            </a:r>
            <a:r>
              <a:rPr lang="zh-CN" altLang="en-US" sz="1800" dirty="0" smtClean="0"/>
              <a:t>是说</a:t>
            </a:r>
            <a:r>
              <a:rPr lang="zh-CN" altLang="en-US" sz="1800" dirty="0"/>
              <a:t>某个时刻只能允许⼀架飞机降落。为了确保安全，前后两架飞机降落需要</a:t>
            </a:r>
            <a:r>
              <a:rPr lang="zh-CN" altLang="en-US" sz="1800" dirty="0" smtClean="0"/>
              <a:t>⼀定</a:t>
            </a:r>
            <a:r>
              <a:rPr lang="zh-CN" altLang="en-US" sz="1800" dirty="0"/>
              <a:t>的安全时间间隔，设为</a:t>
            </a:r>
            <a:r>
              <a:rPr lang="en-US" altLang="zh-CN" sz="1800" dirty="0"/>
              <a:t>k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⼩机场的</a:t>
            </a:r>
            <a:r>
              <a:rPr lang="en-US" altLang="zh-CN" sz="1800" dirty="0"/>
              <a:t>n </a:t>
            </a:r>
            <a:r>
              <a:rPr lang="zh-CN" altLang="en-US" sz="1800" dirty="0"/>
              <a:t>次降落计划数据已经保存。如果某架飞机的飞⾏员向塔台</a:t>
            </a:r>
            <a:r>
              <a:rPr lang="zh-CN" altLang="en-US" sz="1800" dirty="0" smtClean="0"/>
              <a:t>发送⼀</a:t>
            </a:r>
            <a:r>
              <a:rPr lang="zh-CN" altLang="en-US" sz="1800" dirty="0"/>
              <a:t>个信号“塔台，是否允许我在</a:t>
            </a:r>
            <a:r>
              <a:rPr lang="en-US" altLang="zh-CN" sz="1800" dirty="0"/>
              <a:t>t </a:t>
            </a:r>
            <a:r>
              <a:rPr lang="zh-CN" altLang="en-US" sz="1800" dirty="0"/>
              <a:t>时刻降落”。塔台便需要运⾏我们这个程序，</a:t>
            </a:r>
            <a:r>
              <a:rPr lang="zh-CN" altLang="en-US" sz="1800" dirty="0" smtClean="0"/>
              <a:t>如果</a:t>
            </a:r>
            <a:r>
              <a:rPr lang="zh-CN" altLang="en-US" sz="1800" dirty="0"/>
              <a:t>回答是肯定的，那么将这架飞机的降落计划添加到原计划当中；否则，将</a:t>
            </a:r>
            <a:r>
              <a:rPr lang="zh-CN" altLang="en-US" sz="1800" dirty="0" smtClean="0"/>
              <a:t>拒绝</a:t>
            </a:r>
            <a:r>
              <a:rPr lang="zh-CN" altLang="en-US" sz="1800" dirty="0"/>
              <a:t>该架飞机的降落请求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r>
              <a:rPr lang="zh-CN" altLang="en-US" sz="1800" dirty="0"/>
              <a:t>由于飞机运⾏需要⾮常⾼的时效，因此机场⽅⾯</a:t>
            </a:r>
            <a:r>
              <a:rPr lang="zh-CN" altLang="en-US" sz="1800" dirty="0" smtClean="0"/>
              <a:t>要求程序</a:t>
            </a:r>
            <a:r>
              <a:rPr lang="zh-CN" altLang="en-US" sz="1800" dirty="0"/>
              <a:t>能在</a:t>
            </a:r>
            <a:r>
              <a:rPr lang="en-US" altLang="zh-CN" sz="1800" dirty="0"/>
              <a:t>O(log n) </a:t>
            </a:r>
            <a:r>
              <a:rPr lang="zh-CN" altLang="en-US" sz="1800" dirty="0"/>
              <a:t>这⼀时间内给出回应</a:t>
            </a:r>
            <a:r>
              <a:rPr lang="zh-CN" altLang="en-US" sz="1800" dirty="0" smtClean="0"/>
              <a:t>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49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降落计划</a:t>
            </a:r>
            <a:r>
              <a:rPr lang="en-US" altLang="zh-CN" dirty="0"/>
              <a:t>R=[41, 46, 49, 56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00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排序的定义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468542" cy="4332312"/>
          </a:xfrm>
        </p:spPr>
        <p:txBody>
          <a:bodyPr/>
          <a:lstStyle/>
          <a:p>
            <a:r>
              <a:rPr lang="zh-CN" altLang="en-US" dirty="0" smtClean="0"/>
              <a:t>假</a:t>
            </a:r>
            <a:r>
              <a:rPr lang="zh-CN" altLang="en-US" dirty="0"/>
              <a:t>设有</a:t>
            </a:r>
            <a:r>
              <a:rPr lang="en-US" altLang="zh-CN" dirty="0"/>
              <a:t>n </a:t>
            </a:r>
            <a:r>
              <a:rPr lang="zh-CN" altLang="en-US" dirty="0"/>
              <a:t>个元素</a:t>
            </a:r>
            <a:r>
              <a:rPr lang="zh-CN" altLang="en-US" dirty="0" smtClean="0"/>
              <a:t>的序列</a:t>
            </a:r>
            <a:r>
              <a:rPr lang="en-US" altLang="zh-CN" dirty="0" smtClean="0"/>
              <a:t>A[0:n-1</a:t>
            </a:r>
            <a:r>
              <a:rPr lang="en-US" altLang="zh-CN" dirty="0"/>
              <a:t>]</a:t>
            </a:r>
            <a:r>
              <a:rPr lang="zh-CN" altLang="en-US" dirty="0"/>
              <a:t>，要求按照元素的⼤⼩关系得到递增</a:t>
            </a:r>
            <a:r>
              <a:rPr lang="zh-CN" altLang="en-US" dirty="0" smtClean="0"/>
              <a:t>序列，也</a:t>
            </a:r>
            <a:r>
              <a:rPr lang="zh-CN" altLang="en-US" dirty="0"/>
              <a:t>就是</a:t>
            </a:r>
            <a:r>
              <a:rPr lang="en-US" altLang="zh-CN" dirty="0"/>
              <a:t>A </a:t>
            </a:r>
            <a:r>
              <a:rPr lang="zh-CN" altLang="en-US" dirty="0"/>
              <a:t>中最⼩的元素在第</a:t>
            </a:r>
            <a:r>
              <a:rPr lang="en-US" altLang="zh-CN" dirty="0"/>
              <a:t>0 </a:t>
            </a:r>
            <a:r>
              <a:rPr lang="zh-CN" altLang="en-US" dirty="0"/>
              <a:t>位，最⼤的元素在第</a:t>
            </a:r>
            <a:r>
              <a:rPr lang="en-US" altLang="zh-CN" dirty="0"/>
              <a:t>n </a:t>
            </a:r>
            <a:r>
              <a:rPr lang="en-US" altLang="zh-CN" dirty="0" smtClean="0"/>
              <a:t>- </a:t>
            </a:r>
            <a:r>
              <a:rPr lang="en-US" altLang="zh-CN" dirty="0"/>
              <a:t>1 </a:t>
            </a:r>
            <a:r>
              <a:rPr lang="zh-CN" altLang="en-US" dirty="0"/>
              <a:t>位。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244" y="3003989"/>
            <a:ext cx="3342661" cy="384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降落计划</a:t>
            </a:r>
            <a:r>
              <a:rPr lang="en-US" altLang="zh-CN" dirty="0"/>
              <a:t>R=[41, 46, 49, 56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安全</a:t>
            </a:r>
            <a:r>
              <a:rPr lang="zh-CN" altLang="en-US" dirty="0"/>
              <a:t>时间间隔设为</a:t>
            </a:r>
            <a:r>
              <a:rPr lang="en-US" altLang="zh-CN" dirty="0"/>
              <a:t>k = 3</a:t>
            </a:r>
            <a:r>
              <a:rPr lang="zh-CN" altLang="en-US" dirty="0"/>
              <a:t>，且当前时刻为</a:t>
            </a:r>
            <a:r>
              <a:rPr lang="en-US" altLang="zh-CN" dirty="0" smtClean="0"/>
              <a:t>36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655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降落计划</a:t>
            </a:r>
            <a:r>
              <a:rPr lang="en-US" altLang="zh-CN" dirty="0"/>
              <a:t>R=[41, 46, 49, 56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安全</a:t>
            </a:r>
            <a:r>
              <a:rPr lang="zh-CN" altLang="en-US" dirty="0"/>
              <a:t>时间间隔设为</a:t>
            </a:r>
            <a:r>
              <a:rPr lang="en-US" altLang="zh-CN" dirty="0"/>
              <a:t>k = 3</a:t>
            </a:r>
            <a:r>
              <a:rPr lang="zh-CN" altLang="en-US" dirty="0"/>
              <a:t>，且当前时刻为</a:t>
            </a:r>
            <a:r>
              <a:rPr lang="en-US" altLang="zh-CN" dirty="0" smtClean="0"/>
              <a:t>36</a:t>
            </a:r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44 </a:t>
            </a:r>
            <a:r>
              <a:rPr lang="zh-CN" altLang="en-US" dirty="0"/>
              <a:t>这⼀降落</a:t>
            </a:r>
            <a:r>
              <a:rPr lang="zh-CN" altLang="en-US" dirty="0" smtClean="0"/>
              <a:t>时间点</a:t>
            </a:r>
            <a:r>
              <a:rPr lang="zh-CN" altLang="en-US" dirty="0"/>
              <a:t>便不被</a:t>
            </a:r>
            <a:r>
              <a:rPr lang="zh-CN" altLang="en-US" dirty="0" smtClean="0"/>
              <a:t>允许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031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降落计划</a:t>
            </a:r>
            <a:r>
              <a:rPr lang="en-US" altLang="zh-CN" dirty="0"/>
              <a:t>R=[41, 46, 49, 56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安全</a:t>
            </a:r>
            <a:r>
              <a:rPr lang="zh-CN" altLang="en-US" dirty="0"/>
              <a:t>时间间隔设为</a:t>
            </a:r>
            <a:r>
              <a:rPr lang="en-US" altLang="zh-CN" dirty="0"/>
              <a:t>k = 3</a:t>
            </a:r>
            <a:r>
              <a:rPr lang="zh-CN" altLang="en-US" dirty="0"/>
              <a:t>，且当前时刻为</a:t>
            </a:r>
            <a:r>
              <a:rPr lang="en-US" altLang="zh-CN" dirty="0" smtClean="0"/>
              <a:t>36</a:t>
            </a:r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44 </a:t>
            </a:r>
            <a:r>
              <a:rPr lang="zh-CN" altLang="en-US" dirty="0"/>
              <a:t>这⼀降落</a:t>
            </a:r>
            <a:r>
              <a:rPr lang="zh-CN" altLang="en-US" dirty="0" smtClean="0"/>
              <a:t>时间点</a:t>
            </a:r>
            <a:r>
              <a:rPr lang="zh-CN" altLang="en-US" dirty="0"/>
              <a:t>便不被</a:t>
            </a:r>
            <a:r>
              <a:rPr lang="zh-CN" altLang="en-US" dirty="0" smtClean="0"/>
              <a:t>允许</a:t>
            </a:r>
            <a:endParaRPr lang="en-US" altLang="zh-CN" dirty="0" smtClean="0"/>
          </a:p>
          <a:p>
            <a:pPr lvl="1"/>
            <a:r>
              <a:rPr lang="zh-CN" altLang="en-US" dirty="0"/>
              <a:t>因为与已有的在</a:t>
            </a:r>
            <a:r>
              <a:rPr lang="en-US" altLang="zh-CN" dirty="0"/>
              <a:t>46 </a:t>
            </a:r>
            <a:r>
              <a:rPr lang="zh-CN" altLang="en-US" dirty="0"/>
              <a:t>这⼀时间点的降落计划</a:t>
            </a:r>
            <a:r>
              <a:rPr lang="zh-CN" altLang="en-US" dirty="0" smtClean="0"/>
              <a:t>冲突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254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降落计划</a:t>
            </a:r>
            <a:r>
              <a:rPr lang="en-US" altLang="zh-CN" dirty="0"/>
              <a:t>R=[41, 46, 49, 56</a:t>
            </a:r>
            <a:r>
              <a:rPr lang="en-US" altLang="zh-CN" dirty="0" smtClean="0"/>
              <a:t>]</a:t>
            </a:r>
            <a:endParaRPr lang="en-US" altLang="zh-CN" dirty="0"/>
          </a:p>
          <a:p>
            <a:r>
              <a:rPr lang="zh-CN" altLang="en-US" dirty="0" smtClean="0"/>
              <a:t>安全</a:t>
            </a:r>
            <a:r>
              <a:rPr lang="zh-CN" altLang="en-US" dirty="0"/>
              <a:t>时间间隔设为</a:t>
            </a:r>
            <a:r>
              <a:rPr lang="en-US" altLang="zh-CN" dirty="0"/>
              <a:t>k = 3</a:t>
            </a:r>
            <a:r>
              <a:rPr lang="zh-CN" altLang="en-US" dirty="0"/>
              <a:t>，且当前时刻为</a:t>
            </a:r>
            <a:r>
              <a:rPr lang="en-US" altLang="zh-CN" dirty="0" smtClean="0"/>
              <a:t>36</a:t>
            </a:r>
            <a:endParaRPr lang="en-US" altLang="zh-CN" dirty="0"/>
          </a:p>
          <a:p>
            <a:r>
              <a:rPr lang="zh-CN" altLang="en-US" dirty="0"/>
              <a:t>时刻</a:t>
            </a:r>
            <a:r>
              <a:rPr lang="en-US" altLang="zh-CN" dirty="0"/>
              <a:t>44 </a:t>
            </a:r>
            <a:r>
              <a:rPr lang="zh-CN" altLang="en-US" dirty="0"/>
              <a:t>这⼀降落</a:t>
            </a:r>
            <a:r>
              <a:rPr lang="zh-CN" altLang="en-US" dirty="0" smtClean="0"/>
              <a:t>时间点</a:t>
            </a:r>
            <a:r>
              <a:rPr lang="zh-CN" altLang="en-US" dirty="0"/>
              <a:t>便不被</a:t>
            </a:r>
            <a:r>
              <a:rPr lang="zh-CN" altLang="en-US" dirty="0" smtClean="0"/>
              <a:t>允许</a:t>
            </a:r>
            <a:endParaRPr lang="en-US" altLang="zh-CN" dirty="0" smtClean="0"/>
          </a:p>
          <a:p>
            <a:pPr lvl="1"/>
            <a:r>
              <a:rPr lang="zh-CN" altLang="en-US" dirty="0"/>
              <a:t>因为与已有的在</a:t>
            </a:r>
            <a:r>
              <a:rPr lang="en-US" altLang="zh-CN" dirty="0"/>
              <a:t>46 </a:t>
            </a:r>
            <a:r>
              <a:rPr lang="zh-CN" altLang="en-US" dirty="0"/>
              <a:t>这⼀时间点的降落计划</a:t>
            </a:r>
            <a:r>
              <a:rPr lang="zh-CN" altLang="en-US" dirty="0" smtClean="0"/>
              <a:t>冲突</a:t>
            </a:r>
            <a:endParaRPr lang="en-US" altLang="zh-CN" dirty="0" smtClean="0"/>
          </a:p>
          <a:p>
            <a:r>
              <a:rPr lang="zh-CN" altLang="en-US" dirty="0"/>
              <a:t>时刻</a:t>
            </a:r>
            <a:r>
              <a:rPr lang="en-US" altLang="zh-CN" dirty="0"/>
              <a:t>53 </a:t>
            </a:r>
            <a:r>
              <a:rPr lang="zh-CN" altLang="en-US"/>
              <a:t>的降落请求则可以给予</a:t>
            </a:r>
            <a:r>
              <a:rPr lang="zh-CN" altLang="en-US"/>
              <a:t>肯定</a:t>
            </a:r>
            <a:r>
              <a:rPr lang="zh-CN" altLang="en-US" smtClean="0"/>
              <a:t>的回复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876" y="1772816"/>
            <a:ext cx="10477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0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简单实现的时间复杂度分析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比较时间（第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～第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 R </a:t>
            </a:r>
            <a:r>
              <a:rPr lang="zh-CN" altLang="en-US" dirty="0" smtClean="0"/>
              <a:t>中时间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3796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简单实现的时间复杂度分析（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为数组）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比较时间（第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～第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O(n)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 R </a:t>
            </a:r>
            <a:r>
              <a:rPr lang="zh-CN" altLang="en-US" dirty="0" smtClean="0"/>
              <a:t>中时间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O(n)</a:t>
            </a:r>
            <a:endParaRPr lang="en-US" altLang="zh-CN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3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简单实现的时间复杂度分析（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为有序数组）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比较时间（第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～第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O(log n)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 R </a:t>
            </a:r>
            <a:r>
              <a:rPr lang="zh-CN" altLang="en-US" dirty="0" smtClean="0"/>
              <a:t>中时间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O(n)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8" y="2060848"/>
            <a:ext cx="13970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简单实现的时间复杂度分析（</a:t>
            </a:r>
            <a:r>
              <a:rPr lang="en-US" altLang="zh-CN" dirty="0" smtClean="0"/>
              <a:t>R</a:t>
            </a:r>
            <a:r>
              <a:rPr lang="zh-CN" altLang="en-US" dirty="0" smtClean="0"/>
              <a:t>为链表）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比较时间（第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～第</a:t>
            </a:r>
            <a:r>
              <a:rPr lang="en-US" altLang="zh-CN" dirty="0" smtClean="0"/>
              <a:t>9</a:t>
            </a:r>
            <a:r>
              <a:rPr lang="zh-CN" altLang="en-US" dirty="0" smtClean="0"/>
              <a:t>行）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 n)</a:t>
            </a:r>
          </a:p>
          <a:p>
            <a:r>
              <a:rPr lang="zh-CN" altLang="en-US" dirty="0" smtClean="0"/>
              <a:t>将</a:t>
            </a:r>
            <a:r>
              <a:rPr lang="en-US" altLang="zh-CN" dirty="0" smtClean="0"/>
              <a:t> t </a:t>
            </a:r>
            <a:r>
              <a:rPr lang="zh-CN" altLang="en-US" dirty="0" smtClean="0"/>
              <a:t>添加至</a:t>
            </a:r>
            <a:r>
              <a:rPr lang="en-US" altLang="zh-CN" dirty="0" smtClean="0"/>
              <a:t> R </a:t>
            </a:r>
            <a:r>
              <a:rPr lang="zh-CN" altLang="en-US" dirty="0" smtClean="0"/>
              <a:t>中时间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O(1)</a:t>
            </a:r>
            <a:endParaRPr lang="en-US" altLang="zh-CN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12" y="2060848"/>
            <a:ext cx="2006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2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二叉搜索树（</a:t>
            </a:r>
            <a:r>
              <a:rPr lang="en-US" altLang="zh-CN" dirty="0" smtClean="0"/>
              <a:t>Binary Search Tree, BST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34716"/>
            <a:ext cx="302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9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应用场景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歌曲播放列表</a:t>
            </a:r>
            <a:endParaRPr lang="en-US" altLang="zh-CN" dirty="0" smtClean="0"/>
          </a:p>
          <a:p>
            <a:r>
              <a:rPr lang="en-US" altLang="zh-CN" dirty="0" smtClean="0"/>
              <a:t>Google/</a:t>
            </a:r>
            <a:r>
              <a:rPr lang="en-US" altLang="zh-CN" dirty="0" err="1" smtClean="0"/>
              <a:t>Baidu</a:t>
            </a:r>
            <a:r>
              <a:rPr lang="zh-CN" altLang="en-US" dirty="0" smtClean="0"/>
              <a:t>搜索结果</a:t>
            </a:r>
            <a:endParaRPr lang="en-US" altLang="zh-CN" dirty="0" smtClean="0"/>
          </a:p>
          <a:p>
            <a:r>
              <a:rPr lang="zh-CN" altLang="en-US" dirty="0" smtClean="0"/>
              <a:t>作为预处理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统计分析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删除相同元素</a:t>
            </a:r>
            <a:endParaRPr lang="en-US" altLang="zh-CN" dirty="0" smtClean="0"/>
          </a:p>
          <a:p>
            <a:pPr lvl="1"/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二叉搜索树（</a:t>
            </a:r>
            <a:r>
              <a:rPr lang="en-US" altLang="zh-CN" dirty="0" smtClean="0"/>
              <a:t>Binary Search Tree, BST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BST </a:t>
            </a:r>
            <a:r>
              <a:rPr lang="zh-CN" altLang="en-US" dirty="0"/>
              <a:t>与链表类似，元素存储于独⽴的单元，单元之间通过指针来进⾏连接</a:t>
            </a:r>
            <a:endParaRPr lang="en-US" altLang="zh-CN" dirty="0" smtClean="0"/>
          </a:p>
          <a:p>
            <a:pPr lvl="1"/>
            <a:r>
              <a:rPr lang="zh-CN" altLang="en-US" dirty="0"/>
              <a:t>高效</a:t>
            </a:r>
            <a:r>
              <a:rPr lang="zh-CN" altLang="en-US" dirty="0" smtClean="0"/>
              <a:t>插入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34716"/>
            <a:ext cx="302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二叉搜索树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444206" cy="42672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二叉搜索树（</a:t>
            </a:r>
            <a:r>
              <a:rPr lang="en-US" altLang="zh-CN" dirty="0" smtClean="0"/>
              <a:t>Binary Search Tree, BST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en-US" altLang="zh-CN" dirty="0"/>
              <a:t>BST </a:t>
            </a:r>
            <a:r>
              <a:rPr lang="zh-CN" altLang="en-US" dirty="0"/>
              <a:t>与链表类似，元素存储于独⽴的单元，单元之间通过指针来进⾏连接</a:t>
            </a:r>
            <a:endParaRPr lang="en-US" altLang="zh-CN" dirty="0" smtClean="0"/>
          </a:p>
          <a:p>
            <a:pPr lvl="1"/>
            <a:r>
              <a:rPr lang="zh-CN" altLang="en-US" dirty="0"/>
              <a:t>高效</a:t>
            </a:r>
            <a:r>
              <a:rPr lang="zh-CN" altLang="en-US" dirty="0" smtClean="0"/>
              <a:t>插入</a:t>
            </a:r>
            <a:endParaRPr lang="en-US" altLang="zh-CN" dirty="0" smtClean="0"/>
          </a:p>
          <a:p>
            <a:r>
              <a:rPr lang="en-US" dirty="0" smtClean="0"/>
              <a:t>BST</a:t>
            </a:r>
            <a:r>
              <a:rPr lang="zh-CN" altLang="en-US" dirty="0" smtClean="0"/>
              <a:t>中</a:t>
            </a:r>
            <a:r>
              <a:rPr lang="zh-CN" altLang="en-US" dirty="0"/>
              <a:t>的任意节点</a:t>
            </a:r>
            <a:r>
              <a:rPr lang="en-US" altLang="zh-CN" dirty="0"/>
              <a:t>N</a:t>
            </a:r>
            <a:r>
              <a:rPr lang="zh-CN" altLang="en-US" dirty="0"/>
              <a:t>，它的左⼦树存储的元素值均⼩于</a:t>
            </a:r>
            <a:r>
              <a:rPr lang="en-US" altLang="zh-CN" dirty="0"/>
              <a:t>N </a:t>
            </a:r>
            <a:r>
              <a:rPr lang="zh-CN" altLang="en-US" dirty="0"/>
              <a:t>节点存储的元素值，右</a:t>
            </a:r>
            <a:r>
              <a:rPr lang="zh-CN" altLang="en-US" dirty="0" smtClean="0"/>
              <a:t>⼦树</a:t>
            </a:r>
            <a:r>
              <a:rPr lang="zh-CN" altLang="en-US" dirty="0"/>
              <a:t>包含的元素值则⼤于</a:t>
            </a:r>
            <a:r>
              <a:rPr lang="en-US" altLang="zh-CN" dirty="0"/>
              <a:t>N </a:t>
            </a:r>
            <a:r>
              <a:rPr lang="zh-CN" altLang="en-US" dirty="0"/>
              <a:t>节点存储的元素值。</a:t>
            </a:r>
            <a:endParaRPr lang="en-US" dirty="0"/>
          </a:p>
          <a:p>
            <a:pPr lvl="1"/>
            <a:r>
              <a:rPr lang="zh-CN" altLang="en-US" dirty="0" smtClean="0"/>
              <a:t>快速比较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6620" y="1934716"/>
            <a:ext cx="30226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9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BST</a:t>
            </a:r>
            <a:r>
              <a:rPr lang="zh-CN" altLang="en-US" dirty="0" smtClean="0"/>
              <a:t>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082" y="1905000"/>
            <a:ext cx="7386662" cy="47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62" y="641350"/>
            <a:ext cx="72009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5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二叉搜索树</a:t>
            </a:r>
            <a:r>
              <a:rPr lang="en-US" altLang="zh-CN" dirty="0" smtClean="0"/>
              <a:t>-BST</a:t>
            </a:r>
            <a:r>
              <a:rPr lang="zh-CN" altLang="en-US" dirty="0" smtClean="0"/>
              <a:t>上的查找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719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根节点开始执⾏函数</a:t>
            </a:r>
            <a:r>
              <a:rPr lang="en-US" altLang="zh-CN" dirty="0"/>
              <a:t>find(x)</a:t>
            </a:r>
            <a:r>
              <a:rPr lang="zh-CN" altLang="en-US" dirty="0"/>
              <a:t>，</a:t>
            </a:r>
            <a:r>
              <a:rPr lang="en-US" altLang="zh-CN" dirty="0"/>
              <a:t>x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BST </a:t>
            </a:r>
            <a:r>
              <a:rPr lang="zh-CN" altLang="en-US" dirty="0"/>
              <a:t>上的节点。将</a:t>
            </a:r>
            <a:r>
              <a:rPr lang="en-US" altLang="zh-CN" dirty="0"/>
              <a:t>x </a:t>
            </a:r>
            <a:r>
              <a:rPr lang="zh-CN" altLang="en-US" dirty="0"/>
              <a:t>的值与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/>
              <a:t>较，如果相等则返回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 smtClean="0"/>
              <a:t>当前节点</a:t>
            </a:r>
            <a:r>
              <a:rPr lang="zh-CN" altLang="en-US" dirty="0"/>
              <a:t>的值⼩，则从</a:t>
            </a:r>
            <a:r>
              <a:rPr lang="en-US" altLang="zh-CN" dirty="0"/>
              <a:t>x </a:t>
            </a:r>
            <a:r>
              <a:rPr lang="zh-CN" altLang="en-US" dirty="0"/>
              <a:t>的左⼦树进⾏查找，即递归调⽤</a:t>
            </a:r>
            <a:r>
              <a:rPr lang="en-US" altLang="zh-CN" dirty="0"/>
              <a:t>find(</a:t>
            </a:r>
            <a:r>
              <a:rPr lang="en-US" altLang="zh-CN" dirty="0" err="1"/>
              <a:t>x.left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 smtClean="0"/>
              <a:t>当前</a:t>
            </a:r>
            <a:r>
              <a:rPr lang="zh-CN" altLang="en-US" dirty="0"/>
              <a:t>节点的值⼤，则从</a:t>
            </a:r>
            <a:r>
              <a:rPr lang="en-US" altLang="zh-CN" dirty="0"/>
              <a:t>x </a:t>
            </a:r>
            <a:r>
              <a:rPr lang="zh-CN" altLang="en-US" dirty="0"/>
              <a:t>的右⼦树进⾏查找，也就是递归调⽤</a:t>
            </a:r>
            <a:r>
              <a:rPr lang="en-US" altLang="zh-CN" dirty="0"/>
              <a:t>find(</a:t>
            </a:r>
            <a:r>
              <a:rPr lang="en-US" altLang="zh-CN" dirty="0" err="1"/>
              <a:t>x.right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BST </a:t>
            </a:r>
            <a:r>
              <a:rPr lang="zh-CN" altLang="en-US" dirty="0"/>
              <a:t>的叶⼦节点，如果依然没有找到等于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的节点，则返回</a:t>
            </a:r>
            <a:r>
              <a:rPr lang="en-US" altLang="zh-CN" dirty="0"/>
              <a:t>False</a:t>
            </a:r>
            <a:r>
              <a:rPr lang="zh-CN" altLang="en-US" dirty="0"/>
              <a:t>。当查</a:t>
            </a:r>
            <a:r>
              <a:rPr lang="zh-CN" altLang="en-US" dirty="0" smtClean="0"/>
              <a:t>找到某个</a:t>
            </a:r>
            <a:r>
              <a:rPr lang="zh-CN" altLang="en-US" dirty="0"/>
              <a:t>节点，其左⼦节点和右⼦节点均不存在，该节点就是叶⼦节点。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0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根节点开始执⾏函数</a:t>
            </a:r>
            <a:r>
              <a:rPr lang="en-US" altLang="zh-CN" dirty="0"/>
              <a:t>find(x)</a:t>
            </a:r>
            <a:r>
              <a:rPr lang="zh-CN" altLang="en-US" dirty="0"/>
              <a:t>，</a:t>
            </a:r>
            <a:r>
              <a:rPr lang="en-US" altLang="zh-CN" dirty="0"/>
              <a:t>x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BST </a:t>
            </a:r>
            <a:r>
              <a:rPr lang="zh-CN" altLang="en-US" dirty="0"/>
              <a:t>上的节点。将</a:t>
            </a:r>
            <a:r>
              <a:rPr lang="en-US" altLang="zh-CN" dirty="0"/>
              <a:t>x </a:t>
            </a:r>
            <a:r>
              <a:rPr lang="zh-CN" altLang="en-US" dirty="0"/>
              <a:t>的值与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/>
              <a:t>较，如果相等则返回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0029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根节点开始执⾏函数</a:t>
            </a:r>
            <a:r>
              <a:rPr lang="en-US" altLang="zh-CN" dirty="0"/>
              <a:t>find(x)</a:t>
            </a:r>
            <a:r>
              <a:rPr lang="zh-CN" altLang="en-US" dirty="0"/>
              <a:t>，</a:t>
            </a:r>
            <a:r>
              <a:rPr lang="en-US" altLang="zh-CN" dirty="0"/>
              <a:t>x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BST </a:t>
            </a:r>
            <a:r>
              <a:rPr lang="zh-CN" altLang="en-US" dirty="0"/>
              <a:t>上的节点。将</a:t>
            </a:r>
            <a:r>
              <a:rPr lang="en-US" altLang="zh-CN" dirty="0"/>
              <a:t>x </a:t>
            </a:r>
            <a:r>
              <a:rPr lang="zh-CN" altLang="en-US" dirty="0"/>
              <a:t>的值与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/>
              <a:t>较，如果相等则返回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 smtClean="0"/>
              <a:t>当前节点</a:t>
            </a:r>
            <a:r>
              <a:rPr lang="zh-CN" altLang="en-US" dirty="0"/>
              <a:t>的值⼩，则从</a:t>
            </a:r>
            <a:r>
              <a:rPr lang="en-US" altLang="zh-CN" dirty="0"/>
              <a:t>x </a:t>
            </a:r>
            <a:r>
              <a:rPr lang="zh-CN" altLang="en-US" dirty="0"/>
              <a:t>的左⼦树进⾏查找，即递归调⽤</a:t>
            </a:r>
            <a:r>
              <a:rPr lang="en-US" altLang="zh-CN" dirty="0"/>
              <a:t>find(</a:t>
            </a:r>
            <a:r>
              <a:rPr lang="en-US" altLang="zh-CN" dirty="0" err="1"/>
              <a:t>x.left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32748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从</a:t>
            </a:r>
            <a:r>
              <a:rPr lang="zh-CN" altLang="en-US" dirty="0"/>
              <a:t>根节点开始执⾏函数</a:t>
            </a:r>
            <a:r>
              <a:rPr lang="en-US" altLang="zh-CN" dirty="0"/>
              <a:t>find(x)</a:t>
            </a:r>
            <a:r>
              <a:rPr lang="zh-CN" altLang="en-US" dirty="0"/>
              <a:t>，</a:t>
            </a:r>
            <a:r>
              <a:rPr lang="en-US" altLang="zh-CN" dirty="0"/>
              <a:t>x </a:t>
            </a:r>
            <a:r>
              <a:rPr lang="zh-CN" altLang="en-US" dirty="0" smtClean="0"/>
              <a:t>为</a:t>
            </a:r>
            <a:r>
              <a:rPr lang="en-US" altLang="zh-CN" dirty="0" smtClean="0"/>
              <a:t>BST </a:t>
            </a:r>
            <a:r>
              <a:rPr lang="zh-CN" altLang="en-US" dirty="0"/>
              <a:t>上的节点。将</a:t>
            </a:r>
            <a:r>
              <a:rPr lang="en-US" altLang="zh-CN" dirty="0"/>
              <a:t>x </a:t>
            </a:r>
            <a:r>
              <a:rPr lang="zh-CN" altLang="en-US" dirty="0"/>
              <a:t>的值与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/>
              <a:t>较，如果相等则返回</a:t>
            </a:r>
            <a:r>
              <a:rPr lang="en-US" altLang="zh-CN" dirty="0"/>
              <a:t>True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 smtClean="0"/>
              <a:t>当前节点</a:t>
            </a:r>
            <a:r>
              <a:rPr lang="zh-CN" altLang="en-US" dirty="0"/>
              <a:t>的值⼩，则从</a:t>
            </a:r>
            <a:r>
              <a:rPr lang="en-US" altLang="zh-CN" dirty="0"/>
              <a:t>x </a:t>
            </a:r>
            <a:r>
              <a:rPr lang="zh-CN" altLang="en-US" dirty="0"/>
              <a:t>的左⼦树进⾏查找，即递归调⽤</a:t>
            </a:r>
            <a:r>
              <a:rPr lang="en-US" altLang="zh-CN" dirty="0"/>
              <a:t>find(</a:t>
            </a:r>
            <a:r>
              <a:rPr lang="en-US" altLang="zh-CN" dirty="0" err="1"/>
              <a:t>x.left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err="1"/>
              <a:t>val</a:t>
            </a:r>
            <a:r>
              <a:rPr lang="en-US" altLang="zh-CN" dirty="0"/>
              <a:t> ⽐</a:t>
            </a:r>
            <a:r>
              <a:rPr lang="zh-CN" altLang="en-US" dirty="0" smtClean="0"/>
              <a:t>当前</a:t>
            </a:r>
            <a:r>
              <a:rPr lang="zh-CN" altLang="en-US" dirty="0"/>
              <a:t>节点的值⼤，则从</a:t>
            </a:r>
            <a:r>
              <a:rPr lang="en-US" altLang="zh-CN" dirty="0"/>
              <a:t>x </a:t>
            </a:r>
            <a:r>
              <a:rPr lang="zh-CN" altLang="en-US" dirty="0"/>
              <a:t>的右⼦树进⾏查找，也就是递归调⽤</a:t>
            </a:r>
            <a:r>
              <a:rPr lang="en-US" altLang="zh-CN" dirty="0"/>
              <a:t>find(</a:t>
            </a:r>
            <a:r>
              <a:rPr lang="en-US" altLang="zh-CN" dirty="0" err="1"/>
              <a:t>x.right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直到</a:t>
            </a:r>
            <a:r>
              <a:rPr lang="en-US" altLang="zh-CN" dirty="0" smtClean="0"/>
              <a:t>BST </a:t>
            </a:r>
            <a:r>
              <a:rPr lang="zh-CN" altLang="en-US" dirty="0"/>
              <a:t>的叶⼦节点，如果依然没有找到等于</a:t>
            </a:r>
            <a:r>
              <a:rPr lang="en-US" altLang="zh-CN" dirty="0" err="1"/>
              <a:t>val</a:t>
            </a:r>
            <a:r>
              <a:rPr lang="en-US" altLang="zh-CN" dirty="0"/>
              <a:t> </a:t>
            </a:r>
            <a:r>
              <a:rPr lang="zh-CN" altLang="en-US" dirty="0"/>
              <a:t>的节点，则返回</a:t>
            </a:r>
            <a:r>
              <a:rPr lang="en-US" altLang="zh-CN" dirty="0"/>
              <a:t>False</a:t>
            </a:r>
            <a:r>
              <a:rPr lang="zh-CN" altLang="en-US" dirty="0"/>
              <a:t>。当查</a:t>
            </a:r>
            <a:r>
              <a:rPr lang="zh-CN" altLang="en-US" dirty="0" smtClean="0"/>
              <a:t>找到某个</a:t>
            </a:r>
            <a:r>
              <a:rPr lang="zh-CN" altLang="en-US" dirty="0"/>
              <a:t>节点，其左⼦节点和右⼦节点均不存在，该节点就是叶⼦节点。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1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查找</a:t>
            </a:r>
            <a:r>
              <a:rPr lang="en-US" altLang="zh-TW" dirty="0"/>
              <a:t>BST </a:t>
            </a:r>
            <a:r>
              <a:rPr lang="zh-TW" altLang="en-US" dirty="0"/>
              <a:t>上的最⼩值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BST </a:t>
            </a:r>
            <a:r>
              <a:rPr lang="zh-CN" altLang="en-US" dirty="0"/>
              <a:t>上</a:t>
            </a:r>
            <a:r>
              <a:rPr lang="zh-CN" altLang="en-US" dirty="0" smtClean="0"/>
              <a:t>节点值</a:t>
            </a:r>
            <a:r>
              <a:rPr lang="zh-CN" altLang="en-US" dirty="0"/>
              <a:t>最⼩的节点就是树上最左边的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/>
              <a:t>只需要按照树上节点连接关系，</a:t>
            </a:r>
            <a:r>
              <a:rPr lang="zh-CN" altLang="en-US" dirty="0" smtClean="0"/>
              <a:t>始终</a:t>
            </a:r>
            <a:r>
              <a:rPr lang="zh-CN" altLang="en-US" dirty="0"/>
              <a:t>选择节点的左⼦，直到某个没有左⼦节点为⽌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对每⼀个位置从序列中依次选择出在该位置</a:t>
            </a:r>
            <a:r>
              <a:rPr lang="zh-CN" altLang="en-US" dirty="0" smtClean="0"/>
              <a:t>的元素</a:t>
            </a:r>
            <a:r>
              <a:rPr lang="zh-CN" altLang="en-US" dirty="0"/>
              <a:t>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" y="3011940"/>
            <a:ext cx="12166030" cy="316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74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BST</a:t>
            </a:r>
            <a:r>
              <a:rPr lang="zh-CN" altLang="en-US" dirty="0" smtClean="0"/>
              <a:t>上次⼤</a:t>
            </a:r>
            <a:r>
              <a:rPr lang="zh-CN" altLang="en-US" dirty="0"/>
              <a:t>的</a:t>
            </a:r>
            <a:r>
              <a:rPr lang="zh-CN" altLang="en-US" dirty="0" smtClean="0"/>
              <a:t>节</a:t>
            </a:r>
            <a:r>
              <a:rPr lang="zh-CN" altLang="en-US" dirty="0"/>
              <a:t>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508102" cy="4267200"/>
          </a:xfrm>
        </p:spPr>
        <p:txBody>
          <a:bodyPr/>
          <a:lstStyle/>
          <a:p>
            <a:r>
              <a:rPr lang="zh-CN" altLang="en-US" dirty="0" smtClean="0"/>
              <a:t>有右子树节点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⽐</a:t>
            </a:r>
            <a:r>
              <a:rPr lang="zh-CN" altLang="en-US" dirty="0"/>
              <a:t>节点</a:t>
            </a:r>
            <a:r>
              <a:rPr lang="en-US" altLang="zh-CN" dirty="0"/>
              <a:t>x ⼤</a:t>
            </a:r>
            <a:r>
              <a:rPr lang="zh-CN" altLang="en-US" dirty="0"/>
              <a:t>的节点应该在</a:t>
            </a:r>
            <a:r>
              <a:rPr lang="en-US" altLang="zh-CN" dirty="0"/>
              <a:t>x </a:t>
            </a:r>
            <a:r>
              <a:rPr lang="zh-CN" altLang="en-US" dirty="0"/>
              <a:t>的右⼦树</a:t>
            </a:r>
            <a:r>
              <a:rPr lang="zh-CN" altLang="en-US" dirty="0" smtClean="0"/>
              <a:t>上</a:t>
            </a:r>
            <a:endParaRPr lang="en-US" altLang="zh-CN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1900237"/>
            <a:ext cx="4775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8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BST</a:t>
            </a:r>
            <a:r>
              <a:rPr lang="zh-CN" altLang="en-US" dirty="0" smtClean="0"/>
              <a:t>上次⼤</a:t>
            </a:r>
            <a:r>
              <a:rPr lang="zh-CN" altLang="en-US" dirty="0"/>
              <a:t>的</a:t>
            </a:r>
            <a:r>
              <a:rPr lang="zh-CN" altLang="en-US" dirty="0" smtClean="0"/>
              <a:t>节点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508102" cy="4267200"/>
          </a:xfrm>
        </p:spPr>
        <p:txBody>
          <a:bodyPr/>
          <a:lstStyle/>
          <a:p>
            <a:r>
              <a:rPr lang="zh-CN" altLang="en-US" dirty="0" smtClean="0"/>
              <a:t>有右子树节点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⽐</a:t>
            </a:r>
            <a:r>
              <a:rPr lang="zh-CN" altLang="en-US" dirty="0"/>
              <a:t>节点</a:t>
            </a:r>
            <a:r>
              <a:rPr lang="en-US" altLang="zh-CN" dirty="0"/>
              <a:t>x ⼤</a:t>
            </a:r>
            <a:r>
              <a:rPr lang="zh-CN" altLang="en-US" dirty="0"/>
              <a:t>的节点应该在</a:t>
            </a:r>
            <a:r>
              <a:rPr lang="en-US" altLang="zh-CN" dirty="0"/>
              <a:t>x </a:t>
            </a:r>
            <a:r>
              <a:rPr lang="zh-CN" altLang="en-US" dirty="0"/>
              <a:t>的右⼦树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r>
              <a:rPr lang="zh-CN" altLang="en-US" dirty="0" smtClean="0"/>
              <a:t>没有</a:t>
            </a:r>
            <a:r>
              <a:rPr lang="zh-CN" altLang="en-US" dirty="0"/>
              <a:t>右子树</a:t>
            </a:r>
            <a:r>
              <a:rPr lang="zh-CN" altLang="en-US" dirty="0" smtClean="0"/>
              <a:t>节点（</a:t>
            </a:r>
            <a:r>
              <a:rPr lang="en-US" altLang="zh-CN" dirty="0" smtClean="0"/>
              <a:t>44</a:t>
            </a:r>
            <a:r>
              <a:rPr lang="zh-CN" altLang="en-US" dirty="0" smtClean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该节点上⼀级</a:t>
            </a:r>
            <a:r>
              <a:rPr lang="zh-CN" altLang="en-US" dirty="0" smtClean="0"/>
              <a:t>节点</a:t>
            </a:r>
            <a:r>
              <a:rPr lang="zh-CN" altLang="en-US" dirty="0"/>
              <a:t>中，第⼀</a:t>
            </a:r>
            <a:r>
              <a:rPr lang="zh-CN" altLang="en-US" dirty="0"/>
              <a:t>次发⽣左转的节点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516" y="1900237"/>
            <a:ext cx="47752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查找次大节点的实现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152650"/>
            <a:ext cx="84074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二叉搜索树</a:t>
            </a:r>
            <a:r>
              <a:rPr lang="en-US" altLang="zh-CN" dirty="0" smtClean="0"/>
              <a:t>-BST</a:t>
            </a:r>
            <a:r>
              <a:rPr lang="zh-CN" altLang="en-US" dirty="0" smtClean="0"/>
              <a:t>的修剪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43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问题来源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736782" cy="4267200"/>
          </a:xfrm>
        </p:spPr>
        <p:txBody>
          <a:bodyPr/>
          <a:lstStyle/>
          <a:p>
            <a:r>
              <a:rPr lang="zh-CN" altLang="en-US" dirty="0"/>
              <a:t>还是以机场降落时间规划为例，假如现在只需要保留降落计划</a:t>
            </a:r>
            <a:r>
              <a:rPr lang="en-US" altLang="zh-CN" dirty="0"/>
              <a:t>R </a:t>
            </a:r>
            <a:r>
              <a:rPr lang="zh-CN" altLang="en-US" dirty="0"/>
              <a:t>中某⼀</a:t>
            </a:r>
            <a:r>
              <a:rPr lang="zh-CN" altLang="en-US" dirty="0" smtClean="0"/>
              <a:t>段的</a:t>
            </a:r>
            <a:r>
              <a:rPr lang="zh-CN" altLang="en-US" dirty="0"/>
              <a:t>降落时间，其余降落时间都</a:t>
            </a:r>
            <a:r>
              <a:rPr lang="zh-CN" altLang="en-US" dirty="0" smtClean="0"/>
              <a:t>取消</a:t>
            </a:r>
            <a:endParaRPr lang="en-US" altLang="zh-CN" dirty="0" smtClean="0"/>
          </a:p>
          <a:p>
            <a:r>
              <a:rPr lang="zh-CN" altLang="en-US" dirty="0"/>
              <a:t>不仅仅是删除节点，还</a:t>
            </a:r>
            <a:r>
              <a:rPr lang="zh-CN" altLang="en-US" dirty="0" smtClean="0"/>
              <a:t>需要在</a:t>
            </a:r>
            <a:r>
              <a:rPr lang="zh-CN" altLang="en-US" dirty="0"/>
              <a:t>删除节点后让剩余节点依然是以</a:t>
            </a:r>
            <a:r>
              <a:rPr lang="en-US" altLang="zh-CN" dirty="0"/>
              <a:t>BST </a:t>
            </a:r>
            <a:r>
              <a:rPr lang="zh-CN" altLang="en-US" dirty="0"/>
              <a:t>结构存储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196" y="2132856"/>
            <a:ext cx="5647375" cy="24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6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后序遍历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/>
              <a:t>节点</a:t>
            </a:r>
            <a:r>
              <a:rPr lang="en-US" altLang="zh-CN" dirty="0"/>
              <a:t>N </a:t>
            </a:r>
            <a:r>
              <a:rPr lang="zh-CN" altLang="en-US" dirty="0"/>
              <a:t>有左⼦节点，则先处理其左⼦节点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节点</a:t>
            </a:r>
            <a:r>
              <a:rPr lang="en-US" altLang="zh-CN" dirty="0"/>
              <a:t>N </a:t>
            </a:r>
            <a:r>
              <a:rPr lang="zh-CN" altLang="en-US" dirty="0"/>
              <a:t>没有左⼦节点，则看该节点是否有右⼦节点</a:t>
            </a:r>
            <a:r>
              <a:rPr lang="zh-CN" altLang="en-US" dirty="0" smtClean="0"/>
              <a:t>。如果</a:t>
            </a:r>
            <a:r>
              <a:rPr lang="en-US" altLang="zh-CN" dirty="0"/>
              <a:t>N </a:t>
            </a:r>
            <a:r>
              <a:rPr lang="zh-CN" altLang="en-US" dirty="0"/>
              <a:t>有右</a:t>
            </a:r>
            <a:r>
              <a:rPr lang="zh-CN" altLang="en-US" dirty="0" smtClean="0"/>
              <a:t>⼦节点</a:t>
            </a:r>
            <a:r>
              <a:rPr lang="zh-CN" altLang="en-US" dirty="0"/>
              <a:t>，则需要处理该右⼦节点</a:t>
            </a:r>
          </a:p>
          <a:p>
            <a:r>
              <a:rPr lang="zh-CN" altLang="en-US" dirty="0" smtClean="0"/>
              <a:t>如果</a:t>
            </a:r>
            <a:r>
              <a:rPr lang="zh-CN" altLang="en-US" dirty="0"/>
              <a:t>节点</a:t>
            </a:r>
            <a:r>
              <a:rPr lang="en-US" altLang="zh-CN" dirty="0"/>
              <a:t>N </a:t>
            </a:r>
            <a:r>
              <a:rPr lang="zh-CN" altLang="en-US" dirty="0"/>
              <a:t>没有右⼦节点，则遍历节点</a:t>
            </a:r>
            <a:r>
              <a:rPr lang="en-US" altLang="zh-CN" dirty="0"/>
              <a:t>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64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08" y="1412776"/>
            <a:ext cx="9658813" cy="362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36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修剪算法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如果当前遍历节点的值在</a:t>
            </a:r>
            <a:r>
              <a:rPr lang="en-US" altLang="zh-CN" dirty="0"/>
              <a:t>min </a:t>
            </a:r>
            <a:r>
              <a:rPr lang="zh-CN" altLang="en-US" dirty="0"/>
              <a:t>和</a:t>
            </a:r>
            <a:r>
              <a:rPr lang="en-US" altLang="zh-CN" dirty="0"/>
              <a:t>max </a:t>
            </a:r>
            <a:r>
              <a:rPr lang="zh-CN" altLang="en-US" dirty="0"/>
              <a:t>之间（</a:t>
            </a:r>
            <a:r>
              <a:rPr lang="en-US" altLang="zh-CN" dirty="0"/>
              <a:t>min ⩽ node </a:t>
            </a:r>
            <a:r>
              <a:rPr lang="zh-CN" altLang="en-US" dirty="0"/>
              <a:t>⩽ </a:t>
            </a:r>
            <a:r>
              <a:rPr lang="en-US" altLang="zh-CN" dirty="0"/>
              <a:t>max </a:t>
            </a:r>
            <a:r>
              <a:rPr lang="zh-CN" altLang="en-US" dirty="0"/>
              <a:t>），</a:t>
            </a:r>
            <a:r>
              <a:rPr lang="zh-CN" altLang="en-US" dirty="0" smtClean="0"/>
              <a:t>那么该</a:t>
            </a:r>
            <a:r>
              <a:rPr lang="zh-CN" altLang="en-US" dirty="0"/>
              <a:t>节点不需要做任何</a:t>
            </a:r>
            <a:r>
              <a:rPr lang="zh-CN" altLang="en-US" dirty="0" smtClean="0"/>
              <a:t>变动</a:t>
            </a:r>
            <a:endParaRPr lang="en-US" altLang="zh-CN" dirty="0" smtClean="0"/>
          </a:p>
          <a:p>
            <a:r>
              <a:rPr lang="zh-CN" altLang="en-US" dirty="0"/>
              <a:t>如果当前节点⼩于</a:t>
            </a:r>
            <a:r>
              <a:rPr lang="en-US" altLang="zh-CN" dirty="0"/>
              <a:t>min </a:t>
            </a:r>
            <a:r>
              <a:rPr lang="zh-CN" altLang="en-US" dirty="0"/>
              <a:t>的值，那么该节点所有左⼦节点值都应该⼩于</a:t>
            </a:r>
            <a:r>
              <a:rPr lang="en-US" altLang="zh-CN" dirty="0"/>
              <a:t>min</a:t>
            </a:r>
            <a:r>
              <a:rPr lang="zh-CN" altLang="en-US" dirty="0" smtClean="0"/>
              <a:t>，但</a:t>
            </a:r>
            <a:r>
              <a:rPr lang="zh-CN" altLang="en-US" dirty="0"/>
              <a:t>其右⼦节点与</a:t>
            </a:r>
            <a:r>
              <a:rPr lang="en-US" altLang="zh-CN" dirty="0"/>
              <a:t>min </a:t>
            </a:r>
            <a:r>
              <a:rPr lang="zh-CN" altLang="en-US" dirty="0"/>
              <a:t>的⼤⼩关系并不能确定。因此，此时将该节点的右</a:t>
            </a:r>
            <a:r>
              <a:rPr lang="zh-CN" altLang="en-US" dirty="0" smtClean="0"/>
              <a:t>⼦节点</a:t>
            </a:r>
            <a:r>
              <a:rPr lang="zh-CN" altLang="en-US" dirty="0"/>
              <a:t>返回给当前节点的⽗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r>
              <a:rPr lang="zh-CN" altLang="en-US" dirty="0"/>
              <a:t>如果当前节点值⼤于</a:t>
            </a:r>
            <a:r>
              <a:rPr lang="en-US" altLang="zh-CN" dirty="0"/>
              <a:t>max</a:t>
            </a:r>
            <a:r>
              <a:rPr lang="zh-CN" altLang="en-US" dirty="0"/>
              <a:t>，则只需返回该节点的左⼦节点给其⽗节点即可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32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511" y="364837"/>
            <a:ext cx="9829800" cy="6134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79738" y="6488668"/>
            <a:ext cx="1829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dirty="0" err="1">
                <a:latin typeface=""/>
              </a:rPr>
              <a:t>min</a:t>
            </a:r>
            <a:r>
              <a:rPr lang="mr-IN" dirty="0">
                <a:latin typeface="üUˇ" charset="0"/>
              </a:rPr>
              <a:t>=5，</a:t>
            </a:r>
            <a:r>
              <a:rPr lang="mr-IN" dirty="0">
                <a:latin typeface=""/>
              </a:rPr>
              <a:t>max</a:t>
            </a:r>
            <a:r>
              <a:rPr lang="mr-IN" dirty="0">
                <a:latin typeface="üUˇ" charset="0"/>
              </a:rPr>
              <a:t>=13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517232"/>
            <a:ext cx="9144000" cy="654968"/>
          </a:xfrm>
        </p:spPr>
        <p:txBody>
          <a:bodyPr/>
          <a:lstStyle/>
          <a:p>
            <a:r>
              <a:rPr lang="zh-CN" altLang="en-US" dirty="0"/>
              <a:t>该算法遍历了树上每⼀个节点，因此其时间复杂度为</a:t>
            </a:r>
            <a:r>
              <a:rPr lang="en-US" altLang="zh-CN" dirty="0"/>
              <a:t>O(n)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63" y="2276872"/>
            <a:ext cx="104521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选择排序的递归式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20" y="3176910"/>
            <a:ext cx="9161143" cy="90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堆</a:t>
            </a:r>
            <a:r>
              <a:rPr lang="en-US" altLang="zh-CN" dirty="0" smtClean="0"/>
              <a:t>-</a:t>
            </a:r>
            <a:r>
              <a:rPr lang="zh-CN" altLang="en-US" dirty="0" smtClean="0"/>
              <a:t>堆化操作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63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当需要频繁的使⽤序列的最⼩值或最⼤值时，就有可能需要考虑使⽤</a:t>
            </a:r>
            <a:r>
              <a:rPr lang="zh-CN" altLang="en-US" dirty="0" smtClean="0"/>
              <a:t>堆</a:t>
            </a:r>
            <a:r>
              <a:rPr lang="en-US" altLang="zh-CN" dirty="0" smtClean="0"/>
              <a:t>(</a:t>
            </a:r>
            <a:r>
              <a:rPr lang="en-US" altLang="zh-CN" dirty="0"/>
              <a:t>Heap)</a:t>
            </a:r>
            <a:r>
              <a:rPr lang="zh-CN" altLang="en-US" dirty="0"/>
              <a:t>这个数据结构来组织</a:t>
            </a:r>
            <a:r>
              <a:rPr lang="zh-CN" altLang="en-US" dirty="0" smtClean="0"/>
              <a:t>序列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241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完全⼆</a:t>
            </a:r>
            <a:r>
              <a:rPr lang="zh-CN" altLang="en-US" dirty="0" smtClean="0"/>
              <a:t>叉树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节点最多只有两个⼦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</a:t>
            </a:r>
            <a:r>
              <a:rPr lang="zh-CN" altLang="en-US" dirty="0"/>
              <a:t>最下⾯的两层结点的</a:t>
            </a:r>
            <a:r>
              <a:rPr lang="zh-CN" altLang="en-US" dirty="0" smtClean="0"/>
              <a:t>度⼩</a:t>
            </a:r>
            <a:r>
              <a:rPr lang="zh-CN" altLang="en-US" dirty="0"/>
              <a:t>于</a:t>
            </a:r>
            <a:r>
              <a:rPr lang="en-US" altLang="zh-CN" dirty="0"/>
              <a:t>2</a:t>
            </a:r>
            <a:r>
              <a:rPr lang="zh-CN" altLang="en-US" dirty="0" smtClean="0"/>
              <a:t>，最</a:t>
            </a:r>
            <a:r>
              <a:rPr lang="zh-CN" altLang="en-US" dirty="0"/>
              <a:t>下⾯⼀层的结点都集中</a:t>
            </a:r>
            <a:r>
              <a:rPr lang="zh-CN" altLang="en-US" dirty="0" smtClean="0"/>
              <a:t>在该层</a:t>
            </a:r>
            <a:r>
              <a:rPr lang="zh-CN" altLang="en-US" dirty="0"/>
              <a:t>最左边的</a:t>
            </a:r>
            <a:r>
              <a:rPr lang="zh-CN" altLang="en-US" dirty="0" smtClean="0"/>
              <a:t>若干位置</a:t>
            </a: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堆的性质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完全⼆</a:t>
            </a:r>
            <a:r>
              <a:rPr lang="zh-CN" altLang="en-US" dirty="0" smtClean="0"/>
              <a:t>叉树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每个</a:t>
            </a:r>
            <a:r>
              <a:rPr lang="zh-CN" altLang="en-US" dirty="0"/>
              <a:t>节点最多只有两个⼦</a:t>
            </a:r>
            <a:r>
              <a:rPr lang="zh-CN" altLang="en-US" dirty="0" smtClean="0"/>
              <a:t>节点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树</a:t>
            </a:r>
            <a:r>
              <a:rPr lang="zh-CN" altLang="en-US" dirty="0"/>
              <a:t>最下⾯的两层结点的</a:t>
            </a:r>
            <a:r>
              <a:rPr lang="zh-CN" altLang="en-US" dirty="0" smtClean="0"/>
              <a:t>度⼩</a:t>
            </a:r>
            <a:r>
              <a:rPr lang="zh-CN" altLang="en-US" dirty="0"/>
              <a:t>于</a:t>
            </a:r>
            <a:r>
              <a:rPr lang="en-US" altLang="zh-CN" dirty="0"/>
              <a:t>2</a:t>
            </a:r>
            <a:r>
              <a:rPr lang="zh-CN" altLang="en-US" dirty="0" smtClean="0"/>
              <a:t>，最</a:t>
            </a:r>
            <a:r>
              <a:rPr lang="zh-CN" altLang="en-US" dirty="0"/>
              <a:t>下⾯⼀层的结点都集中</a:t>
            </a:r>
            <a:r>
              <a:rPr lang="zh-CN" altLang="en-US" dirty="0" smtClean="0"/>
              <a:t>在该层</a:t>
            </a:r>
            <a:r>
              <a:rPr lang="zh-CN" altLang="en-US" dirty="0"/>
              <a:t>最左边的</a:t>
            </a:r>
            <a:r>
              <a:rPr lang="zh-CN" altLang="en-US" dirty="0" smtClean="0"/>
              <a:t>若干位置</a:t>
            </a:r>
            <a:endParaRPr lang="en-US" altLang="zh-CN" dirty="0"/>
          </a:p>
          <a:p>
            <a:r>
              <a:rPr lang="zh-CN" altLang="en-US" dirty="0"/>
              <a:t>堆上任意节点的值均⼤于（⼩于）该节点所有⼦节点的</a:t>
            </a:r>
            <a:r>
              <a:rPr lang="zh-CN" altLang="en-US" dirty="0" smtClean="0"/>
              <a:t>值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最大堆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最小堆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39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最大堆示意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112" y="2178050"/>
            <a:ext cx="8356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3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堆结构的索引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通过数组实现，节点关系通过索引计算直接得到</a:t>
            </a:r>
            <a:endParaRPr lang="en-US" altLang="zh-CN" dirty="0" smtClean="0"/>
          </a:p>
          <a:p>
            <a:r>
              <a:rPr lang="zh-CN" altLang="en-US" dirty="0" smtClean="0"/>
              <a:t>树</a:t>
            </a:r>
            <a:r>
              <a:rPr lang="zh-CN" altLang="en-US" dirty="0"/>
              <a:t>的根节点：数组的第⼀个</a:t>
            </a:r>
            <a:r>
              <a:rPr lang="zh-CN" altLang="en-US" dirty="0" smtClean="0"/>
              <a:t>元素</a:t>
            </a:r>
            <a:endParaRPr lang="en-US" altLang="zh-CN" dirty="0" smtClean="0"/>
          </a:p>
          <a:p>
            <a:r>
              <a:rPr lang="mr-IN" dirty="0" err="1" smtClean="0"/>
              <a:t>节点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 err="1"/>
              <a:t>的⽗节点索引：parent</a:t>
            </a:r>
            <a:r>
              <a:rPr lang="mr-IN" dirty="0"/>
              <a:t>(</a:t>
            </a:r>
            <a:r>
              <a:rPr lang="mr-IN" dirty="0" err="1"/>
              <a:t>i</a:t>
            </a:r>
            <a:r>
              <a:rPr lang="mr-IN" dirty="0"/>
              <a:t>)=</a:t>
            </a:r>
            <a:r>
              <a:rPr lang="mr-IN" dirty="0" err="1"/>
              <a:t>i</a:t>
            </a:r>
            <a:r>
              <a:rPr lang="mr-IN" dirty="0"/>
              <a:t>/2</a:t>
            </a:r>
          </a:p>
          <a:p>
            <a:r>
              <a:rPr lang="zh-CN" altLang="en-US" dirty="0" smtClean="0"/>
              <a:t>节点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的左⼦节点索引：</a:t>
            </a:r>
            <a:r>
              <a:rPr lang="en-US" altLang="zh-CN" dirty="0"/>
              <a:t>left(</a:t>
            </a:r>
            <a:r>
              <a:rPr lang="en-US" altLang="zh-CN" dirty="0" err="1"/>
              <a:t>i</a:t>
            </a:r>
            <a:r>
              <a:rPr lang="en-US" altLang="zh-CN" dirty="0"/>
              <a:t>)=2i</a:t>
            </a:r>
          </a:p>
          <a:p>
            <a:r>
              <a:rPr lang="mr-IN" dirty="0" err="1" smtClean="0"/>
              <a:t>节点</a:t>
            </a:r>
            <a:r>
              <a:rPr lang="mr-IN" dirty="0" err="1"/>
              <a:t>i</a:t>
            </a:r>
            <a:r>
              <a:rPr lang="mr-IN" dirty="0"/>
              <a:t> </a:t>
            </a:r>
            <a:r>
              <a:rPr lang="mr-IN" dirty="0" err="1"/>
              <a:t>的右⼦节点索引：right</a:t>
            </a:r>
            <a:r>
              <a:rPr lang="mr-IN" dirty="0"/>
              <a:t>(</a:t>
            </a:r>
            <a:r>
              <a:rPr lang="mr-IN" dirty="0" err="1"/>
              <a:t>i</a:t>
            </a:r>
            <a:r>
              <a:rPr lang="mr-IN" dirty="0"/>
              <a:t>)=2i + 1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636912"/>
            <a:ext cx="5229918" cy="15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堆化操作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判断</a:t>
            </a:r>
            <a:r>
              <a:rPr lang="zh-CN" altLang="en-US" dirty="0"/>
              <a:t>节点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与它两个⼦节点⼤⼩关系，找出最⼤的⼦节点，交换节点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 smtClean="0"/>
              <a:t>与该</a:t>
            </a:r>
            <a:r>
              <a:rPr lang="zh-CN" altLang="en-US" dirty="0"/>
              <a:t>⼦节点位置</a:t>
            </a:r>
          </a:p>
          <a:p>
            <a:r>
              <a:rPr lang="zh-CN" altLang="en-US" dirty="0" smtClean="0"/>
              <a:t>交换</a:t>
            </a:r>
            <a:r>
              <a:rPr lang="zh-CN" altLang="en-US" dirty="0"/>
              <a:t>⾄新位置的节点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仍有可能违反最⼤堆性质，需递归调⽤函数</a:t>
            </a:r>
            <a:r>
              <a:rPr lang="en-US" altLang="zh-CN" dirty="0" err="1"/>
              <a:t>max_heapify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 smtClean="0"/>
              <a:t>，直到</a:t>
            </a:r>
            <a:r>
              <a:rPr lang="zh-CN" altLang="en-US" dirty="0"/>
              <a:t>节点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满⾜最⼤堆性质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12" y="2139950"/>
            <a:ext cx="9880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46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堆化的递归实现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3" y="1700808"/>
            <a:ext cx="103505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堆化函数的时间复杂度分析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函数max_heapify_rec</a:t>
            </a:r>
            <a:r>
              <a:rPr lang="en-US" dirty="0"/>
              <a:t>( ) </a:t>
            </a:r>
            <a:r>
              <a:rPr lang="en-US" dirty="0" err="1"/>
              <a:t>的执⾏时间复杂度为O</a:t>
            </a:r>
            <a:r>
              <a:rPr lang="en-US" dirty="0"/>
              <a:t>(h</a:t>
            </a:r>
            <a:r>
              <a:rPr lang="en-US" dirty="0" smtClean="0"/>
              <a:t>)，</a:t>
            </a:r>
            <a:r>
              <a:rPr lang="en-US" altLang="zh-CN" dirty="0" smtClean="0"/>
              <a:t>h </a:t>
            </a:r>
            <a:r>
              <a:rPr lang="zh-CN" altLang="en-US" dirty="0"/>
              <a:t>为堆树⾼度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443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215" y="1919286"/>
            <a:ext cx="10453872" cy="287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堆</a:t>
            </a:r>
            <a:r>
              <a:rPr lang="en-US" altLang="zh-CN" dirty="0" smtClean="0"/>
              <a:t>-</a:t>
            </a:r>
            <a:r>
              <a:rPr lang="zh-CN" altLang="en-US" dirty="0" smtClean="0"/>
              <a:t>构造堆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369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构造堆算法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从堆树的叶⼦</a:t>
            </a:r>
            <a:r>
              <a:rPr lang="zh-CN" altLang="en-US" dirty="0" smtClean="0"/>
              <a:t>节点开始</a:t>
            </a:r>
            <a:r>
              <a:rPr lang="zh-CN" altLang="en-US" dirty="0"/>
              <a:t>，按照⾃底向上</a:t>
            </a:r>
            <a:r>
              <a:rPr lang="zh-CN" altLang="en-US" dirty="0" smtClean="0"/>
              <a:t>逐层调用 </a:t>
            </a:r>
            <a:r>
              <a:rPr lang="en-US" altLang="zh-CN" dirty="0" err="1"/>
              <a:t>max_heapify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为什么自底向上，而非自上而下？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9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构造堆的实现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62" y="2470150"/>
            <a:ext cx="8953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12" y="488950"/>
            <a:ext cx="102870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5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建堆算法时间复杂度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不妨设</a:t>
            </a:r>
            <a:r>
              <a:rPr lang="zh-CN" altLang="en-US" dirty="0" smtClean="0"/>
              <a:t>每⼀</a:t>
            </a:r>
            <a:r>
              <a:rPr lang="zh-CN" altLang="en-US" dirty="0"/>
              <a:t>层有</a:t>
            </a:r>
            <a:r>
              <a:rPr lang="en-US" altLang="zh-CN" dirty="0"/>
              <a:t>l </a:t>
            </a:r>
            <a:r>
              <a:rPr lang="zh-CN" altLang="en-US" dirty="0"/>
              <a:t>个节点，每⼀节点循环的次数就是该层节点直到叶⼦节点的层数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5266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建堆算法时间复杂度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不妨设</a:t>
            </a:r>
            <a:r>
              <a:rPr lang="zh-CN" altLang="en-US" dirty="0" smtClean="0"/>
              <a:t>每⼀</a:t>
            </a:r>
            <a:r>
              <a:rPr lang="zh-CN" altLang="en-US" dirty="0"/>
              <a:t>层有</a:t>
            </a:r>
            <a:r>
              <a:rPr lang="en-US" altLang="zh-CN" dirty="0"/>
              <a:t>l </a:t>
            </a:r>
            <a:r>
              <a:rPr lang="zh-CN" altLang="en-US" dirty="0"/>
              <a:t>个节点，每⼀节点循环的次数就是该层节点直到叶⼦节点的层数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最下⼀</a:t>
            </a:r>
            <a:r>
              <a:rPr lang="zh-CN" altLang="en-US" dirty="0"/>
              <a:t>层的节点数为</a:t>
            </a:r>
            <a:r>
              <a:rPr lang="en-US" altLang="zh-CN" dirty="0"/>
              <a:t>n/2</a:t>
            </a:r>
            <a:r>
              <a:rPr lang="zh-CN" altLang="en-US" dirty="0"/>
              <a:t>，倒数第⼆层的节点数为</a:t>
            </a:r>
            <a:r>
              <a:rPr lang="en-US" altLang="zh-CN" dirty="0"/>
              <a:t>n/4</a:t>
            </a:r>
            <a:r>
              <a:rPr lang="zh-CN" altLang="en-US" dirty="0"/>
              <a:t>，这⼀层每个节点⽤堆化</a:t>
            </a:r>
            <a:r>
              <a:rPr lang="zh-CN" altLang="en-US" dirty="0" smtClean="0"/>
              <a:t>函数⾛到叶⼦节点的步数为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9359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建堆算法时间复杂度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不妨设</a:t>
            </a:r>
            <a:r>
              <a:rPr lang="zh-CN" altLang="en-US" dirty="0" smtClean="0"/>
              <a:t>每⼀</a:t>
            </a:r>
            <a:r>
              <a:rPr lang="zh-CN" altLang="en-US" dirty="0"/>
              <a:t>层有</a:t>
            </a:r>
            <a:r>
              <a:rPr lang="en-US" altLang="zh-CN" dirty="0"/>
              <a:t>l </a:t>
            </a:r>
            <a:r>
              <a:rPr lang="zh-CN" altLang="en-US" dirty="0"/>
              <a:t>个节点，每⼀节点循环的次数就是该层节点直到叶⼦节点的层数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最下⼀</a:t>
            </a:r>
            <a:r>
              <a:rPr lang="zh-CN" altLang="en-US" dirty="0"/>
              <a:t>层的节点数为</a:t>
            </a:r>
            <a:r>
              <a:rPr lang="en-US" altLang="zh-CN" dirty="0"/>
              <a:t>n/2</a:t>
            </a:r>
            <a:r>
              <a:rPr lang="zh-CN" altLang="en-US" dirty="0"/>
              <a:t>，倒数第⼆层的节点数为</a:t>
            </a:r>
            <a:r>
              <a:rPr lang="en-US" altLang="zh-CN" dirty="0"/>
              <a:t>n/4</a:t>
            </a:r>
            <a:r>
              <a:rPr lang="zh-CN" altLang="en-US" dirty="0"/>
              <a:t>，这⼀层每个节点⽤堆化</a:t>
            </a:r>
            <a:r>
              <a:rPr lang="zh-CN" altLang="en-US" dirty="0" smtClean="0"/>
              <a:t>函数⾛到叶⼦节点的步数为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倒数第三层的节点数为</a:t>
            </a:r>
            <a:r>
              <a:rPr lang="en-US" altLang="zh-CN" dirty="0" smtClean="0"/>
              <a:t>n/8</a:t>
            </a:r>
            <a:r>
              <a:rPr lang="zh-CN" altLang="en-US" dirty="0" smtClean="0"/>
              <a:t>，该层每个节点调⽤堆化函数</a:t>
            </a:r>
            <a:r>
              <a:rPr lang="zh-CN" altLang="en-US" dirty="0"/>
              <a:t>⾛到叶⼦节点的步数为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3395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建堆算法时间复杂度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不妨设</a:t>
            </a:r>
            <a:r>
              <a:rPr lang="zh-CN" altLang="en-US" dirty="0" smtClean="0"/>
              <a:t>每⼀</a:t>
            </a:r>
            <a:r>
              <a:rPr lang="zh-CN" altLang="en-US" dirty="0"/>
              <a:t>层有</a:t>
            </a:r>
            <a:r>
              <a:rPr lang="en-US" altLang="zh-CN" dirty="0"/>
              <a:t>l </a:t>
            </a:r>
            <a:r>
              <a:rPr lang="zh-CN" altLang="en-US" dirty="0"/>
              <a:t>个节点，每⼀节点循环的次数就是该层节点直到叶⼦节点的层数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最下⼀</a:t>
            </a:r>
            <a:r>
              <a:rPr lang="zh-CN" altLang="en-US" dirty="0"/>
              <a:t>层的节点数为</a:t>
            </a:r>
            <a:r>
              <a:rPr lang="en-US" altLang="zh-CN" dirty="0"/>
              <a:t>n/2</a:t>
            </a:r>
            <a:r>
              <a:rPr lang="zh-CN" altLang="en-US" dirty="0"/>
              <a:t>，倒数第⼆层的节点数为</a:t>
            </a:r>
            <a:r>
              <a:rPr lang="en-US" altLang="zh-CN" dirty="0"/>
              <a:t>n/4</a:t>
            </a:r>
            <a:r>
              <a:rPr lang="zh-CN" altLang="en-US" dirty="0"/>
              <a:t>，这⼀层每个节点⽤堆化</a:t>
            </a:r>
            <a:r>
              <a:rPr lang="zh-CN" altLang="en-US" dirty="0" smtClean="0"/>
              <a:t>函数⾛到叶⼦节点的步数为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倒数第三层的节点数为</a:t>
            </a:r>
            <a:r>
              <a:rPr lang="en-US" altLang="zh-CN" dirty="0" smtClean="0"/>
              <a:t>n/8</a:t>
            </a:r>
            <a:r>
              <a:rPr lang="zh-CN" altLang="en-US" dirty="0" smtClean="0"/>
              <a:t>，该层每个节点调⽤堆化函数</a:t>
            </a:r>
            <a:r>
              <a:rPr lang="zh-CN" altLang="en-US" dirty="0"/>
              <a:t>⾛到叶⼦节点的步数为</a:t>
            </a:r>
            <a:r>
              <a:rPr lang="en-US" altLang="zh-CN" dirty="0"/>
              <a:t>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根节</a:t>
            </a:r>
            <a:r>
              <a:rPr lang="zh-CN" altLang="en-US" dirty="0"/>
              <a:t>点数为</a:t>
            </a:r>
            <a:r>
              <a:rPr lang="en-US" altLang="zh-CN" dirty="0"/>
              <a:t>1</a:t>
            </a:r>
            <a:r>
              <a:rPr lang="zh-CN" altLang="en-US" dirty="0"/>
              <a:t>，它⾛到叶⼦节点的步数为</a:t>
            </a:r>
            <a:r>
              <a:rPr lang="en-US" altLang="zh-CN" dirty="0"/>
              <a:t>log 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4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建堆算法时间复杂度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5301208"/>
            <a:ext cx="9144000" cy="870992"/>
          </a:xfrm>
        </p:spPr>
        <p:txBody>
          <a:bodyPr/>
          <a:lstStyle/>
          <a:p>
            <a:r>
              <a:rPr lang="zh-CN" altLang="en-US" dirty="0"/>
              <a:t>括号中序列和的上界为⼀个常数，因此建堆的算法复杂度为</a:t>
            </a:r>
            <a:r>
              <a:rPr lang="en-US" altLang="zh-CN" dirty="0"/>
              <a:t>O(n)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197100"/>
            <a:ext cx="84836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41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算法调用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414" y="1938139"/>
            <a:ext cx="102489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3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堆</a:t>
            </a:r>
            <a:r>
              <a:rPr lang="en-US" altLang="zh-CN" dirty="0" smtClean="0"/>
              <a:t>-</a:t>
            </a:r>
            <a:r>
              <a:rPr lang="zh-CN" altLang="en-US" dirty="0" smtClean="0"/>
              <a:t>堆排序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90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堆结构特点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序列的最大（小）值始终在根节点</a:t>
            </a:r>
            <a:endParaRPr lang="en-US" altLang="zh-CN" dirty="0" smtClean="0"/>
          </a:p>
          <a:p>
            <a:r>
              <a:rPr lang="zh-CN" altLang="en-US" dirty="0" smtClean="0"/>
              <a:t>从</a:t>
            </a:r>
            <a:r>
              <a:rPr lang="zh-CN" altLang="en-US" dirty="0"/>
              <a:t>堆中不停地删除根节点来完成</a:t>
            </a:r>
            <a:r>
              <a:rPr lang="zh-CN" altLang="en-US" dirty="0" smtClean="0"/>
              <a:t>排序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385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在删除根节点后，为了保持堆的性质，还需要从堆序列中选择⼀个元素插⼊到根节点的</a:t>
            </a:r>
            <a:r>
              <a:rPr lang="zh-CN" altLang="en-US" dirty="0" smtClean="0"/>
              <a:t>位置，请问选择哪个节点？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9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在删除根节点后，为了保持堆的性质，还需要从堆序列中选择⼀个元素插⼊到根节点的</a:t>
            </a:r>
            <a:r>
              <a:rPr lang="zh-CN" altLang="en-US" dirty="0" smtClean="0"/>
              <a:t>位置，请问选择哪个节点？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为了保证堆结构性质，应选择序列的最后一个元素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539750"/>
            <a:ext cx="10414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1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堆排序算法实现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2" y="2159000"/>
            <a:ext cx="671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堆排序算法实现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4941168"/>
            <a:ext cx="9144000" cy="1231032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堆根节点被删除后，为了保持完全⼆</a:t>
            </a:r>
            <a:r>
              <a:rPr lang="zh-CN" altLang="en-US" dirty="0" smtClean="0"/>
              <a:t>叉树特性</a:t>
            </a:r>
            <a:r>
              <a:rPr lang="zh-CN" altLang="en-US" dirty="0"/>
              <a:t>，将堆中最后⼀个元素插⼊到根节点位置，该节点需要保持堆性质，最多</a:t>
            </a:r>
            <a:r>
              <a:rPr lang="zh-CN" altLang="en-US" dirty="0" smtClean="0"/>
              <a:t>执⾏</a:t>
            </a:r>
            <a:r>
              <a:rPr lang="zh-CN" altLang="en-US" dirty="0"/>
              <a:t>步数为</a:t>
            </a:r>
            <a:r>
              <a:rPr lang="en-US" altLang="zh-CN" dirty="0"/>
              <a:t>log n</a:t>
            </a:r>
            <a:r>
              <a:rPr lang="zh-CN" altLang="en-US" dirty="0"/>
              <a:t>。由于需要删除</a:t>
            </a:r>
            <a:r>
              <a:rPr lang="en-US" altLang="zh-CN" dirty="0"/>
              <a:t>n </a:t>
            </a:r>
            <a:r>
              <a:rPr lang="zh-CN" altLang="en-US" dirty="0"/>
              <a:t>次节点，因此堆排序算法复杂度为</a:t>
            </a:r>
            <a:r>
              <a:rPr lang="en-US" altLang="zh-CN" dirty="0"/>
              <a:t>O(n log n)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62" y="2159000"/>
            <a:ext cx="67183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 smtClean="0"/>
              <a:t>堆</a:t>
            </a:r>
            <a:r>
              <a:rPr lang="en-US" altLang="zh-CN" dirty="0" smtClean="0"/>
              <a:t>-</a:t>
            </a:r>
            <a:r>
              <a:rPr lang="zh-CN" altLang="en-US" dirty="0"/>
              <a:t>合并</a:t>
            </a:r>
            <a:r>
              <a:rPr lang="en-US" altLang="zh-CN" dirty="0"/>
              <a:t>k </a:t>
            </a:r>
            <a:r>
              <a:rPr lang="zh-CN" altLang="en-US" dirty="0"/>
              <a:t>个有序序列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章 排序</a:t>
            </a:r>
            <a:r>
              <a:rPr lang="zh-CN" altLang="en-US" dirty="0"/>
              <a:t>与树结构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406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假如有</a:t>
            </a:r>
            <a:r>
              <a:rPr lang="en-US" altLang="zh-CN" dirty="0"/>
              <a:t>k </a:t>
            </a:r>
            <a:r>
              <a:rPr lang="zh-CN" altLang="en-US" dirty="0"/>
              <a:t>个序列，每⼀个序列都有</a:t>
            </a:r>
            <a:r>
              <a:rPr lang="en-US" altLang="zh-CN" dirty="0"/>
              <a:t>n </a:t>
            </a:r>
            <a:r>
              <a:rPr lang="zh-CN" altLang="en-US" dirty="0"/>
              <a:t>个元素且每⼀序列内元素均有序。</a:t>
            </a:r>
            <a:r>
              <a:rPr lang="zh-CN" altLang="en-US" dirty="0" smtClean="0"/>
              <a:t>现要</a:t>
            </a:r>
            <a:r>
              <a:rPr lang="zh-CN" altLang="en-US" dirty="0"/>
              <a:t>将这</a:t>
            </a:r>
            <a:r>
              <a:rPr lang="en-US" altLang="zh-CN" dirty="0"/>
              <a:t>k </a:t>
            </a:r>
            <a:r>
              <a:rPr lang="zh-CN" altLang="en-US" dirty="0"/>
              <a:t>个序列合并成⼀个有序序列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263" y="3212976"/>
            <a:ext cx="72263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2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r>
              <a:rPr lang="en-US" altLang="zh-CN" dirty="0" smtClean="0"/>
              <a:t>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最简单的办法就是将这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</a:t>
            </a:r>
            <a:r>
              <a:rPr lang="zh-CN" altLang="en-US" dirty="0"/>
              <a:t>序列先合并成</a:t>
            </a:r>
            <a:r>
              <a:rPr lang="en-US" altLang="zh-CN" dirty="0"/>
              <a:t>1 </a:t>
            </a:r>
            <a:r>
              <a:rPr lang="zh-CN" altLang="en-US" dirty="0"/>
              <a:t>个序列，然后进⾏排序，这种⽅法的时间复杂度</a:t>
            </a:r>
            <a:r>
              <a:rPr lang="en-US" altLang="zh-CN" dirty="0"/>
              <a:t>O(</a:t>
            </a:r>
            <a:r>
              <a:rPr lang="en-US" altLang="zh-CN" dirty="0" err="1"/>
              <a:t>nk</a:t>
            </a:r>
            <a:r>
              <a:rPr lang="en-US" altLang="zh-CN" dirty="0"/>
              <a:t> log </a:t>
            </a:r>
            <a:r>
              <a:rPr lang="en-US" altLang="zh-CN" dirty="0" err="1"/>
              <a:t>nk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07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1184</TotalTime>
  <Words>3355</Words>
  <Application>Microsoft Macintosh PowerPoint</Application>
  <PresentationFormat>Custom</PresentationFormat>
  <Paragraphs>280</Paragraphs>
  <Slides>105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105</vt:i4>
      </vt:variant>
    </vt:vector>
  </HeadingPairs>
  <TitlesOfParts>
    <vt:vector size="112" baseType="lpstr">
      <vt:lpstr>Consolas</vt:lpstr>
      <vt:lpstr>Corbel</vt:lpstr>
      <vt:lpstr>Mangal</vt:lpstr>
      <vt:lpstr>Microsoft YaHei UI</vt:lpstr>
      <vt:lpstr>_x0010__x001d_üUˇ</vt:lpstr>
      <vt:lpstr>Arial</vt:lpstr>
      <vt:lpstr>黑板 16 x 9</vt:lpstr>
      <vt:lpstr>算法设计与分析Python</vt:lpstr>
      <vt:lpstr>引言</vt:lpstr>
      <vt:lpstr>递归与排序-选择排序</vt:lpstr>
      <vt:lpstr>排序的定义</vt:lpstr>
      <vt:lpstr>应用场景</vt:lpstr>
      <vt:lpstr>选择排序原理</vt:lpstr>
      <vt:lpstr>选择排序的递归式</vt:lpstr>
      <vt:lpstr>算法实现</vt:lpstr>
      <vt:lpstr>算法调用</vt:lpstr>
      <vt:lpstr>算法复杂度分析</vt:lpstr>
      <vt:lpstr>课堂练习</vt:lpstr>
      <vt:lpstr>课堂练习</vt:lpstr>
      <vt:lpstr>递归与排序-插入排序</vt:lpstr>
      <vt:lpstr>插入排序原理</vt:lpstr>
      <vt:lpstr>PowerPoint Presentation</vt:lpstr>
      <vt:lpstr>算法实现</vt:lpstr>
      <vt:lpstr>算法调用</vt:lpstr>
      <vt:lpstr>算法复杂度分析</vt:lpstr>
      <vt:lpstr>课堂练习</vt:lpstr>
      <vt:lpstr>课堂练习</vt:lpstr>
      <vt:lpstr>递归与排序-合并排序</vt:lpstr>
      <vt:lpstr>合并排序</vt:lpstr>
      <vt:lpstr>合并排序思想</vt:lpstr>
      <vt:lpstr>合并排序思想</vt:lpstr>
      <vt:lpstr>合并排序的分解过程</vt:lpstr>
      <vt:lpstr>合并排序的合并过程</vt:lpstr>
      <vt:lpstr>主程序</vt:lpstr>
      <vt:lpstr>合并</vt:lpstr>
      <vt:lpstr>调用</vt:lpstr>
      <vt:lpstr>算法时间复杂度分析</vt:lpstr>
      <vt:lpstr>算法时间复杂度分析</vt:lpstr>
      <vt:lpstr>算法时间复杂度分析</vt:lpstr>
      <vt:lpstr>课堂练习</vt:lpstr>
      <vt:lpstr>课堂练习</vt:lpstr>
      <vt:lpstr>二叉搜索树-BST的实现</vt:lpstr>
      <vt:lpstr>问题提出</vt:lpstr>
      <vt:lpstr>问题提出</vt:lpstr>
      <vt:lpstr>问题提出</vt:lpstr>
      <vt:lpstr>举例</vt:lpstr>
      <vt:lpstr>举例</vt:lpstr>
      <vt:lpstr>举例</vt:lpstr>
      <vt:lpstr>举例</vt:lpstr>
      <vt:lpstr>举例</vt:lpstr>
      <vt:lpstr>简单解法</vt:lpstr>
      <vt:lpstr>简单实现的时间复杂度分析</vt:lpstr>
      <vt:lpstr>简单实现的时间复杂度分析（R为数组）</vt:lpstr>
      <vt:lpstr>简单实现的时间复杂度分析（R为有序数组）</vt:lpstr>
      <vt:lpstr>简单实现的时间复杂度分析（R为链表）</vt:lpstr>
      <vt:lpstr>二叉搜索树</vt:lpstr>
      <vt:lpstr>二叉搜索树</vt:lpstr>
      <vt:lpstr>二叉搜索树</vt:lpstr>
      <vt:lpstr>BST实现</vt:lpstr>
      <vt:lpstr>PowerPoint Presentation</vt:lpstr>
      <vt:lpstr>二叉搜索树-BST上的查找</vt:lpstr>
      <vt:lpstr>查找算法</vt:lpstr>
      <vt:lpstr>查找算法</vt:lpstr>
      <vt:lpstr>查找算法</vt:lpstr>
      <vt:lpstr>查找算法</vt:lpstr>
      <vt:lpstr>查找BST 上的最⼩值</vt:lpstr>
      <vt:lpstr>BST上次⼤的节点</vt:lpstr>
      <vt:lpstr>BST上次⼤的节点</vt:lpstr>
      <vt:lpstr>查找次大节点的实现</vt:lpstr>
      <vt:lpstr>二叉搜索树-BST的修剪</vt:lpstr>
      <vt:lpstr>问题来源</vt:lpstr>
      <vt:lpstr>后序遍历</vt:lpstr>
      <vt:lpstr>PowerPoint Presentation</vt:lpstr>
      <vt:lpstr>修剪算法</vt:lpstr>
      <vt:lpstr>PowerPoint Presentation</vt:lpstr>
      <vt:lpstr>算法实现</vt:lpstr>
      <vt:lpstr>堆-堆化操作</vt:lpstr>
      <vt:lpstr>堆</vt:lpstr>
      <vt:lpstr>堆的性质</vt:lpstr>
      <vt:lpstr>堆的性质</vt:lpstr>
      <vt:lpstr>最大堆示意</vt:lpstr>
      <vt:lpstr>堆结构的索引</vt:lpstr>
      <vt:lpstr>堆化操作</vt:lpstr>
      <vt:lpstr>PowerPoint Presentation</vt:lpstr>
      <vt:lpstr>堆化的递归实现</vt:lpstr>
      <vt:lpstr>堆化函数的时间复杂度分析</vt:lpstr>
      <vt:lpstr>堆-构造堆</vt:lpstr>
      <vt:lpstr>构造堆算法</vt:lpstr>
      <vt:lpstr>课堂思考题</vt:lpstr>
      <vt:lpstr>构造堆的实现</vt:lpstr>
      <vt:lpstr>PowerPoint Presentation</vt:lpstr>
      <vt:lpstr>建堆算法时间复杂度</vt:lpstr>
      <vt:lpstr>建堆算法时间复杂度</vt:lpstr>
      <vt:lpstr>建堆算法时间复杂度</vt:lpstr>
      <vt:lpstr>建堆算法时间复杂度</vt:lpstr>
      <vt:lpstr>建堆算法时间复杂度</vt:lpstr>
      <vt:lpstr>堆-堆排序</vt:lpstr>
      <vt:lpstr>堆结构特点</vt:lpstr>
      <vt:lpstr>课堂思考题</vt:lpstr>
      <vt:lpstr>课堂思考题</vt:lpstr>
      <vt:lpstr>PowerPoint Presentation</vt:lpstr>
      <vt:lpstr>堆排序算法实现</vt:lpstr>
      <vt:lpstr>堆排序算法实现</vt:lpstr>
      <vt:lpstr>堆-合并k 个有序序列</vt:lpstr>
      <vt:lpstr>问题</vt:lpstr>
      <vt:lpstr>算法1</vt:lpstr>
      <vt:lpstr>算法2</vt:lpstr>
      <vt:lpstr>算法3—利用堆</vt:lpstr>
      <vt:lpstr>算法3—利用堆</vt:lpstr>
      <vt:lpstr>算法3—利用堆</vt:lpstr>
      <vt:lpstr>PowerPoint Presentation</vt:lpstr>
      <vt:lpstr>算法3的时间复杂度分析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Microsoft Office User</cp:lastModifiedBy>
  <cp:revision>268</cp:revision>
  <dcterms:created xsi:type="dcterms:W3CDTF">2018-02-14T04:48:25Z</dcterms:created>
  <dcterms:modified xsi:type="dcterms:W3CDTF">2018-10-04T07:22:55Z</dcterms:modified>
</cp:coreProperties>
</file>