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345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120" d="100"/>
          <a:sy n="120" d="100"/>
        </p:scale>
        <p:origin x="45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11825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71764" y="550864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5159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2552701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422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5446714" y="693739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198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6167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2554288" y="4471989"/>
            <a:ext cx="7032694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例如，可利用</a:t>
            </a:r>
            <a:r>
              <a:rPr lang="zh-CN" altLang="en-US">
                <a:solidFill>
                  <a:srgbClr val="0000FF"/>
                </a:solidFill>
              </a:rPr>
              <a:t>求串长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求子串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串比较</a:t>
            </a:r>
            <a:r>
              <a:rPr lang="zh-CN" altLang="en-US"/>
              <a:t>等操作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实现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/>
              <a:t> </a:t>
            </a:r>
            <a:r>
              <a:rPr lang="en-US" altLang="zh-CN"/>
              <a:t>Index(S, T, pos) </a:t>
            </a:r>
            <a:r>
              <a:rPr lang="zh-CN" altLang="en-US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2566989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2566989" y="2605089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5880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466976" y="708026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5047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365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683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140EA3A0-D45A-4945-A297-D39A8569CA58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0AD912AB-A14F-4CAD-BB2E-47DAD925868E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7F2AE422-D336-4352-A928-F88CCDCDB3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14111C36-E86D-422F-8093-6A3B57F136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1B6E368D-1339-4476-89FF-CCF98AF65A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19E582AB-9B90-4B72-B9AD-B9BFB38643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7677195E-A25B-4642-8199-A6C82C9118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3FE53B81-9EEF-4915-A1D1-3A1D1F295D76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F7B37AA-150E-4F73-B860-22DAF72BD7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536D3E8-3379-4FD9-9785-CE2813ADFB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8F1D1EC-D78C-47C9-82AA-3643AD3ADE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81D22F4-8418-4CB5-B963-81800191DC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DFD550B-1E87-4E68-A2F3-AEFE1B2C30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1C64373-A0E4-41C5-BC78-C5E88ACD8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85023236-26AD-4B97-95F6-49CB5548CC88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DD006F8-20F3-427B-B4AC-CADB71BA17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FBB1332-C26D-451C-AE36-F489552910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BA173AB-E13F-45A3-8F22-D8871DCB03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AD237BC-34EC-42A1-A30B-FF5640FEE8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E9A975E-B6AF-4369-927A-27ED838DD3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281EAF1-DDE6-4E18-A847-9DCF9461D4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5E5A83FA-EBC3-4CDA-9FB3-84C441768FDD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1746F1E-2F62-4159-A8D5-F068EF9FB3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8D63F91-9663-4200-BCB1-9C336B49AD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D7BC1EA-F7C3-44DC-8BC7-A364AC1B32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002FB4F-3E78-48C9-8539-789BB24544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151518B-EFDD-4AB6-A7D2-B7A7D3C7F9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4B0654E-C4E6-43D9-82C3-4A5563ED0F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92DDAB46-ABDE-49B5-BB34-13499B9A6183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9346BD1-051B-4317-8A81-E5688130CD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803A0D-647B-4D02-9A34-87E344B9A3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FA16CCA-184F-4771-964D-7EC21A6B7F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11343A7-9B4D-4343-8CAA-AF94E4BFFE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7E17348-B332-4142-A7DC-2D865E83B1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6E87FF9-8E05-457D-9D8B-D0401FC8D7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2FE17290-6B3E-4BAC-BC99-3BBECB28FDA5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0E5682B-856B-425E-8137-3BF848BE2E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BB10D30-4BEE-4B8B-BC1A-409F4C7B6E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3DBD566-76AF-46B7-8B4B-38B6679376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3B3F55E-B639-4E46-8A03-F7D47DC9CB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6FA74B1-7D66-4CF5-821C-EF7D3A1866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76F8095-C1A7-498B-A2DD-DB6D66FDF9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209800" y="871266"/>
            <a:ext cx="7648248" cy="132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247900" y="2252390"/>
            <a:ext cx="3592650" cy="66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2247900" y="2949303"/>
            <a:ext cx="7956024" cy="132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247900" y="4355827"/>
            <a:ext cx="8109912" cy="12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2247900" y="679451"/>
            <a:ext cx="7670690" cy="13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2247901" y="2097089"/>
            <a:ext cx="7802563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#define </a:t>
            </a:r>
            <a:r>
              <a:rPr kumimoji="0" lang="en-US" altLang="zh-CN" dirty="0" err="1">
                <a:ea typeface="华文中宋" pitchFamily="2" charset="-122"/>
              </a:rPr>
              <a:t>maxstrlen</a:t>
            </a:r>
            <a:r>
              <a:rPr kumimoji="0" lang="en-US" altLang="zh-CN" dirty="0">
                <a:ea typeface="华文中宋" pitchFamily="2" charset="-122"/>
              </a:rPr>
              <a:t> 255      // </a:t>
            </a:r>
            <a:r>
              <a:rPr kumimoji="0" lang="zh-CN" altLang="en-US" dirty="0"/>
              <a:t>可在 </a:t>
            </a:r>
            <a:r>
              <a:rPr kumimoji="0" lang="en-US" altLang="zh-CN" dirty="0"/>
              <a:t>255 </a:t>
            </a:r>
            <a:r>
              <a:rPr kumimoji="0" lang="zh-CN" altLang="en-US" dirty="0"/>
              <a:t>以内定义最大串长。</a:t>
            </a:r>
            <a:r>
              <a:rPr kumimoji="0"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typedef unsigned char </a:t>
            </a:r>
            <a:r>
              <a:rPr kumimoji="0" lang="en-US" altLang="zh-CN" dirty="0" err="1">
                <a:ea typeface="华文中宋" pitchFamily="2" charset="-122"/>
              </a:rPr>
              <a:t>SString</a:t>
            </a:r>
            <a:r>
              <a:rPr kumimoji="0" lang="en-US" altLang="zh-CN" dirty="0">
                <a:ea typeface="华文中宋" pitchFamily="2" charset="-122"/>
              </a:rPr>
              <a:t>[maxstrlen+1];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                                   // </a:t>
            </a:r>
            <a:r>
              <a:rPr kumimoji="0" lang="en-US" altLang="zh-CN" dirty="0"/>
              <a:t>0 </a:t>
            </a:r>
            <a:r>
              <a:rPr kumimoji="0" lang="zh-CN" altLang="en-US" dirty="0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2247900" y="4397376"/>
            <a:ext cx="7880350" cy="13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2624139" y="3322639"/>
            <a:ext cx="6375463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3282951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3282951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566988" y="1601789"/>
            <a:ext cx="2416046" cy="5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6073776" y="836614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6069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069014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6069014" y="2790826"/>
            <a:ext cx="2877711" cy="47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5151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5151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4960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583832" y="622430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27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栈的定义、</a:t>
            </a:r>
            <a:r>
              <a:rPr lang="en-US" altLang="zh-CN" sz="3200" b="0" kern="0" dirty="0">
                <a:latin typeface="+mn-lt"/>
                <a:ea typeface="+mn-ea"/>
              </a:rPr>
              <a:t>ADT</a:t>
            </a:r>
            <a:r>
              <a:rPr lang="zh-CN" altLang="en-US" sz="3200" b="0" kern="0" dirty="0">
                <a:latin typeface="+mn-lt"/>
                <a:ea typeface="+mn-ea"/>
              </a:rPr>
              <a:t>定义、特点</a:t>
            </a:r>
            <a:endParaRPr lang="en-US" altLang="zh-CN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栈的表示和实现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栈的应用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栈和递归的关系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队列的定义、</a:t>
            </a:r>
            <a:r>
              <a:rPr lang="en-US" altLang="zh-CN" sz="3200" b="0" kern="0" dirty="0">
                <a:latin typeface="+mn-lt"/>
                <a:ea typeface="+mn-ea"/>
              </a:rPr>
              <a:t>ADT</a:t>
            </a:r>
            <a:r>
              <a:rPr lang="zh-CN" altLang="en-US" sz="3200" b="0" kern="0" dirty="0">
                <a:latin typeface="+mn-lt"/>
                <a:ea typeface="+mn-ea"/>
              </a:rPr>
              <a:t>定义、特点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队列的表示和实现</a:t>
            </a:r>
            <a:endParaRPr lang="en-US" altLang="zh-CN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32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208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208214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208214" y="1808164"/>
            <a:ext cx="7723653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假设串 </a:t>
            </a:r>
            <a:r>
              <a:rPr lang="en-US" altLang="zh-CN"/>
              <a:t>T </a:t>
            </a:r>
            <a:r>
              <a:rPr lang="zh-CN" altLang="en-US"/>
              <a:t>是由串 </a:t>
            </a:r>
            <a:r>
              <a:rPr lang="en-US" altLang="zh-CN"/>
              <a:t>S1 </a:t>
            </a:r>
            <a:r>
              <a:rPr lang="zh-CN" altLang="en-US"/>
              <a:t>联结串 </a:t>
            </a:r>
            <a:r>
              <a:rPr lang="en-US" altLang="zh-CN"/>
              <a:t>S2 </a:t>
            </a:r>
            <a:r>
              <a:rPr lang="zh-CN" altLang="en-US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208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573464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579814" y="4075113"/>
            <a:ext cx="4179349" cy="10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3579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3370264" y="3644901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7618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7583489" y="4365626"/>
            <a:ext cx="2972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7596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2095500" y="962026"/>
            <a:ext cx="8026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  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/>
              <a:t>{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   </a:t>
            </a:r>
            <a:r>
              <a:rPr lang="zh-CN" altLang="en-US" sz="2000"/>
              <a:t> </a:t>
            </a:r>
            <a:r>
              <a:rPr lang="en-US" altLang="zh-CN" sz="2000"/>
              <a:t>{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{ T[0...MAXSTRLEN] = S1[0...MAXSTRLEN];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2063751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339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362201" y="1301750"/>
            <a:ext cx="7358105" cy="26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>
                <a:ea typeface="华文中宋" pitchFamily="2" charset="-122"/>
              </a:rPr>
              <a:t>         </a:t>
            </a:r>
            <a:r>
              <a:rPr lang="zh-CN" altLang="en-US">
                <a:ea typeface="华文中宋" pitchFamily="2" charset="-122"/>
              </a:rPr>
              <a:t>求子串的过程即为复制字符序列的过程，将串 </a:t>
            </a:r>
            <a:r>
              <a:rPr lang="en-US" altLang="zh-CN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中的第 </a:t>
            </a:r>
            <a:r>
              <a:rPr lang="en-US" altLang="zh-CN">
                <a:ea typeface="华文中宋" pitchFamily="2" charset="-122"/>
              </a:rPr>
              <a:t>pos </a:t>
            </a:r>
            <a:r>
              <a:rPr lang="zh-CN" altLang="en-US">
                <a:ea typeface="华文中宋" pitchFamily="2" charset="-122"/>
              </a:rPr>
              <a:t>个字符开始的长度为 </a:t>
            </a:r>
            <a:r>
              <a:rPr lang="en-US" altLang="zh-CN">
                <a:ea typeface="华文中宋" pitchFamily="2" charset="-122"/>
              </a:rPr>
              <a:t>len </a:t>
            </a:r>
            <a:r>
              <a:rPr lang="zh-CN" altLang="en-US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Sub </a:t>
            </a:r>
            <a:r>
              <a:rPr lang="zh-CN" altLang="en-US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339976" y="3889375"/>
            <a:ext cx="8170827" cy="171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249488" y="1184275"/>
            <a:ext cx="787876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Status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(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&amp;Sub, 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S,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{ if (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&lt; 1 ||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&gt; S[0]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&lt; 0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&gt; S[0]-pos+1)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Sub[1…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] = S[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…pos+len-1];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Sub[0]=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} //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246314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927351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927351" y="1225550"/>
            <a:ext cx="5032147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927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927351" y="4132263"/>
            <a:ext cx="6109365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09F48BD7-6D81-4ED3-B4BB-327C5A18F2EB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EB3D5A96-95CB-47A3-B13D-D591BA606153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00595876-591E-466A-9C98-CAA0B4CBB8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90C10EDD-3593-41DC-9203-2A21142001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EEA9BBE5-4B40-4F12-8270-A53B1C0C9A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C1CF1F2A-2092-40DF-8B35-DFEE6589BB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3A1D8F91-F847-4B54-8776-E9514334B4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CBD6B20D-E2FB-4AC0-98EE-12518D9C6C78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CB9272-598D-40BA-B3AA-F487AEB44B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9D2E868-16D3-4D56-B412-78F912F38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95EEBE1-BA9B-42E1-B176-1DF4451133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B353D85-027A-48C3-878B-1CB11C31D0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839D215-494C-4405-8B35-5C43EEA01A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51F4266-D5E8-4CE9-934E-BE354DAC44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9543629E-CA33-4084-8DD3-FAA8E8651221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AAA4634-1EF4-4CD2-B984-C085C33D6E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836EE78-3FA9-412C-A2B3-F185966C5C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9F83B78-9AAD-4CF6-BD70-8ED52F7AAD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7DD60C3-B6BB-4F19-921C-C9FF27DB86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690B5AE-94A1-48EF-8F26-3B6F34A111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3537BDB-A68D-47F8-908F-10483731F9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E343E3C2-BD31-4FD9-8DEF-2B719F390240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5844E6A-93FE-437B-B220-0A62517BF1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A10CAF6-9554-47E5-B85D-DADFA2437B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B279A48-40C0-485E-927E-D2A3D65DD2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0CDE4E4-2D18-4D78-B4CC-2E96EA0E7C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14F5213-F0FB-4485-B982-E7ADDABD8D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0DBA74A-F185-4D71-A510-C33B288485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9B629249-22F8-4846-A77B-9814BB52DF64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8A43167-E8B9-405B-919C-805D740443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EC0215E-685D-4FF9-A460-09A62D4EC2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C8FB11F-A0E2-48FF-9E3D-775EA931BE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8781275-3C3E-4334-9E3A-3A23E1AD2F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8BC1839-FA0D-4545-89BC-6B7E6AAA88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4AF925-202F-4B26-A457-69D662E1E7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02CE6542-9507-4BAB-AA62-7DA53DF02845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2D5F6EE-792F-40FF-A230-17DB8737CA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E49F120-55C2-444E-9F40-F0BB0B1F3B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CD232F9-4252-406A-AD44-E445A98435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40DD223-CBC7-4C0B-99D4-0E1D71732B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12D07B6-2EA8-4783-AD88-567CF02249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632A361-4A5C-4741-AEB7-820EBFBC67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247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97113" y="1187451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/>
              <a:t>仍以一组空间足够大的、</a:t>
            </a:r>
            <a:r>
              <a:rPr lang="zh-CN" altLang="en-US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的存储单元</a:t>
            </a:r>
            <a:r>
              <a:rPr lang="zh-CN" altLang="en-US">
                <a:solidFill>
                  <a:srgbClr val="0000FF"/>
                </a:solidFill>
              </a:rPr>
              <a:t>依次存放</a:t>
            </a:r>
            <a:r>
              <a:rPr lang="zh-CN" altLang="en-US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空间是在程序执行过程中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/>
              <a:t>的。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79650" y="3079751"/>
            <a:ext cx="7956024" cy="297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2606676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424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436814" y="3086101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2767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2995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4672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5738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2995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4672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3224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3224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14575" y="404813"/>
            <a:ext cx="77422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{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{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4138614" y="4198939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2462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2462214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2462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4681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4681539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4519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4824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6272214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5586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6951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6586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6243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5881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7813675" y="4214814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5967414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6272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2484439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2484439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27565 -0.1046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BAD1FF4C-F3D9-4301-AEBB-75D2D4CCC4B7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884F861-AFD2-46B4-802D-5F8B4885F7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FF0078D-DD2C-45B9-A3EE-02C14FD407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E24AE13-7D46-4B0E-ACCD-EBCDF0779F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ECF92E8-86B0-4442-BBF3-14C71C420D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6EF13E0-3F4D-4724-8BE9-2FF5BCE628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B5E0C31-6FDE-46E9-ABC5-73E5C2FB2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17">
            <a:extLst>
              <a:ext uri="{FF2B5EF4-FFF2-40B4-BE49-F238E27FC236}">
                <a16:creationId xmlns:a16="http://schemas.microsoft.com/office/drawing/2014/main" id="{9FB267E8-BD83-43E9-9890-F2574CAC4F12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51BDD70-D4F4-4AF5-A4CF-EC3CC451F4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FFF8DE6-2C6B-4F12-8DCF-0E39B5F71B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1F102DB-4670-4CCA-9220-25E35416ED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69C198-7378-42DB-A919-2125325796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1CA8FEE-64B1-4763-B411-6E9DABE362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C0D381A-E9AE-4347-B8E4-E05E4782C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24">
            <a:extLst>
              <a:ext uri="{FF2B5EF4-FFF2-40B4-BE49-F238E27FC236}">
                <a16:creationId xmlns:a16="http://schemas.microsoft.com/office/drawing/2014/main" id="{D9D9AEE0-4E06-417C-BDB1-4968DFEC2778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55F436E-2473-4EB9-9C93-41501B84AD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DB64E44-05E0-46D2-81E7-9B2223586A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CD55368-39D3-41C2-A07D-95D3C769F9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658D064-228C-4FC1-B903-224E931DDD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488B9F5-8096-4BCC-92B3-23CBAA5857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C1810F5-0E17-4602-AF29-C268FFD5A2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31">
            <a:extLst>
              <a:ext uri="{FF2B5EF4-FFF2-40B4-BE49-F238E27FC236}">
                <a16:creationId xmlns:a16="http://schemas.microsoft.com/office/drawing/2014/main" id="{0EC1DC35-951E-4437-8380-D4225D696454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B81E9CB-C786-4887-9163-F73E72BFAC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0A110D2-5030-4956-B353-D892A9F71A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9337118-3708-42C8-8D6B-7BB001BEAF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EAF179F-91BF-4B0C-9805-3E2CFD6282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D734631-8B1B-4270-A90C-8CF82DBDB9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A16CD8B-AB01-4A56-B4DD-5485C778C8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38">
            <a:extLst>
              <a:ext uri="{FF2B5EF4-FFF2-40B4-BE49-F238E27FC236}">
                <a16:creationId xmlns:a16="http://schemas.microsoft.com/office/drawing/2014/main" id="{921BDFCE-9F52-4DC6-A5B2-27016D8E8B78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1D4B6F4-B7D2-4FC1-8FCC-45B864DAFB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149A45F-9B9F-430C-8B58-90A43E39D0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10D7D6E-D0B5-437E-8B5D-83CA7C6A57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CCE4107-55A0-40C7-ADBF-7736DA0EF3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F76C661-572E-48F8-93ED-27F2B0D24D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A3A1FBA-35C5-4DE9-A894-E86A1C3B01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135188" y="1071564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T.ch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(char))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return 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084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35188" y="1068388"/>
            <a:ext cx="8210550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{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}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else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0000FF"/>
                </a:solidFill>
              </a:rPr>
              <a:t>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154239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744789" y="1196975"/>
            <a:ext cx="6015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{  if 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{ 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03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332039" y="981076"/>
            <a:ext cx="77819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{ 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(i=0</a:t>
            </a:r>
            <a:r>
              <a:rPr lang="zh-CN" altLang="en-US"/>
              <a:t>，</a:t>
            </a:r>
            <a:r>
              <a:rPr lang="en-US" altLang="zh-CN"/>
              <a:t>c=chars;  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{T.ch=NULL;  T.length=0; }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else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{ if (!(T.ch=(char*)malloc(i*sizeof(char))))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T.ch[0..i-1]=chars[0..i-1];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T.length=i;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279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351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{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  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555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76600" y="1346201"/>
            <a:ext cx="5772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200000"/>
              </a:lnSpc>
            </a:pPr>
            <a:r>
              <a:rPr lang="zh-CN" altLang="en-US"/>
              <a:t>       </a:t>
            </a:r>
            <a:r>
              <a:rPr lang="en-US" altLang="zh-CN"/>
              <a:t>if (S.ch) { free(S.ch);    S.ch=NULL; }  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216276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551114" y="620714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551113" y="4035426"/>
            <a:ext cx="7055136" cy="16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BDA8BD2A-3C33-4CF7-BC36-369E42437595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31BE89EF-0897-468A-A8B5-91EEBB9F83C4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3CB84CF7-4049-4049-97B1-47D0B8E3D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C90FDA7D-FECB-4F06-9371-C51E3A5D22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55D3F3C8-A604-4A03-BCAF-D85E44E85F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3F757118-6C7A-45FA-A852-86B64A342B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7741178E-07A0-4013-9B3D-8E75A3244E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2F6259FF-DE4C-4ACC-993A-B91A11CC6FFA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F95640-029B-4806-A185-B9BD0887C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65F17D1-4A3F-4CE5-8347-34C4E5FF06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DF6209D-5A66-4C07-BFBC-BF1CE035F6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CAA6E90-61DF-45A2-B87B-9CA114E15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1B9DF21-9485-4C0B-82EB-1EA516F916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29150F1-F0BB-42F0-B710-05A6AC2788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D5C1EBB0-4BB0-4432-83CF-EF59725288E0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ACE0AE8-56DC-47B8-90D1-639DF750E3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20C910D-B3A5-4436-8028-459EBDA378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21DDA9F-587F-42E6-BADB-8E3E859E27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9D5E87E-5EDA-463C-85AF-2E94AD1AC1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9134ED4-322C-41D7-B243-B848AE67BD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58C621-7013-4F46-A4CF-1E24D51B80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3A5B3595-3411-42DA-9469-B6B55C28274B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326ABA4-E49A-4784-B087-232152A7D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2A1A05C-5D76-4C00-9F0F-903688235A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EFE2C29-E575-4CCC-AE06-4953510001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82BCBD-3581-49B1-8F35-FFBD72AFC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2FA3037-2FFD-4D57-AD30-07384B53A9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46ACA533-AD38-4037-891D-B80FF597F7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A26C27CF-81D1-42A0-BFA0-4EE90A4277D3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F740926-BA67-43B8-B9A4-838A515E95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712094-5AC7-4CE5-AC38-A56DC0F32E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0EA6608-1493-4C3A-832F-A6DC2B5DF6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2A4F7C2-3DE0-46E4-ABDF-190DC1AF11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308E058-5779-4088-BB59-84FC809C1E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9B5B093-66D2-468A-9004-4C823F51E6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A79DFF96-E6AD-4070-8625-DBCF564F1EDF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2351300-B4A5-4DF0-A1F2-4C0742AD5B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B3E6A30-EA04-4432-98B1-4C7EC5A987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53AE992-32DF-4691-96AE-E07436B7A6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EFFEA68-9D3A-47B9-98D7-C39540444C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01D5D53-EB69-456C-BD00-55FD1DDF20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E8AC6DA-4738-437A-81B3-F467007B94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484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484439" y="1268413"/>
            <a:ext cx="7109639" cy="11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3322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87626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2941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3322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4313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5303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6294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7285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8275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779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4770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5761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6751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7742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3322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3322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2587626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2941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4694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6065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7437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4676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6048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4313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5684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7056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4316413" y="5373689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5667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2516188" y="3500439"/>
            <a:ext cx="7032694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8420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8851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4316414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4316413" y="50133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2216150" y="561976"/>
            <a:ext cx="7699544" cy="107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3054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3054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2319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2673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4425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5797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4044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5416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2679701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4349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4273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4410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2463800" y="3789364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91181BFA-2D5D-498D-B925-D1DC9C8C8B84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A806F257-37D4-4B76-B926-EDF3BAA0F3D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0F59C4E4-C24A-4F67-8BAB-5549905C86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09EB79D5-B851-4754-92F9-4825E89B68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BC9D369C-ECA9-4A4C-B04E-089E54757A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8AB1EA1B-B488-4DE9-9A5F-0E757171F3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A6AD0C8F-2547-4636-81CA-9B5E8582E5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AE6F0B61-0CBB-43A6-8EB7-0C4740D84D30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9BAA2BC-6555-44FA-986D-F5BDBC97E7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2FF8C09-1A18-493F-B385-FECD055D8C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A441B91-6804-4B3D-BC3D-4B99708BA3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3D7B167-BBAF-4ABA-8C63-543F5A88DB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F01AA05-4C9A-4ACF-87D6-A1D1721A61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B9F0DCE-EAFD-47F4-A87B-6EE958E835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B6D0A83B-08D5-4FB4-815E-3BBC529643C0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4F88D9-7B63-4ADF-9E5A-F4E7FD7E34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4454316-0348-44E8-ADF8-CA31F19476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4C8CC88-7847-4ADE-9609-D2A8469F42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97A1D-8BB3-4605-807F-55429CC39E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80ACD9E-1145-4736-A8E7-599C74424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ACBFDC1-A780-48BF-85CF-E1D2C1DCFE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4E206C68-9002-418A-A724-28E3C8178D9E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8F69767-65CF-4742-83B0-7384C4B715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95BC6EE-8C8E-415D-A32C-4A4C5FC579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4F6753C-4F64-435C-88D1-03C7370C47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74360C0-31A2-4AF7-B5D6-B31820FDC1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6838F2F-02F4-4BA1-A82C-DBA4478311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F30337E-AD8D-43C6-B157-A33B6F9FBD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0722BCAC-5C51-44CF-BD12-FB885AF27022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5D25071-69F6-4ED9-B90B-EDD4068FD3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8ADC6BA-A4F7-4F38-8DB0-846FCC839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CE90CD2-6C04-4E88-AA42-B29F22D4DE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E6CB595-1934-4F9F-9F17-4F52174A0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60985A7-0852-460A-AC76-1673A475A5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C51DE1E-261E-493F-B26D-0918CEE350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E7AB13F0-F895-4F37-B6FF-0928AE417A6B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CBEC1073-8B78-4287-91C0-9B86C8C4D9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4B164E-3FBD-4B6F-9FAA-67986C9E84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79D93AE-BC05-4C61-8C4B-E2D2ABACB4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C102D45-86F1-4964-8200-14A8961173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E2B2E12-E151-4C14-BBA7-679DC3D1A1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3544CCE-0B14-4619-800A-8A8F4CD46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2711451" y="841376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538414" y="765176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269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587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905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CCA6C7EC-5F71-4DA8-AF24-A73DEE84F2EA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5D012BFA-8B17-4FFA-B410-5AFA528595BF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5BF45D5B-DC16-4039-BB34-C80D272F1D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D834174B-0756-4F78-B0A5-FE4FFC650B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3575ACF5-90BA-4FE2-97D7-7C3790CEA7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9B0CA709-59C8-4DAC-BCD7-E8D6D929AA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BA6E0172-77E4-40C9-8760-B25D0991A6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251CB364-738A-499D-8623-0FEEF921FC6E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36C82C6-9EEA-4D44-BC87-25AC78BB22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BD4A1E7-8D1E-4DFF-9C9E-64D515933E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5C41F33-C90A-4F3C-8C39-2FC1F60053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05D2943-7A5A-492C-B8A0-CAC91C4205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63C5E87-42E7-446E-B9CE-97A9D433A1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8861BA4-AAF6-40E9-B6B9-650EC14E40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31F3FD89-77C0-4332-B770-6CE3ECCD7282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3415BC-6632-4AB5-BA9B-94AF186CDA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9D6AF08-1D7D-42F5-A716-89635F5DF9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E898969-ED9D-4F5D-9757-B07A0B6BAD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E68637D-2391-4F13-9FA3-B9809C29EC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8B3AB1-878C-4F80-8BC7-40455C6F7E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A9102EA-E4BA-45EB-BFD3-79D79A68E7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4E03552D-9920-4488-91BE-F874DF26561E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65D6A3B-2540-4E28-A89C-5E42E2E34F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40F646-7549-4A43-BE7D-395ECC6313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D59709B-9F00-47D9-AF3F-316A98A2EE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9117CE9-40B1-4CE6-BAD9-572726E8B2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A93C8E-1E78-4307-B7DE-FA30C91E44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1E18E1A-CAE9-41FD-A096-E791CBFB88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A899A46C-FBF9-4D15-8982-17C87713AD6E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4CEB9FA-7CBC-4789-8808-A87208693F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57DBDB2-25AB-4F97-BD53-B87AEF871E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5208ED1-A6EF-4D7D-A5E0-C0DF7D2A94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FCC3102-B426-425B-9B51-607AA86912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1AA36A3-D8F1-4958-AFC6-5A27537B89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E468962-C1D3-46A7-BF50-12B2F8AF39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88DA9F44-0345-443D-AEA0-0515A92496C1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5F80A1-59FD-4836-A5BB-C72CDDC9F1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542F3B8-1335-486C-B9C1-FCC4FE2BD5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0EC0A3C-47CA-4A8E-B561-A4DCB9E73D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8BD967C-2723-4BBB-AEF5-B6287654C6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2BE234E-BAFD-4BC6-9269-D7E7C607F6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8A5F67B-621E-4B9A-85D6-0E10386D71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316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316164" y="1101725"/>
            <a:ext cx="7596187" cy="11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316164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16163" y="2968625"/>
            <a:ext cx="6046912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2316164" y="4168776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08214" y="779464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例如：</a:t>
            </a:r>
            <a:endParaRPr lang="en-US" altLang="zh-CN">
              <a:solidFill>
                <a:srgbClr val="333333"/>
              </a:solidFill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主串：</a:t>
            </a:r>
            <a:r>
              <a:rPr lang="en-US" altLang="zh-CN"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子串：</a:t>
            </a:r>
            <a:r>
              <a:rPr lang="en-US" altLang="zh-CN">
                <a:ea typeface="华文中宋" pitchFamily="2" charset="-122"/>
              </a:rPr>
              <a:t>tt1=‘abc’;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子串：</a:t>
            </a:r>
            <a:r>
              <a:rPr lang="en-US" altLang="zh-CN"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/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8213" y="3937000"/>
            <a:ext cx="78803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</a:t>
            </a:r>
            <a:r>
              <a:rPr lang="zh-CN" altLang="en-US" dirty="0"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dirty="0"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dirty="0"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86138" y="353853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57826" y="350043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29513" y="350043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2255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2255838" y="1141414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2828926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4810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5800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4810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4733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5267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5191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5724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6105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6562726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6638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6981826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5599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5800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2386014" y="685801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i = pos;  j = 1;</a:t>
            </a:r>
            <a:br>
              <a:rPr lang="en-US" altLang="zh-CN"/>
            </a:br>
            <a:r>
              <a:rPr lang="en-US" altLang="zh-CN"/>
              <a:t>    while (i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{   if (S[i] == T[j])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++ i;  ++ j;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i = i – j + 2;  j = 1;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95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dirty="0">
                <a:ea typeface="华文中宋" pitchFamily="2" charset="-122"/>
              </a:rPr>
              <a:t>朴素的模式匹配算法评价</a:t>
            </a:r>
            <a:r>
              <a:rPr kumimoji="0" lang="en-US" altLang="zh-CN" sz="4400" dirty="0"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24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2255839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>
                <a:ea typeface="华文中宋" pitchFamily="2" charset="-122"/>
              </a:rPr>
              <a:t>     KMP</a:t>
            </a:r>
            <a:r>
              <a:rPr kumimoji="0" lang="zh-CN" altLang="en-US"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2667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43201" y="2133601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743201" y="3429001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743201" y="4776789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2238375" y="1466851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       </a:t>
            </a:r>
            <a:r>
              <a:rPr kumimoji="0" lang="zh-CN" altLang="en-US">
                <a:solidFill>
                  <a:srgbClr val="FF0000"/>
                </a:solidFill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kern="0">
                <a:latin typeface="+mn-lt"/>
                <a:ea typeface="+mn-ea"/>
              </a:rPr>
              <a:t>         </a:t>
            </a:r>
            <a:r>
              <a:rPr kumimoji="0" lang="zh-CN" altLang="en-US" sz="2800" kern="0">
                <a:latin typeface="+mn-lt"/>
                <a:ea typeface="+mn-ea"/>
              </a:rPr>
              <a:t>当主串中第 </a:t>
            </a:r>
            <a:r>
              <a:rPr kumimoji="0" lang="en-US" altLang="zh-CN" sz="2800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kern="0">
                <a:latin typeface="+mn-lt"/>
                <a:ea typeface="+mn-ea"/>
              </a:rPr>
              <a:t>k</a:t>
            </a:r>
            <a:r>
              <a:rPr kumimoji="0" lang="zh-CN" altLang="en-US" sz="2800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kern="0">
                <a:latin typeface="+mn-lt"/>
                <a:ea typeface="+mn-ea"/>
              </a:rPr>
              <a:t>i</a:t>
            </a:r>
            <a:r>
              <a:rPr kumimoji="0" lang="zh-CN" altLang="en-US" sz="2800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14800" y="4346576"/>
            <a:ext cx="3997246" cy="1220788"/>
            <a:chOff x="1632" y="1874"/>
            <a:chExt cx="2093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089" cy="712"/>
              <a:chOff x="3168" y="2662"/>
              <a:chExt cx="2089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1932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1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/>
                <a:t>：</a:t>
              </a:r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38564" y="2614616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0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33CC"/>
                  </a:solidFill>
                </a:rPr>
                <a:t>失配时的位置</a:t>
              </a:r>
              <a:r>
                <a:rPr lang="zh-CN" altLang="en-US"/>
                <a:t>：</a:t>
              </a:r>
              <a:endParaRPr lang="zh-CN" altLang="en-US" sz="2800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24064" y="5895976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问题：到底是模式串的哪个字符与主串的第</a:t>
            </a:r>
            <a:r>
              <a:rPr lang="en-US" altLang="zh-CN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4391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6972301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4151313" y="2549303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3313114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2208213" y="1655540"/>
            <a:ext cx="7848600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6022975" y="3431953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6611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5000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4875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2759075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2208214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0" y="609600"/>
            <a:ext cx="7620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设主串为 “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en-US" altLang="zh-CN" dirty="0"/>
              <a:t>”</a:t>
            </a:r>
            <a:r>
              <a:rPr lang="zh-CN" altLang="en-US" dirty="0"/>
              <a:t>，模式串为“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m</a:t>
            </a:r>
            <a:r>
              <a:rPr lang="en-US" altLang="zh-CN" dirty="0"/>
              <a:t>” ,</a:t>
            </a:r>
            <a:r>
              <a:rPr lang="zh-CN" altLang="en-US" dirty="0"/>
              <a:t>当在某一趟匹配过程中出现“失配”情况时，即当</a:t>
            </a:r>
          </a:p>
          <a:p>
            <a:r>
              <a:rPr lang="zh-CN" altLang="en-US" dirty="0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483296" y="3601556"/>
            <a:ext cx="8850560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假设此时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zh-CN" altLang="en-US" dirty="0"/>
              <a:t>应与模式串的第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dirty="0"/>
              <a:t>（</a:t>
            </a:r>
            <a:r>
              <a:rPr lang="en-US" altLang="zh-CN" dirty="0"/>
              <a:t>k&lt;j</a:t>
            </a:r>
            <a:r>
              <a:rPr lang="zh-CN" altLang="en-US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dirty="0"/>
              <a:t>“s</a:t>
            </a:r>
            <a:r>
              <a:rPr lang="en-US" altLang="zh-CN" baseline="-25000" dirty="0"/>
              <a:t>i-k+1</a:t>
            </a:r>
            <a:r>
              <a:rPr lang="en-US" altLang="zh-CN" dirty="0"/>
              <a:t>s</a:t>
            </a:r>
            <a:r>
              <a:rPr lang="en-US" altLang="zh-CN" baseline="-25000" dirty="0"/>
              <a:t>i-k+2</a:t>
            </a:r>
            <a:r>
              <a:rPr lang="en-US" altLang="zh-CN" dirty="0"/>
              <a:t>…s</a:t>
            </a:r>
            <a:r>
              <a:rPr lang="en-US" altLang="zh-CN" baseline="-25000" dirty="0"/>
              <a:t>i-1</a:t>
            </a:r>
            <a:r>
              <a:rPr lang="en-US" altLang="zh-CN" dirty="0"/>
              <a:t>” = “p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</a:t>
            </a:r>
            <a:r>
              <a:rPr lang="zh-CN" altLang="en-US" dirty="0"/>
              <a:t>于是有：</a:t>
            </a:r>
            <a:endParaRPr lang="en-US" altLang="zh-CN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“ 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” = “p</a:t>
            </a:r>
            <a:r>
              <a:rPr lang="en-US" altLang="zh-CN" baseline="-25000" dirty="0"/>
              <a:t>j-k+1</a:t>
            </a:r>
            <a:r>
              <a:rPr lang="en-US" altLang="zh-CN" dirty="0"/>
              <a:t>…p</a:t>
            </a:r>
            <a:r>
              <a:rPr lang="en-US" altLang="zh-CN" baseline="-25000" dirty="0"/>
              <a:t>j-2</a:t>
            </a:r>
            <a:r>
              <a:rPr lang="en-US" altLang="zh-CN" dirty="0"/>
              <a:t>p</a:t>
            </a:r>
            <a:r>
              <a:rPr lang="en-US" altLang="zh-CN" baseline="-25000" dirty="0"/>
              <a:t>j-1</a:t>
            </a:r>
            <a:r>
              <a:rPr lang="en-US" altLang="zh-CN" dirty="0"/>
              <a:t>”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83296" y="2803044"/>
            <a:ext cx="87107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要能立即确定模式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dirty="0"/>
              <a:t>，即确定</a:t>
            </a:r>
            <a:r>
              <a:rPr lang="zh-CN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zh-CN" dirty="0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921000" y="1770064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i </a:t>
              </a:r>
              <a:r>
                <a:rPr lang="en-US" altLang="zh-CN"/>
                <a:t> </a:t>
              </a:r>
              <a:r>
                <a:rPr lang="en-US" altLang="zh-CN">
                  <a:sym typeface="Symbol" pitchFamily="18" charset="2"/>
                </a:rPr>
                <a:t> p</a:t>
              </a:r>
              <a:r>
                <a:rPr lang="en-US" altLang="zh-CN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/>
                <a:t>“s</a:t>
              </a:r>
              <a:r>
                <a:rPr lang="en-US" altLang="zh-CN" baseline="-25000"/>
                <a:t>i-j+1</a:t>
              </a:r>
              <a:r>
                <a:rPr lang="en-US" altLang="zh-CN"/>
                <a:t>s</a:t>
              </a:r>
              <a:r>
                <a:rPr lang="en-US" altLang="zh-CN" baseline="-25000"/>
                <a:t>i-j+2</a:t>
              </a:r>
              <a:r>
                <a:rPr lang="en-US" altLang="zh-CN"/>
                <a:t>…s</a:t>
              </a:r>
              <a:r>
                <a:rPr lang="en-US" altLang="zh-CN" baseline="-25000"/>
                <a:t>i-1</a:t>
              </a:r>
              <a:r>
                <a:rPr lang="en-US" altLang="zh-CN"/>
                <a:t>” = “p</a:t>
              </a:r>
              <a:r>
                <a:rPr lang="en-US" altLang="zh-CN" baseline="-25000"/>
                <a:t>1</a:t>
              </a: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r>
                <a:rPr lang="en-US" altLang="zh-CN"/>
                <a:t>…p</a:t>
              </a:r>
              <a:r>
                <a:rPr lang="en-US" altLang="zh-CN" baseline="-25000"/>
                <a:t>j-1</a:t>
              </a:r>
              <a:r>
                <a:rPr lang="en-US" altLang="zh-CN"/>
                <a:t>”</a:t>
              </a:r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2309814" y="381001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KMP</a:t>
            </a:r>
            <a:r>
              <a:rPr lang="zh-CN" altLang="en-US" sz="2800">
                <a:solidFill>
                  <a:srgbClr val="0033CC"/>
                </a:solidFill>
              </a:rPr>
              <a:t>算法的推导过程</a:t>
            </a:r>
            <a:r>
              <a:rPr lang="zh-CN" altLang="en-US" sz="2800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309813" y="357189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/>
              <a:t>“s</a:t>
            </a:r>
            <a:r>
              <a:rPr lang="en-US" altLang="zh-CN" baseline="-25000"/>
              <a:t>i-k+1</a:t>
            </a:r>
            <a:r>
              <a:rPr lang="en-US" altLang="zh-CN"/>
              <a:t>s</a:t>
            </a:r>
            <a:r>
              <a:rPr lang="en-US" altLang="zh-CN" baseline="-25000"/>
              <a:t>i-k+2</a:t>
            </a:r>
            <a:r>
              <a:rPr lang="en-US" altLang="zh-CN"/>
              <a:t>…s</a:t>
            </a:r>
            <a:r>
              <a:rPr lang="en-US" altLang="zh-CN" baseline="-25000"/>
              <a:t>i-1</a:t>
            </a:r>
            <a:r>
              <a:rPr lang="en-US" altLang="zh-CN"/>
              <a:t>” = “p</a:t>
            </a:r>
            <a:r>
              <a:rPr lang="en-US" altLang="zh-CN" baseline="-25000"/>
              <a:t>j-k+1</a:t>
            </a:r>
            <a:r>
              <a:rPr lang="en-US" altLang="zh-CN"/>
              <a:t>…p</a:t>
            </a:r>
            <a:r>
              <a:rPr lang="en-US" altLang="zh-CN" baseline="-25000"/>
              <a:t>j-2</a:t>
            </a:r>
            <a:r>
              <a:rPr lang="en-US" altLang="zh-CN"/>
              <a:t>p</a:t>
            </a:r>
            <a:r>
              <a:rPr lang="en-US" altLang="zh-CN" baseline="-25000"/>
              <a:t>j-1</a:t>
            </a:r>
            <a:r>
              <a:rPr lang="en-US" altLang="zh-CN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2514600" y="762001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/>
              <a:t>若令</a:t>
            </a:r>
            <a:r>
              <a:rPr lang="en-US" altLang="zh-CN" sz="2800"/>
              <a:t>next[j] = k, </a:t>
            </a:r>
            <a:r>
              <a:rPr lang="zh-CN" altLang="zh-CN" sz="2800"/>
              <a:t>则</a:t>
            </a:r>
            <a:r>
              <a:rPr lang="en-US" altLang="zh-CN" sz="2800"/>
              <a:t>next[j]</a:t>
            </a:r>
            <a:r>
              <a:rPr lang="zh-CN" altLang="zh-CN" sz="2800"/>
              <a:t>表明当模式中第</a:t>
            </a:r>
            <a:r>
              <a:rPr lang="en-US" altLang="zh-CN" sz="2800"/>
              <a:t>j</a:t>
            </a:r>
            <a:r>
              <a:rPr lang="zh-CN" altLang="zh-CN" sz="2800"/>
              <a:t>个字符与主串中相应字符“失配”时，在模式串中需重新和主串中该字符进行比较的字符的位置</a:t>
            </a:r>
            <a:r>
              <a:rPr lang="en-US" altLang="zh-CN" sz="2800"/>
              <a:t>(k)</a:t>
            </a:r>
            <a:r>
              <a:rPr lang="zh-CN" altLang="zh-CN" sz="2800"/>
              <a:t>。由此可以得出</a:t>
            </a:r>
            <a:r>
              <a:rPr lang="en-US" altLang="zh-CN" sz="2800"/>
              <a:t>next</a:t>
            </a:r>
            <a:r>
              <a:rPr lang="zh-CN" altLang="zh-CN" sz="2800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09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95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52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while (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 &lt;= S[0] &amp;&amp; j &lt;= T[0]) 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   if (j = = 0 || S[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        { ++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;  ++j; }          // </a:t>
            </a:r>
            <a:r>
              <a:rPr kumimoji="0" lang="zh-CN" altLang="en-US" sz="2800" kern="0" dirty="0">
                <a:latin typeface="+mn-lt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   </a:t>
            </a:r>
            <a:r>
              <a:rPr kumimoji="0" lang="en-US" altLang="zh-CN" sz="2800" kern="0" dirty="0">
                <a:latin typeface="+mn-lt"/>
              </a:rPr>
              <a:t>else  j = next[j];          // </a:t>
            </a:r>
            <a:r>
              <a:rPr kumimoji="0" lang="zh-CN" altLang="en-US" sz="2800" kern="0" dirty="0">
                <a:latin typeface="+mn-lt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</a:t>
            </a:r>
            <a:r>
              <a:rPr kumimoji="0" lang="en-US" altLang="zh-CN" sz="2800" kern="0" dirty="0">
                <a:latin typeface="+mn-lt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if (j &gt; T[0])  return  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-T[0];            // </a:t>
            </a:r>
            <a:r>
              <a:rPr kumimoji="0" lang="zh-CN" altLang="en-US" sz="2800" kern="0" dirty="0">
                <a:latin typeface="+mn-lt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</a:t>
            </a:r>
            <a:r>
              <a:rPr kumimoji="0" lang="en-US" altLang="zh-CN" sz="2800" kern="0" dirty="0">
                <a:latin typeface="+mn-lt"/>
              </a:rPr>
              <a:t>else return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952625" y="1428751"/>
            <a:ext cx="735220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/>
              <a:t>int Index_KMP(SString S, SString T, int pos) 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38400" y="1743076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214564" y="715964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33CC"/>
                </a:solidFill>
              </a:rPr>
              <a:t>模式串的</a:t>
            </a:r>
            <a:r>
              <a:rPr lang="en-US" altLang="zh-CN" sz="3200">
                <a:solidFill>
                  <a:srgbClr val="0033CC"/>
                </a:solidFill>
              </a:rPr>
              <a:t>next</a:t>
            </a:r>
            <a:r>
              <a:rPr lang="zh-CN" altLang="en-US" sz="3200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19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kern="0" dirty="0">
                <a:latin typeface="+mn-lt"/>
              </a:rPr>
              <a:t>求</a:t>
            </a:r>
            <a:r>
              <a:rPr kumimoji="0" lang="en-US" altLang="zh-CN" sz="3200" kern="0" dirty="0">
                <a:latin typeface="+mn-lt"/>
              </a:rPr>
              <a:t>next</a:t>
            </a:r>
            <a:r>
              <a:rPr kumimoji="0" lang="zh-CN" altLang="en-US" sz="3200" kern="0" dirty="0">
                <a:latin typeface="+mn-lt"/>
              </a:rPr>
              <a:t>数组值可采用递推的方法，分析如下：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3553" y="1077914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已知：</a:t>
            </a:r>
            <a:r>
              <a:rPr lang="en-US" altLang="zh-CN" sz="2800" dirty="0"/>
              <a:t>next[1] = 0</a:t>
            </a:r>
            <a:r>
              <a:rPr lang="zh-CN" altLang="en-US" sz="2800" dirty="0"/>
              <a:t>；</a:t>
            </a:r>
            <a:endParaRPr lang="zh-CN" altLang="en-US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dirty="0"/>
              <a:t>假设：</a:t>
            </a:r>
            <a:r>
              <a:rPr lang="en-US" altLang="zh-CN" sz="2800" dirty="0"/>
              <a:t>next[j] = k</a:t>
            </a:r>
            <a:r>
              <a:rPr lang="zh-CN" altLang="en-US" sz="2800" dirty="0"/>
              <a:t>，</a:t>
            </a:r>
            <a:r>
              <a:rPr lang="zh-CN" altLang="en-US" dirty="0"/>
              <a:t>现在要求</a:t>
            </a:r>
            <a:r>
              <a:rPr lang="en-US" altLang="zh-CN" dirty="0"/>
              <a:t>next[j+1]</a:t>
            </a:r>
            <a:r>
              <a:rPr lang="zh-CN" altLang="en-US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	  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” = “p</a:t>
            </a:r>
            <a:r>
              <a:rPr lang="en-US" altLang="zh-CN" baseline="-25000" dirty="0"/>
              <a:t>j-k+1</a:t>
            </a:r>
            <a:r>
              <a:rPr lang="en-US" altLang="zh-CN" dirty="0"/>
              <a:t>p</a:t>
            </a:r>
            <a:r>
              <a:rPr lang="en-US" altLang="zh-CN" baseline="-25000" dirty="0"/>
              <a:t>j-k+2</a:t>
            </a:r>
            <a:r>
              <a:rPr lang="en-US" altLang="zh-CN" dirty="0"/>
              <a:t>…p</a:t>
            </a:r>
            <a:r>
              <a:rPr lang="en-US" altLang="zh-CN" baseline="-25000" dirty="0"/>
              <a:t>j-1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en-US" altLang="zh-CN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这时有</a:t>
            </a:r>
            <a:r>
              <a:rPr lang="en-US" altLang="zh-CN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baseline="-25000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	 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”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 “p</a:t>
            </a:r>
            <a:r>
              <a:rPr lang="en-US" altLang="zh-CN" baseline="-25000" dirty="0"/>
              <a:t>j-k+1</a:t>
            </a:r>
            <a:r>
              <a:rPr lang="en-US" altLang="zh-CN" dirty="0"/>
              <a:t>p</a:t>
            </a:r>
            <a:r>
              <a:rPr lang="en-US" altLang="zh-CN" baseline="-25000" dirty="0"/>
              <a:t>j-k+2</a:t>
            </a:r>
            <a:r>
              <a:rPr lang="en-US" altLang="zh-CN" dirty="0"/>
              <a:t>…p</a:t>
            </a:r>
            <a:r>
              <a:rPr lang="en-US" altLang="zh-CN" baseline="-25000" dirty="0"/>
              <a:t>j-1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en-US" altLang="zh-CN" dirty="0"/>
              <a:t>” </a:t>
            </a:r>
            <a:endParaRPr lang="en-US" altLang="zh-CN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sym typeface="Symbol" pitchFamily="18" charset="2"/>
              </a:rPr>
              <a:t>        </a:t>
            </a:r>
            <a:r>
              <a:rPr lang="zh-CN" altLang="en-US" sz="2800" dirty="0">
                <a:sym typeface="Symbol" pitchFamily="18" charset="2"/>
              </a:rPr>
              <a:t>则需往前回溯，检查 </a:t>
            </a:r>
            <a:r>
              <a:rPr lang="en-US" altLang="zh-CN" sz="2800" dirty="0">
                <a:sym typeface="Symbol" pitchFamily="18" charset="2"/>
              </a:rPr>
              <a:t>P[j] = P[ </a:t>
            </a:r>
            <a:r>
              <a:rPr lang="zh-CN" altLang="en-US" sz="2800" dirty="0">
                <a:sym typeface="Symbol" pitchFamily="18" charset="2"/>
              </a:rPr>
              <a:t>？</a:t>
            </a:r>
            <a:r>
              <a:rPr lang="en-US" altLang="zh-CN" sz="2800" dirty="0">
                <a:sym typeface="Symbol" pitchFamily="18" charset="2"/>
              </a:rPr>
              <a:t>] </a:t>
            </a:r>
            <a:endParaRPr lang="en-US" altLang="zh-CN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ym typeface="Symbol" pitchFamily="18" charset="2"/>
              </a:rPr>
              <a:t>        </a:t>
            </a:r>
            <a:r>
              <a:rPr lang="zh-CN" altLang="en-US" sz="2800" dirty="0">
                <a:sym typeface="Symbol" pitchFamily="18" charset="2"/>
              </a:rPr>
              <a:t>这实际上也是一个匹配的过程</a:t>
            </a:r>
            <a:r>
              <a:rPr lang="zh-CN" altLang="en-US" sz="1200" dirty="0">
                <a:sym typeface="Symbol" pitchFamily="18" charset="2"/>
              </a:rPr>
              <a:t>，</a:t>
            </a:r>
            <a:r>
              <a:rPr lang="zh-CN" altLang="en-US" sz="1100" dirty="0">
                <a:sym typeface="Symbol" pitchFamily="18" charset="2"/>
              </a:rPr>
              <a:t> </a:t>
            </a:r>
            <a:endParaRPr lang="en-US" altLang="zh-CN" sz="1100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next[j+1]=next[next…[j]]+1</a:t>
            </a:r>
            <a:r>
              <a:rPr lang="zh-CN" altLang="en-US" dirty="0"/>
              <a:t>或 </a:t>
            </a:r>
            <a:r>
              <a:rPr lang="en-US" altLang="zh-CN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81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66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while (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&lt; T[0]) {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if ( j = = 0 || 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 { ++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;  ++j;  next[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j; 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} </a:t>
            </a:r>
            <a:r>
              <a:rPr kumimoji="0" lang="en-US" altLang="zh-CN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346326" y="1500188"/>
            <a:ext cx="5744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/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9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52689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主串：</a:t>
            </a:r>
            <a:r>
              <a:rPr lang="en-US" altLang="zh-CN" sz="2800" i="1"/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/>
              <a:t>当子串中的第四个字符</a:t>
            </a:r>
            <a:r>
              <a:rPr lang="en-US" altLang="zh-CN" sz="2800"/>
              <a:t>’a’</a:t>
            </a:r>
            <a:r>
              <a:rPr lang="zh-CN" altLang="en-US" sz="2800"/>
              <a:t>与主串中的第四</a:t>
            </a:r>
            <a:endParaRPr lang="en-US" altLang="zh-CN" sz="2800"/>
          </a:p>
          <a:p>
            <a:pPr>
              <a:spcBef>
                <a:spcPct val="20000"/>
              </a:spcBef>
            </a:pPr>
            <a:r>
              <a:rPr lang="zh-CN" altLang="en-US" sz="2800"/>
              <a:t>个字符</a:t>
            </a:r>
            <a:r>
              <a:rPr lang="en-US" altLang="zh-CN" sz="2800"/>
              <a:t>’b’</a:t>
            </a:r>
            <a:r>
              <a:rPr lang="zh-CN" altLang="en-US" sz="2800"/>
              <a:t>失配后，如果用子串中的第</a:t>
            </a:r>
            <a:r>
              <a:rPr lang="en-US" altLang="zh-CN" sz="2800"/>
              <a:t>3</a:t>
            </a:r>
            <a:r>
              <a:rPr lang="zh-CN" altLang="en-US" sz="2800"/>
              <a:t>个字符</a:t>
            </a:r>
            <a:r>
              <a:rPr lang="en-US" altLang="zh-CN" sz="2800"/>
              <a:t>’a’</a:t>
            </a:r>
            <a:r>
              <a:rPr lang="zh-CN" altLang="en-US" sz="2800"/>
              <a:t>继续与主串中的第四个字符</a:t>
            </a:r>
            <a:r>
              <a:rPr lang="en-US" altLang="zh-CN" sz="2800"/>
              <a:t>’b’</a:t>
            </a:r>
            <a:r>
              <a:rPr lang="zh-CN" altLang="en-US" sz="2800"/>
              <a:t>比较，将是做无用功。以此类推。</a:t>
            </a:r>
            <a:endParaRPr lang="en-US" altLang="zh-CN" sz="28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24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86200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86326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86450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58013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958138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452689" y="5405439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结论：</a:t>
            </a:r>
            <a:r>
              <a:rPr lang="en-US" altLang="zh-CN" sz="2800"/>
              <a:t>next</a:t>
            </a:r>
            <a:r>
              <a:rPr lang="zh-CN" altLang="en-US" sz="2800"/>
              <a:t>函数仍有改进的地方。</a:t>
            </a:r>
            <a:endParaRPr lang="en-US" altLang="zh-CN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24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8563" y="41433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38689" y="4214814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38813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10375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81938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2238376" y="714375"/>
            <a:ext cx="8143875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/>
              <a:t>改进</a:t>
            </a:r>
            <a:r>
              <a:rPr lang="en-US" altLang="zh-CN" sz="2800" dirty="0"/>
              <a:t>next</a:t>
            </a:r>
            <a:r>
              <a:rPr lang="zh-CN" altLang="en-US" sz="2800" dirty="0"/>
              <a:t>函数：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</a:t>
            </a:r>
            <a:r>
              <a:rPr lang="zh-CN" altLang="en-US" sz="2800" dirty="0"/>
              <a:t>当子串中的第</a:t>
            </a:r>
            <a:r>
              <a:rPr lang="en-US" altLang="zh-CN" sz="2800" dirty="0"/>
              <a:t>j</a:t>
            </a:r>
            <a:r>
              <a:rPr lang="zh-CN" altLang="en-US" sz="2800" dirty="0"/>
              <a:t>个字符与主串中的第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个字符失配后，如果有</a:t>
            </a:r>
            <a:r>
              <a:rPr lang="en-US" altLang="zh-CN" sz="2800" dirty="0"/>
              <a:t>next[j]=k</a:t>
            </a:r>
            <a:r>
              <a:rPr lang="zh-CN" altLang="en-US" sz="2800" dirty="0"/>
              <a:t>且在子串中有</a:t>
            </a:r>
            <a:r>
              <a:rPr lang="en-US" altLang="zh-CN" sz="2800" dirty="0" err="1"/>
              <a:t>p</a:t>
            </a:r>
            <a:r>
              <a:rPr lang="en-US" altLang="zh-CN" baseline="-25000" dirty="0" err="1"/>
              <a:t>j</a:t>
            </a:r>
            <a:r>
              <a:rPr lang="en-US" altLang="zh-CN" dirty="0"/>
              <a:t>=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;</a:t>
            </a:r>
            <a:r>
              <a:rPr lang="zh-CN" altLang="en-US" sz="2800" dirty="0"/>
              <a:t>那么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k</a:t>
            </a:r>
            <a:r>
              <a:rPr lang="zh-CN" altLang="en-US" sz="2800" dirty="0"/>
              <a:t>肯定也与主串中的第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个字符不等，所以，直接让</a:t>
            </a:r>
            <a:r>
              <a:rPr lang="en-US" altLang="zh-CN" sz="2800" dirty="0"/>
              <a:t>next[j]=next[k];</a:t>
            </a:r>
            <a:r>
              <a:rPr lang="zh-CN" altLang="en-US" sz="2800" dirty="0"/>
              <a:t>直到他们不等或</a:t>
            </a:r>
            <a:r>
              <a:rPr lang="en-US" altLang="zh-CN" sz="2800" dirty="0"/>
              <a:t>next[j] = 0</a:t>
            </a:r>
            <a:r>
              <a:rPr lang="zh-CN" altLang="en-US" sz="2800" dirty="0"/>
              <a:t>为止。</a:t>
            </a:r>
            <a:endParaRPr lang="en-US" altLang="zh-CN" sz="28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43325" y="45720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43451" y="4581129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43575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15138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86700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593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/>
              <a:t>主串：</a:t>
            </a:r>
            <a:r>
              <a:rPr lang="en-US" altLang="zh-CN" sz="2800" i="1" dirty="0"/>
              <a:t>’</a:t>
            </a:r>
            <a:r>
              <a:rPr lang="en-US" altLang="zh-CN" sz="2800" i="1" dirty="0" err="1"/>
              <a:t>aaabaaab</a:t>
            </a:r>
            <a:r>
              <a:rPr lang="en-US" altLang="zh-CN" sz="2800" i="1" dirty="0"/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dirty="0"/>
              <a:t>当子串中的第四个字符</a:t>
            </a:r>
            <a:r>
              <a:rPr lang="en-US" altLang="zh-CN" sz="2800" dirty="0"/>
              <a:t>’a’</a:t>
            </a:r>
            <a:r>
              <a:rPr lang="zh-CN" altLang="en-US" sz="2800" dirty="0"/>
              <a:t>与主串中的第四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zh-CN" altLang="en-US" sz="2800" dirty="0"/>
              <a:t>个字符</a:t>
            </a:r>
            <a:r>
              <a:rPr lang="en-US" altLang="zh-CN" sz="2800" dirty="0"/>
              <a:t>’b’</a:t>
            </a:r>
            <a:r>
              <a:rPr lang="zh-CN" altLang="en-US" sz="2800" dirty="0"/>
              <a:t>失配后，直接让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 </a:t>
            </a:r>
            <a:r>
              <a:rPr lang="zh-CN" altLang="en-US" sz="2800" dirty="0"/>
              <a:t>同时加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1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95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= 1; j = 0; </a:t>
            </a:r>
            <a:r>
              <a:rPr kumimoji="0" lang="en-US" altLang="zh-CN" sz="3200" kern="0" dirty="0" err="1">
                <a:latin typeface="+mn-lt"/>
              </a:rPr>
              <a:t>nextval</a:t>
            </a:r>
            <a:r>
              <a:rPr kumimoji="0" lang="en-US" altLang="zh-CN" sz="3200" kern="0" dirty="0">
                <a:latin typeface="+mn-lt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while (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&lt; T[0]) {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if ( j = = 0 || 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 { ++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if(T[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]!=T[j])  </a:t>
            </a:r>
            <a:r>
              <a:rPr kumimoji="0" lang="en-US" altLang="zh-CN" sz="3200" kern="0" dirty="0" err="1">
                <a:latin typeface="+mn-lt"/>
              </a:rPr>
              <a:t>nextval</a:t>
            </a:r>
            <a:r>
              <a:rPr kumimoji="0" lang="en-US" altLang="zh-CN" sz="3200" kern="0" dirty="0">
                <a:latin typeface="+mn-lt"/>
              </a:rPr>
              <a:t>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else </a:t>
            </a:r>
            <a:r>
              <a:rPr kumimoji="0" lang="en-US" altLang="zh-CN" sz="3200" kern="0" dirty="0" err="1"/>
              <a:t>nextval</a:t>
            </a:r>
            <a:r>
              <a:rPr kumimoji="0" lang="en-US" altLang="zh-CN" sz="3200" kern="0" dirty="0"/>
              <a:t>[</a:t>
            </a:r>
            <a:r>
              <a:rPr kumimoji="0" lang="en-US" altLang="zh-CN" sz="3200" kern="0" dirty="0" err="1"/>
              <a:t>i</a:t>
            </a:r>
            <a:r>
              <a:rPr kumimoji="0" lang="en-US" altLang="zh-CN" sz="3200" kern="0" dirty="0"/>
              <a:t>] = </a:t>
            </a:r>
            <a:r>
              <a:rPr kumimoji="0" lang="en-US" altLang="zh-CN" sz="3200" kern="0" dirty="0" err="1"/>
              <a:t>nextval</a:t>
            </a:r>
            <a:r>
              <a:rPr kumimoji="0" lang="en-US" altLang="zh-CN" sz="3200" kern="0" dirty="0"/>
              <a:t>[j]; </a:t>
            </a:r>
            <a:r>
              <a:rPr kumimoji="0" lang="en-US" altLang="zh-CN" sz="3200" kern="0" dirty="0">
                <a:latin typeface="+mn-lt"/>
              </a:rPr>
              <a:t>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</a:t>
            </a:r>
            <a:r>
              <a:rPr kumimoji="0" lang="en-US" altLang="zh-CN" sz="3200" kern="0" dirty="0"/>
              <a:t> 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} </a:t>
            </a:r>
            <a:r>
              <a:rPr kumimoji="0" lang="en-US" altLang="zh-CN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1952626" y="1071563"/>
            <a:ext cx="66613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/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896" y="836712"/>
            <a:ext cx="8229600" cy="5544616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endParaRPr lang="zh-CN" altLang="en-US" dirty="0"/>
          </a:p>
          <a:p>
            <a:pPr marL="609600" indent="-609600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/>
            <a:r>
              <a:rPr lang="zh-CN" altLang="en-US" sz="2600" dirty="0"/>
              <a:t>串的表示与实现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/>
            <a:r>
              <a:rPr lang="zh-CN" altLang="en-US" sz="2600" dirty="0"/>
              <a:t>模式匹配算法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endParaRPr lang="zh-CN" altLang="en-US" sz="26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5259389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4467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6642101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3603626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2451101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4827589" y="1149351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4035426" y="1123951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4467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6915150" y="1149351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4827589" y="1123951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451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439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24114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2424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2424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2427289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2279650" y="668339"/>
            <a:ext cx="4828630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6754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2927350" y="3205164"/>
            <a:ext cx="1620572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4367214" y="3160714"/>
            <a:ext cx="5511445" cy="107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3941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2782889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6464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6227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2279651" y="4257675"/>
            <a:ext cx="7340471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2324101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7467600" y="5602288"/>
            <a:ext cx="429926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2787650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ea typeface="华文新魏" pitchFamily="2" charset="-122"/>
              </a:rPr>
              <a:t>  </a:t>
            </a:r>
            <a:r>
              <a:rPr lang="zh-CN" altLang="en-US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2376489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2370138" y="2324101"/>
            <a:ext cx="5570756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3589339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2408238" y="2862264"/>
            <a:ext cx="7956024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2370139" y="3502026"/>
            <a:ext cx="7340471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2370139" y="4176713"/>
            <a:ext cx="5258171" cy="179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2252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236788" y="1033464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10567</TotalTime>
  <Words>4869</Words>
  <Application>Microsoft Office PowerPoint</Application>
  <PresentationFormat>宽屏</PresentationFormat>
  <Paragraphs>643</Paragraphs>
  <Slides>59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610</cp:revision>
  <dcterms:created xsi:type="dcterms:W3CDTF">2004-01-29T07:02:12Z</dcterms:created>
  <dcterms:modified xsi:type="dcterms:W3CDTF">2018-09-06T08:56:49Z</dcterms:modified>
</cp:coreProperties>
</file>