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2"/>
  </p:notesMasterIdLst>
  <p:sldIdLst>
    <p:sldId id="302" r:id="rId2"/>
    <p:sldId id="397" r:id="rId3"/>
    <p:sldId id="399" r:id="rId4"/>
    <p:sldId id="400" r:id="rId5"/>
    <p:sldId id="396" r:id="rId6"/>
    <p:sldId id="401" r:id="rId7"/>
    <p:sldId id="402" r:id="rId8"/>
    <p:sldId id="403" r:id="rId9"/>
    <p:sldId id="404" r:id="rId10"/>
    <p:sldId id="405" r:id="rId11"/>
    <p:sldId id="280" r:id="rId12"/>
    <p:sldId id="419" r:id="rId13"/>
    <p:sldId id="281" r:id="rId14"/>
    <p:sldId id="282" r:id="rId15"/>
    <p:sldId id="313" r:id="rId16"/>
    <p:sldId id="314" r:id="rId17"/>
    <p:sldId id="418" r:id="rId18"/>
    <p:sldId id="315" r:id="rId19"/>
    <p:sldId id="316" r:id="rId20"/>
    <p:sldId id="420" r:id="rId21"/>
    <p:sldId id="283" r:id="rId22"/>
    <p:sldId id="257" r:id="rId23"/>
    <p:sldId id="367" r:id="rId24"/>
    <p:sldId id="262" r:id="rId25"/>
    <p:sldId id="263" r:id="rId26"/>
    <p:sldId id="265" r:id="rId27"/>
    <p:sldId id="264" r:id="rId28"/>
    <p:sldId id="406" r:id="rId29"/>
    <p:sldId id="267" r:id="rId30"/>
    <p:sldId id="268" r:id="rId31"/>
    <p:sldId id="407" r:id="rId32"/>
    <p:sldId id="269" r:id="rId33"/>
    <p:sldId id="408" r:id="rId34"/>
    <p:sldId id="271" r:id="rId35"/>
    <p:sldId id="272" r:id="rId36"/>
    <p:sldId id="409" r:id="rId37"/>
    <p:sldId id="303" r:id="rId38"/>
    <p:sldId id="273" r:id="rId39"/>
    <p:sldId id="415" r:id="rId40"/>
    <p:sldId id="421" r:id="rId41"/>
    <p:sldId id="275" r:id="rId42"/>
    <p:sldId id="276" r:id="rId43"/>
    <p:sldId id="416" r:id="rId44"/>
    <p:sldId id="277" r:id="rId45"/>
    <p:sldId id="417" r:id="rId46"/>
    <p:sldId id="278" r:id="rId47"/>
    <p:sldId id="285" r:id="rId48"/>
    <p:sldId id="371" r:id="rId49"/>
    <p:sldId id="286" r:id="rId50"/>
    <p:sldId id="287" r:id="rId51"/>
    <p:sldId id="410" r:id="rId52"/>
    <p:sldId id="411" r:id="rId53"/>
    <p:sldId id="412" r:id="rId54"/>
    <p:sldId id="413" r:id="rId55"/>
    <p:sldId id="284" r:id="rId56"/>
    <p:sldId id="387" r:id="rId57"/>
    <p:sldId id="374" r:id="rId58"/>
    <p:sldId id="375" r:id="rId59"/>
    <p:sldId id="376" r:id="rId60"/>
    <p:sldId id="270" r:id="rId61"/>
    <p:sldId id="377" r:id="rId62"/>
    <p:sldId id="288" r:id="rId63"/>
    <p:sldId id="378" r:id="rId64"/>
    <p:sldId id="379" r:id="rId65"/>
    <p:sldId id="380" r:id="rId66"/>
    <p:sldId id="381" r:id="rId67"/>
    <p:sldId id="382" r:id="rId68"/>
    <p:sldId id="383" r:id="rId69"/>
    <p:sldId id="388" r:id="rId70"/>
    <p:sldId id="384" r:id="rId71"/>
    <p:sldId id="385" r:id="rId72"/>
    <p:sldId id="386" r:id="rId73"/>
    <p:sldId id="389" r:id="rId74"/>
    <p:sldId id="390" r:id="rId75"/>
    <p:sldId id="391" r:id="rId76"/>
    <p:sldId id="392" r:id="rId77"/>
    <p:sldId id="394" r:id="rId78"/>
    <p:sldId id="393" r:id="rId79"/>
    <p:sldId id="395" r:id="rId80"/>
    <p:sldId id="398" r:id="rId81"/>
  </p:sldIdLst>
  <p:sldSz cx="12192000" cy="6858000"/>
  <p:notesSz cx="6858000" cy="9144000"/>
  <p:defaultTextStyle>
    <a:defPPr>
      <a:defRPr lang="zh-CN"/>
    </a:defPPr>
    <a:lvl1pPr algn="l" rtl="0" fontAlgn="base">
      <a:spcBef>
        <a:spcPct val="50000"/>
      </a:spcBef>
      <a:spcAft>
        <a:spcPct val="0"/>
      </a:spcAft>
      <a:defRPr kumimoji="1" sz="2400" b="1" kern="1200">
        <a:solidFill>
          <a:srgbClr val="FF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umimoji="1" sz="2400" b="1" kern="1200">
        <a:solidFill>
          <a:srgbClr val="FF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umimoji="1" sz="2400" b="1" kern="1200">
        <a:solidFill>
          <a:srgbClr val="FF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umimoji="1" sz="2400" b="1" kern="1200">
        <a:solidFill>
          <a:srgbClr val="FF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umimoji="1" sz="2400" b="1" kern="1200">
        <a:solidFill>
          <a:srgbClr val="FF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FF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FF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FF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FF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8F8F8"/>
    <a:srgbClr val="0000FF"/>
    <a:srgbClr val="FF66FF"/>
    <a:srgbClr val="CCECFF"/>
    <a:srgbClr val="FF3300"/>
    <a:srgbClr val="FF00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36" autoAdjust="0"/>
    <p:restoredTop sz="85307" autoAdjust="0"/>
  </p:normalViewPr>
  <p:slideViewPr>
    <p:cSldViewPr>
      <p:cViewPr varScale="1">
        <p:scale>
          <a:sx n="108" d="100"/>
          <a:sy n="108" d="100"/>
        </p:scale>
        <p:origin x="1050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4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42.xml"/><Relationship Id="rId3" Type="http://schemas.openxmlformats.org/officeDocument/2006/relationships/slide" Target="slides/slide15.xml"/><Relationship Id="rId7" Type="http://schemas.openxmlformats.org/officeDocument/2006/relationships/slide" Target="slides/slide41.xml"/><Relationship Id="rId2" Type="http://schemas.openxmlformats.org/officeDocument/2006/relationships/slide" Target="slides/slide14.xml"/><Relationship Id="rId1" Type="http://schemas.openxmlformats.org/officeDocument/2006/relationships/slide" Target="slides/slide11.xml"/><Relationship Id="rId6" Type="http://schemas.openxmlformats.org/officeDocument/2006/relationships/slide" Target="slides/slide34.xml"/><Relationship Id="rId5" Type="http://schemas.openxmlformats.org/officeDocument/2006/relationships/slide" Target="slides/slide25.xml"/><Relationship Id="rId4" Type="http://schemas.openxmlformats.org/officeDocument/2006/relationships/slide" Target="slides/slide19.xml"/><Relationship Id="rId9" Type="http://schemas.openxmlformats.org/officeDocument/2006/relationships/slide" Target="slides/slide4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effectLst/>
                <a:ea typeface="楷体_GB2312" pitchFamily="49" charset="-122"/>
              </a:defRPr>
            </a:lvl1pPr>
          </a:lstStyle>
          <a:p>
            <a:endParaRPr lang="en-US" altLang="zh-CN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effectLst/>
                <a:ea typeface="楷体_GB2312" pitchFamily="49" charset="-122"/>
              </a:defRPr>
            </a:lvl1pPr>
          </a:lstStyle>
          <a:p>
            <a:endParaRPr lang="en-US" altLang="zh-CN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effectLst/>
                <a:ea typeface="楷体_GB2312" pitchFamily="49" charset="-122"/>
              </a:defRPr>
            </a:lvl1pPr>
          </a:lstStyle>
          <a:p>
            <a:endParaRPr lang="en-US" altLang="zh-CN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effectLst/>
                <a:ea typeface="楷体_GB2312" pitchFamily="49" charset="-122"/>
              </a:defRPr>
            </a:lvl1pPr>
          </a:lstStyle>
          <a:p>
            <a:fld id="{7CB34310-E1EA-476F-844B-F99C9949790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14875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BD6B89-1A53-4FC5-AE29-A608C9ABA44F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CCD3E9-9B32-47BF-8929-4B71B0334162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80DE2A-3686-4447-B0AB-A5B0A977E250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8CE5C6-9322-4DE6-9B73-005ED88D7C8D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26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E28545-4B20-487C-A29B-37DE5C1F1798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3C81F7-E674-4B9F-924E-5CB9889B8605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D8F890-4835-4D79-A093-165F6BAB233E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6CA692-3AAC-4924-BA31-00F43722F7D6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979196-2606-4ADF-A310-347243F10B37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26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7ECA92-1944-4F49-908A-C4C9B45888E0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7B8A6C-1A98-46E9-967B-5500115190DC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4F35E4-ACCE-4526-BCBA-48777592A920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71B486-BA31-4C9A-A1CF-D7FC367CEEF4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26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854A12-1934-44B1-B921-D53BA9C613A4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2612A7-D381-4660-B2B9-FC3B6262BBA1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FED968-2D6D-4E7D-A1DB-7F678D17EAF8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E85307-70CF-4C5F-978A-6A8FC8CE4664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D38837-6C94-4667-ACAB-27A3C92885E3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53A98C-C700-4FE2-9326-66A34B3683E7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1477D0-8E74-4E28-8E7E-CE88402CEF52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565337-6978-46C0-93C8-DD0715C5587E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6A0F75-D24C-4AC7-8849-D7AEC24ACE8E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3B706B-B637-4013-9F73-EF8487B46749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ABC7A7-5A93-4449-8BAA-127E68734098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FE18D0-7B7D-4D11-80CB-7D356CFA18A6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2D4A9E-F7BE-4921-892F-BB54B6F65DE1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chemeClr val="tx1"/>
                </a:solidFill>
                <a:effectLst/>
              </a:rPr>
              <a:t>hlink</a:t>
            </a:r>
            <a:r>
              <a:rPr lang="zh-CN" altLang="en-US" dirty="0">
                <a:solidFill>
                  <a:schemeClr val="tx1"/>
                </a:solidFill>
                <a:effectLst/>
              </a:rPr>
              <a:t>、</a:t>
            </a:r>
            <a:r>
              <a:rPr lang="en-US" altLang="zh-CN" dirty="0" err="1">
                <a:solidFill>
                  <a:schemeClr val="tx1"/>
                </a:solidFill>
                <a:effectLst/>
              </a:rPr>
              <a:t>tlink</a:t>
            </a:r>
            <a:r>
              <a:rPr lang="zh-CN" altLang="en-US" dirty="0">
                <a:solidFill>
                  <a:schemeClr val="tx1"/>
                </a:solidFill>
                <a:effectLst/>
              </a:rPr>
              <a:t>指的是当前顶点是作为弧头的下一条弧，和当前顶点作为弧尾的下一条弧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A1399B-5467-49D4-8B47-61CEBE1B4A40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2F523F-29D2-4A98-93B9-25B6F4BF6F6C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0DB56D-7502-4D9A-9FFC-AC24A0A77E49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1BC2E8-82D6-46DF-930E-7D654A7B919F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DECFE0-6D68-48EB-8797-E353A330DC73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54D220-FB1C-41F4-A123-5BC0619ECE3E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E73FCE-7CEF-411B-B20E-461CD72A6F5E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C1F8F5-E1E1-445E-AE1E-CF1F1BA363BC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1E7368-F3F8-47FE-B247-F16D412979B2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B4BBB8-F1D8-413B-9E5A-01FAC2D1A420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DF2415-6942-44D1-B5E1-AA7F287894A0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27C01F-56B9-48DF-AF69-F83D23E2F4B7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BC4058-1DCD-4940-8AF0-1326EE4031E6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PPT</a:t>
            </a:r>
            <a:r>
              <a:rPr lang="zh-CN" altLang="en-US" dirty="0"/>
              <a:t>展示有错误，</a:t>
            </a:r>
            <a:r>
              <a:rPr lang="en-US" altLang="zh-CN" dirty="0"/>
              <a:t>PPT</a:t>
            </a:r>
            <a:r>
              <a:rPr lang="zh-CN" altLang="en-US" dirty="0"/>
              <a:t>中以为是出队才显示，实际上是入队</a:t>
            </a:r>
            <a:r>
              <a:rPr lang="zh-CN" altLang="en-US"/>
              <a:t>之前显示，结果都是一样的，因队列中入队和出队的次序是一致的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D62306-101F-46BC-8F7E-0C346CC90E77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C76B3E-290C-408F-B3CD-B368325E7E3E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E5C1FF-EC79-4300-9421-A62C2D0F241F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4A1988-3DAD-4BE9-BC60-16CD07D301D9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E0567C-4F0B-4740-9D65-84DA2B1E6439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252070-B4E8-4B2B-AF7A-EC7C563A7249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0C6FEE-C109-47EC-8BDA-B0E91ED65184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5ADD55-5947-40CF-9A06-BCA988EAB631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53C5D4-010D-40DE-A88C-FAC43187E760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B98628-F27C-4D72-8FAF-DC8FC3E3480A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C209C6-608E-451C-BDD8-9B5D7D8E0DD1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676D91-7883-4551-BDAE-15FFD6E5B432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523629-4BEA-4A64-8045-F0320729BCE1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99E49A-82EF-48D8-9CA6-1EBBF892ECFA}" type="slidenum">
              <a:rPr lang="en-US" altLang="zh-CN"/>
              <a:pPr/>
              <a:t>57</a:t>
            </a:fld>
            <a:endParaRPr lang="en-US" altLang="zh-CN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8932BF-1DBD-41D9-AEE0-47A3C46CD8CD}" type="slidenum">
              <a:rPr lang="en-US" altLang="zh-CN"/>
              <a:pPr/>
              <a:t>58</a:t>
            </a:fld>
            <a:endParaRPr lang="en-US" altLang="zh-CN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9878B7-4D59-4433-9125-93A8BB29D7DA}" type="slidenum">
              <a:rPr lang="en-US" altLang="zh-CN"/>
              <a:pPr/>
              <a:t>59</a:t>
            </a:fld>
            <a:endParaRPr lang="en-US" altLang="zh-CN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FEAD33-30DB-42A0-A69E-83CD22A52023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75124D-B2D4-4D07-9DF4-F9ED635BAA3B}" type="slidenum">
              <a:rPr lang="en-US" altLang="zh-CN"/>
              <a:pPr/>
              <a:t>60</a:t>
            </a:fld>
            <a:endParaRPr lang="en-US" altLang="zh-CN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5DE156-C15E-42BD-9043-D78D8179498B}" type="slidenum">
              <a:rPr lang="en-US" altLang="zh-CN"/>
              <a:pPr/>
              <a:t>61</a:t>
            </a:fld>
            <a:endParaRPr lang="en-US" altLang="zh-CN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89923F-7647-4F3E-964C-24EA061BF41D}" type="slidenum">
              <a:rPr lang="en-US" altLang="zh-CN"/>
              <a:pPr/>
              <a:t>62</a:t>
            </a:fld>
            <a:endParaRPr lang="en-US" altLang="zh-CN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2BE283-3ABB-4812-A7F8-956548AD867D}" type="slidenum">
              <a:rPr lang="en-US" altLang="zh-CN"/>
              <a:pPr/>
              <a:t>63</a:t>
            </a:fld>
            <a:endParaRPr lang="en-US" altLang="zh-CN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D0025E-510D-4D65-8720-854606FD2259}" type="slidenum">
              <a:rPr lang="en-US" altLang="zh-CN"/>
              <a:pPr/>
              <a:t>64</a:t>
            </a:fld>
            <a:endParaRPr lang="en-US" altLang="zh-CN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2E0800-D123-4357-A184-852F91CC442A}" type="slidenum">
              <a:rPr lang="en-US" altLang="zh-CN"/>
              <a:pPr/>
              <a:t>65</a:t>
            </a:fld>
            <a:endParaRPr lang="en-US" altLang="zh-CN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26C5B3-29DD-4662-918A-1C94A9C35676}" type="slidenum">
              <a:rPr lang="en-US" altLang="zh-CN"/>
              <a:pPr/>
              <a:t>66</a:t>
            </a:fld>
            <a:endParaRPr lang="en-US" altLang="zh-CN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第一列求前面和的最大值，第二列求最大值</a:t>
            </a:r>
            <a:r>
              <a:rPr lang="en-US" altLang="zh-CN" dirty="0"/>
              <a:t>-</a:t>
            </a:r>
            <a:r>
              <a:rPr lang="zh-CN" altLang="en-US" dirty="0"/>
              <a:t>（后面路径和</a:t>
            </a:r>
            <a:r>
              <a:rPr lang="zh-CN" altLang="en-US"/>
              <a:t>的最小）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056918-63E6-430B-8EFA-9DD4147F9323}" type="slidenum">
              <a:rPr lang="en-US" altLang="zh-CN"/>
              <a:pPr/>
              <a:t>67</a:t>
            </a:fld>
            <a:endParaRPr lang="en-US" altLang="zh-CN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321209-6381-47DB-9427-F059D0B34640}" type="slidenum">
              <a:rPr lang="en-US" altLang="zh-CN"/>
              <a:pPr/>
              <a:t>68</a:t>
            </a:fld>
            <a:endParaRPr lang="en-US" altLang="zh-CN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3B0CF5-7140-467D-837F-107EA4234500}" type="slidenum">
              <a:rPr lang="en-US" altLang="zh-CN"/>
              <a:pPr/>
              <a:t>69</a:t>
            </a:fld>
            <a:endParaRPr lang="en-US" altLang="zh-CN"/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F94DA9-6728-4F88-BB01-8FC9D46B7292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39DB18-423C-4740-AABA-C6AE8A325709}" type="slidenum">
              <a:rPr lang="en-US" altLang="zh-CN"/>
              <a:pPr/>
              <a:t>70</a:t>
            </a:fld>
            <a:endParaRPr lang="en-US" altLang="zh-CN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1C75CB-1D70-46B6-B7F3-515C78574158}" type="slidenum">
              <a:rPr lang="en-US" altLang="zh-CN"/>
              <a:pPr/>
              <a:t>71</a:t>
            </a:fld>
            <a:endParaRPr lang="en-US" altLang="zh-CN"/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B50A9F-0097-4449-91BF-17EF9B7B8A62}" type="slidenum">
              <a:rPr lang="en-US" altLang="zh-CN"/>
              <a:pPr/>
              <a:t>72</a:t>
            </a:fld>
            <a:endParaRPr lang="en-US" altLang="zh-CN"/>
          </a:p>
        </p:txBody>
      </p:sp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848C4B-0D89-4FFD-8075-16632B2E8B8E}" type="slidenum">
              <a:rPr lang="en-US" altLang="zh-CN"/>
              <a:pPr/>
              <a:t>73</a:t>
            </a:fld>
            <a:endParaRPr lang="en-US" altLang="zh-CN"/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128C8A-0429-47F8-A950-8848B7AB5015}" type="slidenum">
              <a:rPr lang="en-US" altLang="zh-CN"/>
              <a:pPr/>
              <a:t>74</a:t>
            </a:fld>
            <a:endParaRPr lang="en-US" altLang="zh-CN"/>
          </a:p>
        </p:txBody>
      </p:sp>
      <p:sp>
        <p:nvSpPr>
          <p:cNvPr id="25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D01BD6-A2FC-4DBB-A69F-46722C3988B8}" type="slidenum">
              <a:rPr lang="en-US" altLang="zh-CN"/>
              <a:pPr/>
              <a:t>75</a:t>
            </a:fld>
            <a:endParaRPr lang="en-US" altLang="zh-CN"/>
          </a:p>
        </p:txBody>
      </p:sp>
      <p:sp>
        <p:nvSpPr>
          <p:cNvPr id="25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1E2B30-89B0-4246-B063-B50885EA6210}" type="slidenum">
              <a:rPr lang="en-US" altLang="zh-CN"/>
              <a:pPr/>
              <a:t>76</a:t>
            </a:fld>
            <a:endParaRPr lang="en-US" altLang="zh-CN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5A0588-16A8-4424-AA07-0E7A6223E773}" type="slidenum">
              <a:rPr lang="en-US" altLang="zh-CN"/>
              <a:pPr/>
              <a:t>77</a:t>
            </a:fld>
            <a:endParaRPr lang="en-US" altLang="zh-CN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FED3A7-C6E0-428A-B0F9-15BE10B71028}" type="slidenum">
              <a:rPr lang="en-US" altLang="zh-CN"/>
              <a:pPr/>
              <a:t>78</a:t>
            </a:fld>
            <a:endParaRPr lang="en-US" altLang="zh-CN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21FD47-D2C7-491D-9A9C-C481E9114286}" type="slidenum">
              <a:rPr lang="en-US" altLang="zh-CN"/>
              <a:pPr/>
              <a:t>79</a:t>
            </a:fld>
            <a:endParaRPr lang="en-US" altLang="zh-CN"/>
          </a:p>
        </p:txBody>
      </p:sp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741DFC-62EE-48D6-A812-06E47DBB9DEE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647A03-49A2-49D5-B74E-526C12817D9B}" type="slidenum">
              <a:rPr lang="en-US" altLang="zh-CN"/>
              <a:pPr/>
              <a:t>80</a:t>
            </a:fld>
            <a:endParaRPr lang="en-US" altLang="zh-CN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78DCD5-527A-4AB4-B352-36AF01BE6973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 descr="蓝色砂纸"/>
          <p:cNvSpPr>
            <a:spLocks noChangeArrowheads="1"/>
          </p:cNvSpPr>
          <p:nvPr/>
        </p:nvSpPr>
        <p:spPr bwMode="auto">
          <a:xfrm>
            <a:off x="0" y="0"/>
            <a:ext cx="12192000" cy="3810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0066FF"/>
                </a:solidFill>
                <a:effectLst/>
                <a:ea typeface="隶书" pitchFamily="49" charset="-122"/>
              </a:rPr>
              <a:t>数据结构</a:t>
            </a:r>
            <a:r>
              <a:rPr lang="zh-CN" altLang="en-US" sz="2400" dirty="0">
                <a:solidFill>
                  <a:schemeClr val="tx1"/>
                </a:solidFill>
                <a:effectLst/>
                <a:ea typeface="隶书" pitchFamily="49" charset="-122"/>
              </a:rPr>
              <a:t>                                                                                    </a:t>
            </a:r>
            <a:r>
              <a:rPr lang="zh-CN" altLang="en-US" sz="2400" dirty="0">
                <a:effectLst/>
                <a:ea typeface="隶书" pitchFamily="49" charset="-122"/>
              </a:rPr>
              <a:t>第七章  图</a:t>
            </a: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6553200"/>
            <a:ext cx="12192000" cy="3048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1800" b="1" dirty="0">
                <a:solidFill>
                  <a:schemeClr val="tx1"/>
                </a:solidFill>
                <a:effectLst/>
                <a:ea typeface="华文中宋" pitchFamily="2" charset="-122"/>
              </a:rPr>
              <a:t>河北师范大学</a:t>
            </a:r>
            <a:endParaRPr lang="zh-CN" altLang="en-US" sz="1800" b="0" dirty="0">
              <a:solidFill>
                <a:schemeClr val="tx1"/>
              </a:solidFill>
              <a:effectLst/>
              <a:ea typeface="楷体_GB2312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3.wav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5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7.bin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8.bin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0.bin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34" name="WordArt 158"/>
          <p:cNvSpPr>
            <a:spLocks noChangeArrowheads="1" noChangeShapeType="1" noTextEdit="1"/>
          </p:cNvSpPr>
          <p:nvPr/>
        </p:nvSpPr>
        <p:spPr bwMode="auto">
          <a:xfrm>
            <a:off x="3432176" y="1628775"/>
            <a:ext cx="4968875" cy="3887788"/>
          </a:xfrm>
          <a:prstGeom prst="rect">
            <a:avLst/>
          </a:prstGeom>
        </p:spPr>
        <p:txBody>
          <a:bodyPr wrap="none" fromWordArt="1">
            <a:prstTxWarp prst="textWave4">
              <a:avLst>
                <a:gd name="adj1" fmla="val 6500"/>
                <a:gd name="adj2" fmla="val 0"/>
              </a:avLst>
            </a:prstTxWarp>
            <a:scene3d>
              <a:camera prst="legacyPerspectiveFront">
                <a:rot lat="2051999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zh-CN" altLang="en-US" sz="9600" kern="10">
                <a:ln w="9525" cap="sq">
                  <a:round/>
                  <a:headEnd/>
                  <a:tailE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effectLst/>
                <a:latin typeface="隶书"/>
                <a:ea typeface="隶书"/>
              </a:rPr>
              <a:t>图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03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03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3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ChangeArrowheads="1"/>
          </p:cNvSpPr>
          <p:nvPr/>
        </p:nvSpPr>
        <p:spPr bwMode="auto">
          <a:xfrm>
            <a:off x="2295526" y="404813"/>
            <a:ext cx="7688263" cy="264795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DFSTraverse(G, Visit());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Visit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是顶点的访问函数。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对图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进行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深度优先遍历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。遍历过程中对每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个顶点调用函数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Visit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一次且仅一次。一旦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visit()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失败，则操作失败。 </a:t>
            </a:r>
          </a:p>
        </p:txBody>
      </p:sp>
      <p:sp>
        <p:nvSpPr>
          <p:cNvPr id="161797" name="Rectangle 5"/>
          <p:cNvSpPr>
            <a:spLocks noChangeArrowheads="1"/>
          </p:cNvSpPr>
          <p:nvPr/>
        </p:nvSpPr>
        <p:spPr bwMode="auto">
          <a:xfrm>
            <a:off x="2295526" y="3151189"/>
            <a:ext cx="7688263" cy="31591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BFSTraverse(G, Visit());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Visit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是顶点的访问函数。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对图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进行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广度优先遍历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。遍历过程中对每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个顶点调用函数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Visit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一次且仅一次。一旦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visit()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失败，则操作失败。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} ADT Graph </a:t>
            </a:r>
          </a:p>
        </p:txBody>
      </p:sp>
    </p:spTree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9" name="Text Box 155"/>
          <p:cNvSpPr txBox="1">
            <a:spLocks noChangeArrowheads="1"/>
          </p:cNvSpPr>
          <p:nvPr/>
        </p:nvSpPr>
        <p:spPr bwMode="auto">
          <a:xfrm>
            <a:off x="2049463" y="525463"/>
            <a:ext cx="2305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基本术语： </a:t>
            </a:r>
          </a:p>
        </p:txBody>
      </p:sp>
      <p:sp>
        <p:nvSpPr>
          <p:cNvPr id="26868" name="Text Box 244"/>
          <p:cNvSpPr txBox="1">
            <a:spLocks noChangeArrowheads="1"/>
          </p:cNvSpPr>
          <p:nvPr/>
        </p:nvSpPr>
        <p:spPr bwMode="auto">
          <a:xfrm>
            <a:off x="6600825" y="4868864"/>
            <a:ext cx="1009650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有向图 </a:t>
            </a:r>
          </a:p>
        </p:txBody>
      </p:sp>
      <p:sp>
        <p:nvSpPr>
          <p:cNvPr id="26870" name="Text Box 246"/>
          <p:cNvSpPr txBox="1">
            <a:spLocks noChangeArrowheads="1"/>
          </p:cNvSpPr>
          <p:nvPr/>
        </p:nvSpPr>
        <p:spPr bwMode="auto">
          <a:xfrm>
            <a:off x="2049463" y="1057275"/>
            <a:ext cx="42354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顶点：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图中的数据元素。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grpSp>
        <p:nvGrpSpPr>
          <p:cNvPr id="26871" name="Group 247"/>
          <p:cNvGrpSpPr>
            <a:grpSpLocks/>
          </p:cNvGrpSpPr>
          <p:nvPr/>
        </p:nvGrpSpPr>
        <p:grpSpPr bwMode="auto">
          <a:xfrm>
            <a:off x="4129476" y="4097808"/>
            <a:ext cx="2816348" cy="1938985"/>
            <a:chOff x="3513" y="2208"/>
            <a:chExt cx="1020" cy="1403"/>
          </a:xfrm>
        </p:grpSpPr>
        <p:grpSp>
          <p:nvGrpSpPr>
            <p:cNvPr id="26872" name="Group 248"/>
            <p:cNvGrpSpPr>
              <a:grpSpLocks/>
            </p:cNvGrpSpPr>
            <p:nvPr/>
          </p:nvGrpSpPr>
          <p:grpSpPr bwMode="auto">
            <a:xfrm>
              <a:off x="3513" y="2338"/>
              <a:ext cx="1020" cy="1273"/>
              <a:chOff x="3465" y="2434"/>
              <a:chExt cx="1020" cy="1273"/>
            </a:xfrm>
          </p:grpSpPr>
          <p:sp>
            <p:nvSpPr>
              <p:cNvPr id="26873" name="Oval 249"/>
              <p:cNvSpPr>
                <a:spLocks noChangeArrowheads="1"/>
              </p:cNvSpPr>
              <p:nvPr/>
            </p:nvSpPr>
            <p:spPr bwMode="auto">
              <a:xfrm>
                <a:off x="4185" y="2434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874" name="Text Box 250"/>
              <p:cNvSpPr txBox="1">
                <a:spLocks noChangeArrowheads="1"/>
              </p:cNvSpPr>
              <p:nvPr/>
            </p:nvSpPr>
            <p:spPr bwMode="auto">
              <a:xfrm>
                <a:off x="4185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effectLst/>
                  </a:rPr>
                  <a:t>2 </a:t>
                </a:r>
              </a:p>
            </p:txBody>
          </p:sp>
          <p:sp>
            <p:nvSpPr>
              <p:cNvPr id="26875" name="Oval 251"/>
              <p:cNvSpPr>
                <a:spLocks noChangeArrowheads="1"/>
              </p:cNvSpPr>
              <p:nvPr/>
            </p:nvSpPr>
            <p:spPr bwMode="auto">
              <a:xfrm>
                <a:off x="3465" y="2434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876" name="Text Box 252"/>
              <p:cNvSpPr txBox="1">
                <a:spLocks noChangeArrowheads="1"/>
              </p:cNvSpPr>
              <p:nvPr/>
            </p:nvSpPr>
            <p:spPr bwMode="auto">
              <a:xfrm>
                <a:off x="3475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effectLst/>
                  </a:rPr>
                  <a:t>1 </a:t>
                </a:r>
              </a:p>
            </p:txBody>
          </p:sp>
          <p:sp>
            <p:nvSpPr>
              <p:cNvPr id="26877" name="Oval 253"/>
              <p:cNvSpPr>
                <a:spLocks noChangeArrowheads="1"/>
              </p:cNvSpPr>
              <p:nvPr/>
            </p:nvSpPr>
            <p:spPr bwMode="auto">
              <a:xfrm>
                <a:off x="3465" y="3298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878" name="Text Box 254"/>
              <p:cNvSpPr txBox="1">
                <a:spLocks noChangeArrowheads="1"/>
              </p:cNvSpPr>
              <p:nvPr/>
            </p:nvSpPr>
            <p:spPr bwMode="auto">
              <a:xfrm>
                <a:off x="3478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effectLst/>
                  </a:rPr>
                  <a:t>3 </a:t>
                </a:r>
              </a:p>
            </p:txBody>
          </p:sp>
          <p:sp>
            <p:nvSpPr>
              <p:cNvPr id="26879" name="Oval 255"/>
              <p:cNvSpPr>
                <a:spLocks noChangeArrowheads="1"/>
              </p:cNvSpPr>
              <p:nvPr/>
            </p:nvSpPr>
            <p:spPr bwMode="auto">
              <a:xfrm>
                <a:off x="4185" y="3298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880" name="Text Box 256"/>
              <p:cNvSpPr txBox="1">
                <a:spLocks noChangeArrowheads="1"/>
              </p:cNvSpPr>
              <p:nvPr/>
            </p:nvSpPr>
            <p:spPr bwMode="auto">
              <a:xfrm>
                <a:off x="4188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effectLst/>
                  </a:rPr>
                  <a:t>4 </a:t>
                </a:r>
              </a:p>
            </p:txBody>
          </p:sp>
          <p:cxnSp>
            <p:nvCxnSpPr>
              <p:cNvPr id="26881" name="AutoShape 257"/>
              <p:cNvCxnSpPr>
                <a:cxnSpLocks noChangeShapeType="1"/>
                <a:stCxn id="26875" idx="6"/>
                <a:endCxn id="26873" idx="2"/>
              </p:cNvCxnSpPr>
              <p:nvPr/>
            </p:nvCxnSpPr>
            <p:spPr bwMode="auto">
              <a:xfrm>
                <a:off x="3629" y="2639"/>
                <a:ext cx="556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6882" name="AutoShape 258"/>
              <p:cNvCxnSpPr>
                <a:cxnSpLocks noChangeShapeType="1"/>
                <a:stCxn id="26875" idx="4"/>
                <a:endCxn id="26877" idx="0"/>
              </p:cNvCxnSpPr>
              <p:nvPr/>
            </p:nvCxnSpPr>
            <p:spPr bwMode="auto">
              <a:xfrm>
                <a:off x="3547" y="2843"/>
                <a:ext cx="0" cy="455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6883" name="AutoShape 259"/>
              <p:cNvCxnSpPr>
                <a:cxnSpLocks noChangeShapeType="1"/>
                <a:stCxn id="26877" idx="6"/>
                <a:endCxn id="26879" idx="2"/>
              </p:cNvCxnSpPr>
              <p:nvPr/>
            </p:nvCxnSpPr>
            <p:spPr bwMode="auto">
              <a:xfrm>
                <a:off x="3629" y="3502"/>
                <a:ext cx="556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6884" name="AutoShape 260"/>
              <p:cNvCxnSpPr>
                <a:cxnSpLocks noChangeShapeType="1"/>
                <a:stCxn id="26879" idx="1"/>
                <a:endCxn id="26875" idx="5"/>
              </p:cNvCxnSpPr>
              <p:nvPr/>
            </p:nvCxnSpPr>
            <p:spPr bwMode="auto">
              <a:xfrm flipH="1" flipV="1">
                <a:off x="3605" y="2783"/>
                <a:ext cx="604" cy="575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  <p:sp>
          <p:nvSpPr>
            <p:cNvPr id="26885" name="Text Box 261"/>
            <p:cNvSpPr txBox="1">
              <a:spLocks noChangeArrowheads="1"/>
            </p:cNvSpPr>
            <p:nvPr/>
          </p:nvSpPr>
          <p:spPr bwMode="auto">
            <a:xfrm>
              <a:off x="3840" y="2208"/>
              <a:ext cx="35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</p:grpSp>
      <p:sp>
        <p:nvSpPr>
          <p:cNvPr id="26905" name="Text Box 281"/>
          <p:cNvSpPr txBox="1">
            <a:spLocks noChangeArrowheads="1"/>
          </p:cNvSpPr>
          <p:nvPr/>
        </p:nvSpPr>
        <p:spPr bwMode="auto">
          <a:xfrm>
            <a:off x="2049463" y="1627189"/>
            <a:ext cx="8066632" cy="10156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弧：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若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w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&gt;∈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VR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，则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w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表示从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到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w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的一条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弧，且称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为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弧尾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，称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w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为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弧头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，此时的图称为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有向图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 </a:t>
            </a:r>
          </a:p>
        </p:txBody>
      </p:sp>
      <p:sp>
        <p:nvSpPr>
          <p:cNvPr id="26906" name="Text Box 282"/>
          <p:cNvSpPr txBox="1">
            <a:spLocks noChangeArrowheads="1"/>
          </p:cNvSpPr>
          <p:nvPr/>
        </p:nvSpPr>
        <p:spPr bwMode="auto">
          <a:xfrm>
            <a:off x="2033589" y="2784476"/>
            <a:ext cx="6425157" cy="10156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     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G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 </a:t>
            </a:r>
            <a:r>
              <a:rPr lang="en-US" altLang="zh-CN">
                <a:solidFill>
                  <a:schemeClr val="tx1"/>
                </a:solidFill>
                <a:effectLst/>
              </a:rPr>
              <a:t>= 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)       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 </a:t>
            </a:r>
            <a:r>
              <a:rPr lang="en-US" altLang="zh-CN">
                <a:solidFill>
                  <a:schemeClr val="tx1"/>
                </a:solidFill>
                <a:effectLst/>
              </a:rPr>
              <a:t>= {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} </a:t>
            </a:r>
          </a:p>
          <a:p>
            <a:r>
              <a:rPr lang="en-US" altLang="zh-CN">
                <a:solidFill>
                  <a:schemeClr val="tx1"/>
                </a:solidFill>
                <a:effectLst/>
              </a:rPr>
              <a:t>     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 </a:t>
            </a:r>
            <a:r>
              <a:rPr lang="en-US" altLang="zh-CN">
                <a:solidFill>
                  <a:schemeClr val="tx1"/>
                </a:solidFill>
                <a:effectLst/>
              </a:rPr>
              <a:t>= {&lt;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&gt;, &lt;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&gt;, &lt;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&gt;, &lt;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&gt;}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6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8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8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26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68" grpId="0" autoUpdateAnimBg="0"/>
      <p:bldP spid="26870" grpId="0" autoUpdateAnimBg="0"/>
      <p:bldP spid="26905" grpId="0" autoUpdateAnimBg="0"/>
      <p:bldP spid="26906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2" name="Text Box 4"/>
          <p:cNvSpPr txBox="1">
            <a:spLocks noChangeArrowheads="1"/>
          </p:cNvSpPr>
          <p:nvPr/>
        </p:nvSpPr>
        <p:spPr bwMode="auto">
          <a:xfrm>
            <a:off x="7319963" y="4645026"/>
            <a:ext cx="1009650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无向图 </a:t>
            </a:r>
          </a:p>
        </p:txBody>
      </p:sp>
      <p:grpSp>
        <p:nvGrpSpPr>
          <p:cNvPr id="263173" name="Group 5"/>
          <p:cNvGrpSpPr>
            <a:grpSpLocks/>
          </p:cNvGrpSpPr>
          <p:nvPr/>
        </p:nvGrpSpPr>
        <p:grpSpPr bwMode="auto">
          <a:xfrm>
            <a:off x="3964065" y="4005064"/>
            <a:ext cx="3245642" cy="1824239"/>
            <a:chOff x="4704" y="2208"/>
            <a:chExt cx="1032" cy="1403"/>
          </a:xfrm>
        </p:grpSpPr>
        <p:grpSp>
          <p:nvGrpSpPr>
            <p:cNvPr id="263174" name="Group 6"/>
            <p:cNvGrpSpPr>
              <a:grpSpLocks/>
            </p:cNvGrpSpPr>
            <p:nvPr/>
          </p:nvGrpSpPr>
          <p:grpSpPr bwMode="auto">
            <a:xfrm>
              <a:off x="4704" y="2329"/>
              <a:ext cx="1032" cy="1282"/>
              <a:chOff x="4656" y="2425"/>
              <a:chExt cx="1032" cy="1282"/>
            </a:xfrm>
          </p:grpSpPr>
          <p:sp>
            <p:nvSpPr>
              <p:cNvPr id="263175" name="Oval 7"/>
              <p:cNvSpPr>
                <a:spLocks noChangeArrowheads="1"/>
              </p:cNvSpPr>
              <p:nvPr/>
            </p:nvSpPr>
            <p:spPr bwMode="auto">
              <a:xfrm>
                <a:off x="5376" y="2434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3176" name="Text Box 8"/>
              <p:cNvSpPr txBox="1">
                <a:spLocks noChangeArrowheads="1"/>
              </p:cNvSpPr>
              <p:nvPr/>
            </p:nvSpPr>
            <p:spPr bwMode="auto">
              <a:xfrm>
                <a:off x="5391" y="244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effectLst/>
                  </a:rPr>
                  <a:t>2 </a:t>
                </a:r>
              </a:p>
            </p:txBody>
          </p:sp>
          <p:sp>
            <p:nvSpPr>
              <p:cNvPr id="263177" name="Oval 9"/>
              <p:cNvSpPr>
                <a:spLocks noChangeArrowheads="1"/>
              </p:cNvSpPr>
              <p:nvPr/>
            </p:nvSpPr>
            <p:spPr bwMode="auto">
              <a:xfrm>
                <a:off x="4656" y="2434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3178" name="Text Box 10"/>
              <p:cNvSpPr txBox="1">
                <a:spLocks noChangeArrowheads="1"/>
              </p:cNvSpPr>
              <p:nvPr/>
            </p:nvSpPr>
            <p:spPr bwMode="auto">
              <a:xfrm>
                <a:off x="4671" y="2425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effectLst/>
                  </a:rPr>
                  <a:t>1 </a:t>
                </a:r>
              </a:p>
            </p:txBody>
          </p:sp>
          <p:sp>
            <p:nvSpPr>
              <p:cNvPr id="263179" name="Oval 11"/>
              <p:cNvSpPr>
                <a:spLocks noChangeArrowheads="1"/>
              </p:cNvSpPr>
              <p:nvPr/>
            </p:nvSpPr>
            <p:spPr bwMode="auto">
              <a:xfrm>
                <a:off x="5040" y="2844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3180" name="Text Box 12"/>
              <p:cNvSpPr txBox="1">
                <a:spLocks noChangeArrowheads="1"/>
              </p:cNvSpPr>
              <p:nvPr/>
            </p:nvSpPr>
            <p:spPr bwMode="auto">
              <a:xfrm>
                <a:off x="5060" y="2827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effectLst/>
                  </a:rPr>
                  <a:t>3 </a:t>
                </a:r>
              </a:p>
            </p:txBody>
          </p:sp>
          <p:sp>
            <p:nvSpPr>
              <p:cNvPr id="263181" name="Oval 13"/>
              <p:cNvSpPr>
                <a:spLocks noChangeArrowheads="1"/>
              </p:cNvSpPr>
              <p:nvPr/>
            </p:nvSpPr>
            <p:spPr bwMode="auto">
              <a:xfrm>
                <a:off x="4656" y="3298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3182" name="Text Box 14"/>
              <p:cNvSpPr txBox="1">
                <a:spLocks noChangeArrowheads="1"/>
              </p:cNvSpPr>
              <p:nvPr/>
            </p:nvSpPr>
            <p:spPr bwMode="auto">
              <a:xfrm>
                <a:off x="4680" y="3291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effectLst/>
                  </a:rPr>
                  <a:t>4 </a:t>
                </a:r>
              </a:p>
            </p:txBody>
          </p:sp>
          <p:sp>
            <p:nvSpPr>
              <p:cNvPr id="263183" name="Oval 15"/>
              <p:cNvSpPr>
                <a:spLocks noChangeArrowheads="1"/>
              </p:cNvSpPr>
              <p:nvPr/>
            </p:nvSpPr>
            <p:spPr bwMode="auto">
              <a:xfrm>
                <a:off x="5376" y="3298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3184" name="Text Box 16"/>
              <p:cNvSpPr txBox="1">
                <a:spLocks noChangeArrowheads="1"/>
              </p:cNvSpPr>
              <p:nvPr/>
            </p:nvSpPr>
            <p:spPr bwMode="auto">
              <a:xfrm>
                <a:off x="5385" y="3299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effectLst/>
                  </a:rPr>
                  <a:t>5 </a:t>
                </a:r>
              </a:p>
            </p:txBody>
          </p:sp>
          <p:cxnSp>
            <p:nvCxnSpPr>
              <p:cNvPr id="263185" name="AutoShape 17"/>
              <p:cNvCxnSpPr>
                <a:cxnSpLocks noChangeShapeType="1"/>
                <a:stCxn id="263177" idx="6"/>
                <a:endCxn id="263175" idx="2"/>
              </p:cNvCxnSpPr>
              <p:nvPr/>
            </p:nvCxnSpPr>
            <p:spPr bwMode="auto">
              <a:xfrm>
                <a:off x="4820" y="2639"/>
                <a:ext cx="556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263186" name="AutoShape 18"/>
              <p:cNvCxnSpPr>
                <a:cxnSpLocks noChangeShapeType="1"/>
                <a:stCxn id="263177" idx="4"/>
                <a:endCxn id="263181" idx="0"/>
              </p:cNvCxnSpPr>
              <p:nvPr/>
            </p:nvCxnSpPr>
            <p:spPr bwMode="auto">
              <a:xfrm>
                <a:off x="4738" y="2843"/>
                <a:ext cx="0" cy="455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263187" name="AutoShape 19"/>
              <p:cNvCxnSpPr>
                <a:cxnSpLocks noChangeShapeType="1"/>
                <a:stCxn id="263181" idx="7"/>
                <a:endCxn id="263179" idx="3"/>
              </p:cNvCxnSpPr>
              <p:nvPr/>
            </p:nvCxnSpPr>
            <p:spPr bwMode="auto">
              <a:xfrm flipV="1">
                <a:off x="4796" y="3193"/>
                <a:ext cx="268" cy="165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263188" name="AutoShape 20"/>
              <p:cNvCxnSpPr>
                <a:cxnSpLocks noChangeShapeType="1"/>
                <a:stCxn id="263179" idx="7"/>
                <a:endCxn id="263175" idx="3"/>
              </p:cNvCxnSpPr>
              <p:nvPr/>
            </p:nvCxnSpPr>
            <p:spPr bwMode="auto">
              <a:xfrm flipV="1">
                <a:off x="5180" y="2783"/>
                <a:ext cx="220" cy="121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263189" name="AutoShape 21"/>
              <p:cNvCxnSpPr>
                <a:cxnSpLocks noChangeShapeType="1"/>
                <a:stCxn id="263183" idx="0"/>
                <a:endCxn id="263175" idx="4"/>
              </p:cNvCxnSpPr>
              <p:nvPr/>
            </p:nvCxnSpPr>
            <p:spPr bwMode="auto">
              <a:xfrm flipV="1">
                <a:off x="5458" y="2843"/>
                <a:ext cx="0" cy="455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263190" name="AutoShape 22"/>
              <p:cNvCxnSpPr>
                <a:cxnSpLocks noChangeShapeType="1"/>
                <a:stCxn id="263183" idx="1"/>
                <a:endCxn id="263179" idx="5"/>
              </p:cNvCxnSpPr>
              <p:nvPr/>
            </p:nvCxnSpPr>
            <p:spPr bwMode="auto">
              <a:xfrm flipH="1" flipV="1">
                <a:off x="5180" y="3193"/>
                <a:ext cx="220" cy="165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  <p:sp>
          <p:nvSpPr>
            <p:cNvPr id="263191" name="Text Box 23"/>
            <p:cNvSpPr txBox="1">
              <a:spLocks noChangeArrowheads="1"/>
            </p:cNvSpPr>
            <p:nvPr/>
          </p:nvSpPr>
          <p:spPr bwMode="auto">
            <a:xfrm>
              <a:off x="5015" y="2208"/>
              <a:ext cx="35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</p:grpSp>
      <p:sp>
        <p:nvSpPr>
          <p:cNvPr id="263192" name="Text Box 24"/>
          <p:cNvSpPr txBox="1">
            <a:spLocks noChangeArrowheads="1"/>
          </p:cNvSpPr>
          <p:nvPr/>
        </p:nvSpPr>
        <p:spPr bwMode="auto">
          <a:xfrm>
            <a:off x="2336800" y="549275"/>
            <a:ext cx="6689652" cy="156966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边：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若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w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&gt;∈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VR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必有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w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&gt;∈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VR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，则以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无序对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w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代表这两个有序对，表示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w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之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间的一条边，此时的图称为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无向图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 </a:t>
            </a:r>
          </a:p>
        </p:txBody>
      </p:sp>
      <p:sp>
        <p:nvSpPr>
          <p:cNvPr id="263193" name="Text Box 25"/>
          <p:cNvSpPr txBox="1">
            <a:spLocks noChangeArrowheads="1"/>
          </p:cNvSpPr>
          <p:nvPr/>
        </p:nvSpPr>
        <p:spPr bwMode="auto">
          <a:xfrm>
            <a:off x="2419350" y="2309814"/>
            <a:ext cx="6983002" cy="10156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G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 </a:t>
            </a:r>
            <a:r>
              <a:rPr lang="en-US" altLang="zh-CN">
                <a:solidFill>
                  <a:schemeClr val="tx1"/>
                </a:solidFill>
                <a:effectLst/>
              </a:rPr>
              <a:t>= 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E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)        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 </a:t>
            </a:r>
            <a:r>
              <a:rPr lang="en-US" altLang="zh-CN">
                <a:solidFill>
                  <a:schemeClr val="tx1"/>
                </a:solidFill>
                <a:effectLst/>
              </a:rPr>
              <a:t>= {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5</a:t>
            </a:r>
            <a:r>
              <a:rPr lang="en-US" altLang="zh-CN">
                <a:solidFill>
                  <a:schemeClr val="tx1"/>
                </a:solidFill>
                <a:effectLst/>
              </a:rPr>
              <a:t>} </a:t>
            </a:r>
          </a:p>
          <a:p>
            <a:r>
              <a:rPr lang="en-US" altLang="zh-CN" i="1">
                <a:solidFill>
                  <a:schemeClr val="tx1"/>
                </a:solidFill>
                <a:effectLst/>
              </a:rPr>
              <a:t>E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 </a:t>
            </a:r>
            <a:r>
              <a:rPr lang="en-US" altLang="zh-CN">
                <a:solidFill>
                  <a:schemeClr val="tx1"/>
                </a:solidFill>
                <a:effectLst/>
              </a:rPr>
              <a:t>= {(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), 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), 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), 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5</a:t>
            </a:r>
            <a:r>
              <a:rPr lang="en-US" altLang="zh-CN">
                <a:solidFill>
                  <a:schemeClr val="tx1"/>
                </a:solidFill>
                <a:effectLst/>
              </a:rPr>
              <a:t>) , 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), 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5</a:t>
            </a:r>
            <a:r>
              <a:rPr lang="en-US" altLang="zh-CN">
                <a:solidFill>
                  <a:schemeClr val="tx1"/>
                </a:solidFill>
                <a:effectLst/>
              </a:rPr>
              <a:t>)}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63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" dur="500"/>
                                        <p:tgtEl>
                                          <p:spTgt spid="26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2" grpId="0" autoUpdateAnimBg="0"/>
      <p:bldP spid="263192" grpId="0" autoUpdateAnimBg="0"/>
      <p:bldP spid="263193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92" name="Text Box 144"/>
          <p:cNvSpPr txBox="1">
            <a:spLocks noChangeArrowheads="1"/>
          </p:cNvSpPr>
          <p:nvPr/>
        </p:nvSpPr>
        <p:spPr bwMode="auto">
          <a:xfrm>
            <a:off x="2166939" y="681039"/>
            <a:ext cx="8185895" cy="2132059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例：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两个城市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A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B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，如果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A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B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之间的连线的涵义是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表示两个城市的距离，则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&lt;A, B&gt;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&lt;B, A&gt;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是相同的，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用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(A, B)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表示。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如果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A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B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之间的连线的涵义是表示两城市之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间人口流动的情况，则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&lt;A, B&gt;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&lt;B, A&gt;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是不同的。 </a:t>
            </a:r>
          </a:p>
        </p:txBody>
      </p:sp>
      <p:grpSp>
        <p:nvGrpSpPr>
          <p:cNvPr id="27829" name="Group 181"/>
          <p:cNvGrpSpPr>
            <a:grpSpLocks/>
          </p:cNvGrpSpPr>
          <p:nvPr/>
        </p:nvGrpSpPr>
        <p:grpSpPr bwMode="auto">
          <a:xfrm>
            <a:off x="4254500" y="4437063"/>
            <a:ext cx="3200400" cy="609600"/>
            <a:chOff x="1536" y="2976"/>
            <a:chExt cx="2016" cy="384"/>
          </a:xfrm>
        </p:grpSpPr>
        <p:sp>
          <p:nvSpPr>
            <p:cNvPr id="27812" name="Line 164"/>
            <p:cNvSpPr>
              <a:spLocks noChangeShapeType="1"/>
            </p:cNvSpPr>
            <p:nvPr/>
          </p:nvSpPr>
          <p:spPr bwMode="auto">
            <a:xfrm>
              <a:off x="1536" y="3360"/>
              <a:ext cx="2016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814" name="Text Box 166"/>
            <p:cNvSpPr txBox="1">
              <a:spLocks noChangeArrowheads="1"/>
            </p:cNvSpPr>
            <p:nvPr/>
          </p:nvSpPr>
          <p:spPr bwMode="auto">
            <a:xfrm>
              <a:off x="1874" y="2976"/>
              <a:ext cx="134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  <a:ea typeface="华文中宋" pitchFamily="2" charset="-122"/>
                </a:rPr>
                <a:t>&lt;</a:t>
              </a:r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北京，上海</a:t>
              </a:r>
              <a:r>
                <a:rPr lang="en-US" altLang="zh-CN">
                  <a:solidFill>
                    <a:schemeClr val="tx1"/>
                  </a:solidFill>
                  <a:effectLst/>
                  <a:ea typeface="华文中宋" pitchFamily="2" charset="-122"/>
                </a:rPr>
                <a:t>&gt; </a:t>
              </a:r>
            </a:p>
          </p:txBody>
        </p:sp>
      </p:grpSp>
      <p:grpSp>
        <p:nvGrpSpPr>
          <p:cNvPr id="27830" name="Group 182"/>
          <p:cNvGrpSpPr>
            <a:grpSpLocks/>
          </p:cNvGrpSpPr>
          <p:nvPr/>
        </p:nvGrpSpPr>
        <p:grpSpPr bwMode="auto">
          <a:xfrm>
            <a:off x="4254500" y="5275263"/>
            <a:ext cx="3200400" cy="609600"/>
            <a:chOff x="1536" y="3504"/>
            <a:chExt cx="2016" cy="384"/>
          </a:xfrm>
        </p:grpSpPr>
        <p:sp>
          <p:nvSpPr>
            <p:cNvPr id="27813" name="Line 165"/>
            <p:cNvSpPr>
              <a:spLocks noChangeShapeType="1"/>
            </p:cNvSpPr>
            <p:nvPr/>
          </p:nvSpPr>
          <p:spPr bwMode="auto">
            <a:xfrm flipH="1">
              <a:off x="1536" y="3504"/>
              <a:ext cx="2016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815" name="Text Box 167"/>
            <p:cNvSpPr txBox="1">
              <a:spLocks noChangeArrowheads="1"/>
            </p:cNvSpPr>
            <p:nvPr/>
          </p:nvSpPr>
          <p:spPr bwMode="auto">
            <a:xfrm>
              <a:off x="1872" y="3600"/>
              <a:ext cx="134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  <a:ea typeface="华文中宋" pitchFamily="2" charset="-122"/>
                </a:rPr>
                <a:t>&lt;</a:t>
              </a:r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上海，北京</a:t>
              </a:r>
              <a:r>
                <a:rPr lang="en-US" altLang="zh-CN">
                  <a:solidFill>
                    <a:schemeClr val="tx1"/>
                  </a:solidFill>
                  <a:effectLst/>
                  <a:ea typeface="华文中宋" pitchFamily="2" charset="-122"/>
                </a:rPr>
                <a:t>&gt; </a:t>
              </a:r>
            </a:p>
          </p:txBody>
        </p:sp>
      </p:grpSp>
      <p:grpSp>
        <p:nvGrpSpPr>
          <p:cNvPr id="27825" name="Group 177"/>
          <p:cNvGrpSpPr>
            <a:grpSpLocks/>
          </p:cNvGrpSpPr>
          <p:nvPr/>
        </p:nvGrpSpPr>
        <p:grpSpPr bwMode="auto">
          <a:xfrm>
            <a:off x="4254500" y="3124201"/>
            <a:ext cx="3208338" cy="568325"/>
            <a:chOff x="1536" y="1968"/>
            <a:chExt cx="2021" cy="358"/>
          </a:xfrm>
        </p:grpSpPr>
        <p:cxnSp>
          <p:nvCxnSpPr>
            <p:cNvPr id="27804" name="AutoShape 156"/>
            <p:cNvCxnSpPr>
              <a:cxnSpLocks noChangeShapeType="1"/>
              <a:stCxn id="27793" idx="6"/>
              <a:endCxn id="27801" idx="2"/>
            </p:cNvCxnSpPr>
            <p:nvPr/>
          </p:nvCxnSpPr>
          <p:spPr bwMode="auto">
            <a:xfrm>
              <a:off x="1536" y="2326"/>
              <a:ext cx="2021" cy="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27816" name="Text Box 168"/>
            <p:cNvSpPr txBox="1">
              <a:spLocks noChangeArrowheads="1"/>
            </p:cNvSpPr>
            <p:nvPr/>
          </p:nvSpPr>
          <p:spPr bwMode="auto">
            <a:xfrm>
              <a:off x="1872" y="1968"/>
              <a:ext cx="125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  <a:ea typeface="华文中宋" pitchFamily="2" charset="-122"/>
                </a:rPr>
                <a:t>(</a:t>
              </a:r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北京，上海</a:t>
              </a:r>
              <a:r>
                <a:rPr lang="en-US" altLang="zh-CN">
                  <a:solidFill>
                    <a:schemeClr val="tx1"/>
                  </a:solidFill>
                  <a:effectLst/>
                  <a:ea typeface="华文中宋" pitchFamily="2" charset="-122"/>
                </a:rPr>
                <a:t>) </a:t>
              </a:r>
            </a:p>
          </p:txBody>
        </p:sp>
      </p:grpSp>
      <p:grpSp>
        <p:nvGrpSpPr>
          <p:cNvPr id="27828" name="Group 180"/>
          <p:cNvGrpSpPr>
            <a:grpSpLocks/>
          </p:cNvGrpSpPr>
          <p:nvPr/>
        </p:nvGrpSpPr>
        <p:grpSpPr bwMode="auto">
          <a:xfrm>
            <a:off x="4254500" y="2892425"/>
            <a:ext cx="3200400" cy="1447800"/>
            <a:chOff x="1536" y="1872"/>
            <a:chExt cx="2016" cy="912"/>
          </a:xfrm>
        </p:grpSpPr>
        <p:grpSp>
          <p:nvGrpSpPr>
            <p:cNvPr id="27826" name="Group 178"/>
            <p:cNvGrpSpPr>
              <a:grpSpLocks/>
            </p:cNvGrpSpPr>
            <p:nvPr/>
          </p:nvGrpSpPr>
          <p:grpSpPr bwMode="auto">
            <a:xfrm>
              <a:off x="1536" y="1872"/>
              <a:ext cx="2016" cy="384"/>
              <a:chOff x="1536" y="1872"/>
              <a:chExt cx="2016" cy="384"/>
            </a:xfrm>
          </p:grpSpPr>
          <p:sp>
            <p:nvSpPr>
              <p:cNvPr id="27821" name="Line 173"/>
              <p:cNvSpPr>
                <a:spLocks noChangeShapeType="1"/>
              </p:cNvSpPr>
              <p:nvPr/>
            </p:nvSpPr>
            <p:spPr bwMode="auto">
              <a:xfrm>
                <a:off x="1536" y="2256"/>
                <a:ext cx="2016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823" name="Text Box 175"/>
              <p:cNvSpPr txBox="1">
                <a:spLocks noChangeArrowheads="1"/>
              </p:cNvSpPr>
              <p:nvPr/>
            </p:nvSpPr>
            <p:spPr bwMode="auto">
              <a:xfrm>
                <a:off x="1874" y="1872"/>
                <a:ext cx="1342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&lt;</a:t>
                </a:r>
                <a:r>
                  <a:rPr lang="zh-CN" altLang="en-US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北京，上海</a:t>
                </a:r>
                <a:r>
                  <a:rPr lang="en-US" altLang="zh-CN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&gt; </a:t>
                </a:r>
              </a:p>
            </p:txBody>
          </p:sp>
        </p:grpSp>
        <p:grpSp>
          <p:nvGrpSpPr>
            <p:cNvPr id="27827" name="Group 179"/>
            <p:cNvGrpSpPr>
              <a:grpSpLocks/>
            </p:cNvGrpSpPr>
            <p:nvPr/>
          </p:nvGrpSpPr>
          <p:grpSpPr bwMode="auto">
            <a:xfrm>
              <a:off x="1536" y="2400"/>
              <a:ext cx="2016" cy="384"/>
              <a:chOff x="1536" y="2400"/>
              <a:chExt cx="2016" cy="384"/>
            </a:xfrm>
          </p:grpSpPr>
          <p:sp>
            <p:nvSpPr>
              <p:cNvPr id="27822" name="Line 174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2016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824" name="Text Box 176"/>
              <p:cNvSpPr txBox="1">
                <a:spLocks noChangeArrowheads="1"/>
              </p:cNvSpPr>
              <p:nvPr/>
            </p:nvSpPr>
            <p:spPr bwMode="auto">
              <a:xfrm>
                <a:off x="1872" y="2496"/>
                <a:ext cx="1342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&lt;</a:t>
                </a:r>
                <a:r>
                  <a:rPr lang="zh-CN" altLang="en-US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上海，北京</a:t>
                </a:r>
                <a:r>
                  <a:rPr lang="en-US" altLang="zh-CN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&gt; </a:t>
                </a:r>
              </a:p>
            </p:txBody>
          </p:sp>
        </p:grpSp>
      </p:grpSp>
      <p:grpSp>
        <p:nvGrpSpPr>
          <p:cNvPr id="27833" name="Group 185"/>
          <p:cNvGrpSpPr>
            <a:grpSpLocks/>
          </p:cNvGrpSpPr>
          <p:nvPr/>
        </p:nvGrpSpPr>
        <p:grpSpPr bwMode="auto">
          <a:xfrm>
            <a:off x="3327401" y="3130550"/>
            <a:ext cx="1039813" cy="946150"/>
            <a:chOff x="813" y="1872"/>
            <a:chExt cx="655" cy="596"/>
          </a:xfrm>
        </p:grpSpPr>
        <p:sp>
          <p:nvSpPr>
            <p:cNvPr id="27793" name="Oval 145"/>
            <p:cNvSpPr>
              <a:spLocks noChangeArrowheads="1"/>
            </p:cNvSpPr>
            <p:nvPr/>
          </p:nvSpPr>
          <p:spPr bwMode="auto">
            <a:xfrm>
              <a:off x="813" y="1872"/>
              <a:ext cx="596" cy="59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7794" name="Text Box 146"/>
            <p:cNvSpPr txBox="1">
              <a:spLocks noChangeArrowheads="1"/>
            </p:cNvSpPr>
            <p:nvPr/>
          </p:nvSpPr>
          <p:spPr bwMode="auto">
            <a:xfrm>
              <a:off x="844" y="2024"/>
              <a:ext cx="62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北京  </a:t>
              </a:r>
            </a:p>
          </p:txBody>
        </p:sp>
      </p:grpSp>
      <p:grpSp>
        <p:nvGrpSpPr>
          <p:cNvPr id="27834" name="Group 186"/>
          <p:cNvGrpSpPr>
            <a:grpSpLocks/>
          </p:cNvGrpSpPr>
          <p:nvPr/>
        </p:nvGrpSpPr>
        <p:grpSpPr bwMode="auto">
          <a:xfrm>
            <a:off x="7408864" y="3130550"/>
            <a:ext cx="1063625" cy="946150"/>
            <a:chOff x="3696" y="1933"/>
            <a:chExt cx="670" cy="596"/>
          </a:xfrm>
        </p:grpSpPr>
        <p:sp>
          <p:nvSpPr>
            <p:cNvPr id="27801" name="Oval 153"/>
            <p:cNvSpPr>
              <a:spLocks noChangeArrowheads="1"/>
            </p:cNvSpPr>
            <p:nvPr/>
          </p:nvSpPr>
          <p:spPr bwMode="auto">
            <a:xfrm>
              <a:off x="3696" y="1933"/>
              <a:ext cx="596" cy="59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7802" name="Text Box 154"/>
            <p:cNvSpPr txBox="1">
              <a:spLocks noChangeArrowheads="1"/>
            </p:cNvSpPr>
            <p:nvPr/>
          </p:nvSpPr>
          <p:spPr bwMode="auto">
            <a:xfrm>
              <a:off x="3742" y="2069"/>
              <a:ext cx="62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上海  </a:t>
              </a:r>
            </a:p>
          </p:txBody>
        </p:sp>
      </p:grpSp>
      <p:grpSp>
        <p:nvGrpSpPr>
          <p:cNvPr id="27835" name="Group 187"/>
          <p:cNvGrpSpPr>
            <a:grpSpLocks/>
          </p:cNvGrpSpPr>
          <p:nvPr/>
        </p:nvGrpSpPr>
        <p:grpSpPr bwMode="auto">
          <a:xfrm>
            <a:off x="3327401" y="4722813"/>
            <a:ext cx="1039813" cy="946150"/>
            <a:chOff x="808" y="2981"/>
            <a:chExt cx="655" cy="596"/>
          </a:xfrm>
        </p:grpSpPr>
        <p:sp>
          <p:nvSpPr>
            <p:cNvPr id="27805" name="Oval 157"/>
            <p:cNvSpPr>
              <a:spLocks noChangeArrowheads="1"/>
            </p:cNvSpPr>
            <p:nvPr/>
          </p:nvSpPr>
          <p:spPr bwMode="auto">
            <a:xfrm>
              <a:off x="808" y="2981"/>
              <a:ext cx="596" cy="59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7806" name="Text Box 158"/>
            <p:cNvSpPr txBox="1">
              <a:spLocks noChangeArrowheads="1"/>
            </p:cNvSpPr>
            <p:nvPr/>
          </p:nvSpPr>
          <p:spPr bwMode="auto">
            <a:xfrm>
              <a:off x="839" y="3128"/>
              <a:ext cx="62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北京  </a:t>
              </a:r>
            </a:p>
          </p:txBody>
        </p:sp>
      </p:grpSp>
      <p:grpSp>
        <p:nvGrpSpPr>
          <p:cNvPr id="27836" name="Group 188"/>
          <p:cNvGrpSpPr>
            <a:grpSpLocks/>
          </p:cNvGrpSpPr>
          <p:nvPr/>
        </p:nvGrpSpPr>
        <p:grpSpPr bwMode="auto">
          <a:xfrm>
            <a:off x="7451726" y="4651375"/>
            <a:ext cx="1020763" cy="946150"/>
            <a:chOff x="3736" y="2981"/>
            <a:chExt cx="643" cy="596"/>
          </a:xfrm>
        </p:grpSpPr>
        <p:sp>
          <p:nvSpPr>
            <p:cNvPr id="27807" name="Oval 159"/>
            <p:cNvSpPr>
              <a:spLocks noChangeArrowheads="1"/>
            </p:cNvSpPr>
            <p:nvPr/>
          </p:nvSpPr>
          <p:spPr bwMode="auto">
            <a:xfrm>
              <a:off x="3736" y="2981"/>
              <a:ext cx="596" cy="59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7808" name="Text Box 160"/>
            <p:cNvSpPr txBox="1">
              <a:spLocks noChangeArrowheads="1"/>
            </p:cNvSpPr>
            <p:nvPr/>
          </p:nvSpPr>
          <p:spPr bwMode="auto">
            <a:xfrm>
              <a:off x="3755" y="3133"/>
              <a:ext cx="62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上海  </a:t>
              </a:r>
            </a:p>
          </p:txBody>
        </p:sp>
      </p:grp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7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7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278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8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8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7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7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92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 Box 198">
            <a:extLst>
              <a:ext uri="{FF2B5EF4-FFF2-40B4-BE49-F238E27FC236}">
                <a16:creationId xmlns:a16="http://schemas.microsoft.com/office/drawing/2014/main" id="{A8E6C428-39E2-46C1-8E66-652AEBF68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560" y="404664"/>
            <a:ext cx="6661150" cy="16256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无向图中边的取值范围：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0≤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≤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-1)/2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。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（用 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n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表示图中顶点数目，用 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表示边的数目。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且不考虑顶点到其自身的边。）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sp>
        <p:nvSpPr>
          <p:cNvPr id="49" name="Text Box 177">
            <a:extLst>
              <a:ext uri="{FF2B5EF4-FFF2-40B4-BE49-F238E27FC236}">
                <a16:creationId xmlns:a16="http://schemas.microsoft.com/office/drawing/2014/main" id="{16CDC349-4131-44E8-91AF-E954C0692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9685" y="1923902"/>
            <a:ext cx="6615112" cy="11144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完全图：</a:t>
            </a: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有</a:t>
            </a:r>
            <a:r>
              <a:rPr lang="zh-CN" altLang="en-US" i="1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-1)/2 </a:t>
            </a: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条边的无向图（即：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每两个顶点之间都存在着一条边</a:t>
            </a:r>
            <a:r>
              <a:rPr lang="en-US" altLang="zh-CN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称为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完全图</a:t>
            </a: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。 </a:t>
            </a:r>
            <a:endParaRPr lang="zh-CN" altLang="en-US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sp>
        <p:nvSpPr>
          <p:cNvPr id="50" name="Text Box 178">
            <a:extLst>
              <a:ext uri="{FF2B5EF4-FFF2-40B4-BE49-F238E27FC236}">
                <a16:creationId xmlns:a16="http://schemas.microsoft.com/office/drawing/2014/main" id="{389E3ED7-51C8-4033-9649-BF944DC655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560" y="4606777"/>
            <a:ext cx="6081712" cy="16256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有向完全图：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有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n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n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- 1)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条弧的有向图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（即：每两个顶点之间都存在着方向相反的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两条弧）称为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有向完全图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。</a:t>
            </a:r>
          </a:p>
        </p:txBody>
      </p:sp>
      <p:grpSp>
        <p:nvGrpSpPr>
          <p:cNvPr id="51" name="Group 207">
            <a:extLst>
              <a:ext uri="{FF2B5EF4-FFF2-40B4-BE49-F238E27FC236}">
                <a16:creationId xmlns:a16="http://schemas.microsoft.com/office/drawing/2014/main" id="{36EE17C0-7B16-4D6F-9F59-2CDA49055CB9}"/>
              </a:ext>
            </a:extLst>
          </p:cNvPr>
          <p:cNvGrpSpPr>
            <a:grpSpLocks/>
          </p:cNvGrpSpPr>
          <p:nvPr/>
        </p:nvGrpSpPr>
        <p:grpSpPr bwMode="auto">
          <a:xfrm>
            <a:off x="8771310" y="1295252"/>
            <a:ext cx="1614487" cy="1863725"/>
            <a:chOff x="4695" y="288"/>
            <a:chExt cx="1017" cy="1174"/>
          </a:xfrm>
        </p:grpSpPr>
        <p:sp>
          <p:nvSpPr>
            <p:cNvPr id="52" name="Oval 181">
              <a:extLst>
                <a:ext uri="{FF2B5EF4-FFF2-40B4-BE49-F238E27FC236}">
                  <a16:creationId xmlns:a16="http://schemas.microsoft.com/office/drawing/2014/main" id="{AB2D6F88-E368-4D32-97A8-E0D61B516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4" y="35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Text Box 182">
              <a:extLst>
                <a:ext uri="{FF2B5EF4-FFF2-40B4-BE49-F238E27FC236}">
                  <a16:creationId xmlns:a16="http://schemas.microsoft.com/office/drawing/2014/main" id="{F4B9630E-701C-44C6-AD30-EAAB609F56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5" y="28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54" name="Oval 183">
              <a:extLst>
                <a:ext uri="{FF2B5EF4-FFF2-40B4-BE49-F238E27FC236}">
                  <a16:creationId xmlns:a16="http://schemas.microsoft.com/office/drawing/2014/main" id="{9944DCC5-CA66-41C0-A35E-2896AC7E0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5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" name="Text Box 184">
              <a:extLst>
                <a:ext uri="{FF2B5EF4-FFF2-40B4-BE49-F238E27FC236}">
                  <a16:creationId xmlns:a16="http://schemas.microsoft.com/office/drawing/2014/main" id="{5F46ADB0-73C7-47B9-B13D-CB01829DD0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5" y="28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56" name="Oval 185">
              <a:extLst>
                <a:ext uri="{FF2B5EF4-FFF2-40B4-BE49-F238E27FC236}">
                  <a16:creationId xmlns:a16="http://schemas.microsoft.com/office/drawing/2014/main" id="{499A180E-A05C-439D-B73A-30A100EA8C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8" y="76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" name="Text Box 186">
              <a:extLst>
                <a:ext uri="{FF2B5EF4-FFF2-40B4-BE49-F238E27FC236}">
                  <a16:creationId xmlns:a16="http://schemas.microsoft.com/office/drawing/2014/main" id="{E8A17AB1-4376-4E49-9A80-60295C2FFB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9" y="72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58" name="Oval 187">
              <a:extLst>
                <a:ext uri="{FF2B5EF4-FFF2-40B4-BE49-F238E27FC236}">
                  <a16:creationId xmlns:a16="http://schemas.microsoft.com/office/drawing/2014/main" id="{78BEAECA-2F36-47AD-928E-15E6DF1B0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22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" name="Text Box 188">
              <a:extLst>
                <a:ext uri="{FF2B5EF4-FFF2-40B4-BE49-F238E27FC236}">
                  <a16:creationId xmlns:a16="http://schemas.microsoft.com/office/drawing/2014/main" id="{2ACCD38D-ED11-4BF5-9811-AD84CB03CE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115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60" name="Oval 189">
              <a:extLst>
                <a:ext uri="{FF2B5EF4-FFF2-40B4-BE49-F238E27FC236}">
                  <a16:creationId xmlns:a16="http://schemas.microsoft.com/office/drawing/2014/main" id="{8C61CA09-1305-43DE-BDD9-833A122CE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4" y="122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" name="Text Box 190">
              <a:extLst>
                <a:ext uri="{FF2B5EF4-FFF2-40B4-BE49-F238E27FC236}">
                  <a16:creationId xmlns:a16="http://schemas.microsoft.com/office/drawing/2014/main" id="{0DE3A9D0-E418-42D5-899D-6B1BEAA504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5" y="115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62" name="AutoShape 191">
              <a:extLst>
                <a:ext uri="{FF2B5EF4-FFF2-40B4-BE49-F238E27FC236}">
                  <a16:creationId xmlns:a16="http://schemas.microsoft.com/office/drawing/2014/main" id="{267D90DA-2C8D-42A7-B2DF-F4D675E57D72}"/>
                </a:ext>
              </a:extLst>
            </p:cNvPr>
            <p:cNvCxnSpPr>
              <a:cxnSpLocks noChangeShapeType="1"/>
              <a:stCxn id="54" idx="6"/>
              <a:endCxn id="52" idx="2"/>
            </p:cNvCxnSpPr>
            <p:nvPr/>
          </p:nvCxnSpPr>
          <p:spPr bwMode="auto">
            <a:xfrm>
              <a:off x="4944" y="478"/>
              <a:ext cx="480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" name="AutoShape 192">
              <a:extLst>
                <a:ext uri="{FF2B5EF4-FFF2-40B4-BE49-F238E27FC236}">
                  <a16:creationId xmlns:a16="http://schemas.microsoft.com/office/drawing/2014/main" id="{2AA98873-E564-4C7F-AA77-8D4F52A9921A}"/>
                </a:ext>
              </a:extLst>
            </p:cNvPr>
            <p:cNvCxnSpPr>
              <a:cxnSpLocks noChangeShapeType="1"/>
              <a:stCxn id="54" idx="4"/>
              <a:endCxn id="58" idx="0"/>
            </p:cNvCxnSpPr>
            <p:nvPr/>
          </p:nvCxnSpPr>
          <p:spPr bwMode="auto">
            <a:xfrm>
              <a:off x="4824" y="598"/>
              <a:ext cx="0" cy="62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4" name="AutoShape 193">
              <a:extLst>
                <a:ext uri="{FF2B5EF4-FFF2-40B4-BE49-F238E27FC236}">
                  <a16:creationId xmlns:a16="http://schemas.microsoft.com/office/drawing/2014/main" id="{BA250433-CA45-41CB-B43C-17104F683E49}"/>
                </a:ext>
              </a:extLst>
            </p:cNvPr>
            <p:cNvCxnSpPr>
              <a:cxnSpLocks noChangeShapeType="1"/>
              <a:stCxn id="58" idx="7"/>
              <a:endCxn id="56" idx="3"/>
            </p:cNvCxnSpPr>
            <p:nvPr/>
          </p:nvCxnSpPr>
          <p:spPr bwMode="auto">
            <a:xfrm flipV="1">
              <a:off x="4909" y="973"/>
              <a:ext cx="214" cy="28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5" name="AutoShape 194">
              <a:extLst>
                <a:ext uri="{FF2B5EF4-FFF2-40B4-BE49-F238E27FC236}">
                  <a16:creationId xmlns:a16="http://schemas.microsoft.com/office/drawing/2014/main" id="{A0B537E6-F466-43C3-950D-3F1D3F28291F}"/>
                </a:ext>
              </a:extLst>
            </p:cNvPr>
            <p:cNvCxnSpPr>
              <a:cxnSpLocks noChangeShapeType="1"/>
              <a:stCxn id="56" idx="7"/>
              <a:endCxn id="52" idx="3"/>
            </p:cNvCxnSpPr>
            <p:nvPr/>
          </p:nvCxnSpPr>
          <p:spPr bwMode="auto">
            <a:xfrm flipV="1">
              <a:off x="5293" y="563"/>
              <a:ext cx="166" cy="24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6" name="AutoShape 195">
              <a:extLst>
                <a:ext uri="{FF2B5EF4-FFF2-40B4-BE49-F238E27FC236}">
                  <a16:creationId xmlns:a16="http://schemas.microsoft.com/office/drawing/2014/main" id="{7B879B64-12A9-4C55-8236-32F571E1E7EA}"/>
                </a:ext>
              </a:extLst>
            </p:cNvPr>
            <p:cNvCxnSpPr>
              <a:cxnSpLocks noChangeShapeType="1"/>
              <a:stCxn id="60" idx="0"/>
              <a:endCxn id="52" idx="4"/>
            </p:cNvCxnSpPr>
            <p:nvPr/>
          </p:nvCxnSpPr>
          <p:spPr bwMode="auto">
            <a:xfrm flipV="1">
              <a:off x="5544" y="598"/>
              <a:ext cx="0" cy="62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7" name="AutoShape 196">
              <a:extLst>
                <a:ext uri="{FF2B5EF4-FFF2-40B4-BE49-F238E27FC236}">
                  <a16:creationId xmlns:a16="http://schemas.microsoft.com/office/drawing/2014/main" id="{D8F89745-4EE0-4BA6-8A79-AAE4E535D30E}"/>
                </a:ext>
              </a:extLst>
            </p:cNvPr>
            <p:cNvCxnSpPr>
              <a:cxnSpLocks noChangeShapeType="1"/>
              <a:stCxn id="60" idx="1"/>
              <a:endCxn id="56" idx="5"/>
            </p:cNvCxnSpPr>
            <p:nvPr/>
          </p:nvCxnSpPr>
          <p:spPr bwMode="auto">
            <a:xfrm flipH="1" flipV="1">
              <a:off x="5293" y="973"/>
              <a:ext cx="166" cy="28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cxnSp>
        <p:nvCxnSpPr>
          <p:cNvPr id="68" name="AutoShape 200">
            <a:extLst>
              <a:ext uri="{FF2B5EF4-FFF2-40B4-BE49-F238E27FC236}">
                <a16:creationId xmlns:a16="http://schemas.microsoft.com/office/drawing/2014/main" id="{283BB1D8-60EB-4EE8-8A8E-F002B7976CDE}"/>
              </a:ext>
            </a:extLst>
          </p:cNvPr>
          <p:cNvCxnSpPr>
            <a:cxnSpLocks noChangeShapeType="1"/>
            <a:stCxn id="54" idx="5"/>
            <a:endCxn id="56" idx="1"/>
          </p:cNvCxnSpPr>
          <p:nvPr/>
        </p:nvCxnSpPr>
        <p:spPr bwMode="auto">
          <a:xfrm>
            <a:off x="9111035" y="1731814"/>
            <a:ext cx="339725" cy="381000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69" name="AutoShape 201">
            <a:extLst>
              <a:ext uri="{FF2B5EF4-FFF2-40B4-BE49-F238E27FC236}">
                <a16:creationId xmlns:a16="http://schemas.microsoft.com/office/drawing/2014/main" id="{E207AEB6-4166-42C5-8942-3793EC3CEB1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166597" y="2971652"/>
            <a:ext cx="762000" cy="0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70" name="AutoShape 205">
            <a:extLst>
              <a:ext uri="{FF2B5EF4-FFF2-40B4-BE49-F238E27FC236}">
                <a16:creationId xmlns:a16="http://schemas.microsoft.com/office/drawing/2014/main" id="{E9B78C26-898B-477E-83FC-178591F0AD1C}"/>
              </a:ext>
            </a:extLst>
          </p:cNvPr>
          <p:cNvCxnSpPr>
            <a:cxnSpLocks noChangeShapeType="1"/>
            <a:stCxn id="54" idx="2"/>
            <a:endCxn id="60" idx="4"/>
          </p:cNvCxnSpPr>
          <p:nvPr/>
        </p:nvCxnSpPr>
        <p:spPr bwMode="auto">
          <a:xfrm rot="10800000" flipH="1" flipV="1">
            <a:off x="8785597" y="1596877"/>
            <a:ext cx="1333500" cy="1562100"/>
          </a:xfrm>
          <a:prstGeom prst="bentConnector4">
            <a:avLst>
              <a:gd name="adj1" fmla="val -9407"/>
              <a:gd name="adj2" fmla="val 114634"/>
            </a:avLst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ffectLst/>
        </p:spPr>
      </p:cxnSp>
      <p:cxnSp>
        <p:nvCxnSpPr>
          <p:cNvPr id="71" name="AutoShape 206">
            <a:extLst>
              <a:ext uri="{FF2B5EF4-FFF2-40B4-BE49-F238E27FC236}">
                <a16:creationId xmlns:a16="http://schemas.microsoft.com/office/drawing/2014/main" id="{BA4213FA-118B-45AE-9B8B-9196D97F3A66}"/>
              </a:ext>
            </a:extLst>
          </p:cNvPr>
          <p:cNvCxnSpPr>
            <a:cxnSpLocks noChangeShapeType="1"/>
            <a:stCxn id="52" idx="6"/>
            <a:endCxn id="58" idx="7"/>
          </p:cNvCxnSpPr>
          <p:nvPr/>
        </p:nvCxnSpPr>
        <p:spPr bwMode="auto">
          <a:xfrm flipH="1">
            <a:off x="9111035" y="1596877"/>
            <a:ext cx="1198562" cy="1236662"/>
          </a:xfrm>
          <a:prstGeom prst="bentConnector4">
            <a:avLst>
              <a:gd name="adj1" fmla="val -7287"/>
              <a:gd name="adj2" fmla="val 55454"/>
            </a:avLst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ffectLst/>
        </p:spPr>
      </p:cxnSp>
      <p:sp>
        <p:nvSpPr>
          <p:cNvPr id="72" name="Text Box 208">
            <a:extLst>
              <a:ext uri="{FF2B5EF4-FFF2-40B4-BE49-F238E27FC236}">
                <a16:creationId xmlns:a16="http://schemas.microsoft.com/office/drawing/2014/main" id="{E360BB78-E331-48CD-A100-3774A79F3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560" y="3057377"/>
            <a:ext cx="6661150" cy="16256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有向图中弧的取值范围：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0≤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≤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-1)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。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（用 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n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表示图中顶点数目，用 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表示弧的数目。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且不考虑顶点到其自身的弧。）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grpSp>
        <p:nvGrpSpPr>
          <p:cNvPr id="73" name="Group 233">
            <a:extLst>
              <a:ext uri="{FF2B5EF4-FFF2-40B4-BE49-F238E27FC236}">
                <a16:creationId xmlns:a16="http://schemas.microsoft.com/office/drawing/2014/main" id="{2916E286-FFD0-4C26-B87B-6DC1479B8D9D}"/>
              </a:ext>
            </a:extLst>
          </p:cNvPr>
          <p:cNvGrpSpPr>
            <a:grpSpLocks/>
          </p:cNvGrpSpPr>
          <p:nvPr/>
        </p:nvGrpSpPr>
        <p:grpSpPr bwMode="auto">
          <a:xfrm>
            <a:off x="8833222" y="4038452"/>
            <a:ext cx="1614488" cy="1863725"/>
            <a:chOff x="4656" y="1850"/>
            <a:chExt cx="1017" cy="1174"/>
          </a:xfrm>
        </p:grpSpPr>
        <p:sp>
          <p:nvSpPr>
            <p:cNvPr id="74" name="Oval 211">
              <a:extLst>
                <a:ext uri="{FF2B5EF4-FFF2-40B4-BE49-F238E27FC236}">
                  <a16:creationId xmlns:a16="http://schemas.microsoft.com/office/drawing/2014/main" id="{0ABB1016-C9DE-4AAD-82F3-669207FB20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4" y="192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5" name="Text Box 212">
              <a:extLst>
                <a:ext uri="{FF2B5EF4-FFF2-40B4-BE49-F238E27FC236}">
                  <a16:creationId xmlns:a16="http://schemas.microsoft.com/office/drawing/2014/main" id="{1F02F650-8F97-4617-AAE0-FD19C8DFA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76" y="185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76" name="Oval 213">
              <a:extLst>
                <a:ext uri="{FF2B5EF4-FFF2-40B4-BE49-F238E27FC236}">
                  <a16:creationId xmlns:a16="http://schemas.microsoft.com/office/drawing/2014/main" id="{FF38C225-1D36-4A21-960F-4F63A30F62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4" y="192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7" name="Text Box 214">
              <a:extLst>
                <a:ext uri="{FF2B5EF4-FFF2-40B4-BE49-F238E27FC236}">
                  <a16:creationId xmlns:a16="http://schemas.microsoft.com/office/drawing/2014/main" id="{6AB51695-3DC0-4BD2-82E8-2FC6B60119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185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78" name="Oval 215">
              <a:extLst>
                <a:ext uri="{FF2B5EF4-FFF2-40B4-BE49-F238E27FC236}">
                  <a16:creationId xmlns:a16="http://schemas.microsoft.com/office/drawing/2014/main" id="{D2252B47-AABB-4871-96CA-11B466BE9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4" y="278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9" name="Text Box 216">
              <a:extLst>
                <a:ext uri="{FF2B5EF4-FFF2-40B4-BE49-F238E27FC236}">
                  <a16:creationId xmlns:a16="http://schemas.microsoft.com/office/drawing/2014/main" id="{7304C896-7A89-4FED-A551-EDB5389873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5" y="271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80" name="Oval 217">
              <a:extLst>
                <a:ext uri="{FF2B5EF4-FFF2-40B4-BE49-F238E27FC236}">
                  <a16:creationId xmlns:a16="http://schemas.microsoft.com/office/drawing/2014/main" id="{BA666CF5-4BFC-4C1F-8EEF-BD25E5567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4" y="278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1" name="Text Box 218">
              <a:extLst>
                <a:ext uri="{FF2B5EF4-FFF2-40B4-BE49-F238E27FC236}">
                  <a16:creationId xmlns:a16="http://schemas.microsoft.com/office/drawing/2014/main" id="{C5B76540-55D5-45C3-8936-C7E3488F3F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76" y="271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82" name="AutoShape 219">
              <a:extLst>
                <a:ext uri="{FF2B5EF4-FFF2-40B4-BE49-F238E27FC236}">
                  <a16:creationId xmlns:a16="http://schemas.microsoft.com/office/drawing/2014/main" id="{F1AE99F4-5A1D-4DF1-BC54-1E92DAFE782E}"/>
                </a:ext>
              </a:extLst>
            </p:cNvPr>
            <p:cNvCxnSpPr>
              <a:cxnSpLocks noChangeShapeType="1"/>
              <a:stCxn id="76" idx="6"/>
              <a:endCxn id="74" idx="2"/>
            </p:cNvCxnSpPr>
            <p:nvPr/>
          </p:nvCxnSpPr>
          <p:spPr bwMode="auto">
            <a:xfrm>
              <a:off x="4914" y="2040"/>
              <a:ext cx="480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83" name="AutoShape 220">
              <a:extLst>
                <a:ext uri="{FF2B5EF4-FFF2-40B4-BE49-F238E27FC236}">
                  <a16:creationId xmlns:a16="http://schemas.microsoft.com/office/drawing/2014/main" id="{913F6652-EDB2-413E-A006-4398EE04B530}"/>
                </a:ext>
              </a:extLst>
            </p:cNvPr>
            <p:cNvCxnSpPr>
              <a:cxnSpLocks noChangeShapeType="1"/>
              <a:stCxn id="76" idx="4"/>
              <a:endCxn id="78" idx="0"/>
            </p:cNvCxnSpPr>
            <p:nvPr/>
          </p:nvCxnSpPr>
          <p:spPr bwMode="auto">
            <a:xfrm>
              <a:off x="4794" y="2160"/>
              <a:ext cx="0" cy="62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84" name="AutoShape 221">
              <a:extLst>
                <a:ext uri="{FF2B5EF4-FFF2-40B4-BE49-F238E27FC236}">
                  <a16:creationId xmlns:a16="http://schemas.microsoft.com/office/drawing/2014/main" id="{5AA056C8-3B3B-4260-849E-BF6C2D030DDA}"/>
                </a:ext>
              </a:extLst>
            </p:cNvPr>
            <p:cNvCxnSpPr>
              <a:cxnSpLocks noChangeShapeType="1"/>
              <a:stCxn id="78" idx="6"/>
              <a:endCxn id="80" idx="2"/>
            </p:cNvCxnSpPr>
            <p:nvPr/>
          </p:nvCxnSpPr>
          <p:spPr bwMode="auto">
            <a:xfrm>
              <a:off x="4914" y="2904"/>
              <a:ext cx="480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85" name="AutoShape 222">
              <a:extLst>
                <a:ext uri="{FF2B5EF4-FFF2-40B4-BE49-F238E27FC236}">
                  <a16:creationId xmlns:a16="http://schemas.microsoft.com/office/drawing/2014/main" id="{82FFFE4F-C390-45CA-BCAA-B2142E134E5C}"/>
                </a:ext>
              </a:extLst>
            </p:cNvPr>
            <p:cNvCxnSpPr>
              <a:cxnSpLocks noChangeShapeType="1"/>
              <a:stCxn id="80" idx="1"/>
              <a:endCxn id="76" idx="5"/>
            </p:cNvCxnSpPr>
            <p:nvPr/>
          </p:nvCxnSpPr>
          <p:spPr bwMode="auto">
            <a:xfrm flipH="1" flipV="1">
              <a:off x="4879" y="2125"/>
              <a:ext cx="550" cy="69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86" name="Line 224">
            <a:extLst>
              <a:ext uri="{FF2B5EF4-FFF2-40B4-BE49-F238E27FC236}">
                <a16:creationId xmlns:a16="http://schemas.microsoft.com/office/drawing/2014/main" id="{DB521907-B9E5-450E-8372-6F52172FF8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85622" y="4530577"/>
            <a:ext cx="0" cy="990600"/>
          </a:xfrm>
          <a:prstGeom prst="line">
            <a:avLst/>
          </a:prstGeom>
          <a:noFill/>
          <a:ln w="190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7" name="Line 226">
            <a:extLst>
              <a:ext uri="{FF2B5EF4-FFF2-40B4-BE49-F238E27FC236}">
                <a16:creationId xmlns:a16="http://schemas.microsoft.com/office/drawing/2014/main" id="{91675598-4CDD-43F2-B1D9-34C0CE46EB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204822" y="4530577"/>
            <a:ext cx="0" cy="990600"/>
          </a:xfrm>
          <a:prstGeom prst="line">
            <a:avLst/>
          </a:prstGeom>
          <a:noFill/>
          <a:ln w="190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8" name="Line 227">
            <a:extLst>
              <a:ext uri="{FF2B5EF4-FFF2-40B4-BE49-F238E27FC236}">
                <a16:creationId xmlns:a16="http://schemas.microsoft.com/office/drawing/2014/main" id="{87E1AFB8-57BA-49C6-BA1F-F76D22359DE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81022" y="4530577"/>
            <a:ext cx="0" cy="990600"/>
          </a:xfrm>
          <a:prstGeom prst="line">
            <a:avLst/>
          </a:prstGeom>
          <a:noFill/>
          <a:ln w="190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9" name="Line 228">
            <a:extLst>
              <a:ext uri="{FF2B5EF4-FFF2-40B4-BE49-F238E27FC236}">
                <a16:creationId xmlns:a16="http://schemas.microsoft.com/office/drawing/2014/main" id="{74ADC8F9-FF23-4874-8BF8-1B27A759B521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9595222" y="3886052"/>
            <a:ext cx="0" cy="762000"/>
          </a:xfrm>
          <a:prstGeom prst="line">
            <a:avLst/>
          </a:prstGeom>
          <a:noFill/>
          <a:ln w="190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0" name="Line 229">
            <a:extLst>
              <a:ext uri="{FF2B5EF4-FFF2-40B4-BE49-F238E27FC236}">
                <a16:creationId xmlns:a16="http://schemas.microsoft.com/office/drawing/2014/main" id="{3DCDB9A9-2CCB-4755-A8A4-06A9B792BBCE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9595222" y="5408464"/>
            <a:ext cx="0" cy="762000"/>
          </a:xfrm>
          <a:prstGeom prst="line">
            <a:avLst/>
          </a:prstGeom>
          <a:noFill/>
          <a:ln w="190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1" name="Line 230">
            <a:extLst>
              <a:ext uri="{FF2B5EF4-FFF2-40B4-BE49-F238E27FC236}">
                <a16:creationId xmlns:a16="http://schemas.microsoft.com/office/drawing/2014/main" id="{EAB2AF49-C4DC-4AA9-B852-BFAF7ED93A1E}"/>
              </a:ext>
            </a:extLst>
          </p:cNvPr>
          <p:cNvSpPr>
            <a:spLocks noChangeShapeType="1"/>
          </p:cNvSpPr>
          <p:nvPr/>
        </p:nvSpPr>
        <p:spPr bwMode="auto">
          <a:xfrm>
            <a:off x="9138022" y="4530577"/>
            <a:ext cx="846138" cy="1093787"/>
          </a:xfrm>
          <a:prstGeom prst="line">
            <a:avLst/>
          </a:prstGeom>
          <a:noFill/>
          <a:ln w="190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2" name="Line 231">
            <a:extLst>
              <a:ext uri="{FF2B5EF4-FFF2-40B4-BE49-F238E27FC236}">
                <a16:creationId xmlns:a16="http://schemas.microsoft.com/office/drawing/2014/main" id="{1AAEC040-7011-4568-A4E2-317E4E2049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38022" y="4454377"/>
            <a:ext cx="914400" cy="1066800"/>
          </a:xfrm>
          <a:prstGeom prst="line">
            <a:avLst/>
          </a:prstGeom>
          <a:noFill/>
          <a:ln w="190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3" name="Line 232">
            <a:extLst>
              <a:ext uri="{FF2B5EF4-FFF2-40B4-BE49-F238E27FC236}">
                <a16:creationId xmlns:a16="http://schemas.microsoft.com/office/drawing/2014/main" id="{2218FD67-0425-40FC-BD03-BA3E7246C4E6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9214222" y="4530577"/>
            <a:ext cx="914400" cy="1066800"/>
          </a:xfrm>
          <a:prstGeom prst="line">
            <a:avLst/>
          </a:prstGeom>
          <a:noFill/>
          <a:ln w="190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utoUpdateAnimBg="0"/>
      <p:bldP spid="49" grpId="0" autoUpdateAnimBg="0"/>
      <p:bldP spid="50" grpId="0" autoUpdateAnimBg="0"/>
      <p:bldP spid="72" grpId="0" autoUpdateAnimBg="0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2179638" y="563563"/>
            <a:ext cx="54594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稀疏图：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含有很少条边或弧的图。</a:t>
            </a:r>
            <a:r>
              <a:rPr lang="zh-CN" altLang="en-US" b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2163764" y="1133475"/>
            <a:ext cx="72977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稠密图：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含有很多条边或弧的接近完全图的图。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2163764" y="1558925"/>
            <a:ext cx="7340471" cy="119949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权：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与图的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或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弧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相关的数，这些数可以表示从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一个顶点到另一个顶点的距离或耗费。 </a:t>
            </a:r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2163764" y="2846388"/>
            <a:ext cx="308768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网：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带权的图。 </a:t>
            </a:r>
          </a:p>
        </p:txBody>
      </p:sp>
      <p:grpSp>
        <p:nvGrpSpPr>
          <p:cNvPr id="62640" name="Group 176"/>
          <p:cNvGrpSpPr>
            <a:grpSpLocks/>
          </p:cNvGrpSpPr>
          <p:nvPr/>
        </p:nvGrpSpPr>
        <p:grpSpPr bwMode="auto">
          <a:xfrm>
            <a:off x="3687764" y="3422650"/>
            <a:ext cx="5159375" cy="2527300"/>
            <a:chOff x="1363" y="2156"/>
            <a:chExt cx="3250" cy="1592"/>
          </a:xfrm>
        </p:grpSpPr>
        <p:sp>
          <p:nvSpPr>
            <p:cNvPr id="62617" name="Oval 153"/>
            <p:cNvSpPr>
              <a:spLocks noChangeArrowheads="1"/>
            </p:cNvSpPr>
            <p:nvPr/>
          </p:nvSpPr>
          <p:spPr bwMode="auto">
            <a:xfrm>
              <a:off x="3963" y="2977"/>
              <a:ext cx="595" cy="59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2618" name="Text Box 154"/>
            <p:cNvSpPr txBox="1">
              <a:spLocks noChangeArrowheads="1"/>
            </p:cNvSpPr>
            <p:nvPr/>
          </p:nvSpPr>
          <p:spPr bwMode="auto">
            <a:xfrm>
              <a:off x="3984" y="3113"/>
              <a:ext cx="62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上海  </a:t>
              </a:r>
            </a:p>
          </p:txBody>
        </p:sp>
        <p:grpSp>
          <p:nvGrpSpPr>
            <p:cNvPr id="62619" name="Group 155"/>
            <p:cNvGrpSpPr>
              <a:grpSpLocks/>
            </p:cNvGrpSpPr>
            <p:nvPr/>
          </p:nvGrpSpPr>
          <p:grpSpPr bwMode="auto">
            <a:xfrm>
              <a:off x="1947" y="2836"/>
              <a:ext cx="2016" cy="384"/>
              <a:chOff x="1536" y="2976"/>
              <a:chExt cx="2016" cy="384"/>
            </a:xfrm>
          </p:grpSpPr>
          <p:sp>
            <p:nvSpPr>
              <p:cNvPr id="62620" name="Line 156"/>
              <p:cNvSpPr>
                <a:spLocks noChangeShapeType="1"/>
              </p:cNvSpPr>
              <p:nvPr/>
            </p:nvSpPr>
            <p:spPr bwMode="auto">
              <a:xfrm>
                <a:off x="1536" y="3360"/>
                <a:ext cx="2016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621" name="Text Box 157"/>
              <p:cNvSpPr txBox="1">
                <a:spLocks noChangeArrowheads="1"/>
              </p:cNvSpPr>
              <p:nvPr/>
            </p:nvSpPr>
            <p:spPr bwMode="auto">
              <a:xfrm>
                <a:off x="1874" y="2976"/>
                <a:ext cx="692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12000  </a:t>
                </a:r>
              </a:p>
            </p:txBody>
          </p:sp>
        </p:grpSp>
        <p:grpSp>
          <p:nvGrpSpPr>
            <p:cNvPr id="62622" name="Group 158"/>
            <p:cNvGrpSpPr>
              <a:grpSpLocks/>
            </p:cNvGrpSpPr>
            <p:nvPr/>
          </p:nvGrpSpPr>
          <p:grpSpPr bwMode="auto">
            <a:xfrm>
              <a:off x="1947" y="3364"/>
              <a:ext cx="2016" cy="384"/>
              <a:chOff x="1536" y="3504"/>
              <a:chExt cx="2016" cy="384"/>
            </a:xfrm>
          </p:grpSpPr>
          <p:sp>
            <p:nvSpPr>
              <p:cNvPr id="62623" name="Line 159"/>
              <p:cNvSpPr>
                <a:spLocks noChangeShapeType="1"/>
              </p:cNvSpPr>
              <p:nvPr/>
            </p:nvSpPr>
            <p:spPr bwMode="auto">
              <a:xfrm flipH="1">
                <a:off x="1536" y="3504"/>
                <a:ext cx="2016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624" name="Text Box 160"/>
              <p:cNvSpPr txBox="1">
                <a:spLocks noChangeArrowheads="1"/>
              </p:cNvSpPr>
              <p:nvPr/>
            </p:nvSpPr>
            <p:spPr bwMode="auto">
              <a:xfrm>
                <a:off x="1872" y="3600"/>
                <a:ext cx="692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15000  </a:t>
                </a:r>
              </a:p>
            </p:txBody>
          </p:sp>
        </p:grpSp>
        <p:sp>
          <p:nvSpPr>
            <p:cNvPr id="62611" name="Oval 147"/>
            <p:cNvSpPr>
              <a:spLocks noChangeArrowheads="1"/>
            </p:cNvSpPr>
            <p:nvPr/>
          </p:nvSpPr>
          <p:spPr bwMode="auto">
            <a:xfrm>
              <a:off x="3968" y="2201"/>
              <a:ext cx="595" cy="59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2612" name="Text Box 148"/>
            <p:cNvSpPr txBox="1">
              <a:spLocks noChangeArrowheads="1"/>
            </p:cNvSpPr>
            <p:nvPr/>
          </p:nvSpPr>
          <p:spPr bwMode="auto">
            <a:xfrm>
              <a:off x="3989" y="2337"/>
              <a:ext cx="62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上海  </a:t>
              </a:r>
            </a:p>
          </p:txBody>
        </p:sp>
        <p:grpSp>
          <p:nvGrpSpPr>
            <p:cNvPr id="62625" name="Group 161"/>
            <p:cNvGrpSpPr>
              <a:grpSpLocks/>
            </p:cNvGrpSpPr>
            <p:nvPr/>
          </p:nvGrpSpPr>
          <p:grpSpPr bwMode="auto">
            <a:xfrm>
              <a:off x="1947" y="2156"/>
              <a:ext cx="2021" cy="358"/>
              <a:chOff x="1536" y="1968"/>
              <a:chExt cx="2021" cy="358"/>
            </a:xfrm>
          </p:grpSpPr>
          <p:cxnSp>
            <p:nvCxnSpPr>
              <p:cNvPr id="62626" name="AutoShape 162"/>
              <p:cNvCxnSpPr>
                <a:cxnSpLocks noChangeShapeType="1"/>
                <a:stCxn id="62608" idx="6"/>
                <a:endCxn id="62611" idx="2"/>
              </p:cNvCxnSpPr>
              <p:nvPr/>
            </p:nvCxnSpPr>
            <p:spPr bwMode="auto">
              <a:xfrm>
                <a:off x="1536" y="2326"/>
                <a:ext cx="2021" cy="0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sp>
            <p:nvSpPr>
              <p:cNvPr id="62627" name="Text Box 163"/>
              <p:cNvSpPr txBox="1">
                <a:spLocks noChangeArrowheads="1"/>
              </p:cNvSpPr>
              <p:nvPr/>
            </p:nvSpPr>
            <p:spPr bwMode="auto">
              <a:xfrm>
                <a:off x="1872" y="1968"/>
                <a:ext cx="596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1785  </a:t>
                </a:r>
              </a:p>
            </p:txBody>
          </p:sp>
        </p:grpSp>
        <p:sp>
          <p:nvSpPr>
            <p:cNvPr id="62608" name="Oval 144"/>
            <p:cNvSpPr>
              <a:spLocks noChangeArrowheads="1"/>
            </p:cNvSpPr>
            <p:nvPr/>
          </p:nvSpPr>
          <p:spPr bwMode="auto">
            <a:xfrm>
              <a:off x="1363" y="2201"/>
              <a:ext cx="595" cy="59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2609" name="Text Box 145"/>
            <p:cNvSpPr txBox="1">
              <a:spLocks noChangeArrowheads="1"/>
            </p:cNvSpPr>
            <p:nvPr/>
          </p:nvSpPr>
          <p:spPr bwMode="auto">
            <a:xfrm>
              <a:off x="1394" y="2337"/>
              <a:ext cx="62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北京  </a:t>
              </a:r>
            </a:p>
          </p:txBody>
        </p:sp>
        <p:sp>
          <p:nvSpPr>
            <p:cNvPr id="62614" name="Oval 150"/>
            <p:cNvSpPr>
              <a:spLocks noChangeArrowheads="1"/>
            </p:cNvSpPr>
            <p:nvPr/>
          </p:nvSpPr>
          <p:spPr bwMode="auto">
            <a:xfrm>
              <a:off x="1378" y="2977"/>
              <a:ext cx="595" cy="59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2615" name="Text Box 151"/>
            <p:cNvSpPr txBox="1">
              <a:spLocks noChangeArrowheads="1"/>
            </p:cNvSpPr>
            <p:nvPr/>
          </p:nvSpPr>
          <p:spPr bwMode="auto">
            <a:xfrm>
              <a:off x="1389" y="3109"/>
              <a:ext cx="62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北京  </a:t>
              </a:r>
            </a:p>
          </p:txBody>
        </p:sp>
      </p:grp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26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26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8" grpId="0" autoUpdateAnimBg="0"/>
      <p:bldP spid="62469" grpId="0" autoUpdateAnimBg="0"/>
      <p:bldP spid="62470" grpId="0" autoUpdateAnimBg="0"/>
      <p:bldP spid="62471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606" name="Group 118"/>
          <p:cNvGrpSpPr>
            <a:grpSpLocks/>
          </p:cNvGrpSpPr>
          <p:nvPr/>
        </p:nvGrpSpPr>
        <p:grpSpPr bwMode="auto">
          <a:xfrm>
            <a:off x="7465866" y="4285945"/>
            <a:ext cx="2087623" cy="932247"/>
            <a:chOff x="3897" y="1898"/>
            <a:chExt cx="868" cy="777"/>
          </a:xfrm>
        </p:grpSpPr>
        <p:sp>
          <p:nvSpPr>
            <p:cNvPr id="63584" name="Oval 96"/>
            <p:cNvSpPr>
              <a:spLocks noChangeArrowheads="1"/>
            </p:cNvSpPr>
            <p:nvPr/>
          </p:nvSpPr>
          <p:spPr bwMode="auto">
            <a:xfrm>
              <a:off x="4194" y="1908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85" name="Text Box 97"/>
            <p:cNvSpPr txBox="1">
              <a:spLocks noChangeArrowheads="1"/>
            </p:cNvSpPr>
            <p:nvPr/>
          </p:nvSpPr>
          <p:spPr bwMode="auto">
            <a:xfrm>
              <a:off x="4182" y="189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63586" name="Oval 98"/>
            <p:cNvSpPr>
              <a:spLocks noChangeArrowheads="1"/>
            </p:cNvSpPr>
            <p:nvPr/>
          </p:nvSpPr>
          <p:spPr bwMode="auto">
            <a:xfrm>
              <a:off x="3897" y="2266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87" name="Text Box 99"/>
            <p:cNvSpPr txBox="1">
              <a:spLocks noChangeArrowheads="1"/>
            </p:cNvSpPr>
            <p:nvPr/>
          </p:nvSpPr>
          <p:spPr bwMode="auto">
            <a:xfrm>
              <a:off x="3898" y="228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63588" name="Oval 100"/>
            <p:cNvSpPr>
              <a:spLocks noChangeArrowheads="1"/>
            </p:cNvSpPr>
            <p:nvPr/>
          </p:nvSpPr>
          <p:spPr bwMode="auto">
            <a:xfrm>
              <a:off x="4473" y="2266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89" name="Text Box 101"/>
            <p:cNvSpPr txBox="1">
              <a:spLocks noChangeArrowheads="1"/>
            </p:cNvSpPr>
            <p:nvPr/>
          </p:nvSpPr>
          <p:spPr bwMode="auto">
            <a:xfrm>
              <a:off x="4468" y="228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63590" name="AutoShape 102"/>
            <p:cNvCxnSpPr>
              <a:cxnSpLocks noChangeShapeType="1"/>
              <a:stCxn id="63588" idx="2"/>
              <a:endCxn id="63586" idx="6"/>
            </p:cNvCxnSpPr>
            <p:nvPr/>
          </p:nvCxnSpPr>
          <p:spPr bwMode="auto">
            <a:xfrm flipH="1">
              <a:off x="4061" y="2470"/>
              <a:ext cx="412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591" name="AutoShape 103"/>
            <p:cNvCxnSpPr>
              <a:cxnSpLocks noChangeShapeType="1"/>
              <a:stCxn id="63586" idx="7"/>
              <a:endCxn id="63584" idx="3"/>
            </p:cNvCxnSpPr>
            <p:nvPr/>
          </p:nvCxnSpPr>
          <p:spPr bwMode="auto">
            <a:xfrm flipV="1">
              <a:off x="4037" y="2257"/>
              <a:ext cx="181" cy="6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592" name="AutoShape 104"/>
            <p:cNvCxnSpPr>
              <a:cxnSpLocks noChangeShapeType="1"/>
              <a:stCxn id="63588" idx="1"/>
              <a:endCxn id="63584" idx="5"/>
            </p:cNvCxnSpPr>
            <p:nvPr/>
          </p:nvCxnSpPr>
          <p:spPr bwMode="auto">
            <a:xfrm flipH="1" flipV="1">
              <a:off x="4334" y="2257"/>
              <a:ext cx="163" cy="6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63600" name="Group 112"/>
          <p:cNvGrpSpPr>
            <a:grpSpLocks/>
          </p:cNvGrpSpPr>
          <p:nvPr/>
        </p:nvGrpSpPr>
        <p:grpSpPr bwMode="auto">
          <a:xfrm>
            <a:off x="7547082" y="4364082"/>
            <a:ext cx="1639654" cy="806267"/>
            <a:chOff x="816" y="1680"/>
            <a:chExt cx="912" cy="912"/>
          </a:xfrm>
        </p:grpSpPr>
        <p:sp>
          <p:nvSpPr>
            <p:cNvPr id="63601" name="Line 113"/>
            <p:cNvSpPr>
              <a:spLocks noChangeShapeType="1"/>
            </p:cNvSpPr>
            <p:nvPr/>
          </p:nvSpPr>
          <p:spPr bwMode="auto">
            <a:xfrm>
              <a:off x="816" y="1728"/>
              <a:ext cx="912" cy="816"/>
            </a:xfrm>
            <a:prstGeom prst="line">
              <a:avLst/>
            </a:prstGeom>
            <a:noFill/>
            <a:ln w="76200" cap="sq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3602" name="Line 114"/>
            <p:cNvSpPr>
              <a:spLocks noChangeShapeType="1"/>
            </p:cNvSpPr>
            <p:nvPr/>
          </p:nvSpPr>
          <p:spPr bwMode="auto">
            <a:xfrm rot="5400000">
              <a:off x="816" y="1728"/>
              <a:ext cx="912" cy="816"/>
            </a:xfrm>
            <a:prstGeom prst="line">
              <a:avLst/>
            </a:prstGeom>
            <a:noFill/>
            <a:ln w="76200" cap="sq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2060576" y="620714"/>
            <a:ext cx="7516813" cy="129698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zh-CN" dirty="0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子图：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如果图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= (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E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)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和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G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´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= (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´,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E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´)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，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满足：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´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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且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E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´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E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，则称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G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´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为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G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的子图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。</a:t>
            </a:r>
          </a:p>
        </p:txBody>
      </p:sp>
      <p:grpSp>
        <p:nvGrpSpPr>
          <p:cNvPr id="63496" name="Group 8"/>
          <p:cNvGrpSpPr>
            <a:grpSpLocks/>
          </p:cNvGrpSpPr>
          <p:nvPr/>
        </p:nvGrpSpPr>
        <p:grpSpPr bwMode="auto">
          <a:xfrm>
            <a:off x="848121" y="2141483"/>
            <a:ext cx="1854453" cy="1127438"/>
            <a:chOff x="104" y="2253"/>
            <a:chExt cx="823" cy="996"/>
          </a:xfrm>
        </p:grpSpPr>
        <p:sp>
          <p:nvSpPr>
            <p:cNvPr id="63497" name="Oval 9"/>
            <p:cNvSpPr>
              <a:spLocks noChangeArrowheads="1"/>
            </p:cNvSpPr>
            <p:nvPr/>
          </p:nvSpPr>
          <p:spPr bwMode="auto">
            <a:xfrm>
              <a:off x="633" y="229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498" name="Text Box 10"/>
            <p:cNvSpPr txBox="1">
              <a:spLocks noChangeArrowheads="1"/>
            </p:cNvSpPr>
            <p:nvPr/>
          </p:nvSpPr>
          <p:spPr bwMode="auto">
            <a:xfrm>
              <a:off x="626" y="2253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3499" name="Oval 11"/>
            <p:cNvSpPr>
              <a:spLocks noChangeArrowheads="1"/>
            </p:cNvSpPr>
            <p:nvPr/>
          </p:nvSpPr>
          <p:spPr bwMode="auto">
            <a:xfrm>
              <a:off x="105" y="229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00" name="Text Box 12"/>
            <p:cNvSpPr txBox="1">
              <a:spLocks noChangeArrowheads="1"/>
            </p:cNvSpPr>
            <p:nvPr/>
          </p:nvSpPr>
          <p:spPr bwMode="auto">
            <a:xfrm>
              <a:off x="111" y="225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3501" name="Oval 13"/>
            <p:cNvSpPr>
              <a:spLocks noChangeArrowheads="1"/>
            </p:cNvSpPr>
            <p:nvPr/>
          </p:nvSpPr>
          <p:spPr bwMode="auto">
            <a:xfrm>
              <a:off x="105" y="284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02" name="Text Box 14"/>
            <p:cNvSpPr txBox="1">
              <a:spLocks noChangeArrowheads="1"/>
            </p:cNvSpPr>
            <p:nvPr/>
          </p:nvSpPr>
          <p:spPr bwMode="auto">
            <a:xfrm>
              <a:off x="104" y="28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63503" name="Oval 15"/>
            <p:cNvSpPr>
              <a:spLocks noChangeArrowheads="1"/>
            </p:cNvSpPr>
            <p:nvPr/>
          </p:nvSpPr>
          <p:spPr bwMode="auto">
            <a:xfrm>
              <a:off x="633" y="284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04" name="Text Box 16"/>
            <p:cNvSpPr txBox="1">
              <a:spLocks noChangeArrowheads="1"/>
            </p:cNvSpPr>
            <p:nvPr/>
          </p:nvSpPr>
          <p:spPr bwMode="auto">
            <a:xfrm>
              <a:off x="630" y="28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63505" name="AutoShape 17"/>
            <p:cNvCxnSpPr>
              <a:cxnSpLocks noChangeShapeType="1"/>
              <a:stCxn id="63499" idx="6"/>
              <a:endCxn id="63497" idx="2"/>
            </p:cNvCxnSpPr>
            <p:nvPr/>
          </p:nvCxnSpPr>
          <p:spPr bwMode="auto">
            <a:xfrm>
              <a:off x="269" y="2495"/>
              <a:ext cx="364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3506" name="AutoShape 18"/>
            <p:cNvCxnSpPr>
              <a:cxnSpLocks noChangeShapeType="1"/>
              <a:stCxn id="63499" idx="4"/>
              <a:endCxn id="63501" idx="0"/>
            </p:cNvCxnSpPr>
            <p:nvPr/>
          </p:nvCxnSpPr>
          <p:spPr bwMode="auto">
            <a:xfrm>
              <a:off x="187" y="2699"/>
              <a:ext cx="0" cy="14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3507" name="AutoShape 19"/>
            <p:cNvCxnSpPr>
              <a:cxnSpLocks noChangeShapeType="1"/>
              <a:stCxn id="63501" idx="6"/>
              <a:endCxn id="63503" idx="2"/>
            </p:cNvCxnSpPr>
            <p:nvPr/>
          </p:nvCxnSpPr>
          <p:spPr bwMode="auto">
            <a:xfrm>
              <a:off x="269" y="3044"/>
              <a:ext cx="364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3508" name="AutoShape 20"/>
            <p:cNvCxnSpPr>
              <a:cxnSpLocks noChangeShapeType="1"/>
              <a:stCxn id="63503" idx="1"/>
              <a:endCxn id="63499" idx="5"/>
            </p:cNvCxnSpPr>
            <p:nvPr/>
          </p:nvCxnSpPr>
          <p:spPr bwMode="auto">
            <a:xfrm flipH="1" flipV="1">
              <a:off x="245" y="2639"/>
              <a:ext cx="412" cy="26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63509" name="Group 21"/>
          <p:cNvGrpSpPr>
            <a:grpSpLocks/>
          </p:cNvGrpSpPr>
          <p:nvPr/>
        </p:nvGrpSpPr>
        <p:grpSpPr bwMode="auto">
          <a:xfrm>
            <a:off x="9441727" y="2141483"/>
            <a:ext cx="1886374" cy="1127438"/>
            <a:chOff x="4785" y="2221"/>
            <a:chExt cx="881" cy="1150"/>
          </a:xfrm>
        </p:grpSpPr>
        <p:sp>
          <p:nvSpPr>
            <p:cNvPr id="63510" name="Oval 22"/>
            <p:cNvSpPr>
              <a:spLocks noChangeArrowheads="1"/>
            </p:cNvSpPr>
            <p:nvPr/>
          </p:nvSpPr>
          <p:spPr bwMode="auto">
            <a:xfrm>
              <a:off x="5385" y="229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11" name="Text Box 23"/>
            <p:cNvSpPr txBox="1">
              <a:spLocks noChangeArrowheads="1"/>
            </p:cNvSpPr>
            <p:nvPr/>
          </p:nvSpPr>
          <p:spPr bwMode="auto">
            <a:xfrm>
              <a:off x="5362" y="2231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3512" name="Oval 24"/>
            <p:cNvSpPr>
              <a:spLocks noChangeArrowheads="1"/>
            </p:cNvSpPr>
            <p:nvPr/>
          </p:nvSpPr>
          <p:spPr bwMode="auto">
            <a:xfrm>
              <a:off x="4809" y="229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13" name="Text Box 25"/>
            <p:cNvSpPr txBox="1">
              <a:spLocks noChangeArrowheads="1"/>
            </p:cNvSpPr>
            <p:nvPr/>
          </p:nvSpPr>
          <p:spPr bwMode="auto">
            <a:xfrm>
              <a:off x="4796" y="2221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3514" name="Oval 26"/>
            <p:cNvSpPr>
              <a:spLocks noChangeArrowheads="1"/>
            </p:cNvSpPr>
            <p:nvPr/>
          </p:nvSpPr>
          <p:spPr bwMode="auto">
            <a:xfrm>
              <a:off x="5106" y="2604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15" name="Text Box 27"/>
            <p:cNvSpPr txBox="1">
              <a:spLocks noChangeArrowheads="1"/>
            </p:cNvSpPr>
            <p:nvPr/>
          </p:nvSpPr>
          <p:spPr bwMode="auto">
            <a:xfrm>
              <a:off x="5088" y="2557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63516" name="Oval 28"/>
            <p:cNvSpPr>
              <a:spLocks noChangeArrowheads="1"/>
            </p:cNvSpPr>
            <p:nvPr/>
          </p:nvSpPr>
          <p:spPr bwMode="auto">
            <a:xfrm>
              <a:off x="4809" y="2962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17" name="Text Box 29"/>
            <p:cNvSpPr txBox="1">
              <a:spLocks noChangeArrowheads="1"/>
            </p:cNvSpPr>
            <p:nvPr/>
          </p:nvSpPr>
          <p:spPr bwMode="auto">
            <a:xfrm>
              <a:off x="4785" y="291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63518" name="Oval 30"/>
            <p:cNvSpPr>
              <a:spLocks noChangeArrowheads="1"/>
            </p:cNvSpPr>
            <p:nvPr/>
          </p:nvSpPr>
          <p:spPr bwMode="auto">
            <a:xfrm>
              <a:off x="5385" y="2962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19" name="Text Box 31"/>
            <p:cNvSpPr txBox="1">
              <a:spLocks noChangeArrowheads="1"/>
            </p:cNvSpPr>
            <p:nvPr/>
          </p:nvSpPr>
          <p:spPr bwMode="auto">
            <a:xfrm>
              <a:off x="5369" y="288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63520" name="AutoShape 32"/>
            <p:cNvCxnSpPr>
              <a:cxnSpLocks noChangeShapeType="1"/>
              <a:stCxn id="63512" idx="6"/>
              <a:endCxn id="63510" idx="2"/>
            </p:cNvCxnSpPr>
            <p:nvPr/>
          </p:nvCxnSpPr>
          <p:spPr bwMode="auto">
            <a:xfrm>
              <a:off x="4973" y="2495"/>
              <a:ext cx="412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521" name="AutoShape 33"/>
            <p:cNvCxnSpPr>
              <a:cxnSpLocks noChangeShapeType="1"/>
              <a:stCxn id="63512" idx="4"/>
              <a:endCxn id="63516" idx="0"/>
            </p:cNvCxnSpPr>
            <p:nvPr/>
          </p:nvCxnSpPr>
          <p:spPr bwMode="auto">
            <a:xfrm>
              <a:off x="4891" y="2699"/>
              <a:ext cx="0" cy="26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522" name="AutoShape 34"/>
            <p:cNvCxnSpPr>
              <a:cxnSpLocks noChangeShapeType="1"/>
              <a:stCxn id="63516" idx="7"/>
              <a:endCxn id="63514" idx="3"/>
            </p:cNvCxnSpPr>
            <p:nvPr/>
          </p:nvCxnSpPr>
          <p:spPr bwMode="auto">
            <a:xfrm flipV="1">
              <a:off x="4949" y="2953"/>
              <a:ext cx="181" cy="6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523" name="AutoShape 35"/>
            <p:cNvCxnSpPr>
              <a:cxnSpLocks noChangeShapeType="1"/>
              <a:stCxn id="63514" idx="7"/>
              <a:endCxn id="63510" idx="3"/>
            </p:cNvCxnSpPr>
            <p:nvPr/>
          </p:nvCxnSpPr>
          <p:spPr bwMode="auto">
            <a:xfrm flipV="1">
              <a:off x="5246" y="2639"/>
              <a:ext cx="163" cy="2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524" name="AutoShape 36"/>
            <p:cNvCxnSpPr>
              <a:cxnSpLocks noChangeShapeType="1"/>
              <a:stCxn id="63518" idx="0"/>
              <a:endCxn id="63510" idx="4"/>
            </p:cNvCxnSpPr>
            <p:nvPr/>
          </p:nvCxnSpPr>
          <p:spPr bwMode="auto">
            <a:xfrm flipV="1">
              <a:off x="5467" y="2699"/>
              <a:ext cx="0" cy="26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525" name="AutoShape 37"/>
            <p:cNvCxnSpPr>
              <a:cxnSpLocks noChangeShapeType="1"/>
              <a:stCxn id="63518" idx="1"/>
              <a:endCxn id="63514" idx="5"/>
            </p:cNvCxnSpPr>
            <p:nvPr/>
          </p:nvCxnSpPr>
          <p:spPr bwMode="auto">
            <a:xfrm flipH="1" flipV="1">
              <a:off x="5246" y="2953"/>
              <a:ext cx="163" cy="6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63526" name="Group 38"/>
          <p:cNvGrpSpPr>
            <a:grpSpLocks/>
          </p:cNvGrpSpPr>
          <p:nvPr/>
        </p:nvGrpSpPr>
        <p:grpSpPr bwMode="auto">
          <a:xfrm>
            <a:off x="2965320" y="2229650"/>
            <a:ext cx="612000" cy="435340"/>
            <a:chOff x="1060" y="2202"/>
            <a:chExt cx="297" cy="497"/>
          </a:xfrm>
        </p:grpSpPr>
        <p:sp>
          <p:nvSpPr>
            <p:cNvPr id="63527" name="Oval 39"/>
            <p:cNvSpPr>
              <a:spLocks noChangeArrowheads="1"/>
            </p:cNvSpPr>
            <p:nvPr/>
          </p:nvSpPr>
          <p:spPr bwMode="auto">
            <a:xfrm>
              <a:off x="1074" y="229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28" name="Text Box 40"/>
            <p:cNvSpPr txBox="1">
              <a:spLocks noChangeArrowheads="1"/>
            </p:cNvSpPr>
            <p:nvPr/>
          </p:nvSpPr>
          <p:spPr bwMode="auto">
            <a:xfrm>
              <a:off x="1060" y="220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</p:grpSp>
      <p:grpSp>
        <p:nvGrpSpPr>
          <p:cNvPr id="63529" name="Group 41"/>
          <p:cNvGrpSpPr>
            <a:grpSpLocks/>
          </p:cNvGrpSpPr>
          <p:nvPr/>
        </p:nvGrpSpPr>
        <p:grpSpPr bwMode="auto">
          <a:xfrm>
            <a:off x="3567536" y="2251278"/>
            <a:ext cx="697710" cy="924988"/>
            <a:chOff x="1440" y="2193"/>
            <a:chExt cx="323" cy="1056"/>
          </a:xfrm>
        </p:grpSpPr>
        <p:sp>
          <p:nvSpPr>
            <p:cNvPr id="63530" name="Oval 42"/>
            <p:cNvSpPr>
              <a:spLocks noChangeArrowheads="1"/>
            </p:cNvSpPr>
            <p:nvPr/>
          </p:nvSpPr>
          <p:spPr bwMode="auto">
            <a:xfrm>
              <a:off x="1458" y="229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31" name="Text Box 43"/>
            <p:cNvSpPr txBox="1">
              <a:spLocks noChangeArrowheads="1"/>
            </p:cNvSpPr>
            <p:nvPr/>
          </p:nvSpPr>
          <p:spPr bwMode="auto">
            <a:xfrm>
              <a:off x="1440" y="2193"/>
              <a:ext cx="323" cy="497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3532" name="Oval 44"/>
            <p:cNvSpPr>
              <a:spLocks noChangeArrowheads="1"/>
            </p:cNvSpPr>
            <p:nvPr/>
          </p:nvSpPr>
          <p:spPr bwMode="auto">
            <a:xfrm>
              <a:off x="1458" y="284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33" name="Text Box 45"/>
            <p:cNvSpPr txBox="1">
              <a:spLocks noChangeArrowheads="1"/>
            </p:cNvSpPr>
            <p:nvPr/>
          </p:nvSpPr>
          <p:spPr bwMode="auto">
            <a:xfrm>
              <a:off x="1444" y="2749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cxnSp>
          <p:nvCxnSpPr>
            <p:cNvPr id="63534" name="AutoShape 46"/>
            <p:cNvCxnSpPr>
              <a:cxnSpLocks noChangeShapeType="1"/>
              <a:stCxn id="63530" idx="4"/>
              <a:endCxn id="63532" idx="0"/>
            </p:cNvCxnSpPr>
            <p:nvPr/>
          </p:nvCxnSpPr>
          <p:spPr bwMode="auto">
            <a:xfrm>
              <a:off x="1540" y="2699"/>
              <a:ext cx="0" cy="14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63535" name="Group 47"/>
          <p:cNvGrpSpPr>
            <a:grpSpLocks/>
          </p:cNvGrpSpPr>
          <p:nvPr/>
        </p:nvGrpSpPr>
        <p:grpSpPr bwMode="auto">
          <a:xfrm>
            <a:off x="4459938" y="2214166"/>
            <a:ext cx="1610256" cy="1006582"/>
            <a:chOff x="1758" y="2193"/>
            <a:chExt cx="795" cy="1056"/>
          </a:xfrm>
        </p:grpSpPr>
        <p:sp>
          <p:nvSpPr>
            <p:cNvPr id="63536" name="Oval 48"/>
            <p:cNvSpPr>
              <a:spLocks noChangeArrowheads="1"/>
            </p:cNvSpPr>
            <p:nvPr/>
          </p:nvSpPr>
          <p:spPr bwMode="auto">
            <a:xfrm>
              <a:off x="2274" y="229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37" name="Text Box 49"/>
            <p:cNvSpPr txBox="1">
              <a:spLocks noChangeArrowheads="1"/>
            </p:cNvSpPr>
            <p:nvPr/>
          </p:nvSpPr>
          <p:spPr bwMode="auto">
            <a:xfrm>
              <a:off x="2256" y="2219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3538" name="Oval 50"/>
            <p:cNvSpPr>
              <a:spLocks noChangeArrowheads="1"/>
            </p:cNvSpPr>
            <p:nvPr/>
          </p:nvSpPr>
          <p:spPr bwMode="auto">
            <a:xfrm>
              <a:off x="1785" y="229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39" name="Text Box 51"/>
            <p:cNvSpPr txBox="1">
              <a:spLocks noChangeArrowheads="1"/>
            </p:cNvSpPr>
            <p:nvPr/>
          </p:nvSpPr>
          <p:spPr bwMode="auto">
            <a:xfrm>
              <a:off x="1758" y="2193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3540" name="Oval 52"/>
            <p:cNvSpPr>
              <a:spLocks noChangeArrowheads="1"/>
            </p:cNvSpPr>
            <p:nvPr/>
          </p:nvSpPr>
          <p:spPr bwMode="auto">
            <a:xfrm>
              <a:off x="2274" y="284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41" name="Text Box 53"/>
            <p:cNvSpPr txBox="1">
              <a:spLocks noChangeArrowheads="1"/>
            </p:cNvSpPr>
            <p:nvPr/>
          </p:nvSpPr>
          <p:spPr bwMode="auto">
            <a:xfrm>
              <a:off x="2243" y="2769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63542" name="AutoShape 54"/>
            <p:cNvCxnSpPr>
              <a:cxnSpLocks noChangeShapeType="1"/>
              <a:stCxn id="63538" idx="6"/>
              <a:endCxn id="63536" idx="2"/>
            </p:cNvCxnSpPr>
            <p:nvPr/>
          </p:nvCxnSpPr>
          <p:spPr bwMode="auto">
            <a:xfrm>
              <a:off x="1949" y="2495"/>
              <a:ext cx="325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3543" name="AutoShape 55"/>
            <p:cNvCxnSpPr>
              <a:cxnSpLocks noChangeShapeType="1"/>
              <a:stCxn id="63540" idx="1"/>
              <a:endCxn id="63538" idx="5"/>
            </p:cNvCxnSpPr>
            <p:nvPr/>
          </p:nvCxnSpPr>
          <p:spPr bwMode="auto">
            <a:xfrm flipH="1" flipV="1">
              <a:off x="1925" y="2639"/>
              <a:ext cx="373" cy="26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63554" name="Group 66"/>
          <p:cNvGrpSpPr>
            <a:grpSpLocks/>
          </p:cNvGrpSpPr>
          <p:nvPr/>
        </p:nvGrpSpPr>
        <p:grpSpPr bwMode="auto">
          <a:xfrm>
            <a:off x="4297877" y="4190543"/>
            <a:ext cx="1813529" cy="1114188"/>
            <a:chOff x="1736" y="3146"/>
            <a:chExt cx="824" cy="1019"/>
          </a:xfrm>
        </p:grpSpPr>
        <p:sp>
          <p:nvSpPr>
            <p:cNvPr id="63555" name="Oval 67"/>
            <p:cNvSpPr>
              <a:spLocks noChangeArrowheads="1"/>
            </p:cNvSpPr>
            <p:nvPr/>
          </p:nvSpPr>
          <p:spPr bwMode="auto">
            <a:xfrm>
              <a:off x="2274" y="3206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56" name="Text Box 68"/>
            <p:cNvSpPr txBox="1">
              <a:spLocks noChangeArrowheads="1"/>
            </p:cNvSpPr>
            <p:nvPr/>
          </p:nvSpPr>
          <p:spPr bwMode="auto">
            <a:xfrm>
              <a:off x="2263" y="31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3557" name="Oval 69"/>
            <p:cNvSpPr>
              <a:spLocks noChangeArrowheads="1"/>
            </p:cNvSpPr>
            <p:nvPr/>
          </p:nvSpPr>
          <p:spPr bwMode="auto">
            <a:xfrm>
              <a:off x="1746" y="3206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58" name="Text Box 70"/>
            <p:cNvSpPr txBox="1">
              <a:spLocks noChangeArrowheads="1"/>
            </p:cNvSpPr>
            <p:nvPr/>
          </p:nvSpPr>
          <p:spPr bwMode="auto">
            <a:xfrm>
              <a:off x="1736" y="314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3559" name="Oval 71"/>
            <p:cNvSpPr>
              <a:spLocks noChangeArrowheads="1"/>
            </p:cNvSpPr>
            <p:nvPr/>
          </p:nvSpPr>
          <p:spPr bwMode="auto">
            <a:xfrm>
              <a:off x="2274" y="3756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60" name="Text Box 72"/>
            <p:cNvSpPr txBox="1">
              <a:spLocks noChangeArrowheads="1"/>
            </p:cNvSpPr>
            <p:nvPr/>
          </p:nvSpPr>
          <p:spPr bwMode="auto">
            <a:xfrm>
              <a:off x="2260" y="371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63561" name="AutoShape 73"/>
            <p:cNvCxnSpPr>
              <a:cxnSpLocks noChangeShapeType="1"/>
              <a:stCxn id="63557" idx="6"/>
              <a:endCxn id="63555" idx="2"/>
            </p:cNvCxnSpPr>
            <p:nvPr/>
          </p:nvCxnSpPr>
          <p:spPr bwMode="auto">
            <a:xfrm>
              <a:off x="1910" y="3411"/>
              <a:ext cx="364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3562" name="AutoShape 74"/>
            <p:cNvCxnSpPr>
              <a:cxnSpLocks noChangeShapeType="1"/>
              <a:stCxn id="63559" idx="1"/>
              <a:endCxn id="63557" idx="5"/>
            </p:cNvCxnSpPr>
            <p:nvPr/>
          </p:nvCxnSpPr>
          <p:spPr bwMode="auto">
            <a:xfrm flipH="1" flipV="1">
              <a:off x="1886" y="3555"/>
              <a:ext cx="412" cy="26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63563" name="Group 75"/>
          <p:cNvGrpSpPr>
            <a:grpSpLocks/>
          </p:cNvGrpSpPr>
          <p:nvPr/>
        </p:nvGrpSpPr>
        <p:grpSpPr bwMode="auto">
          <a:xfrm>
            <a:off x="7589461" y="2151763"/>
            <a:ext cx="1800878" cy="1185258"/>
            <a:chOff x="3865" y="2231"/>
            <a:chExt cx="875" cy="1140"/>
          </a:xfrm>
        </p:grpSpPr>
        <p:sp>
          <p:nvSpPr>
            <p:cNvPr id="63564" name="Oval 76"/>
            <p:cNvSpPr>
              <a:spLocks noChangeArrowheads="1"/>
            </p:cNvSpPr>
            <p:nvPr/>
          </p:nvSpPr>
          <p:spPr bwMode="auto">
            <a:xfrm>
              <a:off x="4464" y="229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65" name="Text Box 77"/>
            <p:cNvSpPr txBox="1">
              <a:spLocks noChangeArrowheads="1"/>
            </p:cNvSpPr>
            <p:nvPr/>
          </p:nvSpPr>
          <p:spPr bwMode="auto">
            <a:xfrm>
              <a:off x="4443" y="2231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3566" name="Oval 78"/>
            <p:cNvSpPr>
              <a:spLocks noChangeArrowheads="1"/>
            </p:cNvSpPr>
            <p:nvPr/>
          </p:nvSpPr>
          <p:spPr bwMode="auto">
            <a:xfrm>
              <a:off x="3888" y="229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67" name="Text Box 79"/>
            <p:cNvSpPr txBox="1">
              <a:spLocks noChangeArrowheads="1"/>
            </p:cNvSpPr>
            <p:nvPr/>
          </p:nvSpPr>
          <p:spPr bwMode="auto">
            <a:xfrm>
              <a:off x="3874" y="2231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3568" name="Oval 80"/>
            <p:cNvSpPr>
              <a:spLocks noChangeArrowheads="1"/>
            </p:cNvSpPr>
            <p:nvPr/>
          </p:nvSpPr>
          <p:spPr bwMode="auto">
            <a:xfrm>
              <a:off x="3888" y="2962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69" name="Text Box 81"/>
            <p:cNvSpPr txBox="1">
              <a:spLocks noChangeArrowheads="1"/>
            </p:cNvSpPr>
            <p:nvPr/>
          </p:nvSpPr>
          <p:spPr bwMode="auto">
            <a:xfrm>
              <a:off x="3865" y="287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63570" name="Oval 82"/>
            <p:cNvSpPr>
              <a:spLocks noChangeArrowheads="1"/>
            </p:cNvSpPr>
            <p:nvPr/>
          </p:nvSpPr>
          <p:spPr bwMode="auto">
            <a:xfrm>
              <a:off x="4464" y="2962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71" name="Text Box 83"/>
            <p:cNvSpPr txBox="1">
              <a:spLocks noChangeArrowheads="1"/>
            </p:cNvSpPr>
            <p:nvPr/>
          </p:nvSpPr>
          <p:spPr bwMode="auto">
            <a:xfrm>
              <a:off x="4436" y="292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63572" name="AutoShape 84"/>
            <p:cNvCxnSpPr>
              <a:cxnSpLocks noChangeShapeType="1"/>
              <a:stCxn id="63566" idx="6"/>
              <a:endCxn id="63564" idx="2"/>
            </p:cNvCxnSpPr>
            <p:nvPr/>
          </p:nvCxnSpPr>
          <p:spPr bwMode="auto">
            <a:xfrm>
              <a:off x="4052" y="2495"/>
              <a:ext cx="412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573" name="AutoShape 85"/>
            <p:cNvCxnSpPr>
              <a:cxnSpLocks noChangeShapeType="1"/>
              <a:stCxn id="63566" idx="4"/>
              <a:endCxn id="63568" idx="0"/>
            </p:cNvCxnSpPr>
            <p:nvPr/>
          </p:nvCxnSpPr>
          <p:spPr bwMode="auto">
            <a:xfrm>
              <a:off x="3970" y="2699"/>
              <a:ext cx="0" cy="26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574" name="AutoShape 86"/>
            <p:cNvCxnSpPr>
              <a:cxnSpLocks noChangeShapeType="1"/>
              <a:stCxn id="63570" idx="0"/>
              <a:endCxn id="63564" idx="4"/>
            </p:cNvCxnSpPr>
            <p:nvPr/>
          </p:nvCxnSpPr>
          <p:spPr bwMode="auto">
            <a:xfrm flipV="1">
              <a:off x="4546" y="2699"/>
              <a:ext cx="0" cy="26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63575" name="Group 87"/>
          <p:cNvGrpSpPr>
            <a:grpSpLocks/>
          </p:cNvGrpSpPr>
          <p:nvPr/>
        </p:nvGrpSpPr>
        <p:grpSpPr bwMode="auto">
          <a:xfrm>
            <a:off x="6066789" y="2243414"/>
            <a:ext cx="1425070" cy="1125065"/>
            <a:chOff x="3053" y="2200"/>
            <a:chExt cx="681" cy="1171"/>
          </a:xfrm>
        </p:grpSpPr>
        <p:sp>
          <p:nvSpPr>
            <p:cNvPr id="63576" name="Oval 88"/>
            <p:cNvSpPr>
              <a:spLocks noChangeArrowheads="1"/>
            </p:cNvSpPr>
            <p:nvPr/>
          </p:nvSpPr>
          <p:spPr bwMode="auto">
            <a:xfrm>
              <a:off x="3456" y="229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77" name="Text Box 89"/>
            <p:cNvSpPr txBox="1">
              <a:spLocks noChangeArrowheads="1"/>
            </p:cNvSpPr>
            <p:nvPr/>
          </p:nvSpPr>
          <p:spPr bwMode="auto">
            <a:xfrm>
              <a:off x="3436" y="2233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3578" name="Oval 90"/>
            <p:cNvSpPr>
              <a:spLocks noChangeArrowheads="1"/>
            </p:cNvSpPr>
            <p:nvPr/>
          </p:nvSpPr>
          <p:spPr bwMode="auto">
            <a:xfrm>
              <a:off x="3072" y="229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79" name="Text Box 91"/>
            <p:cNvSpPr txBox="1">
              <a:spLocks noChangeArrowheads="1"/>
            </p:cNvSpPr>
            <p:nvPr/>
          </p:nvSpPr>
          <p:spPr bwMode="auto">
            <a:xfrm>
              <a:off x="3053" y="220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3580" name="Oval 92"/>
            <p:cNvSpPr>
              <a:spLocks noChangeArrowheads="1"/>
            </p:cNvSpPr>
            <p:nvPr/>
          </p:nvSpPr>
          <p:spPr bwMode="auto">
            <a:xfrm>
              <a:off x="3456" y="2962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81" name="Text Box 93"/>
            <p:cNvSpPr txBox="1">
              <a:spLocks noChangeArrowheads="1"/>
            </p:cNvSpPr>
            <p:nvPr/>
          </p:nvSpPr>
          <p:spPr bwMode="auto">
            <a:xfrm>
              <a:off x="3437" y="288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63582" name="AutoShape 94"/>
            <p:cNvCxnSpPr>
              <a:cxnSpLocks noChangeShapeType="1"/>
              <a:stCxn id="63580" idx="0"/>
              <a:endCxn id="63576" idx="4"/>
            </p:cNvCxnSpPr>
            <p:nvPr/>
          </p:nvCxnSpPr>
          <p:spPr bwMode="auto">
            <a:xfrm flipV="1">
              <a:off x="3538" y="2699"/>
              <a:ext cx="0" cy="26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63597" name="Line 109"/>
          <p:cNvSpPr>
            <a:spLocks noChangeShapeType="1"/>
          </p:cNvSpPr>
          <p:nvPr/>
        </p:nvSpPr>
        <p:spPr bwMode="auto">
          <a:xfrm>
            <a:off x="4438934" y="4137465"/>
            <a:ext cx="1202717" cy="1062881"/>
          </a:xfrm>
          <a:prstGeom prst="line">
            <a:avLst/>
          </a:prstGeom>
          <a:noFill/>
          <a:ln w="76200" cap="sq">
            <a:solidFill>
              <a:srgbClr val="0000FF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63598" name="Line 110"/>
          <p:cNvSpPr>
            <a:spLocks noChangeShapeType="1"/>
          </p:cNvSpPr>
          <p:nvPr/>
        </p:nvSpPr>
        <p:spPr bwMode="auto">
          <a:xfrm rot="5400000">
            <a:off x="4443991" y="4005903"/>
            <a:ext cx="1094218" cy="1295400"/>
          </a:xfrm>
          <a:prstGeom prst="line">
            <a:avLst/>
          </a:prstGeom>
          <a:noFill/>
          <a:ln w="76200" cap="sq">
            <a:solidFill>
              <a:srgbClr val="0000FF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grpSp>
        <p:nvGrpSpPr>
          <p:cNvPr id="63604" name="Group 116"/>
          <p:cNvGrpSpPr>
            <a:grpSpLocks/>
          </p:cNvGrpSpPr>
          <p:nvPr/>
        </p:nvGrpSpPr>
        <p:grpSpPr bwMode="auto">
          <a:xfrm>
            <a:off x="2306958" y="4190067"/>
            <a:ext cx="1749089" cy="1088216"/>
            <a:chOff x="817" y="1680"/>
            <a:chExt cx="828" cy="1021"/>
          </a:xfrm>
        </p:grpSpPr>
        <p:sp>
          <p:nvSpPr>
            <p:cNvPr id="63545" name="Oval 57"/>
            <p:cNvSpPr>
              <a:spLocks noChangeArrowheads="1"/>
            </p:cNvSpPr>
            <p:nvPr/>
          </p:nvSpPr>
          <p:spPr bwMode="auto">
            <a:xfrm>
              <a:off x="1362" y="1742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46" name="Text Box 58"/>
            <p:cNvSpPr txBox="1">
              <a:spLocks noChangeArrowheads="1"/>
            </p:cNvSpPr>
            <p:nvPr/>
          </p:nvSpPr>
          <p:spPr bwMode="auto">
            <a:xfrm>
              <a:off x="1348" y="1711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3547" name="Oval 59"/>
            <p:cNvSpPr>
              <a:spLocks noChangeArrowheads="1"/>
            </p:cNvSpPr>
            <p:nvPr/>
          </p:nvSpPr>
          <p:spPr bwMode="auto">
            <a:xfrm>
              <a:off x="834" y="1742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48" name="Text Box 60"/>
            <p:cNvSpPr txBox="1">
              <a:spLocks noChangeArrowheads="1"/>
            </p:cNvSpPr>
            <p:nvPr/>
          </p:nvSpPr>
          <p:spPr bwMode="auto">
            <a:xfrm>
              <a:off x="817" y="168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3549" name="Oval 61"/>
            <p:cNvSpPr>
              <a:spLocks noChangeArrowheads="1"/>
            </p:cNvSpPr>
            <p:nvPr/>
          </p:nvSpPr>
          <p:spPr bwMode="auto">
            <a:xfrm>
              <a:off x="1362" y="2292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50" name="Text Box 62"/>
            <p:cNvSpPr txBox="1">
              <a:spLocks noChangeArrowheads="1"/>
            </p:cNvSpPr>
            <p:nvPr/>
          </p:nvSpPr>
          <p:spPr bwMode="auto">
            <a:xfrm>
              <a:off x="1344" y="223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63551" name="AutoShape 63"/>
            <p:cNvCxnSpPr>
              <a:cxnSpLocks noChangeShapeType="1"/>
              <a:stCxn id="63547" idx="6"/>
              <a:endCxn id="63545" idx="2"/>
            </p:cNvCxnSpPr>
            <p:nvPr/>
          </p:nvCxnSpPr>
          <p:spPr bwMode="auto">
            <a:xfrm>
              <a:off x="998" y="1947"/>
              <a:ext cx="364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3603" name="AutoShape 115"/>
            <p:cNvCxnSpPr>
              <a:cxnSpLocks noChangeShapeType="1"/>
              <a:stCxn id="63547" idx="5"/>
              <a:endCxn id="63549" idx="1"/>
            </p:cNvCxnSpPr>
            <p:nvPr/>
          </p:nvCxnSpPr>
          <p:spPr bwMode="auto">
            <a:xfrm>
              <a:off x="974" y="2091"/>
              <a:ext cx="412" cy="2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63599" name="Group 111"/>
          <p:cNvGrpSpPr>
            <a:grpSpLocks/>
          </p:cNvGrpSpPr>
          <p:nvPr/>
        </p:nvGrpSpPr>
        <p:grpSpPr bwMode="auto">
          <a:xfrm>
            <a:off x="2323331" y="4167773"/>
            <a:ext cx="1716344" cy="1094220"/>
            <a:chOff x="816" y="1680"/>
            <a:chExt cx="912" cy="912"/>
          </a:xfrm>
        </p:grpSpPr>
        <p:sp>
          <p:nvSpPr>
            <p:cNvPr id="63595" name="Line 107"/>
            <p:cNvSpPr>
              <a:spLocks noChangeShapeType="1"/>
            </p:cNvSpPr>
            <p:nvPr/>
          </p:nvSpPr>
          <p:spPr bwMode="auto">
            <a:xfrm>
              <a:off x="816" y="1728"/>
              <a:ext cx="912" cy="816"/>
            </a:xfrm>
            <a:prstGeom prst="line">
              <a:avLst/>
            </a:prstGeom>
            <a:noFill/>
            <a:ln w="76200" cap="sq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3596" name="Line 108"/>
            <p:cNvSpPr>
              <a:spLocks noChangeShapeType="1"/>
            </p:cNvSpPr>
            <p:nvPr/>
          </p:nvSpPr>
          <p:spPr bwMode="auto">
            <a:xfrm rot="5400000">
              <a:off x="816" y="1728"/>
              <a:ext cx="912" cy="816"/>
            </a:xfrm>
            <a:prstGeom prst="line">
              <a:avLst/>
            </a:prstGeom>
            <a:noFill/>
            <a:ln w="76200" cap="sq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3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63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63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3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3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36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36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35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35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3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3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635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635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3" dur="500"/>
                                        <p:tgtEl>
                                          <p:spTgt spid="63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6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6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36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36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36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36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5" grpId="0" autoUpdateAnimBg="0"/>
      <p:bldP spid="63597" grpId="0" animBg="1"/>
      <p:bldP spid="6359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215" name="Text Box 95"/>
          <p:cNvSpPr txBox="1">
            <a:spLocks noChangeArrowheads="1"/>
          </p:cNvSpPr>
          <p:nvPr/>
        </p:nvSpPr>
        <p:spPr bwMode="auto">
          <a:xfrm>
            <a:off x="2101850" y="790575"/>
            <a:ext cx="7709162" cy="156966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邻接点：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若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´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是一条边，则称顶点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´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互为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邻接点，或称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´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相邻接；称边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´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依附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于顶点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，或称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与顶点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相关联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</a:t>
            </a:r>
          </a:p>
        </p:txBody>
      </p:sp>
      <p:sp>
        <p:nvSpPr>
          <p:cNvPr id="261216" name="Text Box 96"/>
          <p:cNvSpPr txBox="1">
            <a:spLocks noChangeArrowheads="1"/>
          </p:cNvSpPr>
          <p:nvPr/>
        </p:nvSpPr>
        <p:spPr bwMode="auto">
          <a:xfrm>
            <a:off x="2101851" y="2568576"/>
            <a:ext cx="7656263" cy="10156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若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是一条弧，则称顶点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邻接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到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，顶点 </a:t>
            </a:r>
          </a:p>
          <a:p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邻接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自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。并称弧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与顶点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相关联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grpSp>
        <p:nvGrpSpPr>
          <p:cNvPr id="261231" name="Group 111"/>
          <p:cNvGrpSpPr>
            <a:grpSpLocks/>
          </p:cNvGrpSpPr>
          <p:nvPr/>
        </p:nvGrpSpPr>
        <p:grpSpPr bwMode="auto">
          <a:xfrm>
            <a:off x="7109512" y="4284723"/>
            <a:ext cx="1900743" cy="1095656"/>
            <a:chOff x="87" y="2279"/>
            <a:chExt cx="840" cy="970"/>
          </a:xfrm>
        </p:grpSpPr>
        <p:sp>
          <p:nvSpPr>
            <p:cNvPr id="261232" name="Oval 112"/>
            <p:cNvSpPr>
              <a:spLocks noChangeArrowheads="1"/>
            </p:cNvSpPr>
            <p:nvPr/>
          </p:nvSpPr>
          <p:spPr bwMode="auto">
            <a:xfrm>
              <a:off x="633" y="229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1233" name="Text Box 113"/>
            <p:cNvSpPr txBox="1">
              <a:spLocks noChangeArrowheads="1"/>
            </p:cNvSpPr>
            <p:nvPr/>
          </p:nvSpPr>
          <p:spPr bwMode="auto">
            <a:xfrm>
              <a:off x="630" y="2279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61234" name="Oval 114"/>
            <p:cNvSpPr>
              <a:spLocks noChangeArrowheads="1"/>
            </p:cNvSpPr>
            <p:nvPr/>
          </p:nvSpPr>
          <p:spPr bwMode="auto">
            <a:xfrm>
              <a:off x="105" y="229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1235" name="Text Box 115"/>
            <p:cNvSpPr txBox="1">
              <a:spLocks noChangeArrowheads="1"/>
            </p:cNvSpPr>
            <p:nvPr/>
          </p:nvSpPr>
          <p:spPr bwMode="auto">
            <a:xfrm>
              <a:off x="87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61236" name="Oval 116"/>
            <p:cNvSpPr>
              <a:spLocks noChangeArrowheads="1"/>
            </p:cNvSpPr>
            <p:nvPr/>
          </p:nvSpPr>
          <p:spPr bwMode="auto">
            <a:xfrm>
              <a:off x="105" y="284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1237" name="Text Box 117"/>
            <p:cNvSpPr txBox="1">
              <a:spLocks noChangeArrowheads="1"/>
            </p:cNvSpPr>
            <p:nvPr/>
          </p:nvSpPr>
          <p:spPr bwMode="auto">
            <a:xfrm>
              <a:off x="96" y="285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61238" name="Oval 118"/>
            <p:cNvSpPr>
              <a:spLocks noChangeArrowheads="1"/>
            </p:cNvSpPr>
            <p:nvPr/>
          </p:nvSpPr>
          <p:spPr bwMode="auto">
            <a:xfrm>
              <a:off x="633" y="284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1239" name="Text Box 119"/>
            <p:cNvSpPr txBox="1">
              <a:spLocks noChangeArrowheads="1"/>
            </p:cNvSpPr>
            <p:nvPr/>
          </p:nvSpPr>
          <p:spPr bwMode="auto">
            <a:xfrm>
              <a:off x="630" y="282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261240" name="AutoShape 120"/>
            <p:cNvCxnSpPr>
              <a:cxnSpLocks noChangeShapeType="1"/>
              <a:stCxn id="261234" idx="6"/>
              <a:endCxn id="261232" idx="2"/>
            </p:cNvCxnSpPr>
            <p:nvPr/>
          </p:nvCxnSpPr>
          <p:spPr bwMode="auto">
            <a:xfrm>
              <a:off x="269" y="2495"/>
              <a:ext cx="364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61241" name="AutoShape 121"/>
            <p:cNvCxnSpPr>
              <a:cxnSpLocks noChangeShapeType="1"/>
              <a:stCxn id="261234" idx="4"/>
              <a:endCxn id="261236" idx="0"/>
            </p:cNvCxnSpPr>
            <p:nvPr/>
          </p:nvCxnSpPr>
          <p:spPr bwMode="auto">
            <a:xfrm>
              <a:off x="187" y="2699"/>
              <a:ext cx="0" cy="14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61242" name="AutoShape 122"/>
            <p:cNvCxnSpPr>
              <a:cxnSpLocks noChangeShapeType="1"/>
              <a:stCxn id="261236" idx="6"/>
              <a:endCxn id="261238" idx="2"/>
            </p:cNvCxnSpPr>
            <p:nvPr/>
          </p:nvCxnSpPr>
          <p:spPr bwMode="auto">
            <a:xfrm>
              <a:off x="269" y="3044"/>
              <a:ext cx="364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61243" name="AutoShape 123"/>
            <p:cNvCxnSpPr>
              <a:cxnSpLocks noChangeShapeType="1"/>
              <a:stCxn id="261238" idx="1"/>
              <a:endCxn id="261234" idx="5"/>
            </p:cNvCxnSpPr>
            <p:nvPr/>
          </p:nvCxnSpPr>
          <p:spPr bwMode="auto">
            <a:xfrm flipH="1" flipV="1">
              <a:off x="245" y="2639"/>
              <a:ext cx="412" cy="26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261244" name="Group 124"/>
          <p:cNvGrpSpPr>
            <a:grpSpLocks/>
          </p:cNvGrpSpPr>
          <p:nvPr/>
        </p:nvGrpSpPr>
        <p:grpSpPr bwMode="auto">
          <a:xfrm>
            <a:off x="3575053" y="4270898"/>
            <a:ext cx="2165861" cy="1259954"/>
            <a:chOff x="4800" y="2267"/>
            <a:chExt cx="875" cy="1104"/>
          </a:xfrm>
        </p:grpSpPr>
        <p:sp>
          <p:nvSpPr>
            <p:cNvPr id="261245" name="Oval 125"/>
            <p:cNvSpPr>
              <a:spLocks noChangeArrowheads="1"/>
            </p:cNvSpPr>
            <p:nvPr/>
          </p:nvSpPr>
          <p:spPr bwMode="auto">
            <a:xfrm>
              <a:off x="5385" y="229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1246" name="Text Box 126"/>
            <p:cNvSpPr txBox="1">
              <a:spLocks noChangeArrowheads="1"/>
            </p:cNvSpPr>
            <p:nvPr/>
          </p:nvSpPr>
          <p:spPr bwMode="auto">
            <a:xfrm>
              <a:off x="5378" y="2267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61247" name="Oval 127"/>
            <p:cNvSpPr>
              <a:spLocks noChangeArrowheads="1"/>
            </p:cNvSpPr>
            <p:nvPr/>
          </p:nvSpPr>
          <p:spPr bwMode="auto">
            <a:xfrm>
              <a:off x="4809" y="229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1248" name="Text Box 128"/>
            <p:cNvSpPr txBox="1">
              <a:spLocks noChangeArrowheads="1"/>
            </p:cNvSpPr>
            <p:nvPr/>
          </p:nvSpPr>
          <p:spPr bwMode="auto">
            <a:xfrm>
              <a:off x="4800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61249" name="Oval 129"/>
            <p:cNvSpPr>
              <a:spLocks noChangeArrowheads="1"/>
            </p:cNvSpPr>
            <p:nvPr/>
          </p:nvSpPr>
          <p:spPr bwMode="auto">
            <a:xfrm>
              <a:off x="5106" y="2604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1250" name="Text Box 130"/>
            <p:cNvSpPr txBox="1">
              <a:spLocks noChangeArrowheads="1"/>
            </p:cNvSpPr>
            <p:nvPr/>
          </p:nvSpPr>
          <p:spPr bwMode="auto">
            <a:xfrm>
              <a:off x="5097" y="257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61251" name="Oval 131"/>
            <p:cNvSpPr>
              <a:spLocks noChangeArrowheads="1"/>
            </p:cNvSpPr>
            <p:nvPr/>
          </p:nvSpPr>
          <p:spPr bwMode="auto">
            <a:xfrm>
              <a:off x="4809" y="2962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1252" name="Text Box 132"/>
            <p:cNvSpPr txBox="1">
              <a:spLocks noChangeArrowheads="1"/>
            </p:cNvSpPr>
            <p:nvPr/>
          </p:nvSpPr>
          <p:spPr bwMode="auto">
            <a:xfrm>
              <a:off x="4809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261253" name="Oval 133"/>
            <p:cNvSpPr>
              <a:spLocks noChangeArrowheads="1"/>
            </p:cNvSpPr>
            <p:nvPr/>
          </p:nvSpPr>
          <p:spPr bwMode="auto">
            <a:xfrm>
              <a:off x="5385" y="2962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1254" name="Text Box 134"/>
            <p:cNvSpPr txBox="1">
              <a:spLocks noChangeArrowheads="1"/>
            </p:cNvSpPr>
            <p:nvPr/>
          </p:nvSpPr>
          <p:spPr bwMode="auto">
            <a:xfrm>
              <a:off x="5376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261255" name="AutoShape 135"/>
            <p:cNvCxnSpPr>
              <a:cxnSpLocks noChangeShapeType="1"/>
              <a:stCxn id="261247" idx="6"/>
              <a:endCxn id="261245" idx="2"/>
            </p:cNvCxnSpPr>
            <p:nvPr/>
          </p:nvCxnSpPr>
          <p:spPr bwMode="auto">
            <a:xfrm>
              <a:off x="4973" y="2495"/>
              <a:ext cx="412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1256" name="AutoShape 136"/>
            <p:cNvCxnSpPr>
              <a:cxnSpLocks noChangeShapeType="1"/>
              <a:stCxn id="261247" idx="4"/>
              <a:endCxn id="261251" idx="0"/>
            </p:cNvCxnSpPr>
            <p:nvPr/>
          </p:nvCxnSpPr>
          <p:spPr bwMode="auto">
            <a:xfrm>
              <a:off x="4891" y="2699"/>
              <a:ext cx="0" cy="26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1257" name="AutoShape 137"/>
            <p:cNvCxnSpPr>
              <a:cxnSpLocks noChangeShapeType="1"/>
              <a:stCxn id="261251" idx="7"/>
              <a:endCxn id="261249" idx="3"/>
            </p:cNvCxnSpPr>
            <p:nvPr/>
          </p:nvCxnSpPr>
          <p:spPr bwMode="auto">
            <a:xfrm flipV="1">
              <a:off x="4949" y="2953"/>
              <a:ext cx="181" cy="6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1258" name="AutoShape 138"/>
            <p:cNvCxnSpPr>
              <a:cxnSpLocks noChangeShapeType="1"/>
              <a:stCxn id="261249" idx="7"/>
              <a:endCxn id="261245" idx="3"/>
            </p:cNvCxnSpPr>
            <p:nvPr/>
          </p:nvCxnSpPr>
          <p:spPr bwMode="auto">
            <a:xfrm flipV="1">
              <a:off x="5246" y="2639"/>
              <a:ext cx="163" cy="2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1259" name="AutoShape 139"/>
            <p:cNvCxnSpPr>
              <a:cxnSpLocks noChangeShapeType="1"/>
              <a:stCxn id="261253" idx="0"/>
              <a:endCxn id="261245" idx="4"/>
            </p:cNvCxnSpPr>
            <p:nvPr/>
          </p:nvCxnSpPr>
          <p:spPr bwMode="auto">
            <a:xfrm flipV="1">
              <a:off x="5467" y="2699"/>
              <a:ext cx="0" cy="26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1260" name="AutoShape 140"/>
            <p:cNvCxnSpPr>
              <a:cxnSpLocks noChangeShapeType="1"/>
              <a:stCxn id="261253" idx="1"/>
              <a:endCxn id="261249" idx="5"/>
            </p:cNvCxnSpPr>
            <p:nvPr/>
          </p:nvCxnSpPr>
          <p:spPr bwMode="auto">
            <a:xfrm flipH="1" flipV="1">
              <a:off x="5246" y="2953"/>
              <a:ext cx="163" cy="6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61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1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261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1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1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215" grpId="0" autoUpdateAnimBg="0"/>
      <p:bldP spid="261216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1584326" y="498476"/>
            <a:ext cx="5186035" cy="1458861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度：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无向图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的度是和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相关联的边的数目，记为： </a:t>
            </a:r>
          </a:p>
          <a:p>
            <a:pPr>
              <a:lnSpc>
                <a:spcPct val="8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TD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grpSp>
        <p:nvGrpSpPr>
          <p:cNvPr id="64517" name="Group 5"/>
          <p:cNvGrpSpPr>
            <a:grpSpLocks/>
          </p:cNvGrpSpPr>
          <p:nvPr/>
        </p:nvGrpSpPr>
        <p:grpSpPr bwMode="auto">
          <a:xfrm>
            <a:off x="6984944" y="647362"/>
            <a:ext cx="2429642" cy="1260475"/>
            <a:chOff x="4809" y="2256"/>
            <a:chExt cx="880" cy="1115"/>
          </a:xfrm>
        </p:grpSpPr>
        <p:sp>
          <p:nvSpPr>
            <p:cNvPr id="64518" name="Oval 6"/>
            <p:cNvSpPr>
              <a:spLocks noChangeArrowheads="1"/>
            </p:cNvSpPr>
            <p:nvPr/>
          </p:nvSpPr>
          <p:spPr bwMode="auto">
            <a:xfrm>
              <a:off x="5385" y="229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19" name="Text Box 7"/>
            <p:cNvSpPr txBox="1">
              <a:spLocks noChangeArrowheads="1"/>
            </p:cNvSpPr>
            <p:nvPr/>
          </p:nvSpPr>
          <p:spPr bwMode="auto">
            <a:xfrm>
              <a:off x="5386" y="225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4520" name="Oval 8"/>
            <p:cNvSpPr>
              <a:spLocks noChangeArrowheads="1"/>
            </p:cNvSpPr>
            <p:nvPr/>
          </p:nvSpPr>
          <p:spPr bwMode="auto">
            <a:xfrm>
              <a:off x="4809" y="229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21" name="Text Box 9"/>
            <p:cNvSpPr txBox="1">
              <a:spLocks noChangeArrowheads="1"/>
            </p:cNvSpPr>
            <p:nvPr/>
          </p:nvSpPr>
          <p:spPr bwMode="auto">
            <a:xfrm>
              <a:off x="4814" y="225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4522" name="Oval 10"/>
            <p:cNvSpPr>
              <a:spLocks noChangeArrowheads="1"/>
            </p:cNvSpPr>
            <p:nvPr/>
          </p:nvSpPr>
          <p:spPr bwMode="auto">
            <a:xfrm>
              <a:off x="5106" y="2604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23" name="Text Box 11"/>
            <p:cNvSpPr txBox="1">
              <a:spLocks noChangeArrowheads="1"/>
            </p:cNvSpPr>
            <p:nvPr/>
          </p:nvSpPr>
          <p:spPr bwMode="auto">
            <a:xfrm>
              <a:off x="5115" y="2571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64524" name="Oval 12"/>
            <p:cNvSpPr>
              <a:spLocks noChangeArrowheads="1"/>
            </p:cNvSpPr>
            <p:nvPr/>
          </p:nvSpPr>
          <p:spPr bwMode="auto">
            <a:xfrm>
              <a:off x="4809" y="2962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25" name="Text Box 13"/>
            <p:cNvSpPr txBox="1">
              <a:spLocks noChangeArrowheads="1"/>
            </p:cNvSpPr>
            <p:nvPr/>
          </p:nvSpPr>
          <p:spPr bwMode="auto">
            <a:xfrm>
              <a:off x="4825" y="291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64526" name="Oval 14"/>
            <p:cNvSpPr>
              <a:spLocks noChangeArrowheads="1"/>
            </p:cNvSpPr>
            <p:nvPr/>
          </p:nvSpPr>
          <p:spPr bwMode="auto">
            <a:xfrm>
              <a:off x="5385" y="2962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27" name="Text Box 15"/>
            <p:cNvSpPr txBox="1">
              <a:spLocks noChangeArrowheads="1"/>
            </p:cNvSpPr>
            <p:nvPr/>
          </p:nvSpPr>
          <p:spPr bwMode="auto">
            <a:xfrm>
              <a:off x="5392" y="292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64528" name="AutoShape 16"/>
            <p:cNvCxnSpPr>
              <a:cxnSpLocks noChangeShapeType="1"/>
              <a:stCxn id="64520" idx="6"/>
              <a:endCxn id="64518" idx="2"/>
            </p:cNvCxnSpPr>
            <p:nvPr/>
          </p:nvCxnSpPr>
          <p:spPr bwMode="auto">
            <a:xfrm>
              <a:off x="4973" y="2495"/>
              <a:ext cx="412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4529" name="AutoShape 17"/>
            <p:cNvCxnSpPr>
              <a:cxnSpLocks noChangeShapeType="1"/>
              <a:stCxn id="64520" idx="4"/>
              <a:endCxn id="64524" idx="0"/>
            </p:cNvCxnSpPr>
            <p:nvPr/>
          </p:nvCxnSpPr>
          <p:spPr bwMode="auto">
            <a:xfrm>
              <a:off x="4891" y="2699"/>
              <a:ext cx="0" cy="26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4530" name="AutoShape 18"/>
            <p:cNvCxnSpPr>
              <a:cxnSpLocks noChangeShapeType="1"/>
              <a:stCxn id="64524" idx="7"/>
              <a:endCxn id="64522" idx="3"/>
            </p:cNvCxnSpPr>
            <p:nvPr/>
          </p:nvCxnSpPr>
          <p:spPr bwMode="auto">
            <a:xfrm flipV="1">
              <a:off x="4949" y="2953"/>
              <a:ext cx="181" cy="6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4531" name="AutoShape 19"/>
            <p:cNvCxnSpPr>
              <a:cxnSpLocks noChangeShapeType="1"/>
              <a:stCxn id="64522" idx="7"/>
              <a:endCxn id="64518" idx="3"/>
            </p:cNvCxnSpPr>
            <p:nvPr/>
          </p:nvCxnSpPr>
          <p:spPr bwMode="auto">
            <a:xfrm flipV="1">
              <a:off x="5246" y="2639"/>
              <a:ext cx="163" cy="2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4532" name="AutoShape 20"/>
            <p:cNvCxnSpPr>
              <a:cxnSpLocks noChangeShapeType="1"/>
              <a:stCxn id="64526" idx="0"/>
              <a:endCxn id="64518" idx="4"/>
            </p:cNvCxnSpPr>
            <p:nvPr/>
          </p:nvCxnSpPr>
          <p:spPr bwMode="auto">
            <a:xfrm flipV="1">
              <a:off x="5467" y="2699"/>
              <a:ext cx="0" cy="26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4533" name="AutoShape 21"/>
            <p:cNvCxnSpPr>
              <a:cxnSpLocks noChangeShapeType="1"/>
              <a:stCxn id="64526" idx="1"/>
              <a:endCxn id="64522" idx="5"/>
            </p:cNvCxnSpPr>
            <p:nvPr/>
          </p:nvCxnSpPr>
          <p:spPr bwMode="auto">
            <a:xfrm flipH="1" flipV="1">
              <a:off x="5246" y="2953"/>
              <a:ext cx="163" cy="6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64534" name="Text Box 22"/>
          <p:cNvSpPr txBox="1">
            <a:spLocks noChangeArrowheads="1"/>
          </p:cNvSpPr>
          <p:nvPr/>
        </p:nvSpPr>
        <p:spPr bwMode="auto">
          <a:xfrm>
            <a:off x="1600201" y="2263775"/>
            <a:ext cx="8536311" cy="86793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入度：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有向图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中以顶点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为头的弧的数目称为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的入度， </a:t>
            </a:r>
          </a:p>
          <a:p>
            <a:pPr>
              <a:lnSpc>
                <a:spcPct val="8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记为：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ID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 </a:t>
            </a:r>
          </a:p>
        </p:txBody>
      </p:sp>
      <p:sp>
        <p:nvSpPr>
          <p:cNvPr id="64535" name="Text Box 23"/>
          <p:cNvSpPr txBox="1">
            <a:spLocks noChangeArrowheads="1"/>
          </p:cNvSpPr>
          <p:nvPr/>
        </p:nvSpPr>
        <p:spPr bwMode="auto">
          <a:xfrm>
            <a:off x="1600201" y="3314700"/>
            <a:ext cx="8536311" cy="86793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出度：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有向图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中以顶点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为尾的弧的数目称为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的出度， </a:t>
            </a:r>
          </a:p>
          <a:p>
            <a:pPr>
              <a:lnSpc>
                <a:spcPct val="8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记为：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OD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64536" name="Text Box 24"/>
          <p:cNvSpPr txBox="1">
            <a:spLocks noChangeArrowheads="1"/>
          </p:cNvSpPr>
          <p:nvPr/>
        </p:nvSpPr>
        <p:spPr bwMode="auto">
          <a:xfrm>
            <a:off x="1600200" y="4292600"/>
            <a:ext cx="7702550" cy="4206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度：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入度和出度之和，即：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TD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=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ID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+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OD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  <a:endParaRPr lang="zh-CN" altLang="en-US">
              <a:solidFill>
                <a:schemeClr val="tx1"/>
              </a:solidFill>
              <a:effectLst/>
            </a:endParaRPr>
          </a:p>
        </p:txBody>
      </p:sp>
      <p:grpSp>
        <p:nvGrpSpPr>
          <p:cNvPr id="64537" name="Group 25"/>
          <p:cNvGrpSpPr>
            <a:grpSpLocks/>
          </p:cNvGrpSpPr>
          <p:nvPr/>
        </p:nvGrpSpPr>
        <p:grpSpPr bwMode="auto">
          <a:xfrm>
            <a:off x="9260226" y="690840"/>
            <a:ext cx="2327485" cy="1120297"/>
            <a:chOff x="102" y="2258"/>
            <a:chExt cx="843" cy="991"/>
          </a:xfrm>
        </p:grpSpPr>
        <p:sp>
          <p:nvSpPr>
            <p:cNvPr id="64538" name="Oval 26"/>
            <p:cNvSpPr>
              <a:spLocks noChangeArrowheads="1"/>
            </p:cNvSpPr>
            <p:nvPr/>
          </p:nvSpPr>
          <p:spPr bwMode="auto">
            <a:xfrm>
              <a:off x="633" y="229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39" name="Text Box 27"/>
            <p:cNvSpPr txBox="1">
              <a:spLocks noChangeArrowheads="1"/>
            </p:cNvSpPr>
            <p:nvPr/>
          </p:nvSpPr>
          <p:spPr bwMode="auto">
            <a:xfrm>
              <a:off x="633" y="2263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4540" name="Oval 28"/>
            <p:cNvSpPr>
              <a:spLocks noChangeArrowheads="1"/>
            </p:cNvSpPr>
            <p:nvPr/>
          </p:nvSpPr>
          <p:spPr bwMode="auto">
            <a:xfrm>
              <a:off x="105" y="229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41" name="Text Box 29"/>
            <p:cNvSpPr txBox="1">
              <a:spLocks noChangeArrowheads="1"/>
            </p:cNvSpPr>
            <p:nvPr/>
          </p:nvSpPr>
          <p:spPr bwMode="auto">
            <a:xfrm>
              <a:off x="102" y="225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4542" name="Oval 30"/>
            <p:cNvSpPr>
              <a:spLocks noChangeArrowheads="1"/>
            </p:cNvSpPr>
            <p:nvPr/>
          </p:nvSpPr>
          <p:spPr bwMode="auto">
            <a:xfrm>
              <a:off x="105" y="284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43" name="Text Box 31"/>
            <p:cNvSpPr txBox="1">
              <a:spLocks noChangeArrowheads="1"/>
            </p:cNvSpPr>
            <p:nvPr/>
          </p:nvSpPr>
          <p:spPr bwMode="auto">
            <a:xfrm>
              <a:off x="110" y="280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64544" name="Oval 32"/>
            <p:cNvSpPr>
              <a:spLocks noChangeArrowheads="1"/>
            </p:cNvSpPr>
            <p:nvPr/>
          </p:nvSpPr>
          <p:spPr bwMode="auto">
            <a:xfrm>
              <a:off x="633" y="284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45" name="Text Box 33"/>
            <p:cNvSpPr txBox="1">
              <a:spLocks noChangeArrowheads="1"/>
            </p:cNvSpPr>
            <p:nvPr/>
          </p:nvSpPr>
          <p:spPr bwMode="auto">
            <a:xfrm>
              <a:off x="648" y="2807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64546" name="AutoShape 34"/>
            <p:cNvCxnSpPr>
              <a:cxnSpLocks noChangeShapeType="1"/>
              <a:stCxn id="64540" idx="6"/>
              <a:endCxn id="64538" idx="2"/>
            </p:cNvCxnSpPr>
            <p:nvPr/>
          </p:nvCxnSpPr>
          <p:spPr bwMode="auto">
            <a:xfrm>
              <a:off x="269" y="2495"/>
              <a:ext cx="364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4547" name="AutoShape 35"/>
            <p:cNvCxnSpPr>
              <a:cxnSpLocks noChangeShapeType="1"/>
              <a:stCxn id="64540" idx="4"/>
              <a:endCxn id="64542" idx="0"/>
            </p:cNvCxnSpPr>
            <p:nvPr/>
          </p:nvCxnSpPr>
          <p:spPr bwMode="auto">
            <a:xfrm>
              <a:off x="187" y="2699"/>
              <a:ext cx="0" cy="14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4548" name="AutoShape 36"/>
            <p:cNvCxnSpPr>
              <a:cxnSpLocks noChangeShapeType="1"/>
              <a:stCxn id="64542" idx="6"/>
              <a:endCxn id="64544" idx="2"/>
            </p:cNvCxnSpPr>
            <p:nvPr/>
          </p:nvCxnSpPr>
          <p:spPr bwMode="auto">
            <a:xfrm>
              <a:off x="269" y="3044"/>
              <a:ext cx="364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4549" name="AutoShape 37"/>
            <p:cNvCxnSpPr>
              <a:cxnSpLocks noChangeShapeType="1"/>
              <a:stCxn id="64544" idx="1"/>
              <a:endCxn id="64540" idx="5"/>
            </p:cNvCxnSpPr>
            <p:nvPr/>
          </p:nvCxnSpPr>
          <p:spPr bwMode="auto">
            <a:xfrm flipH="1" flipV="1">
              <a:off x="245" y="2639"/>
              <a:ext cx="412" cy="26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64550" name="Text Box 38"/>
          <p:cNvSpPr txBox="1">
            <a:spLocks noChangeArrowheads="1"/>
          </p:cNvSpPr>
          <p:nvPr/>
        </p:nvSpPr>
        <p:spPr bwMode="auto">
          <a:xfrm>
            <a:off x="1600201" y="4800601"/>
            <a:ext cx="8267007" cy="10156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如果顶点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的度为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TD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，则一个有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个顶点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条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边（弧）的图，满足如下关系：  </a:t>
            </a:r>
          </a:p>
        </p:txBody>
      </p:sp>
      <p:graphicFrame>
        <p:nvGraphicFramePr>
          <p:cNvPr id="64551" name="Object 39"/>
          <p:cNvGraphicFramePr>
            <a:graphicFrameLocks noChangeAspect="1"/>
          </p:cNvGraphicFramePr>
          <p:nvPr/>
        </p:nvGraphicFramePr>
        <p:xfrm>
          <a:off x="6816725" y="5300664"/>
          <a:ext cx="2025650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68" name="公式" r:id="rId4" imgW="1002960" imgH="431640" progId="Equation.3">
                  <p:embed/>
                </p:oleObj>
              </mc:Choice>
              <mc:Fallback>
                <p:oleObj name="公式" r:id="rId4" imgW="1002960" imgH="431640" progId="Equation.3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6725" y="5300664"/>
                        <a:ext cx="2025650" cy="871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45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45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4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4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45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45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64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4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4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4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6" grpId="0" autoUpdateAnimBg="0"/>
      <p:bldP spid="64534" grpId="0" autoUpdateAnimBg="0"/>
      <p:bldP spid="64535" grpId="0" autoUpdateAnimBg="0"/>
      <p:bldP spid="64536" grpId="0" autoUpdateAnimBg="0"/>
      <p:bldP spid="64550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1584325" y="439738"/>
            <a:ext cx="7837488" cy="177165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路径：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从顶点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到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的路径是一个顶点序列 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=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i, 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i, 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…,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i, m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=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满足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-1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VR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              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或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-1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j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VR</a:t>
            </a:r>
            <a:r>
              <a:rPr lang="zh-CN" altLang="en-US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(1 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j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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m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。 </a:t>
            </a:r>
          </a:p>
        </p:txBody>
      </p:sp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2466975" y="2466975"/>
            <a:ext cx="5213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对于有向图，路径也是有向的。  </a:t>
            </a:r>
          </a:p>
        </p:txBody>
      </p:sp>
      <p:grpSp>
        <p:nvGrpSpPr>
          <p:cNvPr id="65542" name="Group 6"/>
          <p:cNvGrpSpPr>
            <a:grpSpLocks/>
          </p:cNvGrpSpPr>
          <p:nvPr/>
        </p:nvGrpSpPr>
        <p:grpSpPr bwMode="auto">
          <a:xfrm>
            <a:off x="3024826" y="3110670"/>
            <a:ext cx="2480487" cy="1370320"/>
            <a:chOff x="4809" y="2261"/>
            <a:chExt cx="887" cy="1110"/>
          </a:xfrm>
        </p:grpSpPr>
        <p:sp>
          <p:nvSpPr>
            <p:cNvPr id="65543" name="Oval 7"/>
            <p:cNvSpPr>
              <a:spLocks noChangeArrowheads="1"/>
            </p:cNvSpPr>
            <p:nvPr/>
          </p:nvSpPr>
          <p:spPr bwMode="auto">
            <a:xfrm>
              <a:off x="5385" y="229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44" name="Text Box 8"/>
            <p:cNvSpPr txBox="1">
              <a:spLocks noChangeArrowheads="1"/>
            </p:cNvSpPr>
            <p:nvPr/>
          </p:nvSpPr>
          <p:spPr bwMode="auto">
            <a:xfrm>
              <a:off x="5385" y="2275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4809" y="229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46" name="Text Box 10"/>
            <p:cNvSpPr txBox="1">
              <a:spLocks noChangeArrowheads="1"/>
            </p:cNvSpPr>
            <p:nvPr/>
          </p:nvSpPr>
          <p:spPr bwMode="auto">
            <a:xfrm>
              <a:off x="4824" y="2261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106" y="2604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48" name="Text Box 12"/>
            <p:cNvSpPr txBox="1">
              <a:spLocks noChangeArrowheads="1"/>
            </p:cNvSpPr>
            <p:nvPr/>
          </p:nvSpPr>
          <p:spPr bwMode="auto">
            <a:xfrm>
              <a:off x="5115" y="25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4809" y="2962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50" name="Text Box 14"/>
            <p:cNvSpPr txBox="1">
              <a:spLocks noChangeArrowheads="1"/>
            </p:cNvSpPr>
            <p:nvPr/>
          </p:nvSpPr>
          <p:spPr bwMode="auto">
            <a:xfrm>
              <a:off x="4825" y="295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385" y="2962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52" name="Text Box 16"/>
            <p:cNvSpPr txBox="1">
              <a:spLocks noChangeArrowheads="1"/>
            </p:cNvSpPr>
            <p:nvPr/>
          </p:nvSpPr>
          <p:spPr bwMode="auto">
            <a:xfrm>
              <a:off x="5399" y="295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65553" name="AutoShape 17"/>
            <p:cNvCxnSpPr>
              <a:cxnSpLocks noChangeShapeType="1"/>
              <a:stCxn id="65545" idx="6"/>
              <a:endCxn id="65543" idx="2"/>
            </p:cNvCxnSpPr>
            <p:nvPr/>
          </p:nvCxnSpPr>
          <p:spPr bwMode="auto">
            <a:xfrm>
              <a:off x="4973" y="2495"/>
              <a:ext cx="412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5554" name="AutoShape 18"/>
            <p:cNvCxnSpPr>
              <a:cxnSpLocks noChangeShapeType="1"/>
              <a:stCxn id="65545" idx="4"/>
              <a:endCxn id="65549" idx="0"/>
            </p:cNvCxnSpPr>
            <p:nvPr/>
          </p:nvCxnSpPr>
          <p:spPr bwMode="auto">
            <a:xfrm>
              <a:off x="4891" y="2699"/>
              <a:ext cx="0" cy="26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5555" name="AutoShape 19"/>
            <p:cNvCxnSpPr>
              <a:cxnSpLocks noChangeShapeType="1"/>
              <a:stCxn id="65549" idx="7"/>
              <a:endCxn id="65547" idx="3"/>
            </p:cNvCxnSpPr>
            <p:nvPr/>
          </p:nvCxnSpPr>
          <p:spPr bwMode="auto">
            <a:xfrm flipV="1">
              <a:off x="4949" y="2953"/>
              <a:ext cx="181" cy="6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5556" name="AutoShape 20"/>
            <p:cNvCxnSpPr>
              <a:cxnSpLocks noChangeShapeType="1"/>
              <a:stCxn id="65547" idx="7"/>
              <a:endCxn id="65543" idx="3"/>
            </p:cNvCxnSpPr>
            <p:nvPr/>
          </p:nvCxnSpPr>
          <p:spPr bwMode="auto">
            <a:xfrm flipV="1">
              <a:off x="5246" y="2639"/>
              <a:ext cx="163" cy="2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5557" name="AutoShape 21"/>
            <p:cNvCxnSpPr>
              <a:cxnSpLocks noChangeShapeType="1"/>
              <a:stCxn id="65551" idx="0"/>
              <a:endCxn id="65543" idx="4"/>
            </p:cNvCxnSpPr>
            <p:nvPr/>
          </p:nvCxnSpPr>
          <p:spPr bwMode="auto">
            <a:xfrm flipV="1">
              <a:off x="5467" y="2699"/>
              <a:ext cx="0" cy="26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5558" name="AutoShape 22"/>
            <p:cNvCxnSpPr>
              <a:cxnSpLocks noChangeShapeType="1"/>
              <a:stCxn id="65551" idx="1"/>
              <a:endCxn id="65547" idx="5"/>
            </p:cNvCxnSpPr>
            <p:nvPr/>
          </p:nvCxnSpPr>
          <p:spPr bwMode="auto">
            <a:xfrm flipH="1" flipV="1">
              <a:off x="5246" y="2953"/>
              <a:ext cx="163" cy="6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65559" name="Group 23"/>
          <p:cNvGrpSpPr>
            <a:grpSpLocks/>
          </p:cNvGrpSpPr>
          <p:nvPr/>
        </p:nvGrpSpPr>
        <p:grpSpPr bwMode="auto">
          <a:xfrm>
            <a:off x="6719551" y="3147689"/>
            <a:ext cx="2329478" cy="1222177"/>
            <a:chOff x="105" y="2259"/>
            <a:chExt cx="833" cy="990"/>
          </a:xfrm>
        </p:grpSpPr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633" y="229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61" name="Text Box 25"/>
            <p:cNvSpPr txBox="1">
              <a:spLocks noChangeArrowheads="1"/>
            </p:cNvSpPr>
            <p:nvPr/>
          </p:nvSpPr>
          <p:spPr bwMode="auto">
            <a:xfrm>
              <a:off x="641" y="2303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105" y="229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63" name="Text Box 27"/>
            <p:cNvSpPr txBox="1">
              <a:spLocks noChangeArrowheads="1"/>
            </p:cNvSpPr>
            <p:nvPr/>
          </p:nvSpPr>
          <p:spPr bwMode="auto">
            <a:xfrm>
              <a:off x="120" y="2259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105" y="284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65" name="Text Box 29"/>
            <p:cNvSpPr txBox="1">
              <a:spLocks noChangeArrowheads="1"/>
            </p:cNvSpPr>
            <p:nvPr/>
          </p:nvSpPr>
          <p:spPr bwMode="auto">
            <a:xfrm>
              <a:off x="118" y="282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633" y="284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67" name="Text Box 31"/>
            <p:cNvSpPr txBox="1">
              <a:spLocks noChangeArrowheads="1"/>
            </p:cNvSpPr>
            <p:nvPr/>
          </p:nvSpPr>
          <p:spPr bwMode="auto">
            <a:xfrm>
              <a:off x="641" y="284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65568" name="AutoShape 32"/>
            <p:cNvCxnSpPr>
              <a:cxnSpLocks noChangeShapeType="1"/>
              <a:stCxn id="65562" idx="6"/>
              <a:endCxn id="65560" idx="2"/>
            </p:cNvCxnSpPr>
            <p:nvPr/>
          </p:nvCxnSpPr>
          <p:spPr bwMode="auto">
            <a:xfrm>
              <a:off x="269" y="2495"/>
              <a:ext cx="364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5569" name="AutoShape 33"/>
            <p:cNvCxnSpPr>
              <a:cxnSpLocks noChangeShapeType="1"/>
              <a:stCxn id="65562" idx="4"/>
              <a:endCxn id="65564" idx="0"/>
            </p:cNvCxnSpPr>
            <p:nvPr/>
          </p:nvCxnSpPr>
          <p:spPr bwMode="auto">
            <a:xfrm>
              <a:off x="187" y="2699"/>
              <a:ext cx="0" cy="14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5570" name="AutoShape 34"/>
            <p:cNvCxnSpPr>
              <a:cxnSpLocks noChangeShapeType="1"/>
              <a:stCxn id="65564" idx="6"/>
              <a:endCxn id="65566" idx="2"/>
            </p:cNvCxnSpPr>
            <p:nvPr/>
          </p:nvCxnSpPr>
          <p:spPr bwMode="auto">
            <a:xfrm>
              <a:off x="269" y="3044"/>
              <a:ext cx="364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5571" name="AutoShape 35"/>
            <p:cNvCxnSpPr>
              <a:cxnSpLocks noChangeShapeType="1"/>
              <a:stCxn id="65566" idx="1"/>
              <a:endCxn id="65562" idx="5"/>
            </p:cNvCxnSpPr>
            <p:nvPr/>
          </p:nvCxnSpPr>
          <p:spPr bwMode="auto">
            <a:xfrm flipH="1" flipV="1">
              <a:off x="245" y="2639"/>
              <a:ext cx="412" cy="26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65572" name="Text Box 36"/>
          <p:cNvSpPr txBox="1">
            <a:spLocks noChangeArrowheads="1"/>
          </p:cNvSpPr>
          <p:nvPr/>
        </p:nvSpPr>
        <p:spPr bwMode="auto">
          <a:xfrm>
            <a:off x="1600201" y="4941888"/>
            <a:ext cx="54578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路径长度：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路径上边或弧的数目。 </a:t>
            </a:r>
          </a:p>
        </p:txBody>
      </p:sp>
      <p:sp>
        <p:nvSpPr>
          <p:cNvPr id="65610" name="Text Box 74"/>
          <p:cNvSpPr txBox="1">
            <a:spLocks noChangeArrowheads="1"/>
          </p:cNvSpPr>
          <p:nvPr/>
        </p:nvSpPr>
        <p:spPr bwMode="auto">
          <a:xfrm>
            <a:off x="1584326" y="5516563"/>
            <a:ext cx="82137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回路（环）：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第一个顶点和最后一个顶点相同的路径。 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5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5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55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55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65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5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0" grpId="0" autoUpdateAnimBg="0"/>
      <p:bldP spid="65541" grpId="0" autoUpdateAnimBg="0"/>
      <p:bldP spid="65572" grpId="0" autoUpdateAnimBg="0"/>
      <p:bldP spid="6561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Text Box 4"/>
          <p:cNvSpPr txBox="1">
            <a:spLocks noChangeArrowheads="1"/>
          </p:cNvSpPr>
          <p:nvPr/>
        </p:nvSpPr>
        <p:spPr bwMode="auto">
          <a:xfrm>
            <a:off x="2424113" y="1143001"/>
            <a:ext cx="7993062" cy="5021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、图的基本概念；  </a:t>
            </a:r>
          </a:p>
          <a:p>
            <a:pPr>
              <a:lnSpc>
                <a:spcPct val="150000"/>
              </a:lnSpc>
            </a:pPr>
            <a:r>
              <a:rPr kumimoji="0"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2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、图的存储结构（邻接矩阵、邻接表、十字链表）； </a:t>
            </a:r>
          </a:p>
          <a:p>
            <a:pPr>
              <a:lnSpc>
                <a:spcPct val="150000"/>
              </a:lnSpc>
            </a:pPr>
            <a:r>
              <a:rPr kumimoji="0"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3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、图的遍历（深度优先搜索、广度优先搜索）；  </a:t>
            </a:r>
          </a:p>
          <a:p>
            <a:pPr>
              <a:lnSpc>
                <a:spcPct val="150000"/>
              </a:lnSpc>
            </a:pPr>
            <a:r>
              <a:rPr kumimoji="0"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4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、最小生成树（</a:t>
            </a:r>
            <a:r>
              <a:rPr kumimoji="0" lang="en-US" altLang="zh-CN" dirty="0" err="1">
                <a:solidFill>
                  <a:schemeClr val="tx1"/>
                </a:solidFill>
                <a:effectLst/>
                <a:ea typeface="楷体_GB2312" pitchFamily="49" charset="-122"/>
              </a:rPr>
              <a:t>kruskul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算法、</a:t>
            </a:r>
            <a:r>
              <a:rPr kumimoji="0"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prim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算法）； </a:t>
            </a:r>
          </a:p>
          <a:p>
            <a:pPr>
              <a:lnSpc>
                <a:spcPct val="150000"/>
              </a:lnSpc>
            </a:pPr>
            <a:r>
              <a:rPr kumimoji="0"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5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、最短路径（</a:t>
            </a:r>
            <a:r>
              <a:rPr kumimoji="0" lang="en-US" altLang="zh-CN" dirty="0" err="1">
                <a:solidFill>
                  <a:schemeClr val="tx1"/>
                </a:solidFill>
                <a:effectLst/>
                <a:ea typeface="楷体_GB2312" pitchFamily="49" charset="-122"/>
              </a:rPr>
              <a:t>dijkstra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算法、</a:t>
            </a:r>
            <a:r>
              <a:rPr kumimoji="0" lang="en-US" altLang="zh-CN" dirty="0" err="1">
                <a:solidFill>
                  <a:schemeClr val="tx1"/>
                </a:solidFill>
                <a:effectLst/>
                <a:ea typeface="楷体_GB2312" pitchFamily="49" charset="-122"/>
              </a:rPr>
              <a:t>floyd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算法）； </a:t>
            </a:r>
          </a:p>
          <a:p>
            <a:pPr>
              <a:lnSpc>
                <a:spcPct val="150000"/>
              </a:lnSpc>
            </a:pPr>
            <a:r>
              <a:rPr kumimoji="0"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6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、</a:t>
            </a:r>
            <a:r>
              <a:rPr kumimoji="0"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AOV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网络与拓扑排序； </a:t>
            </a:r>
          </a:p>
          <a:p>
            <a:pPr>
              <a:lnSpc>
                <a:spcPct val="150000"/>
              </a:lnSpc>
            </a:pPr>
            <a:r>
              <a:rPr kumimoji="0"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7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、</a:t>
            </a:r>
            <a:r>
              <a:rPr kumimoji="0"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AOE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网络与关键路径。 </a:t>
            </a:r>
          </a:p>
        </p:txBody>
      </p:sp>
      <p:sp>
        <p:nvSpPr>
          <p:cNvPr id="153605" name="Rectangle 5"/>
          <p:cNvSpPr>
            <a:spLocks noChangeArrowheads="1"/>
          </p:cNvSpPr>
          <p:nvPr/>
        </p:nvSpPr>
        <p:spPr bwMode="auto">
          <a:xfrm>
            <a:off x="5016501" y="544514"/>
            <a:ext cx="1939925" cy="57943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sz="3200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教学内容 </a:t>
            </a: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4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222" name="Group 6"/>
          <p:cNvGrpSpPr>
            <a:grpSpLocks/>
          </p:cNvGrpSpPr>
          <p:nvPr/>
        </p:nvGrpSpPr>
        <p:grpSpPr bwMode="auto">
          <a:xfrm>
            <a:off x="1987151" y="4241873"/>
            <a:ext cx="2058764" cy="1241090"/>
            <a:chOff x="4797" y="2231"/>
            <a:chExt cx="883" cy="1140"/>
          </a:xfrm>
        </p:grpSpPr>
        <p:sp>
          <p:nvSpPr>
            <p:cNvPr id="265223" name="Oval 7"/>
            <p:cNvSpPr>
              <a:spLocks noChangeArrowheads="1"/>
            </p:cNvSpPr>
            <p:nvPr/>
          </p:nvSpPr>
          <p:spPr bwMode="auto">
            <a:xfrm>
              <a:off x="5385" y="229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24" name="Text Box 8"/>
            <p:cNvSpPr txBox="1">
              <a:spLocks noChangeArrowheads="1"/>
            </p:cNvSpPr>
            <p:nvPr/>
          </p:nvSpPr>
          <p:spPr bwMode="auto">
            <a:xfrm>
              <a:off x="5383" y="2255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65225" name="Oval 9"/>
            <p:cNvSpPr>
              <a:spLocks noChangeArrowheads="1"/>
            </p:cNvSpPr>
            <p:nvPr/>
          </p:nvSpPr>
          <p:spPr bwMode="auto">
            <a:xfrm>
              <a:off x="4809" y="229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26" name="Text Box 10"/>
            <p:cNvSpPr txBox="1">
              <a:spLocks noChangeArrowheads="1"/>
            </p:cNvSpPr>
            <p:nvPr/>
          </p:nvSpPr>
          <p:spPr bwMode="auto">
            <a:xfrm>
              <a:off x="4809" y="2231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65227" name="Oval 11"/>
            <p:cNvSpPr>
              <a:spLocks noChangeArrowheads="1"/>
            </p:cNvSpPr>
            <p:nvPr/>
          </p:nvSpPr>
          <p:spPr bwMode="auto">
            <a:xfrm>
              <a:off x="5106" y="2604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28" name="Text Box 12"/>
            <p:cNvSpPr txBox="1">
              <a:spLocks noChangeArrowheads="1"/>
            </p:cNvSpPr>
            <p:nvPr/>
          </p:nvSpPr>
          <p:spPr bwMode="auto">
            <a:xfrm>
              <a:off x="5097" y="256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65229" name="Oval 13"/>
            <p:cNvSpPr>
              <a:spLocks noChangeArrowheads="1"/>
            </p:cNvSpPr>
            <p:nvPr/>
          </p:nvSpPr>
          <p:spPr bwMode="auto">
            <a:xfrm>
              <a:off x="4809" y="2962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30" name="Text Box 14"/>
            <p:cNvSpPr txBox="1">
              <a:spLocks noChangeArrowheads="1"/>
            </p:cNvSpPr>
            <p:nvPr/>
          </p:nvSpPr>
          <p:spPr bwMode="auto">
            <a:xfrm>
              <a:off x="4797" y="293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265231" name="Oval 15"/>
            <p:cNvSpPr>
              <a:spLocks noChangeArrowheads="1"/>
            </p:cNvSpPr>
            <p:nvPr/>
          </p:nvSpPr>
          <p:spPr bwMode="auto">
            <a:xfrm>
              <a:off x="5385" y="2962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32" name="Text Box 16"/>
            <p:cNvSpPr txBox="1">
              <a:spLocks noChangeArrowheads="1"/>
            </p:cNvSpPr>
            <p:nvPr/>
          </p:nvSpPr>
          <p:spPr bwMode="auto">
            <a:xfrm>
              <a:off x="5383" y="292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265233" name="AutoShape 17"/>
            <p:cNvCxnSpPr>
              <a:cxnSpLocks noChangeShapeType="1"/>
              <a:stCxn id="265225" idx="6"/>
              <a:endCxn id="265223" idx="2"/>
            </p:cNvCxnSpPr>
            <p:nvPr/>
          </p:nvCxnSpPr>
          <p:spPr bwMode="auto">
            <a:xfrm>
              <a:off x="4973" y="2495"/>
              <a:ext cx="412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5234" name="AutoShape 18"/>
            <p:cNvCxnSpPr>
              <a:cxnSpLocks noChangeShapeType="1"/>
              <a:stCxn id="265225" idx="4"/>
              <a:endCxn id="265229" idx="0"/>
            </p:cNvCxnSpPr>
            <p:nvPr/>
          </p:nvCxnSpPr>
          <p:spPr bwMode="auto">
            <a:xfrm>
              <a:off x="4891" y="2699"/>
              <a:ext cx="0" cy="26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5235" name="AutoShape 19"/>
            <p:cNvCxnSpPr>
              <a:cxnSpLocks noChangeShapeType="1"/>
              <a:stCxn id="265229" idx="7"/>
              <a:endCxn id="265227" idx="3"/>
            </p:cNvCxnSpPr>
            <p:nvPr/>
          </p:nvCxnSpPr>
          <p:spPr bwMode="auto">
            <a:xfrm flipV="1">
              <a:off x="4949" y="2953"/>
              <a:ext cx="181" cy="6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5236" name="AutoShape 20"/>
            <p:cNvCxnSpPr>
              <a:cxnSpLocks noChangeShapeType="1"/>
              <a:stCxn id="265227" idx="7"/>
              <a:endCxn id="265223" idx="3"/>
            </p:cNvCxnSpPr>
            <p:nvPr/>
          </p:nvCxnSpPr>
          <p:spPr bwMode="auto">
            <a:xfrm flipV="1">
              <a:off x="5246" y="2639"/>
              <a:ext cx="163" cy="2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5237" name="AutoShape 21"/>
            <p:cNvCxnSpPr>
              <a:cxnSpLocks noChangeShapeType="1"/>
              <a:stCxn id="265231" idx="0"/>
              <a:endCxn id="265223" idx="4"/>
            </p:cNvCxnSpPr>
            <p:nvPr/>
          </p:nvCxnSpPr>
          <p:spPr bwMode="auto">
            <a:xfrm flipV="1">
              <a:off x="5467" y="2699"/>
              <a:ext cx="0" cy="26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5238" name="AutoShape 22"/>
            <p:cNvCxnSpPr>
              <a:cxnSpLocks noChangeShapeType="1"/>
              <a:stCxn id="265231" idx="1"/>
              <a:endCxn id="265227" idx="5"/>
            </p:cNvCxnSpPr>
            <p:nvPr/>
          </p:nvCxnSpPr>
          <p:spPr bwMode="auto">
            <a:xfrm flipH="1" flipV="1">
              <a:off x="5246" y="2953"/>
              <a:ext cx="163" cy="6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265239" name="Group 23"/>
          <p:cNvGrpSpPr>
            <a:grpSpLocks/>
          </p:cNvGrpSpPr>
          <p:nvPr/>
        </p:nvGrpSpPr>
        <p:grpSpPr bwMode="auto">
          <a:xfrm>
            <a:off x="5150553" y="4293096"/>
            <a:ext cx="1890893" cy="1093029"/>
            <a:chOff x="105" y="2245"/>
            <a:chExt cx="811" cy="1004"/>
          </a:xfrm>
        </p:grpSpPr>
        <p:sp>
          <p:nvSpPr>
            <p:cNvPr id="265240" name="Oval 24"/>
            <p:cNvSpPr>
              <a:spLocks noChangeArrowheads="1"/>
            </p:cNvSpPr>
            <p:nvPr/>
          </p:nvSpPr>
          <p:spPr bwMode="auto">
            <a:xfrm>
              <a:off x="633" y="229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41" name="Text Box 25"/>
            <p:cNvSpPr txBox="1">
              <a:spLocks noChangeArrowheads="1"/>
            </p:cNvSpPr>
            <p:nvPr/>
          </p:nvSpPr>
          <p:spPr bwMode="auto">
            <a:xfrm>
              <a:off x="618" y="2245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65242" name="Oval 26"/>
            <p:cNvSpPr>
              <a:spLocks noChangeArrowheads="1"/>
            </p:cNvSpPr>
            <p:nvPr/>
          </p:nvSpPr>
          <p:spPr bwMode="auto">
            <a:xfrm>
              <a:off x="105" y="229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43" name="Text Box 27"/>
            <p:cNvSpPr txBox="1">
              <a:spLocks noChangeArrowheads="1"/>
            </p:cNvSpPr>
            <p:nvPr/>
          </p:nvSpPr>
          <p:spPr bwMode="auto">
            <a:xfrm>
              <a:off x="106" y="225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65244" name="Oval 28"/>
            <p:cNvSpPr>
              <a:spLocks noChangeArrowheads="1"/>
            </p:cNvSpPr>
            <p:nvPr/>
          </p:nvSpPr>
          <p:spPr bwMode="auto">
            <a:xfrm>
              <a:off x="105" y="284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45" name="Text Box 29"/>
            <p:cNvSpPr txBox="1">
              <a:spLocks noChangeArrowheads="1"/>
            </p:cNvSpPr>
            <p:nvPr/>
          </p:nvSpPr>
          <p:spPr bwMode="auto">
            <a:xfrm>
              <a:off x="106" y="2797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65246" name="Oval 30"/>
            <p:cNvSpPr>
              <a:spLocks noChangeArrowheads="1"/>
            </p:cNvSpPr>
            <p:nvPr/>
          </p:nvSpPr>
          <p:spPr bwMode="auto">
            <a:xfrm>
              <a:off x="633" y="284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47" name="Text Box 31"/>
            <p:cNvSpPr txBox="1">
              <a:spLocks noChangeArrowheads="1"/>
            </p:cNvSpPr>
            <p:nvPr/>
          </p:nvSpPr>
          <p:spPr bwMode="auto">
            <a:xfrm>
              <a:off x="619" y="2805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265248" name="AutoShape 32"/>
            <p:cNvCxnSpPr>
              <a:cxnSpLocks noChangeShapeType="1"/>
              <a:stCxn id="265242" idx="6"/>
              <a:endCxn id="265240" idx="2"/>
            </p:cNvCxnSpPr>
            <p:nvPr/>
          </p:nvCxnSpPr>
          <p:spPr bwMode="auto">
            <a:xfrm>
              <a:off x="269" y="2495"/>
              <a:ext cx="364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65249" name="AutoShape 33"/>
            <p:cNvCxnSpPr>
              <a:cxnSpLocks noChangeShapeType="1"/>
              <a:stCxn id="265242" idx="4"/>
              <a:endCxn id="265244" idx="0"/>
            </p:cNvCxnSpPr>
            <p:nvPr/>
          </p:nvCxnSpPr>
          <p:spPr bwMode="auto">
            <a:xfrm>
              <a:off x="187" y="2699"/>
              <a:ext cx="0" cy="14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65250" name="AutoShape 34"/>
            <p:cNvCxnSpPr>
              <a:cxnSpLocks noChangeShapeType="1"/>
              <a:stCxn id="265244" idx="6"/>
              <a:endCxn id="265246" idx="2"/>
            </p:cNvCxnSpPr>
            <p:nvPr/>
          </p:nvCxnSpPr>
          <p:spPr bwMode="auto">
            <a:xfrm>
              <a:off x="269" y="3044"/>
              <a:ext cx="364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65251" name="AutoShape 35"/>
            <p:cNvCxnSpPr>
              <a:cxnSpLocks noChangeShapeType="1"/>
              <a:stCxn id="265246" idx="1"/>
              <a:endCxn id="265242" idx="5"/>
            </p:cNvCxnSpPr>
            <p:nvPr/>
          </p:nvCxnSpPr>
          <p:spPr bwMode="auto">
            <a:xfrm flipH="1" flipV="1">
              <a:off x="245" y="2639"/>
              <a:ext cx="412" cy="26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265254" name="Text Box 38"/>
          <p:cNvSpPr txBox="1">
            <a:spLocks noChangeArrowheads="1"/>
          </p:cNvSpPr>
          <p:nvPr/>
        </p:nvSpPr>
        <p:spPr bwMode="auto">
          <a:xfrm>
            <a:off x="1584325" y="692150"/>
            <a:ext cx="89042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简单路径：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序列中顶点（两</a:t>
            </a:r>
            <a:r>
              <a:rPr lang="zh-CN" altLang="en-US">
                <a:solidFill>
                  <a:schemeClr val="tx1"/>
                </a:solidFill>
                <a:effectLst/>
                <a:latin typeface=""/>
                <a:ea typeface="楷体_GB2312" pitchFamily="49" charset="-122"/>
              </a:rPr>
              <a:t>端点除外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）不重复出现的路径。  </a:t>
            </a:r>
          </a:p>
        </p:txBody>
      </p:sp>
      <p:sp>
        <p:nvSpPr>
          <p:cNvPr id="265255" name="Text Box 39"/>
          <p:cNvSpPr txBox="1">
            <a:spLocks noChangeArrowheads="1"/>
          </p:cNvSpPr>
          <p:nvPr/>
        </p:nvSpPr>
        <p:spPr bwMode="auto">
          <a:xfrm>
            <a:off x="1584325" y="1316038"/>
            <a:ext cx="79009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简单回路（简单环）：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前后两端点相同的简单路径。 </a:t>
            </a:r>
          </a:p>
        </p:txBody>
      </p:sp>
      <p:sp>
        <p:nvSpPr>
          <p:cNvPr id="265256" name="Text Box 40"/>
          <p:cNvSpPr txBox="1">
            <a:spLocks noChangeArrowheads="1"/>
          </p:cNvSpPr>
          <p:nvPr/>
        </p:nvSpPr>
        <p:spPr bwMode="auto">
          <a:xfrm>
            <a:off x="1620839" y="1963738"/>
            <a:ext cx="82200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连通：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从顶点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到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有路径，则说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是连通的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265257" name="Text Box 41"/>
          <p:cNvSpPr txBox="1">
            <a:spLocks noChangeArrowheads="1"/>
          </p:cNvSpPr>
          <p:nvPr/>
        </p:nvSpPr>
        <p:spPr bwMode="auto">
          <a:xfrm>
            <a:off x="1600201" y="2611438"/>
            <a:ext cx="63785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连通图：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图中任意两个顶点都是连通的。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grpSp>
        <p:nvGrpSpPr>
          <p:cNvPr id="265258" name="Group 42"/>
          <p:cNvGrpSpPr>
            <a:grpSpLocks/>
          </p:cNvGrpSpPr>
          <p:nvPr/>
        </p:nvGrpSpPr>
        <p:grpSpPr bwMode="auto">
          <a:xfrm>
            <a:off x="8141288" y="4262558"/>
            <a:ext cx="2035448" cy="1220405"/>
            <a:chOff x="3936" y="1098"/>
            <a:chExt cx="873" cy="1121"/>
          </a:xfrm>
        </p:grpSpPr>
        <p:sp>
          <p:nvSpPr>
            <p:cNvPr id="265259" name="Oval 43"/>
            <p:cNvSpPr>
              <a:spLocks noChangeArrowheads="1"/>
            </p:cNvSpPr>
            <p:nvPr/>
          </p:nvSpPr>
          <p:spPr bwMode="auto">
            <a:xfrm>
              <a:off x="4521" y="1138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60" name="Text Box 44"/>
            <p:cNvSpPr txBox="1">
              <a:spLocks noChangeArrowheads="1"/>
            </p:cNvSpPr>
            <p:nvPr/>
          </p:nvSpPr>
          <p:spPr bwMode="auto">
            <a:xfrm>
              <a:off x="4512" y="109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65261" name="Oval 45"/>
            <p:cNvSpPr>
              <a:spLocks noChangeArrowheads="1"/>
            </p:cNvSpPr>
            <p:nvPr/>
          </p:nvSpPr>
          <p:spPr bwMode="auto">
            <a:xfrm>
              <a:off x="3945" y="1138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62" name="Text Box 46"/>
            <p:cNvSpPr txBox="1">
              <a:spLocks noChangeArrowheads="1"/>
            </p:cNvSpPr>
            <p:nvPr/>
          </p:nvSpPr>
          <p:spPr bwMode="auto">
            <a:xfrm>
              <a:off x="3936" y="1103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65263" name="Oval 47"/>
            <p:cNvSpPr>
              <a:spLocks noChangeArrowheads="1"/>
            </p:cNvSpPr>
            <p:nvPr/>
          </p:nvSpPr>
          <p:spPr bwMode="auto">
            <a:xfrm>
              <a:off x="4242" y="1452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64" name="Text Box 48"/>
            <p:cNvSpPr txBox="1">
              <a:spLocks noChangeArrowheads="1"/>
            </p:cNvSpPr>
            <p:nvPr/>
          </p:nvSpPr>
          <p:spPr bwMode="auto">
            <a:xfrm>
              <a:off x="4229" y="1439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65265" name="Oval 49"/>
            <p:cNvSpPr>
              <a:spLocks noChangeArrowheads="1"/>
            </p:cNvSpPr>
            <p:nvPr/>
          </p:nvSpPr>
          <p:spPr bwMode="auto">
            <a:xfrm>
              <a:off x="3945" y="181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66" name="Text Box 50"/>
            <p:cNvSpPr txBox="1">
              <a:spLocks noChangeArrowheads="1"/>
            </p:cNvSpPr>
            <p:nvPr/>
          </p:nvSpPr>
          <p:spPr bwMode="auto">
            <a:xfrm>
              <a:off x="3941" y="1751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265267" name="Oval 51"/>
            <p:cNvSpPr>
              <a:spLocks noChangeArrowheads="1"/>
            </p:cNvSpPr>
            <p:nvPr/>
          </p:nvSpPr>
          <p:spPr bwMode="auto">
            <a:xfrm>
              <a:off x="4521" y="181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68" name="Text Box 52"/>
            <p:cNvSpPr txBox="1">
              <a:spLocks noChangeArrowheads="1"/>
            </p:cNvSpPr>
            <p:nvPr/>
          </p:nvSpPr>
          <p:spPr bwMode="auto">
            <a:xfrm>
              <a:off x="4512" y="177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265269" name="AutoShape 53"/>
            <p:cNvCxnSpPr>
              <a:cxnSpLocks noChangeShapeType="1"/>
              <a:stCxn id="265261" idx="4"/>
              <a:endCxn id="265265" idx="0"/>
            </p:cNvCxnSpPr>
            <p:nvPr/>
          </p:nvCxnSpPr>
          <p:spPr bwMode="auto">
            <a:xfrm>
              <a:off x="4027" y="1547"/>
              <a:ext cx="0" cy="26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5270" name="AutoShape 54"/>
            <p:cNvCxnSpPr>
              <a:cxnSpLocks noChangeShapeType="1"/>
              <a:stCxn id="265267" idx="0"/>
              <a:endCxn id="265259" idx="4"/>
            </p:cNvCxnSpPr>
            <p:nvPr/>
          </p:nvCxnSpPr>
          <p:spPr bwMode="auto">
            <a:xfrm flipV="1">
              <a:off x="4603" y="1547"/>
              <a:ext cx="0" cy="26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5271" name="AutoShape 55"/>
            <p:cNvCxnSpPr>
              <a:cxnSpLocks noChangeShapeType="1"/>
              <a:stCxn id="265267" idx="1"/>
              <a:endCxn id="265263" idx="5"/>
            </p:cNvCxnSpPr>
            <p:nvPr/>
          </p:nvCxnSpPr>
          <p:spPr bwMode="auto">
            <a:xfrm flipH="1" flipV="1">
              <a:off x="4382" y="1801"/>
              <a:ext cx="163" cy="6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265272" name="Text Box 56"/>
          <p:cNvSpPr txBox="1">
            <a:spLocks noChangeArrowheads="1"/>
          </p:cNvSpPr>
          <p:nvPr/>
        </p:nvSpPr>
        <p:spPr bwMode="auto">
          <a:xfrm>
            <a:off x="1584326" y="3259138"/>
            <a:ext cx="69691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非连通图：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有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个顶点和小于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-1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条边的图。 </a:t>
            </a:r>
          </a:p>
        </p:txBody>
      </p:sp>
    </p:spTree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5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26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65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5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65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65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5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5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5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65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54" grpId="0" autoUpdateAnimBg="0"/>
      <p:bldP spid="265255" grpId="0" autoUpdateAnimBg="0"/>
      <p:bldP spid="265256" grpId="0" autoUpdateAnimBg="0"/>
      <p:bldP spid="265257" grpId="0" autoUpdateAnimBg="0"/>
      <p:bldP spid="26527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0" name="Text Box 94"/>
          <p:cNvSpPr txBox="1">
            <a:spLocks noChangeArrowheads="1"/>
          </p:cNvSpPr>
          <p:nvPr/>
        </p:nvSpPr>
        <p:spPr bwMode="auto">
          <a:xfrm>
            <a:off x="2165350" y="571501"/>
            <a:ext cx="7920038" cy="18446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连通分量：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无向图的极大连通子图（</a:t>
            </a:r>
            <a:r>
              <a:rPr lang="zh-CN" altLang="en-US" dirty="0">
                <a:solidFill>
                  <a:schemeClr val="tx1"/>
                </a:solidFill>
                <a:effectLst/>
                <a:latin typeface="华文新魏" pitchFamily="2" charset="-122"/>
                <a:ea typeface="华文新魏" pitchFamily="2" charset="-122"/>
              </a:rPr>
              <a:t>不存在包含它的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effectLst/>
                <a:latin typeface="华文新魏" pitchFamily="2" charset="-122"/>
                <a:ea typeface="华文新魏" pitchFamily="2" charset="-122"/>
              </a:rPr>
              <a:t>更大的连通子图</a:t>
            </a:r>
            <a:r>
              <a:rPr lang="zh-CN" altLang="en-US" dirty="0">
                <a:solidFill>
                  <a:schemeClr val="tx1"/>
                </a:solidFill>
                <a:effectLst/>
              </a:rPr>
              <a:t>）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；任何连通图的连通分量只有一个，即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其本身；非连通图有多个连通分量（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非连通图的每一个连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通部分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）。 </a:t>
            </a:r>
          </a:p>
        </p:txBody>
      </p:sp>
      <p:grpSp>
        <p:nvGrpSpPr>
          <p:cNvPr id="29791" name="Group 95"/>
          <p:cNvGrpSpPr>
            <a:grpSpLocks/>
          </p:cNvGrpSpPr>
          <p:nvPr/>
        </p:nvGrpSpPr>
        <p:grpSpPr bwMode="auto">
          <a:xfrm>
            <a:off x="1054371" y="2522483"/>
            <a:ext cx="2071333" cy="1311197"/>
            <a:chOff x="4800" y="2290"/>
            <a:chExt cx="873" cy="1081"/>
          </a:xfrm>
        </p:grpSpPr>
        <p:sp>
          <p:nvSpPr>
            <p:cNvPr id="29792" name="Oval 96"/>
            <p:cNvSpPr>
              <a:spLocks noChangeArrowheads="1"/>
            </p:cNvSpPr>
            <p:nvPr/>
          </p:nvSpPr>
          <p:spPr bwMode="auto">
            <a:xfrm>
              <a:off x="5385" y="229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93" name="Text Box 97"/>
            <p:cNvSpPr txBox="1">
              <a:spLocks noChangeArrowheads="1"/>
            </p:cNvSpPr>
            <p:nvPr/>
          </p:nvSpPr>
          <p:spPr bwMode="auto">
            <a:xfrm>
              <a:off x="5376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9794" name="Oval 98"/>
            <p:cNvSpPr>
              <a:spLocks noChangeArrowheads="1"/>
            </p:cNvSpPr>
            <p:nvPr/>
          </p:nvSpPr>
          <p:spPr bwMode="auto">
            <a:xfrm>
              <a:off x="4809" y="229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95" name="Text Box 99"/>
            <p:cNvSpPr txBox="1">
              <a:spLocks noChangeArrowheads="1"/>
            </p:cNvSpPr>
            <p:nvPr/>
          </p:nvSpPr>
          <p:spPr bwMode="auto">
            <a:xfrm>
              <a:off x="4800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9796" name="Oval 100"/>
            <p:cNvSpPr>
              <a:spLocks noChangeArrowheads="1"/>
            </p:cNvSpPr>
            <p:nvPr/>
          </p:nvSpPr>
          <p:spPr bwMode="auto">
            <a:xfrm>
              <a:off x="5106" y="2604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97" name="Text Box 101"/>
            <p:cNvSpPr txBox="1">
              <a:spLocks noChangeArrowheads="1"/>
            </p:cNvSpPr>
            <p:nvPr/>
          </p:nvSpPr>
          <p:spPr bwMode="auto">
            <a:xfrm>
              <a:off x="5097" y="264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9798" name="Oval 102"/>
            <p:cNvSpPr>
              <a:spLocks noChangeArrowheads="1"/>
            </p:cNvSpPr>
            <p:nvPr/>
          </p:nvSpPr>
          <p:spPr bwMode="auto">
            <a:xfrm>
              <a:off x="4809" y="2962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99" name="Text Box 103"/>
            <p:cNvSpPr txBox="1">
              <a:spLocks noChangeArrowheads="1"/>
            </p:cNvSpPr>
            <p:nvPr/>
          </p:nvSpPr>
          <p:spPr bwMode="auto">
            <a:xfrm>
              <a:off x="4809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29800" name="Oval 104"/>
            <p:cNvSpPr>
              <a:spLocks noChangeArrowheads="1"/>
            </p:cNvSpPr>
            <p:nvPr/>
          </p:nvSpPr>
          <p:spPr bwMode="auto">
            <a:xfrm>
              <a:off x="5385" y="2962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01" name="Text Box 105"/>
            <p:cNvSpPr txBox="1">
              <a:spLocks noChangeArrowheads="1"/>
            </p:cNvSpPr>
            <p:nvPr/>
          </p:nvSpPr>
          <p:spPr bwMode="auto">
            <a:xfrm>
              <a:off x="5376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29802" name="AutoShape 106"/>
            <p:cNvCxnSpPr>
              <a:cxnSpLocks noChangeShapeType="1"/>
              <a:stCxn id="29794" idx="6"/>
              <a:endCxn id="29792" idx="2"/>
            </p:cNvCxnSpPr>
            <p:nvPr/>
          </p:nvCxnSpPr>
          <p:spPr bwMode="auto">
            <a:xfrm>
              <a:off x="4973" y="2495"/>
              <a:ext cx="412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3" name="AutoShape 107"/>
            <p:cNvCxnSpPr>
              <a:cxnSpLocks noChangeShapeType="1"/>
              <a:stCxn id="29794" idx="4"/>
              <a:endCxn id="29798" idx="0"/>
            </p:cNvCxnSpPr>
            <p:nvPr/>
          </p:nvCxnSpPr>
          <p:spPr bwMode="auto">
            <a:xfrm>
              <a:off x="4891" y="2699"/>
              <a:ext cx="0" cy="26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4" name="AutoShape 108"/>
            <p:cNvCxnSpPr>
              <a:cxnSpLocks noChangeShapeType="1"/>
              <a:stCxn id="29798" idx="7"/>
              <a:endCxn id="29796" idx="3"/>
            </p:cNvCxnSpPr>
            <p:nvPr/>
          </p:nvCxnSpPr>
          <p:spPr bwMode="auto">
            <a:xfrm flipV="1">
              <a:off x="4949" y="2953"/>
              <a:ext cx="181" cy="6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5" name="AutoShape 109"/>
            <p:cNvCxnSpPr>
              <a:cxnSpLocks noChangeShapeType="1"/>
              <a:stCxn id="29796" idx="7"/>
              <a:endCxn id="29792" idx="3"/>
            </p:cNvCxnSpPr>
            <p:nvPr/>
          </p:nvCxnSpPr>
          <p:spPr bwMode="auto">
            <a:xfrm flipV="1">
              <a:off x="5246" y="2639"/>
              <a:ext cx="163" cy="2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6" name="AutoShape 110"/>
            <p:cNvCxnSpPr>
              <a:cxnSpLocks noChangeShapeType="1"/>
              <a:stCxn id="29800" idx="0"/>
              <a:endCxn id="29792" idx="4"/>
            </p:cNvCxnSpPr>
            <p:nvPr/>
          </p:nvCxnSpPr>
          <p:spPr bwMode="auto">
            <a:xfrm flipV="1">
              <a:off x="5467" y="2699"/>
              <a:ext cx="0" cy="26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7" name="AutoShape 111"/>
            <p:cNvCxnSpPr>
              <a:cxnSpLocks noChangeShapeType="1"/>
              <a:stCxn id="29800" idx="1"/>
              <a:endCxn id="29796" idx="5"/>
            </p:cNvCxnSpPr>
            <p:nvPr/>
          </p:nvCxnSpPr>
          <p:spPr bwMode="auto">
            <a:xfrm flipH="1" flipV="1">
              <a:off x="5246" y="2953"/>
              <a:ext cx="163" cy="6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29808" name="Group 112"/>
          <p:cNvGrpSpPr>
            <a:grpSpLocks/>
          </p:cNvGrpSpPr>
          <p:nvPr/>
        </p:nvGrpSpPr>
        <p:grpSpPr bwMode="auto">
          <a:xfrm>
            <a:off x="3315764" y="2613764"/>
            <a:ext cx="2071333" cy="1311197"/>
            <a:chOff x="3936" y="1138"/>
            <a:chExt cx="873" cy="1081"/>
          </a:xfrm>
        </p:grpSpPr>
        <p:sp>
          <p:nvSpPr>
            <p:cNvPr id="29809" name="Oval 113"/>
            <p:cNvSpPr>
              <a:spLocks noChangeArrowheads="1"/>
            </p:cNvSpPr>
            <p:nvPr/>
          </p:nvSpPr>
          <p:spPr bwMode="auto">
            <a:xfrm>
              <a:off x="4521" y="1138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10" name="Text Box 114"/>
            <p:cNvSpPr txBox="1">
              <a:spLocks noChangeArrowheads="1"/>
            </p:cNvSpPr>
            <p:nvPr/>
          </p:nvSpPr>
          <p:spPr bwMode="auto">
            <a:xfrm>
              <a:off x="4512" y="115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9811" name="Oval 115"/>
            <p:cNvSpPr>
              <a:spLocks noChangeArrowheads="1"/>
            </p:cNvSpPr>
            <p:nvPr/>
          </p:nvSpPr>
          <p:spPr bwMode="auto">
            <a:xfrm>
              <a:off x="3945" y="1138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12" name="Text Box 116"/>
            <p:cNvSpPr txBox="1">
              <a:spLocks noChangeArrowheads="1"/>
            </p:cNvSpPr>
            <p:nvPr/>
          </p:nvSpPr>
          <p:spPr bwMode="auto">
            <a:xfrm>
              <a:off x="3936" y="115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9813" name="Oval 117"/>
            <p:cNvSpPr>
              <a:spLocks noChangeArrowheads="1"/>
            </p:cNvSpPr>
            <p:nvPr/>
          </p:nvSpPr>
          <p:spPr bwMode="auto">
            <a:xfrm>
              <a:off x="4242" y="1452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14" name="Text Box 118"/>
            <p:cNvSpPr txBox="1">
              <a:spLocks noChangeArrowheads="1"/>
            </p:cNvSpPr>
            <p:nvPr/>
          </p:nvSpPr>
          <p:spPr bwMode="auto">
            <a:xfrm>
              <a:off x="4233" y="148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9815" name="Oval 119"/>
            <p:cNvSpPr>
              <a:spLocks noChangeArrowheads="1"/>
            </p:cNvSpPr>
            <p:nvPr/>
          </p:nvSpPr>
          <p:spPr bwMode="auto">
            <a:xfrm>
              <a:off x="3945" y="181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16" name="Text Box 120"/>
            <p:cNvSpPr txBox="1">
              <a:spLocks noChangeArrowheads="1"/>
            </p:cNvSpPr>
            <p:nvPr/>
          </p:nvSpPr>
          <p:spPr bwMode="auto">
            <a:xfrm>
              <a:off x="3945" y="182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29817" name="Oval 121"/>
            <p:cNvSpPr>
              <a:spLocks noChangeArrowheads="1"/>
            </p:cNvSpPr>
            <p:nvPr/>
          </p:nvSpPr>
          <p:spPr bwMode="auto">
            <a:xfrm>
              <a:off x="4521" y="181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18" name="Text Box 122"/>
            <p:cNvSpPr txBox="1">
              <a:spLocks noChangeArrowheads="1"/>
            </p:cNvSpPr>
            <p:nvPr/>
          </p:nvSpPr>
          <p:spPr bwMode="auto">
            <a:xfrm>
              <a:off x="4512" y="182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29819" name="AutoShape 123"/>
            <p:cNvCxnSpPr>
              <a:cxnSpLocks noChangeShapeType="1"/>
              <a:stCxn id="29811" idx="4"/>
              <a:endCxn id="29815" idx="0"/>
            </p:cNvCxnSpPr>
            <p:nvPr/>
          </p:nvCxnSpPr>
          <p:spPr bwMode="auto">
            <a:xfrm>
              <a:off x="4027" y="1547"/>
              <a:ext cx="0" cy="26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20" name="AutoShape 124"/>
            <p:cNvCxnSpPr>
              <a:cxnSpLocks noChangeShapeType="1"/>
              <a:stCxn id="29817" idx="0"/>
              <a:endCxn id="29809" idx="4"/>
            </p:cNvCxnSpPr>
            <p:nvPr/>
          </p:nvCxnSpPr>
          <p:spPr bwMode="auto">
            <a:xfrm flipV="1">
              <a:off x="4603" y="1547"/>
              <a:ext cx="0" cy="26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21" name="AutoShape 125"/>
            <p:cNvCxnSpPr>
              <a:cxnSpLocks noChangeShapeType="1"/>
              <a:stCxn id="29817" idx="1"/>
              <a:endCxn id="29813" idx="5"/>
            </p:cNvCxnSpPr>
            <p:nvPr/>
          </p:nvCxnSpPr>
          <p:spPr bwMode="auto">
            <a:xfrm flipH="1" flipV="1">
              <a:off x="4382" y="1801"/>
              <a:ext cx="163" cy="6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29822" name="Text Box 126"/>
          <p:cNvSpPr txBox="1">
            <a:spLocks noChangeArrowheads="1"/>
          </p:cNvSpPr>
          <p:nvPr/>
        </p:nvSpPr>
        <p:spPr bwMode="auto">
          <a:xfrm>
            <a:off x="2165351" y="4183063"/>
            <a:ext cx="67595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强连通图：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任意两个顶点都连通的有向图。 </a:t>
            </a:r>
          </a:p>
        </p:txBody>
      </p:sp>
      <p:grpSp>
        <p:nvGrpSpPr>
          <p:cNvPr id="29823" name="Group 127"/>
          <p:cNvGrpSpPr>
            <a:grpSpLocks/>
          </p:cNvGrpSpPr>
          <p:nvPr/>
        </p:nvGrpSpPr>
        <p:grpSpPr bwMode="auto">
          <a:xfrm>
            <a:off x="7911998" y="2555493"/>
            <a:ext cx="1990662" cy="1199605"/>
            <a:chOff x="96" y="2260"/>
            <a:chExt cx="839" cy="989"/>
          </a:xfrm>
        </p:grpSpPr>
        <p:sp>
          <p:nvSpPr>
            <p:cNvPr id="29824" name="Oval 128"/>
            <p:cNvSpPr>
              <a:spLocks noChangeArrowheads="1"/>
            </p:cNvSpPr>
            <p:nvPr/>
          </p:nvSpPr>
          <p:spPr bwMode="auto">
            <a:xfrm>
              <a:off x="633" y="229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25" name="Text Box 129"/>
            <p:cNvSpPr txBox="1">
              <a:spLocks noChangeArrowheads="1"/>
            </p:cNvSpPr>
            <p:nvPr/>
          </p:nvSpPr>
          <p:spPr bwMode="auto">
            <a:xfrm>
              <a:off x="630" y="2275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9826" name="Oval 130"/>
            <p:cNvSpPr>
              <a:spLocks noChangeArrowheads="1"/>
            </p:cNvSpPr>
            <p:nvPr/>
          </p:nvSpPr>
          <p:spPr bwMode="auto">
            <a:xfrm>
              <a:off x="105" y="229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27" name="Text Box 131"/>
            <p:cNvSpPr txBox="1">
              <a:spLocks noChangeArrowheads="1"/>
            </p:cNvSpPr>
            <p:nvPr/>
          </p:nvSpPr>
          <p:spPr bwMode="auto">
            <a:xfrm>
              <a:off x="105" y="226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9828" name="Oval 132"/>
            <p:cNvSpPr>
              <a:spLocks noChangeArrowheads="1"/>
            </p:cNvSpPr>
            <p:nvPr/>
          </p:nvSpPr>
          <p:spPr bwMode="auto">
            <a:xfrm>
              <a:off x="105" y="284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29" name="Text Box 133"/>
            <p:cNvSpPr txBox="1">
              <a:spLocks noChangeArrowheads="1"/>
            </p:cNvSpPr>
            <p:nvPr/>
          </p:nvSpPr>
          <p:spPr bwMode="auto">
            <a:xfrm>
              <a:off x="96" y="285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9830" name="Oval 134"/>
            <p:cNvSpPr>
              <a:spLocks noChangeArrowheads="1"/>
            </p:cNvSpPr>
            <p:nvPr/>
          </p:nvSpPr>
          <p:spPr bwMode="auto">
            <a:xfrm>
              <a:off x="633" y="284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31" name="Text Box 135"/>
            <p:cNvSpPr txBox="1">
              <a:spLocks noChangeArrowheads="1"/>
            </p:cNvSpPr>
            <p:nvPr/>
          </p:nvSpPr>
          <p:spPr bwMode="auto">
            <a:xfrm>
              <a:off x="638" y="2825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29832" name="AutoShape 136"/>
            <p:cNvCxnSpPr>
              <a:cxnSpLocks noChangeShapeType="1"/>
              <a:stCxn id="29826" idx="6"/>
              <a:endCxn id="29824" idx="2"/>
            </p:cNvCxnSpPr>
            <p:nvPr/>
          </p:nvCxnSpPr>
          <p:spPr bwMode="auto">
            <a:xfrm>
              <a:off x="269" y="2495"/>
              <a:ext cx="364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833" name="AutoShape 137"/>
            <p:cNvCxnSpPr>
              <a:cxnSpLocks noChangeShapeType="1"/>
              <a:stCxn id="29826" idx="4"/>
              <a:endCxn id="29828" idx="0"/>
            </p:cNvCxnSpPr>
            <p:nvPr/>
          </p:nvCxnSpPr>
          <p:spPr bwMode="auto">
            <a:xfrm>
              <a:off x="187" y="2699"/>
              <a:ext cx="0" cy="14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834" name="AutoShape 138"/>
            <p:cNvCxnSpPr>
              <a:cxnSpLocks noChangeShapeType="1"/>
              <a:stCxn id="29828" idx="6"/>
              <a:endCxn id="29830" idx="2"/>
            </p:cNvCxnSpPr>
            <p:nvPr/>
          </p:nvCxnSpPr>
          <p:spPr bwMode="auto">
            <a:xfrm>
              <a:off x="269" y="3044"/>
              <a:ext cx="364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835" name="AutoShape 139"/>
            <p:cNvCxnSpPr>
              <a:cxnSpLocks noChangeShapeType="1"/>
              <a:stCxn id="29830" idx="1"/>
              <a:endCxn id="29826" idx="5"/>
            </p:cNvCxnSpPr>
            <p:nvPr/>
          </p:nvCxnSpPr>
          <p:spPr bwMode="auto">
            <a:xfrm flipH="1" flipV="1">
              <a:off x="245" y="2639"/>
              <a:ext cx="412" cy="26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29850" name="Text Box 154"/>
          <p:cNvSpPr txBox="1">
            <a:spLocks noChangeArrowheads="1"/>
          </p:cNvSpPr>
          <p:nvPr/>
        </p:nvSpPr>
        <p:spPr bwMode="auto">
          <a:xfrm>
            <a:off x="2149475" y="4686301"/>
            <a:ext cx="7920038" cy="14065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强连通分量：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有向图的极大强连通子图；任何强连通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图的强连通分量只有一个，即其本身；非强连通图有多个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强连通分量。 </a:t>
            </a:r>
          </a:p>
        </p:txBody>
      </p:sp>
      <p:grpSp>
        <p:nvGrpSpPr>
          <p:cNvPr id="29868" name="Group 172"/>
          <p:cNvGrpSpPr>
            <a:grpSpLocks/>
          </p:cNvGrpSpPr>
          <p:nvPr/>
        </p:nvGrpSpPr>
        <p:grpSpPr bwMode="auto">
          <a:xfrm>
            <a:off x="10075360" y="2553006"/>
            <a:ext cx="1950327" cy="1183837"/>
            <a:chOff x="4661" y="1307"/>
            <a:chExt cx="822" cy="976"/>
          </a:xfrm>
        </p:grpSpPr>
        <p:sp>
          <p:nvSpPr>
            <p:cNvPr id="29837" name="Oval 141"/>
            <p:cNvSpPr>
              <a:spLocks noChangeArrowheads="1"/>
            </p:cNvSpPr>
            <p:nvPr/>
          </p:nvSpPr>
          <p:spPr bwMode="auto">
            <a:xfrm>
              <a:off x="5193" y="1324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38" name="Text Box 142"/>
            <p:cNvSpPr txBox="1">
              <a:spLocks noChangeArrowheads="1"/>
            </p:cNvSpPr>
            <p:nvPr/>
          </p:nvSpPr>
          <p:spPr bwMode="auto">
            <a:xfrm>
              <a:off x="5186" y="1309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9839" name="Oval 143"/>
            <p:cNvSpPr>
              <a:spLocks noChangeArrowheads="1"/>
            </p:cNvSpPr>
            <p:nvPr/>
          </p:nvSpPr>
          <p:spPr bwMode="auto">
            <a:xfrm>
              <a:off x="4665" y="1324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40" name="Text Box 144"/>
            <p:cNvSpPr txBox="1">
              <a:spLocks noChangeArrowheads="1"/>
            </p:cNvSpPr>
            <p:nvPr/>
          </p:nvSpPr>
          <p:spPr bwMode="auto">
            <a:xfrm>
              <a:off x="4661" y="1307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9841" name="Oval 145"/>
            <p:cNvSpPr>
              <a:spLocks noChangeArrowheads="1"/>
            </p:cNvSpPr>
            <p:nvPr/>
          </p:nvSpPr>
          <p:spPr bwMode="auto">
            <a:xfrm>
              <a:off x="4665" y="1874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42" name="Text Box 146"/>
            <p:cNvSpPr txBox="1">
              <a:spLocks noChangeArrowheads="1"/>
            </p:cNvSpPr>
            <p:nvPr/>
          </p:nvSpPr>
          <p:spPr bwMode="auto">
            <a:xfrm>
              <a:off x="4663" y="184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9843" name="Oval 147"/>
            <p:cNvSpPr>
              <a:spLocks noChangeArrowheads="1"/>
            </p:cNvSpPr>
            <p:nvPr/>
          </p:nvSpPr>
          <p:spPr bwMode="auto">
            <a:xfrm>
              <a:off x="5193" y="1874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44" name="Text Box 148"/>
            <p:cNvSpPr txBox="1">
              <a:spLocks noChangeArrowheads="1"/>
            </p:cNvSpPr>
            <p:nvPr/>
          </p:nvSpPr>
          <p:spPr bwMode="auto">
            <a:xfrm>
              <a:off x="5182" y="187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29845" name="AutoShape 149"/>
            <p:cNvCxnSpPr>
              <a:cxnSpLocks noChangeShapeType="1"/>
              <a:stCxn id="29843" idx="1"/>
              <a:endCxn id="29839" idx="5"/>
            </p:cNvCxnSpPr>
            <p:nvPr/>
          </p:nvCxnSpPr>
          <p:spPr bwMode="auto">
            <a:xfrm flipH="1" flipV="1">
              <a:off x="4805" y="1673"/>
              <a:ext cx="412" cy="26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847" name="AutoShape 151"/>
            <p:cNvCxnSpPr>
              <a:cxnSpLocks noChangeShapeType="1"/>
              <a:stCxn id="29841" idx="6"/>
              <a:endCxn id="29843" idx="2"/>
            </p:cNvCxnSpPr>
            <p:nvPr/>
          </p:nvCxnSpPr>
          <p:spPr bwMode="auto">
            <a:xfrm>
              <a:off x="4829" y="2078"/>
              <a:ext cx="364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851" name="AutoShape 155"/>
            <p:cNvCxnSpPr>
              <a:cxnSpLocks noChangeShapeType="1"/>
              <a:stCxn id="29839" idx="4"/>
              <a:endCxn id="29841" idx="0"/>
            </p:cNvCxnSpPr>
            <p:nvPr/>
          </p:nvCxnSpPr>
          <p:spPr bwMode="auto">
            <a:xfrm>
              <a:off x="4747" y="1733"/>
              <a:ext cx="0" cy="14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29867" name="Group 171"/>
          <p:cNvGrpSpPr>
            <a:grpSpLocks/>
          </p:cNvGrpSpPr>
          <p:nvPr/>
        </p:nvGrpSpPr>
        <p:grpSpPr bwMode="auto">
          <a:xfrm>
            <a:off x="5610927" y="2560497"/>
            <a:ext cx="1990663" cy="1208096"/>
            <a:chOff x="2687" y="1293"/>
            <a:chExt cx="839" cy="996"/>
          </a:xfrm>
        </p:grpSpPr>
        <p:sp>
          <p:nvSpPr>
            <p:cNvPr id="29854" name="Oval 158"/>
            <p:cNvSpPr>
              <a:spLocks noChangeArrowheads="1"/>
            </p:cNvSpPr>
            <p:nvPr/>
          </p:nvSpPr>
          <p:spPr bwMode="auto">
            <a:xfrm>
              <a:off x="3225" y="133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55" name="Text Box 159"/>
            <p:cNvSpPr txBox="1">
              <a:spLocks noChangeArrowheads="1"/>
            </p:cNvSpPr>
            <p:nvPr/>
          </p:nvSpPr>
          <p:spPr bwMode="auto">
            <a:xfrm>
              <a:off x="3226" y="130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9856" name="Oval 160"/>
            <p:cNvSpPr>
              <a:spLocks noChangeArrowheads="1"/>
            </p:cNvSpPr>
            <p:nvPr/>
          </p:nvSpPr>
          <p:spPr bwMode="auto">
            <a:xfrm>
              <a:off x="2697" y="133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57" name="Text Box 161"/>
            <p:cNvSpPr txBox="1">
              <a:spLocks noChangeArrowheads="1"/>
            </p:cNvSpPr>
            <p:nvPr/>
          </p:nvSpPr>
          <p:spPr bwMode="auto">
            <a:xfrm>
              <a:off x="2687" y="1293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9858" name="Oval 162"/>
            <p:cNvSpPr>
              <a:spLocks noChangeArrowheads="1"/>
            </p:cNvSpPr>
            <p:nvPr/>
          </p:nvSpPr>
          <p:spPr bwMode="auto">
            <a:xfrm>
              <a:off x="2697" y="188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59" name="Text Box 163"/>
            <p:cNvSpPr txBox="1">
              <a:spLocks noChangeArrowheads="1"/>
            </p:cNvSpPr>
            <p:nvPr/>
          </p:nvSpPr>
          <p:spPr bwMode="auto">
            <a:xfrm>
              <a:off x="2688" y="189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9860" name="Oval 164"/>
            <p:cNvSpPr>
              <a:spLocks noChangeArrowheads="1"/>
            </p:cNvSpPr>
            <p:nvPr/>
          </p:nvSpPr>
          <p:spPr bwMode="auto">
            <a:xfrm>
              <a:off x="3225" y="188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61" name="Text Box 165"/>
            <p:cNvSpPr txBox="1">
              <a:spLocks noChangeArrowheads="1"/>
            </p:cNvSpPr>
            <p:nvPr/>
          </p:nvSpPr>
          <p:spPr bwMode="auto">
            <a:xfrm>
              <a:off x="3229" y="185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29862" name="AutoShape 166"/>
            <p:cNvCxnSpPr>
              <a:cxnSpLocks noChangeShapeType="1"/>
              <a:stCxn id="29856" idx="6"/>
              <a:endCxn id="29854" idx="2"/>
            </p:cNvCxnSpPr>
            <p:nvPr/>
          </p:nvCxnSpPr>
          <p:spPr bwMode="auto">
            <a:xfrm>
              <a:off x="2861" y="1535"/>
              <a:ext cx="364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863" name="AutoShape 167"/>
            <p:cNvCxnSpPr>
              <a:cxnSpLocks noChangeShapeType="1"/>
              <a:stCxn id="29856" idx="4"/>
              <a:endCxn id="29858" idx="0"/>
            </p:cNvCxnSpPr>
            <p:nvPr/>
          </p:nvCxnSpPr>
          <p:spPr bwMode="auto">
            <a:xfrm>
              <a:off x="2779" y="1739"/>
              <a:ext cx="0" cy="14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864" name="AutoShape 168"/>
            <p:cNvCxnSpPr>
              <a:cxnSpLocks noChangeShapeType="1"/>
              <a:stCxn id="29858" idx="6"/>
              <a:endCxn id="29860" idx="2"/>
            </p:cNvCxnSpPr>
            <p:nvPr/>
          </p:nvCxnSpPr>
          <p:spPr bwMode="auto">
            <a:xfrm>
              <a:off x="2861" y="2084"/>
              <a:ext cx="364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865" name="AutoShape 169"/>
            <p:cNvCxnSpPr>
              <a:cxnSpLocks noChangeShapeType="1"/>
              <a:stCxn id="29860" idx="1"/>
              <a:endCxn id="29856" idx="5"/>
            </p:cNvCxnSpPr>
            <p:nvPr/>
          </p:nvCxnSpPr>
          <p:spPr bwMode="auto">
            <a:xfrm flipH="1" flipV="1">
              <a:off x="2837" y="1679"/>
              <a:ext cx="412" cy="26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866" name="AutoShape 170"/>
            <p:cNvCxnSpPr>
              <a:cxnSpLocks noChangeShapeType="1"/>
              <a:stCxn id="29854" idx="4"/>
              <a:endCxn id="29860" idx="0"/>
            </p:cNvCxnSpPr>
            <p:nvPr/>
          </p:nvCxnSpPr>
          <p:spPr bwMode="auto">
            <a:xfrm>
              <a:off x="3307" y="1739"/>
              <a:ext cx="0" cy="14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7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7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8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8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9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9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29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3" dur="500"/>
                                        <p:tgtEl>
                                          <p:spTgt spid="29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8" dur="500"/>
                                        <p:tgtEl>
                                          <p:spTgt spid="29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0" grpId="0" autoUpdateAnimBg="0"/>
      <p:bldP spid="29822" grpId="0" autoUpdateAnimBg="0"/>
      <p:bldP spid="29850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3" name="Text Box 31"/>
          <p:cNvSpPr txBox="1">
            <a:spLocks noChangeArrowheads="1"/>
          </p:cNvSpPr>
          <p:nvPr/>
        </p:nvSpPr>
        <p:spPr bwMode="auto">
          <a:xfrm>
            <a:off x="1919289" y="523875"/>
            <a:ext cx="852328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生成树：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所有顶点均由边连接在一起但不存在回路的图。 </a:t>
            </a:r>
          </a:p>
        </p:txBody>
      </p:sp>
      <p:grpSp>
        <p:nvGrpSpPr>
          <p:cNvPr id="3121" name="Group 49"/>
          <p:cNvGrpSpPr>
            <a:grpSpLocks/>
          </p:cNvGrpSpPr>
          <p:nvPr/>
        </p:nvGrpSpPr>
        <p:grpSpPr bwMode="auto">
          <a:xfrm>
            <a:off x="2916566" y="1210155"/>
            <a:ext cx="1945867" cy="1216885"/>
            <a:chOff x="1234" y="478"/>
            <a:chExt cx="878" cy="1117"/>
          </a:xfrm>
        </p:grpSpPr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1824" y="514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06" name="Text Box 34"/>
            <p:cNvSpPr txBox="1">
              <a:spLocks noChangeArrowheads="1"/>
            </p:cNvSpPr>
            <p:nvPr/>
          </p:nvSpPr>
          <p:spPr bwMode="auto">
            <a:xfrm>
              <a:off x="1815" y="47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3107" name="Oval 35"/>
            <p:cNvSpPr>
              <a:spLocks noChangeArrowheads="1"/>
            </p:cNvSpPr>
            <p:nvPr/>
          </p:nvSpPr>
          <p:spPr bwMode="auto">
            <a:xfrm>
              <a:off x="1248" y="514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08" name="Text Box 36"/>
            <p:cNvSpPr txBox="1">
              <a:spLocks noChangeArrowheads="1"/>
            </p:cNvSpPr>
            <p:nvPr/>
          </p:nvSpPr>
          <p:spPr bwMode="auto">
            <a:xfrm>
              <a:off x="1234" y="479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3109" name="Oval 37"/>
            <p:cNvSpPr>
              <a:spLocks noChangeArrowheads="1"/>
            </p:cNvSpPr>
            <p:nvPr/>
          </p:nvSpPr>
          <p:spPr bwMode="auto">
            <a:xfrm>
              <a:off x="1545" y="828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10" name="Text Box 38"/>
            <p:cNvSpPr txBox="1">
              <a:spLocks noChangeArrowheads="1"/>
            </p:cNvSpPr>
            <p:nvPr/>
          </p:nvSpPr>
          <p:spPr bwMode="auto">
            <a:xfrm>
              <a:off x="1527" y="76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3111" name="Oval 39"/>
            <p:cNvSpPr>
              <a:spLocks noChangeArrowheads="1"/>
            </p:cNvSpPr>
            <p:nvPr/>
          </p:nvSpPr>
          <p:spPr bwMode="auto">
            <a:xfrm>
              <a:off x="1248" y="1186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12" name="Text Box 40"/>
            <p:cNvSpPr txBox="1">
              <a:spLocks noChangeArrowheads="1"/>
            </p:cNvSpPr>
            <p:nvPr/>
          </p:nvSpPr>
          <p:spPr bwMode="auto">
            <a:xfrm>
              <a:off x="1244" y="1143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3113" name="Oval 41"/>
            <p:cNvSpPr>
              <a:spLocks noChangeArrowheads="1"/>
            </p:cNvSpPr>
            <p:nvPr/>
          </p:nvSpPr>
          <p:spPr bwMode="auto">
            <a:xfrm>
              <a:off x="1824" y="1186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14" name="Text Box 42"/>
            <p:cNvSpPr txBox="1">
              <a:spLocks noChangeArrowheads="1"/>
            </p:cNvSpPr>
            <p:nvPr/>
          </p:nvSpPr>
          <p:spPr bwMode="auto">
            <a:xfrm>
              <a:off x="1811" y="112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3116" name="AutoShape 44"/>
            <p:cNvCxnSpPr>
              <a:cxnSpLocks noChangeShapeType="1"/>
              <a:stCxn id="3107" idx="4"/>
              <a:endCxn id="3111" idx="0"/>
            </p:cNvCxnSpPr>
            <p:nvPr/>
          </p:nvCxnSpPr>
          <p:spPr bwMode="auto">
            <a:xfrm>
              <a:off x="1330" y="923"/>
              <a:ext cx="0" cy="26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17" name="AutoShape 45"/>
            <p:cNvCxnSpPr>
              <a:cxnSpLocks noChangeShapeType="1"/>
              <a:stCxn id="3111" idx="7"/>
              <a:endCxn id="3109" idx="3"/>
            </p:cNvCxnSpPr>
            <p:nvPr/>
          </p:nvCxnSpPr>
          <p:spPr bwMode="auto">
            <a:xfrm flipV="1">
              <a:off x="1388" y="1177"/>
              <a:ext cx="181" cy="6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18" name="AutoShape 46"/>
            <p:cNvCxnSpPr>
              <a:cxnSpLocks noChangeShapeType="1"/>
              <a:stCxn id="3109" idx="7"/>
              <a:endCxn id="3105" idx="3"/>
            </p:cNvCxnSpPr>
            <p:nvPr/>
          </p:nvCxnSpPr>
          <p:spPr bwMode="auto">
            <a:xfrm flipV="1">
              <a:off x="1685" y="863"/>
              <a:ext cx="163" cy="2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20" name="AutoShape 48"/>
            <p:cNvCxnSpPr>
              <a:cxnSpLocks noChangeShapeType="1"/>
              <a:stCxn id="3113" idx="1"/>
              <a:endCxn id="3109" idx="5"/>
            </p:cNvCxnSpPr>
            <p:nvPr/>
          </p:nvCxnSpPr>
          <p:spPr bwMode="auto">
            <a:xfrm flipH="1" flipV="1">
              <a:off x="1685" y="1177"/>
              <a:ext cx="163" cy="6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122" name="Group 50"/>
          <p:cNvGrpSpPr>
            <a:grpSpLocks/>
          </p:cNvGrpSpPr>
          <p:nvPr/>
        </p:nvGrpSpPr>
        <p:grpSpPr bwMode="auto">
          <a:xfrm>
            <a:off x="539338" y="1162874"/>
            <a:ext cx="1921488" cy="1241942"/>
            <a:chOff x="4797" y="2231"/>
            <a:chExt cx="867" cy="1140"/>
          </a:xfrm>
        </p:grpSpPr>
        <p:sp>
          <p:nvSpPr>
            <p:cNvPr id="3123" name="Oval 51"/>
            <p:cNvSpPr>
              <a:spLocks noChangeArrowheads="1"/>
            </p:cNvSpPr>
            <p:nvPr/>
          </p:nvSpPr>
          <p:spPr bwMode="auto">
            <a:xfrm>
              <a:off x="5385" y="229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24" name="Text Box 52"/>
            <p:cNvSpPr txBox="1">
              <a:spLocks noChangeArrowheads="1"/>
            </p:cNvSpPr>
            <p:nvPr/>
          </p:nvSpPr>
          <p:spPr bwMode="auto">
            <a:xfrm>
              <a:off x="5363" y="2255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3125" name="Oval 53"/>
            <p:cNvSpPr>
              <a:spLocks noChangeArrowheads="1"/>
            </p:cNvSpPr>
            <p:nvPr/>
          </p:nvSpPr>
          <p:spPr bwMode="auto">
            <a:xfrm>
              <a:off x="4809" y="229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26" name="Text Box 54"/>
            <p:cNvSpPr txBox="1">
              <a:spLocks noChangeArrowheads="1"/>
            </p:cNvSpPr>
            <p:nvPr/>
          </p:nvSpPr>
          <p:spPr bwMode="auto">
            <a:xfrm>
              <a:off x="4808" y="2231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3127" name="Oval 55"/>
            <p:cNvSpPr>
              <a:spLocks noChangeArrowheads="1"/>
            </p:cNvSpPr>
            <p:nvPr/>
          </p:nvSpPr>
          <p:spPr bwMode="auto">
            <a:xfrm>
              <a:off x="5106" y="2604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28" name="Text Box 56"/>
            <p:cNvSpPr txBox="1">
              <a:spLocks noChangeArrowheads="1"/>
            </p:cNvSpPr>
            <p:nvPr/>
          </p:nvSpPr>
          <p:spPr bwMode="auto">
            <a:xfrm>
              <a:off x="5094" y="2575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3129" name="Oval 57"/>
            <p:cNvSpPr>
              <a:spLocks noChangeArrowheads="1"/>
            </p:cNvSpPr>
            <p:nvPr/>
          </p:nvSpPr>
          <p:spPr bwMode="auto">
            <a:xfrm>
              <a:off x="4809" y="2962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30" name="Text Box 58"/>
            <p:cNvSpPr txBox="1">
              <a:spLocks noChangeArrowheads="1"/>
            </p:cNvSpPr>
            <p:nvPr/>
          </p:nvSpPr>
          <p:spPr bwMode="auto">
            <a:xfrm>
              <a:off x="4797" y="2943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3131" name="Oval 59"/>
            <p:cNvSpPr>
              <a:spLocks noChangeArrowheads="1"/>
            </p:cNvSpPr>
            <p:nvPr/>
          </p:nvSpPr>
          <p:spPr bwMode="auto">
            <a:xfrm>
              <a:off x="5385" y="2962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32" name="Text Box 60"/>
            <p:cNvSpPr txBox="1">
              <a:spLocks noChangeArrowheads="1"/>
            </p:cNvSpPr>
            <p:nvPr/>
          </p:nvSpPr>
          <p:spPr bwMode="auto">
            <a:xfrm>
              <a:off x="5367" y="29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3133" name="AutoShape 61"/>
            <p:cNvCxnSpPr>
              <a:cxnSpLocks noChangeShapeType="1"/>
              <a:stCxn id="3125" idx="6"/>
              <a:endCxn id="3123" idx="2"/>
            </p:cNvCxnSpPr>
            <p:nvPr/>
          </p:nvCxnSpPr>
          <p:spPr bwMode="auto">
            <a:xfrm>
              <a:off x="4973" y="2495"/>
              <a:ext cx="412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34" name="AutoShape 62"/>
            <p:cNvCxnSpPr>
              <a:cxnSpLocks noChangeShapeType="1"/>
              <a:stCxn id="3125" idx="4"/>
              <a:endCxn id="3129" idx="0"/>
            </p:cNvCxnSpPr>
            <p:nvPr/>
          </p:nvCxnSpPr>
          <p:spPr bwMode="auto">
            <a:xfrm>
              <a:off x="4891" y="2699"/>
              <a:ext cx="0" cy="26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35" name="AutoShape 63"/>
            <p:cNvCxnSpPr>
              <a:cxnSpLocks noChangeShapeType="1"/>
              <a:stCxn id="3129" idx="7"/>
              <a:endCxn id="3127" idx="3"/>
            </p:cNvCxnSpPr>
            <p:nvPr/>
          </p:nvCxnSpPr>
          <p:spPr bwMode="auto">
            <a:xfrm flipV="1">
              <a:off x="4949" y="2953"/>
              <a:ext cx="181" cy="6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36" name="AutoShape 64"/>
            <p:cNvCxnSpPr>
              <a:cxnSpLocks noChangeShapeType="1"/>
              <a:stCxn id="3127" idx="7"/>
              <a:endCxn id="3123" idx="3"/>
            </p:cNvCxnSpPr>
            <p:nvPr/>
          </p:nvCxnSpPr>
          <p:spPr bwMode="auto">
            <a:xfrm flipV="1">
              <a:off x="5246" y="2639"/>
              <a:ext cx="163" cy="2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37" name="AutoShape 65"/>
            <p:cNvCxnSpPr>
              <a:cxnSpLocks noChangeShapeType="1"/>
              <a:stCxn id="3131" idx="0"/>
              <a:endCxn id="3123" idx="4"/>
            </p:cNvCxnSpPr>
            <p:nvPr/>
          </p:nvCxnSpPr>
          <p:spPr bwMode="auto">
            <a:xfrm flipV="1">
              <a:off x="5467" y="2699"/>
              <a:ext cx="0" cy="26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38" name="AutoShape 66"/>
            <p:cNvCxnSpPr>
              <a:cxnSpLocks noChangeShapeType="1"/>
              <a:stCxn id="3131" idx="1"/>
              <a:endCxn id="3127" idx="5"/>
            </p:cNvCxnSpPr>
            <p:nvPr/>
          </p:nvCxnSpPr>
          <p:spPr bwMode="auto">
            <a:xfrm flipH="1" flipV="1">
              <a:off x="5246" y="2953"/>
              <a:ext cx="163" cy="6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156" name="Group 84"/>
          <p:cNvGrpSpPr>
            <a:grpSpLocks/>
          </p:cNvGrpSpPr>
          <p:nvPr/>
        </p:nvGrpSpPr>
        <p:grpSpPr bwMode="auto">
          <a:xfrm>
            <a:off x="5181426" y="1143928"/>
            <a:ext cx="1968030" cy="1224511"/>
            <a:chOff x="2336" y="471"/>
            <a:chExt cx="888" cy="1124"/>
          </a:xfrm>
        </p:grpSpPr>
        <p:sp>
          <p:nvSpPr>
            <p:cNvPr id="3140" name="Oval 68"/>
            <p:cNvSpPr>
              <a:spLocks noChangeArrowheads="1"/>
            </p:cNvSpPr>
            <p:nvPr/>
          </p:nvSpPr>
          <p:spPr bwMode="auto">
            <a:xfrm>
              <a:off x="2928" y="514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41" name="Text Box 69"/>
            <p:cNvSpPr txBox="1">
              <a:spLocks noChangeArrowheads="1"/>
            </p:cNvSpPr>
            <p:nvPr/>
          </p:nvSpPr>
          <p:spPr bwMode="auto">
            <a:xfrm>
              <a:off x="2927" y="471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3142" name="Oval 70"/>
            <p:cNvSpPr>
              <a:spLocks noChangeArrowheads="1"/>
            </p:cNvSpPr>
            <p:nvPr/>
          </p:nvSpPr>
          <p:spPr bwMode="auto">
            <a:xfrm>
              <a:off x="2352" y="514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43" name="Text Box 71"/>
            <p:cNvSpPr txBox="1">
              <a:spLocks noChangeArrowheads="1"/>
            </p:cNvSpPr>
            <p:nvPr/>
          </p:nvSpPr>
          <p:spPr bwMode="auto">
            <a:xfrm>
              <a:off x="2343" y="48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3144" name="Oval 72"/>
            <p:cNvSpPr>
              <a:spLocks noChangeArrowheads="1"/>
            </p:cNvSpPr>
            <p:nvPr/>
          </p:nvSpPr>
          <p:spPr bwMode="auto">
            <a:xfrm>
              <a:off x="2649" y="828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45" name="Text Box 73"/>
            <p:cNvSpPr txBox="1">
              <a:spLocks noChangeArrowheads="1"/>
            </p:cNvSpPr>
            <p:nvPr/>
          </p:nvSpPr>
          <p:spPr bwMode="auto">
            <a:xfrm>
              <a:off x="2635" y="799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3146" name="Oval 74"/>
            <p:cNvSpPr>
              <a:spLocks noChangeArrowheads="1"/>
            </p:cNvSpPr>
            <p:nvPr/>
          </p:nvSpPr>
          <p:spPr bwMode="auto">
            <a:xfrm>
              <a:off x="2352" y="1186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47" name="Text Box 75"/>
            <p:cNvSpPr txBox="1">
              <a:spLocks noChangeArrowheads="1"/>
            </p:cNvSpPr>
            <p:nvPr/>
          </p:nvSpPr>
          <p:spPr bwMode="auto">
            <a:xfrm>
              <a:off x="2336" y="115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3148" name="Oval 76"/>
            <p:cNvSpPr>
              <a:spLocks noChangeArrowheads="1"/>
            </p:cNvSpPr>
            <p:nvPr/>
          </p:nvSpPr>
          <p:spPr bwMode="auto">
            <a:xfrm>
              <a:off x="2928" y="1186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49" name="Text Box 77"/>
            <p:cNvSpPr txBox="1">
              <a:spLocks noChangeArrowheads="1"/>
            </p:cNvSpPr>
            <p:nvPr/>
          </p:nvSpPr>
          <p:spPr bwMode="auto">
            <a:xfrm>
              <a:off x="2919" y="120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3150" name="AutoShape 78"/>
            <p:cNvCxnSpPr>
              <a:cxnSpLocks noChangeShapeType="1"/>
              <a:stCxn id="3142" idx="6"/>
              <a:endCxn id="3140" idx="2"/>
            </p:cNvCxnSpPr>
            <p:nvPr/>
          </p:nvCxnSpPr>
          <p:spPr bwMode="auto">
            <a:xfrm>
              <a:off x="2516" y="719"/>
              <a:ext cx="412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52" name="AutoShape 80"/>
            <p:cNvCxnSpPr>
              <a:cxnSpLocks noChangeShapeType="1"/>
              <a:stCxn id="3146" idx="7"/>
              <a:endCxn id="3144" idx="3"/>
            </p:cNvCxnSpPr>
            <p:nvPr/>
          </p:nvCxnSpPr>
          <p:spPr bwMode="auto">
            <a:xfrm flipV="1">
              <a:off x="2492" y="1177"/>
              <a:ext cx="181" cy="6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53" name="AutoShape 81"/>
            <p:cNvCxnSpPr>
              <a:cxnSpLocks noChangeShapeType="1"/>
              <a:stCxn id="3144" idx="7"/>
              <a:endCxn id="3140" idx="3"/>
            </p:cNvCxnSpPr>
            <p:nvPr/>
          </p:nvCxnSpPr>
          <p:spPr bwMode="auto">
            <a:xfrm flipV="1">
              <a:off x="2789" y="863"/>
              <a:ext cx="163" cy="2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54" name="AutoShape 82"/>
            <p:cNvCxnSpPr>
              <a:cxnSpLocks noChangeShapeType="1"/>
              <a:stCxn id="3148" idx="0"/>
              <a:endCxn id="3140" idx="4"/>
            </p:cNvCxnSpPr>
            <p:nvPr/>
          </p:nvCxnSpPr>
          <p:spPr bwMode="auto">
            <a:xfrm flipV="1">
              <a:off x="3010" y="923"/>
              <a:ext cx="0" cy="26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174" name="Group 102"/>
          <p:cNvGrpSpPr>
            <a:grpSpLocks/>
          </p:cNvGrpSpPr>
          <p:nvPr/>
        </p:nvGrpSpPr>
        <p:grpSpPr bwMode="auto">
          <a:xfrm>
            <a:off x="7456913" y="1219199"/>
            <a:ext cx="1930354" cy="1224511"/>
            <a:chOff x="3408" y="471"/>
            <a:chExt cx="871" cy="1124"/>
          </a:xfrm>
        </p:grpSpPr>
        <p:sp>
          <p:nvSpPr>
            <p:cNvPr id="3158" name="Oval 86"/>
            <p:cNvSpPr>
              <a:spLocks noChangeArrowheads="1"/>
            </p:cNvSpPr>
            <p:nvPr/>
          </p:nvSpPr>
          <p:spPr bwMode="auto">
            <a:xfrm>
              <a:off x="3993" y="514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59" name="Text Box 87"/>
            <p:cNvSpPr txBox="1">
              <a:spLocks noChangeArrowheads="1"/>
            </p:cNvSpPr>
            <p:nvPr/>
          </p:nvSpPr>
          <p:spPr bwMode="auto">
            <a:xfrm>
              <a:off x="3982" y="471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3160" name="Oval 88"/>
            <p:cNvSpPr>
              <a:spLocks noChangeArrowheads="1"/>
            </p:cNvSpPr>
            <p:nvPr/>
          </p:nvSpPr>
          <p:spPr bwMode="auto">
            <a:xfrm>
              <a:off x="3417" y="514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61" name="Text Box 89"/>
            <p:cNvSpPr txBox="1">
              <a:spLocks noChangeArrowheads="1"/>
            </p:cNvSpPr>
            <p:nvPr/>
          </p:nvSpPr>
          <p:spPr bwMode="auto">
            <a:xfrm>
              <a:off x="3411" y="47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3162" name="Oval 90"/>
            <p:cNvSpPr>
              <a:spLocks noChangeArrowheads="1"/>
            </p:cNvSpPr>
            <p:nvPr/>
          </p:nvSpPr>
          <p:spPr bwMode="auto">
            <a:xfrm>
              <a:off x="3714" y="828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63" name="Text Box 91"/>
            <p:cNvSpPr txBox="1">
              <a:spLocks noChangeArrowheads="1"/>
            </p:cNvSpPr>
            <p:nvPr/>
          </p:nvSpPr>
          <p:spPr bwMode="auto">
            <a:xfrm>
              <a:off x="3700" y="775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3164" name="Oval 92"/>
            <p:cNvSpPr>
              <a:spLocks noChangeArrowheads="1"/>
            </p:cNvSpPr>
            <p:nvPr/>
          </p:nvSpPr>
          <p:spPr bwMode="auto">
            <a:xfrm>
              <a:off x="3417" y="1186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65" name="Text Box 93"/>
            <p:cNvSpPr txBox="1">
              <a:spLocks noChangeArrowheads="1"/>
            </p:cNvSpPr>
            <p:nvPr/>
          </p:nvSpPr>
          <p:spPr bwMode="auto">
            <a:xfrm>
              <a:off x="3408" y="115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3166" name="Oval 94"/>
            <p:cNvSpPr>
              <a:spLocks noChangeArrowheads="1"/>
            </p:cNvSpPr>
            <p:nvPr/>
          </p:nvSpPr>
          <p:spPr bwMode="auto">
            <a:xfrm>
              <a:off x="3993" y="1186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67" name="Text Box 95"/>
            <p:cNvSpPr txBox="1">
              <a:spLocks noChangeArrowheads="1"/>
            </p:cNvSpPr>
            <p:nvPr/>
          </p:nvSpPr>
          <p:spPr bwMode="auto">
            <a:xfrm>
              <a:off x="3972" y="115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3168" name="AutoShape 96"/>
            <p:cNvCxnSpPr>
              <a:cxnSpLocks noChangeShapeType="1"/>
              <a:stCxn id="3160" idx="6"/>
              <a:endCxn id="3158" idx="2"/>
            </p:cNvCxnSpPr>
            <p:nvPr/>
          </p:nvCxnSpPr>
          <p:spPr bwMode="auto">
            <a:xfrm>
              <a:off x="3581" y="719"/>
              <a:ext cx="412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69" name="AutoShape 97"/>
            <p:cNvCxnSpPr>
              <a:cxnSpLocks noChangeShapeType="1"/>
              <a:stCxn id="3160" idx="4"/>
              <a:endCxn id="3164" idx="0"/>
            </p:cNvCxnSpPr>
            <p:nvPr/>
          </p:nvCxnSpPr>
          <p:spPr bwMode="auto">
            <a:xfrm>
              <a:off x="3499" y="923"/>
              <a:ext cx="0" cy="26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72" name="AutoShape 100"/>
            <p:cNvCxnSpPr>
              <a:cxnSpLocks noChangeShapeType="1"/>
              <a:stCxn id="3166" idx="0"/>
              <a:endCxn id="3158" idx="4"/>
            </p:cNvCxnSpPr>
            <p:nvPr/>
          </p:nvCxnSpPr>
          <p:spPr bwMode="auto">
            <a:xfrm flipV="1">
              <a:off x="4075" y="923"/>
              <a:ext cx="0" cy="26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73" name="AutoShape 101"/>
            <p:cNvCxnSpPr>
              <a:cxnSpLocks noChangeShapeType="1"/>
              <a:stCxn id="3166" idx="1"/>
              <a:endCxn id="3162" idx="5"/>
            </p:cNvCxnSpPr>
            <p:nvPr/>
          </p:nvCxnSpPr>
          <p:spPr bwMode="auto">
            <a:xfrm flipH="1" flipV="1">
              <a:off x="3854" y="1177"/>
              <a:ext cx="163" cy="6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3175" name="Text Box 103"/>
          <p:cNvSpPr txBox="1">
            <a:spLocks noChangeArrowheads="1"/>
          </p:cNvSpPr>
          <p:nvPr/>
        </p:nvSpPr>
        <p:spPr bwMode="auto">
          <a:xfrm>
            <a:off x="3086101" y="2852738"/>
            <a:ext cx="55864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v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一个图可以有许多棵不同的生成树。 </a:t>
            </a:r>
          </a:p>
        </p:txBody>
      </p:sp>
      <p:sp>
        <p:nvSpPr>
          <p:cNvPr id="3176" name="AutoShape 104"/>
          <p:cNvSpPr>
            <a:spLocks noChangeArrowheads="1"/>
          </p:cNvSpPr>
          <p:nvPr/>
        </p:nvSpPr>
        <p:spPr bwMode="auto">
          <a:xfrm>
            <a:off x="2050544" y="2775377"/>
            <a:ext cx="1017012" cy="978634"/>
          </a:xfrm>
          <a:prstGeom prst="star32">
            <a:avLst>
              <a:gd name="adj" fmla="val 37500"/>
            </a:avLst>
          </a:prstGeom>
          <a:solidFill>
            <a:srgbClr val="0000FF"/>
          </a:solidFill>
          <a:ln w="25400" cap="sq">
            <a:solidFill>
              <a:srgbClr val="FF66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zh-CN" altLang="en-US" sz="2800">
                <a:solidFill>
                  <a:schemeClr val="bg1"/>
                </a:solidFill>
                <a:effectLst/>
                <a:ea typeface="华文中宋" pitchFamily="2" charset="-122"/>
              </a:rPr>
              <a:t>注</a:t>
            </a:r>
          </a:p>
        </p:txBody>
      </p:sp>
      <p:sp>
        <p:nvSpPr>
          <p:cNvPr id="3177" name="Text Box 105"/>
          <p:cNvSpPr txBox="1">
            <a:spLocks noChangeArrowheads="1"/>
          </p:cNvSpPr>
          <p:nvPr/>
        </p:nvSpPr>
        <p:spPr bwMode="auto">
          <a:xfrm>
            <a:off x="3070225" y="3309938"/>
            <a:ext cx="7124066" cy="251979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v"/>
            </a:pP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所有生成树具有以下共同特点：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 </a:t>
            </a:r>
          </a:p>
          <a:p>
            <a:pPr>
              <a:lnSpc>
                <a:spcPct val="6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 b="0">
                <a:solidFill>
                  <a:schemeClr val="tx1"/>
                </a:solidFill>
                <a:effectLst/>
                <a:latin typeface="Arial" pitchFamily="34" charset="0"/>
                <a:ea typeface="隶书" pitchFamily="49" charset="-122"/>
              </a:rPr>
              <a:t>   </a:t>
            </a:r>
            <a:r>
              <a:rPr lang="zh-CN" altLang="en-US">
                <a:solidFill>
                  <a:schemeClr val="tx1"/>
                </a:solidFill>
                <a:effectLst/>
                <a:latin typeface="Arial" pitchFamily="34" charset="0"/>
                <a:ea typeface="华文新魏" pitchFamily="2" charset="-122"/>
              </a:rPr>
              <a:t>生成树的顶点个数与图的顶点个数相同； </a:t>
            </a:r>
          </a:p>
          <a:p>
            <a:pPr>
              <a:lnSpc>
                <a:spcPct val="6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>
                <a:solidFill>
                  <a:schemeClr val="tx1"/>
                </a:solidFill>
                <a:effectLst/>
                <a:latin typeface="Arial" pitchFamily="34" charset="0"/>
                <a:ea typeface="华文新魏" pitchFamily="2" charset="-122"/>
              </a:rPr>
              <a:t>  生成树是图的极小连通子图； </a:t>
            </a:r>
          </a:p>
          <a:p>
            <a:pPr>
              <a:lnSpc>
                <a:spcPct val="6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>
                <a:solidFill>
                  <a:schemeClr val="tx1"/>
                </a:solidFill>
                <a:effectLst/>
                <a:latin typeface="Arial" pitchFamily="34" charset="0"/>
                <a:ea typeface="华文新魏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一个有 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华文新魏" pitchFamily="2" charset="-122"/>
              </a:rPr>
              <a:t>个顶点的连通图的生成树有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-1 </a:t>
            </a:r>
            <a:r>
              <a:rPr lang="zh-CN" altLang="zh-CN">
                <a:solidFill>
                  <a:schemeClr val="tx1"/>
                </a:solidFill>
                <a:effectLst/>
                <a:ea typeface="华文新魏" pitchFamily="2" charset="-122"/>
              </a:rPr>
              <a:t>条边；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</a:p>
          <a:p>
            <a:pPr>
              <a:lnSpc>
                <a:spcPct val="6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latin typeface="Arial" pitchFamily="34" charset="0"/>
                <a:ea typeface="华文新魏" pitchFamily="2" charset="-122"/>
              </a:rPr>
              <a:t>生成树中任意两个顶点间的路径是唯一的；</a:t>
            </a:r>
            <a:r>
              <a:rPr lang="zh-CN" altLang="en-US">
                <a:solidFill>
                  <a:schemeClr val="tx1"/>
                </a:solidFill>
                <a:effectLst/>
                <a:latin typeface="Arial" pitchFamily="34" charset="0"/>
                <a:ea typeface="华文新魏" pitchFamily="2" charset="-122"/>
              </a:rPr>
              <a:t> </a:t>
            </a:r>
          </a:p>
          <a:p>
            <a:pPr>
              <a:lnSpc>
                <a:spcPct val="6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>
                <a:solidFill>
                  <a:schemeClr val="tx1"/>
                </a:solidFill>
                <a:effectLst/>
                <a:latin typeface="Arial" pitchFamily="34" charset="0"/>
                <a:ea typeface="华文新魏" pitchFamily="2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latin typeface="Arial" pitchFamily="34" charset="0"/>
                <a:ea typeface="华文新魏" pitchFamily="2" charset="-122"/>
              </a:rPr>
              <a:t>在生成树中再加一条边必然形成回路。</a:t>
            </a:r>
            <a:r>
              <a:rPr lang="zh-CN" altLang="en-US">
                <a:solidFill>
                  <a:schemeClr val="tx1"/>
                </a:solidFill>
                <a:effectLst/>
                <a:latin typeface="Arial" pitchFamily="34" charset="0"/>
                <a:ea typeface="华文新魏" pitchFamily="2" charset="-122"/>
              </a:rPr>
              <a:t> </a:t>
            </a:r>
          </a:p>
        </p:txBody>
      </p:sp>
      <p:sp>
        <p:nvSpPr>
          <p:cNvPr id="3178" name="Text Box 106"/>
          <p:cNvSpPr txBox="1">
            <a:spLocks noChangeArrowheads="1"/>
          </p:cNvSpPr>
          <p:nvPr/>
        </p:nvSpPr>
        <p:spPr bwMode="auto">
          <a:xfrm>
            <a:off x="3048000" y="5824538"/>
            <a:ext cx="64849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v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含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个顶点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-1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条边的图不一定是生成树。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grpSp>
        <p:nvGrpSpPr>
          <p:cNvPr id="3197" name="Group 125"/>
          <p:cNvGrpSpPr>
            <a:grpSpLocks/>
          </p:cNvGrpSpPr>
          <p:nvPr/>
        </p:nvGrpSpPr>
        <p:grpSpPr bwMode="auto">
          <a:xfrm>
            <a:off x="9830123" y="1262839"/>
            <a:ext cx="1943651" cy="1215796"/>
            <a:chOff x="4607" y="614"/>
            <a:chExt cx="877" cy="1116"/>
          </a:xfrm>
        </p:grpSpPr>
        <p:sp>
          <p:nvSpPr>
            <p:cNvPr id="3180" name="Oval 108"/>
            <p:cNvSpPr>
              <a:spLocks noChangeArrowheads="1"/>
            </p:cNvSpPr>
            <p:nvPr/>
          </p:nvSpPr>
          <p:spPr bwMode="auto">
            <a:xfrm>
              <a:off x="5189" y="649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1" name="Text Box 109"/>
            <p:cNvSpPr txBox="1">
              <a:spLocks noChangeArrowheads="1"/>
            </p:cNvSpPr>
            <p:nvPr/>
          </p:nvSpPr>
          <p:spPr bwMode="auto">
            <a:xfrm>
              <a:off x="5187" y="621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3182" name="Oval 110"/>
            <p:cNvSpPr>
              <a:spLocks noChangeArrowheads="1"/>
            </p:cNvSpPr>
            <p:nvPr/>
          </p:nvSpPr>
          <p:spPr bwMode="auto">
            <a:xfrm>
              <a:off x="4613" y="649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3" name="Text Box 111"/>
            <p:cNvSpPr txBox="1">
              <a:spLocks noChangeArrowheads="1"/>
            </p:cNvSpPr>
            <p:nvPr/>
          </p:nvSpPr>
          <p:spPr bwMode="auto">
            <a:xfrm>
              <a:off x="4607" y="61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3184" name="Oval 112"/>
            <p:cNvSpPr>
              <a:spLocks noChangeArrowheads="1"/>
            </p:cNvSpPr>
            <p:nvPr/>
          </p:nvSpPr>
          <p:spPr bwMode="auto">
            <a:xfrm>
              <a:off x="4910" y="963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5" name="Text Box 113"/>
            <p:cNvSpPr txBox="1">
              <a:spLocks noChangeArrowheads="1"/>
            </p:cNvSpPr>
            <p:nvPr/>
          </p:nvSpPr>
          <p:spPr bwMode="auto">
            <a:xfrm>
              <a:off x="4904" y="94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3186" name="Oval 114"/>
            <p:cNvSpPr>
              <a:spLocks noChangeArrowheads="1"/>
            </p:cNvSpPr>
            <p:nvPr/>
          </p:nvSpPr>
          <p:spPr bwMode="auto">
            <a:xfrm>
              <a:off x="4613" y="1321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7" name="Text Box 115"/>
            <p:cNvSpPr txBox="1">
              <a:spLocks noChangeArrowheads="1"/>
            </p:cNvSpPr>
            <p:nvPr/>
          </p:nvSpPr>
          <p:spPr bwMode="auto">
            <a:xfrm>
              <a:off x="4608" y="1287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3188" name="Oval 116"/>
            <p:cNvSpPr>
              <a:spLocks noChangeArrowheads="1"/>
            </p:cNvSpPr>
            <p:nvPr/>
          </p:nvSpPr>
          <p:spPr bwMode="auto">
            <a:xfrm>
              <a:off x="5189" y="1321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9" name="Text Box 117"/>
            <p:cNvSpPr txBox="1">
              <a:spLocks noChangeArrowheads="1"/>
            </p:cNvSpPr>
            <p:nvPr/>
          </p:nvSpPr>
          <p:spPr bwMode="auto">
            <a:xfrm>
              <a:off x="5180" y="128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3191" name="AutoShape 119"/>
            <p:cNvCxnSpPr>
              <a:cxnSpLocks noChangeShapeType="1"/>
              <a:stCxn id="3182" idx="4"/>
              <a:endCxn id="3186" idx="0"/>
            </p:cNvCxnSpPr>
            <p:nvPr/>
          </p:nvCxnSpPr>
          <p:spPr bwMode="auto">
            <a:xfrm>
              <a:off x="4695" y="1058"/>
              <a:ext cx="0" cy="26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93" name="AutoShape 121"/>
            <p:cNvCxnSpPr>
              <a:cxnSpLocks noChangeShapeType="1"/>
              <a:stCxn id="3184" idx="7"/>
              <a:endCxn id="3180" idx="3"/>
            </p:cNvCxnSpPr>
            <p:nvPr/>
          </p:nvCxnSpPr>
          <p:spPr bwMode="auto">
            <a:xfrm flipV="1">
              <a:off x="5050" y="998"/>
              <a:ext cx="163" cy="2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94" name="AutoShape 122"/>
            <p:cNvCxnSpPr>
              <a:cxnSpLocks noChangeShapeType="1"/>
              <a:stCxn id="3188" idx="0"/>
              <a:endCxn id="3180" idx="4"/>
            </p:cNvCxnSpPr>
            <p:nvPr/>
          </p:nvCxnSpPr>
          <p:spPr bwMode="auto">
            <a:xfrm flipV="1">
              <a:off x="5271" y="1058"/>
              <a:ext cx="0" cy="26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95" name="AutoShape 123"/>
            <p:cNvCxnSpPr>
              <a:cxnSpLocks noChangeShapeType="1"/>
              <a:stCxn id="3188" idx="1"/>
              <a:endCxn id="3184" idx="5"/>
            </p:cNvCxnSpPr>
            <p:nvPr/>
          </p:nvCxnSpPr>
          <p:spPr bwMode="auto">
            <a:xfrm flipH="1" flipV="1">
              <a:off x="5050" y="1312"/>
              <a:ext cx="163" cy="6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9" dur="500"/>
                                        <p:tgtEl>
                                          <p:spTgt spid="3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3" grpId="0" autoUpdateAnimBg="0"/>
      <p:bldP spid="3175" grpId="0" autoUpdateAnimBg="0"/>
      <p:bldP spid="3176" grpId="0" animBg="1" autoUpdateAnimBg="0"/>
      <p:bldP spid="3177" grpId="0" autoUpdateAnimBg="0"/>
      <p:bldP spid="3178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891" name="Group 59"/>
          <p:cNvGrpSpPr>
            <a:grpSpLocks/>
          </p:cNvGrpSpPr>
          <p:nvPr/>
        </p:nvGrpSpPr>
        <p:grpSpPr bwMode="auto">
          <a:xfrm>
            <a:off x="6748025" y="4354015"/>
            <a:ext cx="3593068" cy="1835430"/>
            <a:chOff x="3144" y="2199"/>
            <a:chExt cx="1460" cy="1692"/>
          </a:xfrm>
        </p:grpSpPr>
        <p:sp>
          <p:nvSpPr>
            <p:cNvPr id="120868" name="Oval 36"/>
            <p:cNvSpPr>
              <a:spLocks noChangeArrowheads="1"/>
            </p:cNvSpPr>
            <p:nvPr/>
          </p:nvSpPr>
          <p:spPr bwMode="auto">
            <a:xfrm>
              <a:off x="3696" y="2698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69" name="Text Box 37"/>
            <p:cNvSpPr txBox="1">
              <a:spLocks noChangeArrowheads="1"/>
            </p:cNvSpPr>
            <p:nvPr/>
          </p:nvSpPr>
          <p:spPr bwMode="auto">
            <a:xfrm>
              <a:off x="3702" y="2684"/>
              <a:ext cx="27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B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 </a:t>
              </a:r>
            </a:p>
          </p:txBody>
        </p:sp>
        <p:sp>
          <p:nvSpPr>
            <p:cNvPr id="120870" name="Oval 38"/>
            <p:cNvSpPr>
              <a:spLocks noChangeArrowheads="1"/>
            </p:cNvSpPr>
            <p:nvPr/>
          </p:nvSpPr>
          <p:spPr bwMode="auto">
            <a:xfrm>
              <a:off x="3411" y="2212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71" name="Text Box 39"/>
            <p:cNvSpPr txBox="1">
              <a:spLocks noChangeArrowheads="1"/>
            </p:cNvSpPr>
            <p:nvPr/>
          </p:nvSpPr>
          <p:spPr bwMode="auto">
            <a:xfrm>
              <a:off x="3407" y="2199"/>
              <a:ext cx="27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 </a:t>
              </a:r>
            </a:p>
          </p:txBody>
        </p:sp>
        <p:sp>
          <p:nvSpPr>
            <p:cNvPr id="120872" name="Oval 40"/>
            <p:cNvSpPr>
              <a:spLocks noChangeArrowheads="1"/>
            </p:cNvSpPr>
            <p:nvPr/>
          </p:nvSpPr>
          <p:spPr bwMode="auto">
            <a:xfrm>
              <a:off x="4283" y="226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73" name="Text Box 41"/>
            <p:cNvSpPr txBox="1">
              <a:spLocks noChangeArrowheads="1"/>
            </p:cNvSpPr>
            <p:nvPr/>
          </p:nvSpPr>
          <p:spPr bwMode="auto">
            <a:xfrm>
              <a:off x="4295" y="2241"/>
              <a:ext cx="255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D</a:t>
              </a:r>
              <a:endParaRPr lang="en-US" altLang="zh-CN" baseline="-25000" dirty="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20874" name="Oval 42"/>
            <p:cNvSpPr>
              <a:spLocks noChangeArrowheads="1"/>
            </p:cNvSpPr>
            <p:nvPr/>
          </p:nvSpPr>
          <p:spPr bwMode="auto">
            <a:xfrm>
              <a:off x="3152" y="2711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75" name="Text Box 43"/>
            <p:cNvSpPr txBox="1">
              <a:spLocks noChangeArrowheads="1"/>
            </p:cNvSpPr>
            <p:nvPr/>
          </p:nvSpPr>
          <p:spPr bwMode="auto">
            <a:xfrm>
              <a:off x="3144" y="2714"/>
              <a:ext cx="27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F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 </a:t>
              </a:r>
            </a:p>
          </p:txBody>
        </p:sp>
        <p:sp>
          <p:nvSpPr>
            <p:cNvPr id="120876" name="Oval 44"/>
            <p:cNvSpPr>
              <a:spLocks noChangeArrowheads="1"/>
            </p:cNvSpPr>
            <p:nvPr/>
          </p:nvSpPr>
          <p:spPr bwMode="auto">
            <a:xfrm>
              <a:off x="3151" y="3482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77" name="Text Box 45"/>
            <p:cNvSpPr txBox="1">
              <a:spLocks noChangeArrowheads="1"/>
            </p:cNvSpPr>
            <p:nvPr/>
          </p:nvSpPr>
          <p:spPr bwMode="auto">
            <a:xfrm>
              <a:off x="3159" y="3471"/>
              <a:ext cx="24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E</a:t>
              </a:r>
              <a:endParaRPr lang="en-US" altLang="zh-CN" baseline="-25000" dirty="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20878" name="Oval 46"/>
            <p:cNvSpPr>
              <a:spLocks noChangeArrowheads="1"/>
            </p:cNvSpPr>
            <p:nvPr/>
          </p:nvSpPr>
          <p:spPr bwMode="auto">
            <a:xfrm>
              <a:off x="4280" y="3214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79" name="Text Box 47"/>
            <p:cNvSpPr txBox="1">
              <a:spLocks noChangeArrowheads="1"/>
            </p:cNvSpPr>
            <p:nvPr/>
          </p:nvSpPr>
          <p:spPr bwMode="auto">
            <a:xfrm>
              <a:off x="4284" y="3214"/>
              <a:ext cx="27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C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 </a:t>
              </a:r>
            </a:p>
          </p:txBody>
        </p:sp>
        <p:cxnSp>
          <p:nvCxnSpPr>
            <p:cNvPr id="120880" name="AutoShape 48"/>
            <p:cNvCxnSpPr>
              <a:cxnSpLocks noChangeShapeType="1"/>
              <a:stCxn id="120870" idx="5"/>
              <a:endCxn id="120868" idx="0"/>
            </p:cNvCxnSpPr>
            <p:nvPr/>
          </p:nvCxnSpPr>
          <p:spPr bwMode="auto">
            <a:xfrm>
              <a:off x="3551" y="2561"/>
              <a:ext cx="227" cy="13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82" name="AutoShape 50"/>
            <p:cNvCxnSpPr>
              <a:cxnSpLocks noChangeShapeType="1"/>
              <a:stCxn id="120872" idx="4"/>
              <a:endCxn id="120878" idx="0"/>
            </p:cNvCxnSpPr>
            <p:nvPr/>
          </p:nvCxnSpPr>
          <p:spPr bwMode="auto">
            <a:xfrm flipH="1">
              <a:off x="4362" y="2669"/>
              <a:ext cx="3" cy="545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83" name="AutoShape 51"/>
            <p:cNvCxnSpPr>
              <a:cxnSpLocks noChangeShapeType="1"/>
            </p:cNvCxnSpPr>
            <p:nvPr/>
          </p:nvCxnSpPr>
          <p:spPr bwMode="auto">
            <a:xfrm>
              <a:off x="4604" y="2795"/>
              <a:ext cx="0" cy="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88" name="AutoShape 56"/>
            <p:cNvCxnSpPr>
              <a:cxnSpLocks noChangeShapeType="1"/>
              <a:stCxn id="120874" idx="4"/>
              <a:endCxn id="120876" idx="0"/>
            </p:cNvCxnSpPr>
            <p:nvPr/>
          </p:nvCxnSpPr>
          <p:spPr bwMode="auto">
            <a:xfrm flipH="1">
              <a:off x="3233" y="3120"/>
              <a:ext cx="1" cy="36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89" name="AutoShape 57"/>
            <p:cNvCxnSpPr>
              <a:cxnSpLocks noChangeShapeType="1"/>
              <a:stCxn id="120870" idx="3"/>
              <a:endCxn id="120874" idx="0"/>
            </p:cNvCxnSpPr>
            <p:nvPr/>
          </p:nvCxnSpPr>
          <p:spPr bwMode="auto">
            <a:xfrm flipH="1">
              <a:off x="3234" y="2561"/>
              <a:ext cx="201" cy="15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20836" name="Text Box 4"/>
          <p:cNvSpPr txBox="1">
            <a:spLocks noChangeArrowheads="1"/>
          </p:cNvSpPr>
          <p:nvPr/>
        </p:nvSpPr>
        <p:spPr bwMode="auto">
          <a:xfrm>
            <a:off x="2219325" y="620714"/>
            <a:ext cx="7956024" cy="10156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生成森林：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对于非连通图，其每个连通分量可以构造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一棵生成树，合成起来就是一个生成森林。     </a:t>
            </a:r>
          </a:p>
        </p:txBody>
      </p:sp>
      <p:sp>
        <p:nvSpPr>
          <p:cNvPr id="120837" name="Text Box 5"/>
          <p:cNvSpPr txBox="1">
            <a:spLocks noChangeArrowheads="1"/>
          </p:cNvSpPr>
          <p:nvPr/>
        </p:nvSpPr>
        <p:spPr bwMode="auto">
          <a:xfrm>
            <a:off x="2171700" y="1752601"/>
            <a:ext cx="7956024" cy="10156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有向树：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如果一个有向图恰有一个顶点的入度为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0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其余顶点的入度均为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，则是一棵有向树。 </a:t>
            </a:r>
          </a:p>
        </p:txBody>
      </p:sp>
      <p:sp>
        <p:nvSpPr>
          <p:cNvPr id="120838" name="Text Box 6"/>
          <p:cNvSpPr txBox="1">
            <a:spLocks noChangeArrowheads="1"/>
          </p:cNvSpPr>
          <p:nvPr/>
        </p:nvSpPr>
        <p:spPr bwMode="auto">
          <a:xfrm>
            <a:off x="2176463" y="2906714"/>
            <a:ext cx="7956024" cy="10156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有向图的生成森林：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由若干棵有向树组成，含有图中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全部顶点，但只有足以构成若干棵不相交的有向树的弧。 </a:t>
            </a:r>
          </a:p>
        </p:txBody>
      </p:sp>
      <p:grpSp>
        <p:nvGrpSpPr>
          <p:cNvPr id="120890" name="Group 58"/>
          <p:cNvGrpSpPr>
            <a:grpSpLocks/>
          </p:cNvGrpSpPr>
          <p:nvPr/>
        </p:nvGrpSpPr>
        <p:grpSpPr bwMode="auto">
          <a:xfrm>
            <a:off x="1861874" y="4537033"/>
            <a:ext cx="3453494" cy="1244846"/>
            <a:chOff x="1103" y="2232"/>
            <a:chExt cx="1405" cy="1102"/>
          </a:xfrm>
        </p:grpSpPr>
        <p:sp>
          <p:nvSpPr>
            <p:cNvPr id="120840" name="Oval 8"/>
            <p:cNvSpPr>
              <a:spLocks noChangeArrowheads="1"/>
            </p:cNvSpPr>
            <p:nvPr/>
          </p:nvSpPr>
          <p:spPr bwMode="auto">
            <a:xfrm>
              <a:off x="1685" y="2253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41" name="Text Box 9"/>
            <p:cNvSpPr txBox="1">
              <a:spLocks noChangeArrowheads="1"/>
            </p:cNvSpPr>
            <p:nvPr/>
          </p:nvSpPr>
          <p:spPr bwMode="auto">
            <a:xfrm>
              <a:off x="1679" y="2264"/>
              <a:ext cx="27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B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 </a:t>
              </a:r>
            </a:p>
          </p:txBody>
        </p:sp>
        <p:sp>
          <p:nvSpPr>
            <p:cNvPr id="120842" name="Oval 10"/>
            <p:cNvSpPr>
              <a:spLocks noChangeArrowheads="1"/>
            </p:cNvSpPr>
            <p:nvPr/>
          </p:nvSpPr>
          <p:spPr bwMode="auto">
            <a:xfrm>
              <a:off x="1109" y="2253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43" name="Text Box 11"/>
            <p:cNvSpPr txBox="1">
              <a:spLocks noChangeArrowheads="1"/>
            </p:cNvSpPr>
            <p:nvPr/>
          </p:nvSpPr>
          <p:spPr bwMode="auto">
            <a:xfrm>
              <a:off x="1103" y="2232"/>
              <a:ext cx="27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 </a:t>
              </a:r>
            </a:p>
          </p:txBody>
        </p:sp>
        <p:sp>
          <p:nvSpPr>
            <p:cNvPr id="120844" name="Oval 12"/>
            <p:cNvSpPr>
              <a:spLocks noChangeArrowheads="1"/>
            </p:cNvSpPr>
            <p:nvPr/>
          </p:nvSpPr>
          <p:spPr bwMode="auto">
            <a:xfrm>
              <a:off x="2232" y="226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45" name="Text Box 13"/>
            <p:cNvSpPr txBox="1">
              <a:spLocks noChangeArrowheads="1"/>
            </p:cNvSpPr>
            <p:nvPr/>
          </p:nvSpPr>
          <p:spPr bwMode="auto">
            <a:xfrm>
              <a:off x="2224" y="2264"/>
              <a:ext cx="24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C</a:t>
              </a:r>
              <a:endParaRPr lang="en-US" altLang="zh-CN" baseline="-25000" dirty="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20846" name="Oval 14"/>
            <p:cNvSpPr>
              <a:spLocks noChangeArrowheads="1"/>
            </p:cNvSpPr>
            <p:nvPr/>
          </p:nvSpPr>
          <p:spPr bwMode="auto">
            <a:xfrm>
              <a:off x="1109" y="2925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47" name="Text Box 15"/>
            <p:cNvSpPr txBox="1">
              <a:spLocks noChangeArrowheads="1"/>
            </p:cNvSpPr>
            <p:nvPr/>
          </p:nvSpPr>
          <p:spPr bwMode="auto">
            <a:xfrm>
              <a:off x="1106" y="2927"/>
              <a:ext cx="27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F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 </a:t>
              </a:r>
            </a:p>
          </p:txBody>
        </p:sp>
        <p:sp>
          <p:nvSpPr>
            <p:cNvPr id="120848" name="Oval 16"/>
            <p:cNvSpPr>
              <a:spLocks noChangeArrowheads="1"/>
            </p:cNvSpPr>
            <p:nvPr/>
          </p:nvSpPr>
          <p:spPr bwMode="auto">
            <a:xfrm>
              <a:off x="1685" y="2925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49" name="Text Box 17"/>
            <p:cNvSpPr txBox="1">
              <a:spLocks noChangeArrowheads="1"/>
            </p:cNvSpPr>
            <p:nvPr/>
          </p:nvSpPr>
          <p:spPr bwMode="auto">
            <a:xfrm>
              <a:off x="1680" y="2927"/>
              <a:ext cx="24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E</a:t>
              </a:r>
              <a:endParaRPr lang="en-US" altLang="zh-CN" baseline="-25000" dirty="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20856" name="Oval 24"/>
            <p:cNvSpPr>
              <a:spLocks noChangeArrowheads="1"/>
            </p:cNvSpPr>
            <p:nvPr/>
          </p:nvSpPr>
          <p:spPr bwMode="auto">
            <a:xfrm>
              <a:off x="2229" y="2925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57" name="Text Box 25"/>
            <p:cNvSpPr txBox="1">
              <a:spLocks noChangeArrowheads="1"/>
            </p:cNvSpPr>
            <p:nvPr/>
          </p:nvSpPr>
          <p:spPr bwMode="auto">
            <a:xfrm>
              <a:off x="2221" y="2929"/>
              <a:ext cx="28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D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 </a:t>
              </a:r>
            </a:p>
          </p:txBody>
        </p:sp>
        <p:cxnSp>
          <p:nvCxnSpPr>
            <p:cNvPr id="120858" name="AutoShape 26"/>
            <p:cNvCxnSpPr>
              <a:cxnSpLocks noChangeShapeType="1"/>
              <a:stCxn id="120842" idx="6"/>
              <a:endCxn id="120840" idx="2"/>
            </p:cNvCxnSpPr>
            <p:nvPr/>
          </p:nvCxnSpPr>
          <p:spPr bwMode="auto">
            <a:xfrm>
              <a:off x="1273" y="2458"/>
              <a:ext cx="412" cy="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59" name="AutoShape 27"/>
            <p:cNvCxnSpPr>
              <a:cxnSpLocks noChangeShapeType="1"/>
              <a:stCxn id="120844" idx="2"/>
              <a:endCxn id="120840" idx="6"/>
            </p:cNvCxnSpPr>
            <p:nvPr/>
          </p:nvCxnSpPr>
          <p:spPr bwMode="auto">
            <a:xfrm flipH="1" flipV="1">
              <a:off x="1849" y="2458"/>
              <a:ext cx="383" cy="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60" name="AutoShape 28"/>
            <p:cNvCxnSpPr>
              <a:cxnSpLocks noChangeShapeType="1"/>
              <a:stCxn id="120844" idx="3"/>
              <a:endCxn id="120848" idx="7"/>
            </p:cNvCxnSpPr>
            <p:nvPr/>
          </p:nvCxnSpPr>
          <p:spPr bwMode="auto">
            <a:xfrm flipH="1">
              <a:off x="1825" y="2609"/>
              <a:ext cx="431" cy="376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61" name="AutoShape 29"/>
            <p:cNvCxnSpPr>
              <a:cxnSpLocks noChangeShapeType="1"/>
              <a:stCxn id="120856" idx="0"/>
              <a:endCxn id="120844" idx="4"/>
            </p:cNvCxnSpPr>
            <p:nvPr/>
          </p:nvCxnSpPr>
          <p:spPr bwMode="auto">
            <a:xfrm flipV="1">
              <a:off x="2311" y="2669"/>
              <a:ext cx="3" cy="256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62" name="AutoShape 30"/>
            <p:cNvCxnSpPr>
              <a:cxnSpLocks noChangeShapeType="1"/>
              <a:stCxn id="120856" idx="2"/>
              <a:endCxn id="120848" idx="6"/>
            </p:cNvCxnSpPr>
            <p:nvPr/>
          </p:nvCxnSpPr>
          <p:spPr bwMode="auto">
            <a:xfrm flipH="1">
              <a:off x="1849" y="3129"/>
              <a:ext cx="380" cy="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63" name="AutoShape 31"/>
            <p:cNvCxnSpPr>
              <a:cxnSpLocks noChangeShapeType="1"/>
              <a:stCxn id="120848" idx="0"/>
              <a:endCxn id="120840" idx="4"/>
            </p:cNvCxnSpPr>
            <p:nvPr/>
          </p:nvCxnSpPr>
          <p:spPr bwMode="auto">
            <a:xfrm flipV="1">
              <a:off x="1767" y="2662"/>
              <a:ext cx="0" cy="26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64" name="AutoShape 32"/>
            <p:cNvCxnSpPr>
              <a:cxnSpLocks noChangeShapeType="1"/>
              <a:stCxn id="120848" idx="1"/>
              <a:endCxn id="120842" idx="5"/>
            </p:cNvCxnSpPr>
            <p:nvPr/>
          </p:nvCxnSpPr>
          <p:spPr bwMode="auto">
            <a:xfrm flipH="1" flipV="1">
              <a:off x="1249" y="2602"/>
              <a:ext cx="460" cy="38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65" name="AutoShape 33"/>
            <p:cNvCxnSpPr>
              <a:cxnSpLocks noChangeShapeType="1"/>
              <a:stCxn id="120846" idx="7"/>
              <a:endCxn id="120840" idx="3"/>
            </p:cNvCxnSpPr>
            <p:nvPr/>
          </p:nvCxnSpPr>
          <p:spPr bwMode="auto">
            <a:xfrm flipV="1">
              <a:off x="1249" y="2602"/>
              <a:ext cx="460" cy="38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66" name="AutoShape 34"/>
            <p:cNvCxnSpPr>
              <a:cxnSpLocks noChangeShapeType="1"/>
              <a:stCxn id="120846" idx="6"/>
              <a:endCxn id="120848" idx="2"/>
            </p:cNvCxnSpPr>
            <p:nvPr/>
          </p:nvCxnSpPr>
          <p:spPr bwMode="auto">
            <a:xfrm>
              <a:off x="1273" y="3129"/>
              <a:ext cx="412" cy="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67" name="AutoShape 35"/>
            <p:cNvCxnSpPr>
              <a:cxnSpLocks noChangeShapeType="1"/>
              <a:stCxn id="120842" idx="4"/>
              <a:endCxn id="120846" idx="0"/>
            </p:cNvCxnSpPr>
            <p:nvPr/>
          </p:nvCxnSpPr>
          <p:spPr bwMode="auto">
            <a:xfrm>
              <a:off x="1191" y="2662"/>
              <a:ext cx="0" cy="26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20893" name="Rectangle 61"/>
          <p:cNvSpPr>
            <a:spLocks noChangeArrowheads="1"/>
          </p:cNvSpPr>
          <p:nvPr/>
        </p:nvSpPr>
        <p:spPr bwMode="auto">
          <a:xfrm>
            <a:off x="9912350" y="6611939"/>
            <a:ext cx="494046" cy="271549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4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0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0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08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08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0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0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08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08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6" grpId="0"/>
      <p:bldP spid="120837" grpId="0" autoUpdateAnimBg="0"/>
      <p:bldP spid="120838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5" name="Text Box 53"/>
          <p:cNvSpPr txBox="1">
            <a:spLocks noChangeArrowheads="1"/>
          </p:cNvSpPr>
          <p:nvPr/>
        </p:nvSpPr>
        <p:spPr bwMode="auto">
          <a:xfrm>
            <a:off x="2063750" y="476250"/>
            <a:ext cx="2774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ffectLst/>
                <a:ea typeface="华文中宋" pitchFamily="2" charset="-122"/>
              </a:rPr>
              <a:t>7.2    </a:t>
            </a:r>
            <a:r>
              <a:rPr lang="zh-CN" altLang="en-US">
                <a:solidFill>
                  <a:srgbClr val="000000"/>
                </a:solidFill>
                <a:effectLst/>
                <a:ea typeface="华文中宋" pitchFamily="2" charset="-122"/>
              </a:rPr>
              <a:t>图的存储结构 </a:t>
            </a:r>
          </a:p>
        </p:txBody>
      </p:sp>
      <p:sp>
        <p:nvSpPr>
          <p:cNvPr id="8246" name="Text Box 54"/>
          <p:cNvSpPr txBox="1">
            <a:spLocks noChangeArrowheads="1"/>
          </p:cNvSpPr>
          <p:nvPr/>
        </p:nvSpPr>
        <p:spPr bwMode="auto">
          <a:xfrm>
            <a:off x="2063750" y="1171575"/>
            <a:ext cx="20399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多重链表  </a:t>
            </a:r>
          </a:p>
        </p:txBody>
      </p:sp>
      <p:grpSp>
        <p:nvGrpSpPr>
          <p:cNvPr id="8370" name="Group 178"/>
          <p:cNvGrpSpPr>
            <a:grpSpLocks/>
          </p:cNvGrpSpPr>
          <p:nvPr/>
        </p:nvGrpSpPr>
        <p:grpSpPr bwMode="auto">
          <a:xfrm>
            <a:off x="6350001" y="990601"/>
            <a:ext cx="3490913" cy="1895475"/>
            <a:chOff x="2793" y="822"/>
            <a:chExt cx="2199" cy="1194"/>
          </a:xfrm>
        </p:grpSpPr>
        <p:grpSp>
          <p:nvGrpSpPr>
            <p:cNvPr id="8276" name="Group 84"/>
            <p:cNvGrpSpPr>
              <a:grpSpLocks/>
            </p:cNvGrpSpPr>
            <p:nvPr/>
          </p:nvGrpSpPr>
          <p:grpSpPr bwMode="auto">
            <a:xfrm>
              <a:off x="3463" y="822"/>
              <a:ext cx="755" cy="255"/>
              <a:chOff x="2889" y="1078"/>
              <a:chExt cx="755" cy="255"/>
            </a:xfrm>
          </p:grpSpPr>
          <p:sp>
            <p:nvSpPr>
              <p:cNvPr id="8277" name="Rectangle 85"/>
              <p:cNvSpPr>
                <a:spLocks noChangeArrowheads="1"/>
              </p:cNvSpPr>
              <p:nvPr/>
            </p:nvSpPr>
            <p:spPr bwMode="auto">
              <a:xfrm>
                <a:off x="2889" y="1078"/>
                <a:ext cx="755" cy="255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1</a:t>
                </a:r>
              </a:p>
            </p:txBody>
          </p:sp>
          <p:sp>
            <p:nvSpPr>
              <p:cNvPr id="8278" name="Line 86"/>
              <p:cNvSpPr>
                <a:spLocks noChangeShapeType="1"/>
              </p:cNvSpPr>
              <p:nvPr/>
            </p:nvSpPr>
            <p:spPr bwMode="auto">
              <a:xfrm>
                <a:off x="3134" y="1078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79" name="Line 87"/>
              <p:cNvSpPr>
                <a:spLocks noChangeShapeType="1"/>
              </p:cNvSpPr>
              <p:nvPr/>
            </p:nvSpPr>
            <p:spPr bwMode="auto">
              <a:xfrm>
                <a:off x="3378" y="1089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280" name="Group 88"/>
            <p:cNvGrpSpPr>
              <a:grpSpLocks/>
            </p:cNvGrpSpPr>
            <p:nvPr/>
          </p:nvGrpSpPr>
          <p:grpSpPr bwMode="auto">
            <a:xfrm>
              <a:off x="4237" y="1307"/>
              <a:ext cx="755" cy="255"/>
              <a:chOff x="2889" y="1078"/>
              <a:chExt cx="755" cy="255"/>
            </a:xfrm>
          </p:grpSpPr>
          <p:sp>
            <p:nvSpPr>
              <p:cNvPr id="8281" name="Rectangle 89"/>
              <p:cNvSpPr>
                <a:spLocks noChangeArrowheads="1"/>
              </p:cNvSpPr>
              <p:nvPr/>
            </p:nvSpPr>
            <p:spPr bwMode="auto">
              <a:xfrm>
                <a:off x="2889" y="1078"/>
                <a:ext cx="755" cy="255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2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  ^   ^ </a:t>
                </a:r>
              </a:p>
            </p:txBody>
          </p:sp>
          <p:sp>
            <p:nvSpPr>
              <p:cNvPr id="8282" name="Line 90"/>
              <p:cNvSpPr>
                <a:spLocks noChangeShapeType="1"/>
              </p:cNvSpPr>
              <p:nvPr/>
            </p:nvSpPr>
            <p:spPr bwMode="auto">
              <a:xfrm>
                <a:off x="3134" y="1078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83" name="Line 91"/>
              <p:cNvSpPr>
                <a:spLocks noChangeShapeType="1"/>
              </p:cNvSpPr>
              <p:nvPr/>
            </p:nvSpPr>
            <p:spPr bwMode="auto">
              <a:xfrm>
                <a:off x="3378" y="1089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284" name="Group 92"/>
            <p:cNvGrpSpPr>
              <a:grpSpLocks/>
            </p:cNvGrpSpPr>
            <p:nvPr/>
          </p:nvGrpSpPr>
          <p:grpSpPr bwMode="auto">
            <a:xfrm>
              <a:off x="2793" y="1296"/>
              <a:ext cx="755" cy="255"/>
              <a:chOff x="2889" y="1078"/>
              <a:chExt cx="755" cy="255"/>
            </a:xfrm>
          </p:grpSpPr>
          <p:sp>
            <p:nvSpPr>
              <p:cNvPr id="8285" name="Rectangle 93"/>
              <p:cNvSpPr>
                <a:spLocks noChangeArrowheads="1"/>
              </p:cNvSpPr>
              <p:nvPr/>
            </p:nvSpPr>
            <p:spPr bwMode="auto">
              <a:xfrm>
                <a:off x="2889" y="1078"/>
                <a:ext cx="755" cy="255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4 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  ^ </a:t>
                </a:r>
              </a:p>
            </p:txBody>
          </p:sp>
          <p:sp>
            <p:nvSpPr>
              <p:cNvPr id="8286" name="Line 94"/>
              <p:cNvSpPr>
                <a:spLocks noChangeShapeType="1"/>
              </p:cNvSpPr>
              <p:nvPr/>
            </p:nvSpPr>
            <p:spPr bwMode="auto">
              <a:xfrm>
                <a:off x="3134" y="1078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87" name="Line 95"/>
              <p:cNvSpPr>
                <a:spLocks noChangeShapeType="1"/>
              </p:cNvSpPr>
              <p:nvPr/>
            </p:nvSpPr>
            <p:spPr bwMode="auto">
              <a:xfrm>
                <a:off x="3378" y="1089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288" name="Group 96"/>
            <p:cNvGrpSpPr>
              <a:grpSpLocks/>
            </p:cNvGrpSpPr>
            <p:nvPr/>
          </p:nvGrpSpPr>
          <p:grpSpPr bwMode="auto">
            <a:xfrm>
              <a:off x="3504" y="1761"/>
              <a:ext cx="755" cy="255"/>
              <a:chOff x="2889" y="1078"/>
              <a:chExt cx="755" cy="255"/>
            </a:xfrm>
          </p:grpSpPr>
          <p:sp>
            <p:nvSpPr>
              <p:cNvPr id="8289" name="Rectangle 97"/>
              <p:cNvSpPr>
                <a:spLocks noChangeArrowheads="1"/>
              </p:cNvSpPr>
              <p:nvPr/>
            </p:nvSpPr>
            <p:spPr bwMode="auto">
              <a:xfrm>
                <a:off x="2889" y="1078"/>
                <a:ext cx="755" cy="255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3  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      ^ </a:t>
                </a:r>
              </a:p>
            </p:txBody>
          </p:sp>
          <p:sp>
            <p:nvSpPr>
              <p:cNvPr id="8290" name="Line 98"/>
              <p:cNvSpPr>
                <a:spLocks noChangeShapeType="1"/>
              </p:cNvSpPr>
              <p:nvPr/>
            </p:nvSpPr>
            <p:spPr bwMode="auto">
              <a:xfrm>
                <a:off x="3134" y="1078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91" name="Line 99"/>
              <p:cNvSpPr>
                <a:spLocks noChangeShapeType="1"/>
              </p:cNvSpPr>
              <p:nvPr/>
            </p:nvSpPr>
            <p:spPr bwMode="auto">
              <a:xfrm>
                <a:off x="3378" y="1089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292" name="Line 100"/>
            <p:cNvSpPr>
              <a:spLocks noChangeShapeType="1"/>
            </p:cNvSpPr>
            <p:nvPr/>
          </p:nvSpPr>
          <p:spPr bwMode="auto">
            <a:xfrm>
              <a:off x="4097" y="999"/>
              <a:ext cx="411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3" name="Line 101"/>
            <p:cNvSpPr>
              <a:spLocks noChangeShapeType="1"/>
            </p:cNvSpPr>
            <p:nvPr/>
          </p:nvSpPr>
          <p:spPr bwMode="auto">
            <a:xfrm flipV="1">
              <a:off x="3408" y="1077"/>
              <a:ext cx="300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4" name="Line 102"/>
            <p:cNvSpPr>
              <a:spLocks noChangeShapeType="1"/>
            </p:cNvSpPr>
            <p:nvPr/>
          </p:nvSpPr>
          <p:spPr bwMode="auto">
            <a:xfrm>
              <a:off x="3841" y="988"/>
              <a:ext cx="0" cy="7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5" name="Line 103"/>
            <p:cNvSpPr>
              <a:spLocks noChangeShapeType="1"/>
            </p:cNvSpPr>
            <p:nvPr/>
          </p:nvSpPr>
          <p:spPr bwMode="auto">
            <a:xfrm flipH="1" flipV="1">
              <a:off x="3286" y="1555"/>
              <a:ext cx="555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371" name="Group 179"/>
          <p:cNvGrpSpPr>
            <a:grpSpLocks/>
          </p:cNvGrpSpPr>
          <p:nvPr/>
        </p:nvGrpSpPr>
        <p:grpSpPr bwMode="auto">
          <a:xfrm>
            <a:off x="6173788" y="3357564"/>
            <a:ext cx="3810000" cy="2327275"/>
            <a:chOff x="2736" y="2304"/>
            <a:chExt cx="2400" cy="1466"/>
          </a:xfrm>
        </p:grpSpPr>
        <p:grpSp>
          <p:nvGrpSpPr>
            <p:cNvPr id="8297" name="Group 105"/>
            <p:cNvGrpSpPr>
              <a:grpSpLocks/>
            </p:cNvGrpSpPr>
            <p:nvPr/>
          </p:nvGrpSpPr>
          <p:grpSpPr bwMode="auto">
            <a:xfrm>
              <a:off x="2740" y="2430"/>
              <a:ext cx="1033" cy="255"/>
              <a:chOff x="2934" y="2489"/>
              <a:chExt cx="1033" cy="255"/>
            </a:xfrm>
          </p:grpSpPr>
          <p:sp>
            <p:nvSpPr>
              <p:cNvPr id="8298" name="Rectangle 106"/>
              <p:cNvSpPr>
                <a:spLocks noChangeArrowheads="1"/>
              </p:cNvSpPr>
              <p:nvPr/>
            </p:nvSpPr>
            <p:spPr bwMode="auto">
              <a:xfrm>
                <a:off x="2934" y="2489"/>
                <a:ext cx="1033" cy="255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 ^   </a:t>
                </a: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1 </a:t>
                </a:r>
              </a:p>
            </p:txBody>
          </p:sp>
          <p:sp>
            <p:nvSpPr>
              <p:cNvPr id="8299" name="Line 107"/>
              <p:cNvSpPr>
                <a:spLocks noChangeShapeType="1"/>
              </p:cNvSpPr>
              <p:nvPr/>
            </p:nvSpPr>
            <p:spPr bwMode="auto">
              <a:xfrm>
                <a:off x="3456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00" name="Line 108"/>
              <p:cNvSpPr>
                <a:spLocks noChangeShapeType="1"/>
              </p:cNvSpPr>
              <p:nvPr/>
            </p:nvSpPr>
            <p:spPr bwMode="auto">
              <a:xfrm>
                <a:off x="3200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01" name="Line 109"/>
              <p:cNvSpPr>
                <a:spLocks noChangeShapeType="1"/>
              </p:cNvSpPr>
              <p:nvPr/>
            </p:nvSpPr>
            <p:spPr bwMode="auto">
              <a:xfrm>
                <a:off x="3712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302" name="Group 110"/>
            <p:cNvGrpSpPr>
              <a:grpSpLocks/>
            </p:cNvGrpSpPr>
            <p:nvPr/>
          </p:nvGrpSpPr>
          <p:grpSpPr bwMode="auto">
            <a:xfrm>
              <a:off x="4103" y="2426"/>
              <a:ext cx="1033" cy="255"/>
              <a:chOff x="2934" y="2489"/>
              <a:chExt cx="1033" cy="255"/>
            </a:xfrm>
          </p:grpSpPr>
          <p:sp>
            <p:nvSpPr>
              <p:cNvPr id="8303" name="Rectangle 111"/>
              <p:cNvSpPr>
                <a:spLocks noChangeArrowheads="1"/>
              </p:cNvSpPr>
              <p:nvPr/>
            </p:nvSpPr>
            <p:spPr bwMode="auto">
              <a:xfrm>
                <a:off x="2934" y="2489"/>
                <a:ext cx="1033" cy="255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      </a:t>
                </a: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2 </a:t>
                </a:r>
              </a:p>
            </p:txBody>
          </p:sp>
          <p:sp>
            <p:nvSpPr>
              <p:cNvPr id="8304" name="Line 112"/>
              <p:cNvSpPr>
                <a:spLocks noChangeShapeType="1"/>
              </p:cNvSpPr>
              <p:nvPr/>
            </p:nvSpPr>
            <p:spPr bwMode="auto">
              <a:xfrm>
                <a:off x="3456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05" name="Line 113"/>
              <p:cNvSpPr>
                <a:spLocks noChangeShapeType="1"/>
              </p:cNvSpPr>
              <p:nvPr/>
            </p:nvSpPr>
            <p:spPr bwMode="auto">
              <a:xfrm>
                <a:off x="3200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06" name="Line 114"/>
              <p:cNvSpPr>
                <a:spLocks noChangeShapeType="1"/>
              </p:cNvSpPr>
              <p:nvPr/>
            </p:nvSpPr>
            <p:spPr bwMode="auto">
              <a:xfrm>
                <a:off x="3712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307" name="Group 115"/>
            <p:cNvGrpSpPr>
              <a:grpSpLocks/>
            </p:cNvGrpSpPr>
            <p:nvPr/>
          </p:nvGrpSpPr>
          <p:grpSpPr bwMode="auto">
            <a:xfrm>
              <a:off x="2736" y="3515"/>
              <a:ext cx="1033" cy="255"/>
              <a:chOff x="2934" y="2489"/>
              <a:chExt cx="1033" cy="255"/>
            </a:xfrm>
          </p:grpSpPr>
          <p:sp>
            <p:nvSpPr>
              <p:cNvPr id="8308" name="Rectangle 116"/>
              <p:cNvSpPr>
                <a:spLocks noChangeArrowheads="1"/>
              </p:cNvSpPr>
              <p:nvPr/>
            </p:nvSpPr>
            <p:spPr bwMode="auto">
              <a:xfrm>
                <a:off x="2934" y="2489"/>
                <a:ext cx="1033" cy="255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      </a:t>
                </a: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4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  ^ </a:t>
                </a:r>
              </a:p>
            </p:txBody>
          </p:sp>
          <p:sp>
            <p:nvSpPr>
              <p:cNvPr id="8309" name="Line 117"/>
              <p:cNvSpPr>
                <a:spLocks noChangeShapeType="1"/>
              </p:cNvSpPr>
              <p:nvPr/>
            </p:nvSpPr>
            <p:spPr bwMode="auto">
              <a:xfrm>
                <a:off x="3456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10" name="Line 118"/>
              <p:cNvSpPr>
                <a:spLocks noChangeShapeType="1"/>
              </p:cNvSpPr>
              <p:nvPr/>
            </p:nvSpPr>
            <p:spPr bwMode="auto">
              <a:xfrm>
                <a:off x="3200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11" name="Line 119"/>
              <p:cNvSpPr>
                <a:spLocks noChangeShapeType="1"/>
              </p:cNvSpPr>
              <p:nvPr/>
            </p:nvSpPr>
            <p:spPr bwMode="auto">
              <a:xfrm>
                <a:off x="3712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312" name="Group 120"/>
            <p:cNvGrpSpPr>
              <a:grpSpLocks/>
            </p:cNvGrpSpPr>
            <p:nvPr/>
          </p:nvGrpSpPr>
          <p:grpSpPr bwMode="auto">
            <a:xfrm>
              <a:off x="4103" y="3515"/>
              <a:ext cx="1033" cy="255"/>
              <a:chOff x="2934" y="2489"/>
              <a:chExt cx="1033" cy="255"/>
            </a:xfrm>
          </p:grpSpPr>
          <p:sp>
            <p:nvSpPr>
              <p:cNvPr id="8313" name="Rectangle 121"/>
              <p:cNvSpPr>
                <a:spLocks noChangeArrowheads="1"/>
              </p:cNvSpPr>
              <p:nvPr/>
            </p:nvSpPr>
            <p:spPr bwMode="auto">
              <a:xfrm>
                <a:off x="2934" y="2489"/>
                <a:ext cx="1033" cy="255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      </a:t>
                </a: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5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        ^ </a:t>
                </a:r>
              </a:p>
            </p:txBody>
          </p:sp>
          <p:sp>
            <p:nvSpPr>
              <p:cNvPr id="8314" name="Line 122"/>
              <p:cNvSpPr>
                <a:spLocks noChangeShapeType="1"/>
              </p:cNvSpPr>
              <p:nvPr/>
            </p:nvSpPr>
            <p:spPr bwMode="auto">
              <a:xfrm>
                <a:off x="3456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15" name="Line 123"/>
              <p:cNvSpPr>
                <a:spLocks noChangeShapeType="1"/>
              </p:cNvSpPr>
              <p:nvPr/>
            </p:nvSpPr>
            <p:spPr bwMode="auto">
              <a:xfrm>
                <a:off x="3200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16" name="Line 124"/>
              <p:cNvSpPr>
                <a:spLocks noChangeShapeType="1"/>
              </p:cNvSpPr>
              <p:nvPr/>
            </p:nvSpPr>
            <p:spPr bwMode="auto">
              <a:xfrm>
                <a:off x="3712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317" name="Group 125"/>
            <p:cNvGrpSpPr>
              <a:grpSpLocks/>
            </p:cNvGrpSpPr>
            <p:nvPr/>
          </p:nvGrpSpPr>
          <p:grpSpPr bwMode="auto">
            <a:xfrm>
              <a:off x="3380" y="2970"/>
              <a:ext cx="1033" cy="255"/>
              <a:chOff x="2934" y="2489"/>
              <a:chExt cx="1033" cy="255"/>
            </a:xfrm>
          </p:grpSpPr>
          <p:sp>
            <p:nvSpPr>
              <p:cNvPr id="8318" name="Rectangle 126"/>
              <p:cNvSpPr>
                <a:spLocks noChangeArrowheads="1"/>
              </p:cNvSpPr>
              <p:nvPr/>
            </p:nvSpPr>
            <p:spPr bwMode="auto">
              <a:xfrm>
                <a:off x="2934" y="2489"/>
                <a:ext cx="1033" cy="255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      </a:t>
                </a: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3 </a:t>
                </a:r>
              </a:p>
            </p:txBody>
          </p:sp>
          <p:sp>
            <p:nvSpPr>
              <p:cNvPr id="8319" name="Line 127"/>
              <p:cNvSpPr>
                <a:spLocks noChangeShapeType="1"/>
              </p:cNvSpPr>
              <p:nvPr/>
            </p:nvSpPr>
            <p:spPr bwMode="auto">
              <a:xfrm>
                <a:off x="3456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20" name="Line 128"/>
              <p:cNvSpPr>
                <a:spLocks noChangeShapeType="1"/>
              </p:cNvSpPr>
              <p:nvPr/>
            </p:nvSpPr>
            <p:spPr bwMode="auto">
              <a:xfrm>
                <a:off x="3200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21" name="Line 129"/>
              <p:cNvSpPr>
                <a:spLocks noChangeShapeType="1"/>
              </p:cNvSpPr>
              <p:nvPr/>
            </p:nvSpPr>
            <p:spPr bwMode="auto">
              <a:xfrm>
                <a:off x="3712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322" name="Line 130"/>
            <p:cNvSpPr>
              <a:spLocks noChangeShapeType="1"/>
            </p:cNvSpPr>
            <p:nvPr/>
          </p:nvSpPr>
          <p:spPr bwMode="auto">
            <a:xfrm flipH="1">
              <a:off x="3073" y="2585"/>
              <a:ext cx="311" cy="9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23" name="Line 131"/>
            <p:cNvSpPr>
              <a:spLocks noChangeShapeType="1"/>
            </p:cNvSpPr>
            <p:nvPr/>
          </p:nvSpPr>
          <p:spPr bwMode="auto">
            <a:xfrm>
              <a:off x="3651" y="2519"/>
              <a:ext cx="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24" name="Line 132"/>
            <p:cNvSpPr>
              <a:spLocks noChangeShapeType="1"/>
            </p:cNvSpPr>
            <p:nvPr/>
          </p:nvSpPr>
          <p:spPr bwMode="auto">
            <a:xfrm flipH="1" flipV="1">
              <a:off x="4752" y="2304"/>
              <a:ext cx="0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25" name="Line 133"/>
            <p:cNvSpPr>
              <a:spLocks noChangeShapeType="1"/>
            </p:cNvSpPr>
            <p:nvPr/>
          </p:nvSpPr>
          <p:spPr bwMode="auto">
            <a:xfrm flipH="1">
              <a:off x="3162" y="2304"/>
              <a:ext cx="15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26" name="Line 134"/>
            <p:cNvSpPr>
              <a:spLocks noChangeShapeType="1"/>
            </p:cNvSpPr>
            <p:nvPr/>
          </p:nvSpPr>
          <p:spPr bwMode="auto">
            <a:xfrm>
              <a:off x="3162" y="2304"/>
              <a:ext cx="0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27" name="Line 135"/>
            <p:cNvSpPr>
              <a:spLocks noChangeShapeType="1"/>
            </p:cNvSpPr>
            <p:nvPr/>
          </p:nvSpPr>
          <p:spPr bwMode="auto">
            <a:xfrm flipH="1">
              <a:off x="3818" y="2574"/>
              <a:ext cx="422" cy="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28" name="Line 136"/>
            <p:cNvSpPr>
              <a:spLocks noChangeShapeType="1"/>
            </p:cNvSpPr>
            <p:nvPr/>
          </p:nvSpPr>
          <p:spPr bwMode="auto">
            <a:xfrm>
              <a:off x="4973" y="2585"/>
              <a:ext cx="0" cy="9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29" name="Line 137"/>
            <p:cNvSpPr>
              <a:spLocks noChangeShapeType="1"/>
            </p:cNvSpPr>
            <p:nvPr/>
          </p:nvSpPr>
          <p:spPr bwMode="auto">
            <a:xfrm flipV="1">
              <a:off x="4284" y="2685"/>
              <a:ext cx="367" cy="3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30" name="Line 138"/>
            <p:cNvSpPr>
              <a:spLocks noChangeShapeType="1"/>
            </p:cNvSpPr>
            <p:nvPr/>
          </p:nvSpPr>
          <p:spPr bwMode="auto">
            <a:xfrm>
              <a:off x="4040" y="3152"/>
              <a:ext cx="367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31" name="Line 139"/>
            <p:cNvSpPr>
              <a:spLocks noChangeShapeType="1"/>
            </p:cNvSpPr>
            <p:nvPr/>
          </p:nvSpPr>
          <p:spPr bwMode="auto">
            <a:xfrm flipH="1">
              <a:off x="3351" y="3130"/>
              <a:ext cx="167" cy="3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32" name="Line 140"/>
            <p:cNvSpPr>
              <a:spLocks noChangeShapeType="1"/>
            </p:cNvSpPr>
            <p:nvPr/>
          </p:nvSpPr>
          <p:spPr bwMode="auto">
            <a:xfrm flipV="1">
              <a:off x="2862" y="2685"/>
              <a:ext cx="0" cy="9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33" name="Line 141"/>
            <p:cNvSpPr>
              <a:spLocks noChangeShapeType="1"/>
            </p:cNvSpPr>
            <p:nvPr/>
          </p:nvSpPr>
          <p:spPr bwMode="auto">
            <a:xfrm flipV="1">
              <a:off x="3629" y="3230"/>
              <a:ext cx="155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34" name="Line 142"/>
            <p:cNvSpPr>
              <a:spLocks noChangeShapeType="1"/>
            </p:cNvSpPr>
            <p:nvPr/>
          </p:nvSpPr>
          <p:spPr bwMode="auto">
            <a:xfrm flipV="1">
              <a:off x="4740" y="2685"/>
              <a:ext cx="0" cy="9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35" name="Line 143"/>
            <p:cNvSpPr>
              <a:spLocks noChangeShapeType="1"/>
            </p:cNvSpPr>
            <p:nvPr/>
          </p:nvSpPr>
          <p:spPr bwMode="auto">
            <a:xfrm flipH="1" flipV="1">
              <a:off x="3929" y="3230"/>
              <a:ext cx="311" cy="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336" name="Group 144"/>
          <p:cNvGrpSpPr>
            <a:grpSpLocks/>
          </p:cNvGrpSpPr>
          <p:nvPr/>
        </p:nvGrpSpPr>
        <p:grpSpPr bwMode="auto">
          <a:xfrm>
            <a:off x="2918745" y="1539656"/>
            <a:ext cx="2366033" cy="1673820"/>
            <a:chOff x="3513" y="2138"/>
            <a:chExt cx="1021" cy="1473"/>
          </a:xfrm>
        </p:grpSpPr>
        <p:grpSp>
          <p:nvGrpSpPr>
            <p:cNvPr id="8337" name="Group 145"/>
            <p:cNvGrpSpPr>
              <a:grpSpLocks/>
            </p:cNvGrpSpPr>
            <p:nvPr/>
          </p:nvGrpSpPr>
          <p:grpSpPr bwMode="auto">
            <a:xfrm>
              <a:off x="3513" y="2304"/>
              <a:ext cx="1021" cy="1307"/>
              <a:chOff x="3465" y="2400"/>
              <a:chExt cx="1021" cy="1307"/>
            </a:xfrm>
          </p:grpSpPr>
          <p:sp>
            <p:nvSpPr>
              <p:cNvPr id="8338" name="Oval 146"/>
              <p:cNvSpPr>
                <a:spLocks noChangeArrowheads="1"/>
              </p:cNvSpPr>
              <p:nvPr/>
            </p:nvSpPr>
            <p:spPr bwMode="auto">
              <a:xfrm>
                <a:off x="4185" y="2434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39" name="Text Box 147"/>
              <p:cNvSpPr txBox="1">
                <a:spLocks noChangeArrowheads="1"/>
              </p:cNvSpPr>
              <p:nvPr/>
            </p:nvSpPr>
            <p:spPr bwMode="auto">
              <a:xfrm>
                <a:off x="4189" y="2400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effectLst/>
                  </a:rPr>
                  <a:t>2 </a:t>
                </a:r>
              </a:p>
            </p:txBody>
          </p:sp>
          <p:sp>
            <p:nvSpPr>
              <p:cNvPr id="8340" name="Oval 148"/>
              <p:cNvSpPr>
                <a:spLocks noChangeArrowheads="1"/>
              </p:cNvSpPr>
              <p:nvPr/>
            </p:nvSpPr>
            <p:spPr bwMode="auto">
              <a:xfrm>
                <a:off x="3465" y="2434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41" name="Text Box 149"/>
              <p:cNvSpPr txBox="1">
                <a:spLocks noChangeArrowheads="1"/>
              </p:cNvSpPr>
              <p:nvPr/>
            </p:nvSpPr>
            <p:spPr bwMode="auto">
              <a:xfrm>
                <a:off x="3466" y="2417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effectLst/>
                  </a:rPr>
                  <a:t>1 </a:t>
                </a:r>
              </a:p>
            </p:txBody>
          </p:sp>
          <p:sp>
            <p:nvSpPr>
              <p:cNvPr id="8342" name="Oval 150"/>
              <p:cNvSpPr>
                <a:spLocks noChangeArrowheads="1"/>
              </p:cNvSpPr>
              <p:nvPr/>
            </p:nvSpPr>
            <p:spPr bwMode="auto">
              <a:xfrm>
                <a:off x="3465" y="3298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43" name="Text Box 151"/>
              <p:cNvSpPr txBox="1">
                <a:spLocks noChangeArrowheads="1"/>
              </p:cNvSpPr>
              <p:nvPr/>
            </p:nvSpPr>
            <p:spPr bwMode="auto">
              <a:xfrm>
                <a:off x="3468" y="3274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effectLst/>
                  </a:rPr>
                  <a:t>3 </a:t>
                </a:r>
              </a:p>
            </p:txBody>
          </p:sp>
          <p:sp>
            <p:nvSpPr>
              <p:cNvPr id="8344" name="Oval 152"/>
              <p:cNvSpPr>
                <a:spLocks noChangeArrowheads="1"/>
              </p:cNvSpPr>
              <p:nvPr/>
            </p:nvSpPr>
            <p:spPr bwMode="auto">
              <a:xfrm>
                <a:off x="4185" y="3298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45" name="Text Box 153"/>
              <p:cNvSpPr txBox="1">
                <a:spLocks noChangeArrowheads="1"/>
              </p:cNvSpPr>
              <p:nvPr/>
            </p:nvSpPr>
            <p:spPr bwMode="auto">
              <a:xfrm>
                <a:off x="4177" y="3261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effectLst/>
                  </a:rPr>
                  <a:t>4 </a:t>
                </a:r>
              </a:p>
            </p:txBody>
          </p:sp>
          <p:cxnSp>
            <p:nvCxnSpPr>
              <p:cNvPr id="8346" name="AutoShape 154"/>
              <p:cNvCxnSpPr>
                <a:cxnSpLocks noChangeShapeType="1"/>
                <a:stCxn id="8340" idx="6"/>
                <a:endCxn id="8338" idx="2"/>
              </p:cNvCxnSpPr>
              <p:nvPr/>
            </p:nvCxnSpPr>
            <p:spPr bwMode="auto">
              <a:xfrm>
                <a:off x="3629" y="2639"/>
                <a:ext cx="556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8347" name="AutoShape 155"/>
              <p:cNvCxnSpPr>
                <a:cxnSpLocks noChangeShapeType="1"/>
                <a:stCxn id="8340" idx="4"/>
                <a:endCxn id="8342" idx="0"/>
              </p:cNvCxnSpPr>
              <p:nvPr/>
            </p:nvCxnSpPr>
            <p:spPr bwMode="auto">
              <a:xfrm>
                <a:off x="3547" y="2843"/>
                <a:ext cx="0" cy="455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8348" name="AutoShape 156"/>
              <p:cNvCxnSpPr>
                <a:cxnSpLocks noChangeShapeType="1"/>
                <a:stCxn id="8342" idx="6"/>
                <a:endCxn id="8344" idx="2"/>
              </p:cNvCxnSpPr>
              <p:nvPr/>
            </p:nvCxnSpPr>
            <p:spPr bwMode="auto">
              <a:xfrm>
                <a:off x="3629" y="3502"/>
                <a:ext cx="556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8349" name="AutoShape 157"/>
              <p:cNvCxnSpPr>
                <a:cxnSpLocks noChangeShapeType="1"/>
                <a:stCxn id="8344" idx="1"/>
                <a:endCxn id="8340" idx="5"/>
              </p:cNvCxnSpPr>
              <p:nvPr/>
            </p:nvCxnSpPr>
            <p:spPr bwMode="auto">
              <a:xfrm flipH="1" flipV="1">
                <a:off x="3605" y="2783"/>
                <a:ext cx="604" cy="575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  <p:sp>
          <p:nvSpPr>
            <p:cNvPr id="8350" name="Text Box 158"/>
            <p:cNvSpPr txBox="1">
              <a:spLocks noChangeArrowheads="1"/>
            </p:cNvSpPr>
            <p:nvPr/>
          </p:nvSpPr>
          <p:spPr bwMode="auto">
            <a:xfrm>
              <a:off x="3840" y="2138"/>
              <a:ext cx="35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G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</p:grpSp>
      <p:grpSp>
        <p:nvGrpSpPr>
          <p:cNvPr id="8351" name="Group 159"/>
          <p:cNvGrpSpPr>
            <a:grpSpLocks/>
          </p:cNvGrpSpPr>
          <p:nvPr/>
        </p:nvGrpSpPr>
        <p:grpSpPr bwMode="auto">
          <a:xfrm>
            <a:off x="2898695" y="3943545"/>
            <a:ext cx="2454722" cy="1698431"/>
            <a:chOff x="4704" y="2148"/>
            <a:chExt cx="1020" cy="1463"/>
          </a:xfrm>
        </p:grpSpPr>
        <p:grpSp>
          <p:nvGrpSpPr>
            <p:cNvPr id="8352" name="Group 160"/>
            <p:cNvGrpSpPr>
              <a:grpSpLocks/>
            </p:cNvGrpSpPr>
            <p:nvPr/>
          </p:nvGrpSpPr>
          <p:grpSpPr bwMode="auto">
            <a:xfrm>
              <a:off x="4704" y="2328"/>
              <a:ext cx="1020" cy="1283"/>
              <a:chOff x="4656" y="2424"/>
              <a:chExt cx="1020" cy="1283"/>
            </a:xfrm>
          </p:grpSpPr>
          <p:sp>
            <p:nvSpPr>
              <p:cNvPr id="8353" name="Oval 161"/>
              <p:cNvSpPr>
                <a:spLocks noChangeArrowheads="1"/>
              </p:cNvSpPr>
              <p:nvPr/>
            </p:nvSpPr>
            <p:spPr bwMode="auto">
              <a:xfrm>
                <a:off x="5376" y="2434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54" name="Text Box 162"/>
              <p:cNvSpPr txBox="1">
                <a:spLocks noChangeArrowheads="1"/>
              </p:cNvSpPr>
              <p:nvPr/>
            </p:nvSpPr>
            <p:spPr bwMode="auto">
              <a:xfrm>
                <a:off x="5375" y="2424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effectLst/>
                  </a:rPr>
                  <a:t>2 </a:t>
                </a:r>
              </a:p>
            </p:txBody>
          </p:sp>
          <p:sp>
            <p:nvSpPr>
              <p:cNvPr id="8355" name="Oval 163"/>
              <p:cNvSpPr>
                <a:spLocks noChangeArrowheads="1"/>
              </p:cNvSpPr>
              <p:nvPr/>
            </p:nvSpPr>
            <p:spPr bwMode="auto">
              <a:xfrm>
                <a:off x="4656" y="2434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56" name="Text Box 164"/>
              <p:cNvSpPr txBox="1">
                <a:spLocks noChangeArrowheads="1"/>
              </p:cNvSpPr>
              <p:nvPr/>
            </p:nvSpPr>
            <p:spPr bwMode="auto">
              <a:xfrm>
                <a:off x="4665" y="2424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effectLst/>
                  </a:rPr>
                  <a:t>1 </a:t>
                </a:r>
              </a:p>
            </p:txBody>
          </p:sp>
          <p:sp>
            <p:nvSpPr>
              <p:cNvPr id="8357" name="Oval 165"/>
              <p:cNvSpPr>
                <a:spLocks noChangeArrowheads="1"/>
              </p:cNvSpPr>
              <p:nvPr/>
            </p:nvSpPr>
            <p:spPr bwMode="auto">
              <a:xfrm>
                <a:off x="5040" y="2844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58" name="Text Box 166"/>
              <p:cNvSpPr txBox="1">
                <a:spLocks noChangeArrowheads="1"/>
              </p:cNvSpPr>
              <p:nvPr/>
            </p:nvSpPr>
            <p:spPr bwMode="auto">
              <a:xfrm>
                <a:off x="5046" y="2820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effectLst/>
                  </a:rPr>
                  <a:t>3 </a:t>
                </a:r>
              </a:p>
            </p:txBody>
          </p:sp>
          <p:sp>
            <p:nvSpPr>
              <p:cNvPr id="8359" name="Oval 167"/>
              <p:cNvSpPr>
                <a:spLocks noChangeArrowheads="1"/>
              </p:cNvSpPr>
              <p:nvPr/>
            </p:nvSpPr>
            <p:spPr bwMode="auto">
              <a:xfrm>
                <a:off x="4656" y="3298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60" name="Text Box 168"/>
              <p:cNvSpPr txBox="1">
                <a:spLocks noChangeArrowheads="1"/>
              </p:cNvSpPr>
              <p:nvPr/>
            </p:nvSpPr>
            <p:spPr bwMode="auto">
              <a:xfrm>
                <a:off x="4669" y="3281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effectLst/>
                  </a:rPr>
                  <a:t>4 </a:t>
                </a:r>
              </a:p>
            </p:txBody>
          </p:sp>
          <p:sp>
            <p:nvSpPr>
              <p:cNvPr id="8361" name="Oval 169"/>
              <p:cNvSpPr>
                <a:spLocks noChangeArrowheads="1"/>
              </p:cNvSpPr>
              <p:nvPr/>
            </p:nvSpPr>
            <p:spPr bwMode="auto">
              <a:xfrm>
                <a:off x="5376" y="3298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62" name="Text Box 170"/>
              <p:cNvSpPr txBox="1">
                <a:spLocks noChangeArrowheads="1"/>
              </p:cNvSpPr>
              <p:nvPr/>
            </p:nvSpPr>
            <p:spPr bwMode="auto">
              <a:xfrm>
                <a:off x="5379" y="3281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effectLst/>
                  </a:rPr>
                  <a:t>5 </a:t>
                </a:r>
              </a:p>
            </p:txBody>
          </p:sp>
          <p:cxnSp>
            <p:nvCxnSpPr>
              <p:cNvPr id="8363" name="AutoShape 171"/>
              <p:cNvCxnSpPr>
                <a:cxnSpLocks noChangeShapeType="1"/>
                <a:stCxn id="8355" idx="6"/>
                <a:endCxn id="8353" idx="2"/>
              </p:cNvCxnSpPr>
              <p:nvPr/>
            </p:nvCxnSpPr>
            <p:spPr bwMode="auto">
              <a:xfrm>
                <a:off x="4820" y="2639"/>
                <a:ext cx="556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8364" name="AutoShape 172"/>
              <p:cNvCxnSpPr>
                <a:cxnSpLocks noChangeShapeType="1"/>
                <a:stCxn id="8355" idx="4"/>
                <a:endCxn id="8359" idx="0"/>
              </p:cNvCxnSpPr>
              <p:nvPr/>
            </p:nvCxnSpPr>
            <p:spPr bwMode="auto">
              <a:xfrm>
                <a:off x="4738" y="2843"/>
                <a:ext cx="0" cy="455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8365" name="AutoShape 173"/>
              <p:cNvCxnSpPr>
                <a:cxnSpLocks noChangeShapeType="1"/>
                <a:stCxn id="8359" idx="7"/>
                <a:endCxn id="8357" idx="3"/>
              </p:cNvCxnSpPr>
              <p:nvPr/>
            </p:nvCxnSpPr>
            <p:spPr bwMode="auto">
              <a:xfrm flipV="1">
                <a:off x="4796" y="3193"/>
                <a:ext cx="268" cy="165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8366" name="AutoShape 174"/>
              <p:cNvCxnSpPr>
                <a:cxnSpLocks noChangeShapeType="1"/>
                <a:stCxn id="8357" idx="7"/>
                <a:endCxn id="8353" idx="3"/>
              </p:cNvCxnSpPr>
              <p:nvPr/>
            </p:nvCxnSpPr>
            <p:spPr bwMode="auto">
              <a:xfrm flipV="1">
                <a:off x="5180" y="2783"/>
                <a:ext cx="220" cy="121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8367" name="AutoShape 175"/>
              <p:cNvCxnSpPr>
                <a:cxnSpLocks noChangeShapeType="1"/>
                <a:stCxn id="8361" idx="0"/>
                <a:endCxn id="8353" idx="4"/>
              </p:cNvCxnSpPr>
              <p:nvPr/>
            </p:nvCxnSpPr>
            <p:spPr bwMode="auto">
              <a:xfrm flipV="1">
                <a:off x="5458" y="2843"/>
                <a:ext cx="0" cy="455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8368" name="AutoShape 176"/>
              <p:cNvCxnSpPr>
                <a:cxnSpLocks noChangeShapeType="1"/>
                <a:stCxn id="8361" idx="1"/>
                <a:endCxn id="8357" idx="5"/>
              </p:cNvCxnSpPr>
              <p:nvPr/>
            </p:nvCxnSpPr>
            <p:spPr bwMode="auto">
              <a:xfrm flipH="1" flipV="1">
                <a:off x="5180" y="3193"/>
                <a:ext cx="220" cy="165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  <p:sp>
          <p:nvSpPr>
            <p:cNvPr id="8369" name="Text Box 177"/>
            <p:cNvSpPr txBox="1">
              <a:spLocks noChangeArrowheads="1"/>
            </p:cNvSpPr>
            <p:nvPr/>
          </p:nvSpPr>
          <p:spPr bwMode="auto">
            <a:xfrm>
              <a:off x="5002" y="2148"/>
              <a:ext cx="35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G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</p:grpSp>
    </p:spTree>
  </p:cSld>
  <p:clrMapOvr>
    <a:masterClrMapping/>
  </p:clrMapOvr>
  <p:transition spd="slow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3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3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6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5" name="Text Box 189"/>
          <p:cNvSpPr txBox="1">
            <a:spLocks noChangeArrowheads="1"/>
          </p:cNvSpPr>
          <p:nvPr/>
        </p:nvSpPr>
        <p:spPr bwMode="auto">
          <a:xfrm>
            <a:off x="2151063" y="498475"/>
            <a:ext cx="5518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ffectLst/>
                <a:ea typeface="华文中宋" pitchFamily="2" charset="-122"/>
              </a:rPr>
              <a:t>7.2.1    </a:t>
            </a:r>
            <a:r>
              <a:rPr lang="zh-CN" altLang="en-US">
                <a:solidFill>
                  <a:srgbClr val="000000"/>
                </a:solidFill>
                <a:effectLst/>
                <a:ea typeface="华文中宋" pitchFamily="2" charset="-122"/>
              </a:rPr>
              <a:t>数组表示法（邻接矩阵表示法）  </a:t>
            </a:r>
          </a:p>
        </p:txBody>
      </p:sp>
      <p:sp>
        <p:nvSpPr>
          <p:cNvPr id="9407" name="Text Box 191"/>
          <p:cNvSpPr txBox="1">
            <a:spLocks noChangeArrowheads="1"/>
          </p:cNvSpPr>
          <p:nvPr/>
        </p:nvSpPr>
        <p:spPr bwMode="auto">
          <a:xfrm>
            <a:off x="1736725" y="2154238"/>
            <a:ext cx="184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zh-CN"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9409" name="Object 193"/>
          <p:cNvGraphicFramePr>
            <a:graphicFrameLocks noChangeAspect="1"/>
          </p:cNvGraphicFramePr>
          <p:nvPr/>
        </p:nvGraphicFramePr>
        <p:xfrm>
          <a:off x="2138364" y="4108450"/>
          <a:ext cx="7767637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6" name="公式" r:id="rId4" imgW="3581280" imgH="888840" progId="Equation.3">
                  <p:embed/>
                </p:oleObj>
              </mc:Choice>
              <mc:Fallback>
                <p:oleObj name="公式" r:id="rId4" imgW="3581280" imgH="888840" progId="Equation.3">
                  <p:embed/>
                  <p:pic>
                    <p:nvPicPr>
                      <p:cNvPr id="0" name="Picture 1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8364" y="4108450"/>
                        <a:ext cx="7767637" cy="185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10" name="Text Box 194"/>
          <p:cNvSpPr txBox="1">
            <a:spLocks noChangeArrowheads="1"/>
          </p:cNvSpPr>
          <p:nvPr/>
        </p:nvSpPr>
        <p:spPr bwMode="auto">
          <a:xfrm>
            <a:off x="2159000" y="979489"/>
            <a:ext cx="8185150" cy="14065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一个有 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个顶点的图，可用两个数组存储。其中一个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rgbClr val="0000FF"/>
                </a:solidFill>
                <a:effectLst/>
                <a:ea typeface="华文新魏" pitchFamily="2" charset="-122"/>
              </a:rPr>
              <a:t>一维数组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存储数据元素（</a:t>
            </a:r>
            <a:r>
              <a:rPr lang="zh-CN" altLang="en-US">
                <a:solidFill>
                  <a:srgbClr val="0000FF"/>
                </a:solidFill>
                <a:effectLst/>
                <a:ea typeface="华文新魏" pitchFamily="2" charset="-122"/>
              </a:rPr>
              <a:t>顶点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）的信息，另一个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二维数组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（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邻接矩阵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）存储数据元素之间的关系（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边或弧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）的信息。 </a:t>
            </a:r>
          </a:p>
        </p:txBody>
      </p:sp>
      <p:sp>
        <p:nvSpPr>
          <p:cNvPr id="9411" name="Text Box 195"/>
          <p:cNvSpPr txBox="1">
            <a:spLocks noChangeArrowheads="1"/>
          </p:cNvSpPr>
          <p:nvPr/>
        </p:nvSpPr>
        <p:spPr bwMode="auto">
          <a:xfrm>
            <a:off x="2151063" y="2565401"/>
            <a:ext cx="8114722" cy="1348061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邻接矩阵：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设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G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= 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VR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是具有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个顶点的图，顶点 </a:t>
            </a:r>
          </a:p>
          <a:p>
            <a:pPr>
              <a:lnSpc>
                <a:spcPct val="8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的顺序依次为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{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…,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}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，则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G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的邻接矩阵是具有如下 </a:t>
            </a:r>
          </a:p>
          <a:p>
            <a:pPr>
              <a:lnSpc>
                <a:spcPct val="8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性质的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阶方阵：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ransition spd="slow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9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10" grpId="0" autoUpdateAnimBg="0"/>
      <p:bldP spid="9411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24" name="Object 1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349446"/>
              </p:ext>
            </p:extLst>
          </p:nvPr>
        </p:nvGraphicFramePr>
        <p:xfrm>
          <a:off x="8626623" y="789208"/>
          <a:ext cx="2100262" cy="196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2" name="公式" r:id="rId4" imgW="1117440" imgH="1269720" progId="Equation.3">
                  <p:embed/>
                </p:oleObj>
              </mc:Choice>
              <mc:Fallback>
                <p:oleObj name="公式" r:id="rId4" imgW="1117440" imgH="1269720" progId="Equation.3">
                  <p:embed/>
                  <p:pic>
                    <p:nvPicPr>
                      <p:cNvPr id="0" name="Picture 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6623" y="789208"/>
                        <a:ext cx="2100262" cy="1960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39" name="Object 175"/>
          <p:cNvGraphicFramePr>
            <a:graphicFrameLocks noChangeAspect="1"/>
          </p:cNvGraphicFramePr>
          <p:nvPr/>
        </p:nvGraphicFramePr>
        <p:xfrm>
          <a:off x="3757614" y="915989"/>
          <a:ext cx="1882775" cy="176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3" name="公式" r:id="rId6" imgW="901440" imgH="1002960" progId="Equation.3">
                  <p:embed/>
                </p:oleObj>
              </mc:Choice>
              <mc:Fallback>
                <p:oleObj name="公式" r:id="rId6" imgW="901440" imgH="1002960" progId="Equation.3">
                  <p:embed/>
                  <p:pic>
                    <p:nvPicPr>
                      <p:cNvPr id="0" name="Picture 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7614" y="915989"/>
                        <a:ext cx="1882775" cy="1760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496" name="Group 232"/>
          <p:cNvGrpSpPr>
            <a:grpSpLocks/>
          </p:cNvGrpSpPr>
          <p:nvPr/>
        </p:nvGrpSpPr>
        <p:grpSpPr bwMode="auto">
          <a:xfrm>
            <a:off x="1431273" y="859800"/>
            <a:ext cx="1917733" cy="1393264"/>
            <a:chOff x="55" y="297"/>
            <a:chExt cx="850" cy="1215"/>
          </a:xfrm>
        </p:grpSpPr>
        <p:sp>
          <p:nvSpPr>
            <p:cNvPr id="11452" name="Oval 188"/>
            <p:cNvSpPr>
              <a:spLocks noChangeArrowheads="1"/>
            </p:cNvSpPr>
            <p:nvPr/>
          </p:nvSpPr>
          <p:spPr bwMode="auto">
            <a:xfrm>
              <a:off x="612" y="466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453" name="Text Box 189"/>
            <p:cNvSpPr txBox="1">
              <a:spLocks noChangeArrowheads="1"/>
            </p:cNvSpPr>
            <p:nvPr/>
          </p:nvSpPr>
          <p:spPr bwMode="auto">
            <a:xfrm>
              <a:off x="608" y="427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11454" name="Oval 190"/>
            <p:cNvSpPr>
              <a:spLocks noChangeArrowheads="1"/>
            </p:cNvSpPr>
            <p:nvPr/>
          </p:nvSpPr>
          <p:spPr bwMode="auto">
            <a:xfrm>
              <a:off x="66" y="466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455" name="Text Box 191"/>
            <p:cNvSpPr txBox="1">
              <a:spLocks noChangeArrowheads="1"/>
            </p:cNvSpPr>
            <p:nvPr/>
          </p:nvSpPr>
          <p:spPr bwMode="auto">
            <a:xfrm>
              <a:off x="55" y="441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11456" name="Oval 192"/>
            <p:cNvSpPr>
              <a:spLocks noChangeArrowheads="1"/>
            </p:cNvSpPr>
            <p:nvPr/>
          </p:nvSpPr>
          <p:spPr bwMode="auto">
            <a:xfrm>
              <a:off x="66" y="1103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457" name="Text Box 193"/>
            <p:cNvSpPr txBox="1">
              <a:spLocks noChangeArrowheads="1"/>
            </p:cNvSpPr>
            <p:nvPr/>
          </p:nvSpPr>
          <p:spPr bwMode="auto">
            <a:xfrm>
              <a:off x="70" y="1063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11458" name="Oval 194"/>
            <p:cNvSpPr>
              <a:spLocks noChangeArrowheads="1"/>
            </p:cNvSpPr>
            <p:nvPr/>
          </p:nvSpPr>
          <p:spPr bwMode="auto">
            <a:xfrm>
              <a:off x="612" y="1103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459" name="Text Box 195"/>
            <p:cNvSpPr txBox="1">
              <a:spLocks noChangeArrowheads="1"/>
            </p:cNvSpPr>
            <p:nvPr/>
          </p:nvSpPr>
          <p:spPr bwMode="auto">
            <a:xfrm>
              <a:off x="608" y="1063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11460" name="AutoShape 196"/>
            <p:cNvCxnSpPr>
              <a:cxnSpLocks noChangeShapeType="1"/>
              <a:stCxn id="11454" idx="6"/>
              <a:endCxn id="11452" idx="2"/>
            </p:cNvCxnSpPr>
            <p:nvPr/>
          </p:nvCxnSpPr>
          <p:spPr bwMode="auto">
            <a:xfrm>
              <a:off x="230" y="671"/>
              <a:ext cx="382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461" name="AutoShape 197"/>
            <p:cNvCxnSpPr>
              <a:cxnSpLocks noChangeShapeType="1"/>
              <a:stCxn id="11454" idx="4"/>
              <a:endCxn id="11456" idx="0"/>
            </p:cNvCxnSpPr>
            <p:nvPr/>
          </p:nvCxnSpPr>
          <p:spPr bwMode="auto">
            <a:xfrm>
              <a:off x="148" y="875"/>
              <a:ext cx="0" cy="22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462" name="AutoShape 198"/>
            <p:cNvCxnSpPr>
              <a:cxnSpLocks noChangeShapeType="1"/>
              <a:stCxn id="11456" idx="6"/>
              <a:endCxn id="11458" idx="2"/>
            </p:cNvCxnSpPr>
            <p:nvPr/>
          </p:nvCxnSpPr>
          <p:spPr bwMode="auto">
            <a:xfrm>
              <a:off x="230" y="1307"/>
              <a:ext cx="382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463" name="AutoShape 199"/>
            <p:cNvCxnSpPr>
              <a:cxnSpLocks noChangeShapeType="1"/>
              <a:stCxn id="11458" idx="1"/>
              <a:endCxn id="11454" idx="5"/>
            </p:cNvCxnSpPr>
            <p:nvPr/>
          </p:nvCxnSpPr>
          <p:spPr bwMode="auto">
            <a:xfrm flipH="1" flipV="1">
              <a:off x="206" y="815"/>
              <a:ext cx="430" cy="34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1464" name="Text Box 200"/>
            <p:cNvSpPr txBox="1">
              <a:spLocks noChangeArrowheads="1"/>
            </p:cNvSpPr>
            <p:nvPr/>
          </p:nvSpPr>
          <p:spPr bwMode="auto">
            <a:xfrm>
              <a:off x="311" y="297"/>
              <a:ext cx="35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G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</p:grpSp>
      <p:grpSp>
        <p:nvGrpSpPr>
          <p:cNvPr id="11465" name="Group 201"/>
          <p:cNvGrpSpPr>
            <a:grpSpLocks/>
          </p:cNvGrpSpPr>
          <p:nvPr/>
        </p:nvGrpSpPr>
        <p:grpSpPr bwMode="auto">
          <a:xfrm>
            <a:off x="5983112" y="847220"/>
            <a:ext cx="2135563" cy="1636378"/>
            <a:chOff x="4695" y="2139"/>
            <a:chExt cx="1012" cy="1472"/>
          </a:xfrm>
        </p:grpSpPr>
        <p:grpSp>
          <p:nvGrpSpPr>
            <p:cNvPr id="11466" name="Group 202"/>
            <p:cNvGrpSpPr>
              <a:grpSpLocks/>
            </p:cNvGrpSpPr>
            <p:nvPr/>
          </p:nvGrpSpPr>
          <p:grpSpPr bwMode="auto">
            <a:xfrm>
              <a:off x="4695" y="2311"/>
              <a:ext cx="1012" cy="1300"/>
              <a:chOff x="4647" y="2407"/>
              <a:chExt cx="1012" cy="1300"/>
            </a:xfrm>
          </p:grpSpPr>
          <p:sp>
            <p:nvSpPr>
              <p:cNvPr id="11467" name="Oval 203"/>
              <p:cNvSpPr>
                <a:spLocks noChangeArrowheads="1"/>
              </p:cNvSpPr>
              <p:nvPr/>
            </p:nvSpPr>
            <p:spPr bwMode="auto">
              <a:xfrm>
                <a:off x="5376" y="2434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468" name="Text Box 204"/>
              <p:cNvSpPr txBox="1">
                <a:spLocks noChangeArrowheads="1"/>
              </p:cNvSpPr>
              <p:nvPr/>
            </p:nvSpPr>
            <p:spPr bwMode="auto">
              <a:xfrm>
                <a:off x="5357" y="2407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effectLst/>
                  </a:rPr>
                  <a:t>2 </a:t>
                </a:r>
              </a:p>
            </p:txBody>
          </p:sp>
          <p:sp>
            <p:nvSpPr>
              <p:cNvPr id="11469" name="Oval 205"/>
              <p:cNvSpPr>
                <a:spLocks noChangeArrowheads="1"/>
              </p:cNvSpPr>
              <p:nvPr/>
            </p:nvSpPr>
            <p:spPr bwMode="auto">
              <a:xfrm>
                <a:off x="4656" y="2434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470" name="Text Box 206"/>
              <p:cNvSpPr txBox="1">
                <a:spLocks noChangeArrowheads="1"/>
              </p:cNvSpPr>
              <p:nvPr/>
            </p:nvSpPr>
            <p:spPr bwMode="auto">
              <a:xfrm>
                <a:off x="4647" y="2407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effectLst/>
                  </a:rPr>
                  <a:t>1 </a:t>
                </a:r>
              </a:p>
            </p:txBody>
          </p:sp>
          <p:sp>
            <p:nvSpPr>
              <p:cNvPr id="11471" name="Oval 207"/>
              <p:cNvSpPr>
                <a:spLocks noChangeArrowheads="1"/>
              </p:cNvSpPr>
              <p:nvPr/>
            </p:nvSpPr>
            <p:spPr bwMode="auto">
              <a:xfrm>
                <a:off x="5040" y="2844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472" name="Text Box 208"/>
              <p:cNvSpPr txBox="1">
                <a:spLocks noChangeArrowheads="1"/>
              </p:cNvSpPr>
              <p:nvPr/>
            </p:nvSpPr>
            <p:spPr bwMode="auto">
              <a:xfrm>
                <a:off x="5018" y="2815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effectLst/>
                  </a:rPr>
                  <a:t>3 </a:t>
                </a:r>
              </a:p>
            </p:txBody>
          </p:sp>
          <p:sp>
            <p:nvSpPr>
              <p:cNvPr id="11473" name="Oval 209"/>
              <p:cNvSpPr>
                <a:spLocks noChangeArrowheads="1"/>
              </p:cNvSpPr>
              <p:nvPr/>
            </p:nvSpPr>
            <p:spPr bwMode="auto">
              <a:xfrm>
                <a:off x="4656" y="3298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474" name="Text Box 210"/>
              <p:cNvSpPr txBox="1">
                <a:spLocks noChangeArrowheads="1"/>
              </p:cNvSpPr>
              <p:nvPr/>
            </p:nvSpPr>
            <p:spPr bwMode="auto">
              <a:xfrm>
                <a:off x="4648" y="3273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effectLst/>
                  </a:rPr>
                  <a:t>4 </a:t>
                </a:r>
              </a:p>
            </p:txBody>
          </p:sp>
          <p:sp>
            <p:nvSpPr>
              <p:cNvPr id="11475" name="Oval 211"/>
              <p:cNvSpPr>
                <a:spLocks noChangeArrowheads="1"/>
              </p:cNvSpPr>
              <p:nvPr/>
            </p:nvSpPr>
            <p:spPr bwMode="auto">
              <a:xfrm>
                <a:off x="5376" y="3298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476" name="Text Box 212"/>
              <p:cNvSpPr txBox="1">
                <a:spLocks noChangeArrowheads="1"/>
              </p:cNvSpPr>
              <p:nvPr/>
            </p:nvSpPr>
            <p:spPr bwMode="auto">
              <a:xfrm>
                <a:off x="5362" y="3280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effectLst/>
                  </a:rPr>
                  <a:t>5 </a:t>
                </a:r>
              </a:p>
            </p:txBody>
          </p:sp>
          <p:cxnSp>
            <p:nvCxnSpPr>
              <p:cNvPr id="11477" name="AutoShape 213"/>
              <p:cNvCxnSpPr>
                <a:cxnSpLocks noChangeShapeType="1"/>
                <a:stCxn id="11469" idx="6"/>
                <a:endCxn id="11467" idx="2"/>
              </p:cNvCxnSpPr>
              <p:nvPr/>
            </p:nvCxnSpPr>
            <p:spPr bwMode="auto">
              <a:xfrm>
                <a:off x="4820" y="2639"/>
                <a:ext cx="556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1478" name="AutoShape 214"/>
              <p:cNvCxnSpPr>
                <a:cxnSpLocks noChangeShapeType="1"/>
                <a:stCxn id="11469" idx="4"/>
                <a:endCxn id="11473" idx="0"/>
              </p:cNvCxnSpPr>
              <p:nvPr/>
            </p:nvCxnSpPr>
            <p:spPr bwMode="auto">
              <a:xfrm>
                <a:off x="4738" y="2843"/>
                <a:ext cx="0" cy="455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1479" name="AutoShape 215"/>
              <p:cNvCxnSpPr>
                <a:cxnSpLocks noChangeShapeType="1"/>
                <a:stCxn id="11473" idx="7"/>
                <a:endCxn id="11471" idx="3"/>
              </p:cNvCxnSpPr>
              <p:nvPr/>
            </p:nvCxnSpPr>
            <p:spPr bwMode="auto">
              <a:xfrm flipV="1">
                <a:off x="4796" y="3193"/>
                <a:ext cx="268" cy="165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1480" name="AutoShape 216"/>
              <p:cNvCxnSpPr>
                <a:cxnSpLocks noChangeShapeType="1"/>
                <a:stCxn id="11471" idx="7"/>
                <a:endCxn id="11467" idx="3"/>
              </p:cNvCxnSpPr>
              <p:nvPr/>
            </p:nvCxnSpPr>
            <p:spPr bwMode="auto">
              <a:xfrm flipV="1">
                <a:off x="5180" y="2783"/>
                <a:ext cx="220" cy="121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1481" name="AutoShape 217"/>
              <p:cNvCxnSpPr>
                <a:cxnSpLocks noChangeShapeType="1"/>
                <a:stCxn id="11475" idx="0"/>
                <a:endCxn id="11467" idx="4"/>
              </p:cNvCxnSpPr>
              <p:nvPr/>
            </p:nvCxnSpPr>
            <p:spPr bwMode="auto">
              <a:xfrm flipV="1">
                <a:off x="5458" y="2843"/>
                <a:ext cx="0" cy="455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1482" name="AutoShape 218"/>
              <p:cNvCxnSpPr>
                <a:cxnSpLocks noChangeShapeType="1"/>
                <a:stCxn id="11475" idx="1"/>
                <a:endCxn id="11471" idx="5"/>
              </p:cNvCxnSpPr>
              <p:nvPr/>
            </p:nvCxnSpPr>
            <p:spPr bwMode="auto">
              <a:xfrm flipH="1" flipV="1">
                <a:off x="5180" y="3193"/>
                <a:ext cx="220" cy="165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  <p:sp>
          <p:nvSpPr>
            <p:cNvPr id="11483" name="Text Box 219"/>
            <p:cNvSpPr txBox="1">
              <a:spLocks noChangeArrowheads="1"/>
            </p:cNvSpPr>
            <p:nvPr/>
          </p:nvSpPr>
          <p:spPr bwMode="auto">
            <a:xfrm>
              <a:off x="5015" y="2139"/>
              <a:ext cx="35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G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</p:grpSp>
      <p:sp>
        <p:nvSpPr>
          <p:cNvPr id="11484" name="Text Box 220"/>
          <p:cNvSpPr txBox="1">
            <a:spLocks noChangeArrowheads="1"/>
          </p:cNvSpPr>
          <p:nvPr/>
        </p:nvSpPr>
        <p:spPr bwMode="auto">
          <a:xfrm>
            <a:off x="3840163" y="457200"/>
            <a:ext cx="18161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1485" name="Text Box 221"/>
          <p:cNvSpPr txBox="1">
            <a:spLocks noChangeArrowheads="1"/>
          </p:cNvSpPr>
          <p:nvPr/>
        </p:nvSpPr>
        <p:spPr bwMode="auto">
          <a:xfrm>
            <a:off x="8639324" y="332007"/>
            <a:ext cx="21034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5 </a:t>
            </a:r>
          </a:p>
        </p:txBody>
      </p:sp>
      <p:sp>
        <p:nvSpPr>
          <p:cNvPr id="11486" name="Text Box 222"/>
          <p:cNvSpPr txBox="1">
            <a:spLocks noChangeArrowheads="1"/>
          </p:cNvSpPr>
          <p:nvPr/>
        </p:nvSpPr>
        <p:spPr bwMode="auto">
          <a:xfrm>
            <a:off x="3336925" y="923926"/>
            <a:ext cx="500458" cy="16879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  <a:p>
            <a:pPr>
              <a:lnSpc>
                <a:spcPct val="70000"/>
              </a:lnSpc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 </a:t>
            </a:r>
          </a:p>
          <a:p>
            <a:pPr>
              <a:lnSpc>
                <a:spcPct val="70000"/>
              </a:lnSpc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 </a:t>
            </a:r>
          </a:p>
          <a:p>
            <a:pPr>
              <a:lnSpc>
                <a:spcPct val="70000"/>
              </a:lnSpc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 </a:t>
            </a:r>
          </a:p>
        </p:txBody>
      </p:sp>
      <p:sp>
        <p:nvSpPr>
          <p:cNvPr id="11487" name="Text Box 223"/>
          <p:cNvSpPr txBox="1">
            <a:spLocks noChangeArrowheads="1"/>
          </p:cNvSpPr>
          <p:nvPr/>
        </p:nvSpPr>
        <p:spPr bwMode="auto">
          <a:xfrm>
            <a:off x="8205935" y="792382"/>
            <a:ext cx="500458" cy="195572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  <a:p>
            <a:pPr>
              <a:lnSpc>
                <a:spcPct val="60000"/>
              </a:lnSpc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 </a:t>
            </a:r>
          </a:p>
          <a:p>
            <a:pPr>
              <a:lnSpc>
                <a:spcPct val="60000"/>
              </a:lnSpc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 </a:t>
            </a:r>
          </a:p>
          <a:p>
            <a:pPr>
              <a:lnSpc>
                <a:spcPct val="60000"/>
              </a:lnSpc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 </a:t>
            </a:r>
          </a:p>
          <a:p>
            <a:pPr>
              <a:lnSpc>
                <a:spcPct val="60000"/>
              </a:lnSpc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5 </a:t>
            </a:r>
          </a:p>
        </p:txBody>
      </p:sp>
      <p:sp>
        <p:nvSpPr>
          <p:cNvPr id="11488" name="Text Box 224"/>
          <p:cNvSpPr txBox="1">
            <a:spLocks noChangeArrowheads="1"/>
          </p:cNvSpPr>
          <p:nvPr/>
        </p:nvSpPr>
        <p:spPr bwMode="auto">
          <a:xfrm>
            <a:off x="1936751" y="2565400"/>
            <a:ext cx="1520825" cy="5794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chemeClr val="tx1"/>
                </a:solidFill>
                <a:effectLst/>
                <a:latin typeface="Arial" pitchFamily="34" charset="0"/>
                <a:ea typeface="隶书" pitchFamily="49" charset="-122"/>
              </a:rPr>
              <a:t>特点： </a:t>
            </a:r>
          </a:p>
        </p:txBody>
      </p:sp>
      <p:sp>
        <p:nvSpPr>
          <p:cNvPr id="11489" name="Text Box 225"/>
          <p:cNvSpPr txBox="1">
            <a:spLocks noChangeArrowheads="1"/>
          </p:cNvSpPr>
          <p:nvPr/>
        </p:nvSpPr>
        <p:spPr bwMode="auto">
          <a:xfrm>
            <a:off x="1960563" y="3216276"/>
            <a:ext cx="8065028" cy="737831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无向图的邻接矩阵对称，可压缩存储；有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个顶点的无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6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向图所需存储空间为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-1)/2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1490" name="Text Box 226"/>
          <p:cNvSpPr txBox="1">
            <a:spLocks noChangeArrowheads="1"/>
          </p:cNvSpPr>
          <p:nvPr/>
        </p:nvSpPr>
        <p:spPr bwMode="auto">
          <a:xfrm>
            <a:off x="1928813" y="4019551"/>
            <a:ext cx="8065028" cy="737831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有向图的邻接矩阵不一定对称；有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个顶点的有向图所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6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需存储空间为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²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，用于稀疏图时空间浪费严重。  </a:t>
            </a:r>
          </a:p>
        </p:txBody>
      </p:sp>
      <p:sp>
        <p:nvSpPr>
          <p:cNvPr id="11491" name="Text Box 227"/>
          <p:cNvSpPr txBox="1">
            <a:spLocks noChangeArrowheads="1"/>
          </p:cNvSpPr>
          <p:nvPr/>
        </p:nvSpPr>
        <p:spPr bwMode="auto">
          <a:xfrm>
            <a:off x="1936751" y="4699001"/>
            <a:ext cx="8674169" cy="49776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无向图中顶点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的度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TD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是邻接矩阵中第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 b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的个数。 </a:t>
            </a:r>
          </a:p>
        </p:txBody>
      </p:sp>
      <p:sp>
        <p:nvSpPr>
          <p:cNvPr id="11492" name="Text Box 228"/>
          <p:cNvSpPr txBox="1">
            <a:spLocks noChangeArrowheads="1"/>
          </p:cNvSpPr>
          <p:nvPr/>
        </p:nvSpPr>
        <p:spPr bwMode="auto">
          <a:xfrm>
            <a:off x="1930400" y="5461000"/>
            <a:ext cx="18811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有向图中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1493" name="Text Box 229"/>
          <p:cNvSpPr txBox="1">
            <a:spLocks noChangeArrowheads="1"/>
          </p:cNvSpPr>
          <p:nvPr/>
        </p:nvSpPr>
        <p:spPr bwMode="auto">
          <a:xfrm>
            <a:off x="3895726" y="5197475"/>
            <a:ext cx="643096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顶点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出度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是邻接矩阵中第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 b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的个数。  </a:t>
            </a:r>
          </a:p>
        </p:txBody>
      </p:sp>
      <p:sp>
        <p:nvSpPr>
          <p:cNvPr id="11494" name="Text Box 230"/>
          <p:cNvSpPr txBox="1">
            <a:spLocks noChangeArrowheads="1"/>
          </p:cNvSpPr>
          <p:nvPr/>
        </p:nvSpPr>
        <p:spPr bwMode="auto">
          <a:xfrm>
            <a:off x="3914776" y="5689600"/>
            <a:ext cx="635476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顶点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入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度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是邻接矩阵中第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列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 b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的个数。 </a:t>
            </a:r>
          </a:p>
        </p:txBody>
      </p:sp>
      <p:sp>
        <p:nvSpPr>
          <p:cNvPr id="11495" name="AutoShape 231"/>
          <p:cNvSpPr>
            <a:spLocks/>
          </p:cNvSpPr>
          <p:nvPr/>
        </p:nvSpPr>
        <p:spPr bwMode="auto">
          <a:xfrm>
            <a:off x="3765550" y="5445373"/>
            <a:ext cx="152400" cy="488454"/>
          </a:xfrm>
          <a:prstGeom prst="leftBrace">
            <a:avLst>
              <a:gd name="adj1" fmla="val 33333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4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4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4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4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1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1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7" dur="500"/>
                                        <p:tgtEl>
                                          <p:spTgt spid="11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1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84" grpId="0" autoUpdateAnimBg="0"/>
      <p:bldP spid="11485" grpId="0" autoUpdateAnimBg="0"/>
      <p:bldP spid="11486" grpId="0" autoUpdateAnimBg="0"/>
      <p:bldP spid="11487" grpId="0" autoUpdateAnimBg="0"/>
      <p:bldP spid="11488" grpId="0" autoUpdateAnimBg="0"/>
      <p:bldP spid="11489" grpId="0" autoUpdateAnimBg="0"/>
      <p:bldP spid="11490" grpId="0" autoUpdateAnimBg="0"/>
      <p:bldP spid="11491" grpId="0" autoUpdateAnimBg="0"/>
      <p:bldP spid="11492" grpId="0" autoUpdateAnimBg="0"/>
      <p:bldP spid="11493" grpId="0" autoUpdateAnimBg="0"/>
      <p:bldP spid="11494" grpId="0" autoUpdateAnimBg="0"/>
      <p:bldP spid="1149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3" name="Text Box 173"/>
          <p:cNvSpPr txBox="1">
            <a:spLocks noChangeArrowheads="1"/>
          </p:cNvSpPr>
          <p:nvPr/>
        </p:nvSpPr>
        <p:spPr bwMode="auto">
          <a:xfrm>
            <a:off x="2278063" y="498475"/>
            <a:ext cx="3613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网的邻接矩阵可定义为：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graphicFrame>
        <p:nvGraphicFramePr>
          <p:cNvPr id="10414" name="Object 174"/>
          <p:cNvGraphicFramePr>
            <a:graphicFrameLocks noChangeAspect="1"/>
          </p:cNvGraphicFramePr>
          <p:nvPr/>
        </p:nvGraphicFramePr>
        <p:xfrm>
          <a:off x="2273300" y="1066800"/>
          <a:ext cx="807085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0" name="公式" r:id="rId4" imgW="3720960" imgH="583920" progId="Equation.3">
                  <p:embed/>
                </p:oleObj>
              </mc:Choice>
              <mc:Fallback>
                <p:oleObj name="公式" r:id="rId4" imgW="3720960" imgH="583920" progId="Equation.3">
                  <p:embed/>
                  <p:pic>
                    <p:nvPicPr>
                      <p:cNvPr id="0" name="Picture 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3300" y="1066800"/>
                        <a:ext cx="8070850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460" name="Group 220"/>
          <p:cNvGrpSpPr>
            <a:grpSpLocks/>
          </p:cNvGrpSpPr>
          <p:nvPr/>
        </p:nvGrpSpPr>
        <p:grpSpPr bwMode="auto">
          <a:xfrm>
            <a:off x="1431290" y="2996952"/>
            <a:ext cx="4376678" cy="2088232"/>
            <a:chOff x="517" y="1906"/>
            <a:chExt cx="1844" cy="1502"/>
          </a:xfrm>
        </p:grpSpPr>
        <p:sp>
          <p:nvSpPr>
            <p:cNvPr id="10417" name="Oval 177"/>
            <p:cNvSpPr>
              <a:spLocks noChangeArrowheads="1"/>
            </p:cNvSpPr>
            <p:nvPr/>
          </p:nvSpPr>
          <p:spPr bwMode="auto">
            <a:xfrm>
              <a:off x="1632" y="1906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18" name="Text Box 178"/>
            <p:cNvSpPr txBox="1">
              <a:spLocks noChangeArrowheads="1"/>
            </p:cNvSpPr>
            <p:nvPr/>
          </p:nvSpPr>
          <p:spPr bwMode="auto">
            <a:xfrm>
              <a:off x="1623" y="192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10419" name="Oval 179"/>
            <p:cNvSpPr>
              <a:spLocks noChangeArrowheads="1"/>
            </p:cNvSpPr>
            <p:nvPr/>
          </p:nvSpPr>
          <p:spPr bwMode="auto">
            <a:xfrm>
              <a:off x="720" y="198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20" name="Text Box 180"/>
            <p:cNvSpPr txBox="1">
              <a:spLocks noChangeArrowheads="1"/>
            </p:cNvSpPr>
            <p:nvPr/>
          </p:nvSpPr>
          <p:spPr bwMode="auto">
            <a:xfrm>
              <a:off x="711" y="201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10421" name="Oval 181"/>
            <p:cNvSpPr>
              <a:spLocks noChangeArrowheads="1"/>
            </p:cNvSpPr>
            <p:nvPr/>
          </p:nvSpPr>
          <p:spPr bwMode="auto">
            <a:xfrm>
              <a:off x="2064" y="2364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22" name="Text Box 182"/>
            <p:cNvSpPr txBox="1">
              <a:spLocks noChangeArrowheads="1"/>
            </p:cNvSpPr>
            <p:nvPr/>
          </p:nvSpPr>
          <p:spPr bwMode="auto">
            <a:xfrm>
              <a:off x="2064" y="240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10423" name="Oval 183"/>
            <p:cNvSpPr>
              <a:spLocks noChangeArrowheads="1"/>
            </p:cNvSpPr>
            <p:nvPr/>
          </p:nvSpPr>
          <p:spPr bwMode="auto">
            <a:xfrm>
              <a:off x="1527" y="2866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24" name="Text Box 184"/>
            <p:cNvSpPr txBox="1">
              <a:spLocks noChangeArrowheads="1"/>
            </p:cNvSpPr>
            <p:nvPr/>
          </p:nvSpPr>
          <p:spPr bwMode="auto">
            <a:xfrm>
              <a:off x="1527" y="288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10425" name="Oval 185"/>
            <p:cNvSpPr>
              <a:spLocks noChangeArrowheads="1"/>
            </p:cNvSpPr>
            <p:nvPr/>
          </p:nvSpPr>
          <p:spPr bwMode="auto">
            <a:xfrm>
              <a:off x="681" y="294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26" name="Text Box 186"/>
            <p:cNvSpPr txBox="1">
              <a:spLocks noChangeArrowheads="1"/>
            </p:cNvSpPr>
            <p:nvPr/>
          </p:nvSpPr>
          <p:spPr bwMode="auto">
            <a:xfrm>
              <a:off x="672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sp>
          <p:nvSpPr>
            <p:cNvPr id="10434" name="Oval 194"/>
            <p:cNvSpPr>
              <a:spLocks noChangeArrowheads="1"/>
            </p:cNvSpPr>
            <p:nvPr/>
          </p:nvSpPr>
          <p:spPr bwMode="auto">
            <a:xfrm>
              <a:off x="537" y="2508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35" name="Text Box 195"/>
            <p:cNvSpPr txBox="1">
              <a:spLocks noChangeArrowheads="1"/>
            </p:cNvSpPr>
            <p:nvPr/>
          </p:nvSpPr>
          <p:spPr bwMode="auto">
            <a:xfrm>
              <a:off x="528" y="252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6 </a:t>
              </a:r>
            </a:p>
          </p:txBody>
        </p:sp>
        <p:cxnSp>
          <p:nvCxnSpPr>
            <p:cNvPr id="10436" name="AutoShape 196"/>
            <p:cNvCxnSpPr>
              <a:cxnSpLocks noChangeShapeType="1"/>
              <a:stCxn id="10419" idx="6"/>
              <a:endCxn id="10417" idx="2"/>
            </p:cNvCxnSpPr>
            <p:nvPr/>
          </p:nvCxnSpPr>
          <p:spPr bwMode="auto">
            <a:xfrm flipV="1">
              <a:off x="884" y="2111"/>
              <a:ext cx="748" cy="7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437" name="AutoShape 197"/>
            <p:cNvCxnSpPr>
              <a:cxnSpLocks noChangeShapeType="1"/>
              <a:stCxn id="10417" idx="5"/>
              <a:endCxn id="10421" idx="1"/>
            </p:cNvCxnSpPr>
            <p:nvPr/>
          </p:nvCxnSpPr>
          <p:spPr bwMode="auto">
            <a:xfrm>
              <a:off x="1772" y="2255"/>
              <a:ext cx="316" cy="16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438" name="AutoShape 198"/>
            <p:cNvCxnSpPr>
              <a:cxnSpLocks noChangeShapeType="1"/>
              <a:stCxn id="10421" idx="2"/>
              <a:endCxn id="10419" idx="5"/>
            </p:cNvCxnSpPr>
            <p:nvPr/>
          </p:nvCxnSpPr>
          <p:spPr bwMode="auto">
            <a:xfrm flipH="1" flipV="1">
              <a:off x="860" y="2329"/>
              <a:ext cx="1204" cy="23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439" name="AutoShape 199"/>
            <p:cNvCxnSpPr>
              <a:cxnSpLocks noChangeShapeType="1"/>
              <a:stCxn id="10421" idx="3"/>
              <a:endCxn id="10434" idx="6"/>
            </p:cNvCxnSpPr>
            <p:nvPr/>
          </p:nvCxnSpPr>
          <p:spPr bwMode="auto">
            <a:xfrm flipH="1" flipV="1">
              <a:off x="701" y="2713"/>
              <a:ext cx="1387" cy="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440" name="AutoShape 200"/>
            <p:cNvCxnSpPr>
              <a:cxnSpLocks noChangeShapeType="1"/>
              <a:stCxn id="10419" idx="4"/>
              <a:endCxn id="10423" idx="1"/>
            </p:cNvCxnSpPr>
            <p:nvPr/>
          </p:nvCxnSpPr>
          <p:spPr bwMode="auto">
            <a:xfrm>
              <a:off x="802" y="2389"/>
              <a:ext cx="749" cy="53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441" name="AutoShape 201"/>
            <p:cNvCxnSpPr>
              <a:cxnSpLocks noChangeShapeType="1"/>
              <a:stCxn id="10423" idx="2"/>
              <a:endCxn id="10434" idx="5"/>
            </p:cNvCxnSpPr>
            <p:nvPr/>
          </p:nvCxnSpPr>
          <p:spPr bwMode="auto">
            <a:xfrm flipH="1" flipV="1">
              <a:off x="677" y="2857"/>
              <a:ext cx="850" cy="21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442" name="AutoShape 202"/>
            <p:cNvCxnSpPr>
              <a:cxnSpLocks noChangeShapeType="1"/>
              <a:stCxn id="10425" idx="6"/>
              <a:endCxn id="10423" idx="3"/>
            </p:cNvCxnSpPr>
            <p:nvPr/>
          </p:nvCxnSpPr>
          <p:spPr bwMode="auto">
            <a:xfrm>
              <a:off x="845" y="3145"/>
              <a:ext cx="706" cy="7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443" name="AutoShape 203"/>
            <p:cNvCxnSpPr>
              <a:cxnSpLocks noChangeShapeType="1"/>
              <a:stCxn id="10434" idx="4"/>
              <a:endCxn id="10425" idx="1"/>
            </p:cNvCxnSpPr>
            <p:nvPr/>
          </p:nvCxnSpPr>
          <p:spPr bwMode="auto">
            <a:xfrm>
              <a:off x="619" y="2917"/>
              <a:ext cx="86" cy="8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444" name="AutoShape 204"/>
            <p:cNvCxnSpPr>
              <a:cxnSpLocks noChangeShapeType="1"/>
              <a:stCxn id="10423" idx="7"/>
              <a:endCxn id="10421" idx="4"/>
            </p:cNvCxnSpPr>
            <p:nvPr/>
          </p:nvCxnSpPr>
          <p:spPr bwMode="auto">
            <a:xfrm flipV="1">
              <a:off x="1667" y="2773"/>
              <a:ext cx="479" cy="15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445" name="AutoShape 205"/>
            <p:cNvCxnSpPr>
              <a:cxnSpLocks noChangeShapeType="1"/>
              <a:stCxn id="10434" idx="0"/>
              <a:endCxn id="10419" idx="3"/>
            </p:cNvCxnSpPr>
            <p:nvPr/>
          </p:nvCxnSpPr>
          <p:spPr bwMode="auto">
            <a:xfrm flipV="1">
              <a:off x="619" y="2329"/>
              <a:ext cx="125" cy="17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0446" name="Text Box 206"/>
            <p:cNvSpPr txBox="1">
              <a:spLocks noChangeArrowheads="1"/>
            </p:cNvSpPr>
            <p:nvPr/>
          </p:nvSpPr>
          <p:spPr bwMode="auto">
            <a:xfrm>
              <a:off x="1132" y="1920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sp>
          <p:nvSpPr>
            <p:cNvPr id="10447" name="Text Box 207"/>
            <p:cNvSpPr txBox="1">
              <a:spLocks noChangeArrowheads="1"/>
            </p:cNvSpPr>
            <p:nvPr/>
          </p:nvSpPr>
          <p:spPr bwMode="auto">
            <a:xfrm>
              <a:off x="1920" y="2112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10448" name="Text Box 208"/>
            <p:cNvSpPr txBox="1">
              <a:spLocks noChangeArrowheads="1"/>
            </p:cNvSpPr>
            <p:nvPr/>
          </p:nvSpPr>
          <p:spPr bwMode="auto">
            <a:xfrm>
              <a:off x="1344" y="2160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8 </a:t>
              </a:r>
            </a:p>
          </p:txBody>
        </p:sp>
        <p:sp>
          <p:nvSpPr>
            <p:cNvPr id="10449" name="Text Box 209"/>
            <p:cNvSpPr txBox="1">
              <a:spLocks noChangeArrowheads="1"/>
            </p:cNvSpPr>
            <p:nvPr/>
          </p:nvSpPr>
          <p:spPr bwMode="auto">
            <a:xfrm>
              <a:off x="1468" y="2448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9 </a:t>
              </a:r>
            </a:p>
          </p:txBody>
        </p:sp>
        <p:sp>
          <p:nvSpPr>
            <p:cNvPr id="10450" name="Text Box 210"/>
            <p:cNvSpPr txBox="1">
              <a:spLocks noChangeArrowheads="1"/>
            </p:cNvSpPr>
            <p:nvPr/>
          </p:nvSpPr>
          <p:spPr bwMode="auto">
            <a:xfrm>
              <a:off x="1056" y="2352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7 </a:t>
              </a:r>
            </a:p>
          </p:txBody>
        </p:sp>
        <p:sp>
          <p:nvSpPr>
            <p:cNvPr id="10451" name="Text Box 211"/>
            <p:cNvSpPr txBox="1">
              <a:spLocks noChangeArrowheads="1"/>
            </p:cNvSpPr>
            <p:nvPr/>
          </p:nvSpPr>
          <p:spPr bwMode="auto">
            <a:xfrm>
              <a:off x="1796" y="2796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sp>
          <p:nvSpPr>
            <p:cNvPr id="10452" name="Text Box 212"/>
            <p:cNvSpPr txBox="1">
              <a:spLocks noChangeArrowheads="1"/>
            </p:cNvSpPr>
            <p:nvPr/>
          </p:nvSpPr>
          <p:spPr bwMode="auto">
            <a:xfrm>
              <a:off x="1008" y="3120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sp>
          <p:nvSpPr>
            <p:cNvPr id="10454" name="Text Box 214"/>
            <p:cNvSpPr txBox="1">
              <a:spLocks noChangeArrowheads="1"/>
            </p:cNvSpPr>
            <p:nvPr/>
          </p:nvSpPr>
          <p:spPr bwMode="auto">
            <a:xfrm>
              <a:off x="1056" y="2688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6 </a:t>
              </a:r>
            </a:p>
          </p:txBody>
        </p:sp>
        <p:sp>
          <p:nvSpPr>
            <p:cNvPr id="10455" name="Text Box 215"/>
            <p:cNvSpPr txBox="1">
              <a:spLocks noChangeArrowheads="1"/>
            </p:cNvSpPr>
            <p:nvPr/>
          </p:nvSpPr>
          <p:spPr bwMode="auto">
            <a:xfrm>
              <a:off x="517" y="2856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10456" name="Text Box 216"/>
            <p:cNvSpPr txBox="1">
              <a:spLocks noChangeArrowheads="1"/>
            </p:cNvSpPr>
            <p:nvPr/>
          </p:nvSpPr>
          <p:spPr bwMode="auto">
            <a:xfrm>
              <a:off x="554" y="2202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</p:grpSp>
      <p:graphicFrame>
        <p:nvGraphicFramePr>
          <p:cNvPr id="10457" name="Object 217"/>
          <p:cNvGraphicFramePr>
            <a:graphicFrameLocks noChangeAspect="1"/>
          </p:cNvGraphicFramePr>
          <p:nvPr/>
        </p:nvGraphicFramePr>
        <p:xfrm>
          <a:off x="6621464" y="2851150"/>
          <a:ext cx="2827337" cy="316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1" name="公式" r:id="rId6" imgW="1574640" imgH="1765080" progId="Equation.3">
                  <p:embed/>
                </p:oleObj>
              </mc:Choice>
              <mc:Fallback>
                <p:oleObj name="公式" r:id="rId6" imgW="1574640" imgH="1765080" progId="Equation.3">
                  <p:embed/>
                  <p:pic>
                    <p:nvPicPr>
                      <p:cNvPr id="0" name="Picture 2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1464" y="2851150"/>
                        <a:ext cx="2827337" cy="316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58" name="Text Box 218"/>
          <p:cNvSpPr txBox="1">
            <a:spLocks noChangeArrowheads="1"/>
          </p:cNvSpPr>
          <p:nvPr/>
        </p:nvSpPr>
        <p:spPr bwMode="auto">
          <a:xfrm>
            <a:off x="6669089" y="2384425"/>
            <a:ext cx="2720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5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6 </a:t>
            </a:r>
          </a:p>
        </p:txBody>
      </p:sp>
      <p:sp>
        <p:nvSpPr>
          <p:cNvPr id="10459" name="Text Box 219"/>
          <p:cNvSpPr txBox="1">
            <a:spLocks noChangeArrowheads="1"/>
          </p:cNvSpPr>
          <p:nvPr/>
        </p:nvSpPr>
        <p:spPr bwMode="auto">
          <a:xfrm>
            <a:off x="6096000" y="2765425"/>
            <a:ext cx="500458" cy="3231654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  <a:p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 </a:t>
            </a:r>
          </a:p>
          <a:p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 </a:t>
            </a:r>
          </a:p>
          <a:p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 </a:t>
            </a:r>
          </a:p>
          <a:p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5 </a:t>
            </a:r>
          </a:p>
          <a:p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6 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4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4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0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13" grpId="0" autoUpdateAnimBg="0"/>
      <p:bldP spid="10458" grpId="0" autoUpdateAnimBg="0"/>
      <p:bldP spid="10459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0" name="Text Box 4"/>
          <p:cNvSpPr txBox="1">
            <a:spLocks noChangeArrowheads="1"/>
          </p:cNvSpPr>
          <p:nvPr/>
        </p:nvSpPr>
        <p:spPr bwMode="auto">
          <a:xfrm>
            <a:off x="1992313" y="450850"/>
            <a:ext cx="4856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  <a:cs typeface=""/>
              </a:rPr>
              <a:t>图的数组（邻接矩阵）存储表示： </a:t>
            </a:r>
          </a:p>
        </p:txBody>
      </p:sp>
      <p:sp>
        <p:nvSpPr>
          <p:cNvPr id="162821" name="Text Box 5"/>
          <p:cNvSpPr txBox="1">
            <a:spLocks noChangeArrowheads="1"/>
          </p:cNvSpPr>
          <p:nvPr/>
        </p:nvSpPr>
        <p:spPr bwMode="auto">
          <a:xfrm>
            <a:off x="2024064" y="908050"/>
            <a:ext cx="8535987" cy="548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#define INFINITY    INT_MAX //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最大值∞ 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#define MAX_VERTEX_NUM   20 // 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最大顶点个数 </a:t>
            </a:r>
          </a:p>
          <a:p>
            <a:pPr>
              <a:spcBef>
                <a:spcPct val="0"/>
              </a:spcBef>
            </a:pP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typedef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enum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{DG, DN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, UDG, UDN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}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GraphKind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;  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//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{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有向图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,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有向网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,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无向图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,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无向网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}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typedef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struct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ArcCell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{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VRType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adj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;  //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effectLst/>
                <a:ea typeface="楷体_GB2312" pitchFamily="49" charset="-122"/>
              </a:rPr>
              <a:t>VRType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是顶点关系类型。对无权图用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或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表示相邻否； 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   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// 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对带权图，则为权值类型。 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InfoType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*info; // 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该弧相关信息的指针 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}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ArcCell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, 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AdjMatrix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[MAX_VERTEX_NUM][MAX_VERTEX_NUM];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typedef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struct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{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VertexType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vexs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[MAX_VERTEX_NUM]; // 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顶点向量 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AdjMatrix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  arcs; // 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邻接矩阵 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 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vexnum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arcnum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; // 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图的当前顶点数和弧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(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边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数 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GraphKind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kind; // 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图的种类标志 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}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MGraph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; </a:t>
            </a:r>
          </a:p>
        </p:txBody>
      </p:sp>
    </p:spTree>
  </p:cSld>
  <p:clrMapOvr>
    <a:masterClrMapping/>
  </p:clrMapOvr>
  <p:transition spd="slow"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7" name="Text Box 45"/>
          <p:cNvSpPr txBox="1">
            <a:spLocks noChangeArrowheads="1"/>
          </p:cNvSpPr>
          <p:nvPr/>
        </p:nvSpPr>
        <p:spPr bwMode="auto">
          <a:xfrm>
            <a:off x="2103438" y="498475"/>
            <a:ext cx="6432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ffectLst/>
                <a:ea typeface="华文中宋" pitchFamily="2" charset="-122"/>
              </a:rPr>
              <a:t>7.2.2    </a:t>
            </a:r>
            <a:r>
              <a:rPr lang="zh-CN" altLang="en-US">
                <a:solidFill>
                  <a:srgbClr val="000000"/>
                </a:solidFill>
                <a:effectLst/>
                <a:ea typeface="华文中宋" pitchFamily="2" charset="-122"/>
              </a:rPr>
              <a:t>邻接表（</a:t>
            </a:r>
            <a:r>
              <a:rPr lang="zh-CN" altLang="en-US">
                <a:solidFill>
                  <a:srgbClr val="333333"/>
                </a:solidFill>
                <a:effectLst/>
                <a:ea typeface="华文中宋" pitchFamily="2" charset="-122"/>
              </a:rPr>
              <a:t>类似于树的孩子链表表示法</a:t>
            </a:r>
            <a:r>
              <a:rPr lang="zh-CN" altLang="en-US">
                <a:solidFill>
                  <a:srgbClr val="000000"/>
                </a:solidFill>
                <a:effectLst/>
                <a:ea typeface="华文中宋" pitchFamily="2" charset="-122"/>
              </a:rPr>
              <a:t>）  </a:t>
            </a:r>
          </a:p>
        </p:txBody>
      </p:sp>
      <p:sp>
        <p:nvSpPr>
          <p:cNvPr id="13427" name="Text Box 115"/>
          <p:cNvSpPr txBox="1">
            <a:spLocks noChangeArrowheads="1"/>
          </p:cNvSpPr>
          <p:nvPr/>
        </p:nvSpPr>
        <p:spPr bwMode="auto">
          <a:xfrm>
            <a:off x="3717926" y="3213100"/>
            <a:ext cx="1196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头结点 </a:t>
            </a:r>
          </a:p>
        </p:txBody>
      </p:sp>
      <p:graphicFrame>
        <p:nvGraphicFramePr>
          <p:cNvPr id="13445" name="Group 133"/>
          <p:cNvGraphicFramePr>
            <a:graphicFrameLocks noGrp="1"/>
          </p:cNvGraphicFramePr>
          <p:nvPr/>
        </p:nvGraphicFramePr>
        <p:xfrm>
          <a:off x="3086100" y="3705225"/>
          <a:ext cx="2362200" cy="457200"/>
        </p:xfrm>
        <a:graphic>
          <a:graphicData uri="http://schemas.openxmlformats.org/drawingml/2006/table">
            <a:tbl>
              <a:tblPr/>
              <a:tblGrid>
                <a:gridCol w="118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data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firstarc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446" name="Text Box 134"/>
          <p:cNvSpPr txBox="1">
            <a:spLocks noChangeArrowheads="1"/>
          </p:cNvSpPr>
          <p:nvPr/>
        </p:nvSpPr>
        <p:spPr bwMode="auto">
          <a:xfrm>
            <a:off x="6503989" y="3240088"/>
            <a:ext cx="1196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表结点 </a:t>
            </a:r>
          </a:p>
        </p:txBody>
      </p:sp>
      <p:graphicFrame>
        <p:nvGraphicFramePr>
          <p:cNvPr id="13468" name="Group 156"/>
          <p:cNvGraphicFramePr>
            <a:graphicFrameLocks noGrp="1"/>
          </p:cNvGraphicFramePr>
          <p:nvPr/>
        </p:nvGraphicFramePr>
        <p:xfrm>
          <a:off x="5795963" y="3697288"/>
          <a:ext cx="2590800" cy="45720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adjvex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8F8F8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nextarc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8F8F8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467" name="Group 155"/>
          <p:cNvGraphicFramePr>
            <a:graphicFrameLocks noGrp="1"/>
          </p:cNvGraphicFramePr>
          <p:nvPr/>
        </p:nvGraphicFramePr>
        <p:xfrm>
          <a:off x="8386763" y="3698875"/>
          <a:ext cx="762000" cy="4572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info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FFFFF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3476" name="Group 164"/>
          <p:cNvGrpSpPr>
            <a:grpSpLocks/>
          </p:cNvGrpSpPr>
          <p:nvPr/>
        </p:nvGrpSpPr>
        <p:grpSpPr bwMode="auto">
          <a:xfrm>
            <a:off x="2459494" y="1154906"/>
            <a:ext cx="2664683" cy="1828800"/>
            <a:chOff x="4704" y="2208"/>
            <a:chExt cx="1022" cy="1403"/>
          </a:xfrm>
        </p:grpSpPr>
        <p:grpSp>
          <p:nvGrpSpPr>
            <p:cNvPr id="13477" name="Group 165"/>
            <p:cNvGrpSpPr>
              <a:grpSpLocks/>
            </p:cNvGrpSpPr>
            <p:nvPr/>
          </p:nvGrpSpPr>
          <p:grpSpPr bwMode="auto">
            <a:xfrm>
              <a:off x="4704" y="2311"/>
              <a:ext cx="1022" cy="1300"/>
              <a:chOff x="4656" y="2407"/>
              <a:chExt cx="1022" cy="1300"/>
            </a:xfrm>
          </p:grpSpPr>
          <p:sp>
            <p:nvSpPr>
              <p:cNvPr id="13478" name="Oval 166"/>
              <p:cNvSpPr>
                <a:spLocks noChangeArrowheads="1"/>
              </p:cNvSpPr>
              <p:nvPr/>
            </p:nvSpPr>
            <p:spPr bwMode="auto">
              <a:xfrm>
                <a:off x="5376" y="2434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479" name="Text Box 167"/>
              <p:cNvSpPr txBox="1">
                <a:spLocks noChangeArrowheads="1"/>
              </p:cNvSpPr>
              <p:nvPr/>
            </p:nvSpPr>
            <p:spPr bwMode="auto">
              <a:xfrm>
                <a:off x="5381" y="2407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effectLst/>
                  </a:rPr>
                  <a:t>2 </a:t>
                </a:r>
              </a:p>
            </p:txBody>
          </p:sp>
          <p:sp>
            <p:nvSpPr>
              <p:cNvPr id="13480" name="Oval 168"/>
              <p:cNvSpPr>
                <a:spLocks noChangeArrowheads="1"/>
              </p:cNvSpPr>
              <p:nvPr/>
            </p:nvSpPr>
            <p:spPr bwMode="auto">
              <a:xfrm>
                <a:off x="4656" y="2434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481" name="Text Box 169"/>
              <p:cNvSpPr txBox="1">
                <a:spLocks noChangeArrowheads="1"/>
              </p:cNvSpPr>
              <p:nvPr/>
            </p:nvSpPr>
            <p:spPr bwMode="auto">
              <a:xfrm>
                <a:off x="4667" y="2415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effectLst/>
                  </a:rPr>
                  <a:t>1 </a:t>
                </a:r>
              </a:p>
            </p:txBody>
          </p:sp>
          <p:sp>
            <p:nvSpPr>
              <p:cNvPr id="13482" name="Oval 170"/>
              <p:cNvSpPr>
                <a:spLocks noChangeArrowheads="1"/>
              </p:cNvSpPr>
              <p:nvPr/>
            </p:nvSpPr>
            <p:spPr bwMode="auto">
              <a:xfrm>
                <a:off x="5040" y="2844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483" name="Text Box 171"/>
              <p:cNvSpPr txBox="1">
                <a:spLocks noChangeArrowheads="1"/>
              </p:cNvSpPr>
              <p:nvPr/>
            </p:nvSpPr>
            <p:spPr bwMode="auto">
              <a:xfrm>
                <a:off x="5038" y="2825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effectLst/>
                  </a:rPr>
                  <a:t>3 </a:t>
                </a:r>
              </a:p>
            </p:txBody>
          </p:sp>
          <p:sp>
            <p:nvSpPr>
              <p:cNvPr id="13484" name="Oval 172"/>
              <p:cNvSpPr>
                <a:spLocks noChangeArrowheads="1"/>
              </p:cNvSpPr>
              <p:nvPr/>
            </p:nvSpPr>
            <p:spPr bwMode="auto">
              <a:xfrm>
                <a:off x="4656" y="3298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485" name="Text Box 173"/>
              <p:cNvSpPr txBox="1">
                <a:spLocks noChangeArrowheads="1"/>
              </p:cNvSpPr>
              <p:nvPr/>
            </p:nvSpPr>
            <p:spPr bwMode="auto">
              <a:xfrm>
                <a:off x="4656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effectLst/>
                  </a:rPr>
                  <a:t>4 </a:t>
                </a:r>
              </a:p>
            </p:txBody>
          </p:sp>
          <p:sp>
            <p:nvSpPr>
              <p:cNvPr id="13486" name="Oval 174"/>
              <p:cNvSpPr>
                <a:spLocks noChangeArrowheads="1"/>
              </p:cNvSpPr>
              <p:nvPr/>
            </p:nvSpPr>
            <p:spPr bwMode="auto">
              <a:xfrm>
                <a:off x="5376" y="3298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487" name="Text Box 175"/>
              <p:cNvSpPr txBox="1">
                <a:spLocks noChangeArrowheads="1"/>
              </p:cNvSpPr>
              <p:nvPr/>
            </p:nvSpPr>
            <p:spPr bwMode="auto">
              <a:xfrm>
                <a:off x="5367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effectLst/>
                  </a:rPr>
                  <a:t>5 </a:t>
                </a:r>
              </a:p>
            </p:txBody>
          </p:sp>
          <p:cxnSp>
            <p:nvCxnSpPr>
              <p:cNvPr id="13488" name="AutoShape 176"/>
              <p:cNvCxnSpPr>
                <a:cxnSpLocks noChangeShapeType="1"/>
                <a:stCxn id="13480" idx="6"/>
                <a:endCxn id="13478" idx="2"/>
              </p:cNvCxnSpPr>
              <p:nvPr/>
            </p:nvCxnSpPr>
            <p:spPr bwMode="auto">
              <a:xfrm>
                <a:off x="4820" y="2639"/>
                <a:ext cx="556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3489" name="AutoShape 177"/>
              <p:cNvCxnSpPr>
                <a:cxnSpLocks noChangeShapeType="1"/>
                <a:stCxn id="13480" idx="4"/>
                <a:endCxn id="13484" idx="0"/>
              </p:cNvCxnSpPr>
              <p:nvPr/>
            </p:nvCxnSpPr>
            <p:spPr bwMode="auto">
              <a:xfrm>
                <a:off x="4738" y="2843"/>
                <a:ext cx="0" cy="455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3490" name="AutoShape 178"/>
              <p:cNvCxnSpPr>
                <a:cxnSpLocks noChangeShapeType="1"/>
                <a:stCxn id="13484" idx="7"/>
                <a:endCxn id="13482" idx="3"/>
              </p:cNvCxnSpPr>
              <p:nvPr/>
            </p:nvCxnSpPr>
            <p:spPr bwMode="auto">
              <a:xfrm flipV="1">
                <a:off x="4796" y="3193"/>
                <a:ext cx="268" cy="165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3491" name="AutoShape 179"/>
              <p:cNvCxnSpPr>
                <a:cxnSpLocks noChangeShapeType="1"/>
                <a:stCxn id="13482" idx="7"/>
                <a:endCxn id="13478" idx="3"/>
              </p:cNvCxnSpPr>
              <p:nvPr/>
            </p:nvCxnSpPr>
            <p:spPr bwMode="auto">
              <a:xfrm flipV="1">
                <a:off x="5180" y="2783"/>
                <a:ext cx="220" cy="121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3492" name="AutoShape 180"/>
              <p:cNvCxnSpPr>
                <a:cxnSpLocks noChangeShapeType="1"/>
                <a:stCxn id="13486" idx="0"/>
                <a:endCxn id="13478" idx="4"/>
              </p:cNvCxnSpPr>
              <p:nvPr/>
            </p:nvCxnSpPr>
            <p:spPr bwMode="auto">
              <a:xfrm flipV="1">
                <a:off x="5458" y="2843"/>
                <a:ext cx="0" cy="455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3493" name="AutoShape 181"/>
              <p:cNvCxnSpPr>
                <a:cxnSpLocks noChangeShapeType="1"/>
                <a:stCxn id="13486" idx="1"/>
                <a:endCxn id="13482" idx="5"/>
              </p:cNvCxnSpPr>
              <p:nvPr/>
            </p:nvCxnSpPr>
            <p:spPr bwMode="auto">
              <a:xfrm flipH="1" flipV="1">
                <a:off x="5180" y="3193"/>
                <a:ext cx="220" cy="165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  <p:sp>
          <p:nvSpPr>
            <p:cNvPr id="13494" name="Text Box 182"/>
            <p:cNvSpPr txBox="1">
              <a:spLocks noChangeArrowheads="1"/>
            </p:cNvSpPr>
            <p:nvPr/>
          </p:nvSpPr>
          <p:spPr bwMode="auto">
            <a:xfrm>
              <a:off x="5015" y="2208"/>
              <a:ext cx="35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</p:grpSp>
      <p:graphicFrame>
        <p:nvGraphicFramePr>
          <p:cNvPr id="13523" name="Group 211"/>
          <p:cNvGraphicFramePr>
            <a:graphicFrameLocks noGrp="1"/>
          </p:cNvGraphicFramePr>
          <p:nvPr/>
        </p:nvGraphicFramePr>
        <p:xfrm>
          <a:off x="6313488" y="1143000"/>
          <a:ext cx="838200" cy="1828800"/>
        </p:xfrm>
        <a:graphic>
          <a:graphicData uri="http://schemas.openxmlformats.org/drawingml/2006/table">
            <a:tbl>
              <a:tblPr/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3683" name="Group 371"/>
          <p:cNvGrpSpPr>
            <a:grpSpLocks/>
          </p:cNvGrpSpPr>
          <p:nvPr/>
        </p:nvGrpSpPr>
        <p:grpSpPr bwMode="auto">
          <a:xfrm>
            <a:off x="6311910" y="1003300"/>
            <a:ext cx="482601" cy="1957388"/>
            <a:chOff x="2699" y="632"/>
            <a:chExt cx="304" cy="1233"/>
          </a:xfrm>
        </p:grpSpPr>
        <p:sp>
          <p:nvSpPr>
            <p:cNvPr id="13519" name="Text Box 207"/>
            <p:cNvSpPr txBox="1">
              <a:spLocks noChangeArrowheads="1"/>
            </p:cNvSpPr>
            <p:nvPr/>
          </p:nvSpPr>
          <p:spPr bwMode="auto">
            <a:xfrm>
              <a:off x="2699" y="632"/>
              <a:ext cx="299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13520" name="Text Box 208"/>
            <p:cNvSpPr txBox="1">
              <a:spLocks noChangeArrowheads="1"/>
            </p:cNvSpPr>
            <p:nvPr/>
          </p:nvSpPr>
          <p:spPr bwMode="auto">
            <a:xfrm>
              <a:off x="2699" y="1112"/>
              <a:ext cx="299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13521" name="Text Box 209"/>
            <p:cNvSpPr txBox="1">
              <a:spLocks noChangeArrowheads="1"/>
            </p:cNvSpPr>
            <p:nvPr/>
          </p:nvSpPr>
          <p:spPr bwMode="auto">
            <a:xfrm>
              <a:off x="2704" y="1329"/>
              <a:ext cx="299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13522" name="Text Box 210"/>
            <p:cNvSpPr txBox="1">
              <a:spLocks noChangeArrowheads="1"/>
            </p:cNvSpPr>
            <p:nvPr/>
          </p:nvSpPr>
          <p:spPr bwMode="auto">
            <a:xfrm>
              <a:off x="2704" y="872"/>
              <a:ext cx="299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13524" name="Text Box 212"/>
            <p:cNvSpPr txBox="1">
              <a:spLocks noChangeArrowheads="1"/>
            </p:cNvSpPr>
            <p:nvPr/>
          </p:nvSpPr>
          <p:spPr bwMode="auto">
            <a:xfrm>
              <a:off x="2699" y="1569"/>
              <a:ext cx="299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</p:grpSp>
      <p:grpSp>
        <p:nvGrpSpPr>
          <p:cNvPr id="13684" name="Group 372"/>
          <p:cNvGrpSpPr>
            <a:grpSpLocks/>
          </p:cNvGrpSpPr>
          <p:nvPr/>
        </p:nvGrpSpPr>
        <p:grpSpPr bwMode="auto">
          <a:xfrm>
            <a:off x="5932488" y="1063625"/>
            <a:ext cx="412750" cy="1911350"/>
            <a:chOff x="2460" y="670"/>
            <a:chExt cx="260" cy="1204"/>
          </a:xfrm>
        </p:grpSpPr>
        <p:sp>
          <p:nvSpPr>
            <p:cNvPr id="13525" name="Text Box 213"/>
            <p:cNvSpPr txBox="1">
              <a:spLocks noChangeArrowheads="1"/>
            </p:cNvSpPr>
            <p:nvPr/>
          </p:nvSpPr>
          <p:spPr bwMode="auto">
            <a:xfrm>
              <a:off x="2460" y="670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0 </a:t>
              </a:r>
            </a:p>
          </p:txBody>
        </p:sp>
        <p:sp>
          <p:nvSpPr>
            <p:cNvPr id="13526" name="Text Box 214"/>
            <p:cNvSpPr txBox="1">
              <a:spLocks noChangeArrowheads="1"/>
            </p:cNvSpPr>
            <p:nvPr/>
          </p:nvSpPr>
          <p:spPr bwMode="auto">
            <a:xfrm>
              <a:off x="2460" y="912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13527" name="Text Box 215"/>
            <p:cNvSpPr txBox="1">
              <a:spLocks noChangeArrowheads="1"/>
            </p:cNvSpPr>
            <p:nvPr/>
          </p:nvSpPr>
          <p:spPr bwMode="auto">
            <a:xfrm>
              <a:off x="2460" y="1152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13528" name="Text Box 216"/>
            <p:cNvSpPr txBox="1">
              <a:spLocks noChangeArrowheads="1"/>
            </p:cNvSpPr>
            <p:nvPr/>
          </p:nvSpPr>
          <p:spPr bwMode="auto">
            <a:xfrm>
              <a:off x="2460" y="1414"/>
              <a:ext cx="260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13529" name="Text Box 217"/>
            <p:cNvSpPr txBox="1">
              <a:spLocks noChangeArrowheads="1"/>
            </p:cNvSpPr>
            <p:nvPr/>
          </p:nvSpPr>
          <p:spPr bwMode="auto">
            <a:xfrm>
              <a:off x="2460" y="1632"/>
              <a:ext cx="260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</p:grpSp>
      <p:sp>
        <p:nvSpPr>
          <p:cNvPr id="13535" name="Line 223"/>
          <p:cNvSpPr>
            <a:spLocks noChangeShapeType="1"/>
          </p:cNvSpPr>
          <p:nvPr/>
        </p:nvSpPr>
        <p:spPr bwMode="auto">
          <a:xfrm>
            <a:off x="6923088" y="1300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554" name="Group 242"/>
          <p:cNvGraphicFramePr>
            <a:graphicFrameLocks noGrp="1"/>
          </p:cNvGraphicFramePr>
          <p:nvPr/>
        </p:nvGraphicFramePr>
        <p:xfrm>
          <a:off x="7380288" y="1174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555" name="Group 243"/>
          <p:cNvGraphicFramePr>
            <a:graphicFrameLocks noGrp="1"/>
          </p:cNvGraphicFramePr>
          <p:nvPr/>
        </p:nvGraphicFramePr>
        <p:xfrm>
          <a:off x="8294688" y="1174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536" name="Text Box 224"/>
          <p:cNvSpPr txBox="1">
            <a:spLocks noChangeArrowheads="1"/>
          </p:cNvSpPr>
          <p:nvPr/>
        </p:nvSpPr>
        <p:spPr bwMode="auto">
          <a:xfrm>
            <a:off x="7380288" y="1071563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</p:txBody>
      </p:sp>
      <p:sp>
        <p:nvSpPr>
          <p:cNvPr id="13530" name="Text Box 218"/>
          <p:cNvSpPr txBox="1">
            <a:spLocks noChangeArrowheads="1"/>
          </p:cNvSpPr>
          <p:nvPr/>
        </p:nvSpPr>
        <p:spPr bwMode="auto">
          <a:xfrm>
            <a:off x="8675688" y="11430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3537" name="Text Box 225"/>
          <p:cNvSpPr txBox="1">
            <a:spLocks noChangeArrowheads="1"/>
          </p:cNvSpPr>
          <p:nvPr/>
        </p:nvSpPr>
        <p:spPr bwMode="auto">
          <a:xfrm>
            <a:off x="8294688" y="10668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>
        <p:nvSpPr>
          <p:cNvPr id="13563" name="Line 251"/>
          <p:cNvSpPr>
            <a:spLocks noChangeShapeType="1"/>
          </p:cNvSpPr>
          <p:nvPr/>
        </p:nvSpPr>
        <p:spPr bwMode="auto">
          <a:xfrm>
            <a:off x="6923088" y="1681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565" name="Group 253"/>
          <p:cNvGraphicFramePr>
            <a:graphicFrameLocks noGrp="1"/>
          </p:cNvGraphicFramePr>
          <p:nvPr/>
        </p:nvGraphicFramePr>
        <p:xfrm>
          <a:off x="7380288" y="1555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573" name="Group 261"/>
          <p:cNvGraphicFramePr>
            <a:graphicFrameLocks noGrp="1"/>
          </p:cNvGraphicFramePr>
          <p:nvPr/>
        </p:nvGraphicFramePr>
        <p:xfrm>
          <a:off x="8294688" y="1555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581" name="Text Box 269"/>
          <p:cNvSpPr txBox="1">
            <a:spLocks noChangeArrowheads="1"/>
          </p:cNvSpPr>
          <p:nvPr/>
        </p:nvSpPr>
        <p:spPr bwMode="auto">
          <a:xfrm>
            <a:off x="7380288" y="1452563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4 </a:t>
            </a:r>
          </a:p>
        </p:txBody>
      </p:sp>
      <p:sp>
        <p:nvSpPr>
          <p:cNvPr id="13583" name="Text Box 271"/>
          <p:cNvSpPr txBox="1">
            <a:spLocks noChangeArrowheads="1"/>
          </p:cNvSpPr>
          <p:nvPr/>
        </p:nvSpPr>
        <p:spPr bwMode="auto">
          <a:xfrm>
            <a:off x="8294688" y="14478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</p:txBody>
      </p:sp>
      <p:sp>
        <p:nvSpPr>
          <p:cNvPr id="13540" name="Line 228"/>
          <p:cNvSpPr>
            <a:spLocks noChangeShapeType="1"/>
          </p:cNvSpPr>
          <p:nvPr/>
        </p:nvSpPr>
        <p:spPr bwMode="auto">
          <a:xfrm>
            <a:off x="7837488" y="1300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564" name="Line 252"/>
          <p:cNvSpPr>
            <a:spLocks noChangeShapeType="1"/>
          </p:cNvSpPr>
          <p:nvPr/>
        </p:nvSpPr>
        <p:spPr bwMode="auto">
          <a:xfrm>
            <a:off x="7837488" y="1681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584" name="Group 272"/>
          <p:cNvGraphicFramePr>
            <a:graphicFrameLocks noGrp="1"/>
          </p:cNvGraphicFramePr>
          <p:nvPr/>
        </p:nvGraphicFramePr>
        <p:xfrm>
          <a:off x="9209088" y="1555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592" name="Text Box 280"/>
          <p:cNvSpPr txBox="1">
            <a:spLocks noChangeArrowheads="1"/>
          </p:cNvSpPr>
          <p:nvPr/>
        </p:nvSpPr>
        <p:spPr bwMode="auto">
          <a:xfrm>
            <a:off x="9590088" y="15240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3593" name="Line 281"/>
          <p:cNvSpPr>
            <a:spLocks noChangeShapeType="1"/>
          </p:cNvSpPr>
          <p:nvPr/>
        </p:nvSpPr>
        <p:spPr bwMode="auto">
          <a:xfrm>
            <a:off x="8751888" y="1681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594" name="Text Box 282"/>
          <p:cNvSpPr txBox="1">
            <a:spLocks noChangeArrowheads="1"/>
          </p:cNvSpPr>
          <p:nvPr/>
        </p:nvSpPr>
        <p:spPr bwMode="auto">
          <a:xfrm>
            <a:off x="9209088" y="14478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0 </a:t>
            </a:r>
          </a:p>
        </p:txBody>
      </p:sp>
      <p:sp>
        <p:nvSpPr>
          <p:cNvPr id="13595" name="Line 283"/>
          <p:cNvSpPr>
            <a:spLocks noChangeShapeType="1"/>
          </p:cNvSpPr>
          <p:nvPr/>
        </p:nvSpPr>
        <p:spPr bwMode="auto">
          <a:xfrm>
            <a:off x="6923088" y="2062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596" name="Group 284"/>
          <p:cNvGraphicFramePr>
            <a:graphicFrameLocks noGrp="1"/>
          </p:cNvGraphicFramePr>
          <p:nvPr/>
        </p:nvGraphicFramePr>
        <p:xfrm>
          <a:off x="7380288" y="1936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604" name="Group 292"/>
          <p:cNvGraphicFramePr>
            <a:graphicFrameLocks noGrp="1"/>
          </p:cNvGraphicFramePr>
          <p:nvPr/>
        </p:nvGraphicFramePr>
        <p:xfrm>
          <a:off x="8294688" y="1936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612" name="Text Box 300"/>
          <p:cNvSpPr txBox="1">
            <a:spLocks noChangeArrowheads="1"/>
          </p:cNvSpPr>
          <p:nvPr/>
        </p:nvSpPr>
        <p:spPr bwMode="auto">
          <a:xfrm>
            <a:off x="7380288" y="1833563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4 </a:t>
            </a:r>
          </a:p>
        </p:txBody>
      </p:sp>
      <p:sp>
        <p:nvSpPr>
          <p:cNvPr id="13613" name="Text Box 301"/>
          <p:cNvSpPr txBox="1">
            <a:spLocks noChangeArrowheads="1"/>
          </p:cNvSpPr>
          <p:nvPr/>
        </p:nvSpPr>
        <p:spPr bwMode="auto">
          <a:xfrm>
            <a:off x="8294688" y="18288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</p:txBody>
      </p:sp>
      <p:sp>
        <p:nvSpPr>
          <p:cNvPr id="13614" name="Line 302"/>
          <p:cNvSpPr>
            <a:spLocks noChangeShapeType="1"/>
          </p:cNvSpPr>
          <p:nvPr/>
        </p:nvSpPr>
        <p:spPr bwMode="auto">
          <a:xfrm>
            <a:off x="7837488" y="2062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615" name="Group 303"/>
          <p:cNvGraphicFramePr>
            <a:graphicFrameLocks noGrp="1"/>
          </p:cNvGraphicFramePr>
          <p:nvPr/>
        </p:nvGraphicFramePr>
        <p:xfrm>
          <a:off x="9209088" y="1936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623" name="Text Box 311"/>
          <p:cNvSpPr txBox="1">
            <a:spLocks noChangeArrowheads="1"/>
          </p:cNvSpPr>
          <p:nvPr/>
        </p:nvSpPr>
        <p:spPr bwMode="auto">
          <a:xfrm>
            <a:off x="9590088" y="19050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3624" name="Line 312"/>
          <p:cNvSpPr>
            <a:spLocks noChangeShapeType="1"/>
          </p:cNvSpPr>
          <p:nvPr/>
        </p:nvSpPr>
        <p:spPr bwMode="auto">
          <a:xfrm>
            <a:off x="8751888" y="2062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625" name="Text Box 313"/>
          <p:cNvSpPr txBox="1">
            <a:spLocks noChangeArrowheads="1"/>
          </p:cNvSpPr>
          <p:nvPr/>
        </p:nvSpPr>
        <p:spPr bwMode="auto">
          <a:xfrm>
            <a:off x="9209088" y="18288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>
        <p:nvSpPr>
          <p:cNvPr id="13626" name="Line 314"/>
          <p:cNvSpPr>
            <a:spLocks noChangeShapeType="1"/>
          </p:cNvSpPr>
          <p:nvPr/>
        </p:nvSpPr>
        <p:spPr bwMode="auto">
          <a:xfrm>
            <a:off x="6923088" y="2438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627" name="Group 315"/>
          <p:cNvGraphicFramePr>
            <a:graphicFrameLocks noGrp="1"/>
          </p:cNvGraphicFramePr>
          <p:nvPr/>
        </p:nvGraphicFramePr>
        <p:xfrm>
          <a:off x="7380288" y="2312988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635" name="Group 323"/>
          <p:cNvGraphicFramePr>
            <a:graphicFrameLocks noGrp="1"/>
          </p:cNvGraphicFramePr>
          <p:nvPr/>
        </p:nvGraphicFramePr>
        <p:xfrm>
          <a:off x="8294688" y="2312988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643" name="Text Box 331"/>
          <p:cNvSpPr txBox="1">
            <a:spLocks noChangeArrowheads="1"/>
          </p:cNvSpPr>
          <p:nvPr/>
        </p:nvSpPr>
        <p:spPr bwMode="auto">
          <a:xfrm>
            <a:off x="7380288" y="22098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</p:txBody>
      </p:sp>
      <p:sp>
        <p:nvSpPr>
          <p:cNvPr id="13644" name="Text Box 332"/>
          <p:cNvSpPr txBox="1">
            <a:spLocks noChangeArrowheads="1"/>
          </p:cNvSpPr>
          <p:nvPr/>
        </p:nvSpPr>
        <p:spPr bwMode="auto">
          <a:xfrm>
            <a:off x="8675688" y="2281238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3645" name="Text Box 333"/>
          <p:cNvSpPr txBox="1">
            <a:spLocks noChangeArrowheads="1"/>
          </p:cNvSpPr>
          <p:nvPr/>
        </p:nvSpPr>
        <p:spPr bwMode="auto">
          <a:xfrm>
            <a:off x="8294688" y="2205038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0 </a:t>
            </a:r>
          </a:p>
        </p:txBody>
      </p:sp>
      <p:sp>
        <p:nvSpPr>
          <p:cNvPr id="13646" name="Line 334"/>
          <p:cNvSpPr>
            <a:spLocks noChangeShapeType="1"/>
          </p:cNvSpPr>
          <p:nvPr/>
        </p:nvSpPr>
        <p:spPr bwMode="auto">
          <a:xfrm>
            <a:off x="7837488" y="2438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648" name="Line 336"/>
          <p:cNvSpPr>
            <a:spLocks noChangeShapeType="1"/>
          </p:cNvSpPr>
          <p:nvPr/>
        </p:nvSpPr>
        <p:spPr bwMode="auto">
          <a:xfrm>
            <a:off x="6923088" y="2824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649" name="Group 337"/>
          <p:cNvGraphicFramePr>
            <a:graphicFrameLocks noGrp="1"/>
          </p:cNvGraphicFramePr>
          <p:nvPr/>
        </p:nvGraphicFramePr>
        <p:xfrm>
          <a:off x="7380288" y="2698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657" name="Group 345"/>
          <p:cNvGraphicFramePr>
            <a:graphicFrameLocks noGrp="1"/>
          </p:cNvGraphicFramePr>
          <p:nvPr/>
        </p:nvGraphicFramePr>
        <p:xfrm>
          <a:off x="8294688" y="2698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665" name="Text Box 353"/>
          <p:cNvSpPr txBox="1">
            <a:spLocks noChangeArrowheads="1"/>
          </p:cNvSpPr>
          <p:nvPr/>
        </p:nvSpPr>
        <p:spPr bwMode="auto">
          <a:xfrm>
            <a:off x="7380288" y="2595563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</p:txBody>
      </p:sp>
      <p:sp>
        <p:nvSpPr>
          <p:cNvPr id="13666" name="Text Box 354"/>
          <p:cNvSpPr txBox="1">
            <a:spLocks noChangeArrowheads="1"/>
          </p:cNvSpPr>
          <p:nvPr/>
        </p:nvSpPr>
        <p:spPr bwMode="auto">
          <a:xfrm>
            <a:off x="8675688" y="26670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3667" name="Text Box 355"/>
          <p:cNvSpPr txBox="1">
            <a:spLocks noChangeArrowheads="1"/>
          </p:cNvSpPr>
          <p:nvPr/>
        </p:nvSpPr>
        <p:spPr bwMode="auto">
          <a:xfrm>
            <a:off x="8294688" y="25908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>
        <p:nvSpPr>
          <p:cNvPr id="13668" name="Line 356"/>
          <p:cNvSpPr>
            <a:spLocks noChangeShapeType="1"/>
          </p:cNvSpPr>
          <p:nvPr/>
        </p:nvSpPr>
        <p:spPr bwMode="auto">
          <a:xfrm>
            <a:off x="7837488" y="2824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13679" name="Group 367"/>
          <p:cNvGrpSpPr>
            <a:grpSpLocks/>
          </p:cNvGrpSpPr>
          <p:nvPr/>
        </p:nvGrpSpPr>
        <p:grpSpPr bwMode="auto">
          <a:xfrm>
            <a:off x="5948363" y="4154489"/>
            <a:ext cx="3886200" cy="814387"/>
            <a:chOff x="3168" y="2544"/>
            <a:chExt cx="2448" cy="513"/>
          </a:xfrm>
        </p:grpSpPr>
        <p:sp>
          <p:nvSpPr>
            <p:cNvPr id="13674" name="Comment 362"/>
            <p:cNvSpPr>
              <a:spLocks noChangeArrowheads="1"/>
            </p:cNvSpPr>
            <p:nvPr/>
          </p:nvSpPr>
          <p:spPr bwMode="auto">
            <a:xfrm>
              <a:off x="3168" y="2763"/>
              <a:ext cx="2448" cy="294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zh-CN" altLang="zh-CN"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链域</a:t>
              </a:r>
              <a:r>
                <a:rPr lang="zh-CN" altLang="zh-CN">
                  <a:solidFill>
                    <a:schemeClr val="tx1"/>
                  </a:solidFill>
                  <a:effectLst/>
                  <a:ea typeface="华文中宋" pitchFamily="2" charset="-122"/>
                </a:rPr>
                <a:t>，指示下一条边或弧。</a:t>
              </a:r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 </a:t>
              </a:r>
            </a:p>
          </p:txBody>
        </p:sp>
        <p:sp>
          <p:nvSpPr>
            <p:cNvPr id="13675" name="Line 363"/>
            <p:cNvSpPr>
              <a:spLocks noChangeShapeType="1"/>
            </p:cNvSpPr>
            <p:nvPr/>
          </p:nvSpPr>
          <p:spPr bwMode="auto">
            <a:xfrm>
              <a:off x="4272" y="2544"/>
              <a:ext cx="0" cy="24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680" name="Text Box 368"/>
          <p:cNvSpPr txBox="1">
            <a:spLocks noChangeArrowheads="1"/>
          </p:cNvSpPr>
          <p:nvPr/>
        </p:nvSpPr>
        <p:spPr bwMode="auto">
          <a:xfrm>
            <a:off x="2103439" y="4267200"/>
            <a:ext cx="1520825" cy="5794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chemeClr val="tx1"/>
                </a:solidFill>
                <a:effectLst/>
                <a:latin typeface="Arial" pitchFamily="34" charset="0"/>
                <a:ea typeface="隶书" pitchFamily="49" charset="-122"/>
              </a:rPr>
              <a:t>特点： </a:t>
            </a:r>
          </a:p>
        </p:txBody>
      </p:sp>
      <p:sp>
        <p:nvSpPr>
          <p:cNvPr id="13681" name="Text Box 369"/>
          <p:cNvSpPr txBox="1">
            <a:spLocks noChangeArrowheads="1"/>
          </p:cNvSpPr>
          <p:nvPr/>
        </p:nvSpPr>
        <p:spPr bwMode="auto">
          <a:xfrm>
            <a:off x="2127250" y="4960938"/>
            <a:ext cx="7988084" cy="80233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若无向图中有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个顶点、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条边，则其邻接表需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个头 </a:t>
            </a:r>
          </a:p>
          <a:p>
            <a:pPr>
              <a:lnSpc>
                <a:spcPct val="7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   结点和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2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个表结点。适宜存储稀疏图。 </a:t>
            </a:r>
          </a:p>
        </p:txBody>
      </p:sp>
      <p:sp>
        <p:nvSpPr>
          <p:cNvPr id="13682" name="Text Box 370"/>
          <p:cNvSpPr txBox="1">
            <a:spLocks noChangeArrowheads="1"/>
          </p:cNvSpPr>
          <p:nvPr/>
        </p:nvSpPr>
        <p:spPr bwMode="auto">
          <a:xfrm>
            <a:off x="2103438" y="5805488"/>
            <a:ext cx="733266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无向图中顶点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的度为第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个单链表中的结点数。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grpSp>
        <p:nvGrpSpPr>
          <p:cNvPr id="13678" name="Group 366"/>
          <p:cNvGrpSpPr>
            <a:grpSpLocks/>
          </p:cNvGrpSpPr>
          <p:nvPr/>
        </p:nvGrpSpPr>
        <p:grpSpPr bwMode="auto">
          <a:xfrm>
            <a:off x="4348163" y="4154488"/>
            <a:ext cx="3962400" cy="1204912"/>
            <a:chOff x="2160" y="2544"/>
            <a:chExt cx="2496" cy="759"/>
          </a:xfrm>
        </p:grpSpPr>
        <p:sp>
          <p:nvSpPr>
            <p:cNvPr id="13670" name="Comment 358"/>
            <p:cNvSpPr>
              <a:spLocks noChangeArrowheads="1"/>
            </p:cNvSpPr>
            <p:nvPr/>
          </p:nvSpPr>
          <p:spPr bwMode="auto">
            <a:xfrm>
              <a:off x="2160" y="2763"/>
              <a:ext cx="2496" cy="540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邻接点域</a:t>
              </a:r>
              <a:r>
                <a:rPr lang="zh-CN" altLang="zh-CN" dirty="0">
                  <a:solidFill>
                    <a:schemeClr val="tx1"/>
                  </a:solidFill>
                  <a:effectLst/>
                  <a:ea typeface="华文中宋" pitchFamily="2" charset="-122"/>
                </a:rPr>
                <a:t>，存放与</a:t>
              </a:r>
              <a:r>
                <a:rPr lang="zh-CN" altLang="en-US" dirty="0">
                  <a:solidFill>
                    <a:schemeClr val="tx1"/>
                  </a:solidFill>
                  <a:effectLst/>
                  <a:ea typeface="华文中宋" pitchFamily="2" charset="-122"/>
                </a:rPr>
                <a:t> </a:t>
              </a:r>
              <a:r>
                <a:rPr lang="en-US" altLang="zh-CN" i="1" dirty="0">
                  <a:solidFill>
                    <a:schemeClr val="tx1"/>
                  </a:solidFill>
                  <a:effectLst/>
                  <a:ea typeface="华文中宋" pitchFamily="2" charset="-122"/>
                </a:rPr>
                <a:t>v</a:t>
              </a:r>
              <a:r>
                <a:rPr lang="en-US" altLang="zh-CN" i="1" baseline="-25000" dirty="0">
                  <a:solidFill>
                    <a:schemeClr val="tx1"/>
                  </a:solidFill>
                  <a:effectLst/>
                  <a:ea typeface="华文中宋" pitchFamily="2" charset="-122"/>
                </a:rPr>
                <a:t>i</a:t>
              </a:r>
              <a:r>
                <a:rPr lang="en-US" altLang="zh-CN" dirty="0">
                  <a:solidFill>
                    <a:schemeClr val="tx1"/>
                  </a:solidFill>
                  <a:effectLst/>
                  <a:ea typeface="华文中宋" pitchFamily="2" charset="-122"/>
                </a:rPr>
                <a:t> </a:t>
              </a:r>
              <a:r>
                <a:rPr lang="zh-CN" altLang="zh-CN" dirty="0">
                  <a:solidFill>
                    <a:schemeClr val="tx1"/>
                  </a:solidFill>
                  <a:effectLst/>
                  <a:ea typeface="华文中宋" pitchFamily="2" charset="-122"/>
                </a:rPr>
                <a:t>邻接的</a:t>
              </a:r>
              <a:r>
                <a:rPr lang="zh-CN" altLang="en-US" dirty="0">
                  <a:solidFill>
                    <a:schemeClr val="tx1"/>
                  </a:solidFill>
                  <a:effectLst/>
                  <a:ea typeface="华文中宋" pitchFamily="2" charset="-122"/>
                </a:rPr>
                <a:t> </a:t>
              </a:r>
            </a:p>
            <a:p>
              <a:pPr>
                <a:lnSpc>
                  <a:spcPct val="50000"/>
                </a:lnSpc>
              </a:pPr>
              <a:r>
                <a:rPr lang="zh-CN" altLang="en-US" dirty="0">
                  <a:solidFill>
                    <a:schemeClr val="tx1"/>
                  </a:solidFill>
                  <a:effectLst/>
                  <a:ea typeface="华文中宋" pitchFamily="2" charset="-122"/>
                </a:rPr>
                <a:t>顶</a:t>
              </a:r>
              <a:r>
                <a:rPr lang="zh-CN" altLang="zh-CN" dirty="0">
                  <a:solidFill>
                    <a:schemeClr val="tx1"/>
                  </a:solidFill>
                  <a:effectLst/>
                  <a:ea typeface="华文中宋" pitchFamily="2" charset="-122"/>
                </a:rPr>
                <a:t>点在表头数组中的位置。</a:t>
              </a:r>
              <a:r>
                <a:rPr lang="zh-CN" altLang="en-US" dirty="0">
                  <a:solidFill>
                    <a:schemeClr val="tx1"/>
                  </a:solidFill>
                  <a:effectLst/>
                  <a:ea typeface="华文中宋" pitchFamily="2" charset="-122"/>
                </a:rPr>
                <a:t> </a:t>
              </a:r>
            </a:p>
          </p:txBody>
        </p:sp>
        <p:sp>
          <p:nvSpPr>
            <p:cNvPr id="13671" name="Line 359"/>
            <p:cNvSpPr>
              <a:spLocks noChangeShapeType="1"/>
            </p:cNvSpPr>
            <p:nvPr/>
          </p:nvSpPr>
          <p:spPr bwMode="auto">
            <a:xfrm>
              <a:off x="3456" y="2544"/>
              <a:ext cx="0" cy="24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685" name="Rectangle 373"/>
          <p:cNvSpPr>
            <a:spLocks noChangeArrowheads="1"/>
          </p:cNvSpPr>
          <p:nvPr/>
        </p:nvSpPr>
        <p:spPr bwMode="auto">
          <a:xfrm>
            <a:off x="9912350" y="6611939"/>
            <a:ext cx="494046" cy="271549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4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4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4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4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4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4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4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4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4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6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36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6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6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27" grpId="0" autoUpdateAnimBg="0"/>
      <p:bldP spid="13446" grpId="0" autoUpdateAnimBg="0"/>
      <p:bldP spid="13680" grpId="0" autoUpdateAnimBg="0"/>
      <p:bldP spid="13681" grpId="0" autoUpdateAnimBg="0"/>
      <p:bldP spid="13682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3" name="Rectangle 5"/>
          <p:cNvSpPr>
            <a:spLocks noChangeArrowheads="1"/>
          </p:cNvSpPr>
          <p:nvPr/>
        </p:nvSpPr>
        <p:spPr bwMode="auto">
          <a:xfrm>
            <a:off x="2063750" y="1747838"/>
            <a:ext cx="1479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图的特点 </a:t>
            </a:r>
          </a:p>
        </p:txBody>
      </p:sp>
      <p:sp>
        <p:nvSpPr>
          <p:cNvPr id="155654" name="Rectangle 6"/>
          <p:cNvSpPr>
            <a:spLocks noChangeArrowheads="1"/>
          </p:cNvSpPr>
          <p:nvPr/>
        </p:nvSpPr>
        <p:spPr bwMode="auto">
          <a:xfrm>
            <a:off x="3759200" y="2251075"/>
            <a:ext cx="422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顶点的前驱和后继个数无限制 </a:t>
            </a:r>
          </a:p>
        </p:txBody>
      </p:sp>
      <p:sp>
        <p:nvSpPr>
          <p:cNvPr id="155655" name="Rectangle 7"/>
          <p:cNvSpPr>
            <a:spLocks noChangeArrowheads="1"/>
          </p:cNvSpPr>
          <p:nvPr/>
        </p:nvSpPr>
        <p:spPr bwMode="auto">
          <a:xfrm>
            <a:off x="2066925" y="4156075"/>
            <a:ext cx="1403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图的应用</a:t>
            </a:r>
          </a:p>
        </p:txBody>
      </p:sp>
      <p:sp>
        <p:nvSpPr>
          <p:cNvPr id="155656" name="Rectangle 8"/>
          <p:cNvSpPr>
            <a:spLocks noChangeArrowheads="1"/>
          </p:cNvSpPr>
          <p:nvPr/>
        </p:nvSpPr>
        <p:spPr bwMode="auto">
          <a:xfrm>
            <a:off x="3759200" y="1244600"/>
            <a:ext cx="3613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顶点之间的关系是任意的 </a:t>
            </a:r>
          </a:p>
        </p:txBody>
      </p:sp>
      <p:sp>
        <p:nvSpPr>
          <p:cNvPr id="155657" name="Rectangle 9"/>
          <p:cNvSpPr>
            <a:spLocks noChangeArrowheads="1"/>
          </p:cNvSpPr>
          <p:nvPr/>
        </p:nvSpPr>
        <p:spPr bwMode="auto">
          <a:xfrm>
            <a:off x="3759200" y="1747838"/>
            <a:ext cx="4832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图中任意两个顶点之间都可能相关 </a:t>
            </a:r>
          </a:p>
        </p:txBody>
      </p:sp>
      <p:sp>
        <p:nvSpPr>
          <p:cNvPr id="155658" name="Rectangle 10"/>
          <p:cNvSpPr>
            <a:spLocks noChangeArrowheads="1"/>
          </p:cNvSpPr>
          <p:nvPr/>
        </p:nvSpPr>
        <p:spPr bwMode="auto">
          <a:xfrm>
            <a:off x="2073275" y="595313"/>
            <a:ext cx="4781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图（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Graph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）是一种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非线性结构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。 </a:t>
            </a:r>
          </a:p>
        </p:txBody>
      </p:sp>
      <p:sp>
        <p:nvSpPr>
          <p:cNvPr id="155659" name="AutoShape 11"/>
          <p:cNvSpPr>
            <a:spLocks/>
          </p:cNvSpPr>
          <p:nvPr/>
        </p:nvSpPr>
        <p:spPr bwMode="auto">
          <a:xfrm>
            <a:off x="3543300" y="1731517"/>
            <a:ext cx="215900" cy="515243"/>
          </a:xfrm>
          <a:prstGeom prst="leftBrace">
            <a:avLst>
              <a:gd name="adj1" fmla="val 44485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155670" name="Group 22"/>
          <p:cNvGrpSpPr>
            <a:grpSpLocks/>
          </p:cNvGrpSpPr>
          <p:nvPr/>
        </p:nvGrpSpPr>
        <p:grpSpPr bwMode="auto">
          <a:xfrm>
            <a:off x="3759200" y="2860676"/>
            <a:ext cx="1479550" cy="2689225"/>
            <a:chOff x="1565" y="2205"/>
            <a:chExt cx="932" cy="1694"/>
          </a:xfrm>
        </p:grpSpPr>
        <p:sp>
          <p:nvSpPr>
            <p:cNvPr id="155660" name="Rectangle 12"/>
            <p:cNvSpPr>
              <a:spLocks noChangeArrowheads="1"/>
            </p:cNvSpPr>
            <p:nvPr/>
          </p:nvSpPr>
          <p:spPr bwMode="auto">
            <a:xfrm>
              <a:off x="1565" y="2205"/>
              <a:ext cx="88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语  言  学</a:t>
              </a:r>
            </a:p>
          </p:txBody>
        </p:sp>
        <p:sp>
          <p:nvSpPr>
            <p:cNvPr id="155661" name="Rectangle 13"/>
            <p:cNvSpPr>
              <a:spLocks noChangeArrowheads="1"/>
            </p:cNvSpPr>
            <p:nvPr/>
          </p:nvSpPr>
          <p:spPr bwMode="auto">
            <a:xfrm>
              <a:off x="1565" y="2493"/>
              <a:ext cx="88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逻  辑  学</a:t>
              </a:r>
            </a:p>
          </p:txBody>
        </p:sp>
        <p:sp>
          <p:nvSpPr>
            <p:cNvPr id="155662" name="Rectangle 14"/>
            <p:cNvSpPr>
              <a:spLocks noChangeArrowheads="1"/>
            </p:cNvSpPr>
            <p:nvPr/>
          </p:nvSpPr>
          <p:spPr bwMode="auto">
            <a:xfrm>
              <a:off x="1565" y="2765"/>
              <a:ext cx="88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物        理</a:t>
              </a:r>
            </a:p>
          </p:txBody>
        </p:sp>
        <p:sp>
          <p:nvSpPr>
            <p:cNvPr id="155663" name="Rectangle 15"/>
            <p:cNvSpPr>
              <a:spLocks noChangeArrowheads="1"/>
            </p:cNvSpPr>
            <p:nvPr/>
          </p:nvSpPr>
          <p:spPr bwMode="auto">
            <a:xfrm>
              <a:off x="1565" y="3037"/>
              <a:ext cx="88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化        学</a:t>
              </a:r>
            </a:p>
          </p:txBody>
        </p:sp>
        <p:sp>
          <p:nvSpPr>
            <p:cNvPr id="155664" name="Rectangle 16"/>
            <p:cNvSpPr>
              <a:spLocks noChangeArrowheads="1"/>
            </p:cNvSpPr>
            <p:nvPr/>
          </p:nvSpPr>
          <p:spPr bwMode="auto">
            <a:xfrm>
              <a:off x="1565" y="3310"/>
              <a:ext cx="93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电信工程 </a:t>
              </a:r>
            </a:p>
          </p:txBody>
        </p:sp>
        <p:sp>
          <p:nvSpPr>
            <p:cNvPr id="155665" name="Rectangle 17"/>
            <p:cNvSpPr>
              <a:spLocks noChangeArrowheads="1"/>
            </p:cNvSpPr>
            <p:nvPr/>
          </p:nvSpPr>
          <p:spPr bwMode="auto">
            <a:xfrm>
              <a:off x="1565" y="3611"/>
              <a:ext cx="93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数        学 </a:t>
              </a:r>
            </a:p>
          </p:txBody>
        </p:sp>
      </p:grpSp>
      <p:sp>
        <p:nvSpPr>
          <p:cNvPr id="155666" name="Rectangle 18"/>
          <p:cNvSpPr>
            <a:spLocks noChangeArrowheads="1"/>
          </p:cNvSpPr>
          <p:nvPr/>
        </p:nvSpPr>
        <p:spPr bwMode="auto">
          <a:xfrm>
            <a:off x="3759200" y="5524500"/>
            <a:ext cx="2592388" cy="64135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600"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计算机科学 </a:t>
            </a:r>
          </a:p>
        </p:txBody>
      </p:sp>
      <p:sp>
        <p:nvSpPr>
          <p:cNvPr id="155667" name="AutoShape 19"/>
          <p:cNvSpPr>
            <a:spLocks/>
          </p:cNvSpPr>
          <p:nvPr/>
        </p:nvSpPr>
        <p:spPr bwMode="auto">
          <a:xfrm>
            <a:off x="3543300" y="4176218"/>
            <a:ext cx="215900" cy="537567"/>
          </a:xfrm>
          <a:prstGeom prst="leftBrace">
            <a:avLst>
              <a:gd name="adj1" fmla="val 111152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5668" name="AutoShape 20"/>
          <p:cNvSpPr>
            <a:spLocks/>
          </p:cNvSpPr>
          <p:nvPr/>
        </p:nvSpPr>
        <p:spPr bwMode="auto">
          <a:xfrm flipH="1">
            <a:off x="8510588" y="1731517"/>
            <a:ext cx="215900" cy="515243"/>
          </a:xfrm>
          <a:prstGeom prst="leftBrace">
            <a:avLst>
              <a:gd name="adj1" fmla="val 44485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5669" name="Text Box 21"/>
          <p:cNvSpPr txBox="1">
            <a:spLocks noChangeArrowheads="1"/>
          </p:cNvSpPr>
          <p:nvPr/>
        </p:nvSpPr>
        <p:spPr bwMode="auto">
          <a:xfrm>
            <a:off x="8759826" y="1701800"/>
            <a:ext cx="1196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多对多 </a:t>
            </a:r>
          </a:p>
        </p:txBody>
      </p:sp>
      <p:grpSp>
        <p:nvGrpSpPr>
          <p:cNvPr id="155688" name="Group 40"/>
          <p:cNvGrpSpPr>
            <a:grpSpLocks/>
          </p:cNvGrpSpPr>
          <p:nvPr/>
        </p:nvGrpSpPr>
        <p:grpSpPr bwMode="auto">
          <a:xfrm>
            <a:off x="5454651" y="2938463"/>
            <a:ext cx="4452938" cy="3076575"/>
            <a:chOff x="2476" y="1851"/>
            <a:chExt cx="2805" cy="1938"/>
          </a:xfrm>
        </p:grpSpPr>
        <p:sp>
          <p:nvSpPr>
            <p:cNvPr id="155671" name="Oval 23"/>
            <p:cNvSpPr>
              <a:spLocks noChangeArrowheads="1"/>
            </p:cNvSpPr>
            <p:nvPr/>
          </p:nvSpPr>
          <p:spPr bwMode="auto">
            <a:xfrm>
              <a:off x="3081" y="1851"/>
              <a:ext cx="871" cy="441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北京 </a:t>
              </a:r>
            </a:p>
          </p:txBody>
        </p:sp>
        <p:sp>
          <p:nvSpPr>
            <p:cNvPr id="155672" name="Oval 24"/>
            <p:cNvSpPr>
              <a:spLocks noChangeArrowheads="1"/>
            </p:cNvSpPr>
            <p:nvPr/>
          </p:nvSpPr>
          <p:spPr bwMode="auto">
            <a:xfrm>
              <a:off x="2476" y="2481"/>
              <a:ext cx="871" cy="441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西安 </a:t>
              </a:r>
            </a:p>
          </p:txBody>
        </p:sp>
        <p:sp>
          <p:nvSpPr>
            <p:cNvPr id="155673" name="Oval 25"/>
            <p:cNvSpPr>
              <a:spLocks noChangeArrowheads="1"/>
            </p:cNvSpPr>
            <p:nvPr/>
          </p:nvSpPr>
          <p:spPr bwMode="auto">
            <a:xfrm>
              <a:off x="3004" y="3252"/>
              <a:ext cx="871" cy="441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南京 </a:t>
              </a:r>
            </a:p>
          </p:txBody>
        </p:sp>
        <p:sp>
          <p:nvSpPr>
            <p:cNvPr id="155674" name="Oval 26"/>
            <p:cNvSpPr>
              <a:spLocks noChangeArrowheads="1"/>
            </p:cNvSpPr>
            <p:nvPr/>
          </p:nvSpPr>
          <p:spPr bwMode="auto">
            <a:xfrm>
              <a:off x="4410" y="3348"/>
              <a:ext cx="871" cy="441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杭州 </a:t>
              </a:r>
            </a:p>
          </p:txBody>
        </p:sp>
        <p:sp>
          <p:nvSpPr>
            <p:cNvPr id="155675" name="Oval 27"/>
            <p:cNvSpPr>
              <a:spLocks noChangeArrowheads="1"/>
            </p:cNvSpPr>
            <p:nvPr/>
          </p:nvSpPr>
          <p:spPr bwMode="auto">
            <a:xfrm>
              <a:off x="3639" y="2532"/>
              <a:ext cx="871" cy="441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开封 </a:t>
              </a:r>
            </a:p>
          </p:txBody>
        </p:sp>
        <p:sp>
          <p:nvSpPr>
            <p:cNvPr id="155676" name="Oval 28"/>
            <p:cNvSpPr>
              <a:spLocks noChangeArrowheads="1"/>
            </p:cNvSpPr>
            <p:nvPr/>
          </p:nvSpPr>
          <p:spPr bwMode="auto">
            <a:xfrm>
              <a:off x="4410" y="1982"/>
              <a:ext cx="871" cy="441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洛阳 </a:t>
              </a:r>
            </a:p>
          </p:txBody>
        </p:sp>
        <p:cxnSp>
          <p:nvCxnSpPr>
            <p:cNvPr id="155677" name="AutoShape 29"/>
            <p:cNvCxnSpPr>
              <a:cxnSpLocks noChangeShapeType="1"/>
              <a:stCxn id="155676" idx="2"/>
              <a:endCxn id="155671" idx="6"/>
            </p:cNvCxnSpPr>
            <p:nvPr/>
          </p:nvCxnSpPr>
          <p:spPr bwMode="auto">
            <a:xfrm flipH="1" flipV="1">
              <a:off x="3952" y="2072"/>
              <a:ext cx="458" cy="131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5678" name="AutoShape 30"/>
            <p:cNvCxnSpPr>
              <a:cxnSpLocks noChangeShapeType="1"/>
              <a:stCxn id="155675" idx="0"/>
              <a:endCxn id="155671" idx="5"/>
            </p:cNvCxnSpPr>
            <p:nvPr/>
          </p:nvCxnSpPr>
          <p:spPr bwMode="auto">
            <a:xfrm flipH="1" flipV="1">
              <a:off x="3824" y="2227"/>
              <a:ext cx="250" cy="305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5679" name="AutoShape 31"/>
            <p:cNvCxnSpPr>
              <a:cxnSpLocks noChangeShapeType="1"/>
              <a:stCxn id="155676" idx="4"/>
              <a:endCxn id="155674" idx="0"/>
            </p:cNvCxnSpPr>
            <p:nvPr/>
          </p:nvCxnSpPr>
          <p:spPr bwMode="auto">
            <a:xfrm>
              <a:off x="4846" y="2423"/>
              <a:ext cx="0" cy="925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5680" name="AutoShape 32"/>
            <p:cNvCxnSpPr>
              <a:cxnSpLocks noChangeShapeType="1"/>
              <a:stCxn id="155674" idx="1"/>
              <a:endCxn id="155675" idx="5"/>
            </p:cNvCxnSpPr>
            <p:nvPr/>
          </p:nvCxnSpPr>
          <p:spPr bwMode="auto">
            <a:xfrm flipH="1" flipV="1">
              <a:off x="4382" y="2908"/>
              <a:ext cx="155" cy="504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5681" name="AutoShape 33"/>
            <p:cNvCxnSpPr>
              <a:cxnSpLocks noChangeShapeType="1"/>
              <a:stCxn id="155676" idx="3"/>
              <a:endCxn id="155675" idx="7"/>
            </p:cNvCxnSpPr>
            <p:nvPr/>
          </p:nvCxnSpPr>
          <p:spPr bwMode="auto">
            <a:xfrm flipH="1">
              <a:off x="4382" y="2358"/>
              <a:ext cx="155" cy="23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5682" name="AutoShape 34"/>
            <p:cNvCxnSpPr>
              <a:cxnSpLocks noChangeShapeType="1"/>
              <a:stCxn id="155671" idx="3"/>
              <a:endCxn id="155672" idx="0"/>
            </p:cNvCxnSpPr>
            <p:nvPr/>
          </p:nvCxnSpPr>
          <p:spPr bwMode="auto">
            <a:xfrm flipH="1">
              <a:off x="2912" y="2227"/>
              <a:ext cx="297" cy="254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5683" name="AutoShape 35"/>
            <p:cNvCxnSpPr>
              <a:cxnSpLocks noChangeShapeType="1"/>
              <a:stCxn id="155673" idx="1"/>
              <a:endCxn id="155672" idx="4"/>
            </p:cNvCxnSpPr>
            <p:nvPr/>
          </p:nvCxnSpPr>
          <p:spPr bwMode="auto">
            <a:xfrm flipH="1" flipV="1">
              <a:off x="2912" y="2922"/>
              <a:ext cx="220" cy="395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5684" name="AutoShape 36"/>
            <p:cNvCxnSpPr>
              <a:cxnSpLocks noChangeShapeType="1"/>
              <a:stCxn id="155674" idx="2"/>
              <a:endCxn id="155673" idx="6"/>
            </p:cNvCxnSpPr>
            <p:nvPr/>
          </p:nvCxnSpPr>
          <p:spPr bwMode="auto">
            <a:xfrm flipH="1" flipV="1">
              <a:off x="3875" y="3473"/>
              <a:ext cx="535" cy="96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5685" name="AutoShape 37"/>
            <p:cNvCxnSpPr>
              <a:cxnSpLocks noChangeShapeType="1"/>
              <a:stCxn id="155673" idx="0"/>
            </p:cNvCxnSpPr>
            <p:nvPr/>
          </p:nvCxnSpPr>
          <p:spPr bwMode="auto">
            <a:xfrm flipV="1">
              <a:off x="3440" y="2296"/>
              <a:ext cx="75" cy="956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5686" name="AutoShape 38"/>
            <p:cNvCxnSpPr>
              <a:cxnSpLocks noChangeShapeType="1"/>
              <a:stCxn id="155675" idx="4"/>
              <a:endCxn id="155673" idx="7"/>
            </p:cNvCxnSpPr>
            <p:nvPr/>
          </p:nvCxnSpPr>
          <p:spPr bwMode="auto">
            <a:xfrm flipH="1">
              <a:off x="3747" y="2973"/>
              <a:ext cx="327" cy="344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155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8" dur="500"/>
                                        <p:tgtEl>
                                          <p:spTgt spid="155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155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56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56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55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7" dur="500"/>
                                        <p:tgtEl>
                                          <p:spTgt spid="155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155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000" fill="hold"/>
                                        <p:tgtEl>
                                          <p:spTgt spid="155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1556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1556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556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556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3" grpId="0"/>
      <p:bldP spid="155654" grpId="0"/>
      <p:bldP spid="155655" grpId="0"/>
      <p:bldP spid="155656" grpId="0"/>
      <p:bldP spid="155657" grpId="0"/>
      <p:bldP spid="155658" grpId="0"/>
      <p:bldP spid="155659" grpId="0" animBg="1"/>
      <p:bldP spid="155666" grpId="0"/>
      <p:bldP spid="155667" grpId="0" animBg="1"/>
      <p:bldP spid="155668" grpId="0" animBg="1"/>
      <p:bldP spid="15566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84" name="Group 148"/>
          <p:cNvGrpSpPr>
            <a:grpSpLocks/>
          </p:cNvGrpSpPr>
          <p:nvPr/>
        </p:nvGrpSpPr>
        <p:grpSpPr bwMode="auto">
          <a:xfrm>
            <a:off x="1392402" y="836712"/>
            <a:ext cx="2802590" cy="1786243"/>
            <a:chOff x="3513" y="2208"/>
            <a:chExt cx="1031" cy="1403"/>
          </a:xfrm>
        </p:grpSpPr>
        <p:grpSp>
          <p:nvGrpSpPr>
            <p:cNvPr id="14485" name="Group 149"/>
            <p:cNvGrpSpPr>
              <a:grpSpLocks/>
            </p:cNvGrpSpPr>
            <p:nvPr/>
          </p:nvGrpSpPr>
          <p:grpSpPr bwMode="auto">
            <a:xfrm>
              <a:off x="3513" y="2330"/>
              <a:ext cx="1031" cy="1281"/>
              <a:chOff x="3465" y="2426"/>
              <a:chExt cx="1031" cy="1281"/>
            </a:xfrm>
          </p:grpSpPr>
          <p:sp>
            <p:nvSpPr>
              <p:cNvPr id="14486" name="Oval 150"/>
              <p:cNvSpPr>
                <a:spLocks noChangeArrowheads="1"/>
              </p:cNvSpPr>
              <p:nvPr/>
            </p:nvSpPr>
            <p:spPr bwMode="auto">
              <a:xfrm>
                <a:off x="4185" y="2434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87" name="Text Box 151"/>
              <p:cNvSpPr txBox="1">
                <a:spLocks noChangeArrowheads="1"/>
              </p:cNvSpPr>
              <p:nvPr/>
            </p:nvSpPr>
            <p:spPr bwMode="auto">
              <a:xfrm>
                <a:off x="4199" y="243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effectLst/>
                  </a:rPr>
                  <a:t>2 </a:t>
                </a:r>
              </a:p>
            </p:txBody>
          </p:sp>
          <p:sp>
            <p:nvSpPr>
              <p:cNvPr id="14488" name="Oval 152"/>
              <p:cNvSpPr>
                <a:spLocks noChangeArrowheads="1"/>
              </p:cNvSpPr>
              <p:nvPr/>
            </p:nvSpPr>
            <p:spPr bwMode="auto">
              <a:xfrm>
                <a:off x="3465" y="2434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89" name="Text Box 153"/>
              <p:cNvSpPr txBox="1">
                <a:spLocks noChangeArrowheads="1"/>
              </p:cNvSpPr>
              <p:nvPr/>
            </p:nvSpPr>
            <p:spPr bwMode="auto">
              <a:xfrm>
                <a:off x="3476" y="2426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effectLst/>
                  </a:rPr>
                  <a:t>1 </a:t>
                </a:r>
              </a:p>
            </p:txBody>
          </p:sp>
          <p:sp>
            <p:nvSpPr>
              <p:cNvPr id="14490" name="Oval 154"/>
              <p:cNvSpPr>
                <a:spLocks noChangeArrowheads="1"/>
              </p:cNvSpPr>
              <p:nvPr/>
            </p:nvSpPr>
            <p:spPr bwMode="auto">
              <a:xfrm>
                <a:off x="3465" y="3298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91" name="Text Box 155"/>
              <p:cNvSpPr txBox="1">
                <a:spLocks noChangeArrowheads="1"/>
              </p:cNvSpPr>
              <p:nvPr/>
            </p:nvSpPr>
            <p:spPr bwMode="auto">
              <a:xfrm>
                <a:off x="3469" y="3283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effectLst/>
                  </a:rPr>
                  <a:t>3 </a:t>
                </a:r>
              </a:p>
            </p:txBody>
          </p:sp>
          <p:sp>
            <p:nvSpPr>
              <p:cNvPr id="14492" name="Oval 156"/>
              <p:cNvSpPr>
                <a:spLocks noChangeArrowheads="1"/>
              </p:cNvSpPr>
              <p:nvPr/>
            </p:nvSpPr>
            <p:spPr bwMode="auto">
              <a:xfrm>
                <a:off x="4185" y="3298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93" name="Text Box 157"/>
              <p:cNvSpPr txBox="1">
                <a:spLocks noChangeArrowheads="1"/>
              </p:cNvSpPr>
              <p:nvPr/>
            </p:nvSpPr>
            <p:spPr bwMode="auto">
              <a:xfrm>
                <a:off x="4184" y="3305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effectLst/>
                  </a:rPr>
                  <a:t>4 </a:t>
                </a:r>
              </a:p>
            </p:txBody>
          </p:sp>
          <p:cxnSp>
            <p:nvCxnSpPr>
              <p:cNvPr id="14494" name="AutoShape 158"/>
              <p:cNvCxnSpPr>
                <a:cxnSpLocks noChangeShapeType="1"/>
                <a:stCxn id="14488" idx="6"/>
                <a:endCxn id="14486" idx="2"/>
              </p:cNvCxnSpPr>
              <p:nvPr/>
            </p:nvCxnSpPr>
            <p:spPr bwMode="auto">
              <a:xfrm>
                <a:off x="3629" y="2639"/>
                <a:ext cx="556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4495" name="AutoShape 159"/>
              <p:cNvCxnSpPr>
                <a:cxnSpLocks noChangeShapeType="1"/>
                <a:stCxn id="14488" idx="4"/>
                <a:endCxn id="14490" idx="0"/>
              </p:cNvCxnSpPr>
              <p:nvPr/>
            </p:nvCxnSpPr>
            <p:spPr bwMode="auto">
              <a:xfrm>
                <a:off x="3547" y="2843"/>
                <a:ext cx="0" cy="455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4496" name="AutoShape 160"/>
              <p:cNvCxnSpPr>
                <a:cxnSpLocks noChangeShapeType="1"/>
                <a:stCxn id="14490" idx="6"/>
                <a:endCxn id="14492" idx="2"/>
              </p:cNvCxnSpPr>
              <p:nvPr/>
            </p:nvCxnSpPr>
            <p:spPr bwMode="auto">
              <a:xfrm>
                <a:off x="3629" y="3502"/>
                <a:ext cx="556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4497" name="AutoShape 161"/>
              <p:cNvCxnSpPr>
                <a:cxnSpLocks noChangeShapeType="1"/>
                <a:stCxn id="14492" idx="1"/>
                <a:endCxn id="14488" idx="5"/>
              </p:cNvCxnSpPr>
              <p:nvPr/>
            </p:nvCxnSpPr>
            <p:spPr bwMode="auto">
              <a:xfrm flipH="1" flipV="1">
                <a:off x="3605" y="2783"/>
                <a:ext cx="604" cy="575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  <p:sp>
          <p:nvSpPr>
            <p:cNvPr id="14498" name="Text Box 162"/>
            <p:cNvSpPr txBox="1">
              <a:spLocks noChangeArrowheads="1"/>
            </p:cNvSpPr>
            <p:nvPr/>
          </p:nvSpPr>
          <p:spPr bwMode="auto">
            <a:xfrm>
              <a:off x="3840" y="2208"/>
              <a:ext cx="35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</p:grpSp>
      <p:sp>
        <p:nvSpPr>
          <p:cNvPr id="14526" name="Text Box 190"/>
          <p:cNvSpPr txBox="1">
            <a:spLocks noChangeArrowheads="1"/>
          </p:cNvSpPr>
          <p:nvPr/>
        </p:nvSpPr>
        <p:spPr bwMode="auto">
          <a:xfrm>
            <a:off x="4143375" y="992188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0 </a:t>
            </a:r>
          </a:p>
        </p:txBody>
      </p:sp>
      <p:sp>
        <p:nvSpPr>
          <p:cNvPr id="14527" name="Text Box 191"/>
          <p:cNvSpPr txBox="1">
            <a:spLocks noChangeArrowheads="1"/>
          </p:cNvSpPr>
          <p:nvPr/>
        </p:nvSpPr>
        <p:spPr bwMode="auto">
          <a:xfrm>
            <a:off x="4143375" y="1376363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>
        <p:nvSpPr>
          <p:cNvPr id="14528" name="Text Box 192"/>
          <p:cNvSpPr txBox="1">
            <a:spLocks noChangeArrowheads="1"/>
          </p:cNvSpPr>
          <p:nvPr/>
        </p:nvSpPr>
        <p:spPr bwMode="auto">
          <a:xfrm>
            <a:off x="4143375" y="1757363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</p:txBody>
      </p:sp>
      <p:sp>
        <p:nvSpPr>
          <p:cNvPr id="14529" name="Text Box 193"/>
          <p:cNvSpPr txBox="1">
            <a:spLocks noChangeArrowheads="1"/>
          </p:cNvSpPr>
          <p:nvPr/>
        </p:nvSpPr>
        <p:spPr bwMode="auto">
          <a:xfrm>
            <a:off x="4143375" y="2173289"/>
            <a:ext cx="41275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</p:txBody>
      </p:sp>
      <p:graphicFrame>
        <p:nvGraphicFramePr>
          <p:cNvPr id="14532" name="Group 196"/>
          <p:cNvGraphicFramePr>
            <a:graphicFrameLocks noGrp="1"/>
          </p:cNvGraphicFramePr>
          <p:nvPr/>
        </p:nvGraphicFramePr>
        <p:xfrm>
          <a:off x="5591175" y="1103313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540" name="Group 204"/>
          <p:cNvGraphicFramePr>
            <a:graphicFrameLocks noGrp="1"/>
          </p:cNvGraphicFramePr>
          <p:nvPr/>
        </p:nvGraphicFramePr>
        <p:xfrm>
          <a:off x="6505575" y="1103313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548" name="Text Box 212"/>
          <p:cNvSpPr txBox="1">
            <a:spLocks noChangeArrowheads="1"/>
          </p:cNvSpPr>
          <p:nvPr/>
        </p:nvSpPr>
        <p:spPr bwMode="auto">
          <a:xfrm>
            <a:off x="5591175" y="1000125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</p:txBody>
      </p:sp>
      <p:sp>
        <p:nvSpPr>
          <p:cNvPr id="14549" name="Text Box 213"/>
          <p:cNvSpPr txBox="1">
            <a:spLocks noChangeArrowheads="1"/>
          </p:cNvSpPr>
          <p:nvPr/>
        </p:nvSpPr>
        <p:spPr bwMode="auto">
          <a:xfrm>
            <a:off x="6886575" y="1071563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4550" name="Text Box 214"/>
          <p:cNvSpPr txBox="1">
            <a:spLocks noChangeArrowheads="1"/>
          </p:cNvSpPr>
          <p:nvPr/>
        </p:nvSpPr>
        <p:spPr bwMode="auto">
          <a:xfrm>
            <a:off x="6505575" y="995363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>
        <p:nvSpPr>
          <p:cNvPr id="14570" name="Line 234"/>
          <p:cNvSpPr>
            <a:spLocks noChangeShapeType="1"/>
          </p:cNvSpPr>
          <p:nvPr/>
        </p:nvSpPr>
        <p:spPr bwMode="auto">
          <a:xfrm>
            <a:off x="6048375" y="12287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584" name="Group 248"/>
          <p:cNvGraphicFramePr>
            <a:graphicFrameLocks noGrp="1"/>
          </p:cNvGraphicFramePr>
          <p:nvPr/>
        </p:nvGraphicFramePr>
        <p:xfrm>
          <a:off x="5591175" y="1865313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600" name="Text Box 264"/>
          <p:cNvSpPr txBox="1">
            <a:spLocks noChangeArrowheads="1"/>
          </p:cNvSpPr>
          <p:nvPr/>
        </p:nvSpPr>
        <p:spPr bwMode="auto">
          <a:xfrm>
            <a:off x="5591175" y="1762125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</p:txBody>
      </p:sp>
      <p:sp>
        <p:nvSpPr>
          <p:cNvPr id="14611" name="Text Box 275"/>
          <p:cNvSpPr txBox="1">
            <a:spLocks noChangeArrowheads="1"/>
          </p:cNvSpPr>
          <p:nvPr/>
        </p:nvSpPr>
        <p:spPr bwMode="auto">
          <a:xfrm>
            <a:off x="5972175" y="1833563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graphicFrame>
        <p:nvGraphicFramePr>
          <p:cNvPr id="14623" name="Group 287"/>
          <p:cNvGraphicFramePr>
            <a:graphicFrameLocks noGrp="1"/>
          </p:cNvGraphicFramePr>
          <p:nvPr/>
        </p:nvGraphicFramePr>
        <p:xfrm>
          <a:off x="5591175" y="22415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632" name="Text Box 296"/>
          <p:cNvSpPr txBox="1">
            <a:spLocks noChangeArrowheads="1"/>
          </p:cNvSpPr>
          <p:nvPr/>
        </p:nvSpPr>
        <p:spPr bwMode="auto">
          <a:xfrm>
            <a:off x="5972175" y="22098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4633" name="Text Box 297"/>
          <p:cNvSpPr txBox="1">
            <a:spLocks noChangeArrowheads="1"/>
          </p:cNvSpPr>
          <p:nvPr/>
        </p:nvSpPr>
        <p:spPr bwMode="auto">
          <a:xfrm>
            <a:off x="5591175" y="21336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0 </a:t>
            </a:r>
          </a:p>
        </p:txBody>
      </p:sp>
      <p:graphicFrame>
        <p:nvGraphicFramePr>
          <p:cNvPr id="14678" name="Group 342"/>
          <p:cNvGraphicFramePr>
            <a:graphicFrameLocks noGrp="1"/>
          </p:cNvGraphicFramePr>
          <p:nvPr/>
        </p:nvGraphicFramePr>
        <p:xfrm>
          <a:off x="4524375" y="1071563"/>
          <a:ext cx="838200" cy="1463040"/>
        </p:xfrm>
        <a:graphic>
          <a:graphicData uri="http://schemas.openxmlformats.org/drawingml/2006/table">
            <a:tbl>
              <a:tblPr/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520" name="Text Box 184"/>
          <p:cNvSpPr txBox="1">
            <a:spLocks noChangeArrowheads="1"/>
          </p:cNvSpPr>
          <p:nvPr/>
        </p:nvSpPr>
        <p:spPr bwMode="auto">
          <a:xfrm>
            <a:off x="4522714" y="931436"/>
            <a:ext cx="474810" cy="469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 </a:t>
            </a:r>
          </a:p>
        </p:txBody>
      </p:sp>
      <p:sp>
        <p:nvSpPr>
          <p:cNvPr id="14521" name="Text Box 185"/>
          <p:cNvSpPr txBox="1">
            <a:spLocks noChangeArrowheads="1"/>
          </p:cNvSpPr>
          <p:nvPr/>
        </p:nvSpPr>
        <p:spPr bwMode="auto">
          <a:xfrm>
            <a:off x="4522714" y="1693436"/>
            <a:ext cx="474810" cy="469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 </a:t>
            </a:r>
          </a:p>
        </p:txBody>
      </p:sp>
      <p:sp>
        <p:nvSpPr>
          <p:cNvPr id="14522" name="Text Box 186"/>
          <p:cNvSpPr txBox="1">
            <a:spLocks noChangeArrowheads="1"/>
          </p:cNvSpPr>
          <p:nvPr/>
        </p:nvSpPr>
        <p:spPr bwMode="auto">
          <a:xfrm>
            <a:off x="4530652" y="2037924"/>
            <a:ext cx="474810" cy="469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 </a:t>
            </a:r>
          </a:p>
        </p:txBody>
      </p:sp>
      <p:sp>
        <p:nvSpPr>
          <p:cNvPr id="14523" name="Text Box 187"/>
          <p:cNvSpPr txBox="1">
            <a:spLocks noChangeArrowheads="1"/>
          </p:cNvSpPr>
          <p:nvPr/>
        </p:nvSpPr>
        <p:spPr bwMode="auto">
          <a:xfrm>
            <a:off x="4530652" y="1312436"/>
            <a:ext cx="474810" cy="469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 </a:t>
            </a:r>
          </a:p>
        </p:txBody>
      </p:sp>
      <p:sp>
        <p:nvSpPr>
          <p:cNvPr id="14531" name="Line 195"/>
          <p:cNvSpPr>
            <a:spLocks noChangeShapeType="1"/>
          </p:cNvSpPr>
          <p:nvPr/>
        </p:nvSpPr>
        <p:spPr bwMode="auto">
          <a:xfrm>
            <a:off x="5133975" y="12287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583" name="Line 247"/>
          <p:cNvSpPr>
            <a:spLocks noChangeShapeType="1"/>
          </p:cNvSpPr>
          <p:nvPr/>
        </p:nvSpPr>
        <p:spPr bwMode="auto">
          <a:xfrm>
            <a:off x="5133975" y="19907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614" name="Line 278"/>
          <p:cNvSpPr>
            <a:spLocks noChangeShapeType="1"/>
          </p:cNvSpPr>
          <p:nvPr/>
        </p:nvSpPr>
        <p:spPr bwMode="auto">
          <a:xfrm>
            <a:off x="5133975" y="23669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679" name="Text Box 343"/>
          <p:cNvSpPr txBox="1">
            <a:spLocks noChangeArrowheads="1"/>
          </p:cNvSpPr>
          <p:nvPr/>
        </p:nvSpPr>
        <p:spPr bwMode="auto">
          <a:xfrm>
            <a:off x="4981575" y="1452563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grpSp>
        <p:nvGrpSpPr>
          <p:cNvPr id="14778" name="Group 442"/>
          <p:cNvGrpSpPr>
            <a:grpSpLocks/>
          </p:cNvGrpSpPr>
          <p:nvPr/>
        </p:nvGrpSpPr>
        <p:grpSpPr bwMode="auto">
          <a:xfrm>
            <a:off x="7496175" y="992189"/>
            <a:ext cx="412750" cy="1565275"/>
            <a:chOff x="3900" y="625"/>
            <a:chExt cx="260" cy="986"/>
          </a:xfrm>
        </p:grpSpPr>
        <p:sp>
          <p:nvSpPr>
            <p:cNvPr id="14682" name="Text Box 346"/>
            <p:cNvSpPr txBox="1">
              <a:spLocks noChangeArrowheads="1"/>
            </p:cNvSpPr>
            <p:nvPr/>
          </p:nvSpPr>
          <p:spPr bwMode="auto">
            <a:xfrm>
              <a:off x="3900" y="625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0 </a:t>
              </a:r>
            </a:p>
          </p:txBody>
        </p:sp>
        <p:sp>
          <p:nvSpPr>
            <p:cNvPr id="14683" name="Text Box 347"/>
            <p:cNvSpPr txBox="1">
              <a:spLocks noChangeArrowheads="1"/>
            </p:cNvSpPr>
            <p:nvPr/>
          </p:nvSpPr>
          <p:spPr bwMode="auto">
            <a:xfrm>
              <a:off x="3900" y="867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14684" name="Text Box 348"/>
            <p:cNvSpPr txBox="1">
              <a:spLocks noChangeArrowheads="1"/>
            </p:cNvSpPr>
            <p:nvPr/>
          </p:nvSpPr>
          <p:spPr bwMode="auto">
            <a:xfrm>
              <a:off x="3900" y="1107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14685" name="Text Box 349"/>
            <p:cNvSpPr txBox="1">
              <a:spLocks noChangeArrowheads="1"/>
            </p:cNvSpPr>
            <p:nvPr/>
          </p:nvSpPr>
          <p:spPr bwMode="auto">
            <a:xfrm>
              <a:off x="3900" y="1369"/>
              <a:ext cx="260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</p:grpSp>
      <p:graphicFrame>
        <p:nvGraphicFramePr>
          <p:cNvPr id="14779" name="Group 443"/>
          <p:cNvGraphicFramePr>
            <a:graphicFrameLocks noGrp="1"/>
          </p:cNvGraphicFramePr>
          <p:nvPr/>
        </p:nvGraphicFramePr>
        <p:xfrm>
          <a:off x="8943975" y="1103313"/>
          <a:ext cx="685800" cy="274320"/>
        </p:xfrm>
        <a:graphic>
          <a:graphicData uri="http://schemas.openxmlformats.org/drawingml/2006/table">
            <a:tbl>
              <a:tblPr/>
              <a:tblGrid>
                <a:gridCol w="36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FFFFF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FFFFF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4780" name="Group 444"/>
          <p:cNvGrpSpPr>
            <a:grpSpLocks/>
          </p:cNvGrpSpPr>
          <p:nvPr/>
        </p:nvGrpSpPr>
        <p:grpSpPr bwMode="auto">
          <a:xfrm>
            <a:off x="8943975" y="995363"/>
            <a:ext cx="742950" cy="533400"/>
            <a:chOff x="4812" y="627"/>
            <a:chExt cx="468" cy="336"/>
          </a:xfrm>
        </p:grpSpPr>
        <p:sp>
          <p:nvSpPr>
            <p:cNvPr id="14703" name="Text Box 367"/>
            <p:cNvSpPr txBox="1">
              <a:spLocks noChangeArrowheads="1"/>
            </p:cNvSpPr>
            <p:nvPr/>
          </p:nvSpPr>
          <p:spPr bwMode="auto">
            <a:xfrm>
              <a:off x="5052" y="675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^</a:t>
              </a:r>
            </a:p>
          </p:txBody>
        </p:sp>
        <p:sp>
          <p:nvSpPr>
            <p:cNvPr id="14704" name="Text Box 368"/>
            <p:cNvSpPr txBox="1">
              <a:spLocks noChangeArrowheads="1"/>
            </p:cNvSpPr>
            <p:nvPr/>
          </p:nvSpPr>
          <p:spPr bwMode="auto">
            <a:xfrm>
              <a:off x="4812" y="627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</p:grpSp>
      <p:graphicFrame>
        <p:nvGraphicFramePr>
          <p:cNvPr id="14784" name="Group 448"/>
          <p:cNvGraphicFramePr>
            <a:graphicFrameLocks noGrp="1"/>
          </p:cNvGraphicFramePr>
          <p:nvPr/>
        </p:nvGraphicFramePr>
        <p:xfrm>
          <a:off x="8943975" y="1865313"/>
          <a:ext cx="685800" cy="274320"/>
        </p:xfrm>
        <a:graphic>
          <a:graphicData uri="http://schemas.openxmlformats.org/drawingml/2006/table">
            <a:tbl>
              <a:tblPr/>
              <a:tblGrid>
                <a:gridCol w="36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FFFFF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FFFFF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4782" name="Group 446"/>
          <p:cNvGrpSpPr>
            <a:grpSpLocks/>
          </p:cNvGrpSpPr>
          <p:nvPr/>
        </p:nvGrpSpPr>
        <p:grpSpPr bwMode="auto">
          <a:xfrm>
            <a:off x="8943975" y="1762125"/>
            <a:ext cx="742950" cy="528638"/>
            <a:chOff x="4812" y="1110"/>
            <a:chExt cx="468" cy="333"/>
          </a:xfrm>
        </p:grpSpPr>
        <p:sp>
          <p:nvSpPr>
            <p:cNvPr id="14714" name="Text Box 378"/>
            <p:cNvSpPr txBox="1">
              <a:spLocks noChangeArrowheads="1"/>
            </p:cNvSpPr>
            <p:nvPr/>
          </p:nvSpPr>
          <p:spPr bwMode="auto">
            <a:xfrm>
              <a:off x="4812" y="1110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0 </a:t>
              </a:r>
            </a:p>
          </p:txBody>
        </p:sp>
        <p:sp>
          <p:nvSpPr>
            <p:cNvPr id="14715" name="Text Box 379"/>
            <p:cNvSpPr txBox="1">
              <a:spLocks noChangeArrowheads="1"/>
            </p:cNvSpPr>
            <p:nvPr/>
          </p:nvSpPr>
          <p:spPr bwMode="auto">
            <a:xfrm>
              <a:off x="5052" y="1155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^</a:t>
              </a:r>
            </a:p>
          </p:txBody>
        </p:sp>
      </p:grpSp>
      <p:graphicFrame>
        <p:nvGraphicFramePr>
          <p:cNvPr id="14785" name="Group 449"/>
          <p:cNvGraphicFramePr>
            <a:graphicFrameLocks noGrp="1"/>
          </p:cNvGraphicFramePr>
          <p:nvPr/>
        </p:nvGraphicFramePr>
        <p:xfrm>
          <a:off x="8943975" y="2241550"/>
          <a:ext cx="685800" cy="274320"/>
        </p:xfrm>
        <a:graphic>
          <a:graphicData uri="http://schemas.openxmlformats.org/drawingml/2006/table">
            <a:tbl>
              <a:tblPr/>
              <a:tblGrid>
                <a:gridCol w="36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FFFFF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FFFFF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4783" name="Group 447"/>
          <p:cNvGrpSpPr>
            <a:grpSpLocks/>
          </p:cNvGrpSpPr>
          <p:nvPr/>
        </p:nvGrpSpPr>
        <p:grpSpPr bwMode="auto">
          <a:xfrm>
            <a:off x="8943975" y="2133600"/>
            <a:ext cx="742950" cy="533400"/>
            <a:chOff x="4812" y="1344"/>
            <a:chExt cx="468" cy="336"/>
          </a:xfrm>
        </p:grpSpPr>
        <p:sp>
          <p:nvSpPr>
            <p:cNvPr id="14724" name="Text Box 388"/>
            <p:cNvSpPr txBox="1">
              <a:spLocks noChangeArrowheads="1"/>
            </p:cNvSpPr>
            <p:nvPr/>
          </p:nvSpPr>
          <p:spPr bwMode="auto">
            <a:xfrm>
              <a:off x="5052" y="1392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^</a:t>
              </a:r>
            </a:p>
          </p:txBody>
        </p:sp>
        <p:sp>
          <p:nvSpPr>
            <p:cNvPr id="14725" name="Text Box 389"/>
            <p:cNvSpPr txBox="1">
              <a:spLocks noChangeArrowheads="1"/>
            </p:cNvSpPr>
            <p:nvPr/>
          </p:nvSpPr>
          <p:spPr bwMode="auto">
            <a:xfrm>
              <a:off x="4812" y="1344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</p:grpSp>
      <p:graphicFrame>
        <p:nvGraphicFramePr>
          <p:cNvPr id="14776" name="Group 440"/>
          <p:cNvGraphicFramePr>
            <a:graphicFrameLocks noGrp="1"/>
          </p:cNvGraphicFramePr>
          <p:nvPr/>
        </p:nvGraphicFramePr>
        <p:xfrm>
          <a:off x="7877175" y="1071563"/>
          <a:ext cx="838200" cy="1463040"/>
        </p:xfrm>
        <a:graphic>
          <a:graphicData uri="http://schemas.openxmlformats.org/drawingml/2006/table">
            <a:tbl>
              <a:tblPr/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4777" name="Group 441"/>
          <p:cNvGrpSpPr>
            <a:grpSpLocks/>
          </p:cNvGrpSpPr>
          <p:nvPr/>
        </p:nvGrpSpPr>
        <p:grpSpPr bwMode="auto">
          <a:xfrm>
            <a:off x="7872427" y="931863"/>
            <a:ext cx="482601" cy="1576388"/>
            <a:chOff x="4139" y="587"/>
            <a:chExt cx="304" cy="993"/>
          </a:xfrm>
        </p:grpSpPr>
        <p:sp>
          <p:nvSpPr>
            <p:cNvPr id="14743" name="Text Box 407"/>
            <p:cNvSpPr txBox="1">
              <a:spLocks noChangeArrowheads="1"/>
            </p:cNvSpPr>
            <p:nvPr/>
          </p:nvSpPr>
          <p:spPr bwMode="auto">
            <a:xfrm>
              <a:off x="4139" y="587"/>
              <a:ext cx="299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14744" name="Text Box 408"/>
            <p:cNvSpPr txBox="1">
              <a:spLocks noChangeArrowheads="1"/>
            </p:cNvSpPr>
            <p:nvPr/>
          </p:nvSpPr>
          <p:spPr bwMode="auto">
            <a:xfrm>
              <a:off x="4139" y="1067"/>
              <a:ext cx="299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14745" name="Text Box 409"/>
            <p:cNvSpPr txBox="1">
              <a:spLocks noChangeArrowheads="1"/>
            </p:cNvSpPr>
            <p:nvPr/>
          </p:nvSpPr>
          <p:spPr bwMode="auto">
            <a:xfrm>
              <a:off x="4144" y="1284"/>
              <a:ext cx="299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14746" name="Text Box 410"/>
            <p:cNvSpPr txBox="1">
              <a:spLocks noChangeArrowheads="1"/>
            </p:cNvSpPr>
            <p:nvPr/>
          </p:nvSpPr>
          <p:spPr bwMode="auto">
            <a:xfrm>
              <a:off x="4144" y="827"/>
              <a:ext cx="299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</p:grpSp>
      <p:sp>
        <p:nvSpPr>
          <p:cNvPr id="14747" name="Line 411"/>
          <p:cNvSpPr>
            <a:spLocks noChangeShapeType="1"/>
          </p:cNvSpPr>
          <p:nvPr/>
        </p:nvSpPr>
        <p:spPr bwMode="auto">
          <a:xfrm>
            <a:off x="8486775" y="12287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748" name="Line 412"/>
          <p:cNvSpPr>
            <a:spLocks noChangeShapeType="1"/>
          </p:cNvSpPr>
          <p:nvPr/>
        </p:nvSpPr>
        <p:spPr bwMode="auto">
          <a:xfrm>
            <a:off x="8486775" y="19907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749" name="Line 413"/>
          <p:cNvSpPr>
            <a:spLocks noChangeShapeType="1"/>
          </p:cNvSpPr>
          <p:nvPr/>
        </p:nvSpPr>
        <p:spPr bwMode="auto">
          <a:xfrm>
            <a:off x="8486775" y="23669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751" name="Group 415"/>
          <p:cNvGraphicFramePr>
            <a:graphicFrameLocks noGrp="1"/>
          </p:cNvGraphicFramePr>
          <p:nvPr/>
        </p:nvGraphicFramePr>
        <p:xfrm>
          <a:off x="8943975" y="14795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FFFFF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FFFFF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760" name="Line 424"/>
          <p:cNvSpPr>
            <a:spLocks noChangeShapeType="1"/>
          </p:cNvSpPr>
          <p:nvPr/>
        </p:nvSpPr>
        <p:spPr bwMode="auto">
          <a:xfrm>
            <a:off x="8467725" y="16049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14781" name="Group 445"/>
          <p:cNvGrpSpPr>
            <a:grpSpLocks/>
          </p:cNvGrpSpPr>
          <p:nvPr/>
        </p:nvGrpSpPr>
        <p:grpSpPr bwMode="auto">
          <a:xfrm>
            <a:off x="8943975" y="1371600"/>
            <a:ext cx="742950" cy="533400"/>
            <a:chOff x="4812" y="864"/>
            <a:chExt cx="468" cy="336"/>
          </a:xfrm>
        </p:grpSpPr>
        <p:sp>
          <p:nvSpPr>
            <p:cNvPr id="14759" name="Text Box 423"/>
            <p:cNvSpPr txBox="1">
              <a:spLocks noChangeArrowheads="1"/>
            </p:cNvSpPr>
            <p:nvPr/>
          </p:nvSpPr>
          <p:spPr bwMode="auto">
            <a:xfrm>
              <a:off x="5052" y="912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^</a:t>
              </a:r>
            </a:p>
          </p:txBody>
        </p:sp>
        <p:sp>
          <p:nvSpPr>
            <p:cNvPr id="14762" name="Text Box 426"/>
            <p:cNvSpPr txBox="1">
              <a:spLocks noChangeArrowheads="1"/>
            </p:cNvSpPr>
            <p:nvPr/>
          </p:nvSpPr>
          <p:spPr bwMode="auto">
            <a:xfrm>
              <a:off x="4812" y="864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0 </a:t>
              </a:r>
            </a:p>
          </p:txBody>
        </p:sp>
      </p:grpSp>
      <p:sp>
        <p:nvSpPr>
          <p:cNvPr id="14763" name="Text Box 427"/>
          <p:cNvSpPr txBox="1">
            <a:spLocks noChangeArrowheads="1"/>
          </p:cNvSpPr>
          <p:nvPr/>
        </p:nvSpPr>
        <p:spPr bwMode="auto">
          <a:xfrm>
            <a:off x="4845051" y="533400"/>
            <a:ext cx="1196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邻接表 </a:t>
            </a:r>
          </a:p>
        </p:txBody>
      </p:sp>
      <p:sp>
        <p:nvSpPr>
          <p:cNvPr id="14764" name="Text Box 428"/>
          <p:cNvSpPr txBox="1">
            <a:spLocks noChangeArrowheads="1"/>
          </p:cNvSpPr>
          <p:nvPr/>
        </p:nvSpPr>
        <p:spPr bwMode="auto">
          <a:xfrm>
            <a:off x="8045451" y="533400"/>
            <a:ext cx="15017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逆邻接表 </a:t>
            </a:r>
          </a:p>
        </p:txBody>
      </p:sp>
      <p:sp>
        <p:nvSpPr>
          <p:cNvPr id="14769" name="Text Box 433"/>
          <p:cNvSpPr txBox="1">
            <a:spLocks noChangeArrowheads="1"/>
          </p:cNvSpPr>
          <p:nvPr/>
        </p:nvSpPr>
        <p:spPr bwMode="auto">
          <a:xfrm>
            <a:off x="2309813" y="3533775"/>
            <a:ext cx="3724096" cy="94179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顶点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出度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为第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个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单链表中的结点个数。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sp>
        <p:nvSpPr>
          <p:cNvPr id="14770" name="Text Box 434"/>
          <p:cNvSpPr txBox="1">
            <a:spLocks noChangeArrowheads="1"/>
          </p:cNvSpPr>
          <p:nvPr/>
        </p:nvSpPr>
        <p:spPr bwMode="auto">
          <a:xfrm>
            <a:off x="2309814" y="2971800"/>
            <a:ext cx="1520825" cy="5794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chemeClr val="tx1"/>
                </a:solidFill>
                <a:effectLst/>
                <a:latin typeface="Arial" pitchFamily="34" charset="0"/>
                <a:ea typeface="隶书" pitchFamily="49" charset="-122"/>
              </a:rPr>
              <a:t>特点： </a:t>
            </a:r>
          </a:p>
        </p:txBody>
      </p:sp>
      <p:sp>
        <p:nvSpPr>
          <p:cNvPr id="14771" name="Text Box 435"/>
          <p:cNvSpPr txBox="1">
            <a:spLocks noChangeArrowheads="1"/>
          </p:cNvSpPr>
          <p:nvPr/>
        </p:nvSpPr>
        <p:spPr bwMode="auto">
          <a:xfrm>
            <a:off x="2322513" y="4676776"/>
            <a:ext cx="3809056" cy="1458861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顶点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华文中宋" pitchFamily="2" charset="-122"/>
              </a:rPr>
              <a:t>i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入度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为整个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单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链表中邻接点域值是</a:t>
            </a:r>
            <a:r>
              <a:rPr lang="zh-CN" altLang="en-US" baseline="-2500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-1 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的结点个数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。 </a:t>
            </a:r>
          </a:p>
        </p:txBody>
      </p:sp>
      <p:sp>
        <p:nvSpPr>
          <p:cNvPr id="14772" name="Text Box 436"/>
          <p:cNvSpPr txBox="1">
            <a:spLocks noChangeArrowheads="1"/>
          </p:cNvSpPr>
          <p:nvPr/>
        </p:nvSpPr>
        <p:spPr bwMode="auto">
          <a:xfrm>
            <a:off x="4727576" y="2708275"/>
            <a:ext cx="1800493" cy="61824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4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找出度易， </a:t>
            </a:r>
          </a:p>
          <a:p>
            <a:pPr>
              <a:lnSpc>
                <a:spcPct val="4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找入度难。 </a:t>
            </a:r>
          </a:p>
        </p:txBody>
      </p:sp>
      <p:sp>
        <p:nvSpPr>
          <p:cNvPr id="14773" name="Text Box 437"/>
          <p:cNvSpPr txBox="1">
            <a:spLocks noChangeArrowheads="1"/>
          </p:cNvSpPr>
          <p:nvPr/>
        </p:nvSpPr>
        <p:spPr bwMode="auto">
          <a:xfrm>
            <a:off x="8128001" y="2708275"/>
            <a:ext cx="1800493" cy="61824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4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找入度易， </a:t>
            </a:r>
          </a:p>
          <a:p>
            <a:pPr>
              <a:lnSpc>
                <a:spcPct val="4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找出度难。 </a:t>
            </a:r>
          </a:p>
        </p:txBody>
      </p:sp>
      <p:sp>
        <p:nvSpPr>
          <p:cNvPr id="14774" name="Text Box 438"/>
          <p:cNvSpPr txBox="1">
            <a:spLocks noChangeArrowheads="1"/>
          </p:cNvSpPr>
          <p:nvPr/>
        </p:nvSpPr>
        <p:spPr bwMode="auto">
          <a:xfrm>
            <a:off x="6507163" y="3533775"/>
            <a:ext cx="3724096" cy="94179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顶点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入度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为第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个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单链表中的结点个数。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sp>
        <p:nvSpPr>
          <p:cNvPr id="14775" name="Text Box 439"/>
          <p:cNvSpPr txBox="1">
            <a:spLocks noChangeArrowheads="1"/>
          </p:cNvSpPr>
          <p:nvPr/>
        </p:nvSpPr>
        <p:spPr bwMode="auto">
          <a:xfrm>
            <a:off x="6519863" y="4676776"/>
            <a:ext cx="3860352" cy="1458861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顶点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华文中宋" pitchFamily="2" charset="-122"/>
              </a:rPr>
              <a:t>i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出度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为整个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单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链表中邻接点域值是</a:t>
            </a:r>
            <a:r>
              <a:rPr lang="zh-CN" altLang="en-US" baseline="-25000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-1 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的结点个数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。 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4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4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4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4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4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4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4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47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47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47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47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1" dur="500"/>
                                        <p:tgtEl>
                                          <p:spTgt spid="14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1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4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7" grpId="0" animBg="1"/>
      <p:bldP spid="14748" grpId="0" animBg="1"/>
      <p:bldP spid="14749" grpId="0" animBg="1"/>
      <p:bldP spid="14760" grpId="0" animBg="1"/>
      <p:bldP spid="14763" grpId="0" autoUpdateAnimBg="0"/>
      <p:bldP spid="14764" grpId="0" autoUpdateAnimBg="0"/>
      <p:bldP spid="14769" grpId="0" autoUpdateAnimBg="0"/>
      <p:bldP spid="14770" grpId="0" autoUpdateAnimBg="0"/>
      <p:bldP spid="14771" grpId="0" autoUpdateAnimBg="0"/>
      <p:bldP spid="14772" grpId="0" autoUpdateAnimBg="0"/>
      <p:bldP spid="14773" grpId="0" autoUpdateAnimBg="0"/>
      <p:bldP spid="14774" grpId="0" autoUpdateAnimBg="0"/>
      <p:bldP spid="14775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4" name="Text Box 4"/>
          <p:cNvSpPr txBox="1">
            <a:spLocks noChangeArrowheads="1"/>
          </p:cNvSpPr>
          <p:nvPr/>
        </p:nvSpPr>
        <p:spPr bwMode="auto">
          <a:xfrm>
            <a:off x="2208214" y="476251"/>
            <a:ext cx="333057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  <a:cs typeface=""/>
              </a:rPr>
              <a:t>图的邻接表存储表示： </a:t>
            </a:r>
          </a:p>
        </p:txBody>
      </p:sp>
      <p:sp>
        <p:nvSpPr>
          <p:cNvPr id="163845" name="Text Box 5"/>
          <p:cNvSpPr txBox="1">
            <a:spLocks noChangeArrowheads="1"/>
          </p:cNvSpPr>
          <p:nvPr/>
        </p:nvSpPr>
        <p:spPr bwMode="auto">
          <a:xfrm>
            <a:off x="2222500" y="909639"/>
            <a:ext cx="6394450" cy="548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#define MAX_VERTEX_NUM 20 </a:t>
            </a:r>
            <a:b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typedef struct ArcNode { </a:t>
            </a:r>
            <a:b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   int   adjvex;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</a:rPr>
              <a:t>该弧所指向的顶点的位置 </a:t>
            </a:r>
            <a:b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  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struct ArcNode   *nextarc; //</a:t>
            </a:r>
            <a:r>
              <a:rPr lang="en-US" altLang="zh-CN" sz="2000">
                <a:solidFill>
                  <a:srgbClr val="0000FF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</a:rPr>
              <a:t>指向下一条弧的指针 </a:t>
            </a:r>
            <a:b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   </a:t>
            </a:r>
            <a:r>
              <a:rPr lang="en-US" altLang="zh-CN" sz="2000">
                <a:solidFill>
                  <a:srgbClr val="808080"/>
                </a:solidFill>
                <a:effectLst/>
                <a:ea typeface="楷体_GB2312" pitchFamily="49" charset="-122"/>
              </a:rPr>
              <a:t>InfoType   *info;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</a:rPr>
              <a:t>该弧相关信息的指针 </a:t>
            </a:r>
            <a:b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} ArcNode;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typedef struct VNode {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   VertexType   data;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</a:rPr>
              <a:t>顶点信息 </a:t>
            </a:r>
            <a:b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  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ArcNode       *firstarc;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</a:rPr>
              <a:t>指向第一条依附该顶点的弧   </a:t>
            </a:r>
            <a:b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} VNode, AdjList[MAX_VERTEX_NUM];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typedef struct {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   AdjList   vertices; </a:t>
            </a:r>
            <a:b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   int   vexnum, arcnum;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</a:rPr>
              <a:t>图的当前顶点数和弧数 </a:t>
            </a:r>
            <a:b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  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int   kind;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</a:rPr>
              <a:t>图的种类标志 </a:t>
            </a:r>
            <a:b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} ALGraph; </a:t>
            </a:r>
          </a:p>
        </p:txBody>
      </p:sp>
    </p:spTree>
  </p:cSld>
  <p:clrMapOvr>
    <a:masterClrMapping/>
  </p:clrMapOvr>
  <p:transition spd="slow">
    <p:zoom dir="in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3" name="Text Box 303"/>
          <p:cNvSpPr txBox="1">
            <a:spLocks noChangeArrowheads="1"/>
          </p:cNvSpPr>
          <p:nvPr/>
        </p:nvSpPr>
        <p:spPr bwMode="auto">
          <a:xfrm>
            <a:off x="6027739" y="1819275"/>
            <a:ext cx="1196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弧结点 </a:t>
            </a:r>
          </a:p>
        </p:txBody>
      </p:sp>
      <p:grpSp>
        <p:nvGrpSpPr>
          <p:cNvPr id="15666" name="Group 306"/>
          <p:cNvGrpSpPr>
            <a:grpSpLocks/>
          </p:cNvGrpSpPr>
          <p:nvPr/>
        </p:nvGrpSpPr>
        <p:grpSpPr bwMode="auto">
          <a:xfrm>
            <a:off x="5868989" y="1557337"/>
            <a:ext cx="1958976" cy="885824"/>
            <a:chOff x="2972" y="912"/>
            <a:chExt cx="1234" cy="558"/>
          </a:xfrm>
        </p:grpSpPr>
        <p:sp>
          <p:nvSpPr>
            <p:cNvPr id="15664" name="AutoShape 304"/>
            <p:cNvSpPr>
              <a:spLocks noChangeArrowheads="1"/>
            </p:cNvSpPr>
            <p:nvPr/>
          </p:nvSpPr>
          <p:spPr bwMode="auto">
            <a:xfrm>
              <a:off x="2972" y="1148"/>
              <a:ext cx="1234" cy="322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第一条入弧 </a:t>
              </a:r>
            </a:p>
          </p:txBody>
        </p:sp>
        <p:sp>
          <p:nvSpPr>
            <p:cNvPr id="15665" name="Line 305"/>
            <p:cNvSpPr>
              <a:spLocks noChangeShapeType="1"/>
            </p:cNvSpPr>
            <p:nvPr/>
          </p:nvSpPr>
          <p:spPr bwMode="auto">
            <a:xfrm>
              <a:off x="3264" y="912"/>
              <a:ext cx="0" cy="24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667" name="Group 307"/>
          <p:cNvGrpSpPr>
            <a:grpSpLocks/>
          </p:cNvGrpSpPr>
          <p:nvPr/>
        </p:nvGrpSpPr>
        <p:grpSpPr bwMode="auto">
          <a:xfrm>
            <a:off x="7088189" y="1539876"/>
            <a:ext cx="1958976" cy="885826"/>
            <a:chOff x="2972" y="912"/>
            <a:chExt cx="1234" cy="558"/>
          </a:xfrm>
        </p:grpSpPr>
        <p:sp>
          <p:nvSpPr>
            <p:cNvPr id="15668" name="AutoShape 308"/>
            <p:cNvSpPr>
              <a:spLocks noChangeArrowheads="1"/>
            </p:cNvSpPr>
            <p:nvPr/>
          </p:nvSpPr>
          <p:spPr bwMode="auto">
            <a:xfrm>
              <a:off x="2972" y="1148"/>
              <a:ext cx="1234" cy="322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第一条出弧 </a:t>
              </a:r>
            </a:p>
          </p:txBody>
        </p:sp>
        <p:sp>
          <p:nvSpPr>
            <p:cNvPr id="15669" name="Line 309"/>
            <p:cNvSpPr>
              <a:spLocks noChangeShapeType="1"/>
            </p:cNvSpPr>
            <p:nvPr/>
          </p:nvSpPr>
          <p:spPr bwMode="auto">
            <a:xfrm>
              <a:off x="3264" y="912"/>
              <a:ext cx="0" cy="24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670" name="Group 310"/>
          <p:cNvGrpSpPr>
            <a:grpSpLocks/>
          </p:cNvGrpSpPr>
          <p:nvPr/>
        </p:nvGrpSpPr>
        <p:grpSpPr bwMode="auto">
          <a:xfrm>
            <a:off x="4910140" y="2781301"/>
            <a:ext cx="1662113" cy="885825"/>
            <a:chOff x="3067" y="912"/>
            <a:chExt cx="1047" cy="558"/>
          </a:xfrm>
        </p:grpSpPr>
        <p:sp>
          <p:nvSpPr>
            <p:cNvPr id="15671" name="AutoShape 311"/>
            <p:cNvSpPr>
              <a:spLocks noChangeArrowheads="1"/>
            </p:cNvSpPr>
            <p:nvPr/>
          </p:nvSpPr>
          <p:spPr bwMode="auto">
            <a:xfrm>
              <a:off x="3067" y="1148"/>
              <a:ext cx="1047" cy="322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弧尾位置 </a:t>
              </a:r>
            </a:p>
          </p:txBody>
        </p:sp>
        <p:sp>
          <p:nvSpPr>
            <p:cNvPr id="15672" name="Line 312"/>
            <p:cNvSpPr>
              <a:spLocks noChangeShapeType="1"/>
            </p:cNvSpPr>
            <p:nvPr/>
          </p:nvSpPr>
          <p:spPr bwMode="auto">
            <a:xfrm>
              <a:off x="3264" y="912"/>
              <a:ext cx="0" cy="24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673" name="Group 313"/>
          <p:cNvGrpSpPr>
            <a:grpSpLocks/>
          </p:cNvGrpSpPr>
          <p:nvPr/>
        </p:nvGrpSpPr>
        <p:grpSpPr bwMode="auto">
          <a:xfrm>
            <a:off x="6127751" y="2781301"/>
            <a:ext cx="1662113" cy="885825"/>
            <a:chOff x="3066" y="912"/>
            <a:chExt cx="1047" cy="558"/>
          </a:xfrm>
        </p:grpSpPr>
        <p:sp>
          <p:nvSpPr>
            <p:cNvPr id="15674" name="AutoShape 314"/>
            <p:cNvSpPr>
              <a:spLocks noChangeArrowheads="1"/>
            </p:cNvSpPr>
            <p:nvPr/>
          </p:nvSpPr>
          <p:spPr bwMode="auto">
            <a:xfrm>
              <a:off x="3066" y="1148"/>
              <a:ext cx="1047" cy="322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弧头位置 </a:t>
              </a:r>
            </a:p>
          </p:txBody>
        </p:sp>
        <p:sp>
          <p:nvSpPr>
            <p:cNvPr id="15675" name="Line 315"/>
            <p:cNvSpPr>
              <a:spLocks noChangeShapeType="1"/>
            </p:cNvSpPr>
            <p:nvPr/>
          </p:nvSpPr>
          <p:spPr bwMode="auto">
            <a:xfrm>
              <a:off x="3264" y="912"/>
              <a:ext cx="0" cy="24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676" name="Group 316"/>
          <p:cNvGrpSpPr>
            <a:grpSpLocks/>
          </p:cNvGrpSpPr>
          <p:nvPr/>
        </p:nvGrpSpPr>
        <p:grpSpPr bwMode="auto">
          <a:xfrm>
            <a:off x="6437314" y="2781301"/>
            <a:ext cx="3184525" cy="885825"/>
            <a:chOff x="2587" y="912"/>
            <a:chExt cx="2006" cy="558"/>
          </a:xfrm>
        </p:grpSpPr>
        <p:sp>
          <p:nvSpPr>
            <p:cNvPr id="15677" name="AutoShape 317"/>
            <p:cNvSpPr>
              <a:spLocks noChangeArrowheads="1"/>
            </p:cNvSpPr>
            <p:nvPr/>
          </p:nvSpPr>
          <p:spPr bwMode="auto">
            <a:xfrm>
              <a:off x="2587" y="1148"/>
              <a:ext cx="2006" cy="322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弧头相同的下一条弧 </a:t>
              </a:r>
            </a:p>
          </p:txBody>
        </p:sp>
        <p:sp>
          <p:nvSpPr>
            <p:cNvPr id="15678" name="Line 318"/>
            <p:cNvSpPr>
              <a:spLocks noChangeShapeType="1"/>
            </p:cNvSpPr>
            <p:nvPr/>
          </p:nvSpPr>
          <p:spPr bwMode="auto">
            <a:xfrm>
              <a:off x="3264" y="912"/>
              <a:ext cx="0" cy="24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682" name="Group 322"/>
          <p:cNvGrpSpPr>
            <a:grpSpLocks/>
          </p:cNvGrpSpPr>
          <p:nvPr/>
        </p:nvGrpSpPr>
        <p:grpSpPr bwMode="auto">
          <a:xfrm>
            <a:off x="6740527" y="2781301"/>
            <a:ext cx="3184525" cy="885825"/>
            <a:chOff x="3521" y="1654"/>
            <a:chExt cx="2006" cy="558"/>
          </a:xfrm>
        </p:grpSpPr>
        <p:sp>
          <p:nvSpPr>
            <p:cNvPr id="15680" name="AutoShape 320"/>
            <p:cNvSpPr>
              <a:spLocks noChangeArrowheads="1"/>
            </p:cNvSpPr>
            <p:nvPr/>
          </p:nvSpPr>
          <p:spPr bwMode="auto">
            <a:xfrm>
              <a:off x="3521" y="1890"/>
              <a:ext cx="2006" cy="322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弧尾相同的下一条弧 </a:t>
              </a:r>
            </a:p>
          </p:txBody>
        </p:sp>
        <p:sp>
          <p:nvSpPr>
            <p:cNvPr id="15681" name="Line 321"/>
            <p:cNvSpPr>
              <a:spLocks noChangeShapeType="1"/>
            </p:cNvSpPr>
            <p:nvPr/>
          </p:nvSpPr>
          <p:spPr bwMode="auto">
            <a:xfrm>
              <a:off x="4534" y="1654"/>
              <a:ext cx="0" cy="24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694" name="Group 334"/>
          <p:cNvGrpSpPr>
            <a:grpSpLocks/>
          </p:cNvGrpSpPr>
          <p:nvPr/>
        </p:nvGrpSpPr>
        <p:grpSpPr bwMode="auto">
          <a:xfrm>
            <a:off x="2030414" y="3270251"/>
            <a:ext cx="1674813" cy="2943225"/>
            <a:chOff x="192" y="1776"/>
            <a:chExt cx="1055" cy="1854"/>
          </a:xfrm>
        </p:grpSpPr>
        <p:sp>
          <p:nvSpPr>
            <p:cNvPr id="15556" name="Rectangle 196"/>
            <p:cNvSpPr>
              <a:spLocks noChangeArrowheads="1"/>
            </p:cNvSpPr>
            <p:nvPr/>
          </p:nvSpPr>
          <p:spPr bwMode="auto">
            <a:xfrm>
              <a:off x="432" y="1818"/>
              <a:ext cx="815" cy="244"/>
            </a:xfrm>
            <a:prstGeom prst="rect">
              <a:avLst/>
            </a:prstGeom>
            <a:gradFill rotWithShape="0">
              <a:gsLst>
                <a:gs pos="0">
                  <a:srgbClr val="FF3300"/>
                </a:gs>
                <a:gs pos="50000">
                  <a:srgbClr val="FFFFCC"/>
                </a:gs>
                <a:gs pos="100000">
                  <a:srgbClr val="FF33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a </a:t>
              </a:r>
            </a:p>
          </p:txBody>
        </p:sp>
        <p:sp>
          <p:nvSpPr>
            <p:cNvPr id="15557" name="Line 197"/>
            <p:cNvSpPr>
              <a:spLocks noChangeShapeType="1"/>
            </p:cNvSpPr>
            <p:nvPr/>
          </p:nvSpPr>
          <p:spPr bwMode="auto">
            <a:xfrm>
              <a:off x="692" y="1818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58" name="Line 198"/>
            <p:cNvSpPr>
              <a:spLocks noChangeShapeType="1"/>
            </p:cNvSpPr>
            <p:nvPr/>
          </p:nvSpPr>
          <p:spPr bwMode="auto">
            <a:xfrm>
              <a:off x="959" y="1818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59" name="Rectangle 199"/>
            <p:cNvSpPr>
              <a:spLocks noChangeArrowheads="1"/>
            </p:cNvSpPr>
            <p:nvPr/>
          </p:nvSpPr>
          <p:spPr bwMode="auto">
            <a:xfrm>
              <a:off x="432" y="2315"/>
              <a:ext cx="815" cy="244"/>
            </a:xfrm>
            <a:prstGeom prst="rect">
              <a:avLst/>
            </a:prstGeom>
            <a:gradFill rotWithShape="0">
              <a:gsLst>
                <a:gs pos="0">
                  <a:srgbClr val="FF3300"/>
                </a:gs>
                <a:gs pos="50000">
                  <a:srgbClr val="FFFFCC"/>
                </a:gs>
                <a:gs pos="100000">
                  <a:srgbClr val="FF33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b              </a:t>
              </a:r>
            </a:p>
          </p:txBody>
        </p:sp>
        <p:sp>
          <p:nvSpPr>
            <p:cNvPr id="15560" name="Line 200"/>
            <p:cNvSpPr>
              <a:spLocks noChangeShapeType="1"/>
            </p:cNvSpPr>
            <p:nvPr/>
          </p:nvSpPr>
          <p:spPr bwMode="auto">
            <a:xfrm>
              <a:off x="692" y="2315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1" name="Line 201"/>
            <p:cNvSpPr>
              <a:spLocks noChangeShapeType="1"/>
            </p:cNvSpPr>
            <p:nvPr/>
          </p:nvSpPr>
          <p:spPr bwMode="auto">
            <a:xfrm>
              <a:off x="959" y="2315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2" name="Rectangle 202"/>
            <p:cNvSpPr>
              <a:spLocks noChangeArrowheads="1"/>
            </p:cNvSpPr>
            <p:nvPr/>
          </p:nvSpPr>
          <p:spPr bwMode="auto">
            <a:xfrm>
              <a:off x="432" y="2833"/>
              <a:ext cx="815" cy="244"/>
            </a:xfrm>
            <a:prstGeom prst="rect">
              <a:avLst/>
            </a:prstGeom>
            <a:gradFill rotWithShape="0">
              <a:gsLst>
                <a:gs pos="0">
                  <a:srgbClr val="FF3300"/>
                </a:gs>
                <a:gs pos="50000">
                  <a:srgbClr val="FFFFCC"/>
                </a:gs>
                <a:gs pos="100000">
                  <a:srgbClr val="FF33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c </a:t>
              </a:r>
            </a:p>
          </p:txBody>
        </p:sp>
        <p:sp>
          <p:nvSpPr>
            <p:cNvPr id="15563" name="Line 203"/>
            <p:cNvSpPr>
              <a:spLocks noChangeShapeType="1"/>
            </p:cNvSpPr>
            <p:nvPr/>
          </p:nvSpPr>
          <p:spPr bwMode="auto">
            <a:xfrm>
              <a:off x="692" y="2833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4" name="Line 204"/>
            <p:cNvSpPr>
              <a:spLocks noChangeShapeType="1"/>
            </p:cNvSpPr>
            <p:nvPr/>
          </p:nvSpPr>
          <p:spPr bwMode="auto">
            <a:xfrm>
              <a:off x="959" y="2833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5" name="Rectangle 205"/>
            <p:cNvSpPr>
              <a:spLocks noChangeArrowheads="1"/>
            </p:cNvSpPr>
            <p:nvPr/>
          </p:nvSpPr>
          <p:spPr bwMode="auto">
            <a:xfrm>
              <a:off x="432" y="3352"/>
              <a:ext cx="815" cy="244"/>
            </a:xfrm>
            <a:prstGeom prst="rect">
              <a:avLst/>
            </a:prstGeom>
            <a:gradFill rotWithShape="0">
              <a:gsLst>
                <a:gs pos="0">
                  <a:srgbClr val="FF3300"/>
                </a:gs>
                <a:gs pos="50000">
                  <a:srgbClr val="FFFFCC"/>
                </a:gs>
                <a:gs pos="100000">
                  <a:srgbClr val="FF33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d </a:t>
              </a:r>
            </a:p>
          </p:txBody>
        </p:sp>
        <p:sp>
          <p:nvSpPr>
            <p:cNvPr id="15566" name="Line 206"/>
            <p:cNvSpPr>
              <a:spLocks noChangeShapeType="1"/>
            </p:cNvSpPr>
            <p:nvPr/>
          </p:nvSpPr>
          <p:spPr bwMode="auto">
            <a:xfrm>
              <a:off x="692" y="3352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7" name="Line 207"/>
            <p:cNvSpPr>
              <a:spLocks noChangeShapeType="1"/>
            </p:cNvSpPr>
            <p:nvPr/>
          </p:nvSpPr>
          <p:spPr bwMode="auto">
            <a:xfrm>
              <a:off x="959" y="3352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8" name="Text Box 208"/>
            <p:cNvSpPr txBox="1">
              <a:spLocks noChangeArrowheads="1"/>
            </p:cNvSpPr>
            <p:nvPr/>
          </p:nvSpPr>
          <p:spPr bwMode="auto">
            <a:xfrm>
              <a:off x="220" y="17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0</a:t>
              </a:r>
            </a:p>
          </p:txBody>
        </p:sp>
        <p:sp>
          <p:nvSpPr>
            <p:cNvPr id="15569" name="Text Box 209"/>
            <p:cNvSpPr txBox="1">
              <a:spLocks noChangeArrowheads="1"/>
            </p:cNvSpPr>
            <p:nvPr/>
          </p:nvSpPr>
          <p:spPr bwMode="auto">
            <a:xfrm>
              <a:off x="209" y="229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15570" name="Text Box 210"/>
            <p:cNvSpPr txBox="1">
              <a:spLocks noChangeArrowheads="1"/>
            </p:cNvSpPr>
            <p:nvPr/>
          </p:nvSpPr>
          <p:spPr bwMode="auto">
            <a:xfrm>
              <a:off x="198" y="280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5571" name="Text Box 211"/>
            <p:cNvSpPr txBox="1">
              <a:spLocks noChangeArrowheads="1"/>
            </p:cNvSpPr>
            <p:nvPr/>
          </p:nvSpPr>
          <p:spPr bwMode="auto">
            <a:xfrm>
              <a:off x="192" y="334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5646" name="Rectangle 286"/>
            <p:cNvSpPr>
              <a:spLocks noChangeArrowheads="1"/>
            </p:cNvSpPr>
            <p:nvPr/>
          </p:nvSpPr>
          <p:spPr bwMode="auto">
            <a:xfrm>
              <a:off x="432" y="2561"/>
              <a:ext cx="116" cy="291"/>
            </a:xfrm>
            <a:prstGeom prst="rect">
              <a:avLst/>
            </a:prstGeom>
            <a:noFill/>
            <a:ln w="952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5488" name="Text Box 128"/>
          <p:cNvSpPr txBox="1">
            <a:spLocks noChangeArrowheads="1"/>
          </p:cNvSpPr>
          <p:nvPr/>
        </p:nvSpPr>
        <p:spPr bwMode="auto">
          <a:xfrm>
            <a:off x="2112963" y="549275"/>
            <a:ext cx="2470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ffectLst/>
                <a:ea typeface="华文中宋" pitchFamily="2" charset="-122"/>
              </a:rPr>
              <a:t>7.2.3    </a:t>
            </a:r>
            <a:r>
              <a:rPr lang="zh-CN" altLang="en-US">
                <a:solidFill>
                  <a:srgbClr val="000000"/>
                </a:solidFill>
                <a:effectLst/>
                <a:ea typeface="华文中宋" pitchFamily="2" charset="-122"/>
              </a:rPr>
              <a:t>十字链表  </a:t>
            </a:r>
          </a:p>
        </p:txBody>
      </p:sp>
      <p:sp>
        <p:nvSpPr>
          <p:cNvPr id="15572" name="Line 212"/>
          <p:cNvSpPr>
            <a:spLocks noChangeShapeType="1"/>
          </p:cNvSpPr>
          <p:nvPr/>
        </p:nvSpPr>
        <p:spPr bwMode="auto">
          <a:xfrm>
            <a:off x="3478214" y="3481388"/>
            <a:ext cx="2276475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73" name="Line 213"/>
          <p:cNvSpPr>
            <a:spLocks noChangeShapeType="1"/>
          </p:cNvSpPr>
          <p:nvPr/>
        </p:nvSpPr>
        <p:spPr bwMode="auto">
          <a:xfrm>
            <a:off x="3478213" y="5138738"/>
            <a:ext cx="565150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574" name="Group 214"/>
          <p:cNvGrpSpPr>
            <a:grpSpLocks/>
          </p:cNvGrpSpPr>
          <p:nvPr/>
        </p:nvGrpSpPr>
        <p:grpSpPr bwMode="auto">
          <a:xfrm>
            <a:off x="3073401" y="3551238"/>
            <a:ext cx="1833563" cy="1428750"/>
            <a:chOff x="945" y="1911"/>
            <a:chExt cx="1155" cy="900"/>
          </a:xfrm>
        </p:grpSpPr>
        <p:sp>
          <p:nvSpPr>
            <p:cNvPr id="15575" name="Line 215"/>
            <p:cNvSpPr>
              <a:spLocks noChangeShapeType="1"/>
            </p:cNvSpPr>
            <p:nvPr/>
          </p:nvSpPr>
          <p:spPr bwMode="auto">
            <a:xfrm>
              <a:off x="945" y="1911"/>
              <a:ext cx="0" cy="1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76" name="Line 216"/>
            <p:cNvSpPr>
              <a:spLocks noChangeShapeType="1"/>
            </p:cNvSpPr>
            <p:nvPr/>
          </p:nvSpPr>
          <p:spPr bwMode="auto">
            <a:xfrm>
              <a:off x="945" y="2089"/>
              <a:ext cx="11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77" name="Line 217"/>
            <p:cNvSpPr>
              <a:spLocks noChangeShapeType="1"/>
            </p:cNvSpPr>
            <p:nvPr/>
          </p:nvSpPr>
          <p:spPr bwMode="auto">
            <a:xfrm>
              <a:off x="2100" y="2089"/>
              <a:ext cx="0" cy="7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578" name="Group 218"/>
          <p:cNvGrpSpPr>
            <a:grpSpLocks/>
          </p:cNvGrpSpPr>
          <p:nvPr/>
        </p:nvGrpSpPr>
        <p:grpSpPr bwMode="auto">
          <a:xfrm>
            <a:off x="3052763" y="3717926"/>
            <a:ext cx="3230562" cy="987425"/>
            <a:chOff x="932" y="2000"/>
            <a:chExt cx="2035" cy="622"/>
          </a:xfrm>
        </p:grpSpPr>
        <p:sp>
          <p:nvSpPr>
            <p:cNvPr id="15579" name="Line 219"/>
            <p:cNvSpPr>
              <a:spLocks noChangeShapeType="1"/>
            </p:cNvSpPr>
            <p:nvPr/>
          </p:nvSpPr>
          <p:spPr bwMode="auto">
            <a:xfrm flipH="1">
              <a:off x="932" y="2411"/>
              <a:ext cx="1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80" name="Line 220"/>
            <p:cNvSpPr>
              <a:spLocks noChangeShapeType="1"/>
            </p:cNvSpPr>
            <p:nvPr/>
          </p:nvSpPr>
          <p:spPr bwMode="auto">
            <a:xfrm>
              <a:off x="933" y="2622"/>
              <a:ext cx="20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81" name="Line 221"/>
            <p:cNvSpPr>
              <a:spLocks noChangeShapeType="1"/>
            </p:cNvSpPr>
            <p:nvPr/>
          </p:nvSpPr>
          <p:spPr bwMode="auto">
            <a:xfrm flipV="1">
              <a:off x="2967" y="2000"/>
              <a:ext cx="0" cy="6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652" name="Group 292"/>
          <p:cNvGrpSpPr>
            <a:grpSpLocks/>
          </p:cNvGrpSpPr>
          <p:nvPr/>
        </p:nvGrpSpPr>
        <p:grpSpPr bwMode="auto">
          <a:xfrm>
            <a:off x="5753101" y="3284538"/>
            <a:ext cx="1376363" cy="406400"/>
            <a:chOff x="2537" y="2031"/>
            <a:chExt cx="867" cy="256"/>
          </a:xfrm>
        </p:grpSpPr>
        <p:sp>
          <p:nvSpPr>
            <p:cNvPr id="15586" name="Rectangle 226"/>
            <p:cNvSpPr>
              <a:spLocks noChangeArrowheads="1"/>
            </p:cNvSpPr>
            <p:nvPr/>
          </p:nvSpPr>
          <p:spPr bwMode="auto">
            <a:xfrm>
              <a:off x="2537" y="2031"/>
              <a:ext cx="867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0  1</a:t>
              </a:r>
            </a:p>
          </p:txBody>
        </p:sp>
        <p:sp>
          <p:nvSpPr>
            <p:cNvPr id="15596" name="Line 236"/>
            <p:cNvSpPr>
              <a:spLocks noChangeShapeType="1"/>
            </p:cNvSpPr>
            <p:nvPr/>
          </p:nvSpPr>
          <p:spPr bwMode="auto">
            <a:xfrm>
              <a:off x="2976" y="203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97" name="Line 237"/>
            <p:cNvSpPr>
              <a:spLocks noChangeShapeType="1"/>
            </p:cNvSpPr>
            <p:nvPr/>
          </p:nvSpPr>
          <p:spPr bwMode="auto">
            <a:xfrm>
              <a:off x="2762" y="203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98" name="Line 238"/>
            <p:cNvSpPr>
              <a:spLocks noChangeShapeType="1"/>
            </p:cNvSpPr>
            <p:nvPr/>
          </p:nvSpPr>
          <p:spPr bwMode="auto">
            <a:xfrm>
              <a:off x="3191" y="203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686" name="Group 326"/>
          <p:cNvGrpSpPr>
            <a:grpSpLocks/>
          </p:cNvGrpSpPr>
          <p:nvPr/>
        </p:nvGrpSpPr>
        <p:grpSpPr bwMode="auto">
          <a:xfrm>
            <a:off x="4035426" y="4981575"/>
            <a:ext cx="1376363" cy="406400"/>
            <a:chOff x="1455" y="2998"/>
            <a:chExt cx="867" cy="256"/>
          </a:xfrm>
        </p:grpSpPr>
        <p:sp>
          <p:nvSpPr>
            <p:cNvPr id="15588" name="Rectangle 228"/>
            <p:cNvSpPr>
              <a:spLocks noChangeArrowheads="1"/>
            </p:cNvSpPr>
            <p:nvPr/>
          </p:nvSpPr>
          <p:spPr bwMode="auto">
            <a:xfrm>
              <a:off x="1455" y="2998"/>
              <a:ext cx="867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2  0</a:t>
              </a:r>
            </a:p>
          </p:txBody>
        </p:sp>
        <p:sp>
          <p:nvSpPr>
            <p:cNvPr id="15602" name="Line 242"/>
            <p:cNvSpPr>
              <a:spLocks noChangeShapeType="1"/>
            </p:cNvSpPr>
            <p:nvPr/>
          </p:nvSpPr>
          <p:spPr bwMode="auto">
            <a:xfrm>
              <a:off x="1894" y="2998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03" name="Line 243"/>
            <p:cNvSpPr>
              <a:spLocks noChangeShapeType="1"/>
            </p:cNvSpPr>
            <p:nvPr/>
          </p:nvSpPr>
          <p:spPr bwMode="auto">
            <a:xfrm>
              <a:off x="1680" y="2998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04" name="Line 244"/>
            <p:cNvSpPr>
              <a:spLocks noChangeShapeType="1"/>
            </p:cNvSpPr>
            <p:nvPr/>
          </p:nvSpPr>
          <p:spPr bwMode="auto">
            <a:xfrm>
              <a:off x="2109" y="2998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614" name="Line 254"/>
          <p:cNvSpPr>
            <a:spLocks noChangeShapeType="1"/>
          </p:cNvSpPr>
          <p:nvPr/>
        </p:nvSpPr>
        <p:spPr bwMode="auto">
          <a:xfrm>
            <a:off x="6983414" y="3481388"/>
            <a:ext cx="517525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15" name="Line 255"/>
          <p:cNvSpPr>
            <a:spLocks noChangeShapeType="1"/>
          </p:cNvSpPr>
          <p:nvPr/>
        </p:nvSpPr>
        <p:spPr bwMode="auto">
          <a:xfrm>
            <a:off x="3478213" y="5967413"/>
            <a:ext cx="582612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18" name="Line 258"/>
          <p:cNvSpPr>
            <a:spLocks noChangeShapeType="1"/>
          </p:cNvSpPr>
          <p:nvPr/>
        </p:nvSpPr>
        <p:spPr bwMode="auto">
          <a:xfrm>
            <a:off x="4906963" y="5245100"/>
            <a:ext cx="0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19" name="Line 259"/>
          <p:cNvSpPr>
            <a:spLocks noChangeShapeType="1"/>
          </p:cNvSpPr>
          <p:nvPr/>
        </p:nvSpPr>
        <p:spPr bwMode="auto">
          <a:xfrm>
            <a:off x="6635750" y="3568700"/>
            <a:ext cx="0" cy="2222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685" name="Group 325"/>
          <p:cNvGrpSpPr>
            <a:grpSpLocks/>
          </p:cNvGrpSpPr>
          <p:nvPr/>
        </p:nvGrpSpPr>
        <p:grpSpPr bwMode="auto">
          <a:xfrm>
            <a:off x="7496175" y="3287713"/>
            <a:ext cx="1449388" cy="457200"/>
            <a:chOff x="3635" y="1931"/>
            <a:chExt cx="913" cy="288"/>
          </a:xfrm>
        </p:grpSpPr>
        <p:sp>
          <p:nvSpPr>
            <p:cNvPr id="15585" name="Rectangle 225"/>
            <p:cNvSpPr>
              <a:spLocks noChangeArrowheads="1"/>
            </p:cNvSpPr>
            <p:nvPr/>
          </p:nvSpPr>
          <p:spPr bwMode="auto">
            <a:xfrm>
              <a:off x="3635" y="1933"/>
              <a:ext cx="867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0  2</a:t>
              </a:r>
            </a:p>
          </p:txBody>
        </p:sp>
        <p:sp>
          <p:nvSpPr>
            <p:cNvPr id="15593" name="Line 233"/>
            <p:cNvSpPr>
              <a:spLocks noChangeShapeType="1"/>
            </p:cNvSpPr>
            <p:nvPr/>
          </p:nvSpPr>
          <p:spPr bwMode="auto">
            <a:xfrm>
              <a:off x="4074" y="19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94" name="Line 234"/>
            <p:cNvSpPr>
              <a:spLocks noChangeShapeType="1"/>
            </p:cNvSpPr>
            <p:nvPr/>
          </p:nvSpPr>
          <p:spPr bwMode="auto">
            <a:xfrm>
              <a:off x="3860" y="19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95" name="Line 235"/>
            <p:cNvSpPr>
              <a:spLocks noChangeShapeType="1"/>
            </p:cNvSpPr>
            <p:nvPr/>
          </p:nvSpPr>
          <p:spPr bwMode="auto">
            <a:xfrm>
              <a:off x="4289" y="19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29" name="Text Box 269"/>
            <p:cNvSpPr txBox="1">
              <a:spLocks noChangeArrowheads="1"/>
            </p:cNvSpPr>
            <p:nvPr/>
          </p:nvSpPr>
          <p:spPr bwMode="auto">
            <a:xfrm>
              <a:off x="4272" y="1931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^ </a:t>
              </a:r>
            </a:p>
          </p:txBody>
        </p:sp>
      </p:grpSp>
      <p:grpSp>
        <p:nvGrpSpPr>
          <p:cNvPr id="15687" name="Group 327"/>
          <p:cNvGrpSpPr>
            <a:grpSpLocks/>
          </p:cNvGrpSpPr>
          <p:nvPr/>
        </p:nvGrpSpPr>
        <p:grpSpPr bwMode="auto">
          <a:xfrm>
            <a:off x="4051301" y="5775325"/>
            <a:ext cx="1376363" cy="457200"/>
            <a:chOff x="1465" y="3498"/>
            <a:chExt cx="867" cy="288"/>
          </a:xfrm>
        </p:grpSpPr>
        <p:sp>
          <p:nvSpPr>
            <p:cNvPr id="15591" name="Rectangle 231"/>
            <p:cNvSpPr>
              <a:spLocks noChangeArrowheads="1"/>
            </p:cNvSpPr>
            <p:nvPr/>
          </p:nvSpPr>
          <p:spPr bwMode="auto">
            <a:xfrm>
              <a:off x="1465" y="3509"/>
              <a:ext cx="867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3  0</a:t>
              </a:r>
            </a:p>
          </p:txBody>
        </p:sp>
        <p:sp>
          <p:nvSpPr>
            <p:cNvPr id="15611" name="Line 251"/>
            <p:cNvSpPr>
              <a:spLocks noChangeShapeType="1"/>
            </p:cNvSpPr>
            <p:nvPr/>
          </p:nvSpPr>
          <p:spPr bwMode="auto">
            <a:xfrm>
              <a:off x="1904" y="3509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12" name="Line 252"/>
            <p:cNvSpPr>
              <a:spLocks noChangeShapeType="1"/>
            </p:cNvSpPr>
            <p:nvPr/>
          </p:nvSpPr>
          <p:spPr bwMode="auto">
            <a:xfrm>
              <a:off x="1690" y="3509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13" name="Line 253"/>
            <p:cNvSpPr>
              <a:spLocks noChangeShapeType="1"/>
            </p:cNvSpPr>
            <p:nvPr/>
          </p:nvSpPr>
          <p:spPr bwMode="auto">
            <a:xfrm>
              <a:off x="2119" y="3509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33" name="Text Box 273"/>
            <p:cNvSpPr txBox="1">
              <a:spLocks noChangeArrowheads="1"/>
            </p:cNvSpPr>
            <p:nvPr/>
          </p:nvSpPr>
          <p:spPr bwMode="auto">
            <a:xfrm>
              <a:off x="1884" y="3498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^ </a:t>
              </a:r>
            </a:p>
          </p:txBody>
        </p:sp>
      </p:grpSp>
      <p:grpSp>
        <p:nvGrpSpPr>
          <p:cNvPr id="15696" name="Group 336"/>
          <p:cNvGrpSpPr>
            <a:grpSpLocks/>
          </p:cNvGrpSpPr>
          <p:nvPr/>
        </p:nvGrpSpPr>
        <p:grpSpPr bwMode="auto">
          <a:xfrm>
            <a:off x="5753101" y="5799138"/>
            <a:ext cx="1376363" cy="482600"/>
            <a:chOff x="2537" y="3369"/>
            <a:chExt cx="867" cy="304"/>
          </a:xfrm>
        </p:grpSpPr>
        <p:sp>
          <p:nvSpPr>
            <p:cNvPr id="15590" name="Rectangle 230"/>
            <p:cNvSpPr>
              <a:spLocks noChangeArrowheads="1"/>
            </p:cNvSpPr>
            <p:nvPr/>
          </p:nvSpPr>
          <p:spPr bwMode="auto">
            <a:xfrm>
              <a:off x="2537" y="3369"/>
              <a:ext cx="867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3  1</a:t>
              </a:r>
            </a:p>
          </p:txBody>
        </p:sp>
        <p:sp>
          <p:nvSpPr>
            <p:cNvPr id="15608" name="Line 248"/>
            <p:cNvSpPr>
              <a:spLocks noChangeShapeType="1"/>
            </p:cNvSpPr>
            <p:nvPr/>
          </p:nvSpPr>
          <p:spPr bwMode="auto">
            <a:xfrm>
              <a:off x="2976" y="3369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09" name="Line 249"/>
            <p:cNvSpPr>
              <a:spLocks noChangeShapeType="1"/>
            </p:cNvSpPr>
            <p:nvPr/>
          </p:nvSpPr>
          <p:spPr bwMode="auto">
            <a:xfrm>
              <a:off x="2762" y="3369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10" name="Line 250"/>
            <p:cNvSpPr>
              <a:spLocks noChangeShapeType="1"/>
            </p:cNvSpPr>
            <p:nvPr/>
          </p:nvSpPr>
          <p:spPr bwMode="auto">
            <a:xfrm>
              <a:off x="3191" y="3369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34" name="Text Box 274"/>
            <p:cNvSpPr txBox="1">
              <a:spLocks noChangeArrowheads="1"/>
            </p:cNvSpPr>
            <p:nvPr/>
          </p:nvSpPr>
          <p:spPr bwMode="auto">
            <a:xfrm>
              <a:off x="2976" y="3385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^ </a:t>
              </a:r>
            </a:p>
          </p:txBody>
        </p:sp>
      </p:grpSp>
      <p:grpSp>
        <p:nvGrpSpPr>
          <p:cNvPr id="15697" name="Group 337"/>
          <p:cNvGrpSpPr>
            <a:grpSpLocks/>
          </p:cNvGrpSpPr>
          <p:nvPr/>
        </p:nvGrpSpPr>
        <p:grpSpPr bwMode="auto">
          <a:xfrm>
            <a:off x="7453313" y="5775325"/>
            <a:ext cx="1376362" cy="457200"/>
            <a:chOff x="3608" y="3354"/>
            <a:chExt cx="867" cy="288"/>
          </a:xfrm>
        </p:grpSpPr>
        <p:sp>
          <p:nvSpPr>
            <p:cNvPr id="15589" name="Rectangle 229"/>
            <p:cNvSpPr>
              <a:spLocks noChangeArrowheads="1"/>
            </p:cNvSpPr>
            <p:nvPr/>
          </p:nvSpPr>
          <p:spPr bwMode="auto">
            <a:xfrm>
              <a:off x="3608" y="3361"/>
              <a:ext cx="867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3  2</a:t>
              </a:r>
            </a:p>
          </p:txBody>
        </p:sp>
        <p:sp>
          <p:nvSpPr>
            <p:cNvPr id="15605" name="Line 245"/>
            <p:cNvSpPr>
              <a:spLocks noChangeShapeType="1"/>
            </p:cNvSpPr>
            <p:nvPr/>
          </p:nvSpPr>
          <p:spPr bwMode="auto">
            <a:xfrm>
              <a:off x="4047" y="336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06" name="Line 246"/>
            <p:cNvSpPr>
              <a:spLocks noChangeShapeType="1"/>
            </p:cNvSpPr>
            <p:nvPr/>
          </p:nvSpPr>
          <p:spPr bwMode="auto">
            <a:xfrm>
              <a:off x="3833" y="336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07" name="Line 247"/>
            <p:cNvSpPr>
              <a:spLocks noChangeShapeType="1"/>
            </p:cNvSpPr>
            <p:nvPr/>
          </p:nvSpPr>
          <p:spPr bwMode="auto">
            <a:xfrm>
              <a:off x="4262" y="336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35" name="Text Box 275"/>
            <p:cNvSpPr txBox="1">
              <a:spLocks noChangeArrowheads="1"/>
            </p:cNvSpPr>
            <p:nvPr/>
          </p:nvSpPr>
          <p:spPr bwMode="auto">
            <a:xfrm>
              <a:off x="4032" y="3354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^ </a:t>
              </a:r>
            </a:p>
          </p:txBody>
        </p:sp>
      </p:grpSp>
      <p:grpSp>
        <p:nvGrpSpPr>
          <p:cNvPr id="15693" name="Group 333"/>
          <p:cNvGrpSpPr>
            <a:grpSpLocks/>
          </p:cNvGrpSpPr>
          <p:nvPr/>
        </p:nvGrpSpPr>
        <p:grpSpPr bwMode="auto">
          <a:xfrm>
            <a:off x="8550276" y="4981575"/>
            <a:ext cx="1433513" cy="488950"/>
            <a:chOff x="4605" y="2854"/>
            <a:chExt cx="903" cy="308"/>
          </a:xfrm>
        </p:grpSpPr>
        <p:sp>
          <p:nvSpPr>
            <p:cNvPr id="15587" name="Rectangle 227"/>
            <p:cNvSpPr>
              <a:spLocks noChangeArrowheads="1"/>
            </p:cNvSpPr>
            <p:nvPr/>
          </p:nvSpPr>
          <p:spPr bwMode="auto">
            <a:xfrm>
              <a:off x="4605" y="2854"/>
              <a:ext cx="867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2  3</a:t>
              </a:r>
            </a:p>
          </p:txBody>
        </p:sp>
        <p:sp>
          <p:nvSpPr>
            <p:cNvPr id="15631" name="Text Box 271"/>
            <p:cNvSpPr txBox="1">
              <a:spLocks noChangeArrowheads="1"/>
            </p:cNvSpPr>
            <p:nvPr/>
          </p:nvSpPr>
          <p:spPr bwMode="auto">
            <a:xfrm>
              <a:off x="5232" y="2874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^ </a:t>
              </a:r>
            </a:p>
          </p:txBody>
        </p:sp>
        <p:sp>
          <p:nvSpPr>
            <p:cNvPr id="15599" name="Line 239"/>
            <p:cNvSpPr>
              <a:spLocks noChangeShapeType="1"/>
            </p:cNvSpPr>
            <p:nvPr/>
          </p:nvSpPr>
          <p:spPr bwMode="auto">
            <a:xfrm>
              <a:off x="5044" y="2854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00" name="Line 240"/>
            <p:cNvSpPr>
              <a:spLocks noChangeShapeType="1"/>
            </p:cNvSpPr>
            <p:nvPr/>
          </p:nvSpPr>
          <p:spPr bwMode="auto">
            <a:xfrm>
              <a:off x="4830" y="2854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01" name="Line 241"/>
            <p:cNvSpPr>
              <a:spLocks noChangeShapeType="1"/>
            </p:cNvSpPr>
            <p:nvPr/>
          </p:nvSpPr>
          <p:spPr bwMode="auto">
            <a:xfrm>
              <a:off x="5259" y="2854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636" name="Text Box 276"/>
          <p:cNvSpPr txBox="1">
            <a:spLocks noChangeArrowheads="1"/>
          </p:cNvSpPr>
          <p:nvPr/>
        </p:nvSpPr>
        <p:spPr bwMode="auto">
          <a:xfrm>
            <a:off x="9240838" y="5006975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 </a:t>
            </a:r>
          </a:p>
        </p:txBody>
      </p:sp>
      <p:grpSp>
        <p:nvGrpSpPr>
          <p:cNvPr id="15651" name="Group 291"/>
          <p:cNvGrpSpPr>
            <a:grpSpLocks/>
          </p:cNvGrpSpPr>
          <p:nvPr/>
        </p:nvGrpSpPr>
        <p:grpSpPr bwMode="auto">
          <a:xfrm>
            <a:off x="2112963" y="1002010"/>
            <a:ext cx="1751013" cy="1539580"/>
            <a:chOff x="346" y="672"/>
            <a:chExt cx="806" cy="735"/>
          </a:xfrm>
        </p:grpSpPr>
        <p:sp>
          <p:nvSpPr>
            <p:cNvPr id="15544" name="Oval 184"/>
            <p:cNvSpPr>
              <a:spLocks noChangeArrowheads="1"/>
            </p:cNvSpPr>
            <p:nvPr/>
          </p:nvSpPr>
          <p:spPr bwMode="auto">
            <a:xfrm>
              <a:off x="952" y="672"/>
              <a:ext cx="200" cy="2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b</a:t>
              </a:r>
            </a:p>
          </p:txBody>
        </p:sp>
        <p:sp>
          <p:nvSpPr>
            <p:cNvPr id="15545" name="Oval 185"/>
            <p:cNvSpPr>
              <a:spLocks noChangeArrowheads="1"/>
            </p:cNvSpPr>
            <p:nvPr/>
          </p:nvSpPr>
          <p:spPr bwMode="auto">
            <a:xfrm>
              <a:off x="952" y="1194"/>
              <a:ext cx="200" cy="2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d</a:t>
              </a:r>
            </a:p>
          </p:txBody>
        </p:sp>
        <p:sp>
          <p:nvSpPr>
            <p:cNvPr id="15546" name="Oval 186"/>
            <p:cNvSpPr>
              <a:spLocks noChangeArrowheads="1"/>
            </p:cNvSpPr>
            <p:nvPr/>
          </p:nvSpPr>
          <p:spPr bwMode="auto">
            <a:xfrm>
              <a:off x="346" y="672"/>
              <a:ext cx="200" cy="2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a</a:t>
              </a:r>
            </a:p>
          </p:txBody>
        </p:sp>
        <p:sp>
          <p:nvSpPr>
            <p:cNvPr id="15547" name="Oval 187"/>
            <p:cNvSpPr>
              <a:spLocks noChangeArrowheads="1"/>
            </p:cNvSpPr>
            <p:nvPr/>
          </p:nvSpPr>
          <p:spPr bwMode="auto">
            <a:xfrm>
              <a:off x="346" y="1194"/>
              <a:ext cx="200" cy="2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c</a:t>
              </a:r>
            </a:p>
          </p:txBody>
        </p:sp>
        <p:cxnSp>
          <p:nvCxnSpPr>
            <p:cNvPr id="15637" name="AutoShape 277"/>
            <p:cNvCxnSpPr>
              <a:cxnSpLocks noChangeShapeType="1"/>
              <a:stCxn id="15546" idx="6"/>
              <a:endCxn id="15544" idx="2"/>
            </p:cNvCxnSpPr>
            <p:nvPr/>
          </p:nvCxnSpPr>
          <p:spPr bwMode="auto">
            <a:xfrm>
              <a:off x="546" y="778"/>
              <a:ext cx="40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638" name="AutoShape 278"/>
            <p:cNvCxnSpPr>
              <a:cxnSpLocks noChangeShapeType="1"/>
              <a:stCxn id="15545" idx="0"/>
              <a:endCxn id="15544" idx="4"/>
            </p:cNvCxnSpPr>
            <p:nvPr/>
          </p:nvCxnSpPr>
          <p:spPr bwMode="auto">
            <a:xfrm flipV="1">
              <a:off x="1052" y="884"/>
              <a:ext cx="0" cy="31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639" name="AutoShape 279"/>
            <p:cNvCxnSpPr>
              <a:cxnSpLocks noChangeShapeType="1"/>
              <a:stCxn id="15545" idx="1"/>
              <a:endCxn id="15546" idx="5"/>
            </p:cNvCxnSpPr>
            <p:nvPr/>
          </p:nvCxnSpPr>
          <p:spPr bwMode="auto">
            <a:xfrm flipH="1" flipV="1">
              <a:off x="517" y="853"/>
              <a:ext cx="464" cy="37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640" name="AutoShape 280"/>
            <p:cNvCxnSpPr>
              <a:cxnSpLocks noChangeShapeType="1"/>
              <a:stCxn id="15546" idx="4"/>
              <a:endCxn id="15547" idx="0"/>
            </p:cNvCxnSpPr>
            <p:nvPr/>
          </p:nvCxnSpPr>
          <p:spPr bwMode="auto">
            <a:xfrm>
              <a:off x="446" y="884"/>
              <a:ext cx="0" cy="31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641" name="AutoShape 281"/>
            <p:cNvCxnSpPr>
              <a:cxnSpLocks noChangeShapeType="1"/>
              <a:stCxn id="15547" idx="6"/>
              <a:endCxn id="15545" idx="2"/>
            </p:cNvCxnSpPr>
            <p:nvPr/>
          </p:nvCxnSpPr>
          <p:spPr bwMode="auto">
            <a:xfrm>
              <a:off x="546" y="1300"/>
              <a:ext cx="40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643" name="AutoShape 283"/>
            <p:cNvCxnSpPr>
              <a:cxnSpLocks noChangeShapeType="1"/>
              <a:stCxn id="15547" idx="2"/>
              <a:endCxn id="15546" idx="2"/>
            </p:cNvCxnSpPr>
            <p:nvPr/>
          </p:nvCxnSpPr>
          <p:spPr bwMode="auto">
            <a:xfrm rot="10800000" flipH="1">
              <a:off x="346" y="778"/>
              <a:ext cx="1" cy="522"/>
            </a:xfrm>
            <a:prstGeom prst="curvedConnector3">
              <a:avLst>
                <a:gd name="adj1" fmla="val -10000005"/>
              </a:avLst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644" name="AutoShape 284"/>
            <p:cNvCxnSpPr>
              <a:cxnSpLocks noChangeShapeType="1"/>
              <a:stCxn id="15545" idx="4"/>
              <a:endCxn id="15547" idx="4"/>
            </p:cNvCxnSpPr>
            <p:nvPr/>
          </p:nvCxnSpPr>
          <p:spPr bwMode="auto">
            <a:xfrm rot="5400000">
              <a:off x="748" y="1104"/>
              <a:ext cx="1" cy="606"/>
            </a:xfrm>
            <a:prstGeom prst="curvedConnector3">
              <a:avLst>
                <a:gd name="adj1" fmla="val 9899995"/>
              </a:avLst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5582" name="Line 222"/>
          <p:cNvSpPr>
            <a:spLocks noChangeShapeType="1"/>
          </p:cNvSpPr>
          <p:nvPr/>
        </p:nvSpPr>
        <p:spPr bwMode="auto">
          <a:xfrm>
            <a:off x="5230813" y="5173663"/>
            <a:ext cx="3313112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48" name="Freeform 288"/>
          <p:cNvSpPr>
            <a:spLocks/>
          </p:cNvSpPr>
          <p:nvPr/>
        </p:nvSpPr>
        <p:spPr bwMode="auto">
          <a:xfrm>
            <a:off x="3014663" y="3717926"/>
            <a:ext cx="5035550" cy="461665"/>
          </a:xfrm>
          <a:custGeom>
            <a:avLst/>
            <a:gdLst/>
            <a:ahLst/>
            <a:cxnLst>
              <a:cxn ang="0">
                <a:pos x="4" y="912"/>
              </a:cxn>
              <a:cxn ang="0">
                <a:pos x="0" y="1121"/>
              </a:cxn>
              <a:cxn ang="0">
                <a:pos x="3168" y="1121"/>
              </a:cxn>
              <a:cxn ang="0">
                <a:pos x="3172" y="0"/>
              </a:cxn>
            </a:cxnLst>
            <a:rect l="0" t="0" r="r" b="b"/>
            <a:pathLst>
              <a:path w="3172" h="1121">
                <a:moveTo>
                  <a:pt x="4" y="912"/>
                </a:moveTo>
                <a:lnTo>
                  <a:pt x="0" y="1121"/>
                </a:lnTo>
                <a:lnTo>
                  <a:pt x="3168" y="1121"/>
                </a:lnTo>
                <a:lnTo>
                  <a:pt x="3172" y="0"/>
                </a:ln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649" name="Freeform 289"/>
          <p:cNvSpPr>
            <a:spLocks/>
          </p:cNvSpPr>
          <p:nvPr/>
        </p:nvSpPr>
        <p:spPr bwMode="auto">
          <a:xfrm>
            <a:off x="3014663" y="5394326"/>
            <a:ext cx="6559550" cy="461665"/>
          </a:xfrm>
          <a:custGeom>
            <a:avLst/>
            <a:gdLst/>
            <a:ahLst/>
            <a:cxnLst>
              <a:cxn ang="0">
                <a:pos x="0" y="380"/>
              </a:cxn>
              <a:cxn ang="0">
                <a:pos x="4" y="576"/>
              </a:cxn>
              <a:cxn ang="0">
                <a:pos x="4127" y="576"/>
              </a:cxn>
              <a:cxn ang="0">
                <a:pos x="4132" y="0"/>
              </a:cxn>
            </a:cxnLst>
            <a:rect l="0" t="0" r="r" b="b"/>
            <a:pathLst>
              <a:path w="4132" h="576">
                <a:moveTo>
                  <a:pt x="0" y="380"/>
                </a:moveTo>
                <a:lnTo>
                  <a:pt x="4" y="576"/>
                </a:lnTo>
                <a:lnTo>
                  <a:pt x="4127" y="576"/>
                </a:lnTo>
                <a:lnTo>
                  <a:pt x="4132" y="0"/>
                </a:ln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5684" name="Group 324"/>
          <p:cNvGrpSpPr>
            <a:grpSpLocks/>
          </p:cNvGrpSpPr>
          <p:nvPr/>
        </p:nvGrpSpPr>
        <p:grpSpPr bwMode="auto">
          <a:xfrm>
            <a:off x="4656139" y="2359025"/>
            <a:ext cx="4065587" cy="387350"/>
            <a:chOff x="2208" y="1388"/>
            <a:chExt cx="2561" cy="244"/>
          </a:xfrm>
        </p:grpSpPr>
        <p:sp>
          <p:nvSpPr>
            <p:cNvPr id="15654" name="Rectangle 294"/>
            <p:cNvSpPr>
              <a:spLocks noChangeArrowheads="1"/>
            </p:cNvSpPr>
            <p:nvPr/>
          </p:nvSpPr>
          <p:spPr bwMode="auto">
            <a:xfrm>
              <a:off x="2208" y="1388"/>
              <a:ext cx="2561" cy="244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dirty="0" err="1">
                  <a:solidFill>
                    <a:schemeClr val="tx1"/>
                  </a:solidFill>
                  <a:effectLst/>
                </a:rPr>
                <a:t>tailvex</a:t>
              </a:r>
              <a:r>
                <a:rPr lang="en-US" altLang="zh-CN" dirty="0">
                  <a:solidFill>
                    <a:schemeClr val="tx1"/>
                  </a:solidFill>
                  <a:effectLst/>
                </a:rPr>
                <a:t>   </a:t>
              </a:r>
              <a:r>
                <a:rPr lang="en-US" altLang="zh-CN" dirty="0" err="1">
                  <a:solidFill>
                    <a:schemeClr val="tx1"/>
                  </a:solidFill>
                  <a:effectLst/>
                </a:rPr>
                <a:t>headvex</a:t>
              </a:r>
              <a:r>
                <a:rPr lang="en-US" altLang="zh-CN" dirty="0">
                  <a:solidFill>
                    <a:schemeClr val="tx1"/>
                  </a:solidFill>
                  <a:effectLst/>
                </a:rPr>
                <a:t>   </a:t>
              </a:r>
              <a:r>
                <a:rPr lang="en-US" altLang="zh-CN" dirty="0" err="1">
                  <a:solidFill>
                    <a:schemeClr val="tx1"/>
                  </a:solidFill>
                  <a:effectLst/>
                </a:rPr>
                <a:t>hlink</a:t>
              </a:r>
              <a:r>
                <a:rPr lang="en-US" altLang="zh-CN" dirty="0">
                  <a:solidFill>
                    <a:schemeClr val="tx1"/>
                  </a:solidFill>
                  <a:effectLst/>
                </a:rPr>
                <a:t>   </a:t>
              </a:r>
              <a:r>
                <a:rPr lang="en-US" altLang="zh-CN" dirty="0" err="1">
                  <a:solidFill>
                    <a:schemeClr val="tx1"/>
                  </a:solidFill>
                  <a:effectLst/>
                </a:rPr>
                <a:t>tlink</a:t>
              </a:r>
              <a:endParaRPr lang="en-US" altLang="zh-CN" dirty="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5655" name="Line 295"/>
            <p:cNvSpPr>
              <a:spLocks noChangeShapeType="1"/>
            </p:cNvSpPr>
            <p:nvPr/>
          </p:nvSpPr>
          <p:spPr bwMode="auto">
            <a:xfrm flipH="1">
              <a:off x="2897" y="1388"/>
              <a:ext cx="0" cy="2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56" name="Line 296"/>
            <p:cNvSpPr>
              <a:spLocks noChangeShapeType="1"/>
            </p:cNvSpPr>
            <p:nvPr/>
          </p:nvSpPr>
          <p:spPr bwMode="auto">
            <a:xfrm>
              <a:off x="3713" y="1388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57" name="Line 297"/>
            <p:cNvSpPr>
              <a:spLocks noChangeShapeType="1"/>
            </p:cNvSpPr>
            <p:nvPr/>
          </p:nvSpPr>
          <p:spPr bwMode="auto">
            <a:xfrm>
              <a:off x="4289" y="1388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683" name="Group 323"/>
          <p:cNvGrpSpPr>
            <a:grpSpLocks/>
          </p:cNvGrpSpPr>
          <p:nvPr/>
        </p:nvGrpSpPr>
        <p:grpSpPr bwMode="auto">
          <a:xfrm>
            <a:off x="5057776" y="1098551"/>
            <a:ext cx="3103563" cy="441325"/>
            <a:chOff x="2461" y="634"/>
            <a:chExt cx="1955" cy="278"/>
          </a:xfrm>
        </p:grpSpPr>
        <p:sp>
          <p:nvSpPr>
            <p:cNvPr id="15659" name="Rectangle 299"/>
            <p:cNvSpPr>
              <a:spLocks noChangeArrowheads="1"/>
            </p:cNvSpPr>
            <p:nvPr/>
          </p:nvSpPr>
          <p:spPr bwMode="auto">
            <a:xfrm>
              <a:off x="2461" y="634"/>
              <a:ext cx="1955" cy="278"/>
            </a:xfrm>
            <a:prstGeom prst="rect">
              <a:avLst/>
            </a:prstGeom>
            <a:gradFill rotWithShape="0">
              <a:gsLst>
                <a:gs pos="0">
                  <a:srgbClr val="FF3300"/>
                </a:gs>
                <a:gs pos="50000">
                  <a:srgbClr val="FFFFCC"/>
                </a:gs>
                <a:gs pos="100000">
                  <a:srgbClr val="FF33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data   firstin    firstout</a:t>
              </a:r>
            </a:p>
          </p:txBody>
        </p:sp>
        <p:sp>
          <p:nvSpPr>
            <p:cNvPr id="15660" name="Line 300"/>
            <p:cNvSpPr>
              <a:spLocks noChangeShapeType="1"/>
            </p:cNvSpPr>
            <p:nvPr/>
          </p:nvSpPr>
          <p:spPr bwMode="auto">
            <a:xfrm>
              <a:off x="2960" y="636"/>
              <a:ext cx="0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61" name="Line 301"/>
            <p:cNvSpPr>
              <a:spLocks noChangeShapeType="1"/>
            </p:cNvSpPr>
            <p:nvPr/>
          </p:nvSpPr>
          <p:spPr bwMode="auto">
            <a:xfrm>
              <a:off x="3646" y="636"/>
              <a:ext cx="0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662" name="Text Box 302"/>
          <p:cNvSpPr txBox="1">
            <a:spLocks noChangeArrowheads="1"/>
          </p:cNvSpPr>
          <p:nvPr/>
        </p:nvSpPr>
        <p:spPr bwMode="auto">
          <a:xfrm>
            <a:off x="5837239" y="549275"/>
            <a:ext cx="15017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顶点结点 </a:t>
            </a:r>
          </a:p>
        </p:txBody>
      </p:sp>
      <p:sp>
        <p:nvSpPr>
          <p:cNvPr id="15624" name="Line 264"/>
          <p:cNvSpPr>
            <a:spLocks noChangeShapeType="1"/>
          </p:cNvSpPr>
          <p:nvPr/>
        </p:nvSpPr>
        <p:spPr bwMode="auto">
          <a:xfrm>
            <a:off x="8364538" y="3551238"/>
            <a:ext cx="0" cy="2239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16" name="Line 256"/>
          <p:cNvSpPr>
            <a:spLocks noChangeShapeType="1"/>
          </p:cNvSpPr>
          <p:nvPr/>
        </p:nvSpPr>
        <p:spPr bwMode="auto">
          <a:xfrm>
            <a:off x="5230814" y="5984875"/>
            <a:ext cx="523875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17" name="Line 257"/>
          <p:cNvSpPr>
            <a:spLocks noChangeShapeType="1"/>
          </p:cNvSpPr>
          <p:nvPr/>
        </p:nvSpPr>
        <p:spPr bwMode="auto">
          <a:xfrm>
            <a:off x="6983413" y="5984875"/>
            <a:ext cx="482600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30" name="Text Box 270"/>
          <p:cNvSpPr txBox="1">
            <a:spLocks noChangeArrowheads="1"/>
          </p:cNvSpPr>
          <p:nvPr/>
        </p:nvSpPr>
        <p:spPr bwMode="auto">
          <a:xfrm>
            <a:off x="3273425" y="4125913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5632" name="Text Box 272"/>
          <p:cNvSpPr txBox="1">
            <a:spLocks noChangeArrowheads="1"/>
          </p:cNvSpPr>
          <p:nvPr/>
        </p:nvSpPr>
        <p:spPr bwMode="auto">
          <a:xfrm>
            <a:off x="8458200" y="5799138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 </a:t>
            </a: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5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6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6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6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6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6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6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6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6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56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56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56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56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4" dur="500"/>
                                        <p:tgtEl>
                                          <p:spTgt spid="15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5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5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7" dur="500"/>
                                        <p:tgtEl>
                                          <p:spTgt spid="15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56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56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56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56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2000" fill="hold"/>
                                        <p:tgtEl>
                                          <p:spTgt spid="156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2000" fill="hold"/>
                                        <p:tgtEl>
                                          <p:spTgt spid="156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3" dur="500"/>
                                        <p:tgtEl>
                                          <p:spTgt spid="15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1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15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5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5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5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1" dur="500"/>
                                        <p:tgtEl>
                                          <p:spTgt spid="15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15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15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1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1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1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2000" fill="hold"/>
                                        <p:tgtEl>
                                          <p:spTgt spid="156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2000" fill="hold"/>
                                        <p:tgtEl>
                                          <p:spTgt spid="156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6" dur="500"/>
                                        <p:tgtEl>
                                          <p:spTgt spid="15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2000" fill="hold"/>
                                        <p:tgtEl>
                                          <p:spTgt spid="15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2000" fill="hold"/>
                                        <p:tgtEl>
                                          <p:spTgt spid="15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3" grpId="0" autoUpdateAnimBg="0"/>
      <p:bldP spid="15572" grpId="0" animBg="1"/>
      <p:bldP spid="15573" grpId="0" animBg="1"/>
      <p:bldP spid="15614" grpId="0" animBg="1"/>
      <p:bldP spid="15615" grpId="0" animBg="1"/>
      <p:bldP spid="15618" grpId="0" animBg="1"/>
      <p:bldP spid="15619" grpId="0" animBg="1"/>
      <p:bldP spid="15636" grpId="0"/>
      <p:bldP spid="15582" grpId="0" animBg="1"/>
      <p:bldP spid="15648" grpId="0" animBg="1"/>
      <p:bldP spid="15649" grpId="0" animBg="1"/>
      <p:bldP spid="15662" grpId="0" autoUpdateAnimBg="0"/>
      <p:bldP spid="15624" grpId="0" animBg="1"/>
      <p:bldP spid="15616" grpId="0" animBg="1"/>
      <p:bldP spid="15617" grpId="0" animBg="1"/>
      <p:bldP spid="15630" grpId="0"/>
      <p:bldP spid="1563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8" name="Text Box 4"/>
          <p:cNvSpPr txBox="1">
            <a:spLocks noChangeArrowheads="1"/>
          </p:cNvSpPr>
          <p:nvPr/>
        </p:nvSpPr>
        <p:spPr bwMode="auto">
          <a:xfrm>
            <a:off x="2174876" y="901700"/>
            <a:ext cx="8169275" cy="548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#define MAX_VERTEX_NUM   20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typedef struct ArcBox {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int   tailvex, headvex; //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该弧的尾和头顶点的位置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struct  ArcBox   *hlink,  *tlink; 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                              //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分别指向下一个弧头相同和弧尾相同的弧的指针域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</a:t>
            </a:r>
            <a:r>
              <a:rPr lang="en-US" altLang="zh-CN" sz="2000">
                <a:solidFill>
                  <a:srgbClr val="808080"/>
                </a:solidFill>
                <a:effectLst/>
                <a:ea typeface="楷体_GB2312" pitchFamily="49" charset="-122"/>
                <a:cs typeface=""/>
              </a:rPr>
              <a:t>InfoType *info;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//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该弧相关信息的指针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} ArcBox;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typedef struct VexNode {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VertexType   data;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ArcBox   *firstin,  *firstout; //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分别指向该顶点第一条入弧和出弧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} VexNode;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typedef struct {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VexNode  xlist[MAX_VERTEX_NUM]; //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表头向量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int   vexnum, arcnum; //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有向图的当前顶点数和弧数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} OLGraph; </a:t>
            </a:r>
          </a:p>
        </p:txBody>
      </p:sp>
      <p:sp>
        <p:nvSpPr>
          <p:cNvPr id="164869" name="Text Box 5"/>
          <p:cNvSpPr txBox="1">
            <a:spLocks noChangeArrowheads="1"/>
          </p:cNvSpPr>
          <p:nvPr/>
        </p:nvSpPr>
        <p:spPr bwMode="auto">
          <a:xfrm>
            <a:off x="2130426" y="452439"/>
            <a:ext cx="424497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  <a:cs typeface=""/>
              </a:rPr>
              <a:t>有向图的十字链表存储表示： </a:t>
            </a:r>
          </a:p>
        </p:txBody>
      </p:sp>
    </p:spTree>
  </p:cSld>
  <p:clrMapOvr>
    <a:masterClrMapping/>
  </p:clrMapOvr>
  <p:transition spd="slow">
    <p:dissolv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79" name="Group 71"/>
          <p:cNvGrpSpPr>
            <a:grpSpLocks/>
          </p:cNvGrpSpPr>
          <p:nvPr/>
        </p:nvGrpSpPr>
        <p:grpSpPr bwMode="auto">
          <a:xfrm>
            <a:off x="2319339" y="2914651"/>
            <a:ext cx="3587751" cy="657225"/>
            <a:chOff x="284" y="1836"/>
            <a:chExt cx="2260" cy="414"/>
          </a:xfrm>
        </p:grpSpPr>
        <p:sp>
          <p:nvSpPr>
            <p:cNvPr id="17454" name="AutoShape 46"/>
            <p:cNvSpPr>
              <a:spLocks noChangeArrowheads="1"/>
            </p:cNvSpPr>
            <p:nvPr/>
          </p:nvSpPr>
          <p:spPr bwMode="auto">
            <a:xfrm>
              <a:off x="284" y="1836"/>
              <a:ext cx="2192" cy="279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指向依附于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ivex </a:t>
              </a: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的下一条边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</a:p>
          </p:txBody>
        </p:sp>
        <p:sp>
          <p:nvSpPr>
            <p:cNvPr id="17455" name="Line 47"/>
            <p:cNvSpPr>
              <a:spLocks noChangeShapeType="1"/>
            </p:cNvSpPr>
            <p:nvPr/>
          </p:nvSpPr>
          <p:spPr bwMode="auto">
            <a:xfrm flipH="1" flipV="1">
              <a:off x="2400" y="2080"/>
              <a:ext cx="144" cy="17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7438" name="Text Box 30"/>
          <p:cNvSpPr txBox="1">
            <a:spLocks noChangeArrowheads="1"/>
          </p:cNvSpPr>
          <p:nvPr/>
        </p:nvSpPr>
        <p:spPr bwMode="auto">
          <a:xfrm>
            <a:off x="1944688" y="457200"/>
            <a:ext cx="7194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ffectLst/>
                <a:ea typeface="华文中宋" pitchFamily="2" charset="-122"/>
              </a:rPr>
              <a:t>7.2.3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邻接多重表（无向图的另一种链式存储结构） </a:t>
            </a:r>
          </a:p>
        </p:txBody>
      </p:sp>
      <p:sp>
        <p:nvSpPr>
          <p:cNvPr id="17439" name="Text Box 31"/>
          <p:cNvSpPr txBox="1">
            <a:spLocks noChangeArrowheads="1"/>
          </p:cNvSpPr>
          <p:nvPr/>
        </p:nvSpPr>
        <p:spPr bwMode="auto">
          <a:xfrm>
            <a:off x="1944688" y="990601"/>
            <a:ext cx="8278228" cy="1291829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邻接表优点：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容易求得顶点和边的信息。 </a:t>
            </a:r>
          </a:p>
          <a:p>
            <a:pPr>
              <a:lnSpc>
                <a:spcPct val="6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缺点：</a:t>
            </a: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某些操作不方便（如：删除一条边需找表 </a:t>
            </a:r>
          </a:p>
          <a:p>
            <a:pPr>
              <a:lnSpc>
                <a:spcPct val="60000"/>
              </a:lnSpc>
            </a:pP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                示此边的两个结点）。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endParaRPr lang="zh-CN" altLang="en-US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sp>
        <p:nvSpPr>
          <p:cNvPr id="17440" name="Text Box 32"/>
          <p:cNvSpPr txBox="1">
            <a:spLocks noChangeArrowheads="1"/>
          </p:cNvSpPr>
          <p:nvPr/>
        </p:nvSpPr>
        <p:spPr bwMode="auto">
          <a:xfrm>
            <a:off x="1928813" y="2286000"/>
            <a:ext cx="85836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邻接多重表：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每条边用一个结点表示。</a:t>
            </a: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其结点结构如下：  </a:t>
            </a:r>
          </a:p>
        </p:txBody>
      </p:sp>
      <p:grpSp>
        <p:nvGrpSpPr>
          <p:cNvPr id="17480" name="Group 72"/>
          <p:cNvGrpSpPr>
            <a:grpSpLocks/>
          </p:cNvGrpSpPr>
          <p:nvPr/>
        </p:nvGrpSpPr>
        <p:grpSpPr bwMode="auto">
          <a:xfrm>
            <a:off x="7007227" y="2914651"/>
            <a:ext cx="3494087" cy="657225"/>
            <a:chOff x="3237" y="1836"/>
            <a:chExt cx="2201" cy="414"/>
          </a:xfrm>
        </p:grpSpPr>
        <p:sp>
          <p:nvSpPr>
            <p:cNvPr id="17456" name="AutoShape 48"/>
            <p:cNvSpPr>
              <a:spLocks noChangeArrowheads="1"/>
            </p:cNvSpPr>
            <p:nvPr/>
          </p:nvSpPr>
          <p:spPr bwMode="auto">
            <a:xfrm>
              <a:off x="3237" y="1836"/>
              <a:ext cx="2201" cy="279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指向依附于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jvex </a:t>
              </a: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的下一条边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</a:p>
          </p:txBody>
        </p:sp>
        <p:sp>
          <p:nvSpPr>
            <p:cNvPr id="17457" name="Line 49"/>
            <p:cNvSpPr>
              <a:spLocks noChangeShapeType="1"/>
            </p:cNvSpPr>
            <p:nvPr/>
          </p:nvSpPr>
          <p:spPr bwMode="auto">
            <a:xfrm flipV="1">
              <a:off x="3715" y="2080"/>
              <a:ext cx="0" cy="17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7469" name="Group 61"/>
          <p:cNvGrpSpPr>
            <a:grpSpLocks/>
          </p:cNvGrpSpPr>
          <p:nvPr/>
        </p:nvGrpSpPr>
        <p:grpSpPr bwMode="auto">
          <a:xfrm>
            <a:off x="4108450" y="2997201"/>
            <a:ext cx="4876800" cy="955675"/>
            <a:chOff x="1194" y="1728"/>
            <a:chExt cx="3072" cy="602"/>
          </a:xfrm>
        </p:grpSpPr>
        <p:grpSp>
          <p:nvGrpSpPr>
            <p:cNvPr id="17448" name="Group 40"/>
            <p:cNvGrpSpPr>
              <a:grpSpLocks/>
            </p:cNvGrpSpPr>
            <p:nvPr/>
          </p:nvGrpSpPr>
          <p:grpSpPr bwMode="auto">
            <a:xfrm>
              <a:off x="1194" y="2082"/>
              <a:ext cx="3072" cy="248"/>
              <a:chOff x="672" y="1820"/>
              <a:chExt cx="3072" cy="248"/>
            </a:xfrm>
          </p:grpSpPr>
          <p:sp>
            <p:nvSpPr>
              <p:cNvPr id="17442" name="Rectangle 34"/>
              <p:cNvSpPr>
                <a:spLocks noChangeArrowheads="1"/>
              </p:cNvSpPr>
              <p:nvPr/>
            </p:nvSpPr>
            <p:spPr bwMode="auto">
              <a:xfrm>
                <a:off x="672" y="1820"/>
                <a:ext cx="3072" cy="244"/>
              </a:xfrm>
              <a:prstGeom prst="rect">
                <a:avLst/>
              </a:prstGeom>
              <a:gradFill rotWithShape="0">
                <a:gsLst>
                  <a:gs pos="0">
                    <a:srgbClr val="FF66FF"/>
                  </a:gs>
                  <a:gs pos="50000">
                    <a:srgbClr val="FFFFFF"/>
                  </a:gs>
                  <a:gs pos="100000">
                    <a:srgbClr val="FF66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mark   ivex   ilink   jvex   jlink   info </a:t>
                </a:r>
              </a:p>
            </p:txBody>
          </p:sp>
          <p:sp>
            <p:nvSpPr>
              <p:cNvPr id="17443" name="Line 35"/>
              <p:cNvSpPr>
                <a:spLocks noChangeShapeType="1"/>
              </p:cNvSpPr>
              <p:nvPr/>
            </p:nvSpPr>
            <p:spPr bwMode="auto">
              <a:xfrm flipH="1">
                <a:off x="1248" y="1820"/>
                <a:ext cx="0" cy="2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44" name="Line 36"/>
              <p:cNvSpPr>
                <a:spLocks noChangeShapeType="1"/>
              </p:cNvSpPr>
              <p:nvPr/>
            </p:nvSpPr>
            <p:spPr bwMode="auto">
              <a:xfrm>
                <a:off x="2256" y="1820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45" name="Line 37"/>
              <p:cNvSpPr>
                <a:spLocks noChangeShapeType="1"/>
              </p:cNvSpPr>
              <p:nvPr/>
            </p:nvSpPr>
            <p:spPr bwMode="auto">
              <a:xfrm>
                <a:off x="2736" y="1820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46" name="Line 38"/>
              <p:cNvSpPr>
                <a:spLocks noChangeShapeType="1"/>
              </p:cNvSpPr>
              <p:nvPr/>
            </p:nvSpPr>
            <p:spPr bwMode="auto">
              <a:xfrm flipH="1">
                <a:off x="1728" y="1824"/>
                <a:ext cx="0" cy="2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47" name="Line 39"/>
              <p:cNvSpPr>
                <a:spLocks noChangeShapeType="1"/>
              </p:cNvSpPr>
              <p:nvPr/>
            </p:nvSpPr>
            <p:spPr bwMode="auto">
              <a:xfrm>
                <a:off x="3264" y="1824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458" name="Text Box 50"/>
            <p:cNvSpPr txBox="1">
              <a:spLocks noChangeArrowheads="1"/>
            </p:cNvSpPr>
            <p:nvPr/>
          </p:nvSpPr>
          <p:spPr bwMode="auto">
            <a:xfrm>
              <a:off x="2270" y="1728"/>
              <a:ext cx="75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边结点 </a:t>
              </a:r>
            </a:p>
          </p:txBody>
        </p:sp>
      </p:grpSp>
      <p:grpSp>
        <p:nvGrpSpPr>
          <p:cNvPr id="17477" name="Group 69"/>
          <p:cNvGrpSpPr>
            <a:grpSpLocks/>
          </p:cNvGrpSpPr>
          <p:nvPr/>
        </p:nvGrpSpPr>
        <p:grpSpPr bwMode="auto">
          <a:xfrm>
            <a:off x="5332413" y="4648200"/>
            <a:ext cx="2112962" cy="914400"/>
            <a:chOff x="1933" y="3024"/>
            <a:chExt cx="1331" cy="576"/>
          </a:xfrm>
        </p:grpSpPr>
        <p:grpSp>
          <p:nvGrpSpPr>
            <p:cNvPr id="17464" name="Group 56"/>
            <p:cNvGrpSpPr>
              <a:grpSpLocks/>
            </p:cNvGrpSpPr>
            <p:nvPr/>
          </p:nvGrpSpPr>
          <p:grpSpPr bwMode="auto">
            <a:xfrm>
              <a:off x="1933" y="3322"/>
              <a:ext cx="1331" cy="278"/>
              <a:chOff x="1693" y="3322"/>
              <a:chExt cx="1331" cy="278"/>
            </a:xfrm>
          </p:grpSpPr>
          <p:sp>
            <p:nvSpPr>
              <p:cNvPr id="17460" name="Rectangle 52"/>
              <p:cNvSpPr>
                <a:spLocks noChangeArrowheads="1"/>
              </p:cNvSpPr>
              <p:nvPr/>
            </p:nvSpPr>
            <p:spPr bwMode="auto">
              <a:xfrm>
                <a:off x="1693" y="3322"/>
                <a:ext cx="1331" cy="278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data   firstedge </a:t>
                </a:r>
              </a:p>
            </p:txBody>
          </p:sp>
          <p:sp>
            <p:nvSpPr>
              <p:cNvPr id="17461" name="Line 53"/>
              <p:cNvSpPr>
                <a:spLocks noChangeShapeType="1"/>
              </p:cNvSpPr>
              <p:nvPr/>
            </p:nvSpPr>
            <p:spPr bwMode="auto">
              <a:xfrm>
                <a:off x="2192" y="3324"/>
                <a:ext cx="0" cy="2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463" name="Text Box 55"/>
            <p:cNvSpPr txBox="1">
              <a:spLocks noChangeArrowheads="1"/>
            </p:cNvSpPr>
            <p:nvPr/>
          </p:nvSpPr>
          <p:spPr bwMode="auto">
            <a:xfrm>
              <a:off x="2184" y="3024"/>
              <a:ext cx="94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顶点结点 </a:t>
              </a:r>
            </a:p>
          </p:txBody>
        </p:sp>
      </p:grpSp>
      <p:grpSp>
        <p:nvGrpSpPr>
          <p:cNvPr id="17481" name="Group 73"/>
          <p:cNvGrpSpPr>
            <a:grpSpLocks/>
          </p:cNvGrpSpPr>
          <p:nvPr/>
        </p:nvGrpSpPr>
        <p:grpSpPr bwMode="auto">
          <a:xfrm>
            <a:off x="3406776" y="5588001"/>
            <a:ext cx="2517775" cy="665163"/>
            <a:chOff x="969" y="3520"/>
            <a:chExt cx="1586" cy="419"/>
          </a:xfrm>
        </p:grpSpPr>
        <p:sp>
          <p:nvSpPr>
            <p:cNvPr id="17465" name="AutoShape 57"/>
            <p:cNvSpPr>
              <a:spLocks noChangeArrowheads="1"/>
            </p:cNvSpPr>
            <p:nvPr/>
          </p:nvSpPr>
          <p:spPr bwMode="auto">
            <a:xfrm>
              <a:off x="969" y="3660"/>
              <a:ext cx="1586" cy="279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存与顶点有关的信息</a:t>
              </a:r>
            </a:p>
          </p:txBody>
        </p:sp>
        <p:sp>
          <p:nvSpPr>
            <p:cNvPr id="17466" name="Line 58"/>
            <p:cNvSpPr>
              <a:spLocks noChangeShapeType="1"/>
            </p:cNvSpPr>
            <p:nvPr/>
          </p:nvSpPr>
          <p:spPr bwMode="auto">
            <a:xfrm>
              <a:off x="2409" y="3520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7482" name="Group 74"/>
          <p:cNvGrpSpPr>
            <a:grpSpLocks/>
          </p:cNvGrpSpPr>
          <p:nvPr/>
        </p:nvGrpSpPr>
        <p:grpSpPr bwMode="auto">
          <a:xfrm>
            <a:off x="6699251" y="5588001"/>
            <a:ext cx="3552825" cy="665163"/>
            <a:chOff x="3043" y="3520"/>
            <a:chExt cx="2238" cy="419"/>
          </a:xfrm>
        </p:grpSpPr>
        <p:sp>
          <p:nvSpPr>
            <p:cNvPr id="17467" name="AutoShape 59"/>
            <p:cNvSpPr>
              <a:spLocks noChangeArrowheads="1"/>
            </p:cNvSpPr>
            <p:nvPr/>
          </p:nvSpPr>
          <p:spPr bwMode="auto">
            <a:xfrm>
              <a:off x="3043" y="3660"/>
              <a:ext cx="2238" cy="279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指向第一条依附于该顶点的边</a:t>
              </a:r>
              <a:endParaRPr lang="zh-CN" altLang="en-US" sz="2000">
                <a:solidFill>
                  <a:schemeClr val="tx1"/>
                </a:solidFill>
                <a:effectLst/>
                <a:ea typeface="楷体_GB2312" pitchFamily="49" charset="-122"/>
              </a:endParaRPr>
            </a:p>
          </p:txBody>
        </p:sp>
        <p:sp>
          <p:nvSpPr>
            <p:cNvPr id="17468" name="Line 60"/>
            <p:cNvSpPr>
              <a:spLocks noChangeShapeType="1"/>
            </p:cNvSpPr>
            <p:nvPr/>
          </p:nvSpPr>
          <p:spPr bwMode="auto">
            <a:xfrm>
              <a:off x="3081" y="3520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7449" name="AutoShape 41"/>
          <p:cNvSpPr>
            <a:spLocks noChangeArrowheads="1"/>
          </p:cNvSpPr>
          <p:nvPr/>
        </p:nvSpPr>
        <p:spPr bwMode="auto">
          <a:xfrm>
            <a:off x="2087379" y="3516167"/>
            <a:ext cx="1687880" cy="1071854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6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标志域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</a:p>
          <a:p>
            <a:pPr algn="ctr">
              <a:lnSpc>
                <a:spcPct val="6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标记此边是 </a:t>
            </a:r>
          </a:p>
          <a:p>
            <a:pPr algn="ctr">
              <a:lnSpc>
                <a:spcPct val="6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否被搜索过  </a:t>
            </a:r>
          </a:p>
        </p:txBody>
      </p:sp>
      <p:sp>
        <p:nvSpPr>
          <p:cNvPr id="17450" name="Line 42"/>
          <p:cNvSpPr>
            <a:spLocks noChangeShapeType="1"/>
          </p:cNvSpPr>
          <p:nvPr/>
        </p:nvSpPr>
        <p:spPr bwMode="auto">
          <a:xfrm rot="5400000">
            <a:off x="3940176" y="3595688"/>
            <a:ext cx="0" cy="32702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7478" name="Group 70"/>
          <p:cNvGrpSpPr>
            <a:grpSpLocks/>
          </p:cNvGrpSpPr>
          <p:nvPr/>
        </p:nvGrpSpPr>
        <p:grpSpPr bwMode="auto">
          <a:xfrm>
            <a:off x="4244976" y="3946525"/>
            <a:ext cx="4673600" cy="706438"/>
            <a:chOff x="1497" y="2486"/>
            <a:chExt cx="2944" cy="445"/>
          </a:xfrm>
        </p:grpSpPr>
        <p:sp>
          <p:nvSpPr>
            <p:cNvPr id="17453" name="Line 45"/>
            <p:cNvSpPr>
              <a:spLocks noChangeShapeType="1"/>
            </p:cNvSpPr>
            <p:nvPr/>
          </p:nvSpPr>
          <p:spPr bwMode="auto">
            <a:xfrm>
              <a:off x="3235" y="2486"/>
              <a:ext cx="0" cy="17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7452" name="Line 44"/>
            <p:cNvSpPr>
              <a:spLocks noChangeShapeType="1"/>
            </p:cNvSpPr>
            <p:nvPr/>
          </p:nvSpPr>
          <p:spPr bwMode="auto">
            <a:xfrm>
              <a:off x="2227" y="2486"/>
              <a:ext cx="0" cy="17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7451" name="AutoShape 43"/>
            <p:cNvSpPr>
              <a:spLocks noChangeArrowheads="1"/>
            </p:cNvSpPr>
            <p:nvPr/>
          </p:nvSpPr>
          <p:spPr bwMode="auto">
            <a:xfrm>
              <a:off x="1497" y="2652"/>
              <a:ext cx="2944" cy="279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该边依附的两个顶点在表头数组中位置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</a:p>
          </p:txBody>
        </p:sp>
      </p:grpSp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7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7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6" dur="500"/>
                                        <p:tgtEl>
                                          <p:spTgt spid="17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7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7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7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7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7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7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39" grpId="0" autoUpdateAnimBg="0"/>
      <p:bldP spid="17440" grpId="0" autoUpdateAnimBg="0"/>
      <p:bldP spid="17449" grpId="0" animBg="1" autoUpdateAnimBg="0"/>
      <p:bldP spid="1745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67" name="Group 235"/>
          <p:cNvGrpSpPr>
            <a:grpSpLocks/>
          </p:cNvGrpSpPr>
          <p:nvPr/>
        </p:nvGrpSpPr>
        <p:grpSpPr bwMode="auto">
          <a:xfrm>
            <a:off x="8332788" y="3875088"/>
            <a:ext cx="2100262" cy="406400"/>
            <a:chOff x="4289" y="2441"/>
            <a:chExt cx="1323" cy="256"/>
          </a:xfrm>
        </p:grpSpPr>
        <p:sp>
          <p:nvSpPr>
            <p:cNvPr id="18519" name="Rectangle 87"/>
            <p:cNvSpPr>
              <a:spLocks noChangeArrowheads="1"/>
            </p:cNvSpPr>
            <p:nvPr/>
          </p:nvSpPr>
          <p:spPr bwMode="auto">
            <a:xfrm>
              <a:off x="4289" y="2441"/>
              <a:ext cx="1323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      0         3 </a:t>
              </a:r>
            </a:p>
          </p:txBody>
        </p:sp>
        <p:sp>
          <p:nvSpPr>
            <p:cNvPr id="18520" name="Line 88"/>
            <p:cNvSpPr>
              <a:spLocks noChangeShapeType="1"/>
            </p:cNvSpPr>
            <p:nvPr/>
          </p:nvSpPr>
          <p:spPr bwMode="auto">
            <a:xfrm>
              <a:off x="4534" y="244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62" name="Line 230"/>
            <p:cNvSpPr>
              <a:spLocks noChangeShapeType="1"/>
            </p:cNvSpPr>
            <p:nvPr/>
          </p:nvSpPr>
          <p:spPr bwMode="auto">
            <a:xfrm>
              <a:off x="4830" y="244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63" name="Line 231"/>
            <p:cNvSpPr>
              <a:spLocks noChangeShapeType="1"/>
            </p:cNvSpPr>
            <p:nvPr/>
          </p:nvSpPr>
          <p:spPr bwMode="auto">
            <a:xfrm>
              <a:off x="5103" y="244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64" name="Line 232"/>
            <p:cNvSpPr>
              <a:spLocks noChangeShapeType="1"/>
            </p:cNvSpPr>
            <p:nvPr/>
          </p:nvSpPr>
          <p:spPr bwMode="auto">
            <a:xfrm>
              <a:off x="5375" y="244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622" name="Group 190"/>
          <p:cNvGrpSpPr>
            <a:grpSpLocks/>
          </p:cNvGrpSpPr>
          <p:nvPr/>
        </p:nvGrpSpPr>
        <p:grpSpPr bwMode="auto">
          <a:xfrm>
            <a:off x="3733801" y="3836988"/>
            <a:ext cx="423863" cy="2335212"/>
            <a:chOff x="601" y="2417"/>
            <a:chExt cx="267" cy="1471"/>
          </a:xfrm>
        </p:grpSpPr>
        <p:sp>
          <p:nvSpPr>
            <p:cNvPr id="18501" name="Text Box 69"/>
            <p:cNvSpPr txBox="1">
              <a:spLocks noChangeArrowheads="1"/>
            </p:cNvSpPr>
            <p:nvPr/>
          </p:nvSpPr>
          <p:spPr bwMode="auto">
            <a:xfrm>
              <a:off x="601" y="2417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0 </a:t>
              </a:r>
            </a:p>
          </p:txBody>
        </p:sp>
        <p:sp>
          <p:nvSpPr>
            <p:cNvPr id="18502" name="Text Box 70"/>
            <p:cNvSpPr txBox="1">
              <a:spLocks noChangeArrowheads="1"/>
            </p:cNvSpPr>
            <p:nvPr/>
          </p:nvSpPr>
          <p:spPr bwMode="auto">
            <a:xfrm>
              <a:off x="601" y="2726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18503" name="Text Box 71"/>
            <p:cNvSpPr txBox="1">
              <a:spLocks noChangeArrowheads="1"/>
            </p:cNvSpPr>
            <p:nvPr/>
          </p:nvSpPr>
          <p:spPr bwMode="auto">
            <a:xfrm>
              <a:off x="601" y="3024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18504" name="Text Box 72"/>
            <p:cNvSpPr txBox="1">
              <a:spLocks noChangeArrowheads="1"/>
            </p:cNvSpPr>
            <p:nvPr/>
          </p:nvSpPr>
          <p:spPr bwMode="auto">
            <a:xfrm>
              <a:off x="601" y="3312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18510" name="Text Box 78"/>
            <p:cNvSpPr txBox="1">
              <a:spLocks noChangeArrowheads="1"/>
            </p:cNvSpPr>
            <p:nvPr/>
          </p:nvSpPr>
          <p:spPr bwMode="auto">
            <a:xfrm>
              <a:off x="608" y="3600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</p:grpSp>
      <p:grpSp>
        <p:nvGrpSpPr>
          <p:cNvPr id="18580" name="Group 148"/>
          <p:cNvGrpSpPr>
            <a:grpSpLocks/>
          </p:cNvGrpSpPr>
          <p:nvPr/>
        </p:nvGrpSpPr>
        <p:grpSpPr bwMode="auto">
          <a:xfrm>
            <a:off x="2063750" y="3698877"/>
            <a:ext cx="1614488" cy="2227263"/>
            <a:chOff x="4695" y="2208"/>
            <a:chExt cx="1017" cy="1403"/>
          </a:xfrm>
        </p:grpSpPr>
        <p:grpSp>
          <p:nvGrpSpPr>
            <p:cNvPr id="18581" name="Group 149"/>
            <p:cNvGrpSpPr>
              <a:grpSpLocks/>
            </p:cNvGrpSpPr>
            <p:nvPr/>
          </p:nvGrpSpPr>
          <p:grpSpPr bwMode="auto">
            <a:xfrm>
              <a:off x="4695" y="2338"/>
              <a:ext cx="1017" cy="1273"/>
              <a:chOff x="4647" y="2434"/>
              <a:chExt cx="1017" cy="1273"/>
            </a:xfrm>
          </p:grpSpPr>
          <p:sp>
            <p:nvSpPr>
              <p:cNvPr id="18582" name="Oval 150"/>
              <p:cNvSpPr>
                <a:spLocks noChangeArrowheads="1"/>
              </p:cNvSpPr>
              <p:nvPr/>
            </p:nvSpPr>
            <p:spPr bwMode="auto">
              <a:xfrm>
                <a:off x="5376" y="2434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83" name="Text Box 151"/>
              <p:cNvSpPr txBox="1">
                <a:spLocks noChangeArrowheads="1"/>
              </p:cNvSpPr>
              <p:nvPr/>
            </p:nvSpPr>
            <p:spPr bwMode="auto">
              <a:xfrm>
                <a:off x="536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2 </a:t>
                </a:r>
              </a:p>
            </p:txBody>
          </p:sp>
          <p:sp>
            <p:nvSpPr>
              <p:cNvPr id="18584" name="Oval 152"/>
              <p:cNvSpPr>
                <a:spLocks noChangeArrowheads="1"/>
              </p:cNvSpPr>
              <p:nvPr/>
            </p:nvSpPr>
            <p:spPr bwMode="auto">
              <a:xfrm>
                <a:off x="4656" y="2434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85" name="Text Box 153"/>
              <p:cNvSpPr txBox="1">
                <a:spLocks noChangeArrowheads="1"/>
              </p:cNvSpPr>
              <p:nvPr/>
            </p:nvSpPr>
            <p:spPr bwMode="auto">
              <a:xfrm>
                <a:off x="464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1 </a:t>
                </a:r>
              </a:p>
            </p:txBody>
          </p:sp>
          <p:sp>
            <p:nvSpPr>
              <p:cNvPr id="18586" name="Oval 154"/>
              <p:cNvSpPr>
                <a:spLocks noChangeArrowheads="1"/>
              </p:cNvSpPr>
              <p:nvPr/>
            </p:nvSpPr>
            <p:spPr bwMode="auto">
              <a:xfrm>
                <a:off x="5040" y="2844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87" name="Text Box 155"/>
              <p:cNvSpPr txBox="1">
                <a:spLocks noChangeArrowheads="1"/>
              </p:cNvSpPr>
              <p:nvPr/>
            </p:nvSpPr>
            <p:spPr bwMode="auto">
              <a:xfrm>
                <a:off x="5031" y="2880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3 </a:t>
                </a:r>
              </a:p>
            </p:txBody>
          </p:sp>
          <p:sp>
            <p:nvSpPr>
              <p:cNvPr id="18588" name="Oval 156"/>
              <p:cNvSpPr>
                <a:spLocks noChangeArrowheads="1"/>
              </p:cNvSpPr>
              <p:nvPr/>
            </p:nvSpPr>
            <p:spPr bwMode="auto">
              <a:xfrm>
                <a:off x="4656" y="3298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89" name="Text Box 157"/>
              <p:cNvSpPr txBox="1">
                <a:spLocks noChangeArrowheads="1"/>
              </p:cNvSpPr>
              <p:nvPr/>
            </p:nvSpPr>
            <p:spPr bwMode="auto">
              <a:xfrm>
                <a:off x="4656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4 </a:t>
                </a:r>
              </a:p>
            </p:txBody>
          </p:sp>
          <p:sp>
            <p:nvSpPr>
              <p:cNvPr id="18590" name="Oval 158"/>
              <p:cNvSpPr>
                <a:spLocks noChangeArrowheads="1"/>
              </p:cNvSpPr>
              <p:nvPr/>
            </p:nvSpPr>
            <p:spPr bwMode="auto">
              <a:xfrm>
                <a:off x="5376" y="3298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91" name="Text Box 159"/>
              <p:cNvSpPr txBox="1">
                <a:spLocks noChangeArrowheads="1"/>
              </p:cNvSpPr>
              <p:nvPr/>
            </p:nvSpPr>
            <p:spPr bwMode="auto">
              <a:xfrm>
                <a:off x="5367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5 </a:t>
                </a:r>
              </a:p>
            </p:txBody>
          </p:sp>
          <p:cxnSp>
            <p:nvCxnSpPr>
              <p:cNvPr id="18592" name="AutoShape 160"/>
              <p:cNvCxnSpPr>
                <a:cxnSpLocks noChangeShapeType="1"/>
                <a:stCxn id="18584" idx="6"/>
                <a:endCxn id="18582" idx="2"/>
              </p:cNvCxnSpPr>
              <p:nvPr/>
            </p:nvCxnSpPr>
            <p:spPr bwMode="auto">
              <a:xfrm>
                <a:off x="4820" y="2639"/>
                <a:ext cx="556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8593" name="AutoShape 161"/>
              <p:cNvCxnSpPr>
                <a:cxnSpLocks noChangeShapeType="1"/>
                <a:stCxn id="18584" idx="4"/>
                <a:endCxn id="18588" idx="0"/>
              </p:cNvCxnSpPr>
              <p:nvPr/>
            </p:nvCxnSpPr>
            <p:spPr bwMode="auto">
              <a:xfrm>
                <a:off x="4738" y="2843"/>
                <a:ext cx="0" cy="455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8594" name="AutoShape 162"/>
              <p:cNvCxnSpPr>
                <a:cxnSpLocks noChangeShapeType="1"/>
                <a:stCxn id="18588" idx="7"/>
                <a:endCxn id="18586" idx="3"/>
              </p:cNvCxnSpPr>
              <p:nvPr/>
            </p:nvCxnSpPr>
            <p:spPr bwMode="auto">
              <a:xfrm flipV="1">
                <a:off x="4796" y="3193"/>
                <a:ext cx="268" cy="165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8595" name="AutoShape 163"/>
              <p:cNvCxnSpPr>
                <a:cxnSpLocks noChangeShapeType="1"/>
                <a:stCxn id="18586" idx="7"/>
                <a:endCxn id="18582" idx="3"/>
              </p:cNvCxnSpPr>
              <p:nvPr/>
            </p:nvCxnSpPr>
            <p:spPr bwMode="auto">
              <a:xfrm flipV="1">
                <a:off x="5180" y="2783"/>
                <a:ext cx="220" cy="121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8596" name="AutoShape 164"/>
              <p:cNvCxnSpPr>
                <a:cxnSpLocks noChangeShapeType="1"/>
                <a:stCxn id="18590" idx="0"/>
                <a:endCxn id="18582" idx="4"/>
              </p:cNvCxnSpPr>
              <p:nvPr/>
            </p:nvCxnSpPr>
            <p:spPr bwMode="auto">
              <a:xfrm flipV="1">
                <a:off x="5458" y="2843"/>
                <a:ext cx="0" cy="455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8597" name="AutoShape 165"/>
              <p:cNvCxnSpPr>
                <a:cxnSpLocks noChangeShapeType="1"/>
                <a:stCxn id="18590" idx="1"/>
                <a:endCxn id="18586" idx="5"/>
              </p:cNvCxnSpPr>
              <p:nvPr/>
            </p:nvCxnSpPr>
            <p:spPr bwMode="auto">
              <a:xfrm flipH="1" flipV="1">
                <a:off x="5180" y="3193"/>
                <a:ext cx="220" cy="165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  <p:sp>
          <p:nvSpPr>
            <p:cNvPr id="18598" name="Text Box 166"/>
            <p:cNvSpPr txBox="1">
              <a:spLocks noChangeArrowheads="1"/>
            </p:cNvSpPr>
            <p:nvPr/>
          </p:nvSpPr>
          <p:spPr bwMode="auto">
            <a:xfrm>
              <a:off x="5015" y="2208"/>
              <a:ext cx="35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</p:grpSp>
      <p:graphicFrame>
        <p:nvGraphicFramePr>
          <p:cNvPr id="18620" name="Group 188"/>
          <p:cNvGraphicFramePr>
            <a:graphicFrameLocks noGrp="1"/>
          </p:cNvGraphicFramePr>
          <p:nvPr/>
        </p:nvGraphicFramePr>
        <p:xfrm>
          <a:off x="4195763" y="3886200"/>
          <a:ext cx="1219200" cy="22860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7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v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v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v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v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v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8666" name="Group 234"/>
          <p:cNvGrpSpPr>
            <a:grpSpLocks/>
          </p:cNvGrpSpPr>
          <p:nvPr/>
        </p:nvGrpSpPr>
        <p:grpSpPr bwMode="auto">
          <a:xfrm>
            <a:off x="5867401" y="3884614"/>
            <a:ext cx="2100263" cy="403225"/>
            <a:chOff x="2736" y="2447"/>
            <a:chExt cx="1323" cy="254"/>
          </a:xfrm>
        </p:grpSpPr>
        <p:sp>
          <p:nvSpPr>
            <p:cNvPr id="18513" name="Rectangle 81"/>
            <p:cNvSpPr>
              <a:spLocks noChangeArrowheads="1"/>
            </p:cNvSpPr>
            <p:nvPr/>
          </p:nvSpPr>
          <p:spPr bwMode="auto">
            <a:xfrm>
              <a:off x="2736" y="2447"/>
              <a:ext cx="1323" cy="254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      0         1 </a:t>
              </a:r>
            </a:p>
          </p:txBody>
        </p:sp>
        <p:sp>
          <p:nvSpPr>
            <p:cNvPr id="18514" name="Line 82"/>
            <p:cNvSpPr>
              <a:spLocks noChangeShapeType="1"/>
            </p:cNvSpPr>
            <p:nvPr/>
          </p:nvSpPr>
          <p:spPr bwMode="auto">
            <a:xfrm>
              <a:off x="2981" y="2447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15" name="Line 83"/>
            <p:cNvSpPr>
              <a:spLocks noChangeShapeType="1"/>
            </p:cNvSpPr>
            <p:nvPr/>
          </p:nvSpPr>
          <p:spPr bwMode="auto">
            <a:xfrm>
              <a:off x="3254" y="2447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16" name="Line 84"/>
            <p:cNvSpPr>
              <a:spLocks noChangeShapeType="1"/>
            </p:cNvSpPr>
            <p:nvPr/>
          </p:nvSpPr>
          <p:spPr bwMode="auto">
            <a:xfrm>
              <a:off x="3528" y="2447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17" name="Line 85"/>
            <p:cNvSpPr>
              <a:spLocks noChangeShapeType="1"/>
            </p:cNvSpPr>
            <p:nvPr/>
          </p:nvSpPr>
          <p:spPr bwMode="auto">
            <a:xfrm>
              <a:off x="3802" y="2447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669" name="Group 237"/>
          <p:cNvGrpSpPr>
            <a:grpSpLocks/>
          </p:cNvGrpSpPr>
          <p:nvPr/>
        </p:nvGrpSpPr>
        <p:grpSpPr bwMode="auto">
          <a:xfrm>
            <a:off x="8343901" y="4770438"/>
            <a:ext cx="2100263" cy="406400"/>
            <a:chOff x="4296" y="3005"/>
            <a:chExt cx="1323" cy="256"/>
          </a:xfrm>
        </p:grpSpPr>
        <p:sp>
          <p:nvSpPr>
            <p:cNvPr id="18525" name="Rectangle 93"/>
            <p:cNvSpPr>
              <a:spLocks noChangeArrowheads="1"/>
            </p:cNvSpPr>
            <p:nvPr/>
          </p:nvSpPr>
          <p:spPr bwMode="auto">
            <a:xfrm>
              <a:off x="4296" y="3005"/>
              <a:ext cx="1323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      2         3</a:t>
              </a:r>
            </a:p>
          </p:txBody>
        </p:sp>
        <p:sp>
          <p:nvSpPr>
            <p:cNvPr id="18526" name="Line 94"/>
            <p:cNvSpPr>
              <a:spLocks noChangeShapeType="1"/>
            </p:cNvSpPr>
            <p:nvPr/>
          </p:nvSpPr>
          <p:spPr bwMode="auto">
            <a:xfrm>
              <a:off x="4541" y="3005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27" name="Line 95"/>
            <p:cNvSpPr>
              <a:spLocks noChangeShapeType="1"/>
            </p:cNvSpPr>
            <p:nvPr/>
          </p:nvSpPr>
          <p:spPr bwMode="auto">
            <a:xfrm>
              <a:off x="4814" y="3005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28" name="Line 96"/>
            <p:cNvSpPr>
              <a:spLocks noChangeShapeType="1"/>
            </p:cNvSpPr>
            <p:nvPr/>
          </p:nvSpPr>
          <p:spPr bwMode="auto">
            <a:xfrm>
              <a:off x="5088" y="3005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29" name="Line 97"/>
            <p:cNvSpPr>
              <a:spLocks noChangeShapeType="1"/>
            </p:cNvSpPr>
            <p:nvPr/>
          </p:nvSpPr>
          <p:spPr bwMode="auto">
            <a:xfrm>
              <a:off x="5362" y="3005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668" name="Group 236"/>
          <p:cNvGrpSpPr>
            <a:grpSpLocks/>
          </p:cNvGrpSpPr>
          <p:nvPr/>
        </p:nvGrpSpPr>
        <p:grpSpPr bwMode="auto">
          <a:xfrm>
            <a:off x="5865813" y="4783138"/>
            <a:ext cx="2100262" cy="406400"/>
            <a:chOff x="2735" y="3013"/>
            <a:chExt cx="1323" cy="256"/>
          </a:xfrm>
        </p:grpSpPr>
        <p:sp>
          <p:nvSpPr>
            <p:cNvPr id="18531" name="Rectangle 99"/>
            <p:cNvSpPr>
              <a:spLocks noChangeArrowheads="1"/>
            </p:cNvSpPr>
            <p:nvPr/>
          </p:nvSpPr>
          <p:spPr bwMode="auto">
            <a:xfrm>
              <a:off x="2735" y="3013"/>
              <a:ext cx="1323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      2         1</a:t>
              </a:r>
            </a:p>
          </p:txBody>
        </p:sp>
        <p:sp>
          <p:nvSpPr>
            <p:cNvPr id="18532" name="Line 100"/>
            <p:cNvSpPr>
              <a:spLocks noChangeShapeType="1"/>
            </p:cNvSpPr>
            <p:nvPr/>
          </p:nvSpPr>
          <p:spPr bwMode="auto">
            <a:xfrm>
              <a:off x="2980" y="3013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33" name="Line 101"/>
            <p:cNvSpPr>
              <a:spLocks noChangeShapeType="1"/>
            </p:cNvSpPr>
            <p:nvPr/>
          </p:nvSpPr>
          <p:spPr bwMode="auto">
            <a:xfrm>
              <a:off x="3253" y="3013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34" name="Line 102"/>
            <p:cNvSpPr>
              <a:spLocks noChangeShapeType="1"/>
            </p:cNvSpPr>
            <p:nvPr/>
          </p:nvSpPr>
          <p:spPr bwMode="auto">
            <a:xfrm>
              <a:off x="3527" y="3013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35" name="Line 103"/>
            <p:cNvSpPr>
              <a:spLocks noChangeShapeType="1"/>
            </p:cNvSpPr>
            <p:nvPr/>
          </p:nvSpPr>
          <p:spPr bwMode="auto">
            <a:xfrm>
              <a:off x="3801" y="3013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671" name="Group 239"/>
          <p:cNvGrpSpPr>
            <a:grpSpLocks/>
          </p:cNvGrpSpPr>
          <p:nvPr/>
        </p:nvGrpSpPr>
        <p:grpSpPr bwMode="auto">
          <a:xfrm>
            <a:off x="8313738" y="5727700"/>
            <a:ext cx="2100262" cy="406400"/>
            <a:chOff x="4277" y="3608"/>
            <a:chExt cx="1323" cy="256"/>
          </a:xfrm>
        </p:grpSpPr>
        <p:sp>
          <p:nvSpPr>
            <p:cNvPr id="18537" name="Rectangle 105"/>
            <p:cNvSpPr>
              <a:spLocks noChangeArrowheads="1"/>
            </p:cNvSpPr>
            <p:nvPr/>
          </p:nvSpPr>
          <p:spPr bwMode="auto">
            <a:xfrm>
              <a:off x="4277" y="3608"/>
              <a:ext cx="1323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      2         4      </a:t>
              </a:r>
            </a:p>
          </p:txBody>
        </p:sp>
        <p:sp>
          <p:nvSpPr>
            <p:cNvPr id="18538" name="Line 106"/>
            <p:cNvSpPr>
              <a:spLocks noChangeShapeType="1"/>
            </p:cNvSpPr>
            <p:nvPr/>
          </p:nvSpPr>
          <p:spPr bwMode="auto">
            <a:xfrm>
              <a:off x="4522" y="3608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39" name="Line 107"/>
            <p:cNvSpPr>
              <a:spLocks noChangeShapeType="1"/>
            </p:cNvSpPr>
            <p:nvPr/>
          </p:nvSpPr>
          <p:spPr bwMode="auto">
            <a:xfrm>
              <a:off x="4795" y="3608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40" name="Line 108"/>
            <p:cNvSpPr>
              <a:spLocks noChangeShapeType="1"/>
            </p:cNvSpPr>
            <p:nvPr/>
          </p:nvSpPr>
          <p:spPr bwMode="auto">
            <a:xfrm>
              <a:off x="5069" y="3608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41" name="Line 109"/>
            <p:cNvSpPr>
              <a:spLocks noChangeShapeType="1"/>
            </p:cNvSpPr>
            <p:nvPr/>
          </p:nvSpPr>
          <p:spPr bwMode="auto">
            <a:xfrm>
              <a:off x="5343" y="3608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670" name="Group 238"/>
          <p:cNvGrpSpPr>
            <a:grpSpLocks/>
          </p:cNvGrpSpPr>
          <p:nvPr/>
        </p:nvGrpSpPr>
        <p:grpSpPr bwMode="auto">
          <a:xfrm>
            <a:off x="5889626" y="5722938"/>
            <a:ext cx="2100263" cy="406400"/>
            <a:chOff x="2750" y="3605"/>
            <a:chExt cx="1323" cy="256"/>
          </a:xfrm>
        </p:grpSpPr>
        <p:sp>
          <p:nvSpPr>
            <p:cNvPr id="18543" name="Rectangle 111"/>
            <p:cNvSpPr>
              <a:spLocks noChangeArrowheads="1"/>
            </p:cNvSpPr>
            <p:nvPr/>
          </p:nvSpPr>
          <p:spPr bwMode="auto">
            <a:xfrm>
              <a:off x="2750" y="3605"/>
              <a:ext cx="1323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      4         1</a:t>
              </a:r>
            </a:p>
          </p:txBody>
        </p:sp>
        <p:sp>
          <p:nvSpPr>
            <p:cNvPr id="18544" name="Line 112"/>
            <p:cNvSpPr>
              <a:spLocks noChangeShapeType="1"/>
            </p:cNvSpPr>
            <p:nvPr/>
          </p:nvSpPr>
          <p:spPr bwMode="auto">
            <a:xfrm>
              <a:off x="2995" y="3605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45" name="Line 113"/>
            <p:cNvSpPr>
              <a:spLocks noChangeShapeType="1"/>
            </p:cNvSpPr>
            <p:nvPr/>
          </p:nvSpPr>
          <p:spPr bwMode="auto">
            <a:xfrm>
              <a:off x="3268" y="3605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46" name="Line 114"/>
            <p:cNvSpPr>
              <a:spLocks noChangeShapeType="1"/>
            </p:cNvSpPr>
            <p:nvPr/>
          </p:nvSpPr>
          <p:spPr bwMode="auto">
            <a:xfrm>
              <a:off x="3542" y="3605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47" name="Line 115"/>
            <p:cNvSpPr>
              <a:spLocks noChangeShapeType="1"/>
            </p:cNvSpPr>
            <p:nvPr/>
          </p:nvSpPr>
          <p:spPr bwMode="auto">
            <a:xfrm>
              <a:off x="3816" y="3605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549" name="Line 117"/>
          <p:cNvSpPr>
            <a:spLocks noChangeShapeType="1"/>
          </p:cNvSpPr>
          <p:nvPr/>
        </p:nvSpPr>
        <p:spPr bwMode="auto">
          <a:xfrm>
            <a:off x="5110164" y="4978400"/>
            <a:ext cx="758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50" name="Line 118"/>
          <p:cNvSpPr>
            <a:spLocks noChangeShapeType="1"/>
          </p:cNvSpPr>
          <p:nvPr/>
        </p:nvSpPr>
        <p:spPr bwMode="auto">
          <a:xfrm>
            <a:off x="5110164" y="5913438"/>
            <a:ext cx="7762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60" name="Line 128"/>
          <p:cNvSpPr>
            <a:spLocks noChangeShapeType="1"/>
          </p:cNvSpPr>
          <p:nvPr/>
        </p:nvSpPr>
        <p:spPr bwMode="auto">
          <a:xfrm>
            <a:off x="7756525" y="4076701"/>
            <a:ext cx="0" cy="708025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61" name="Line 129"/>
          <p:cNvSpPr>
            <a:spLocks noChangeShapeType="1"/>
          </p:cNvSpPr>
          <p:nvPr/>
        </p:nvSpPr>
        <p:spPr bwMode="auto">
          <a:xfrm>
            <a:off x="7773988" y="5013325"/>
            <a:ext cx="0" cy="706438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66" name="Line 134"/>
          <p:cNvSpPr>
            <a:spLocks noChangeShapeType="1"/>
          </p:cNvSpPr>
          <p:nvPr/>
        </p:nvSpPr>
        <p:spPr bwMode="auto">
          <a:xfrm>
            <a:off x="9377363" y="4978401"/>
            <a:ext cx="0" cy="741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626" name="Group 194"/>
          <p:cNvGrpSpPr>
            <a:grpSpLocks/>
          </p:cNvGrpSpPr>
          <p:nvPr/>
        </p:nvGrpSpPr>
        <p:grpSpPr bwMode="auto">
          <a:xfrm>
            <a:off x="5110163" y="5137150"/>
            <a:ext cx="5186362" cy="349250"/>
            <a:chOff x="1536" y="3236"/>
            <a:chExt cx="3267" cy="220"/>
          </a:xfrm>
        </p:grpSpPr>
        <p:sp>
          <p:nvSpPr>
            <p:cNvPr id="18568" name="Line 136"/>
            <p:cNvSpPr>
              <a:spLocks noChangeShapeType="1"/>
            </p:cNvSpPr>
            <p:nvPr/>
          </p:nvSpPr>
          <p:spPr bwMode="auto">
            <a:xfrm flipV="1">
              <a:off x="1536" y="3456"/>
              <a:ext cx="3264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69" name="Line 137"/>
            <p:cNvSpPr>
              <a:spLocks noChangeShapeType="1"/>
            </p:cNvSpPr>
            <p:nvPr/>
          </p:nvSpPr>
          <p:spPr bwMode="auto">
            <a:xfrm flipV="1">
              <a:off x="4803" y="3236"/>
              <a:ext cx="0" cy="22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570" name="Line 138"/>
          <p:cNvSpPr>
            <a:spLocks noChangeShapeType="1"/>
          </p:cNvSpPr>
          <p:nvPr/>
        </p:nvSpPr>
        <p:spPr bwMode="auto">
          <a:xfrm flipV="1">
            <a:off x="10279063" y="4292600"/>
            <a:ext cx="0" cy="649288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76" name="Text Box 144"/>
          <p:cNvSpPr txBox="1">
            <a:spLocks noChangeArrowheads="1"/>
          </p:cNvSpPr>
          <p:nvPr/>
        </p:nvSpPr>
        <p:spPr bwMode="auto">
          <a:xfrm>
            <a:off x="9191625" y="573405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8575" name="Text Box 143"/>
          <p:cNvSpPr txBox="1">
            <a:spLocks noChangeArrowheads="1"/>
          </p:cNvSpPr>
          <p:nvPr/>
        </p:nvSpPr>
        <p:spPr bwMode="auto">
          <a:xfrm>
            <a:off x="9191625" y="3908425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 </a:t>
            </a:r>
          </a:p>
        </p:txBody>
      </p:sp>
      <p:sp>
        <p:nvSpPr>
          <p:cNvPr id="18577" name="Text Box 145"/>
          <p:cNvSpPr txBox="1">
            <a:spLocks noChangeArrowheads="1"/>
          </p:cNvSpPr>
          <p:nvPr/>
        </p:nvSpPr>
        <p:spPr bwMode="auto">
          <a:xfrm>
            <a:off x="10029825" y="3908425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 </a:t>
            </a:r>
          </a:p>
        </p:txBody>
      </p:sp>
      <p:sp>
        <p:nvSpPr>
          <p:cNvPr id="18578" name="Text Box 146"/>
          <p:cNvSpPr txBox="1">
            <a:spLocks noChangeArrowheads="1"/>
          </p:cNvSpPr>
          <p:nvPr/>
        </p:nvSpPr>
        <p:spPr bwMode="auto">
          <a:xfrm>
            <a:off x="10055225" y="573405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8579" name="Text Box 147"/>
          <p:cNvSpPr txBox="1">
            <a:spLocks noChangeArrowheads="1"/>
          </p:cNvSpPr>
          <p:nvPr/>
        </p:nvSpPr>
        <p:spPr bwMode="auto">
          <a:xfrm>
            <a:off x="7612063" y="570865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8623" name="Freeform 191"/>
          <p:cNvSpPr>
            <a:spLocks/>
          </p:cNvSpPr>
          <p:nvPr/>
        </p:nvSpPr>
        <p:spPr bwMode="auto">
          <a:xfrm>
            <a:off x="6945313" y="3597276"/>
            <a:ext cx="2432050" cy="461665"/>
          </a:xfrm>
          <a:custGeom>
            <a:avLst/>
            <a:gdLst/>
            <a:ahLst/>
            <a:cxnLst>
              <a:cxn ang="0">
                <a:pos x="0" y="278"/>
              </a:cxn>
              <a:cxn ang="0">
                <a:pos x="10" y="0"/>
              </a:cxn>
              <a:cxn ang="0">
                <a:pos x="1531" y="0"/>
              </a:cxn>
              <a:cxn ang="0">
                <a:pos x="1532" y="182"/>
              </a:cxn>
            </a:cxnLst>
            <a:rect l="0" t="0" r="r" b="b"/>
            <a:pathLst>
              <a:path w="1532" h="278">
                <a:moveTo>
                  <a:pt x="0" y="278"/>
                </a:moveTo>
                <a:lnTo>
                  <a:pt x="10" y="0"/>
                </a:lnTo>
                <a:lnTo>
                  <a:pt x="1531" y="0"/>
                </a:lnTo>
                <a:lnTo>
                  <a:pt x="1532" y="182"/>
                </a:ln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624" name="Freeform 192"/>
          <p:cNvSpPr>
            <a:spLocks/>
          </p:cNvSpPr>
          <p:nvPr/>
        </p:nvSpPr>
        <p:spPr bwMode="auto">
          <a:xfrm>
            <a:off x="5110163" y="3435351"/>
            <a:ext cx="2646362" cy="461665"/>
          </a:xfrm>
          <a:custGeom>
            <a:avLst/>
            <a:gdLst/>
            <a:ahLst/>
            <a:cxnLst>
              <a:cxn ang="0">
                <a:pos x="0" y="716"/>
              </a:cxn>
              <a:cxn ang="0">
                <a:pos x="305" y="716"/>
              </a:cxn>
              <a:cxn ang="0">
                <a:pos x="305" y="0"/>
              </a:cxn>
              <a:cxn ang="0">
                <a:pos x="1658" y="2"/>
              </a:cxn>
              <a:cxn ang="0">
                <a:pos x="1667" y="306"/>
              </a:cxn>
            </a:cxnLst>
            <a:rect l="0" t="0" r="r" b="b"/>
            <a:pathLst>
              <a:path w="1667" h="716">
                <a:moveTo>
                  <a:pt x="0" y="716"/>
                </a:moveTo>
                <a:lnTo>
                  <a:pt x="305" y="716"/>
                </a:lnTo>
                <a:lnTo>
                  <a:pt x="305" y="0"/>
                </a:lnTo>
                <a:lnTo>
                  <a:pt x="1658" y="2"/>
                </a:lnTo>
                <a:lnTo>
                  <a:pt x="1667" y="306"/>
                </a:lnTo>
              </a:path>
            </a:pathLst>
          </a:custGeom>
          <a:noFill/>
          <a:ln w="12700" cap="sq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625" name="Freeform 193"/>
          <p:cNvSpPr>
            <a:spLocks/>
          </p:cNvSpPr>
          <p:nvPr/>
        </p:nvSpPr>
        <p:spPr bwMode="auto">
          <a:xfrm>
            <a:off x="6938963" y="4489450"/>
            <a:ext cx="2438400" cy="463550"/>
          </a:xfrm>
          <a:custGeom>
            <a:avLst/>
            <a:gdLst/>
            <a:ahLst/>
            <a:cxnLst>
              <a:cxn ang="0">
                <a:pos x="4" y="292"/>
              </a:cxn>
              <a:cxn ang="0">
                <a:pos x="0" y="0"/>
              </a:cxn>
              <a:cxn ang="0">
                <a:pos x="1588" y="0"/>
              </a:cxn>
              <a:cxn ang="0">
                <a:pos x="1588" y="196"/>
              </a:cxn>
            </a:cxnLst>
            <a:rect l="0" t="0" r="r" b="b"/>
            <a:pathLst>
              <a:path w="1588" h="292">
                <a:moveTo>
                  <a:pt x="4" y="292"/>
                </a:moveTo>
                <a:lnTo>
                  <a:pt x="0" y="0"/>
                </a:lnTo>
                <a:lnTo>
                  <a:pt x="1588" y="0"/>
                </a:lnTo>
                <a:lnTo>
                  <a:pt x="1588" y="196"/>
                </a:ln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627" name="Freeform 195"/>
          <p:cNvSpPr>
            <a:spLocks/>
          </p:cNvSpPr>
          <p:nvPr/>
        </p:nvSpPr>
        <p:spPr bwMode="auto">
          <a:xfrm>
            <a:off x="6938963" y="5943601"/>
            <a:ext cx="3352800" cy="46166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3"/>
              </a:cxn>
              <a:cxn ang="0">
                <a:pos x="2111" y="257"/>
              </a:cxn>
              <a:cxn ang="0">
                <a:pos x="2112" y="96"/>
              </a:cxn>
            </a:cxnLst>
            <a:rect l="0" t="0" r="r" b="b"/>
            <a:pathLst>
              <a:path w="2112" h="257">
                <a:moveTo>
                  <a:pt x="0" y="0"/>
                </a:moveTo>
                <a:lnTo>
                  <a:pt x="0" y="253"/>
                </a:lnTo>
                <a:lnTo>
                  <a:pt x="2111" y="257"/>
                </a:lnTo>
                <a:lnTo>
                  <a:pt x="2112" y="96"/>
                </a:ln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8628" name="Group 196"/>
          <p:cNvGrpSpPr>
            <a:grpSpLocks/>
          </p:cNvGrpSpPr>
          <p:nvPr/>
        </p:nvGrpSpPr>
        <p:grpSpPr bwMode="auto">
          <a:xfrm>
            <a:off x="2176464" y="468314"/>
            <a:ext cx="3587751" cy="657225"/>
            <a:chOff x="284" y="1836"/>
            <a:chExt cx="2260" cy="414"/>
          </a:xfrm>
        </p:grpSpPr>
        <p:sp>
          <p:nvSpPr>
            <p:cNvPr id="18629" name="AutoShape 197"/>
            <p:cNvSpPr>
              <a:spLocks noChangeArrowheads="1"/>
            </p:cNvSpPr>
            <p:nvPr/>
          </p:nvSpPr>
          <p:spPr bwMode="auto">
            <a:xfrm>
              <a:off x="284" y="1836"/>
              <a:ext cx="2192" cy="279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指向依附于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ivex </a:t>
              </a: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的下一条边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</a:p>
          </p:txBody>
        </p:sp>
        <p:sp>
          <p:nvSpPr>
            <p:cNvPr id="18630" name="Line 198"/>
            <p:cNvSpPr>
              <a:spLocks noChangeShapeType="1"/>
            </p:cNvSpPr>
            <p:nvPr/>
          </p:nvSpPr>
          <p:spPr bwMode="auto">
            <a:xfrm flipH="1" flipV="1">
              <a:off x="2400" y="2080"/>
              <a:ext cx="144" cy="17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631" name="Group 199"/>
          <p:cNvGrpSpPr>
            <a:grpSpLocks/>
          </p:cNvGrpSpPr>
          <p:nvPr/>
        </p:nvGrpSpPr>
        <p:grpSpPr bwMode="auto">
          <a:xfrm>
            <a:off x="6864352" y="468314"/>
            <a:ext cx="3494087" cy="657225"/>
            <a:chOff x="3237" y="1836"/>
            <a:chExt cx="2201" cy="414"/>
          </a:xfrm>
        </p:grpSpPr>
        <p:sp>
          <p:nvSpPr>
            <p:cNvPr id="18632" name="AutoShape 200"/>
            <p:cNvSpPr>
              <a:spLocks noChangeArrowheads="1"/>
            </p:cNvSpPr>
            <p:nvPr/>
          </p:nvSpPr>
          <p:spPr bwMode="auto">
            <a:xfrm>
              <a:off x="3237" y="1836"/>
              <a:ext cx="2201" cy="279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指向依附于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jvex </a:t>
              </a: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的下一条边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</a:p>
          </p:txBody>
        </p:sp>
        <p:sp>
          <p:nvSpPr>
            <p:cNvPr id="18633" name="Line 201"/>
            <p:cNvSpPr>
              <a:spLocks noChangeShapeType="1"/>
            </p:cNvSpPr>
            <p:nvPr/>
          </p:nvSpPr>
          <p:spPr bwMode="auto">
            <a:xfrm flipV="1">
              <a:off x="3715" y="2080"/>
              <a:ext cx="0" cy="17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634" name="Group 202"/>
          <p:cNvGrpSpPr>
            <a:grpSpLocks/>
          </p:cNvGrpSpPr>
          <p:nvPr/>
        </p:nvGrpSpPr>
        <p:grpSpPr bwMode="auto">
          <a:xfrm>
            <a:off x="3965575" y="550864"/>
            <a:ext cx="4876800" cy="955675"/>
            <a:chOff x="1194" y="1728"/>
            <a:chExt cx="3072" cy="602"/>
          </a:xfrm>
        </p:grpSpPr>
        <p:grpSp>
          <p:nvGrpSpPr>
            <p:cNvPr id="18635" name="Group 203"/>
            <p:cNvGrpSpPr>
              <a:grpSpLocks/>
            </p:cNvGrpSpPr>
            <p:nvPr/>
          </p:nvGrpSpPr>
          <p:grpSpPr bwMode="auto">
            <a:xfrm>
              <a:off x="1194" y="2082"/>
              <a:ext cx="3072" cy="248"/>
              <a:chOff x="672" y="1820"/>
              <a:chExt cx="3072" cy="248"/>
            </a:xfrm>
          </p:grpSpPr>
          <p:sp>
            <p:nvSpPr>
              <p:cNvPr id="18636" name="Rectangle 204"/>
              <p:cNvSpPr>
                <a:spLocks noChangeArrowheads="1"/>
              </p:cNvSpPr>
              <p:nvPr/>
            </p:nvSpPr>
            <p:spPr bwMode="auto">
              <a:xfrm>
                <a:off x="672" y="1820"/>
                <a:ext cx="3072" cy="244"/>
              </a:xfrm>
              <a:prstGeom prst="rect">
                <a:avLst/>
              </a:prstGeom>
              <a:gradFill rotWithShape="0">
                <a:gsLst>
                  <a:gs pos="0">
                    <a:srgbClr val="FF66FF"/>
                  </a:gs>
                  <a:gs pos="50000">
                    <a:srgbClr val="FFFFFF"/>
                  </a:gs>
                  <a:gs pos="100000">
                    <a:srgbClr val="FF66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mark   ivex   ilink   jvex   jlink   info </a:t>
                </a:r>
              </a:p>
            </p:txBody>
          </p:sp>
          <p:sp>
            <p:nvSpPr>
              <p:cNvPr id="18637" name="Line 205"/>
              <p:cNvSpPr>
                <a:spLocks noChangeShapeType="1"/>
              </p:cNvSpPr>
              <p:nvPr/>
            </p:nvSpPr>
            <p:spPr bwMode="auto">
              <a:xfrm flipH="1">
                <a:off x="1248" y="1820"/>
                <a:ext cx="0" cy="2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638" name="Line 206"/>
              <p:cNvSpPr>
                <a:spLocks noChangeShapeType="1"/>
              </p:cNvSpPr>
              <p:nvPr/>
            </p:nvSpPr>
            <p:spPr bwMode="auto">
              <a:xfrm>
                <a:off x="2256" y="1820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639" name="Line 207"/>
              <p:cNvSpPr>
                <a:spLocks noChangeShapeType="1"/>
              </p:cNvSpPr>
              <p:nvPr/>
            </p:nvSpPr>
            <p:spPr bwMode="auto">
              <a:xfrm>
                <a:off x="2736" y="1820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640" name="Line 208"/>
              <p:cNvSpPr>
                <a:spLocks noChangeShapeType="1"/>
              </p:cNvSpPr>
              <p:nvPr/>
            </p:nvSpPr>
            <p:spPr bwMode="auto">
              <a:xfrm flipH="1">
                <a:off x="1728" y="1824"/>
                <a:ext cx="0" cy="2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641" name="Line 209"/>
              <p:cNvSpPr>
                <a:spLocks noChangeShapeType="1"/>
              </p:cNvSpPr>
              <p:nvPr/>
            </p:nvSpPr>
            <p:spPr bwMode="auto">
              <a:xfrm>
                <a:off x="3264" y="1824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8642" name="Text Box 210"/>
            <p:cNvSpPr txBox="1">
              <a:spLocks noChangeArrowheads="1"/>
            </p:cNvSpPr>
            <p:nvPr/>
          </p:nvSpPr>
          <p:spPr bwMode="auto">
            <a:xfrm>
              <a:off x="2270" y="1728"/>
              <a:ext cx="75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边结点 </a:t>
              </a:r>
            </a:p>
          </p:txBody>
        </p:sp>
      </p:grpSp>
      <p:sp>
        <p:nvSpPr>
          <p:cNvPr id="18643" name="AutoShape 211"/>
          <p:cNvSpPr>
            <a:spLocks noChangeArrowheads="1"/>
          </p:cNvSpPr>
          <p:nvPr/>
        </p:nvSpPr>
        <p:spPr bwMode="auto">
          <a:xfrm>
            <a:off x="1944504" y="1069830"/>
            <a:ext cx="1687880" cy="1071854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6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标志域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</a:p>
          <a:p>
            <a:pPr algn="ctr">
              <a:lnSpc>
                <a:spcPct val="6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标记此边是 </a:t>
            </a:r>
          </a:p>
          <a:p>
            <a:pPr algn="ctr">
              <a:lnSpc>
                <a:spcPct val="6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否被搜索过  </a:t>
            </a:r>
          </a:p>
        </p:txBody>
      </p:sp>
      <p:sp>
        <p:nvSpPr>
          <p:cNvPr id="18644" name="Line 212"/>
          <p:cNvSpPr>
            <a:spLocks noChangeShapeType="1"/>
          </p:cNvSpPr>
          <p:nvPr/>
        </p:nvSpPr>
        <p:spPr bwMode="auto">
          <a:xfrm rot="5400000">
            <a:off x="3801269" y="1158082"/>
            <a:ext cx="0" cy="30956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8645" name="Group 213"/>
          <p:cNvGrpSpPr>
            <a:grpSpLocks/>
          </p:cNvGrpSpPr>
          <p:nvPr/>
        </p:nvGrpSpPr>
        <p:grpSpPr bwMode="auto">
          <a:xfrm>
            <a:off x="4102101" y="1500189"/>
            <a:ext cx="4673600" cy="706437"/>
            <a:chOff x="1497" y="2486"/>
            <a:chExt cx="2944" cy="445"/>
          </a:xfrm>
        </p:grpSpPr>
        <p:sp>
          <p:nvSpPr>
            <p:cNvPr id="18646" name="Line 214"/>
            <p:cNvSpPr>
              <a:spLocks noChangeShapeType="1"/>
            </p:cNvSpPr>
            <p:nvPr/>
          </p:nvSpPr>
          <p:spPr bwMode="auto">
            <a:xfrm>
              <a:off x="3235" y="2486"/>
              <a:ext cx="0" cy="17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647" name="Line 215"/>
            <p:cNvSpPr>
              <a:spLocks noChangeShapeType="1"/>
            </p:cNvSpPr>
            <p:nvPr/>
          </p:nvSpPr>
          <p:spPr bwMode="auto">
            <a:xfrm>
              <a:off x="2227" y="2486"/>
              <a:ext cx="0" cy="17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648" name="AutoShape 216"/>
            <p:cNvSpPr>
              <a:spLocks noChangeArrowheads="1"/>
            </p:cNvSpPr>
            <p:nvPr/>
          </p:nvSpPr>
          <p:spPr bwMode="auto">
            <a:xfrm>
              <a:off x="1497" y="2652"/>
              <a:ext cx="2944" cy="279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该边依附的两个顶点在表头数组中位置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</a:p>
          </p:txBody>
        </p:sp>
      </p:grpSp>
      <p:grpSp>
        <p:nvGrpSpPr>
          <p:cNvPr id="18649" name="Group 217"/>
          <p:cNvGrpSpPr>
            <a:grpSpLocks/>
          </p:cNvGrpSpPr>
          <p:nvPr/>
        </p:nvGrpSpPr>
        <p:grpSpPr bwMode="auto">
          <a:xfrm>
            <a:off x="4638676" y="2227263"/>
            <a:ext cx="2112963" cy="914400"/>
            <a:chOff x="1933" y="3024"/>
            <a:chExt cx="1331" cy="576"/>
          </a:xfrm>
        </p:grpSpPr>
        <p:grpSp>
          <p:nvGrpSpPr>
            <p:cNvPr id="18650" name="Group 218"/>
            <p:cNvGrpSpPr>
              <a:grpSpLocks/>
            </p:cNvGrpSpPr>
            <p:nvPr/>
          </p:nvGrpSpPr>
          <p:grpSpPr bwMode="auto">
            <a:xfrm>
              <a:off x="1933" y="3322"/>
              <a:ext cx="1331" cy="278"/>
              <a:chOff x="1693" y="3322"/>
              <a:chExt cx="1331" cy="278"/>
            </a:xfrm>
          </p:grpSpPr>
          <p:sp>
            <p:nvSpPr>
              <p:cNvPr id="18651" name="Rectangle 219"/>
              <p:cNvSpPr>
                <a:spLocks noChangeArrowheads="1"/>
              </p:cNvSpPr>
              <p:nvPr/>
            </p:nvSpPr>
            <p:spPr bwMode="auto">
              <a:xfrm>
                <a:off x="1693" y="3322"/>
                <a:ext cx="1331" cy="278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data   firstedge </a:t>
                </a:r>
              </a:p>
            </p:txBody>
          </p:sp>
          <p:sp>
            <p:nvSpPr>
              <p:cNvPr id="18652" name="Line 220"/>
              <p:cNvSpPr>
                <a:spLocks noChangeShapeType="1"/>
              </p:cNvSpPr>
              <p:nvPr/>
            </p:nvSpPr>
            <p:spPr bwMode="auto">
              <a:xfrm>
                <a:off x="2192" y="3324"/>
                <a:ext cx="0" cy="2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8653" name="Text Box 221"/>
            <p:cNvSpPr txBox="1">
              <a:spLocks noChangeArrowheads="1"/>
            </p:cNvSpPr>
            <p:nvPr/>
          </p:nvSpPr>
          <p:spPr bwMode="auto">
            <a:xfrm>
              <a:off x="2184" y="3024"/>
              <a:ext cx="94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顶点结点 </a:t>
              </a:r>
            </a:p>
          </p:txBody>
        </p:sp>
      </p:grpSp>
      <p:sp>
        <p:nvSpPr>
          <p:cNvPr id="18655" name="AutoShape 223"/>
          <p:cNvSpPr>
            <a:spLocks noChangeArrowheads="1"/>
          </p:cNvSpPr>
          <p:nvPr/>
        </p:nvSpPr>
        <p:spPr bwMode="auto">
          <a:xfrm>
            <a:off x="1898987" y="2703632"/>
            <a:ext cx="2517100" cy="442674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存与顶点有关的信息</a:t>
            </a:r>
          </a:p>
        </p:txBody>
      </p:sp>
      <p:sp>
        <p:nvSpPr>
          <p:cNvPr id="18656" name="Line 224"/>
          <p:cNvSpPr>
            <a:spLocks noChangeShapeType="1"/>
          </p:cNvSpPr>
          <p:nvPr/>
        </p:nvSpPr>
        <p:spPr bwMode="auto">
          <a:xfrm rot="5400000">
            <a:off x="4524375" y="2798763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658" name="AutoShape 226"/>
          <p:cNvSpPr>
            <a:spLocks noChangeArrowheads="1"/>
          </p:cNvSpPr>
          <p:nvPr/>
        </p:nvSpPr>
        <p:spPr bwMode="auto">
          <a:xfrm>
            <a:off x="7013516" y="2678232"/>
            <a:ext cx="3552944" cy="442674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指向第一条依附于该顶点的边</a:t>
            </a:r>
            <a:endParaRPr lang="zh-CN" altLang="en-US" sz="2000">
              <a:solidFill>
                <a:schemeClr val="tx1"/>
              </a:solidFill>
              <a:effectLst/>
              <a:ea typeface="楷体_GB2312" pitchFamily="49" charset="-122"/>
            </a:endParaRPr>
          </a:p>
        </p:txBody>
      </p:sp>
      <p:sp>
        <p:nvSpPr>
          <p:cNvPr id="18659" name="Line 227"/>
          <p:cNvSpPr>
            <a:spLocks noChangeShapeType="1"/>
          </p:cNvSpPr>
          <p:nvPr/>
        </p:nvSpPr>
        <p:spPr bwMode="auto">
          <a:xfrm rot="16200000" flipH="1">
            <a:off x="6886575" y="2798763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661" name="Line 229"/>
          <p:cNvSpPr>
            <a:spLocks noChangeShapeType="1"/>
          </p:cNvSpPr>
          <p:nvPr/>
        </p:nvSpPr>
        <p:spPr bwMode="auto">
          <a:xfrm>
            <a:off x="5087938" y="4076700"/>
            <a:ext cx="792162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8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8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8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4" dur="500"/>
                                        <p:tgtEl>
                                          <p:spTgt spid="18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8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8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8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8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8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86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86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8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8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8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8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8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18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8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8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18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49" grpId="0" animBg="1"/>
      <p:bldP spid="18550" grpId="0" animBg="1"/>
      <p:bldP spid="18560" grpId="0" animBg="1"/>
      <p:bldP spid="18561" grpId="0" animBg="1"/>
      <p:bldP spid="18566" grpId="0" animBg="1"/>
      <p:bldP spid="18570" grpId="0" animBg="1"/>
      <p:bldP spid="18576" grpId="0" autoUpdateAnimBg="0"/>
      <p:bldP spid="18575" grpId="0" autoUpdateAnimBg="0"/>
      <p:bldP spid="18577" grpId="0" autoUpdateAnimBg="0"/>
      <p:bldP spid="18578" grpId="0" autoUpdateAnimBg="0"/>
      <p:bldP spid="18579" grpId="0" autoUpdateAnimBg="0"/>
      <p:bldP spid="18623" grpId="0" animBg="1"/>
      <p:bldP spid="18624" grpId="0" animBg="1"/>
      <p:bldP spid="18625" grpId="0" animBg="1"/>
      <p:bldP spid="18627" grpId="0" animBg="1"/>
      <p:bldP spid="1866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2" name="Text Box 4"/>
          <p:cNvSpPr txBox="1">
            <a:spLocks noChangeArrowheads="1"/>
          </p:cNvSpPr>
          <p:nvPr/>
        </p:nvSpPr>
        <p:spPr bwMode="auto">
          <a:xfrm>
            <a:off x="2182813" y="935038"/>
            <a:ext cx="7675562" cy="551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#define MAX_VERTEX_NUM 20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typedef emnu {unvisited, visited} VisitIf;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typedef struct Ebox {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VisitIf  mark; //</a:t>
            </a:r>
            <a:r>
              <a:rPr lang="en-US" altLang="zh-CN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访问标记 </a:t>
            </a:r>
          </a:p>
          <a:p>
            <a:pPr>
              <a:spcBef>
                <a:spcPct val="0"/>
              </a:spcBef>
            </a:pP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  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int  ivex, jvex;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该边依附的两个顶点的位置 </a:t>
            </a:r>
          </a:p>
          <a:p>
            <a:pPr>
              <a:spcBef>
                <a:spcPct val="0"/>
              </a:spcBef>
            </a:pP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  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struct EBox  *ilink, *jlink;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分别指向依附这两个顶点的下一条边 </a:t>
            </a:r>
          </a:p>
          <a:p>
            <a:pPr>
              <a:spcBef>
                <a:spcPct val="0"/>
              </a:spcBef>
            </a:pP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   </a:t>
            </a:r>
            <a:r>
              <a:rPr lang="en-US" altLang="zh-CN" sz="2000">
                <a:solidFill>
                  <a:srgbClr val="808080"/>
                </a:solidFill>
                <a:effectLst/>
                <a:ea typeface="楷体_GB2312" pitchFamily="49" charset="-122"/>
                <a:cs typeface=""/>
              </a:rPr>
              <a:t>InfoType  *info;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该边信息指针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} EBox; </a:t>
            </a:r>
          </a:p>
          <a:p>
            <a:pPr>
              <a:lnSpc>
                <a:spcPct val="19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typedef struct VexBox {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VertexType  data;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EBox  *firstedge; //</a:t>
            </a:r>
            <a:r>
              <a:rPr lang="en-US" altLang="zh-CN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指向第一条依附该顶点的边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} VexBox; </a:t>
            </a:r>
          </a:p>
          <a:p>
            <a:pPr>
              <a:lnSpc>
                <a:spcPct val="19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typedef struct {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VexBox  adjmulist[MAX_VERTEX_NUM];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int   vexnum, edgenum;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无向图的当前顶点数和边数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} AMLGraph; </a:t>
            </a:r>
          </a:p>
        </p:txBody>
      </p:sp>
      <p:sp>
        <p:nvSpPr>
          <p:cNvPr id="165893" name="Text Box 5"/>
          <p:cNvSpPr txBox="1">
            <a:spLocks noChangeArrowheads="1"/>
          </p:cNvSpPr>
          <p:nvPr/>
        </p:nvSpPr>
        <p:spPr bwMode="auto">
          <a:xfrm>
            <a:off x="2182813" y="471489"/>
            <a:ext cx="46923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无向图的邻接多重表存储表示：  </a:t>
            </a:r>
          </a:p>
        </p:txBody>
      </p:sp>
      <p:sp>
        <p:nvSpPr>
          <p:cNvPr id="165894" name="Rectangle 6"/>
          <p:cNvSpPr>
            <a:spLocks noChangeArrowheads="1"/>
          </p:cNvSpPr>
          <p:nvPr/>
        </p:nvSpPr>
        <p:spPr bwMode="auto">
          <a:xfrm>
            <a:off x="9912350" y="6611939"/>
            <a:ext cx="494046" cy="271549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4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split orient="vert" dir="in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4" name="Text Box 104"/>
          <p:cNvSpPr txBox="1">
            <a:spLocks noChangeArrowheads="1"/>
          </p:cNvSpPr>
          <p:nvPr/>
        </p:nvSpPr>
        <p:spPr bwMode="auto">
          <a:xfrm>
            <a:off x="1600200" y="457200"/>
            <a:ext cx="2165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ffectLst/>
                <a:ea typeface="华文中宋" pitchFamily="2" charset="-122"/>
              </a:rPr>
              <a:t>7.3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图的遍历  </a:t>
            </a:r>
          </a:p>
        </p:txBody>
      </p:sp>
      <p:sp>
        <p:nvSpPr>
          <p:cNvPr id="51305" name="Text Box 105"/>
          <p:cNvSpPr txBox="1">
            <a:spLocks noChangeArrowheads="1"/>
          </p:cNvSpPr>
          <p:nvPr/>
        </p:nvSpPr>
        <p:spPr bwMode="auto">
          <a:xfrm>
            <a:off x="1600200" y="1049338"/>
            <a:ext cx="8879354" cy="94179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从图的任意指定顶点出发，依照某种规则去访问图中所有顶 </a:t>
            </a:r>
          </a:p>
          <a:p>
            <a:pPr>
              <a:lnSpc>
                <a:spcPct val="9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点，且每个顶点仅被访问一次，这一过程叫做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图的遍历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</a:t>
            </a:r>
          </a:p>
        </p:txBody>
      </p:sp>
      <p:sp>
        <p:nvSpPr>
          <p:cNvPr id="51306" name="Text Box 106"/>
          <p:cNvSpPr txBox="1">
            <a:spLocks noChangeArrowheads="1"/>
          </p:cNvSpPr>
          <p:nvPr/>
        </p:nvSpPr>
        <p:spPr bwMode="auto">
          <a:xfrm>
            <a:off x="1600200" y="4770439"/>
            <a:ext cx="8901796" cy="1458861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图的遍历按照深度优先和广度优先规则去实施，通常有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深度 </a:t>
            </a:r>
          </a:p>
          <a:p>
            <a:pPr>
              <a:lnSpc>
                <a:spcPct val="90000"/>
              </a:lnSpc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优先遍历法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（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Depth_First Search——DFS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）和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广度优先遍历法</a:t>
            </a:r>
            <a:endParaRPr lang="zh-CN" altLang="en-US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（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Breadth_Frist Search——BFS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）两种。</a:t>
            </a:r>
          </a:p>
        </p:txBody>
      </p:sp>
      <p:grpSp>
        <p:nvGrpSpPr>
          <p:cNvPr id="51308" name="Group 108"/>
          <p:cNvGrpSpPr>
            <a:grpSpLocks/>
          </p:cNvGrpSpPr>
          <p:nvPr/>
        </p:nvGrpSpPr>
        <p:grpSpPr bwMode="auto">
          <a:xfrm>
            <a:off x="4419600" y="2236788"/>
            <a:ext cx="2895600" cy="2259012"/>
            <a:chOff x="144" y="1968"/>
            <a:chExt cx="1888" cy="1423"/>
          </a:xfrm>
        </p:grpSpPr>
        <p:sp>
          <p:nvSpPr>
            <p:cNvPr id="51309" name="Oval 109"/>
            <p:cNvSpPr>
              <a:spLocks noChangeArrowheads="1"/>
            </p:cNvSpPr>
            <p:nvPr/>
          </p:nvSpPr>
          <p:spPr bwMode="auto">
            <a:xfrm>
              <a:off x="933" y="1968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1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1310" name="Oval 110"/>
            <p:cNvSpPr>
              <a:spLocks noChangeArrowheads="1"/>
            </p:cNvSpPr>
            <p:nvPr/>
          </p:nvSpPr>
          <p:spPr bwMode="auto">
            <a:xfrm>
              <a:off x="432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2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1311" name="Oval 111"/>
            <p:cNvSpPr>
              <a:spLocks noChangeArrowheads="1"/>
            </p:cNvSpPr>
            <p:nvPr/>
          </p:nvSpPr>
          <p:spPr bwMode="auto">
            <a:xfrm>
              <a:off x="144" y="2715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4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1312" name="Oval 112"/>
            <p:cNvSpPr>
              <a:spLocks noChangeArrowheads="1"/>
            </p:cNvSpPr>
            <p:nvPr/>
          </p:nvSpPr>
          <p:spPr bwMode="auto">
            <a:xfrm>
              <a:off x="768" y="2667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5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1313" name="Oval 113"/>
            <p:cNvSpPr>
              <a:spLocks noChangeArrowheads="1"/>
            </p:cNvSpPr>
            <p:nvPr/>
          </p:nvSpPr>
          <p:spPr bwMode="auto">
            <a:xfrm>
              <a:off x="1488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3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1314" name="Oval 114"/>
            <p:cNvSpPr>
              <a:spLocks noChangeArrowheads="1"/>
            </p:cNvSpPr>
            <p:nvPr/>
          </p:nvSpPr>
          <p:spPr bwMode="auto">
            <a:xfrm>
              <a:off x="172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7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1315" name="Oval 115"/>
            <p:cNvSpPr>
              <a:spLocks noChangeArrowheads="1"/>
            </p:cNvSpPr>
            <p:nvPr/>
          </p:nvSpPr>
          <p:spPr bwMode="auto">
            <a:xfrm>
              <a:off x="124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6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1316" name="Oval 116"/>
            <p:cNvSpPr>
              <a:spLocks noChangeArrowheads="1"/>
            </p:cNvSpPr>
            <p:nvPr/>
          </p:nvSpPr>
          <p:spPr bwMode="auto">
            <a:xfrm>
              <a:off x="912" y="3101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8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51317" name="AutoShape 117"/>
            <p:cNvCxnSpPr>
              <a:cxnSpLocks noChangeShapeType="1"/>
              <a:stCxn id="51313" idx="5"/>
              <a:endCxn id="51314" idx="0"/>
            </p:cNvCxnSpPr>
            <p:nvPr/>
          </p:nvCxnSpPr>
          <p:spPr bwMode="auto">
            <a:xfrm>
              <a:off x="1747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1318" name="AutoShape 118"/>
            <p:cNvCxnSpPr>
              <a:cxnSpLocks noChangeShapeType="1"/>
              <a:stCxn id="51313" idx="3"/>
              <a:endCxn id="51315" idx="0"/>
            </p:cNvCxnSpPr>
            <p:nvPr/>
          </p:nvCxnSpPr>
          <p:spPr bwMode="auto">
            <a:xfrm flipH="1">
              <a:off x="1400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1319" name="AutoShape 119"/>
            <p:cNvCxnSpPr>
              <a:cxnSpLocks noChangeShapeType="1"/>
              <a:stCxn id="51309" idx="6"/>
              <a:endCxn id="51313" idx="1"/>
            </p:cNvCxnSpPr>
            <p:nvPr/>
          </p:nvCxnSpPr>
          <p:spPr bwMode="auto">
            <a:xfrm>
              <a:off x="1237" y="2113"/>
              <a:ext cx="296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1320" name="AutoShape 120"/>
            <p:cNvCxnSpPr>
              <a:cxnSpLocks noChangeShapeType="1"/>
              <a:stCxn id="51309" idx="2"/>
              <a:endCxn id="51310" idx="7"/>
            </p:cNvCxnSpPr>
            <p:nvPr/>
          </p:nvCxnSpPr>
          <p:spPr bwMode="auto">
            <a:xfrm flipH="1">
              <a:off x="691" y="2113"/>
              <a:ext cx="242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1321" name="AutoShape 121"/>
            <p:cNvCxnSpPr>
              <a:cxnSpLocks noChangeShapeType="1"/>
              <a:stCxn id="51310" idx="3"/>
              <a:endCxn id="51311" idx="0"/>
            </p:cNvCxnSpPr>
            <p:nvPr/>
          </p:nvCxnSpPr>
          <p:spPr bwMode="auto">
            <a:xfrm flipH="1">
              <a:off x="296" y="2554"/>
              <a:ext cx="181" cy="1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1322" name="AutoShape 122"/>
            <p:cNvCxnSpPr>
              <a:cxnSpLocks noChangeShapeType="1"/>
              <a:stCxn id="51310" idx="6"/>
              <a:endCxn id="51312" idx="0"/>
            </p:cNvCxnSpPr>
            <p:nvPr/>
          </p:nvCxnSpPr>
          <p:spPr bwMode="auto">
            <a:xfrm>
              <a:off x="736" y="2451"/>
              <a:ext cx="184" cy="21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1323" name="AutoShape 123"/>
            <p:cNvCxnSpPr>
              <a:cxnSpLocks noChangeShapeType="1"/>
              <a:stCxn id="51311" idx="5"/>
              <a:endCxn id="51316" idx="2"/>
            </p:cNvCxnSpPr>
            <p:nvPr/>
          </p:nvCxnSpPr>
          <p:spPr bwMode="auto">
            <a:xfrm>
              <a:off x="403" y="2963"/>
              <a:ext cx="509" cy="28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1324" name="AutoShape 124"/>
            <p:cNvCxnSpPr>
              <a:cxnSpLocks noChangeShapeType="1"/>
              <a:stCxn id="51316" idx="0"/>
              <a:endCxn id="51312" idx="5"/>
            </p:cNvCxnSpPr>
            <p:nvPr/>
          </p:nvCxnSpPr>
          <p:spPr bwMode="auto">
            <a:xfrm flipH="1" flipV="1">
              <a:off x="1027" y="2915"/>
              <a:ext cx="37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1325" name="AutoShape 125"/>
            <p:cNvCxnSpPr>
              <a:cxnSpLocks noChangeShapeType="1"/>
              <a:stCxn id="51314" idx="2"/>
              <a:endCxn id="51315" idx="6"/>
            </p:cNvCxnSpPr>
            <p:nvPr/>
          </p:nvCxnSpPr>
          <p:spPr bwMode="auto">
            <a:xfrm flipH="1">
              <a:off x="1552" y="2875"/>
              <a:ext cx="176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51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5" grpId="0" autoUpdateAnimBg="0"/>
      <p:bldP spid="51306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8" name="Text Box 132"/>
          <p:cNvSpPr txBox="1">
            <a:spLocks noChangeArrowheads="1"/>
          </p:cNvSpPr>
          <p:nvPr/>
        </p:nvSpPr>
        <p:spPr bwMode="auto">
          <a:xfrm>
            <a:off x="1600201" y="457201"/>
            <a:ext cx="4075155" cy="46166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7.3.1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深度优先遍历（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DFS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） </a:t>
            </a:r>
          </a:p>
        </p:txBody>
      </p:sp>
      <p:sp>
        <p:nvSpPr>
          <p:cNvPr id="19589" name="Text Box 133"/>
          <p:cNvSpPr txBox="1">
            <a:spLocks noChangeArrowheads="1"/>
          </p:cNvSpPr>
          <p:nvPr/>
        </p:nvSpPr>
        <p:spPr bwMode="auto">
          <a:xfrm>
            <a:off x="1600200" y="1108076"/>
            <a:ext cx="8725466" cy="216020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50000"/>
              </a:lnSpc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方法：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访问指定的起始顶点； </a:t>
            </a:r>
          </a:p>
          <a:p>
            <a:pPr>
              <a:lnSpc>
                <a:spcPct val="5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           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、若</a:t>
            </a:r>
            <a:r>
              <a:rPr lang="zh-CN" altLang="en-US">
                <a:solidFill>
                  <a:srgbClr val="0000FF"/>
                </a:solidFill>
                <a:effectLst/>
                <a:ea typeface="华文新魏" pitchFamily="2" charset="-122"/>
              </a:rPr>
              <a:t>当前访问的顶点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的邻接顶点有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未被访问的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，则任选 </a:t>
            </a:r>
          </a:p>
          <a:p>
            <a:pPr>
              <a:lnSpc>
                <a:spcPct val="5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                 一个访问之；反之，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退回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到最近访问过的顶点；直到 </a:t>
            </a:r>
          </a:p>
          <a:p>
            <a:pPr>
              <a:lnSpc>
                <a:spcPct val="5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                 与起始顶点相通的全部顶点都访问完毕；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  <a:p>
            <a:pPr>
              <a:lnSpc>
                <a:spcPct val="5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         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3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zh-CN" altLang="zh-CN">
                <a:solidFill>
                  <a:schemeClr val="tx1"/>
                </a:solidFill>
                <a:effectLst/>
                <a:ea typeface="华文新魏" pitchFamily="2" charset="-122"/>
              </a:rPr>
              <a:t>若此时图中尚有顶点未被访问，则再选其中一个顶点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</a:p>
          <a:p>
            <a:pPr>
              <a:lnSpc>
                <a:spcPct val="5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                 </a:t>
            </a:r>
            <a:r>
              <a:rPr lang="zh-CN" altLang="zh-CN">
                <a:solidFill>
                  <a:schemeClr val="tx1"/>
                </a:solidFill>
                <a:effectLst/>
                <a:ea typeface="华文新魏" pitchFamily="2" charset="-122"/>
              </a:rPr>
              <a:t>作为起始顶点并访问之，转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； 反之，遍历结束。 </a:t>
            </a:r>
          </a:p>
        </p:txBody>
      </p:sp>
      <p:sp>
        <p:nvSpPr>
          <p:cNvPr id="19609" name="Text Box 153"/>
          <p:cNvSpPr txBox="1">
            <a:spLocks noChangeArrowheads="1"/>
          </p:cNvSpPr>
          <p:nvPr/>
        </p:nvSpPr>
        <p:spPr bwMode="auto">
          <a:xfrm>
            <a:off x="1600200" y="3190875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例：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9611" name="Text Box 155"/>
          <p:cNvSpPr txBox="1">
            <a:spLocks noChangeArrowheads="1"/>
          </p:cNvSpPr>
          <p:nvPr/>
        </p:nvSpPr>
        <p:spPr bwMode="auto">
          <a:xfrm>
            <a:off x="4838701" y="3789363"/>
            <a:ext cx="63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</a:p>
        </p:txBody>
      </p:sp>
      <p:grpSp>
        <p:nvGrpSpPr>
          <p:cNvPr id="19627" name="Group 171"/>
          <p:cNvGrpSpPr>
            <a:grpSpLocks/>
          </p:cNvGrpSpPr>
          <p:nvPr/>
        </p:nvGrpSpPr>
        <p:grpSpPr bwMode="auto">
          <a:xfrm>
            <a:off x="1752600" y="3495676"/>
            <a:ext cx="2895600" cy="2259013"/>
            <a:chOff x="144" y="1968"/>
            <a:chExt cx="1888" cy="1423"/>
          </a:xfrm>
        </p:grpSpPr>
        <p:sp>
          <p:nvSpPr>
            <p:cNvPr id="19592" name="Oval 136"/>
            <p:cNvSpPr>
              <a:spLocks noChangeArrowheads="1"/>
            </p:cNvSpPr>
            <p:nvPr/>
          </p:nvSpPr>
          <p:spPr bwMode="auto">
            <a:xfrm>
              <a:off x="933" y="1968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1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9593" name="Oval 137"/>
            <p:cNvSpPr>
              <a:spLocks noChangeArrowheads="1"/>
            </p:cNvSpPr>
            <p:nvPr/>
          </p:nvSpPr>
          <p:spPr bwMode="auto">
            <a:xfrm>
              <a:off x="432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2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9594" name="Oval 138"/>
            <p:cNvSpPr>
              <a:spLocks noChangeArrowheads="1"/>
            </p:cNvSpPr>
            <p:nvPr/>
          </p:nvSpPr>
          <p:spPr bwMode="auto">
            <a:xfrm>
              <a:off x="144" y="2715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4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9595" name="Oval 139"/>
            <p:cNvSpPr>
              <a:spLocks noChangeArrowheads="1"/>
            </p:cNvSpPr>
            <p:nvPr/>
          </p:nvSpPr>
          <p:spPr bwMode="auto">
            <a:xfrm>
              <a:off x="768" y="2667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5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9596" name="Oval 140"/>
            <p:cNvSpPr>
              <a:spLocks noChangeArrowheads="1"/>
            </p:cNvSpPr>
            <p:nvPr/>
          </p:nvSpPr>
          <p:spPr bwMode="auto">
            <a:xfrm>
              <a:off x="1488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3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9597" name="Oval 141"/>
            <p:cNvSpPr>
              <a:spLocks noChangeArrowheads="1"/>
            </p:cNvSpPr>
            <p:nvPr/>
          </p:nvSpPr>
          <p:spPr bwMode="auto">
            <a:xfrm>
              <a:off x="172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7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9598" name="Oval 142"/>
            <p:cNvSpPr>
              <a:spLocks noChangeArrowheads="1"/>
            </p:cNvSpPr>
            <p:nvPr/>
          </p:nvSpPr>
          <p:spPr bwMode="auto">
            <a:xfrm>
              <a:off x="124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6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9599" name="Oval 143"/>
            <p:cNvSpPr>
              <a:spLocks noChangeArrowheads="1"/>
            </p:cNvSpPr>
            <p:nvPr/>
          </p:nvSpPr>
          <p:spPr bwMode="auto">
            <a:xfrm>
              <a:off x="912" y="3101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8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9613" name="AutoShape 157"/>
            <p:cNvCxnSpPr>
              <a:cxnSpLocks noChangeShapeType="1"/>
              <a:stCxn id="19596" idx="5"/>
              <a:endCxn id="19597" idx="0"/>
            </p:cNvCxnSpPr>
            <p:nvPr/>
          </p:nvCxnSpPr>
          <p:spPr bwMode="auto">
            <a:xfrm>
              <a:off x="1747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614" name="AutoShape 158"/>
            <p:cNvCxnSpPr>
              <a:cxnSpLocks noChangeShapeType="1"/>
              <a:stCxn id="19596" idx="3"/>
              <a:endCxn id="19598" idx="0"/>
            </p:cNvCxnSpPr>
            <p:nvPr/>
          </p:nvCxnSpPr>
          <p:spPr bwMode="auto">
            <a:xfrm flipH="1">
              <a:off x="1400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615" name="AutoShape 159"/>
            <p:cNvCxnSpPr>
              <a:cxnSpLocks noChangeShapeType="1"/>
              <a:stCxn id="19592" idx="6"/>
              <a:endCxn id="19596" idx="1"/>
            </p:cNvCxnSpPr>
            <p:nvPr/>
          </p:nvCxnSpPr>
          <p:spPr bwMode="auto">
            <a:xfrm>
              <a:off x="1237" y="2113"/>
              <a:ext cx="296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616" name="AutoShape 160"/>
            <p:cNvCxnSpPr>
              <a:cxnSpLocks noChangeShapeType="1"/>
              <a:stCxn id="19592" idx="2"/>
              <a:endCxn id="19593" idx="7"/>
            </p:cNvCxnSpPr>
            <p:nvPr/>
          </p:nvCxnSpPr>
          <p:spPr bwMode="auto">
            <a:xfrm flipH="1">
              <a:off x="691" y="2113"/>
              <a:ext cx="242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617" name="AutoShape 161"/>
            <p:cNvCxnSpPr>
              <a:cxnSpLocks noChangeShapeType="1"/>
              <a:stCxn id="19593" idx="3"/>
              <a:endCxn id="19594" idx="0"/>
            </p:cNvCxnSpPr>
            <p:nvPr/>
          </p:nvCxnSpPr>
          <p:spPr bwMode="auto">
            <a:xfrm flipH="1">
              <a:off x="296" y="2554"/>
              <a:ext cx="181" cy="1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618" name="AutoShape 162"/>
            <p:cNvCxnSpPr>
              <a:cxnSpLocks noChangeShapeType="1"/>
              <a:stCxn id="19593" idx="6"/>
              <a:endCxn id="19595" idx="0"/>
            </p:cNvCxnSpPr>
            <p:nvPr/>
          </p:nvCxnSpPr>
          <p:spPr bwMode="auto">
            <a:xfrm>
              <a:off x="736" y="2451"/>
              <a:ext cx="184" cy="21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619" name="AutoShape 163"/>
            <p:cNvCxnSpPr>
              <a:cxnSpLocks noChangeShapeType="1"/>
              <a:stCxn id="19594" idx="5"/>
              <a:endCxn id="19599" idx="2"/>
            </p:cNvCxnSpPr>
            <p:nvPr/>
          </p:nvCxnSpPr>
          <p:spPr bwMode="auto">
            <a:xfrm>
              <a:off x="403" y="2963"/>
              <a:ext cx="509" cy="28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620" name="AutoShape 164"/>
            <p:cNvCxnSpPr>
              <a:cxnSpLocks noChangeShapeType="1"/>
              <a:stCxn id="19599" idx="0"/>
              <a:endCxn id="19595" idx="5"/>
            </p:cNvCxnSpPr>
            <p:nvPr/>
          </p:nvCxnSpPr>
          <p:spPr bwMode="auto">
            <a:xfrm flipH="1" flipV="1">
              <a:off x="1027" y="2915"/>
              <a:ext cx="37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622" name="AutoShape 166"/>
            <p:cNvCxnSpPr>
              <a:cxnSpLocks noChangeShapeType="1"/>
              <a:stCxn id="19597" idx="2"/>
              <a:endCxn id="19598" idx="6"/>
            </p:cNvCxnSpPr>
            <p:nvPr/>
          </p:nvCxnSpPr>
          <p:spPr bwMode="auto">
            <a:xfrm flipH="1">
              <a:off x="1552" y="2875"/>
              <a:ext cx="176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19712" name="Rectangle 256"/>
          <p:cNvSpPr>
            <a:spLocks noChangeArrowheads="1"/>
          </p:cNvSpPr>
          <p:nvPr/>
        </p:nvSpPr>
        <p:spPr bwMode="auto">
          <a:xfrm>
            <a:off x="4854575" y="3259138"/>
            <a:ext cx="2393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顶点访问次序： </a:t>
            </a:r>
          </a:p>
        </p:txBody>
      </p:sp>
      <p:sp>
        <p:nvSpPr>
          <p:cNvPr id="19713" name="Text Box 257"/>
          <p:cNvSpPr txBox="1">
            <a:spLocks noChangeArrowheads="1"/>
          </p:cNvSpPr>
          <p:nvPr/>
        </p:nvSpPr>
        <p:spPr bwMode="auto">
          <a:xfrm>
            <a:off x="5229225" y="37687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V2 </a:t>
            </a:r>
          </a:p>
        </p:txBody>
      </p:sp>
      <p:sp>
        <p:nvSpPr>
          <p:cNvPr id="19714" name="Text Box 258"/>
          <p:cNvSpPr txBox="1">
            <a:spLocks noChangeArrowheads="1"/>
          </p:cNvSpPr>
          <p:nvPr/>
        </p:nvSpPr>
        <p:spPr bwMode="auto">
          <a:xfrm>
            <a:off x="5940425" y="37687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V4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15" name="Text Box 259"/>
          <p:cNvSpPr txBox="1">
            <a:spLocks noChangeArrowheads="1"/>
          </p:cNvSpPr>
          <p:nvPr/>
        </p:nvSpPr>
        <p:spPr bwMode="auto">
          <a:xfrm>
            <a:off x="6669089" y="37687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V8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16" name="Text Box 260"/>
          <p:cNvSpPr txBox="1">
            <a:spLocks noChangeArrowheads="1"/>
          </p:cNvSpPr>
          <p:nvPr/>
        </p:nvSpPr>
        <p:spPr bwMode="auto">
          <a:xfrm>
            <a:off x="7388225" y="37687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V5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17" name="Text Box 261"/>
          <p:cNvSpPr txBox="1">
            <a:spLocks noChangeArrowheads="1"/>
          </p:cNvSpPr>
          <p:nvPr/>
        </p:nvSpPr>
        <p:spPr bwMode="auto">
          <a:xfrm>
            <a:off x="8116889" y="37687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V3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18" name="Text Box 262"/>
          <p:cNvSpPr txBox="1">
            <a:spLocks noChangeArrowheads="1"/>
          </p:cNvSpPr>
          <p:nvPr/>
        </p:nvSpPr>
        <p:spPr bwMode="auto">
          <a:xfrm>
            <a:off x="8829675" y="37687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V6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19" name="Text Box 263"/>
          <p:cNvSpPr txBox="1">
            <a:spLocks noChangeArrowheads="1"/>
          </p:cNvSpPr>
          <p:nvPr/>
        </p:nvSpPr>
        <p:spPr bwMode="auto">
          <a:xfrm>
            <a:off x="9548814" y="3768725"/>
            <a:ext cx="10112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V7 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9720" name="Text Box 264"/>
          <p:cNvSpPr txBox="1">
            <a:spLocks noChangeArrowheads="1"/>
          </p:cNvSpPr>
          <p:nvPr/>
        </p:nvSpPr>
        <p:spPr bwMode="auto">
          <a:xfrm>
            <a:off x="4838701" y="4170363"/>
            <a:ext cx="63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</a:p>
        </p:txBody>
      </p:sp>
      <p:sp>
        <p:nvSpPr>
          <p:cNvPr id="19721" name="Text Box 265"/>
          <p:cNvSpPr txBox="1">
            <a:spLocks noChangeArrowheads="1"/>
          </p:cNvSpPr>
          <p:nvPr/>
        </p:nvSpPr>
        <p:spPr bwMode="auto">
          <a:xfrm>
            <a:off x="5229225" y="41497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V2 </a:t>
            </a:r>
          </a:p>
        </p:txBody>
      </p:sp>
      <p:sp>
        <p:nvSpPr>
          <p:cNvPr id="19722" name="Text Box 266"/>
          <p:cNvSpPr txBox="1">
            <a:spLocks noChangeArrowheads="1"/>
          </p:cNvSpPr>
          <p:nvPr/>
        </p:nvSpPr>
        <p:spPr bwMode="auto">
          <a:xfrm>
            <a:off x="5940425" y="41497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V5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23" name="Text Box 267"/>
          <p:cNvSpPr txBox="1">
            <a:spLocks noChangeArrowheads="1"/>
          </p:cNvSpPr>
          <p:nvPr/>
        </p:nvSpPr>
        <p:spPr bwMode="auto">
          <a:xfrm>
            <a:off x="6669089" y="41497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V8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24" name="Text Box 268"/>
          <p:cNvSpPr txBox="1">
            <a:spLocks noChangeArrowheads="1"/>
          </p:cNvSpPr>
          <p:nvPr/>
        </p:nvSpPr>
        <p:spPr bwMode="auto">
          <a:xfrm>
            <a:off x="7388225" y="41497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V4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25" name="Text Box 269"/>
          <p:cNvSpPr txBox="1">
            <a:spLocks noChangeArrowheads="1"/>
          </p:cNvSpPr>
          <p:nvPr/>
        </p:nvSpPr>
        <p:spPr bwMode="auto">
          <a:xfrm>
            <a:off x="8116889" y="41497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V3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26" name="Text Box 270"/>
          <p:cNvSpPr txBox="1">
            <a:spLocks noChangeArrowheads="1"/>
          </p:cNvSpPr>
          <p:nvPr/>
        </p:nvSpPr>
        <p:spPr bwMode="auto">
          <a:xfrm>
            <a:off x="8829675" y="41497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V6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27" name="Text Box 271"/>
          <p:cNvSpPr txBox="1">
            <a:spLocks noChangeArrowheads="1"/>
          </p:cNvSpPr>
          <p:nvPr/>
        </p:nvSpPr>
        <p:spPr bwMode="auto">
          <a:xfrm>
            <a:off x="9548814" y="4149725"/>
            <a:ext cx="10112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V7 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9728" name="Text Box 272"/>
          <p:cNvSpPr txBox="1">
            <a:spLocks noChangeArrowheads="1"/>
          </p:cNvSpPr>
          <p:nvPr/>
        </p:nvSpPr>
        <p:spPr bwMode="auto">
          <a:xfrm>
            <a:off x="4838701" y="4575175"/>
            <a:ext cx="63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</a:p>
        </p:txBody>
      </p:sp>
      <p:sp>
        <p:nvSpPr>
          <p:cNvPr id="19729" name="Text Box 273"/>
          <p:cNvSpPr txBox="1">
            <a:spLocks noChangeArrowheads="1"/>
          </p:cNvSpPr>
          <p:nvPr/>
        </p:nvSpPr>
        <p:spPr bwMode="auto">
          <a:xfrm>
            <a:off x="5229225" y="4554538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V2 </a:t>
            </a:r>
          </a:p>
        </p:txBody>
      </p:sp>
      <p:sp>
        <p:nvSpPr>
          <p:cNvPr id="19730" name="Text Box 274"/>
          <p:cNvSpPr txBox="1">
            <a:spLocks noChangeArrowheads="1"/>
          </p:cNvSpPr>
          <p:nvPr/>
        </p:nvSpPr>
        <p:spPr bwMode="auto">
          <a:xfrm>
            <a:off x="5940425" y="4554538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V4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31" name="Text Box 275"/>
          <p:cNvSpPr txBox="1">
            <a:spLocks noChangeArrowheads="1"/>
          </p:cNvSpPr>
          <p:nvPr/>
        </p:nvSpPr>
        <p:spPr bwMode="auto">
          <a:xfrm>
            <a:off x="6669089" y="4554538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V8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32" name="Text Box 276"/>
          <p:cNvSpPr txBox="1">
            <a:spLocks noChangeArrowheads="1"/>
          </p:cNvSpPr>
          <p:nvPr/>
        </p:nvSpPr>
        <p:spPr bwMode="auto">
          <a:xfrm>
            <a:off x="7388225" y="4554538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V5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33" name="Text Box 277"/>
          <p:cNvSpPr txBox="1">
            <a:spLocks noChangeArrowheads="1"/>
          </p:cNvSpPr>
          <p:nvPr/>
        </p:nvSpPr>
        <p:spPr bwMode="auto">
          <a:xfrm>
            <a:off x="8116889" y="4554538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V3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34" name="Text Box 278"/>
          <p:cNvSpPr txBox="1">
            <a:spLocks noChangeArrowheads="1"/>
          </p:cNvSpPr>
          <p:nvPr/>
        </p:nvSpPr>
        <p:spPr bwMode="auto">
          <a:xfrm>
            <a:off x="8829675" y="4554538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V7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35" name="Text Box 279"/>
          <p:cNvSpPr txBox="1">
            <a:spLocks noChangeArrowheads="1"/>
          </p:cNvSpPr>
          <p:nvPr/>
        </p:nvSpPr>
        <p:spPr bwMode="auto">
          <a:xfrm>
            <a:off x="9548814" y="4554538"/>
            <a:ext cx="10112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V6 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9736" name="Text Box 280"/>
          <p:cNvSpPr txBox="1">
            <a:spLocks noChangeArrowheads="1"/>
          </p:cNvSpPr>
          <p:nvPr/>
        </p:nvSpPr>
        <p:spPr bwMode="auto">
          <a:xfrm>
            <a:off x="4838701" y="4986338"/>
            <a:ext cx="63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</a:p>
        </p:txBody>
      </p:sp>
      <p:sp>
        <p:nvSpPr>
          <p:cNvPr id="19737" name="Text Box 281"/>
          <p:cNvSpPr txBox="1">
            <a:spLocks noChangeArrowheads="1"/>
          </p:cNvSpPr>
          <p:nvPr/>
        </p:nvSpPr>
        <p:spPr bwMode="auto">
          <a:xfrm>
            <a:off x="5229225" y="496570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V2 </a:t>
            </a:r>
          </a:p>
        </p:txBody>
      </p:sp>
      <p:sp>
        <p:nvSpPr>
          <p:cNvPr id="19738" name="Text Box 282"/>
          <p:cNvSpPr txBox="1">
            <a:spLocks noChangeArrowheads="1"/>
          </p:cNvSpPr>
          <p:nvPr/>
        </p:nvSpPr>
        <p:spPr bwMode="auto">
          <a:xfrm>
            <a:off x="5940425" y="496570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V5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39" name="Text Box 283"/>
          <p:cNvSpPr txBox="1">
            <a:spLocks noChangeArrowheads="1"/>
          </p:cNvSpPr>
          <p:nvPr/>
        </p:nvSpPr>
        <p:spPr bwMode="auto">
          <a:xfrm>
            <a:off x="6669089" y="4965700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V8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40" name="Text Box 284"/>
          <p:cNvSpPr txBox="1">
            <a:spLocks noChangeArrowheads="1"/>
          </p:cNvSpPr>
          <p:nvPr/>
        </p:nvSpPr>
        <p:spPr bwMode="auto">
          <a:xfrm>
            <a:off x="7388225" y="496570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V4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41" name="Text Box 285"/>
          <p:cNvSpPr txBox="1">
            <a:spLocks noChangeArrowheads="1"/>
          </p:cNvSpPr>
          <p:nvPr/>
        </p:nvSpPr>
        <p:spPr bwMode="auto">
          <a:xfrm>
            <a:off x="8116889" y="4965700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V3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42" name="Text Box 286"/>
          <p:cNvSpPr txBox="1">
            <a:spLocks noChangeArrowheads="1"/>
          </p:cNvSpPr>
          <p:nvPr/>
        </p:nvSpPr>
        <p:spPr bwMode="auto">
          <a:xfrm>
            <a:off x="8829675" y="496570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V7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43" name="Text Box 287"/>
          <p:cNvSpPr txBox="1">
            <a:spLocks noChangeArrowheads="1"/>
          </p:cNvSpPr>
          <p:nvPr/>
        </p:nvSpPr>
        <p:spPr bwMode="auto">
          <a:xfrm>
            <a:off x="9548814" y="4965700"/>
            <a:ext cx="10112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V6 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9744" name="Text Box 288"/>
          <p:cNvSpPr txBox="1">
            <a:spLocks noChangeArrowheads="1"/>
          </p:cNvSpPr>
          <p:nvPr/>
        </p:nvSpPr>
        <p:spPr bwMode="auto">
          <a:xfrm>
            <a:off x="4838701" y="5419725"/>
            <a:ext cx="63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</a:p>
        </p:txBody>
      </p:sp>
      <p:sp>
        <p:nvSpPr>
          <p:cNvPr id="19745" name="Text Box 289"/>
          <p:cNvSpPr txBox="1">
            <a:spLocks noChangeArrowheads="1"/>
          </p:cNvSpPr>
          <p:nvPr/>
        </p:nvSpPr>
        <p:spPr bwMode="auto">
          <a:xfrm>
            <a:off x="5229225" y="5399088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V3 </a:t>
            </a:r>
          </a:p>
        </p:txBody>
      </p:sp>
      <p:sp>
        <p:nvSpPr>
          <p:cNvPr id="19746" name="Text Box 290"/>
          <p:cNvSpPr txBox="1">
            <a:spLocks noChangeArrowheads="1"/>
          </p:cNvSpPr>
          <p:nvPr/>
        </p:nvSpPr>
        <p:spPr bwMode="auto">
          <a:xfrm>
            <a:off x="5940425" y="5399088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V6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47" name="Text Box 291"/>
          <p:cNvSpPr txBox="1">
            <a:spLocks noChangeArrowheads="1"/>
          </p:cNvSpPr>
          <p:nvPr/>
        </p:nvSpPr>
        <p:spPr bwMode="auto">
          <a:xfrm>
            <a:off x="6669089" y="5399088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V7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48" name="Text Box 292"/>
          <p:cNvSpPr txBox="1">
            <a:spLocks noChangeArrowheads="1"/>
          </p:cNvSpPr>
          <p:nvPr/>
        </p:nvSpPr>
        <p:spPr bwMode="auto">
          <a:xfrm>
            <a:off x="7388225" y="5399088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V2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49" name="Text Box 293"/>
          <p:cNvSpPr txBox="1">
            <a:spLocks noChangeArrowheads="1"/>
          </p:cNvSpPr>
          <p:nvPr/>
        </p:nvSpPr>
        <p:spPr bwMode="auto">
          <a:xfrm>
            <a:off x="8116889" y="5399088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V4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50" name="Text Box 294"/>
          <p:cNvSpPr txBox="1">
            <a:spLocks noChangeArrowheads="1"/>
          </p:cNvSpPr>
          <p:nvPr/>
        </p:nvSpPr>
        <p:spPr bwMode="auto">
          <a:xfrm>
            <a:off x="8829675" y="5399088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V8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51" name="Text Box 295"/>
          <p:cNvSpPr txBox="1">
            <a:spLocks noChangeArrowheads="1"/>
          </p:cNvSpPr>
          <p:nvPr/>
        </p:nvSpPr>
        <p:spPr bwMode="auto">
          <a:xfrm>
            <a:off x="9548814" y="5399088"/>
            <a:ext cx="10112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V5 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9754" name="AutoShape 298"/>
          <p:cNvSpPr>
            <a:spLocks noChangeArrowheads="1"/>
          </p:cNvSpPr>
          <p:nvPr/>
        </p:nvSpPr>
        <p:spPr bwMode="auto">
          <a:xfrm>
            <a:off x="2943099" y="5908080"/>
            <a:ext cx="6231193" cy="510778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5400" cap="sq" algn="ctr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solidFill>
                  <a:srgbClr val="0000FF"/>
                </a:solidFill>
                <a:effectLst/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>
                <a:solidFill>
                  <a:srgbClr val="0000FF"/>
                </a:solidFill>
                <a:effectLst/>
                <a:latin typeface="华文中宋" pitchFamily="2" charset="-122"/>
                <a:ea typeface="华文中宋" pitchFamily="2" charset="-122"/>
              </a:rPr>
              <a:t>连通图的深度优先遍历类似于树的先根遍历 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6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6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3000"/>
                                        <p:tgtEl>
                                          <p:spTgt spid="19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3000"/>
                                        <p:tgtEl>
                                          <p:spTgt spid="1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3000"/>
                                        <p:tgtEl>
                                          <p:spTgt spid="19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3000"/>
                                        <p:tgtEl>
                                          <p:spTgt spid="1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3000"/>
                                        <p:tgtEl>
                                          <p:spTgt spid="1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3000"/>
                                        <p:tgtEl>
                                          <p:spTgt spid="1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3000"/>
                                        <p:tgtEl>
                                          <p:spTgt spid="1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3000"/>
                                        <p:tgtEl>
                                          <p:spTgt spid="19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3000"/>
                                        <p:tgtEl>
                                          <p:spTgt spid="19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3000"/>
                                        <p:tgtEl>
                                          <p:spTgt spid="19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3000"/>
                                        <p:tgtEl>
                                          <p:spTgt spid="19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3000"/>
                                        <p:tgtEl>
                                          <p:spTgt spid="19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3000"/>
                                        <p:tgtEl>
                                          <p:spTgt spid="1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3000"/>
                                        <p:tgtEl>
                                          <p:spTgt spid="1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3000"/>
                                        <p:tgtEl>
                                          <p:spTgt spid="19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3000"/>
                                        <p:tgtEl>
                                          <p:spTgt spid="19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3000"/>
                                        <p:tgtEl>
                                          <p:spTgt spid="19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3000"/>
                                        <p:tgtEl>
                                          <p:spTgt spid="19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3000"/>
                                        <p:tgtEl>
                                          <p:spTgt spid="19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3000"/>
                                        <p:tgtEl>
                                          <p:spTgt spid="19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3000"/>
                                        <p:tgtEl>
                                          <p:spTgt spid="1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3000"/>
                                        <p:tgtEl>
                                          <p:spTgt spid="1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3000"/>
                                        <p:tgtEl>
                                          <p:spTgt spid="19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3000"/>
                                        <p:tgtEl>
                                          <p:spTgt spid="19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3000"/>
                                        <p:tgtEl>
                                          <p:spTgt spid="19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3000"/>
                                        <p:tgtEl>
                                          <p:spTgt spid="19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3000"/>
                                        <p:tgtEl>
                                          <p:spTgt spid="19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3000"/>
                                        <p:tgtEl>
                                          <p:spTgt spid="19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3000"/>
                                        <p:tgtEl>
                                          <p:spTgt spid="19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3000"/>
                                        <p:tgtEl>
                                          <p:spTgt spid="19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3000"/>
                                        <p:tgtEl>
                                          <p:spTgt spid="19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3000"/>
                                        <p:tgtEl>
                                          <p:spTgt spid="19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3000"/>
                                        <p:tgtEl>
                                          <p:spTgt spid="19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3000"/>
                                        <p:tgtEl>
                                          <p:spTgt spid="19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3000"/>
                                        <p:tgtEl>
                                          <p:spTgt spid="19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3000"/>
                                        <p:tgtEl>
                                          <p:spTgt spid="19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3000"/>
                                        <p:tgtEl>
                                          <p:spTgt spid="1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3000"/>
                                        <p:tgtEl>
                                          <p:spTgt spid="1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3000"/>
                                        <p:tgtEl>
                                          <p:spTgt spid="1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3000"/>
                                        <p:tgtEl>
                                          <p:spTgt spid="19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197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197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89" grpId="0" autoUpdateAnimBg="0"/>
      <p:bldP spid="19609" grpId="0" autoUpdateAnimBg="0"/>
      <p:bldP spid="19611" grpId="0" autoUpdateAnimBg="0"/>
      <p:bldP spid="19712" grpId="0" autoUpdateAnimBg="0"/>
      <p:bldP spid="19713" grpId="0"/>
      <p:bldP spid="19714" grpId="0"/>
      <p:bldP spid="19715" grpId="0"/>
      <p:bldP spid="19716" grpId="0"/>
      <p:bldP spid="19717" grpId="0"/>
      <p:bldP spid="19718" grpId="0"/>
      <p:bldP spid="19719" grpId="0"/>
      <p:bldP spid="19720" grpId="0" autoUpdateAnimBg="0"/>
      <p:bldP spid="19721" grpId="0"/>
      <p:bldP spid="19722" grpId="0"/>
      <p:bldP spid="19723" grpId="0"/>
      <p:bldP spid="19724" grpId="0"/>
      <p:bldP spid="19725" grpId="0"/>
      <p:bldP spid="19726" grpId="0"/>
      <p:bldP spid="19727" grpId="0"/>
      <p:bldP spid="19728" grpId="0" autoUpdateAnimBg="0"/>
      <p:bldP spid="19729" grpId="0"/>
      <p:bldP spid="19730" grpId="0"/>
      <p:bldP spid="19731" grpId="0"/>
      <p:bldP spid="19732" grpId="0"/>
      <p:bldP spid="19733" grpId="0"/>
      <p:bldP spid="19734" grpId="0"/>
      <p:bldP spid="19735" grpId="0"/>
      <p:bldP spid="19736" grpId="0" autoUpdateAnimBg="0"/>
      <p:bldP spid="19737" grpId="0"/>
      <p:bldP spid="19738" grpId="0"/>
      <p:bldP spid="19739" grpId="0"/>
      <p:bldP spid="19740" grpId="0"/>
      <p:bldP spid="19741" grpId="0"/>
      <p:bldP spid="19742" grpId="0"/>
      <p:bldP spid="19743" grpId="0"/>
      <p:bldP spid="19744" grpId="0" autoUpdateAnimBg="0"/>
      <p:bldP spid="19745" grpId="0"/>
      <p:bldP spid="19746" grpId="0"/>
      <p:bldP spid="19747" grpId="0"/>
      <p:bldP spid="19748" grpId="0"/>
      <p:bldP spid="19749" grpId="0"/>
      <p:bldP spid="19750" grpId="0"/>
      <p:bldP spid="19751" grpId="0"/>
      <p:bldP spid="1975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60" name="Oval 4"/>
          <p:cNvSpPr>
            <a:spLocks noChangeArrowheads="1"/>
          </p:cNvSpPr>
          <p:nvPr/>
        </p:nvSpPr>
        <p:spPr bwMode="auto">
          <a:xfrm>
            <a:off x="3603625" y="715964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a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3061" name="Oval 5"/>
          <p:cNvSpPr>
            <a:spLocks noChangeArrowheads="1"/>
          </p:cNvSpPr>
          <p:nvPr/>
        </p:nvSpPr>
        <p:spPr bwMode="auto">
          <a:xfrm>
            <a:off x="4627563" y="647701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b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3062" name="Oval 6"/>
          <p:cNvSpPr>
            <a:spLocks noChangeArrowheads="1"/>
          </p:cNvSpPr>
          <p:nvPr/>
        </p:nvSpPr>
        <p:spPr bwMode="auto">
          <a:xfrm>
            <a:off x="1774825" y="1858964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c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3063" name="Oval 7"/>
          <p:cNvSpPr>
            <a:spLocks noChangeArrowheads="1"/>
          </p:cNvSpPr>
          <p:nvPr/>
        </p:nvSpPr>
        <p:spPr bwMode="auto">
          <a:xfrm>
            <a:off x="2536825" y="2925763"/>
            <a:ext cx="533400" cy="4572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h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3064" name="Oval 8"/>
          <p:cNvSpPr>
            <a:spLocks noChangeArrowheads="1"/>
          </p:cNvSpPr>
          <p:nvPr/>
        </p:nvSpPr>
        <p:spPr bwMode="auto">
          <a:xfrm>
            <a:off x="2994025" y="1858964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d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3065" name="Oval 9"/>
          <p:cNvSpPr>
            <a:spLocks noChangeArrowheads="1"/>
          </p:cNvSpPr>
          <p:nvPr/>
        </p:nvSpPr>
        <p:spPr bwMode="auto">
          <a:xfrm>
            <a:off x="4137025" y="1858964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e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3066" name="Oval 10"/>
          <p:cNvSpPr>
            <a:spLocks noChangeArrowheads="1"/>
          </p:cNvSpPr>
          <p:nvPr/>
        </p:nvSpPr>
        <p:spPr bwMode="auto">
          <a:xfrm>
            <a:off x="4518025" y="2925763"/>
            <a:ext cx="533400" cy="4572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k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3067" name="Oval 11"/>
          <p:cNvSpPr>
            <a:spLocks noChangeArrowheads="1"/>
          </p:cNvSpPr>
          <p:nvPr/>
        </p:nvSpPr>
        <p:spPr bwMode="auto">
          <a:xfrm>
            <a:off x="5356225" y="1858964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f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3068" name="Oval 12"/>
          <p:cNvSpPr>
            <a:spLocks noChangeArrowheads="1"/>
          </p:cNvSpPr>
          <p:nvPr/>
        </p:nvSpPr>
        <p:spPr bwMode="auto">
          <a:xfrm>
            <a:off x="5922963" y="952501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g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3097" name="Rectangle 41"/>
          <p:cNvSpPr>
            <a:spLocks noChangeArrowheads="1"/>
          </p:cNvSpPr>
          <p:nvPr/>
        </p:nvSpPr>
        <p:spPr bwMode="auto">
          <a:xfrm>
            <a:off x="6689725" y="1592263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a</a:t>
            </a:r>
          </a:p>
        </p:txBody>
      </p:sp>
      <p:sp>
        <p:nvSpPr>
          <p:cNvPr id="173098" name="Rectangle 42"/>
          <p:cNvSpPr>
            <a:spLocks noChangeArrowheads="1"/>
          </p:cNvSpPr>
          <p:nvPr/>
        </p:nvSpPr>
        <p:spPr bwMode="auto">
          <a:xfrm>
            <a:off x="7032625" y="1592263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c</a:t>
            </a:r>
          </a:p>
        </p:txBody>
      </p:sp>
      <p:sp>
        <p:nvSpPr>
          <p:cNvPr id="173099" name="Rectangle 43"/>
          <p:cNvSpPr>
            <a:spLocks noChangeArrowheads="1"/>
          </p:cNvSpPr>
          <p:nvPr/>
        </p:nvSpPr>
        <p:spPr bwMode="auto">
          <a:xfrm>
            <a:off x="7392988" y="1592263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h</a:t>
            </a:r>
          </a:p>
        </p:txBody>
      </p:sp>
      <p:sp>
        <p:nvSpPr>
          <p:cNvPr id="173100" name="Rectangle 44"/>
          <p:cNvSpPr>
            <a:spLocks noChangeArrowheads="1"/>
          </p:cNvSpPr>
          <p:nvPr/>
        </p:nvSpPr>
        <p:spPr bwMode="auto">
          <a:xfrm>
            <a:off x="7753350" y="1592263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d</a:t>
            </a:r>
          </a:p>
        </p:txBody>
      </p:sp>
      <p:sp>
        <p:nvSpPr>
          <p:cNvPr id="173101" name="Rectangle 45"/>
          <p:cNvSpPr>
            <a:spLocks noChangeArrowheads="1"/>
          </p:cNvSpPr>
          <p:nvPr/>
        </p:nvSpPr>
        <p:spPr bwMode="auto">
          <a:xfrm>
            <a:off x="8205788" y="1592263"/>
            <a:ext cx="552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f</a:t>
            </a:r>
          </a:p>
        </p:txBody>
      </p:sp>
      <p:sp>
        <p:nvSpPr>
          <p:cNvPr id="173102" name="Rectangle 46"/>
          <p:cNvSpPr>
            <a:spLocks noChangeArrowheads="1"/>
          </p:cNvSpPr>
          <p:nvPr/>
        </p:nvSpPr>
        <p:spPr bwMode="auto">
          <a:xfrm>
            <a:off x="8580438" y="1592263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k</a:t>
            </a:r>
          </a:p>
        </p:txBody>
      </p:sp>
      <p:sp>
        <p:nvSpPr>
          <p:cNvPr id="173103" name="Rectangle 47"/>
          <p:cNvSpPr>
            <a:spLocks noChangeArrowheads="1"/>
          </p:cNvSpPr>
          <p:nvPr/>
        </p:nvSpPr>
        <p:spPr bwMode="auto">
          <a:xfrm>
            <a:off x="8977313" y="1592263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e </a:t>
            </a:r>
          </a:p>
        </p:txBody>
      </p:sp>
      <p:sp>
        <p:nvSpPr>
          <p:cNvPr id="173104" name="Rectangle 48"/>
          <p:cNvSpPr>
            <a:spLocks noChangeArrowheads="1"/>
          </p:cNvSpPr>
          <p:nvPr/>
        </p:nvSpPr>
        <p:spPr bwMode="auto">
          <a:xfrm>
            <a:off x="9390063" y="1592263"/>
            <a:ext cx="552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b</a:t>
            </a:r>
          </a:p>
        </p:txBody>
      </p:sp>
      <p:sp>
        <p:nvSpPr>
          <p:cNvPr id="173105" name="Rectangle 49"/>
          <p:cNvSpPr>
            <a:spLocks noChangeArrowheads="1"/>
          </p:cNvSpPr>
          <p:nvPr/>
        </p:nvSpPr>
        <p:spPr bwMode="auto">
          <a:xfrm>
            <a:off x="9656763" y="1592263"/>
            <a:ext cx="685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g</a:t>
            </a:r>
          </a:p>
        </p:txBody>
      </p:sp>
      <p:sp>
        <p:nvSpPr>
          <p:cNvPr id="173123" name="Text Box 67"/>
          <p:cNvSpPr txBox="1">
            <a:spLocks noChangeArrowheads="1"/>
          </p:cNvSpPr>
          <p:nvPr/>
        </p:nvSpPr>
        <p:spPr bwMode="auto">
          <a:xfrm>
            <a:off x="6745289" y="935038"/>
            <a:ext cx="211137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顶点访问次序</a:t>
            </a:r>
            <a:r>
              <a:rPr lang="en-US" altLang="zh-CN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:</a:t>
            </a:r>
            <a:endParaRPr lang="en-US" altLang="zh-CN" b="0">
              <a:solidFill>
                <a:schemeClr val="tx1"/>
              </a:solidFill>
              <a:effectLst/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73124" name="Text Box 68"/>
          <p:cNvSpPr txBox="1">
            <a:spLocks noChangeArrowheads="1"/>
          </p:cNvSpPr>
          <p:nvPr/>
        </p:nvSpPr>
        <p:spPr bwMode="auto">
          <a:xfrm>
            <a:off x="1622426" y="574675"/>
            <a:ext cx="89217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例： </a:t>
            </a:r>
            <a:endParaRPr lang="zh-CN" altLang="en-US" b="0">
              <a:solidFill>
                <a:schemeClr val="tx1"/>
              </a:solidFill>
              <a:effectLst/>
              <a:latin typeface="华文中宋" pitchFamily="2" charset="-122"/>
              <a:ea typeface="华文中宋" pitchFamily="2" charset="-122"/>
            </a:endParaRPr>
          </a:p>
        </p:txBody>
      </p:sp>
      <p:cxnSp>
        <p:nvCxnSpPr>
          <p:cNvPr id="173128" name="AutoShape 72"/>
          <p:cNvCxnSpPr>
            <a:cxnSpLocks noChangeShapeType="1"/>
            <a:stCxn id="173060" idx="2"/>
            <a:endCxn id="173062" idx="0"/>
          </p:cNvCxnSpPr>
          <p:nvPr/>
        </p:nvCxnSpPr>
        <p:spPr bwMode="auto">
          <a:xfrm flipH="1">
            <a:off x="2041525" y="965201"/>
            <a:ext cx="1562100" cy="893763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3129" name="AutoShape 73"/>
          <p:cNvCxnSpPr>
            <a:cxnSpLocks noChangeShapeType="1"/>
            <a:stCxn id="173060" idx="3"/>
            <a:endCxn id="173064" idx="0"/>
          </p:cNvCxnSpPr>
          <p:nvPr/>
        </p:nvCxnSpPr>
        <p:spPr bwMode="auto">
          <a:xfrm flipH="1">
            <a:off x="3260725" y="1141413"/>
            <a:ext cx="420688" cy="71755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3130" name="AutoShape 74"/>
          <p:cNvCxnSpPr>
            <a:cxnSpLocks noChangeShapeType="1"/>
            <a:stCxn id="173060" idx="5"/>
            <a:endCxn id="173065" idx="0"/>
          </p:cNvCxnSpPr>
          <p:nvPr/>
        </p:nvCxnSpPr>
        <p:spPr bwMode="auto">
          <a:xfrm>
            <a:off x="4059239" y="1141413"/>
            <a:ext cx="344487" cy="71755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3131" name="AutoShape 75"/>
          <p:cNvCxnSpPr>
            <a:cxnSpLocks noChangeShapeType="1"/>
            <a:stCxn id="173060" idx="6"/>
            <a:endCxn id="173067" idx="0"/>
          </p:cNvCxnSpPr>
          <p:nvPr/>
        </p:nvCxnSpPr>
        <p:spPr bwMode="auto">
          <a:xfrm>
            <a:off x="4137025" y="965201"/>
            <a:ext cx="1485900" cy="893763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3132" name="AutoShape 76"/>
          <p:cNvCxnSpPr>
            <a:cxnSpLocks noChangeShapeType="1"/>
            <a:stCxn id="173063" idx="1"/>
            <a:endCxn id="173062" idx="4"/>
          </p:cNvCxnSpPr>
          <p:nvPr/>
        </p:nvCxnSpPr>
        <p:spPr bwMode="auto">
          <a:xfrm flipH="1" flipV="1">
            <a:off x="2041525" y="2357438"/>
            <a:ext cx="573088" cy="63500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3133" name="AutoShape 77"/>
          <p:cNvCxnSpPr>
            <a:cxnSpLocks noChangeShapeType="1"/>
            <a:stCxn id="173064" idx="3"/>
            <a:endCxn id="173063" idx="0"/>
          </p:cNvCxnSpPr>
          <p:nvPr/>
        </p:nvCxnSpPr>
        <p:spPr bwMode="auto">
          <a:xfrm flipH="1">
            <a:off x="2803525" y="2284413"/>
            <a:ext cx="268288" cy="64135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3134" name="AutoShape 78"/>
          <p:cNvCxnSpPr>
            <a:cxnSpLocks noChangeShapeType="1"/>
            <a:stCxn id="173067" idx="3"/>
            <a:endCxn id="173063" idx="7"/>
          </p:cNvCxnSpPr>
          <p:nvPr/>
        </p:nvCxnSpPr>
        <p:spPr bwMode="auto">
          <a:xfrm flipH="1">
            <a:off x="2992439" y="2284414"/>
            <a:ext cx="2441575" cy="708025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3135" name="AutoShape 79"/>
          <p:cNvCxnSpPr>
            <a:cxnSpLocks noChangeShapeType="1"/>
            <a:stCxn id="173065" idx="4"/>
            <a:endCxn id="173066" idx="0"/>
          </p:cNvCxnSpPr>
          <p:nvPr/>
        </p:nvCxnSpPr>
        <p:spPr bwMode="auto">
          <a:xfrm>
            <a:off x="4403725" y="2357439"/>
            <a:ext cx="381000" cy="568325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3136" name="AutoShape 80"/>
          <p:cNvCxnSpPr>
            <a:cxnSpLocks noChangeShapeType="1"/>
            <a:stCxn id="173067" idx="4"/>
            <a:endCxn id="173066" idx="7"/>
          </p:cNvCxnSpPr>
          <p:nvPr/>
        </p:nvCxnSpPr>
        <p:spPr bwMode="auto">
          <a:xfrm flipH="1">
            <a:off x="4973639" y="2357438"/>
            <a:ext cx="649287" cy="63500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3138" name="AutoShape 82"/>
          <p:cNvCxnSpPr>
            <a:cxnSpLocks noChangeShapeType="1"/>
            <a:stCxn id="173061" idx="6"/>
            <a:endCxn id="173068" idx="2"/>
          </p:cNvCxnSpPr>
          <p:nvPr/>
        </p:nvCxnSpPr>
        <p:spPr bwMode="auto">
          <a:xfrm>
            <a:off x="5160963" y="896938"/>
            <a:ext cx="762000" cy="30480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73218" name="Rectangle 162"/>
          <p:cNvSpPr>
            <a:spLocks noChangeArrowheads="1"/>
          </p:cNvSpPr>
          <p:nvPr/>
        </p:nvSpPr>
        <p:spPr bwMode="auto">
          <a:xfrm>
            <a:off x="6691313" y="217963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a</a:t>
            </a:r>
          </a:p>
        </p:txBody>
      </p:sp>
      <p:sp>
        <p:nvSpPr>
          <p:cNvPr id="173219" name="Rectangle 163"/>
          <p:cNvSpPr>
            <a:spLocks noChangeArrowheads="1"/>
          </p:cNvSpPr>
          <p:nvPr/>
        </p:nvSpPr>
        <p:spPr bwMode="auto">
          <a:xfrm>
            <a:off x="7034213" y="217963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c</a:t>
            </a:r>
          </a:p>
        </p:txBody>
      </p:sp>
      <p:sp>
        <p:nvSpPr>
          <p:cNvPr id="173220" name="Rectangle 164"/>
          <p:cNvSpPr>
            <a:spLocks noChangeArrowheads="1"/>
          </p:cNvSpPr>
          <p:nvPr/>
        </p:nvSpPr>
        <p:spPr bwMode="auto">
          <a:xfrm>
            <a:off x="7394575" y="217963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h</a:t>
            </a:r>
          </a:p>
        </p:txBody>
      </p:sp>
      <p:sp>
        <p:nvSpPr>
          <p:cNvPr id="173221" name="Rectangle 165"/>
          <p:cNvSpPr>
            <a:spLocks noChangeArrowheads="1"/>
          </p:cNvSpPr>
          <p:nvPr/>
        </p:nvSpPr>
        <p:spPr bwMode="auto">
          <a:xfrm>
            <a:off x="7754938" y="217963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d</a:t>
            </a:r>
          </a:p>
        </p:txBody>
      </p:sp>
      <p:sp>
        <p:nvSpPr>
          <p:cNvPr id="173222" name="Rectangle 166"/>
          <p:cNvSpPr>
            <a:spLocks noChangeArrowheads="1"/>
          </p:cNvSpPr>
          <p:nvPr/>
        </p:nvSpPr>
        <p:spPr bwMode="auto">
          <a:xfrm>
            <a:off x="8207375" y="2179638"/>
            <a:ext cx="552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f</a:t>
            </a:r>
          </a:p>
        </p:txBody>
      </p:sp>
      <p:sp>
        <p:nvSpPr>
          <p:cNvPr id="173223" name="Rectangle 167"/>
          <p:cNvSpPr>
            <a:spLocks noChangeArrowheads="1"/>
          </p:cNvSpPr>
          <p:nvPr/>
        </p:nvSpPr>
        <p:spPr bwMode="auto">
          <a:xfrm>
            <a:off x="8582025" y="217963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k</a:t>
            </a:r>
          </a:p>
        </p:txBody>
      </p:sp>
      <p:sp>
        <p:nvSpPr>
          <p:cNvPr id="173224" name="Rectangle 168"/>
          <p:cNvSpPr>
            <a:spLocks noChangeArrowheads="1"/>
          </p:cNvSpPr>
          <p:nvPr/>
        </p:nvSpPr>
        <p:spPr bwMode="auto">
          <a:xfrm>
            <a:off x="8978900" y="217963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e </a:t>
            </a:r>
          </a:p>
        </p:txBody>
      </p:sp>
      <p:sp>
        <p:nvSpPr>
          <p:cNvPr id="173225" name="Rectangle 169"/>
          <p:cNvSpPr>
            <a:spLocks noChangeArrowheads="1"/>
          </p:cNvSpPr>
          <p:nvPr/>
        </p:nvSpPr>
        <p:spPr bwMode="auto">
          <a:xfrm>
            <a:off x="9391650" y="2179638"/>
            <a:ext cx="552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g</a:t>
            </a:r>
          </a:p>
        </p:txBody>
      </p:sp>
      <p:sp>
        <p:nvSpPr>
          <p:cNvPr id="173226" name="Rectangle 170"/>
          <p:cNvSpPr>
            <a:spLocks noChangeArrowheads="1"/>
          </p:cNvSpPr>
          <p:nvPr/>
        </p:nvSpPr>
        <p:spPr bwMode="auto">
          <a:xfrm>
            <a:off x="9658350" y="2179638"/>
            <a:ext cx="685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b</a:t>
            </a:r>
          </a:p>
        </p:txBody>
      </p:sp>
      <p:sp>
        <p:nvSpPr>
          <p:cNvPr id="173227" name="Rectangle 171"/>
          <p:cNvSpPr>
            <a:spLocks noChangeArrowheads="1"/>
          </p:cNvSpPr>
          <p:nvPr/>
        </p:nvSpPr>
        <p:spPr bwMode="auto">
          <a:xfrm>
            <a:off x="6691313" y="275590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a</a:t>
            </a:r>
          </a:p>
        </p:txBody>
      </p:sp>
      <p:sp>
        <p:nvSpPr>
          <p:cNvPr id="173228" name="Rectangle 172"/>
          <p:cNvSpPr>
            <a:spLocks noChangeArrowheads="1"/>
          </p:cNvSpPr>
          <p:nvPr/>
        </p:nvSpPr>
        <p:spPr bwMode="auto">
          <a:xfrm>
            <a:off x="7034213" y="275590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c</a:t>
            </a:r>
          </a:p>
        </p:txBody>
      </p:sp>
      <p:sp>
        <p:nvSpPr>
          <p:cNvPr id="173229" name="Rectangle 173"/>
          <p:cNvSpPr>
            <a:spLocks noChangeArrowheads="1"/>
          </p:cNvSpPr>
          <p:nvPr/>
        </p:nvSpPr>
        <p:spPr bwMode="auto">
          <a:xfrm>
            <a:off x="7394575" y="275590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h</a:t>
            </a:r>
          </a:p>
        </p:txBody>
      </p:sp>
      <p:sp>
        <p:nvSpPr>
          <p:cNvPr id="173230" name="Rectangle 174"/>
          <p:cNvSpPr>
            <a:spLocks noChangeArrowheads="1"/>
          </p:cNvSpPr>
          <p:nvPr/>
        </p:nvSpPr>
        <p:spPr bwMode="auto">
          <a:xfrm>
            <a:off x="7754938" y="275590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f</a:t>
            </a:r>
          </a:p>
        </p:txBody>
      </p:sp>
      <p:sp>
        <p:nvSpPr>
          <p:cNvPr id="173231" name="Rectangle 175"/>
          <p:cNvSpPr>
            <a:spLocks noChangeArrowheads="1"/>
          </p:cNvSpPr>
          <p:nvPr/>
        </p:nvSpPr>
        <p:spPr bwMode="auto">
          <a:xfrm>
            <a:off x="8207375" y="2755900"/>
            <a:ext cx="552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k</a:t>
            </a:r>
          </a:p>
        </p:txBody>
      </p:sp>
      <p:sp>
        <p:nvSpPr>
          <p:cNvPr id="173232" name="Rectangle 176"/>
          <p:cNvSpPr>
            <a:spLocks noChangeArrowheads="1"/>
          </p:cNvSpPr>
          <p:nvPr/>
        </p:nvSpPr>
        <p:spPr bwMode="auto">
          <a:xfrm>
            <a:off x="8582025" y="275590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e</a:t>
            </a:r>
          </a:p>
        </p:txBody>
      </p:sp>
      <p:sp>
        <p:nvSpPr>
          <p:cNvPr id="173233" name="Rectangle 177"/>
          <p:cNvSpPr>
            <a:spLocks noChangeArrowheads="1"/>
          </p:cNvSpPr>
          <p:nvPr/>
        </p:nvSpPr>
        <p:spPr bwMode="auto">
          <a:xfrm>
            <a:off x="8978900" y="275590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d </a:t>
            </a:r>
          </a:p>
        </p:txBody>
      </p:sp>
      <p:sp>
        <p:nvSpPr>
          <p:cNvPr id="173234" name="Rectangle 178"/>
          <p:cNvSpPr>
            <a:spLocks noChangeArrowheads="1"/>
          </p:cNvSpPr>
          <p:nvPr/>
        </p:nvSpPr>
        <p:spPr bwMode="auto">
          <a:xfrm>
            <a:off x="9391650" y="2755900"/>
            <a:ext cx="552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b</a:t>
            </a:r>
          </a:p>
        </p:txBody>
      </p:sp>
      <p:sp>
        <p:nvSpPr>
          <p:cNvPr id="173235" name="Rectangle 179"/>
          <p:cNvSpPr>
            <a:spLocks noChangeArrowheads="1"/>
          </p:cNvSpPr>
          <p:nvPr/>
        </p:nvSpPr>
        <p:spPr bwMode="auto">
          <a:xfrm>
            <a:off x="9658350" y="2755900"/>
            <a:ext cx="685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g</a:t>
            </a:r>
          </a:p>
        </p:txBody>
      </p:sp>
      <p:sp>
        <p:nvSpPr>
          <p:cNvPr id="173236" name="Text Box 180"/>
          <p:cNvSpPr txBox="1">
            <a:spLocks noChangeArrowheads="1"/>
          </p:cNvSpPr>
          <p:nvPr/>
        </p:nvSpPr>
        <p:spPr bwMode="auto">
          <a:xfrm>
            <a:off x="1703389" y="4175126"/>
            <a:ext cx="6840537" cy="51161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解决办法：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为每个顶点设立一个“访问标志”。 </a:t>
            </a:r>
          </a:p>
        </p:txBody>
      </p:sp>
      <p:sp>
        <p:nvSpPr>
          <p:cNvPr id="173237" name="Text Box 181"/>
          <p:cNvSpPr txBox="1">
            <a:spLocks noChangeArrowheads="1"/>
          </p:cNvSpPr>
          <p:nvPr/>
        </p:nvSpPr>
        <p:spPr bwMode="auto">
          <a:xfrm>
            <a:off x="1685925" y="3670300"/>
            <a:ext cx="4770438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如何判别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的邻接点是否被访问？ </a:t>
            </a:r>
          </a:p>
        </p:txBody>
      </p:sp>
      <p:sp>
        <p:nvSpPr>
          <p:cNvPr id="173238" name="Rectangle 182"/>
          <p:cNvSpPr>
            <a:spLocks noChangeArrowheads="1"/>
          </p:cNvSpPr>
          <p:nvPr/>
        </p:nvSpPr>
        <p:spPr bwMode="auto">
          <a:xfrm>
            <a:off x="1754189" y="4756150"/>
            <a:ext cx="8662987" cy="1625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首先将图中每个顶点的访问标志设为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FALSE,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之后搜索图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中每个顶点，如果未被访问，则以该顶点为起始点，进行深度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优先遍历，否则继续检查下一顶点。 </a:t>
            </a:r>
          </a:p>
        </p:txBody>
      </p:sp>
    </p:spTree>
  </p:cSld>
  <p:clrMapOvr>
    <a:masterClrMapping/>
  </p:clrMapOvr>
  <p:transition spd="slow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3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3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3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3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3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3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3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7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73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73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73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73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73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73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73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73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73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73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73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73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73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73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73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73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73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73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73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73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8" dur="500"/>
                                        <p:tgtEl>
                                          <p:spTgt spid="173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97" grpId="0"/>
      <p:bldP spid="173098" grpId="0"/>
      <p:bldP spid="173099" grpId="0"/>
      <p:bldP spid="173100" grpId="0"/>
      <p:bldP spid="173101" grpId="0"/>
      <p:bldP spid="173102" grpId="0"/>
      <p:bldP spid="173103" grpId="0"/>
      <p:bldP spid="173104" grpId="0"/>
      <p:bldP spid="173105" grpId="0"/>
      <p:bldP spid="173123" grpId="0" autoUpdateAnimBg="0"/>
      <p:bldP spid="173218" grpId="0"/>
      <p:bldP spid="173219" grpId="0"/>
      <p:bldP spid="173220" grpId="0"/>
      <p:bldP spid="173221" grpId="0"/>
      <p:bldP spid="173222" grpId="0"/>
      <p:bldP spid="173223" grpId="0"/>
      <p:bldP spid="173224" grpId="0"/>
      <p:bldP spid="173225" grpId="0"/>
      <p:bldP spid="173226" grpId="0"/>
      <p:bldP spid="173227" grpId="0"/>
      <p:bldP spid="173228" grpId="0"/>
      <p:bldP spid="173229" grpId="0"/>
      <p:bldP spid="173230" grpId="0"/>
      <p:bldP spid="173231" grpId="0"/>
      <p:bldP spid="173232" grpId="0"/>
      <p:bldP spid="173233" grpId="0"/>
      <p:bldP spid="173234" grpId="0"/>
      <p:bldP spid="173235" grpId="0"/>
      <p:bldP spid="173236" grpId="0" autoUpdateAnimBg="0"/>
      <p:bldP spid="173237" grpId="0" autoUpdateAnimBg="0"/>
      <p:bldP spid="173238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6" name="Rectangle 4"/>
          <p:cNvSpPr>
            <a:spLocks noChangeArrowheads="1"/>
          </p:cNvSpPr>
          <p:nvPr/>
        </p:nvSpPr>
        <p:spPr bwMode="auto">
          <a:xfrm>
            <a:off x="1919288" y="620713"/>
            <a:ext cx="300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7.1  </a:t>
            </a:r>
            <a:r>
              <a:rPr kumimoji="0"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图的定义和术语  </a:t>
            </a:r>
          </a:p>
        </p:txBody>
      </p:sp>
      <p:sp>
        <p:nvSpPr>
          <p:cNvPr id="156677" name="Text Box 5"/>
          <p:cNvSpPr txBox="1">
            <a:spLocks noChangeArrowheads="1"/>
          </p:cNvSpPr>
          <p:nvPr/>
        </p:nvSpPr>
        <p:spPr bwMode="auto">
          <a:xfrm>
            <a:off x="1919288" y="1196975"/>
            <a:ext cx="1695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定义： </a:t>
            </a:r>
          </a:p>
        </p:txBody>
      </p:sp>
      <p:sp>
        <p:nvSpPr>
          <p:cNvPr id="156679" name="AutoShape 7"/>
          <p:cNvSpPr>
            <a:spLocks noChangeArrowheads="1"/>
          </p:cNvSpPr>
          <p:nvPr/>
        </p:nvSpPr>
        <p:spPr bwMode="auto">
          <a:xfrm>
            <a:off x="3622676" y="1189923"/>
            <a:ext cx="6042025" cy="1419042"/>
          </a:xfrm>
          <a:prstGeom prst="flowChartAlternateProcess">
            <a:avLst/>
          </a:prstGeom>
          <a:solidFill>
            <a:srgbClr val="F8F8F8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图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是一种：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数据元素间存在多对多关系的数据结构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加上一组基本操作构成的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抽象数据类型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56696" name="Text Box 24"/>
          <p:cNvSpPr txBox="1">
            <a:spLocks noChangeArrowheads="1"/>
          </p:cNvSpPr>
          <p:nvPr/>
        </p:nvSpPr>
        <p:spPr bwMode="auto">
          <a:xfrm>
            <a:off x="1985964" y="2781301"/>
            <a:ext cx="8231421" cy="34615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ADT Graph{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数据对象：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是具有相同特性的数据元素的集合，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称为顶点集。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数据关系：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R = {VR} </a:t>
            </a:r>
          </a:p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VR={&lt;v, w&gt; | v, w∈V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且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P(v, w), </a:t>
            </a:r>
          </a:p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       &lt;v, w&gt;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表示从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到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w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的弧，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       谓词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P(v,w)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定义了弧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&lt;v, w&gt;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的意义或信息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}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基本操作：  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156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66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66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9" grpId="0" animBg="1"/>
      <p:bldP spid="15669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2" name="Group 368">
            <a:extLst>
              <a:ext uri="{FF2B5EF4-FFF2-40B4-BE49-F238E27FC236}">
                <a16:creationId xmlns:a16="http://schemas.microsoft.com/office/drawing/2014/main" id="{E82CFD61-715B-4084-B393-A702E824C64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23034" y="3600872"/>
          <a:ext cx="1600200" cy="2743200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3" name="Text Box 78">
            <a:extLst>
              <a:ext uri="{FF2B5EF4-FFF2-40B4-BE49-F238E27FC236}">
                <a16:creationId xmlns:a16="http://schemas.microsoft.com/office/drawing/2014/main" id="{D13EAC25-5E93-429A-B583-BBFBA2C6E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9309" y="5429672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>
        <p:nvSpPr>
          <p:cNvPr id="154" name="Text Box 79">
            <a:extLst>
              <a:ext uri="{FF2B5EF4-FFF2-40B4-BE49-F238E27FC236}">
                <a16:creationId xmlns:a16="http://schemas.microsoft.com/office/drawing/2014/main" id="{27876B9C-3776-46EC-A58F-C157C45C7E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9309" y="4972472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</p:txBody>
      </p:sp>
      <p:sp>
        <p:nvSpPr>
          <p:cNvPr id="155" name="Text Box 80">
            <a:extLst>
              <a:ext uri="{FF2B5EF4-FFF2-40B4-BE49-F238E27FC236}">
                <a16:creationId xmlns:a16="http://schemas.microsoft.com/office/drawing/2014/main" id="{7DBCA050-4514-41A9-9A24-E29A3DE3E7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9309" y="4515272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7 </a:t>
            </a:r>
          </a:p>
        </p:txBody>
      </p:sp>
      <p:sp>
        <p:nvSpPr>
          <p:cNvPr id="156" name="Text Box 81">
            <a:extLst>
              <a:ext uri="{FF2B5EF4-FFF2-40B4-BE49-F238E27FC236}">
                <a16:creationId xmlns:a16="http://schemas.microsoft.com/office/drawing/2014/main" id="{48DFA64B-85C4-456D-AB95-A82DC729ED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0259" y="4058072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4 </a:t>
            </a:r>
          </a:p>
        </p:txBody>
      </p:sp>
      <p:sp>
        <p:nvSpPr>
          <p:cNvPr id="157" name="Text Box 82">
            <a:extLst>
              <a:ext uri="{FF2B5EF4-FFF2-40B4-BE49-F238E27FC236}">
                <a16:creationId xmlns:a16="http://schemas.microsoft.com/office/drawing/2014/main" id="{FEBC3856-069D-4358-9C1B-96CAE14DAF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0259" y="5886872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0 </a:t>
            </a:r>
          </a:p>
        </p:txBody>
      </p:sp>
      <p:sp>
        <p:nvSpPr>
          <p:cNvPr id="158" name="Text Box 83">
            <a:extLst>
              <a:ext uri="{FF2B5EF4-FFF2-40B4-BE49-F238E27FC236}">
                <a16:creationId xmlns:a16="http://schemas.microsoft.com/office/drawing/2014/main" id="{F361E6D7-171C-4970-A9B5-CC78AEDF1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5981" y="5844009"/>
            <a:ext cx="6334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59" name="Text Box 84">
            <a:extLst>
              <a:ext uri="{FF2B5EF4-FFF2-40B4-BE49-F238E27FC236}">
                <a16:creationId xmlns:a16="http://schemas.microsoft.com/office/drawing/2014/main" id="{81297D98-E0E6-4F90-8E72-141CC2534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6818" y="5844009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V2 </a:t>
            </a:r>
          </a:p>
        </p:txBody>
      </p:sp>
      <p:sp>
        <p:nvSpPr>
          <p:cNvPr id="160" name="Text Box 85">
            <a:extLst>
              <a:ext uri="{FF2B5EF4-FFF2-40B4-BE49-F238E27FC236}">
                <a16:creationId xmlns:a16="http://schemas.microsoft.com/office/drawing/2014/main" id="{8F2F8977-752A-4694-BB3B-1753F75B9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2781" y="5844009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V4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61" name="Text Box 86">
            <a:extLst>
              <a:ext uri="{FF2B5EF4-FFF2-40B4-BE49-F238E27FC236}">
                <a16:creationId xmlns:a16="http://schemas.microsoft.com/office/drawing/2014/main" id="{E82DCA55-73AF-4A24-88E4-B9C384FD4B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906" y="5844009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V8 </a:t>
            </a:r>
          </a:p>
        </p:txBody>
      </p:sp>
      <p:sp>
        <p:nvSpPr>
          <p:cNvPr id="162" name="Text Box 87">
            <a:extLst>
              <a:ext uri="{FF2B5EF4-FFF2-40B4-BE49-F238E27FC236}">
                <a16:creationId xmlns:a16="http://schemas.microsoft.com/office/drawing/2014/main" id="{E2F0679E-FBDC-4CD7-BCDB-E099FEF42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0581" y="5844009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V5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63" name="Text Box 88">
            <a:extLst>
              <a:ext uri="{FF2B5EF4-FFF2-40B4-BE49-F238E27FC236}">
                <a16:creationId xmlns:a16="http://schemas.microsoft.com/office/drawing/2014/main" id="{DB38F0A6-AEA7-467C-8380-7754BF76F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5118" y="5844009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V3 </a:t>
            </a:r>
          </a:p>
        </p:txBody>
      </p:sp>
      <p:sp>
        <p:nvSpPr>
          <p:cNvPr id="164" name="Text Box 89">
            <a:extLst>
              <a:ext uri="{FF2B5EF4-FFF2-40B4-BE49-F238E27FC236}">
                <a16:creationId xmlns:a16="http://schemas.microsoft.com/office/drawing/2014/main" id="{EB86F91E-A786-44FA-AFA0-7F6D316C04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9496" y="476672"/>
            <a:ext cx="1174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实现： </a:t>
            </a:r>
          </a:p>
        </p:txBody>
      </p:sp>
      <p:grpSp>
        <p:nvGrpSpPr>
          <p:cNvPr id="165" name="Group 90">
            <a:extLst>
              <a:ext uri="{FF2B5EF4-FFF2-40B4-BE49-F238E27FC236}">
                <a16:creationId xmlns:a16="http://schemas.microsoft.com/office/drawing/2014/main" id="{FE90B27C-9AA9-439E-9164-F8F945B6BC99}"/>
              </a:ext>
            </a:extLst>
          </p:cNvPr>
          <p:cNvGrpSpPr>
            <a:grpSpLocks/>
          </p:cNvGrpSpPr>
          <p:nvPr/>
        </p:nvGrpSpPr>
        <p:grpSpPr bwMode="auto">
          <a:xfrm>
            <a:off x="1635696" y="884660"/>
            <a:ext cx="2997200" cy="2259012"/>
            <a:chOff x="144" y="1968"/>
            <a:chExt cx="1888" cy="1423"/>
          </a:xfrm>
        </p:grpSpPr>
        <p:sp>
          <p:nvSpPr>
            <p:cNvPr id="166" name="Oval 91">
              <a:extLst>
                <a:ext uri="{FF2B5EF4-FFF2-40B4-BE49-F238E27FC236}">
                  <a16:creationId xmlns:a16="http://schemas.microsoft.com/office/drawing/2014/main" id="{D30017B0-D257-4293-B441-5C1AA5AC4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" y="1968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1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67" name="Oval 92">
              <a:extLst>
                <a:ext uri="{FF2B5EF4-FFF2-40B4-BE49-F238E27FC236}">
                  <a16:creationId xmlns:a16="http://schemas.microsoft.com/office/drawing/2014/main" id="{688EEB95-B390-421E-BF9F-5AA25086B7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2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68" name="Oval 93">
              <a:extLst>
                <a:ext uri="{FF2B5EF4-FFF2-40B4-BE49-F238E27FC236}">
                  <a16:creationId xmlns:a16="http://schemas.microsoft.com/office/drawing/2014/main" id="{B0FCC2FB-0115-4D96-A7A6-930E477F8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2715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4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69" name="Oval 94">
              <a:extLst>
                <a:ext uri="{FF2B5EF4-FFF2-40B4-BE49-F238E27FC236}">
                  <a16:creationId xmlns:a16="http://schemas.microsoft.com/office/drawing/2014/main" id="{E8A79ECE-043E-4EFA-ADED-2EA087BF9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667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5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70" name="Oval 95">
              <a:extLst>
                <a:ext uri="{FF2B5EF4-FFF2-40B4-BE49-F238E27FC236}">
                  <a16:creationId xmlns:a16="http://schemas.microsoft.com/office/drawing/2014/main" id="{9869D0DC-18EE-43EE-BF8C-670EF0C55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3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71" name="Oval 96">
              <a:extLst>
                <a:ext uri="{FF2B5EF4-FFF2-40B4-BE49-F238E27FC236}">
                  <a16:creationId xmlns:a16="http://schemas.microsoft.com/office/drawing/2014/main" id="{7B29A7E8-9BE0-4AB8-B315-EDCEB7A2D9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7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72" name="Oval 97">
              <a:extLst>
                <a:ext uri="{FF2B5EF4-FFF2-40B4-BE49-F238E27FC236}">
                  <a16:creationId xmlns:a16="http://schemas.microsoft.com/office/drawing/2014/main" id="{21744194-9DD1-4542-900C-95AA53989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6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73" name="Oval 98">
              <a:extLst>
                <a:ext uri="{FF2B5EF4-FFF2-40B4-BE49-F238E27FC236}">
                  <a16:creationId xmlns:a16="http://schemas.microsoft.com/office/drawing/2014/main" id="{19477A6F-4023-4492-A66B-F0126BB66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3101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8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74" name="AutoShape 99">
              <a:extLst>
                <a:ext uri="{FF2B5EF4-FFF2-40B4-BE49-F238E27FC236}">
                  <a16:creationId xmlns:a16="http://schemas.microsoft.com/office/drawing/2014/main" id="{AA87A093-757E-486C-A358-4FB699F9E1E0}"/>
                </a:ext>
              </a:extLst>
            </p:cNvPr>
            <p:cNvCxnSpPr>
              <a:cxnSpLocks noChangeShapeType="1"/>
              <a:stCxn id="170" idx="5"/>
              <a:endCxn id="171" idx="0"/>
            </p:cNvCxnSpPr>
            <p:nvPr/>
          </p:nvCxnSpPr>
          <p:spPr bwMode="auto">
            <a:xfrm>
              <a:off x="1747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5" name="AutoShape 100">
              <a:extLst>
                <a:ext uri="{FF2B5EF4-FFF2-40B4-BE49-F238E27FC236}">
                  <a16:creationId xmlns:a16="http://schemas.microsoft.com/office/drawing/2014/main" id="{FA91D72E-9EEA-4ECA-8F2D-8C619A66BC58}"/>
                </a:ext>
              </a:extLst>
            </p:cNvPr>
            <p:cNvCxnSpPr>
              <a:cxnSpLocks noChangeShapeType="1"/>
              <a:stCxn id="170" idx="3"/>
              <a:endCxn id="172" idx="0"/>
            </p:cNvCxnSpPr>
            <p:nvPr/>
          </p:nvCxnSpPr>
          <p:spPr bwMode="auto">
            <a:xfrm flipH="1">
              <a:off x="1400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6" name="AutoShape 101">
              <a:extLst>
                <a:ext uri="{FF2B5EF4-FFF2-40B4-BE49-F238E27FC236}">
                  <a16:creationId xmlns:a16="http://schemas.microsoft.com/office/drawing/2014/main" id="{EAC9F11C-61CE-40E2-8CB6-9ADEDC4A8D24}"/>
                </a:ext>
              </a:extLst>
            </p:cNvPr>
            <p:cNvCxnSpPr>
              <a:cxnSpLocks noChangeShapeType="1"/>
              <a:stCxn id="166" idx="6"/>
              <a:endCxn id="170" idx="1"/>
            </p:cNvCxnSpPr>
            <p:nvPr/>
          </p:nvCxnSpPr>
          <p:spPr bwMode="auto">
            <a:xfrm>
              <a:off x="1237" y="2113"/>
              <a:ext cx="296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7" name="AutoShape 102">
              <a:extLst>
                <a:ext uri="{FF2B5EF4-FFF2-40B4-BE49-F238E27FC236}">
                  <a16:creationId xmlns:a16="http://schemas.microsoft.com/office/drawing/2014/main" id="{CF628BE9-4BAF-4C8A-BF37-9BC4AF95D986}"/>
                </a:ext>
              </a:extLst>
            </p:cNvPr>
            <p:cNvCxnSpPr>
              <a:cxnSpLocks noChangeShapeType="1"/>
              <a:stCxn id="166" idx="2"/>
              <a:endCxn id="167" idx="7"/>
            </p:cNvCxnSpPr>
            <p:nvPr/>
          </p:nvCxnSpPr>
          <p:spPr bwMode="auto">
            <a:xfrm flipH="1">
              <a:off x="691" y="2113"/>
              <a:ext cx="242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8" name="AutoShape 103">
              <a:extLst>
                <a:ext uri="{FF2B5EF4-FFF2-40B4-BE49-F238E27FC236}">
                  <a16:creationId xmlns:a16="http://schemas.microsoft.com/office/drawing/2014/main" id="{A7A683F1-DD2D-4445-9932-B05F4F6DDA30}"/>
                </a:ext>
              </a:extLst>
            </p:cNvPr>
            <p:cNvCxnSpPr>
              <a:cxnSpLocks noChangeShapeType="1"/>
              <a:stCxn id="167" idx="3"/>
              <a:endCxn id="168" idx="0"/>
            </p:cNvCxnSpPr>
            <p:nvPr/>
          </p:nvCxnSpPr>
          <p:spPr bwMode="auto">
            <a:xfrm flipH="1">
              <a:off x="296" y="2554"/>
              <a:ext cx="181" cy="1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9" name="AutoShape 104">
              <a:extLst>
                <a:ext uri="{FF2B5EF4-FFF2-40B4-BE49-F238E27FC236}">
                  <a16:creationId xmlns:a16="http://schemas.microsoft.com/office/drawing/2014/main" id="{B5871483-1FDC-46DB-B390-B51A3A6B2AF9}"/>
                </a:ext>
              </a:extLst>
            </p:cNvPr>
            <p:cNvCxnSpPr>
              <a:cxnSpLocks noChangeShapeType="1"/>
              <a:stCxn id="167" idx="6"/>
              <a:endCxn id="169" idx="0"/>
            </p:cNvCxnSpPr>
            <p:nvPr/>
          </p:nvCxnSpPr>
          <p:spPr bwMode="auto">
            <a:xfrm>
              <a:off x="736" y="2451"/>
              <a:ext cx="184" cy="21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0" name="AutoShape 105">
              <a:extLst>
                <a:ext uri="{FF2B5EF4-FFF2-40B4-BE49-F238E27FC236}">
                  <a16:creationId xmlns:a16="http://schemas.microsoft.com/office/drawing/2014/main" id="{DEE9F88E-2FE2-42A1-A12C-EDE2CD3F29C9}"/>
                </a:ext>
              </a:extLst>
            </p:cNvPr>
            <p:cNvCxnSpPr>
              <a:cxnSpLocks noChangeShapeType="1"/>
              <a:stCxn id="168" idx="5"/>
              <a:endCxn id="173" idx="2"/>
            </p:cNvCxnSpPr>
            <p:nvPr/>
          </p:nvCxnSpPr>
          <p:spPr bwMode="auto">
            <a:xfrm>
              <a:off x="403" y="2963"/>
              <a:ext cx="509" cy="28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1" name="AutoShape 106">
              <a:extLst>
                <a:ext uri="{FF2B5EF4-FFF2-40B4-BE49-F238E27FC236}">
                  <a16:creationId xmlns:a16="http://schemas.microsoft.com/office/drawing/2014/main" id="{E7F65357-DC55-462D-900E-0F3737CC6802}"/>
                </a:ext>
              </a:extLst>
            </p:cNvPr>
            <p:cNvCxnSpPr>
              <a:cxnSpLocks noChangeShapeType="1"/>
              <a:stCxn id="173" idx="0"/>
              <a:endCxn id="169" idx="5"/>
            </p:cNvCxnSpPr>
            <p:nvPr/>
          </p:nvCxnSpPr>
          <p:spPr bwMode="auto">
            <a:xfrm flipH="1" flipV="1">
              <a:off x="1027" y="2915"/>
              <a:ext cx="37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2" name="AutoShape 107">
              <a:extLst>
                <a:ext uri="{FF2B5EF4-FFF2-40B4-BE49-F238E27FC236}">
                  <a16:creationId xmlns:a16="http://schemas.microsoft.com/office/drawing/2014/main" id="{C6AC61D0-3814-4F4B-BE5B-B78C3D59C3D1}"/>
                </a:ext>
              </a:extLst>
            </p:cNvPr>
            <p:cNvCxnSpPr>
              <a:cxnSpLocks noChangeShapeType="1"/>
              <a:stCxn id="171" idx="2"/>
              <a:endCxn id="172" idx="6"/>
            </p:cNvCxnSpPr>
            <p:nvPr/>
          </p:nvCxnSpPr>
          <p:spPr bwMode="auto">
            <a:xfrm flipH="1">
              <a:off x="1552" y="2875"/>
              <a:ext cx="176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183" name="Text Box 114">
            <a:extLst>
              <a:ext uri="{FF2B5EF4-FFF2-40B4-BE49-F238E27FC236}">
                <a16:creationId xmlns:a16="http://schemas.microsoft.com/office/drawing/2014/main" id="{F5BBB356-ADBB-47D3-B8E3-63DD86FD2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0546" y="552872"/>
            <a:ext cx="412750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0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4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5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6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7 </a:t>
            </a:r>
          </a:p>
        </p:txBody>
      </p:sp>
      <p:graphicFrame>
        <p:nvGraphicFramePr>
          <p:cNvPr id="184" name="Group 264">
            <a:extLst>
              <a:ext uri="{FF2B5EF4-FFF2-40B4-BE49-F238E27FC236}">
                <a16:creationId xmlns:a16="http://schemas.microsoft.com/office/drawing/2014/main" id="{017B400A-D7AF-4EBA-925F-77BB4D01554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69496" y="641772"/>
          <a:ext cx="1219200" cy="3797304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85" name="Text Box 265">
            <a:extLst>
              <a:ext uri="{FF2B5EF4-FFF2-40B4-BE49-F238E27FC236}">
                <a16:creationId xmlns:a16="http://schemas.microsoft.com/office/drawing/2014/main" id="{0A31536A-99C1-4EE6-B2B1-D18BD8313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0609" y="552872"/>
            <a:ext cx="633412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V1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V2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V3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V4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V5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V6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V7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V8 </a:t>
            </a:r>
          </a:p>
        </p:txBody>
      </p:sp>
      <p:grpSp>
        <p:nvGrpSpPr>
          <p:cNvPr id="186" name="Group 266">
            <a:extLst>
              <a:ext uri="{FF2B5EF4-FFF2-40B4-BE49-F238E27FC236}">
                <a16:creationId xmlns:a16="http://schemas.microsoft.com/office/drawing/2014/main" id="{8FC69A4E-A008-43A4-9A5F-0D16375A2E42}"/>
              </a:ext>
            </a:extLst>
          </p:cNvPr>
          <p:cNvGrpSpPr>
            <a:grpSpLocks/>
          </p:cNvGrpSpPr>
          <p:nvPr/>
        </p:nvGrpSpPr>
        <p:grpSpPr bwMode="auto">
          <a:xfrm>
            <a:off x="6188646" y="679872"/>
            <a:ext cx="4352925" cy="3727450"/>
            <a:chOff x="2964" y="464"/>
            <a:chExt cx="2742" cy="2348"/>
          </a:xfrm>
        </p:grpSpPr>
        <p:grpSp>
          <p:nvGrpSpPr>
            <p:cNvPr id="187" name="Group 124">
              <a:extLst>
                <a:ext uri="{FF2B5EF4-FFF2-40B4-BE49-F238E27FC236}">
                  <a16:creationId xmlns:a16="http://schemas.microsoft.com/office/drawing/2014/main" id="{D08E69EF-DBC3-4A8F-AF8A-F586C24D12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10" y="464"/>
              <a:ext cx="643" cy="256"/>
              <a:chOff x="4056" y="2215"/>
              <a:chExt cx="643" cy="256"/>
            </a:xfrm>
          </p:grpSpPr>
          <p:sp>
            <p:nvSpPr>
              <p:cNvPr id="270" name="Rectangle 125">
                <a:extLst>
                  <a:ext uri="{FF2B5EF4-FFF2-40B4-BE49-F238E27FC236}">
                    <a16:creationId xmlns:a16="http://schemas.microsoft.com/office/drawing/2014/main" id="{C7FB2E18-DB29-40EC-852A-C6B4CEF0E3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2       ^ </a:t>
                </a:r>
              </a:p>
            </p:txBody>
          </p:sp>
          <p:sp>
            <p:nvSpPr>
              <p:cNvPr id="271" name="Line 126">
                <a:extLst>
                  <a:ext uri="{FF2B5EF4-FFF2-40B4-BE49-F238E27FC236}">
                    <a16:creationId xmlns:a16="http://schemas.microsoft.com/office/drawing/2014/main" id="{1566DA74-A518-497A-8EC7-CC5D3D7817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88" name="Group 134">
              <a:extLst>
                <a:ext uri="{FF2B5EF4-FFF2-40B4-BE49-F238E27FC236}">
                  <a16:creationId xmlns:a16="http://schemas.microsoft.com/office/drawing/2014/main" id="{4B2EA24B-ECAC-4AEC-9EC8-157210D862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6" y="464"/>
              <a:ext cx="643" cy="256"/>
              <a:chOff x="4056" y="2212"/>
              <a:chExt cx="643" cy="262"/>
            </a:xfrm>
          </p:grpSpPr>
          <p:sp>
            <p:nvSpPr>
              <p:cNvPr id="268" name="Rectangle 135">
                <a:extLst>
                  <a:ext uri="{FF2B5EF4-FFF2-40B4-BE49-F238E27FC236}">
                    <a16:creationId xmlns:a16="http://schemas.microsoft.com/office/drawing/2014/main" id="{F441460B-B863-499C-918C-22D06B0524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2"/>
                <a:ext cx="643" cy="262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1 </a:t>
                </a:r>
              </a:p>
            </p:txBody>
          </p:sp>
          <p:sp>
            <p:nvSpPr>
              <p:cNvPr id="269" name="Line 136">
                <a:extLst>
                  <a:ext uri="{FF2B5EF4-FFF2-40B4-BE49-F238E27FC236}">
                    <a16:creationId xmlns:a16="http://schemas.microsoft.com/office/drawing/2014/main" id="{80FCEA3F-E805-4474-AEFE-42B6998CF9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89" name="Line 138">
              <a:extLst>
                <a:ext uri="{FF2B5EF4-FFF2-40B4-BE49-F238E27FC236}">
                  <a16:creationId xmlns:a16="http://schemas.microsoft.com/office/drawing/2014/main" id="{07CE8E15-751E-464F-A71D-63F3858B54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576"/>
              <a:ext cx="3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0" name="Line 137">
              <a:extLst>
                <a:ext uri="{FF2B5EF4-FFF2-40B4-BE49-F238E27FC236}">
                  <a16:creationId xmlns:a16="http://schemas.microsoft.com/office/drawing/2014/main" id="{25A825B6-EBF1-45F0-8A74-8F8AA3361A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576"/>
              <a:ext cx="3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91" name="Group 127">
              <a:extLst>
                <a:ext uri="{FF2B5EF4-FFF2-40B4-BE49-F238E27FC236}">
                  <a16:creationId xmlns:a16="http://schemas.microsoft.com/office/drawing/2014/main" id="{E5DC1C17-0C06-4DEA-B9D5-F382C1EA13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4" y="1078"/>
              <a:ext cx="643" cy="256"/>
              <a:chOff x="4056" y="2215"/>
              <a:chExt cx="643" cy="256"/>
            </a:xfrm>
          </p:grpSpPr>
          <p:sp>
            <p:nvSpPr>
              <p:cNvPr id="266" name="Rectangle 128">
                <a:extLst>
                  <a:ext uri="{FF2B5EF4-FFF2-40B4-BE49-F238E27FC236}">
                    <a16:creationId xmlns:a16="http://schemas.microsoft.com/office/drawing/2014/main" id="{E42B4F10-3669-4021-AAED-D92792348F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0 </a:t>
                </a:r>
              </a:p>
            </p:txBody>
          </p:sp>
          <p:sp>
            <p:nvSpPr>
              <p:cNvPr id="267" name="Line 129">
                <a:extLst>
                  <a:ext uri="{FF2B5EF4-FFF2-40B4-BE49-F238E27FC236}">
                    <a16:creationId xmlns:a16="http://schemas.microsoft.com/office/drawing/2014/main" id="{3A92B94C-8709-468D-9C36-45AFD3BAAE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92" name="Group 130">
              <a:extLst>
                <a:ext uri="{FF2B5EF4-FFF2-40B4-BE49-F238E27FC236}">
                  <a16:creationId xmlns:a16="http://schemas.microsoft.com/office/drawing/2014/main" id="{4CA08415-5471-429E-BBAD-7054CECD39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4" y="1372"/>
              <a:ext cx="643" cy="256"/>
              <a:chOff x="4056" y="2215"/>
              <a:chExt cx="643" cy="256"/>
            </a:xfrm>
          </p:grpSpPr>
          <p:sp>
            <p:nvSpPr>
              <p:cNvPr id="264" name="Rectangle 131">
                <a:extLst>
                  <a:ext uri="{FF2B5EF4-FFF2-40B4-BE49-F238E27FC236}">
                    <a16:creationId xmlns:a16="http://schemas.microsoft.com/office/drawing/2014/main" id="{BDEF8C14-F844-40F5-81A5-1CB628AA5E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1 </a:t>
                </a:r>
              </a:p>
            </p:txBody>
          </p:sp>
          <p:sp>
            <p:nvSpPr>
              <p:cNvPr id="265" name="Line 132">
                <a:extLst>
                  <a:ext uri="{FF2B5EF4-FFF2-40B4-BE49-F238E27FC236}">
                    <a16:creationId xmlns:a16="http://schemas.microsoft.com/office/drawing/2014/main" id="{03BE35B3-886D-4838-B8E7-D0E4B9C346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93" name="Group 166">
              <a:extLst>
                <a:ext uri="{FF2B5EF4-FFF2-40B4-BE49-F238E27FC236}">
                  <a16:creationId xmlns:a16="http://schemas.microsoft.com/office/drawing/2014/main" id="{758406AE-45B4-4FB9-8205-24092F0183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8" y="769"/>
              <a:ext cx="643" cy="256"/>
              <a:chOff x="4056" y="2215"/>
              <a:chExt cx="643" cy="256"/>
            </a:xfrm>
          </p:grpSpPr>
          <p:sp>
            <p:nvSpPr>
              <p:cNvPr id="262" name="Rectangle 167">
                <a:extLst>
                  <a:ext uri="{FF2B5EF4-FFF2-40B4-BE49-F238E27FC236}">
                    <a16:creationId xmlns:a16="http://schemas.microsoft.com/office/drawing/2014/main" id="{87627703-7E2E-4672-890D-E74B1E095D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0 </a:t>
                </a:r>
              </a:p>
            </p:txBody>
          </p:sp>
          <p:sp>
            <p:nvSpPr>
              <p:cNvPr id="263" name="Line 168">
                <a:extLst>
                  <a:ext uri="{FF2B5EF4-FFF2-40B4-BE49-F238E27FC236}">
                    <a16:creationId xmlns:a16="http://schemas.microsoft.com/office/drawing/2014/main" id="{FE74E3B6-C731-45E5-B26F-8321914471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94" name="Line 169">
              <a:extLst>
                <a:ext uri="{FF2B5EF4-FFF2-40B4-BE49-F238E27FC236}">
                  <a16:creationId xmlns:a16="http://schemas.microsoft.com/office/drawing/2014/main" id="{84BF155C-2E04-4B5B-A158-6EDE4F19C0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910"/>
              <a:ext cx="3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95" name="Group 180">
              <a:extLst>
                <a:ext uri="{FF2B5EF4-FFF2-40B4-BE49-F238E27FC236}">
                  <a16:creationId xmlns:a16="http://schemas.microsoft.com/office/drawing/2014/main" id="{BD10F161-7084-4FB1-B6E2-E41574CE1A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95" y="1659"/>
              <a:ext cx="1002" cy="256"/>
              <a:chOff x="2785" y="2701"/>
              <a:chExt cx="1002" cy="256"/>
            </a:xfrm>
          </p:grpSpPr>
          <p:grpSp>
            <p:nvGrpSpPr>
              <p:cNvPr id="258" name="Group 181">
                <a:extLst>
                  <a:ext uri="{FF2B5EF4-FFF2-40B4-BE49-F238E27FC236}">
                    <a16:creationId xmlns:a16="http://schemas.microsoft.com/office/drawing/2014/main" id="{CE90AB79-4428-491C-9BFF-D15EBCA083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60" name="Rectangle 182">
                  <a:extLst>
                    <a:ext uri="{FF2B5EF4-FFF2-40B4-BE49-F238E27FC236}">
                      <a16:creationId xmlns:a16="http://schemas.microsoft.com/office/drawing/2014/main" id="{53FDD9E7-E552-4E9D-B1CC-5B0F0BF83F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1 </a:t>
                  </a:r>
                </a:p>
              </p:txBody>
            </p:sp>
            <p:sp>
              <p:nvSpPr>
                <p:cNvPr id="261" name="Line 183">
                  <a:extLst>
                    <a:ext uri="{FF2B5EF4-FFF2-40B4-BE49-F238E27FC236}">
                      <a16:creationId xmlns:a16="http://schemas.microsoft.com/office/drawing/2014/main" id="{9B60A15A-9B20-4C74-A463-165A124FDA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59" name="Line 184">
                <a:extLst>
                  <a:ext uri="{FF2B5EF4-FFF2-40B4-BE49-F238E27FC236}">
                    <a16:creationId xmlns:a16="http://schemas.microsoft.com/office/drawing/2014/main" id="{80BDCF80-C368-4F6A-A723-4D76DF6491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96" name="Group 200">
              <a:extLst>
                <a:ext uri="{FF2B5EF4-FFF2-40B4-BE49-F238E27FC236}">
                  <a16:creationId xmlns:a16="http://schemas.microsoft.com/office/drawing/2014/main" id="{EB8CFEA3-B6AE-4FBF-B5F4-25C126C00F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91" y="1955"/>
              <a:ext cx="1002" cy="256"/>
              <a:chOff x="2785" y="2701"/>
              <a:chExt cx="1002" cy="256"/>
            </a:xfrm>
          </p:grpSpPr>
          <p:grpSp>
            <p:nvGrpSpPr>
              <p:cNvPr id="254" name="Group 201">
                <a:extLst>
                  <a:ext uri="{FF2B5EF4-FFF2-40B4-BE49-F238E27FC236}">
                    <a16:creationId xmlns:a16="http://schemas.microsoft.com/office/drawing/2014/main" id="{E3EB625D-24EB-4158-A6E7-0BF72D465A7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56" name="Rectangle 202">
                  <a:extLst>
                    <a:ext uri="{FF2B5EF4-FFF2-40B4-BE49-F238E27FC236}">
                      <a16:creationId xmlns:a16="http://schemas.microsoft.com/office/drawing/2014/main" id="{4B0CD2B6-E38A-4563-A7BB-26222F9D99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2 </a:t>
                  </a:r>
                </a:p>
              </p:txBody>
            </p:sp>
            <p:sp>
              <p:nvSpPr>
                <p:cNvPr id="257" name="Line 203">
                  <a:extLst>
                    <a:ext uri="{FF2B5EF4-FFF2-40B4-BE49-F238E27FC236}">
                      <a16:creationId xmlns:a16="http://schemas.microsoft.com/office/drawing/2014/main" id="{6944C64D-38ED-4006-B214-96B1104CBC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55" name="Line 204">
                <a:extLst>
                  <a:ext uri="{FF2B5EF4-FFF2-40B4-BE49-F238E27FC236}">
                    <a16:creationId xmlns:a16="http://schemas.microsoft.com/office/drawing/2014/main" id="{BF8307AD-2205-4D42-B075-3B28925755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97" name="Group 210">
              <a:extLst>
                <a:ext uri="{FF2B5EF4-FFF2-40B4-BE49-F238E27FC236}">
                  <a16:creationId xmlns:a16="http://schemas.microsoft.com/office/drawing/2014/main" id="{816393B0-0E54-4CFC-B83B-6AFE6FAE0E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91" y="2244"/>
              <a:ext cx="1002" cy="256"/>
              <a:chOff x="2785" y="2701"/>
              <a:chExt cx="1002" cy="256"/>
            </a:xfrm>
          </p:grpSpPr>
          <p:grpSp>
            <p:nvGrpSpPr>
              <p:cNvPr id="250" name="Group 211">
                <a:extLst>
                  <a:ext uri="{FF2B5EF4-FFF2-40B4-BE49-F238E27FC236}">
                    <a16:creationId xmlns:a16="http://schemas.microsoft.com/office/drawing/2014/main" id="{1570DF32-2A59-4340-BB71-390F930CF0E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52" name="Rectangle 212">
                  <a:extLst>
                    <a:ext uri="{FF2B5EF4-FFF2-40B4-BE49-F238E27FC236}">
                      <a16:creationId xmlns:a16="http://schemas.microsoft.com/office/drawing/2014/main" id="{3935A551-44A1-4C14-9D04-D63B0A1D05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2 </a:t>
                  </a:r>
                </a:p>
              </p:txBody>
            </p:sp>
            <p:sp>
              <p:nvSpPr>
                <p:cNvPr id="253" name="Line 213">
                  <a:extLst>
                    <a:ext uri="{FF2B5EF4-FFF2-40B4-BE49-F238E27FC236}">
                      <a16:creationId xmlns:a16="http://schemas.microsoft.com/office/drawing/2014/main" id="{3EDA3168-BF17-4A6F-8704-9072EB3F1C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51" name="Line 214">
                <a:extLst>
                  <a:ext uri="{FF2B5EF4-FFF2-40B4-BE49-F238E27FC236}">
                    <a16:creationId xmlns:a16="http://schemas.microsoft.com/office/drawing/2014/main" id="{9C19A49F-5A7E-46D7-85F0-A0E0113E65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98" name="Group 220">
              <a:extLst>
                <a:ext uri="{FF2B5EF4-FFF2-40B4-BE49-F238E27FC236}">
                  <a16:creationId xmlns:a16="http://schemas.microsoft.com/office/drawing/2014/main" id="{8DCE2406-A532-4431-AB6F-E20729C255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7" y="2544"/>
              <a:ext cx="1002" cy="256"/>
              <a:chOff x="2785" y="2701"/>
              <a:chExt cx="1002" cy="256"/>
            </a:xfrm>
          </p:grpSpPr>
          <p:grpSp>
            <p:nvGrpSpPr>
              <p:cNvPr id="246" name="Group 221">
                <a:extLst>
                  <a:ext uri="{FF2B5EF4-FFF2-40B4-BE49-F238E27FC236}">
                    <a16:creationId xmlns:a16="http://schemas.microsoft.com/office/drawing/2014/main" id="{D8BC3FF4-8412-4B0D-93C9-9F288D35DB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48" name="Rectangle 222">
                  <a:extLst>
                    <a:ext uri="{FF2B5EF4-FFF2-40B4-BE49-F238E27FC236}">
                      <a16:creationId xmlns:a16="http://schemas.microsoft.com/office/drawing/2014/main" id="{ECDC2391-8C2C-4650-B5D7-16A23FDD56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3 </a:t>
                  </a:r>
                </a:p>
              </p:txBody>
            </p:sp>
            <p:sp>
              <p:nvSpPr>
                <p:cNvPr id="249" name="Line 223">
                  <a:extLst>
                    <a:ext uri="{FF2B5EF4-FFF2-40B4-BE49-F238E27FC236}">
                      <a16:creationId xmlns:a16="http://schemas.microsoft.com/office/drawing/2014/main" id="{4AFA11DC-8A0F-409D-ADD9-DFC3F52B7C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47" name="Line 224">
                <a:extLst>
                  <a:ext uri="{FF2B5EF4-FFF2-40B4-BE49-F238E27FC236}">
                    <a16:creationId xmlns:a16="http://schemas.microsoft.com/office/drawing/2014/main" id="{ED2DA8E8-F1CF-4E0F-8032-FE60509BEF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99" name="Line 139">
              <a:extLst>
                <a:ext uri="{FF2B5EF4-FFF2-40B4-BE49-F238E27FC236}">
                  <a16:creationId xmlns:a16="http://schemas.microsoft.com/office/drawing/2014/main" id="{AE1321DB-026C-479F-B160-A19216C3E2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4" y="1200"/>
              <a:ext cx="3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0" name="Line 140">
              <a:extLst>
                <a:ext uri="{FF2B5EF4-FFF2-40B4-BE49-F238E27FC236}">
                  <a16:creationId xmlns:a16="http://schemas.microsoft.com/office/drawing/2014/main" id="{8F847324-C29B-4B2F-8001-F82E8E94FF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1521"/>
              <a:ext cx="3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01" name="Group 154">
              <a:extLst>
                <a:ext uri="{FF2B5EF4-FFF2-40B4-BE49-F238E27FC236}">
                  <a16:creationId xmlns:a16="http://schemas.microsoft.com/office/drawing/2014/main" id="{099EF61B-E6CA-4B1C-9991-FD5E079B53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6" y="768"/>
              <a:ext cx="1002" cy="256"/>
              <a:chOff x="2785" y="2701"/>
              <a:chExt cx="1002" cy="256"/>
            </a:xfrm>
          </p:grpSpPr>
          <p:grpSp>
            <p:nvGrpSpPr>
              <p:cNvPr id="242" name="Group 155">
                <a:extLst>
                  <a:ext uri="{FF2B5EF4-FFF2-40B4-BE49-F238E27FC236}">
                    <a16:creationId xmlns:a16="http://schemas.microsoft.com/office/drawing/2014/main" id="{D082B0FC-1E86-4F80-B5DD-74BFC4ABC6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44" name="Rectangle 156">
                  <a:extLst>
                    <a:ext uri="{FF2B5EF4-FFF2-40B4-BE49-F238E27FC236}">
                      <a16:creationId xmlns:a16="http://schemas.microsoft.com/office/drawing/2014/main" id="{4B6F6B1D-6AF8-407B-B9B7-9756C5B14F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3       </a:t>
                  </a:r>
                </a:p>
              </p:txBody>
            </p:sp>
            <p:sp>
              <p:nvSpPr>
                <p:cNvPr id="245" name="Line 157">
                  <a:extLst>
                    <a:ext uri="{FF2B5EF4-FFF2-40B4-BE49-F238E27FC236}">
                      <a16:creationId xmlns:a16="http://schemas.microsoft.com/office/drawing/2014/main" id="{3BF19F99-D153-4ADD-AFDB-01CB28D351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43" name="Line 158">
                <a:extLst>
                  <a:ext uri="{FF2B5EF4-FFF2-40B4-BE49-F238E27FC236}">
                    <a16:creationId xmlns:a16="http://schemas.microsoft.com/office/drawing/2014/main" id="{3B9859F7-8D17-4239-9C67-8C4D9D9505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2" name="Group 149">
              <a:extLst>
                <a:ext uri="{FF2B5EF4-FFF2-40B4-BE49-F238E27FC236}">
                  <a16:creationId xmlns:a16="http://schemas.microsoft.com/office/drawing/2014/main" id="{661D5891-B65E-40A9-BE37-A74F641D1B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8" y="1078"/>
              <a:ext cx="1002" cy="256"/>
              <a:chOff x="2785" y="2701"/>
              <a:chExt cx="1002" cy="256"/>
            </a:xfrm>
          </p:grpSpPr>
          <p:grpSp>
            <p:nvGrpSpPr>
              <p:cNvPr id="238" name="Group 150">
                <a:extLst>
                  <a:ext uri="{FF2B5EF4-FFF2-40B4-BE49-F238E27FC236}">
                    <a16:creationId xmlns:a16="http://schemas.microsoft.com/office/drawing/2014/main" id="{390ACF8B-4E74-44AA-91F4-07699D4D2C6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40" name="Rectangle 151">
                  <a:extLst>
                    <a:ext uri="{FF2B5EF4-FFF2-40B4-BE49-F238E27FC236}">
                      <a16:creationId xmlns:a16="http://schemas.microsoft.com/office/drawing/2014/main" id="{63096BEF-3855-463E-B463-FF6E426227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5       </a:t>
                  </a:r>
                </a:p>
              </p:txBody>
            </p:sp>
            <p:sp>
              <p:nvSpPr>
                <p:cNvPr id="241" name="Line 152">
                  <a:extLst>
                    <a:ext uri="{FF2B5EF4-FFF2-40B4-BE49-F238E27FC236}">
                      <a16:creationId xmlns:a16="http://schemas.microsoft.com/office/drawing/2014/main" id="{DF909C1B-3CDE-41E3-B123-A567924271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39" name="Line 153">
                <a:extLst>
                  <a:ext uri="{FF2B5EF4-FFF2-40B4-BE49-F238E27FC236}">
                    <a16:creationId xmlns:a16="http://schemas.microsoft.com/office/drawing/2014/main" id="{39BA71FE-D6F4-4A27-96D2-8933A17FD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3" name="Group 159">
              <a:extLst>
                <a:ext uri="{FF2B5EF4-FFF2-40B4-BE49-F238E27FC236}">
                  <a16:creationId xmlns:a16="http://schemas.microsoft.com/office/drawing/2014/main" id="{C81D0DD0-BEDF-4C55-8F51-371EF78306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04" y="778"/>
              <a:ext cx="1002" cy="256"/>
              <a:chOff x="2785" y="2701"/>
              <a:chExt cx="1002" cy="256"/>
            </a:xfrm>
          </p:grpSpPr>
          <p:grpSp>
            <p:nvGrpSpPr>
              <p:cNvPr id="234" name="Group 160">
                <a:extLst>
                  <a:ext uri="{FF2B5EF4-FFF2-40B4-BE49-F238E27FC236}">
                    <a16:creationId xmlns:a16="http://schemas.microsoft.com/office/drawing/2014/main" id="{5D9DEAE9-A241-4587-94FE-42F0B1E1EF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36" name="Rectangle 161">
                  <a:extLst>
                    <a:ext uri="{FF2B5EF4-FFF2-40B4-BE49-F238E27FC236}">
                      <a16:creationId xmlns:a16="http://schemas.microsoft.com/office/drawing/2014/main" id="{95E92839-257B-44E1-A701-EB59A274D3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4       ^ </a:t>
                  </a:r>
                </a:p>
              </p:txBody>
            </p:sp>
            <p:sp>
              <p:nvSpPr>
                <p:cNvPr id="237" name="Line 162">
                  <a:extLst>
                    <a:ext uri="{FF2B5EF4-FFF2-40B4-BE49-F238E27FC236}">
                      <a16:creationId xmlns:a16="http://schemas.microsoft.com/office/drawing/2014/main" id="{3822D8BB-FAE1-4671-8BBD-0835D642D3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35" name="Line 163">
                <a:extLst>
                  <a:ext uri="{FF2B5EF4-FFF2-40B4-BE49-F238E27FC236}">
                    <a16:creationId xmlns:a16="http://schemas.microsoft.com/office/drawing/2014/main" id="{DDC3FBBE-8B33-493B-8D6B-2B462863F6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4" name="Group 170">
              <a:extLst>
                <a:ext uri="{FF2B5EF4-FFF2-40B4-BE49-F238E27FC236}">
                  <a16:creationId xmlns:a16="http://schemas.microsoft.com/office/drawing/2014/main" id="{AA02FF9D-4C26-4851-A2DF-7C66EFE247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04" y="1088"/>
              <a:ext cx="1002" cy="256"/>
              <a:chOff x="2785" y="2701"/>
              <a:chExt cx="1002" cy="256"/>
            </a:xfrm>
          </p:grpSpPr>
          <p:grpSp>
            <p:nvGrpSpPr>
              <p:cNvPr id="230" name="Group 171">
                <a:extLst>
                  <a:ext uri="{FF2B5EF4-FFF2-40B4-BE49-F238E27FC236}">
                    <a16:creationId xmlns:a16="http://schemas.microsoft.com/office/drawing/2014/main" id="{BAF4EAD3-2618-4D24-89B9-0DF1389088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32" name="Rectangle 172">
                  <a:extLst>
                    <a:ext uri="{FF2B5EF4-FFF2-40B4-BE49-F238E27FC236}">
                      <a16:creationId xmlns:a16="http://schemas.microsoft.com/office/drawing/2014/main" id="{983B337F-EB82-440A-8A70-5A2B753D0D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6       ^ </a:t>
                  </a:r>
                </a:p>
              </p:txBody>
            </p:sp>
            <p:sp>
              <p:nvSpPr>
                <p:cNvPr id="233" name="Line 173">
                  <a:extLst>
                    <a:ext uri="{FF2B5EF4-FFF2-40B4-BE49-F238E27FC236}">
                      <a16:creationId xmlns:a16="http://schemas.microsoft.com/office/drawing/2014/main" id="{5D790203-4EE2-49BE-B47B-26DE79FB04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31" name="Line 174">
                <a:extLst>
                  <a:ext uri="{FF2B5EF4-FFF2-40B4-BE49-F238E27FC236}">
                    <a16:creationId xmlns:a16="http://schemas.microsoft.com/office/drawing/2014/main" id="{F407A490-7DC7-4286-9C74-C9FBA9C4E1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5" name="Group 175">
              <a:extLst>
                <a:ext uri="{FF2B5EF4-FFF2-40B4-BE49-F238E27FC236}">
                  <a16:creationId xmlns:a16="http://schemas.microsoft.com/office/drawing/2014/main" id="{18A3D5FB-AC49-412D-B5D4-66BD1C60E8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0" y="1382"/>
              <a:ext cx="1002" cy="256"/>
              <a:chOff x="2785" y="2701"/>
              <a:chExt cx="1002" cy="256"/>
            </a:xfrm>
          </p:grpSpPr>
          <p:grpSp>
            <p:nvGrpSpPr>
              <p:cNvPr id="226" name="Group 176">
                <a:extLst>
                  <a:ext uri="{FF2B5EF4-FFF2-40B4-BE49-F238E27FC236}">
                    <a16:creationId xmlns:a16="http://schemas.microsoft.com/office/drawing/2014/main" id="{5CCFAEEC-41C9-4597-A5A9-A58977D206B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28" name="Rectangle 177">
                  <a:extLst>
                    <a:ext uri="{FF2B5EF4-FFF2-40B4-BE49-F238E27FC236}">
                      <a16:creationId xmlns:a16="http://schemas.microsoft.com/office/drawing/2014/main" id="{999251F1-0F1D-466C-9640-BF8B996B2D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7       ^ </a:t>
                  </a:r>
                </a:p>
              </p:txBody>
            </p:sp>
            <p:sp>
              <p:nvSpPr>
                <p:cNvPr id="229" name="Line 178">
                  <a:extLst>
                    <a:ext uri="{FF2B5EF4-FFF2-40B4-BE49-F238E27FC236}">
                      <a16:creationId xmlns:a16="http://schemas.microsoft.com/office/drawing/2014/main" id="{1169F9A0-62D1-4712-9373-FCDA93A905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27" name="Line 179">
                <a:extLst>
                  <a:ext uri="{FF2B5EF4-FFF2-40B4-BE49-F238E27FC236}">
                    <a16:creationId xmlns:a16="http://schemas.microsoft.com/office/drawing/2014/main" id="{6D0C78A7-18FE-4100-A9D4-46C3ADD8AA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6" name="Group 185">
              <a:extLst>
                <a:ext uri="{FF2B5EF4-FFF2-40B4-BE49-F238E27FC236}">
                  <a16:creationId xmlns:a16="http://schemas.microsoft.com/office/drawing/2014/main" id="{E03F555C-2F80-4FA9-8CB3-29FBEC5D1C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1" y="1671"/>
              <a:ext cx="1002" cy="256"/>
              <a:chOff x="2785" y="2701"/>
              <a:chExt cx="1002" cy="256"/>
            </a:xfrm>
          </p:grpSpPr>
          <p:grpSp>
            <p:nvGrpSpPr>
              <p:cNvPr id="222" name="Group 186">
                <a:extLst>
                  <a:ext uri="{FF2B5EF4-FFF2-40B4-BE49-F238E27FC236}">
                    <a16:creationId xmlns:a16="http://schemas.microsoft.com/office/drawing/2014/main" id="{EDBED6A5-EC51-4B29-985F-64E3ED8EB7C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24" name="Rectangle 187">
                  <a:extLst>
                    <a:ext uri="{FF2B5EF4-FFF2-40B4-BE49-F238E27FC236}">
                      <a16:creationId xmlns:a16="http://schemas.microsoft.com/office/drawing/2014/main" id="{78FEE7E5-7C36-4EDC-8843-8F99652378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7       ^ </a:t>
                  </a:r>
                </a:p>
              </p:txBody>
            </p:sp>
            <p:sp>
              <p:nvSpPr>
                <p:cNvPr id="225" name="Line 188">
                  <a:extLst>
                    <a:ext uri="{FF2B5EF4-FFF2-40B4-BE49-F238E27FC236}">
                      <a16:creationId xmlns:a16="http://schemas.microsoft.com/office/drawing/2014/main" id="{D2D41848-5FD5-47B8-A26E-37F1A935CC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23" name="Line 189">
                <a:extLst>
                  <a:ext uri="{FF2B5EF4-FFF2-40B4-BE49-F238E27FC236}">
                    <a16:creationId xmlns:a16="http://schemas.microsoft.com/office/drawing/2014/main" id="{DA95F1DE-B914-49AC-9ED2-3BD90DF4CB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7" name="Group 205">
              <a:extLst>
                <a:ext uri="{FF2B5EF4-FFF2-40B4-BE49-F238E27FC236}">
                  <a16:creationId xmlns:a16="http://schemas.microsoft.com/office/drawing/2014/main" id="{C7FBCD8F-79F2-4BAF-9561-F65F78C30E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4" y="1967"/>
              <a:ext cx="1002" cy="256"/>
              <a:chOff x="2785" y="2701"/>
              <a:chExt cx="1002" cy="256"/>
            </a:xfrm>
          </p:grpSpPr>
          <p:grpSp>
            <p:nvGrpSpPr>
              <p:cNvPr id="218" name="Group 206">
                <a:extLst>
                  <a:ext uri="{FF2B5EF4-FFF2-40B4-BE49-F238E27FC236}">
                    <a16:creationId xmlns:a16="http://schemas.microsoft.com/office/drawing/2014/main" id="{497B4083-CD00-42D9-ADA1-32C89F10DD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20" name="Rectangle 207">
                  <a:extLst>
                    <a:ext uri="{FF2B5EF4-FFF2-40B4-BE49-F238E27FC236}">
                      <a16:creationId xmlns:a16="http://schemas.microsoft.com/office/drawing/2014/main" id="{0AB16B8B-DCC8-4F3B-AB23-8F32B6F829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6       ^ </a:t>
                  </a:r>
                </a:p>
              </p:txBody>
            </p:sp>
            <p:sp>
              <p:nvSpPr>
                <p:cNvPr id="221" name="Line 208">
                  <a:extLst>
                    <a:ext uri="{FF2B5EF4-FFF2-40B4-BE49-F238E27FC236}">
                      <a16:creationId xmlns:a16="http://schemas.microsoft.com/office/drawing/2014/main" id="{D51BA44A-3C63-462A-ACFB-5AD2B238EF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19" name="Line 209">
                <a:extLst>
                  <a:ext uri="{FF2B5EF4-FFF2-40B4-BE49-F238E27FC236}">
                    <a16:creationId xmlns:a16="http://schemas.microsoft.com/office/drawing/2014/main" id="{8C7B0DB4-A541-464A-B379-C8D3A6F8AB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8" name="Group 215">
              <a:extLst>
                <a:ext uri="{FF2B5EF4-FFF2-40B4-BE49-F238E27FC236}">
                  <a16:creationId xmlns:a16="http://schemas.microsoft.com/office/drawing/2014/main" id="{5532DCFC-62D2-4A4E-A272-5BEA602B74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4" y="2256"/>
              <a:ext cx="1002" cy="256"/>
              <a:chOff x="2785" y="2701"/>
              <a:chExt cx="1002" cy="256"/>
            </a:xfrm>
          </p:grpSpPr>
          <p:grpSp>
            <p:nvGrpSpPr>
              <p:cNvPr id="214" name="Group 216">
                <a:extLst>
                  <a:ext uri="{FF2B5EF4-FFF2-40B4-BE49-F238E27FC236}">
                    <a16:creationId xmlns:a16="http://schemas.microsoft.com/office/drawing/2014/main" id="{20846A87-150B-43E1-A78A-EA75CBDD69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16" name="Rectangle 217">
                  <a:extLst>
                    <a:ext uri="{FF2B5EF4-FFF2-40B4-BE49-F238E27FC236}">
                      <a16:creationId xmlns:a16="http://schemas.microsoft.com/office/drawing/2014/main" id="{DBBCC89B-7775-483F-9FC2-8C69D2A720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5       ^ </a:t>
                  </a:r>
                </a:p>
              </p:txBody>
            </p:sp>
            <p:sp>
              <p:nvSpPr>
                <p:cNvPr id="217" name="Line 218">
                  <a:extLst>
                    <a:ext uri="{FF2B5EF4-FFF2-40B4-BE49-F238E27FC236}">
                      <a16:creationId xmlns:a16="http://schemas.microsoft.com/office/drawing/2014/main" id="{51353F71-0E7C-4B10-85A0-A721605F32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15" name="Line 219">
                <a:extLst>
                  <a:ext uri="{FF2B5EF4-FFF2-40B4-BE49-F238E27FC236}">
                    <a16:creationId xmlns:a16="http://schemas.microsoft.com/office/drawing/2014/main" id="{E9DE6D91-AD2E-419E-A0BC-D139A2FB51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9" name="Group 225">
              <a:extLst>
                <a:ext uri="{FF2B5EF4-FFF2-40B4-BE49-F238E27FC236}">
                  <a16:creationId xmlns:a16="http://schemas.microsoft.com/office/drawing/2014/main" id="{11F901CC-40B7-4A34-BAE0-2C4F859612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0" y="2556"/>
              <a:ext cx="1002" cy="256"/>
              <a:chOff x="2785" y="2701"/>
              <a:chExt cx="1002" cy="256"/>
            </a:xfrm>
          </p:grpSpPr>
          <p:grpSp>
            <p:nvGrpSpPr>
              <p:cNvPr id="210" name="Group 226">
                <a:extLst>
                  <a:ext uri="{FF2B5EF4-FFF2-40B4-BE49-F238E27FC236}">
                    <a16:creationId xmlns:a16="http://schemas.microsoft.com/office/drawing/2014/main" id="{3FCE616E-6ABD-4DF3-87A9-411CFF9ABF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12" name="Rectangle 227">
                  <a:extLst>
                    <a:ext uri="{FF2B5EF4-FFF2-40B4-BE49-F238E27FC236}">
                      <a16:creationId xmlns:a16="http://schemas.microsoft.com/office/drawing/2014/main" id="{137A44B1-09F3-434F-AAF4-5198A7EEAD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4       ^ </a:t>
                  </a:r>
                </a:p>
              </p:txBody>
            </p:sp>
            <p:sp>
              <p:nvSpPr>
                <p:cNvPr id="213" name="Line 228">
                  <a:extLst>
                    <a:ext uri="{FF2B5EF4-FFF2-40B4-BE49-F238E27FC236}">
                      <a16:creationId xmlns:a16="http://schemas.microsoft.com/office/drawing/2014/main" id="{2CF9215C-4912-4311-BAE0-32419D9BE2B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11" name="Line 229">
                <a:extLst>
                  <a:ext uri="{FF2B5EF4-FFF2-40B4-BE49-F238E27FC236}">
                    <a16:creationId xmlns:a16="http://schemas.microsoft.com/office/drawing/2014/main" id="{16FB5434-030F-41C2-B5CB-2230E6E774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72" name="Group 288">
            <a:extLst>
              <a:ext uri="{FF2B5EF4-FFF2-40B4-BE49-F238E27FC236}">
                <a16:creationId xmlns:a16="http://schemas.microsoft.com/office/drawing/2014/main" id="{E7089F1B-5806-4E4F-9970-FCEDE8D3448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060918" y="5097884"/>
          <a:ext cx="5334000" cy="457200"/>
        </p:xfrm>
        <a:graphic>
          <a:graphicData uri="http://schemas.openxmlformats.org/drawingml/2006/table">
            <a:tbl>
              <a:tblPr/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3" name="Text Box 289">
            <a:extLst>
              <a:ext uri="{FF2B5EF4-FFF2-40B4-BE49-F238E27FC236}">
                <a16:creationId xmlns:a16="http://schemas.microsoft.com/office/drawing/2014/main" id="{4926EA40-2F67-439A-AA0B-6C8A61ABF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3318" y="4640684"/>
            <a:ext cx="5137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0       1       2       3      4       5       6       7 </a:t>
            </a:r>
          </a:p>
        </p:txBody>
      </p:sp>
      <p:sp>
        <p:nvSpPr>
          <p:cNvPr id="274" name="Rectangle 67">
            <a:extLst>
              <a:ext uri="{FF2B5EF4-FFF2-40B4-BE49-F238E27FC236}">
                <a16:creationId xmlns:a16="http://schemas.microsoft.com/office/drawing/2014/main" id="{7B8E827E-BB39-4F80-8B29-D775C91D4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3271" y="4134272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5" name="Rectangle 68">
            <a:extLst>
              <a:ext uri="{FF2B5EF4-FFF2-40B4-BE49-F238E27FC236}">
                <a16:creationId xmlns:a16="http://schemas.microsoft.com/office/drawing/2014/main" id="{8C8BD448-F2F2-4E4E-9F5C-5C3FD4DC4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721" y="4591472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6" name="Rectangle 69">
            <a:extLst>
              <a:ext uri="{FF2B5EF4-FFF2-40B4-BE49-F238E27FC236}">
                <a16:creationId xmlns:a16="http://schemas.microsoft.com/office/drawing/2014/main" id="{D3920ED1-2479-4F83-A1F5-5E85670B5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9146" y="5048672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7" name="Rectangle 70">
            <a:extLst>
              <a:ext uri="{FF2B5EF4-FFF2-40B4-BE49-F238E27FC236}">
                <a16:creationId xmlns:a16="http://schemas.microsoft.com/office/drawing/2014/main" id="{256743BD-2070-4273-9CFC-8D490257C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9146" y="5505872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8" name="Text Box 71">
            <a:extLst>
              <a:ext uri="{FF2B5EF4-FFF2-40B4-BE49-F238E27FC236}">
                <a16:creationId xmlns:a16="http://schemas.microsoft.com/office/drawing/2014/main" id="{BD304CE0-3E99-443A-A657-E5CB1AAB7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6921" y="5429672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</p:txBody>
      </p:sp>
      <p:sp>
        <p:nvSpPr>
          <p:cNvPr id="279" name="Rectangle 306">
            <a:extLst>
              <a:ext uri="{FF2B5EF4-FFF2-40B4-BE49-F238E27FC236}">
                <a16:creationId xmlns:a16="http://schemas.microsoft.com/office/drawing/2014/main" id="{24AFB315-6458-4DBA-BEE7-1FF21AB73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7593" y="5844009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V6 </a:t>
            </a:r>
          </a:p>
        </p:txBody>
      </p:sp>
      <p:sp>
        <p:nvSpPr>
          <p:cNvPr id="280" name="Text Box 72">
            <a:extLst>
              <a:ext uri="{FF2B5EF4-FFF2-40B4-BE49-F238E27FC236}">
                <a16:creationId xmlns:a16="http://schemas.microsoft.com/office/drawing/2014/main" id="{BF087510-C9B5-4E39-AE12-B0C6AA2F0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6921" y="4972472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5 </a:t>
            </a:r>
          </a:p>
        </p:txBody>
      </p:sp>
      <p:sp>
        <p:nvSpPr>
          <p:cNvPr id="281" name="Rectangle 310">
            <a:extLst>
              <a:ext uri="{FF2B5EF4-FFF2-40B4-BE49-F238E27FC236}">
                <a16:creationId xmlns:a16="http://schemas.microsoft.com/office/drawing/2014/main" id="{F65649BC-D5FA-4098-B735-FA919929A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8481" y="5844009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V7 </a:t>
            </a:r>
          </a:p>
        </p:txBody>
      </p:sp>
      <p:sp>
        <p:nvSpPr>
          <p:cNvPr id="282" name="Text Box 73">
            <a:extLst>
              <a:ext uri="{FF2B5EF4-FFF2-40B4-BE49-F238E27FC236}">
                <a16:creationId xmlns:a16="http://schemas.microsoft.com/office/drawing/2014/main" id="{135A978E-7830-4F83-9459-A853981BF4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0734" y="4515272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6 </a:t>
            </a:r>
          </a:p>
        </p:txBody>
      </p:sp>
      <p:sp>
        <p:nvSpPr>
          <p:cNvPr id="283" name="Rectangle 74">
            <a:extLst>
              <a:ext uri="{FF2B5EF4-FFF2-40B4-BE49-F238E27FC236}">
                <a16:creationId xmlns:a16="http://schemas.microsoft.com/office/drawing/2014/main" id="{0433AB3F-1671-4BE1-83DF-EDDB2CED0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6284" y="4591472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84" name="Rectangle 75">
            <a:extLst>
              <a:ext uri="{FF2B5EF4-FFF2-40B4-BE49-F238E27FC236}">
                <a16:creationId xmlns:a16="http://schemas.microsoft.com/office/drawing/2014/main" id="{8EED1090-F002-483C-A4BA-A9A0B115F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6284" y="5048672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85" name="Rectangle 76">
            <a:extLst>
              <a:ext uri="{FF2B5EF4-FFF2-40B4-BE49-F238E27FC236}">
                <a16:creationId xmlns:a16="http://schemas.microsoft.com/office/drawing/2014/main" id="{9EFD6327-83D4-4CDB-B5ED-F3A9EBFA4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6284" y="5505872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86" name="Rectangle 77">
            <a:extLst>
              <a:ext uri="{FF2B5EF4-FFF2-40B4-BE49-F238E27FC236}">
                <a16:creationId xmlns:a16="http://schemas.microsoft.com/office/drawing/2014/main" id="{7E08F73F-DEED-4FFB-8084-44B9109F7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3271" y="5963072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cxnSp>
        <p:nvCxnSpPr>
          <p:cNvPr id="287" name="AutoShape 317">
            <a:extLst>
              <a:ext uri="{FF2B5EF4-FFF2-40B4-BE49-F238E27FC236}">
                <a16:creationId xmlns:a16="http://schemas.microsoft.com/office/drawing/2014/main" id="{6E395B43-0039-4A19-806A-C29699FFCFBD}"/>
              </a:ext>
            </a:extLst>
          </p:cNvPr>
          <p:cNvCxnSpPr>
            <a:cxnSpLocks noChangeShapeType="1"/>
            <a:stCxn id="166" idx="2"/>
            <a:endCxn id="167" idx="7"/>
          </p:cNvCxnSpPr>
          <p:nvPr/>
        </p:nvCxnSpPr>
        <p:spPr bwMode="auto">
          <a:xfrm flipH="1">
            <a:off x="2504059" y="1114847"/>
            <a:ext cx="384175" cy="37306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288" name="AutoShape 318">
            <a:extLst>
              <a:ext uri="{FF2B5EF4-FFF2-40B4-BE49-F238E27FC236}">
                <a16:creationId xmlns:a16="http://schemas.microsoft.com/office/drawing/2014/main" id="{94DBCE9C-86E6-4183-9FDB-A6BCECD4050E}"/>
              </a:ext>
            </a:extLst>
          </p:cNvPr>
          <p:cNvCxnSpPr>
            <a:cxnSpLocks noChangeShapeType="1"/>
            <a:stCxn id="167" idx="3"/>
            <a:endCxn id="168" idx="0"/>
          </p:cNvCxnSpPr>
          <p:nvPr/>
        </p:nvCxnSpPr>
        <p:spPr bwMode="auto">
          <a:xfrm flipH="1">
            <a:off x="1876996" y="1814935"/>
            <a:ext cx="287338" cy="255587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289" name="AutoShape 319">
            <a:extLst>
              <a:ext uri="{FF2B5EF4-FFF2-40B4-BE49-F238E27FC236}">
                <a16:creationId xmlns:a16="http://schemas.microsoft.com/office/drawing/2014/main" id="{5E7C6784-6138-4B19-A15F-EE9CC0119045}"/>
              </a:ext>
            </a:extLst>
          </p:cNvPr>
          <p:cNvCxnSpPr>
            <a:cxnSpLocks noChangeShapeType="1"/>
            <a:stCxn id="173" idx="2"/>
            <a:endCxn id="168" idx="5"/>
          </p:cNvCxnSpPr>
          <p:nvPr/>
        </p:nvCxnSpPr>
        <p:spPr bwMode="auto">
          <a:xfrm flipH="1" flipV="1">
            <a:off x="2046859" y="2464222"/>
            <a:ext cx="808037" cy="44926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290" name="AutoShape 320">
            <a:extLst>
              <a:ext uri="{FF2B5EF4-FFF2-40B4-BE49-F238E27FC236}">
                <a16:creationId xmlns:a16="http://schemas.microsoft.com/office/drawing/2014/main" id="{6DB346C1-2C34-4BD7-B49A-3C75FD277A6C}"/>
              </a:ext>
            </a:extLst>
          </p:cNvPr>
          <p:cNvCxnSpPr>
            <a:cxnSpLocks noChangeShapeType="1"/>
            <a:stCxn id="169" idx="5"/>
            <a:endCxn id="173" idx="0"/>
          </p:cNvCxnSpPr>
          <p:nvPr/>
        </p:nvCxnSpPr>
        <p:spPr bwMode="auto">
          <a:xfrm>
            <a:off x="3037459" y="2388022"/>
            <a:ext cx="58737" cy="295275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291" name="AutoShape 321">
            <a:extLst>
              <a:ext uri="{FF2B5EF4-FFF2-40B4-BE49-F238E27FC236}">
                <a16:creationId xmlns:a16="http://schemas.microsoft.com/office/drawing/2014/main" id="{B49B047A-9B18-4D36-9631-6A18AAB89398}"/>
              </a:ext>
            </a:extLst>
          </p:cNvPr>
          <p:cNvCxnSpPr>
            <a:cxnSpLocks noChangeShapeType="1"/>
            <a:stCxn id="166" idx="6"/>
            <a:endCxn id="170" idx="1"/>
          </p:cNvCxnSpPr>
          <p:nvPr/>
        </p:nvCxnSpPr>
        <p:spPr bwMode="auto">
          <a:xfrm>
            <a:off x="3370834" y="1114847"/>
            <a:ext cx="469900" cy="37306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292" name="AutoShape 322">
            <a:extLst>
              <a:ext uri="{FF2B5EF4-FFF2-40B4-BE49-F238E27FC236}">
                <a16:creationId xmlns:a16="http://schemas.microsoft.com/office/drawing/2014/main" id="{F7C95BC6-C67C-479C-9759-06734C9450E2}"/>
              </a:ext>
            </a:extLst>
          </p:cNvPr>
          <p:cNvCxnSpPr>
            <a:cxnSpLocks noChangeShapeType="1"/>
            <a:stCxn id="170" idx="3"/>
            <a:endCxn id="172" idx="0"/>
          </p:cNvCxnSpPr>
          <p:nvPr/>
        </p:nvCxnSpPr>
        <p:spPr bwMode="auto">
          <a:xfrm flipH="1">
            <a:off x="3629596" y="1814935"/>
            <a:ext cx="211138" cy="27940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293" name="AutoShape 323">
            <a:extLst>
              <a:ext uri="{FF2B5EF4-FFF2-40B4-BE49-F238E27FC236}">
                <a16:creationId xmlns:a16="http://schemas.microsoft.com/office/drawing/2014/main" id="{CBD016D4-A799-4EC4-866C-00B1F1889060}"/>
              </a:ext>
            </a:extLst>
          </p:cNvPr>
          <p:cNvCxnSpPr>
            <a:cxnSpLocks noChangeShapeType="1"/>
            <a:stCxn id="172" idx="6"/>
            <a:endCxn id="171" idx="2"/>
          </p:cNvCxnSpPr>
          <p:nvPr/>
        </p:nvCxnSpPr>
        <p:spPr bwMode="auto">
          <a:xfrm>
            <a:off x="3870896" y="2324522"/>
            <a:ext cx="279400" cy="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 useBgFill="1">
        <p:nvSpPr>
          <p:cNvPr id="294" name="Text Box 369">
            <a:extLst>
              <a:ext uri="{FF2B5EF4-FFF2-40B4-BE49-F238E27FC236}">
                <a16:creationId xmlns:a16="http://schemas.microsoft.com/office/drawing/2014/main" id="{A3916767-9CEC-4E89-8044-3A5149771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3318" y="5221709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95" name="Text Box 370">
            <a:extLst>
              <a:ext uri="{FF2B5EF4-FFF2-40B4-BE49-F238E27FC236}">
                <a16:creationId xmlns:a16="http://schemas.microsoft.com/office/drawing/2014/main" id="{41B48ABA-C044-4127-B8D7-129189D6C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1818" y="5221709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96" name="Text Box 371">
            <a:extLst>
              <a:ext uri="{FF2B5EF4-FFF2-40B4-BE49-F238E27FC236}">
                <a16:creationId xmlns:a16="http://schemas.microsoft.com/office/drawing/2014/main" id="{4E47B73E-9096-4ACB-95D1-37B7819A31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9518" y="5221709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97" name="Text Box 372">
            <a:extLst>
              <a:ext uri="{FF2B5EF4-FFF2-40B4-BE49-F238E27FC236}">
                <a16:creationId xmlns:a16="http://schemas.microsoft.com/office/drawing/2014/main" id="{CE24C824-935A-432C-B0E4-B200227F53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0243" y="5221709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98" name="Text Box 373">
            <a:extLst>
              <a:ext uri="{FF2B5EF4-FFF2-40B4-BE49-F238E27FC236}">
                <a16:creationId xmlns:a16="http://schemas.microsoft.com/office/drawing/2014/main" id="{8BE5F90F-7E22-4EC4-AB30-411DB4C71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7943" y="5221709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99" name="Text Box 374">
            <a:extLst>
              <a:ext uri="{FF2B5EF4-FFF2-40B4-BE49-F238E27FC236}">
                <a16:creationId xmlns:a16="http://schemas.microsoft.com/office/drawing/2014/main" id="{AFC99753-DF3A-474F-A86D-BBD8BBE8C9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5643" y="5221709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300" name="Text Box 375">
            <a:extLst>
              <a:ext uri="{FF2B5EF4-FFF2-40B4-BE49-F238E27FC236}">
                <a16:creationId xmlns:a16="http://schemas.microsoft.com/office/drawing/2014/main" id="{92AADEC6-C08C-4145-B56A-8407A08A51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3343" y="5221709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301" name="Text Box 376">
            <a:extLst>
              <a:ext uri="{FF2B5EF4-FFF2-40B4-BE49-F238E27FC236}">
                <a16:creationId xmlns:a16="http://schemas.microsoft.com/office/drawing/2014/main" id="{AFF68F6D-47B6-47E5-B98D-C93C8DFA0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44068" y="5221709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40E5070-254C-4603-BA0F-016409979E61}"/>
              </a:ext>
            </a:extLst>
          </p:cNvPr>
          <p:cNvSpPr txBox="1"/>
          <p:nvPr/>
        </p:nvSpPr>
        <p:spPr>
          <a:xfrm>
            <a:off x="3908012" y="5095651"/>
            <a:ext cx="1385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visited:</a:t>
            </a:r>
            <a:endParaRPr lang="zh-CN" alt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9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4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9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4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7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1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6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1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6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autoUpdateAnimBg="0"/>
      <p:bldP spid="154" grpId="0" autoUpdateAnimBg="0"/>
      <p:bldP spid="155" grpId="0" autoUpdateAnimBg="0"/>
      <p:bldP spid="156" grpId="0" autoUpdateAnimBg="0"/>
      <p:bldP spid="157" grpId="0" autoUpdateAnimBg="0"/>
      <p:bldP spid="158" grpId="0" autoUpdateAnimBg="0"/>
      <p:bldP spid="159" grpId="0" autoUpdateAnimBg="0"/>
      <p:bldP spid="160" grpId="0" autoUpdateAnimBg="0"/>
      <p:bldP spid="161" grpId="0" autoUpdateAnimBg="0"/>
      <p:bldP spid="162" grpId="0" autoUpdateAnimBg="0"/>
      <p:bldP spid="163" grpId="0" autoUpdateAnimBg="0"/>
      <p:bldP spid="183" grpId="0" autoUpdateAnimBg="0"/>
      <p:bldP spid="185" grpId="0" autoUpdateAnimBg="0"/>
      <p:bldP spid="273" grpId="0" autoUpdateAnimBg="0"/>
      <p:bldP spid="274" grpId="0" animBg="1"/>
      <p:bldP spid="275" grpId="0" animBg="1"/>
      <p:bldP spid="276" grpId="0" animBg="1"/>
      <p:bldP spid="277" grpId="0" animBg="1"/>
      <p:bldP spid="278" grpId="0" autoUpdateAnimBg="0"/>
      <p:bldP spid="279" grpId="0" autoUpdateAnimBg="0"/>
      <p:bldP spid="280" grpId="0" autoUpdateAnimBg="0"/>
      <p:bldP spid="281" grpId="0" autoUpdateAnimBg="0"/>
      <p:bldP spid="282" grpId="0" autoUpdateAnimBg="0"/>
      <p:bldP spid="283" grpId="0" animBg="1"/>
      <p:bldP spid="284" grpId="0" animBg="1"/>
      <p:bldP spid="285" grpId="0" animBg="1"/>
      <p:bldP spid="286" grpId="0" animBg="1"/>
      <p:bldP spid="294" grpId="0" animBg="1"/>
      <p:bldP spid="295" grpId="0" animBg="1"/>
      <p:bldP spid="296" grpId="0" animBg="1"/>
      <p:bldP spid="297" grpId="0" animBg="1"/>
      <p:bldP spid="298" grpId="0" animBg="1"/>
      <p:bldP spid="299" grpId="0" animBg="1"/>
      <p:bldP spid="300" grpId="0" animBg="1"/>
      <p:bldP spid="301" grpId="0" animBg="1"/>
      <p:bldP spid="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" name="Group 543">
            <a:extLst>
              <a:ext uri="{FF2B5EF4-FFF2-40B4-BE49-F238E27FC236}">
                <a16:creationId xmlns:a16="http://schemas.microsoft.com/office/drawing/2014/main" id="{D38A8640-7616-4A89-ACC6-EAB5AC8D7E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570626"/>
              </p:ext>
            </p:extLst>
          </p:nvPr>
        </p:nvGraphicFramePr>
        <p:xfrm>
          <a:off x="1741488" y="3332708"/>
          <a:ext cx="1600200" cy="2743200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2" name="Text Box 264">
            <a:extLst>
              <a:ext uri="{FF2B5EF4-FFF2-40B4-BE49-F238E27FC236}">
                <a16:creationId xmlns:a16="http://schemas.microsoft.com/office/drawing/2014/main" id="{1AC6A067-7918-4EC7-B6E4-12DAF6DD3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688" y="5161508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>
        <p:nvSpPr>
          <p:cNvPr id="103" name="Text Box 265">
            <a:extLst>
              <a:ext uri="{FF2B5EF4-FFF2-40B4-BE49-F238E27FC236}">
                <a16:creationId xmlns:a16="http://schemas.microsoft.com/office/drawing/2014/main" id="{CC965998-E96F-4599-89D0-C259F3858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8" y="4704308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</p:txBody>
      </p:sp>
      <p:sp>
        <p:nvSpPr>
          <p:cNvPr id="104" name="Text Box 266">
            <a:extLst>
              <a:ext uri="{FF2B5EF4-FFF2-40B4-BE49-F238E27FC236}">
                <a16:creationId xmlns:a16="http://schemas.microsoft.com/office/drawing/2014/main" id="{74D417F8-92FC-4393-9D96-C6667DB2E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8" y="4247108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7 </a:t>
            </a:r>
          </a:p>
        </p:txBody>
      </p:sp>
      <p:sp>
        <p:nvSpPr>
          <p:cNvPr id="105" name="Text Box 268">
            <a:extLst>
              <a:ext uri="{FF2B5EF4-FFF2-40B4-BE49-F238E27FC236}">
                <a16:creationId xmlns:a16="http://schemas.microsoft.com/office/drawing/2014/main" id="{3B075A24-6A67-46E5-8D6A-4138AFC8B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8" y="5618708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0 </a:t>
            </a:r>
          </a:p>
        </p:txBody>
      </p:sp>
      <p:sp>
        <p:nvSpPr>
          <p:cNvPr id="106" name="Text Box 269">
            <a:extLst>
              <a:ext uri="{FF2B5EF4-FFF2-40B4-BE49-F238E27FC236}">
                <a16:creationId xmlns:a16="http://schemas.microsoft.com/office/drawing/2014/main" id="{6A613084-09EC-480D-8208-732626E2E9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4680" y="5733004"/>
            <a:ext cx="6334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07" name="Text Box 270">
            <a:extLst>
              <a:ext uri="{FF2B5EF4-FFF2-40B4-BE49-F238E27FC236}">
                <a16:creationId xmlns:a16="http://schemas.microsoft.com/office/drawing/2014/main" id="{B6F92CAF-8C95-4916-9F30-6F391252B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5517" y="5733004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V2 </a:t>
            </a:r>
          </a:p>
        </p:txBody>
      </p:sp>
      <p:sp>
        <p:nvSpPr>
          <p:cNvPr id="108" name="Text Box 271">
            <a:extLst>
              <a:ext uri="{FF2B5EF4-FFF2-40B4-BE49-F238E27FC236}">
                <a16:creationId xmlns:a16="http://schemas.microsoft.com/office/drawing/2014/main" id="{FEC1B1DE-780B-41F7-869D-F7D6724B6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1480" y="5733004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V4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09" name="Text Box 272">
            <a:extLst>
              <a:ext uri="{FF2B5EF4-FFF2-40B4-BE49-F238E27FC236}">
                <a16:creationId xmlns:a16="http://schemas.microsoft.com/office/drawing/2014/main" id="{6B88B253-FB05-4487-80ED-CACA43E1C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7605" y="5733004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V8 </a:t>
            </a:r>
          </a:p>
        </p:txBody>
      </p:sp>
      <p:sp>
        <p:nvSpPr>
          <p:cNvPr id="110" name="Text Box 273">
            <a:extLst>
              <a:ext uri="{FF2B5EF4-FFF2-40B4-BE49-F238E27FC236}">
                <a16:creationId xmlns:a16="http://schemas.microsoft.com/office/drawing/2014/main" id="{D9A68BB5-955C-4F0C-B055-2C92F5F8B7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17817" y="5733004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V5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11" name="Text Box 274">
            <a:extLst>
              <a:ext uri="{FF2B5EF4-FFF2-40B4-BE49-F238E27FC236}">
                <a16:creationId xmlns:a16="http://schemas.microsoft.com/office/drawing/2014/main" id="{4969A0EA-598E-4014-A37D-B4F3E1417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7380" y="5733004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V3 </a:t>
            </a:r>
          </a:p>
        </p:txBody>
      </p:sp>
      <p:sp>
        <p:nvSpPr>
          <p:cNvPr id="112" name="Text Box 294">
            <a:extLst>
              <a:ext uri="{FF2B5EF4-FFF2-40B4-BE49-F238E27FC236}">
                <a16:creationId xmlns:a16="http://schemas.microsoft.com/office/drawing/2014/main" id="{357C69B4-FF9C-4DB1-A7B2-6342EEEE6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2017" y="360904"/>
            <a:ext cx="412750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0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4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5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6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7 </a:t>
            </a:r>
          </a:p>
        </p:txBody>
      </p:sp>
      <p:graphicFrame>
        <p:nvGraphicFramePr>
          <p:cNvPr id="113" name="Group 295">
            <a:extLst>
              <a:ext uri="{FF2B5EF4-FFF2-40B4-BE49-F238E27FC236}">
                <a16:creationId xmlns:a16="http://schemas.microsoft.com/office/drawing/2014/main" id="{AC6ED7EB-EC52-4C80-AB84-2DD9B550AA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144268"/>
              </p:ext>
            </p:extLst>
          </p:nvPr>
        </p:nvGraphicFramePr>
        <p:xfrm>
          <a:off x="6010967" y="449804"/>
          <a:ext cx="1219200" cy="3797304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^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4" name="Text Box 324">
            <a:extLst>
              <a:ext uri="{FF2B5EF4-FFF2-40B4-BE49-F238E27FC236}">
                <a16:creationId xmlns:a16="http://schemas.microsoft.com/office/drawing/2014/main" id="{07D5EB41-C060-4388-9B41-B3590CA9D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2079" y="360904"/>
            <a:ext cx="633413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V1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V2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V3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V4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V5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V6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V7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V8 </a:t>
            </a:r>
          </a:p>
        </p:txBody>
      </p:sp>
      <p:grpSp>
        <p:nvGrpSpPr>
          <p:cNvPr id="115" name="Group 507">
            <a:extLst>
              <a:ext uri="{FF2B5EF4-FFF2-40B4-BE49-F238E27FC236}">
                <a16:creationId xmlns:a16="http://schemas.microsoft.com/office/drawing/2014/main" id="{4609EFD1-B182-45D2-BBF5-F149457A0595}"/>
              </a:ext>
            </a:extLst>
          </p:cNvPr>
          <p:cNvGrpSpPr>
            <a:grpSpLocks/>
          </p:cNvGrpSpPr>
          <p:nvPr/>
        </p:nvGrpSpPr>
        <p:grpSpPr bwMode="auto">
          <a:xfrm>
            <a:off x="6849167" y="487904"/>
            <a:ext cx="2979737" cy="2768600"/>
            <a:chOff x="2976" y="416"/>
            <a:chExt cx="1877" cy="1744"/>
          </a:xfrm>
        </p:grpSpPr>
        <p:grpSp>
          <p:nvGrpSpPr>
            <p:cNvPr id="116" name="Group 326">
              <a:extLst>
                <a:ext uri="{FF2B5EF4-FFF2-40B4-BE49-F238E27FC236}">
                  <a16:creationId xmlns:a16="http://schemas.microsoft.com/office/drawing/2014/main" id="{53A281F9-41BC-407F-A977-DC3EB045FD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10" y="416"/>
              <a:ext cx="643" cy="256"/>
              <a:chOff x="4056" y="2215"/>
              <a:chExt cx="643" cy="256"/>
            </a:xfrm>
          </p:grpSpPr>
          <p:sp>
            <p:nvSpPr>
              <p:cNvPr id="156" name="Rectangle 327">
                <a:extLst>
                  <a:ext uri="{FF2B5EF4-FFF2-40B4-BE49-F238E27FC236}">
                    <a16:creationId xmlns:a16="http://schemas.microsoft.com/office/drawing/2014/main" id="{2A1181AF-17F4-4474-BFAF-BDD837774B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2       ^ </a:t>
                </a:r>
              </a:p>
            </p:txBody>
          </p:sp>
          <p:sp>
            <p:nvSpPr>
              <p:cNvPr id="157" name="Line 328">
                <a:extLst>
                  <a:ext uri="{FF2B5EF4-FFF2-40B4-BE49-F238E27FC236}">
                    <a16:creationId xmlns:a16="http://schemas.microsoft.com/office/drawing/2014/main" id="{799FAE63-B965-46CB-A398-6F005C1BA3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17" name="Group 329">
              <a:extLst>
                <a:ext uri="{FF2B5EF4-FFF2-40B4-BE49-F238E27FC236}">
                  <a16:creationId xmlns:a16="http://schemas.microsoft.com/office/drawing/2014/main" id="{BC57E846-CD4B-4ADD-94F5-02EBB3C7D1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6" y="416"/>
              <a:ext cx="643" cy="256"/>
              <a:chOff x="4056" y="2212"/>
              <a:chExt cx="643" cy="262"/>
            </a:xfrm>
          </p:grpSpPr>
          <p:sp>
            <p:nvSpPr>
              <p:cNvPr id="154" name="Rectangle 330">
                <a:extLst>
                  <a:ext uri="{FF2B5EF4-FFF2-40B4-BE49-F238E27FC236}">
                    <a16:creationId xmlns:a16="http://schemas.microsoft.com/office/drawing/2014/main" id="{99B61636-FEE4-4986-8901-82343B7A48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2"/>
                <a:ext cx="643" cy="262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1 </a:t>
                </a:r>
              </a:p>
            </p:txBody>
          </p:sp>
          <p:sp>
            <p:nvSpPr>
              <p:cNvPr id="155" name="Line 331">
                <a:extLst>
                  <a:ext uri="{FF2B5EF4-FFF2-40B4-BE49-F238E27FC236}">
                    <a16:creationId xmlns:a16="http://schemas.microsoft.com/office/drawing/2014/main" id="{442DD913-3EA1-4B36-8EBB-88EF441298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8" name="Line 332">
              <a:extLst>
                <a:ext uri="{FF2B5EF4-FFF2-40B4-BE49-F238E27FC236}">
                  <a16:creationId xmlns:a16="http://schemas.microsoft.com/office/drawing/2014/main" id="{A4CC96B6-FA09-461F-8A5A-A4C743B413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528"/>
              <a:ext cx="3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9" name="Line 333">
              <a:extLst>
                <a:ext uri="{FF2B5EF4-FFF2-40B4-BE49-F238E27FC236}">
                  <a16:creationId xmlns:a16="http://schemas.microsoft.com/office/drawing/2014/main" id="{3FB234CC-2C41-44AB-9DA2-593D5DDA99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528"/>
              <a:ext cx="3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20" name="Group 340">
              <a:extLst>
                <a:ext uri="{FF2B5EF4-FFF2-40B4-BE49-F238E27FC236}">
                  <a16:creationId xmlns:a16="http://schemas.microsoft.com/office/drawing/2014/main" id="{5DED602B-C8AB-41D0-BFCE-9B4ACB4705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8" y="721"/>
              <a:ext cx="643" cy="256"/>
              <a:chOff x="4056" y="2215"/>
              <a:chExt cx="643" cy="256"/>
            </a:xfrm>
          </p:grpSpPr>
          <p:sp>
            <p:nvSpPr>
              <p:cNvPr id="152" name="Rectangle 341">
                <a:extLst>
                  <a:ext uri="{FF2B5EF4-FFF2-40B4-BE49-F238E27FC236}">
                    <a16:creationId xmlns:a16="http://schemas.microsoft.com/office/drawing/2014/main" id="{C34AD4FB-4438-42E1-8DFD-11670D03A2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3       ^  </a:t>
                </a:r>
              </a:p>
            </p:txBody>
          </p:sp>
          <p:sp>
            <p:nvSpPr>
              <p:cNvPr id="153" name="Line 342">
                <a:extLst>
                  <a:ext uri="{FF2B5EF4-FFF2-40B4-BE49-F238E27FC236}">
                    <a16:creationId xmlns:a16="http://schemas.microsoft.com/office/drawing/2014/main" id="{BC58DA64-F609-4E18-88DA-1327986082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21" name="Line 343">
              <a:extLst>
                <a:ext uri="{FF2B5EF4-FFF2-40B4-BE49-F238E27FC236}">
                  <a16:creationId xmlns:a16="http://schemas.microsoft.com/office/drawing/2014/main" id="{E7983F72-3B3A-428A-AD79-72514AFEA4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862"/>
              <a:ext cx="3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22" name="Group 344">
              <a:extLst>
                <a:ext uri="{FF2B5EF4-FFF2-40B4-BE49-F238E27FC236}">
                  <a16:creationId xmlns:a16="http://schemas.microsoft.com/office/drawing/2014/main" id="{990577D9-C2AB-491D-B98A-E9545F38BF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95" y="1611"/>
              <a:ext cx="1002" cy="256"/>
              <a:chOff x="2785" y="2701"/>
              <a:chExt cx="1002" cy="256"/>
            </a:xfrm>
          </p:grpSpPr>
          <p:grpSp>
            <p:nvGrpSpPr>
              <p:cNvPr id="148" name="Group 345">
                <a:extLst>
                  <a:ext uri="{FF2B5EF4-FFF2-40B4-BE49-F238E27FC236}">
                    <a16:creationId xmlns:a16="http://schemas.microsoft.com/office/drawing/2014/main" id="{A4B1D29B-E8D6-4EA2-8FED-5BC9B258AD5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150" name="Rectangle 346">
                  <a:extLst>
                    <a:ext uri="{FF2B5EF4-FFF2-40B4-BE49-F238E27FC236}">
                      <a16:creationId xmlns:a16="http://schemas.microsoft.com/office/drawing/2014/main" id="{351B97C9-E59A-4135-9D79-3055FF821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1 </a:t>
                  </a:r>
                </a:p>
              </p:txBody>
            </p:sp>
            <p:sp>
              <p:nvSpPr>
                <p:cNvPr id="151" name="Line 347">
                  <a:extLst>
                    <a:ext uri="{FF2B5EF4-FFF2-40B4-BE49-F238E27FC236}">
                      <a16:creationId xmlns:a16="http://schemas.microsoft.com/office/drawing/2014/main" id="{1067D455-C6EA-4BB2-93A0-F710C91BC4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49" name="Line 348">
                <a:extLst>
                  <a:ext uri="{FF2B5EF4-FFF2-40B4-BE49-F238E27FC236}">
                    <a16:creationId xmlns:a16="http://schemas.microsoft.com/office/drawing/2014/main" id="{7EA0262E-4C67-4AD6-B83C-045D6D74C5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23" name="Group 371">
              <a:extLst>
                <a:ext uri="{FF2B5EF4-FFF2-40B4-BE49-F238E27FC236}">
                  <a16:creationId xmlns:a16="http://schemas.microsoft.com/office/drawing/2014/main" id="{373FB6B9-DCCB-4D36-AA87-784AE34CBD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90" y="1030"/>
              <a:ext cx="1002" cy="256"/>
              <a:chOff x="2785" y="2701"/>
              <a:chExt cx="1002" cy="256"/>
            </a:xfrm>
          </p:grpSpPr>
          <p:grpSp>
            <p:nvGrpSpPr>
              <p:cNvPr id="144" name="Group 372">
                <a:extLst>
                  <a:ext uri="{FF2B5EF4-FFF2-40B4-BE49-F238E27FC236}">
                    <a16:creationId xmlns:a16="http://schemas.microsoft.com/office/drawing/2014/main" id="{65CE5450-4407-4C67-8904-3089D718C33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146" name="Rectangle 373">
                  <a:extLst>
                    <a:ext uri="{FF2B5EF4-FFF2-40B4-BE49-F238E27FC236}">
                      <a16:creationId xmlns:a16="http://schemas.microsoft.com/office/drawing/2014/main" id="{3004308C-D3FC-4EB5-8B98-5CB401A4DA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5       </a:t>
                  </a:r>
                </a:p>
              </p:txBody>
            </p:sp>
            <p:sp>
              <p:nvSpPr>
                <p:cNvPr id="147" name="Line 374">
                  <a:extLst>
                    <a:ext uri="{FF2B5EF4-FFF2-40B4-BE49-F238E27FC236}">
                      <a16:creationId xmlns:a16="http://schemas.microsoft.com/office/drawing/2014/main" id="{15CDF181-F56C-4AC0-B226-18FF980596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45" name="Line 375">
                <a:extLst>
                  <a:ext uri="{FF2B5EF4-FFF2-40B4-BE49-F238E27FC236}">
                    <a16:creationId xmlns:a16="http://schemas.microsoft.com/office/drawing/2014/main" id="{687FCE60-2C45-4A87-99DE-BE0712FF18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24" name="Group 381">
              <a:extLst>
                <a:ext uri="{FF2B5EF4-FFF2-40B4-BE49-F238E27FC236}">
                  <a16:creationId xmlns:a16="http://schemas.microsoft.com/office/drawing/2014/main" id="{3BDB73AC-4643-49A5-A2F1-9751047FFC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6" y="1040"/>
              <a:ext cx="1002" cy="256"/>
              <a:chOff x="2785" y="2701"/>
              <a:chExt cx="1002" cy="256"/>
            </a:xfrm>
          </p:grpSpPr>
          <p:grpSp>
            <p:nvGrpSpPr>
              <p:cNvPr id="140" name="Group 382">
                <a:extLst>
                  <a:ext uri="{FF2B5EF4-FFF2-40B4-BE49-F238E27FC236}">
                    <a16:creationId xmlns:a16="http://schemas.microsoft.com/office/drawing/2014/main" id="{77CF778D-4671-4D8D-85D2-54ED0F72E3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142" name="Rectangle 383">
                  <a:extLst>
                    <a:ext uri="{FF2B5EF4-FFF2-40B4-BE49-F238E27FC236}">
                      <a16:creationId xmlns:a16="http://schemas.microsoft.com/office/drawing/2014/main" id="{BE41BBAE-87CA-45B3-B4C8-218AC3818A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6       ^ </a:t>
                  </a:r>
                </a:p>
              </p:txBody>
            </p:sp>
            <p:sp>
              <p:nvSpPr>
                <p:cNvPr id="143" name="Line 384">
                  <a:extLst>
                    <a:ext uri="{FF2B5EF4-FFF2-40B4-BE49-F238E27FC236}">
                      <a16:creationId xmlns:a16="http://schemas.microsoft.com/office/drawing/2014/main" id="{75B4937F-3052-4C3B-B3AC-2D0187001C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41" name="Line 385">
                <a:extLst>
                  <a:ext uri="{FF2B5EF4-FFF2-40B4-BE49-F238E27FC236}">
                    <a16:creationId xmlns:a16="http://schemas.microsoft.com/office/drawing/2014/main" id="{A5378836-62DB-4046-AD91-DB564E142E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25" name="Group 386">
              <a:extLst>
                <a:ext uri="{FF2B5EF4-FFF2-40B4-BE49-F238E27FC236}">
                  <a16:creationId xmlns:a16="http://schemas.microsoft.com/office/drawing/2014/main" id="{1F8D52B7-B8EE-41D7-9D8E-A5993F2C38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2" y="1328"/>
              <a:ext cx="1002" cy="256"/>
              <a:chOff x="2785" y="2701"/>
              <a:chExt cx="1002" cy="256"/>
            </a:xfrm>
          </p:grpSpPr>
          <p:grpSp>
            <p:nvGrpSpPr>
              <p:cNvPr id="136" name="Group 387">
                <a:extLst>
                  <a:ext uri="{FF2B5EF4-FFF2-40B4-BE49-F238E27FC236}">
                    <a16:creationId xmlns:a16="http://schemas.microsoft.com/office/drawing/2014/main" id="{D960E1A1-563F-472E-BB57-1D68CDF94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138" name="Rectangle 388">
                  <a:extLst>
                    <a:ext uri="{FF2B5EF4-FFF2-40B4-BE49-F238E27FC236}">
                      <a16:creationId xmlns:a16="http://schemas.microsoft.com/office/drawing/2014/main" id="{994018ED-455A-46C9-8371-DA5DFB748B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7       ^ </a:t>
                  </a:r>
                </a:p>
              </p:txBody>
            </p:sp>
            <p:sp>
              <p:nvSpPr>
                <p:cNvPr id="139" name="Line 389">
                  <a:extLst>
                    <a:ext uri="{FF2B5EF4-FFF2-40B4-BE49-F238E27FC236}">
                      <a16:creationId xmlns:a16="http://schemas.microsoft.com/office/drawing/2014/main" id="{F001D8D1-6EFA-485B-A947-6A3F04B9BC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37" name="Line 390">
                <a:extLst>
                  <a:ext uri="{FF2B5EF4-FFF2-40B4-BE49-F238E27FC236}">
                    <a16:creationId xmlns:a16="http://schemas.microsoft.com/office/drawing/2014/main" id="{BBCA9436-24C4-4EB4-903E-1BCE6B79D9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26" name="Group 391">
              <a:extLst>
                <a:ext uri="{FF2B5EF4-FFF2-40B4-BE49-F238E27FC236}">
                  <a16:creationId xmlns:a16="http://schemas.microsoft.com/office/drawing/2014/main" id="{5A4AE03A-63AD-4B32-A4E3-D87B973B58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1" y="1623"/>
              <a:ext cx="1002" cy="256"/>
              <a:chOff x="2785" y="2701"/>
              <a:chExt cx="1002" cy="256"/>
            </a:xfrm>
          </p:grpSpPr>
          <p:grpSp>
            <p:nvGrpSpPr>
              <p:cNvPr id="132" name="Group 392">
                <a:extLst>
                  <a:ext uri="{FF2B5EF4-FFF2-40B4-BE49-F238E27FC236}">
                    <a16:creationId xmlns:a16="http://schemas.microsoft.com/office/drawing/2014/main" id="{53D6921A-07CB-4E15-8BB5-72CC0D60CB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134" name="Rectangle 393">
                  <a:extLst>
                    <a:ext uri="{FF2B5EF4-FFF2-40B4-BE49-F238E27FC236}">
                      <a16:creationId xmlns:a16="http://schemas.microsoft.com/office/drawing/2014/main" id="{2D471BE3-3AB6-4776-AAA6-FBEABBDDCF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7       ^ </a:t>
                  </a:r>
                </a:p>
              </p:txBody>
            </p:sp>
            <p:sp>
              <p:nvSpPr>
                <p:cNvPr id="135" name="Line 394">
                  <a:extLst>
                    <a:ext uri="{FF2B5EF4-FFF2-40B4-BE49-F238E27FC236}">
                      <a16:creationId xmlns:a16="http://schemas.microsoft.com/office/drawing/2014/main" id="{1DE088B1-96D5-4E2D-8020-3AF79473EC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33" name="Line 395">
                <a:extLst>
                  <a:ext uri="{FF2B5EF4-FFF2-40B4-BE49-F238E27FC236}">
                    <a16:creationId xmlns:a16="http://schemas.microsoft.com/office/drawing/2014/main" id="{46CF536E-8A0F-469A-B774-9711ECA7E4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27" name="Group 396">
              <a:extLst>
                <a:ext uri="{FF2B5EF4-FFF2-40B4-BE49-F238E27FC236}">
                  <a16:creationId xmlns:a16="http://schemas.microsoft.com/office/drawing/2014/main" id="{3AF49B99-CEB4-4DE5-91D3-CCEA95F0B5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2" y="1904"/>
              <a:ext cx="1002" cy="256"/>
              <a:chOff x="2785" y="2701"/>
              <a:chExt cx="1002" cy="256"/>
            </a:xfrm>
          </p:grpSpPr>
          <p:grpSp>
            <p:nvGrpSpPr>
              <p:cNvPr id="128" name="Group 397">
                <a:extLst>
                  <a:ext uri="{FF2B5EF4-FFF2-40B4-BE49-F238E27FC236}">
                    <a16:creationId xmlns:a16="http://schemas.microsoft.com/office/drawing/2014/main" id="{18EA3374-5104-41ED-82C6-29D9EF8C0D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130" name="Rectangle 398">
                  <a:extLst>
                    <a:ext uri="{FF2B5EF4-FFF2-40B4-BE49-F238E27FC236}">
                      <a16:creationId xmlns:a16="http://schemas.microsoft.com/office/drawing/2014/main" id="{BB7EEA37-2732-4F0E-8DD7-349AF348F5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6       ^ </a:t>
                  </a:r>
                </a:p>
              </p:txBody>
            </p:sp>
            <p:sp>
              <p:nvSpPr>
                <p:cNvPr id="131" name="Line 399">
                  <a:extLst>
                    <a:ext uri="{FF2B5EF4-FFF2-40B4-BE49-F238E27FC236}">
                      <a16:creationId xmlns:a16="http://schemas.microsoft.com/office/drawing/2014/main" id="{4A1497B6-552D-4549-B371-51EDF92992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29" name="Line 400">
                <a:extLst>
                  <a:ext uri="{FF2B5EF4-FFF2-40B4-BE49-F238E27FC236}">
                    <a16:creationId xmlns:a16="http://schemas.microsoft.com/office/drawing/2014/main" id="{13DFBEE5-08D2-49A0-862D-6D9F1C66BB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158" name="Group 411">
            <a:extLst>
              <a:ext uri="{FF2B5EF4-FFF2-40B4-BE49-F238E27FC236}">
                <a16:creationId xmlns:a16="http://schemas.microsoft.com/office/drawing/2014/main" id="{91B4C1CE-A31B-496B-9297-501495ABCC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516177"/>
              </p:ext>
            </p:extLst>
          </p:nvPr>
        </p:nvGraphicFramePr>
        <p:xfrm>
          <a:off x="5369617" y="4986879"/>
          <a:ext cx="5334000" cy="457200"/>
        </p:xfrm>
        <a:graphic>
          <a:graphicData uri="http://schemas.openxmlformats.org/drawingml/2006/table">
            <a:tbl>
              <a:tblPr/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9" name="Text Box 431">
            <a:extLst>
              <a:ext uri="{FF2B5EF4-FFF2-40B4-BE49-F238E27FC236}">
                <a16:creationId xmlns:a16="http://schemas.microsoft.com/office/drawing/2014/main" id="{83FD343E-8499-4614-B750-C6B6BA37B3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2017" y="4529679"/>
            <a:ext cx="5137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effectLst/>
              </a:rPr>
              <a:t>0       1       2       3      4       5       6       7 </a:t>
            </a:r>
          </a:p>
        </p:txBody>
      </p:sp>
      <p:sp>
        <p:nvSpPr>
          <p:cNvPr id="160" name="Rectangle 448">
            <a:extLst>
              <a:ext uri="{FF2B5EF4-FFF2-40B4-BE49-F238E27FC236}">
                <a16:creationId xmlns:a16="http://schemas.microsoft.com/office/drawing/2014/main" id="{12863997-F6A4-424D-BDC8-272B3DA99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8076" y="4323308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1" name="Rectangle 449">
            <a:extLst>
              <a:ext uri="{FF2B5EF4-FFF2-40B4-BE49-F238E27FC236}">
                <a16:creationId xmlns:a16="http://schemas.microsoft.com/office/drawing/2014/main" id="{1274A1FC-4D53-4BA1-AF1D-3A84B0E1D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8076" y="4780508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2" name="Rectangle 450">
            <a:extLst>
              <a:ext uri="{FF2B5EF4-FFF2-40B4-BE49-F238E27FC236}">
                <a16:creationId xmlns:a16="http://schemas.microsoft.com/office/drawing/2014/main" id="{B650EC17-4D03-41A9-9429-298B60792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9663" y="5237708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3" name="Text Box 451">
            <a:extLst>
              <a:ext uri="{FF2B5EF4-FFF2-40B4-BE49-F238E27FC236}">
                <a16:creationId xmlns:a16="http://schemas.microsoft.com/office/drawing/2014/main" id="{CB49534D-BDCF-42FD-ACF1-EEE7CDDA5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8" y="5161508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</p:txBody>
      </p:sp>
      <p:sp>
        <p:nvSpPr>
          <p:cNvPr id="164" name="Rectangle 452">
            <a:extLst>
              <a:ext uri="{FF2B5EF4-FFF2-40B4-BE49-F238E27FC236}">
                <a16:creationId xmlns:a16="http://schemas.microsoft.com/office/drawing/2014/main" id="{571186E3-4A1D-4A4E-965F-82B68069A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9380" y="5733004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V6 </a:t>
            </a:r>
          </a:p>
        </p:txBody>
      </p:sp>
      <p:sp>
        <p:nvSpPr>
          <p:cNvPr id="165" name="Text Box 456">
            <a:extLst>
              <a:ext uri="{FF2B5EF4-FFF2-40B4-BE49-F238E27FC236}">
                <a16:creationId xmlns:a16="http://schemas.microsoft.com/office/drawing/2014/main" id="{31168E49-3F76-4C4A-9498-3C3138149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8" y="4704308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5 </a:t>
            </a:r>
          </a:p>
        </p:txBody>
      </p:sp>
      <p:sp>
        <p:nvSpPr>
          <p:cNvPr id="166" name="Rectangle 457">
            <a:extLst>
              <a:ext uri="{FF2B5EF4-FFF2-40B4-BE49-F238E27FC236}">
                <a16:creationId xmlns:a16="http://schemas.microsoft.com/office/drawing/2014/main" id="{711EE0B9-2C9A-486B-B8B2-8BC9A0446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1380" y="5733004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V7 </a:t>
            </a:r>
          </a:p>
        </p:txBody>
      </p:sp>
      <p:sp>
        <p:nvSpPr>
          <p:cNvPr id="167" name="Text Box 461">
            <a:extLst>
              <a:ext uri="{FF2B5EF4-FFF2-40B4-BE49-F238E27FC236}">
                <a16:creationId xmlns:a16="http://schemas.microsoft.com/office/drawing/2014/main" id="{F5D2FDAD-C05B-493C-B0F9-AA8116414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8" y="4247108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6 </a:t>
            </a:r>
          </a:p>
        </p:txBody>
      </p:sp>
      <p:sp>
        <p:nvSpPr>
          <p:cNvPr id="168" name="Rectangle 465">
            <a:extLst>
              <a:ext uri="{FF2B5EF4-FFF2-40B4-BE49-F238E27FC236}">
                <a16:creationId xmlns:a16="http://schemas.microsoft.com/office/drawing/2014/main" id="{C6E7D066-5F2C-4A9B-A524-99F6ABCF0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6638" y="4323308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9" name="Rectangle 466">
            <a:extLst>
              <a:ext uri="{FF2B5EF4-FFF2-40B4-BE49-F238E27FC236}">
                <a16:creationId xmlns:a16="http://schemas.microsoft.com/office/drawing/2014/main" id="{63ECBA77-50BD-4FD5-BDD1-72ECE31C9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6638" y="4780508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0" name="Rectangle 467">
            <a:extLst>
              <a:ext uri="{FF2B5EF4-FFF2-40B4-BE49-F238E27FC236}">
                <a16:creationId xmlns:a16="http://schemas.microsoft.com/office/drawing/2014/main" id="{C2B6F2F8-489B-40C0-B691-0554F6ED4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6638" y="5272633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1" name="Rectangle 468">
            <a:extLst>
              <a:ext uri="{FF2B5EF4-FFF2-40B4-BE49-F238E27FC236}">
                <a16:creationId xmlns:a16="http://schemas.microsoft.com/office/drawing/2014/main" id="{ACE5B7F1-77CD-471A-9C91-F9F1B574D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6638" y="5694908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72" name="Group 498">
            <a:extLst>
              <a:ext uri="{FF2B5EF4-FFF2-40B4-BE49-F238E27FC236}">
                <a16:creationId xmlns:a16="http://schemas.microsoft.com/office/drawing/2014/main" id="{577C9820-4C09-49B0-A101-3531779B540E}"/>
              </a:ext>
            </a:extLst>
          </p:cNvPr>
          <p:cNvGrpSpPr>
            <a:grpSpLocks/>
          </p:cNvGrpSpPr>
          <p:nvPr/>
        </p:nvGrpSpPr>
        <p:grpSpPr bwMode="auto">
          <a:xfrm>
            <a:off x="1487488" y="692696"/>
            <a:ext cx="2997200" cy="2259012"/>
            <a:chOff x="96" y="545"/>
            <a:chExt cx="1888" cy="1423"/>
          </a:xfrm>
        </p:grpSpPr>
        <p:sp>
          <p:nvSpPr>
            <p:cNvPr id="173" name="Oval 277">
              <a:extLst>
                <a:ext uri="{FF2B5EF4-FFF2-40B4-BE49-F238E27FC236}">
                  <a16:creationId xmlns:a16="http://schemas.microsoft.com/office/drawing/2014/main" id="{1770173B-6A38-44E6-A76C-D42C257566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" y="545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1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74" name="Oval 278">
              <a:extLst>
                <a:ext uri="{FF2B5EF4-FFF2-40B4-BE49-F238E27FC236}">
                  <a16:creationId xmlns:a16="http://schemas.microsoft.com/office/drawing/2014/main" id="{6A77F048-C889-428A-A01F-0AA577A8E7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883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2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75" name="Oval 279">
              <a:extLst>
                <a:ext uri="{FF2B5EF4-FFF2-40B4-BE49-F238E27FC236}">
                  <a16:creationId xmlns:a16="http://schemas.microsoft.com/office/drawing/2014/main" id="{3CA8FC6A-CB79-4529-A608-390C1FF46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1292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4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76" name="Oval 280">
              <a:extLst>
                <a:ext uri="{FF2B5EF4-FFF2-40B4-BE49-F238E27FC236}">
                  <a16:creationId xmlns:a16="http://schemas.microsoft.com/office/drawing/2014/main" id="{1EE37D49-9F03-46B3-87DE-F44260AA78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244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5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77" name="Oval 281">
              <a:extLst>
                <a:ext uri="{FF2B5EF4-FFF2-40B4-BE49-F238E27FC236}">
                  <a16:creationId xmlns:a16="http://schemas.microsoft.com/office/drawing/2014/main" id="{FDB8B192-74E4-4233-9A87-71080EDE5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883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3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78" name="Oval 282">
              <a:extLst>
                <a:ext uri="{FF2B5EF4-FFF2-40B4-BE49-F238E27FC236}">
                  <a16:creationId xmlns:a16="http://schemas.microsoft.com/office/drawing/2014/main" id="{8AB5EE8C-BE10-4F3B-8DC4-CDD342E06D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1307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7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79" name="Oval 283">
              <a:extLst>
                <a:ext uri="{FF2B5EF4-FFF2-40B4-BE49-F238E27FC236}">
                  <a16:creationId xmlns:a16="http://schemas.microsoft.com/office/drawing/2014/main" id="{3BED8DA4-2982-42D3-A933-993BC42AA0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307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6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80" name="Oval 284">
              <a:extLst>
                <a:ext uri="{FF2B5EF4-FFF2-40B4-BE49-F238E27FC236}">
                  <a16:creationId xmlns:a16="http://schemas.microsoft.com/office/drawing/2014/main" id="{479E0BD8-3AEB-48C7-9F12-E58A6C195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1678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8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81" name="AutoShape 469">
              <a:extLst>
                <a:ext uri="{FF2B5EF4-FFF2-40B4-BE49-F238E27FC236}">
                  <a16:creationId xmlns:a16="http://schemas.microsoft.com/office/drawing/2014/main" id="{DA9C58B3-F735-4097-A6AE-B53E62BF7EC6}"/>
                </a:ext>
              </a:extLst>
            </p:cNvPr>
            <p:cNvCxnSpPr>
              <a:cxnSpLocks noChangeShapeType="1"/>
              <a:stCxn id="173" idx="2"/>
              <a:endCxn id="174" idx="7"/>
            </p:cNvCxnSpPr>
            <p:nvPr/>
          </p:nvCxnSpPr>
          <p:spPr bwMode="auto">
            <a:xfrm flipH="1">
              <a:off x="643" y="690"/>
              <a:ext cx="242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82" name="AutoShape 470">
              <a:extLst>
                <a:ext uri="{FF2B5EF4-FFF2-40B4-BE49-F238E27FC236}">
                  <a16:creationId xmlns:a16="http://schemas.microsoft.com/office/drawing/2014/main" id="{8335A182-D702-4E74-9C62-87C9FCB0F6C2}"/>
                </a:ext>
              </a:extLst>
            </p:cNvPr>
            <p:cNvCxnSpPr>
              <a:cxnSpLocks noChangeShapeType="1"/>
              <a:stCxn id="174" idx="3"/>
              <a:endCxn id="175" idx="0"/>
            </p:cNvCxnSpPr>
            <p:nvPr/>
          </p:nvCxnSpPr>
          <p:spPr bwMode="auto">
            <a:xfrm flipH="1">
              <a:off x="248" y="1131"/>
              <a:ext cx="181" cy="1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83" name="AutoShape 490">
              <a:extLst>
                <a:ext uri="{FF2B5EF4-FFF2-40B4-BE49-F238E27FC236}">
                  <a16:creationId xmlns:a16="http://schemas.microsoft.com/office/drawing/2014/main" id="{AD550C16-8294-4DA9-9C20-60654A342F2E}"/>
                </a:ext>
              </a:extLst>
            </p:cNvPr>
            <p:cNvCxnSpPr>
              <a:cxnSpLocks noChangeShapeType="1"/>
              <a:stCxn id="175" idx="5"/>
              <a:endCxn id="180" idx="2"/>
            </p:cNvCxnSpPr>
            <p:nvPr/>
          </p:nvCxnSpPr>
          <p:spPr bwMode="auto">
            <a:xfrm>
              <a:off x="355" y="1540"/>
              <a:ext cx="509" cy="28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84" name="AutoShape 491">
              <a:extLst>
                <a:ext uri="{FF2B5EF4-FFF2-40B4-BE49-F238E27FC236}">
                  <a16:creationId xmlns:a16="http://schemas.microsoft.com/office/drawing/2014/main" id="{5647FB7B-12AC-4C8F-BCD0-B9C925AE8BA2}"/>
                </a:ext>
              </a:extLst>
            </p:cNvPr>
            <p:cNvCxnSpPr>
              <a:cxnSpLocks noChangeShapeType="1"/>
              <a:stCxn id="176" idx="5"/>
              <a:endCxn id="180" idx="0"/>
            </p:cNvCxnSpPr>
            <p:nvPr/>
          </p:nvCxnSpPr>
          <p:spPr bwMode="auto">
            <a:xfrm>
              <a:off x="979" y="1492"/>
              <a:ext cx="37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85" name="AutoShape 492">
              <a:extLst>
                <a:ext uri="{FF2B5EF4-FFF2-40B4-BE49-F238E27FC236}">
                  <a16:creationId xmlns:a16="http://schemas.microsoft.com/office/drawing/2014/main" id="{A4896FD6-2D38-4DE2-9AC4-45214AA5FE97}"/>
                </a:ext>
              </a:extLst>
            </p:cNvPr>
            <p:cNvCxnSpPr>
              <a:cxnSpLocks noChangeShapeType="1"/>
              <a:stCxn id="176" idx="0"/>
              <a:endCxn id="174" idx="6"/>
            </p:cNvCxnSpPr>
            <p:nvPr/>
          </p:nvCxnSpPr>
          <p:spPr bwMode="auto">
            <a:xfrm flipH="1" flipV="1">
              <a:off x="688" y="1028"/>
              <a:ext cx="184" cy="21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86" name="AutoShape 493">
              <a:extLst>
                <a:ext uri="{FF2B5EF4-FFF2-40B4-BE49-F238E27FC236}">
                  <a16:creationId xmlns:a16="http://schemas.microsoft.com/office/drawing/2014/main" id="{947B1674-1A50-4FA0-8DAA-2DB391002522}"/>
                </a:ext>
              </a:extLst>
            </p:cNvPr>
            <p:cNvCxnSpPr>
              <a:cxnSpLocks noChangeShapeType="1"/>
              <a:stCxn id="173" idx="6"/>
              <a:endCxn id="177" idx="1"/>
            </p:cNvCxnSpPr>
            <p:nvPr/>
          </p:nvCxnSpPr>
          <p:spPr bwMode="auto">
            <a:xfrm>
              <a:off x="1189" y="690"/>
              <a:ext cx="296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87" name="AutoShape 494">
              <a:extLst>
                <a:ext uri="{FF2B5EF4-FFF2-40B4-BE49-F238E27FC236}">
                  <a16:creationId xmlns:a16="http://schemas.microsoft.com/office/drawing/2014/main" id="{93FDA9BA-C21E-4971-B043-9F91BA944305}"/>
                </a:ext>
              </a:extLst>
            </p:cNvPr>
            <p:cNvCxnSpPr>
              <a:cxnSpLocks noChangeShapeType="1"/>
              <a:stCxn id="177" idx="5"/>
              <a:endCxn id="178" idx="0"/>
            </p:cNvCxnSpPr>
            <p:nvPr/>
          </p:nvCxnSpPr>
          <p:spPr bwMode="auto">
            <a:xfrm>
              <a:off x="1699" y="1131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88" name="AutoShape 495">
              <a:extLst>
                <a:ext uri="{FF2B5EF4-FFF2-40B4-BE49-F238E27FC236}">
                  <a16:creationId xmlns:a16="http://schemas.microsoft.com/office/drawing/2014/main" id="{21B1B2A1-6C00-4B81-94AB-05DF9549692E}"/>
                </a:ext>
              </a:extLst>
            </p:cNvPr>
            <p:cNvCxnSpPr>
              <a:cxnSpLocks noChangeShapeType="1"/>
              <a:stCxn id="177" idx="3"/>
              <a:endCxn id="179" idx="0"/>
            </p:cNvCxnSpPr>
            <p:nvPr/>
          </p:nvCxnSpPr>
          <p:spPr bwMode="auto">
            <a:xfrm flipH="1">
              <a:off x="1352" y="1131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89" name="AutoShape 496">
              <a:extLst>
                <a:ext uri="{FF2B5EF4-FFF2-40B4-BE49-F238E27FC236}">
                  <a16:creationId xmlns:a16="http://schemas.microsoft.com/office/drawing/2014/main" id="{3FB16882-9B2D-44B9-B970-B2F979591E2F}"/>
                </a:ext>
              </a:extLst>
            </p:cNvPr>
            <p:cNvCxnSpPr>
              <a:cxnSpLocks noChangeShapeType="1"/>
              <a:stCxn id="179" idx="6"/>
              <a:endCxn id="178" idx="2"/>
            </p:cNvCxnSpPr>
            <p:nvPr/>
          </p:nvCxnSpPr>
          <p:spPr bwMode="auto">
            <a:xfrm>
              <a:off x="1504" y="1452"/>
              <a:ext cx="176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90" name="Text Box 267">
            <a:extLst>
              <a:ext uri="{FF2B5EF4-FFF2-40B4-BE49-F238E27FC236}">
                <a16:creationId xmlns:a16="http://schemas.microsoft.com/office/drawing/2014/main" id="{697DAAEF-3DD4-458E-8580-9D5781DC5B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8" y="5618708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4 </a:t>
            </a:r>
          </a:p>
        </p:txBody>
      </p:sp>
      <p:sp>
        <p:nvSpPr>
          <p:cNvPr id="191" name="Rectangle 447">
            <a:extLst>
              <a:ext uri="{FF2B5EF4-FFF2-40B4-BE49-F238E27FC236}">
                <a16:creationId xmlns:a16="http://schemas.microsoft.com/office/drawing/2014/main" id="{B93EC8CA-F7E8-4EF7-B97B-A913B9E4E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6638" y="5694908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192" name="Text Box 546">
            <a:extLst>
              <a:ext uri="{FF2B5EF4-FFF2-40B4-BE49-F238E27FC236}">
                <a16:creationId xmlns:a16="http://schemas.microsoft.com/office/drawing/2014/main" id="{892039FE-D441-482E-A69E-16C6F29108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2017" y="5110704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193" name="Text Box 547">
            <a:extLst>
              <a:ext uri="{FF2B5EF4-FFF2-40B4-BE49-F238E27FC236}">
                <a16:creationId xmlns:a16="http://schemas.microsoft.com/office/drawing/2014/main" id="{764AC24A-C339-42D1-B6AD-99D01E58D0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9717" y="5110704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194" name="Text Box 548">
            <a:extLst>
              <a:ext uri="{FF2B5EF4-FFF2-40B4-BE49-F238E27FC236}">
                <a16:creationId xmlns:a16="http://schemas.microsoft.com/office/drawing/2014/main" id="{C0E6F76A-723F-42B8-A9AB-B2C96CCC23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8217" y="5110704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195" name="Text Box 549">
            <a:extLst>
              <a:ext uri="{FF2B5EF4-FFF2-40B4-BE49-F238E27FC236}">
                <a16:creationId xmlns:a16="http://schemas.microsoft.com/office/drawing/2014/main" id="{65C91F92-9C57-42BB-BAC2-EF398B376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8942" y="5110704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196" name="Text Box 550">
            <a:extLst>
              <a:ext uri="{FF2B5EF4-FFF2-40B4-BE49-F238E27FC236}">
                <a16:creationId xmlns:a16="http://schemas.microsoft.com/office/drawing/2014/main" id="{C4D3197D-B0CF-49B6-AA55-A6DB13C78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5842" y="5110704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197" name="Text Box 551">
            <a:extLst>
              <a:ext uri="{FF2B5EF4-FFF2-40B4-BE49-F238E27FC236}">
                <a16:creationId xmlns:a16="http://schemas.microsoft.com/office/drawing/2014/main" id="{D5341A53-0978-47F8-929A-3044487360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4342" y="5110704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198" name="Text Box 552">
            <a:extLst>
              <a:ext uri="{FF2B5EF4-FFF2-40B4-BE49-F238E27FC236}">
                <a16:creationId xmlns:a16="http://schemas.microsoft.com/office/drawing/2014/main" id="{3A98EBBC-3AC4-4AED-9D12-EA42FDEA38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32042" y="5110704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199" name="Text Box 553">
            <a:extLst>
              <a:ext uri="{FF2B5EF4-FFF2-40B4-BE49-F238E27FC236}">
                <a16:creationId xmlns:a16="http://schemas.microsoft.com/office/drawing/2014/main" id="{286F4DA3-F566-46E2-8D03-C0AD7FD4F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01967" y="5110704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>
        <p:nvSpPr>
          <p:cNvPr id="200" name="文本框 199">
            <a:extLst>
              <a:ext uri="{FF2B5EF4-FFF2-40B4-BE49-F238E27FC236}">
                <a16:creationId xmlns:a16="http://schemas.microsoft.com/office/drawing/2014/main" id="{4CB58794-4A53-4D2A-B916-37C28A65F212}"/>
              </a:ext>
            </a:extLst>
          </p:cNvPr>
          <p:cNvSpPr txBox="1"/>
          <p:nvPr/>
        </p:nvSpPr>
        <p:spPr>
          <a:xfrm>
            <a:off x="4170563" y="4960189"/>
            <a:ext cx="1385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visited:</a:t>
            </a:r>
            <a:endParaRPr lang="zh-CN" altLang="en-US" dirty="0"/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0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utoUpdateAnimBg="0"/>
      <p:bldP spid="103" grpId="0" autoUpdateAnimBg="0"/>
      <p:bldP spid="104" grpId="0" autoUpdateAnimBg="0"/>
      <p:bldP spid="105" grpId="0" autoUpdateAnimBg="0"/>
      <p:bldP spid="106" grpId="0" autoUpdateAnimBg="0"/>
      <p:bldP spid="107" grpId="0" autoUpdateAnimBg="0"/>
      <p:bldP spid="108" grpId="0" autoUpdateAnimBg="0"/>
      <p:bldP spid="109" grpId="0" autoUpdateAnimBg="0"/>
      <p:bldP spid="110" grpId="0" autoUpdateAnimBg="0"/>
      <p:bldP spid="111" grpId="0" autoUpdateAnimBg="0"/>
      <p:bldP spid="112" grpId="0" autoUpdateAnimBg="0"/>
      <p:bldP spid="114" grpId="0" autoUpdateAnimBg="0"/>
      <p:bldP spid="159" grpId="0" autoUpdateAnimBg="0"/>
      <p:bldP spid="160" grpId="0" animBg="1"/>
      <p:bldP spid="161" grpId="0" animBg="1"/>
      <p:bldP spid="162" grpId="0" animBg="1"/>
      <p:bldP spid="163" grpId="0" autoUpdateAnimBg="0"/>
      <p:bldP spid="164" grpId="0" autoUpdateAnimBg="0"/>
      <p:bldP spid="165" grpId="0" autoUpdateAnimBg="0"/>
      <p:bldP spid="166" grpId="0" autoUpdateAnimBg="0"/>
      <p:bldP spid="167" grpId="0" autoUpdateAnimBg="0"/>
      <p:bldP spid="168" grpId="0" animBg="1"/>
      <p:bldP spid="169" grpId="0" animBg="1"/>
      <p:bldP spid="170" grpId="0" animBg="1"/>
      <p:bldP spid="171" grpId="0" animBg="1"/>
      <p:bldP spid="190" grpId="0" autoUpdateAnimBg="0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78" name="Text Box 250"/>
          <p:cNvSpPr txBox="1">
            <a:spLocks noChangeArrowheads="1"/>
          </p:cNvSpPr>
          <p:nvPr/>
        </p:nvSpPr>
        <p:spPr bwMode="auto">
          <a:xfrm>
            <a:off x="1631950" y="523875"/>
            <a:ext cx="4019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7.3.2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广度优先遍历（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BFS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） </a:t>
            </a:r>
          </a:p>
        </p:txBody>
      </p:sp>
      <p:sp>
        <p:nvSpPr>
          <p:cNvPr id="22779" name="Text Box 251"/>
          <p:cNvSpPr txBox="1">
            <a:spLocks noChangeArrowheads="1"/>
          </p:cNvSpPr>
          <p:nvPr/>
        </p:nvSpPr>
        <p:spPr bwMode="auto">
          <a:xfrm>
            <a:off x="1631950" y="1184275"/>
            <a:ext cx="8879354" cy="212365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方法：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从图的某一结点出发，首先依次访问该结点的所有邻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接顶点 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V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i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华文新魏" pitchFamily="2" charset="-122"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, V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i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华文新魏" pitchFamily="2" charset="-122"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, …, V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i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华文新魏" pitchFamily="2" charset="-122"/>
              </a:rPr>
              <a:t>n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再按这些顶点被访问的先后次序依次访问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与它们相邻接的所有未被访问的顶点，重复此过程，直至所有顶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点均被访问为止。 </a:t>
            </a:r>
          </a:p>
        </p:txBody>
      </p:sp>
      <p:sp>
        <p:nvSpPr>
          <p:cNvPr id="22780" name="Text Box 252"/>
          <p:cNvSpPr txBox="1">
            <a:spLocks noChangeArrowheads="1"/>
          </p:cNvSpPr>
          <p:nvPr/>
        </p:nvSpPr>
        <p:spPr bwMode="auto">
          <a:xfrm>
            <a:off x="1600200" y="3498850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例：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grpSp>
        <p:nvGrpSpPr>
          <p:cNvPr id="22782" name="Group 254"/>
          <p:cNvGrpSpPr>
            <a:grpSpLocks/>
          </p:cNvGrpSpPr>
          <p:nvPr/>
        </p:nvGrpSpPr>
        <p:grpSpPr bwMode="auto">
          <a:xfrm>
            <a:off x="1752601" y="3727451"/>
            <a:ext cx="2759075" cy="2259013"/>
            <a:chOff x="144" y="1968"/>
            <a:chExt cx="1888" cy="1423"/>
          </a:xfrm>
        </p:grpSpPr>
        <p:sp>
          <p:nvSpPr>
            <p:cNvPr id="22783" name="Oval 255"/>
            <p:cNvSpPr>
              <a:spLocks noChangeArrowheads="1"/>
            </p:cNvSpPr>
            <p:nvPr/>
          </p:nvSpPr>
          <p:spPr bwMode="auto">
            <a:xfrm>
              <a:off x="933" y="1968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1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2784" name="Oval 256"/>
            <p:cNvSpPr>
              <a:spLocks noChangeArrowheads="1"/>
            </p:cNvSpPr>
            <p:nvPr/>
          </p:nvSpPr>
          <p:spPr bwMode="auto">
            <a:xfrm>
              <a:off x="432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2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2785" name="Oval 257"/>
            <p:cNvSpPr>
              <a:spLocks noChangeArrowheads="1"/>
            </p:cNvSpPr>
            <p:nvPr/>
          </p:nvSpPr>
          <p:spPr bwMode="auto">
            <a:xfrm>
              <a:off x="144" y="2715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4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2786" name="Oval 258"/>
            <p:cNvSpPr>
              <a:spLocks noChangeArrowheads="1"/>
            </p:cNvSpPr>
            <p:nvPr/>
          </p:nvSpPr>
          <p:spPr bwMode="auto">
            <a:xfrm>
              <a:off x="768" y="2667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5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2787" name="Oval 259"/>
            <p:cNvSpPr>
              <a:spLocks noChangeArrowheads="1"/>
            </p:cNvSpPr>
            <p:nvPr/>
          </p:nvSpPr>
          <p:spPr bwMode="auto">
            <a:xfrm>
              <a:off x="1488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3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2788" name="Oval 260"/>
            <p:cNvSpPr>
              <a:spLocks noChangeArrowheads="1"/>
            </p:cNvSpPr>
            <p:nvPr/>
          </p:nvSpPr>
          <p:spPr bwMode="auto">
            <a:xfrm>
              <a:off x="172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7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2789" name="Oval 261"/>
            <p:cNvSpPr>
              <a:spLocks noChangeArrowheads="1"/>
            </p:cNvSpPr>
            <p:nvPr/>
          </p:nvSpPr>
          <p:spPr bwMode="auto">
            <a:xfrm>
              <a:off x="124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6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2790" name="Oval 262"/>
            <p:cNvSpPr>
              <a:spLocks noChangeArrowheads="1"/>
            </p:cNvSpPr>
            <p:nvPr/>
          </p:nvSpPr>
          <p:spPr bwMode="auto">
            <a:xfrm>
              <a:off x="912" y="3101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8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22791" name="AutoShape 263"/>
            <p:cNvCxnSpPr>
              <a:cxnSpLocks noChangeShapeType="1"/>
              <a:stCxn id="22787" idx="5"/>
              <a:endCxn id="22788" idx="0"/>
            </p:cNvCxnSpPr>
            <p:nvPr/>
          </p:nvCxnSpPr>
          <p:spPr bwMode="auto">
            <a:xfrm>
              <a:off x="1747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92" name="AutoShape 264"/>
            <p:cNvCxnSpPr>
              <a:cxnSpLocks noChangeShapeType="1"/>
              <a:stCxn id="22787" idx="3"/>
              <a:endCxn id="22789" idx="0"/>
            </p:cNvCxnSpPr>
            <p:nvPr/>
          </p:nvCxnSpPr>
          <p:spPr bwMode="auto">
            <a:xfrm flipH="1">
              <a:off x="1400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93" name="AutoShape 265"/>
            <p:cNvCxnSpPr>
              <a:cxnSpLocks noChangeShapeType="1"/>
              <a:stCxn id="22783" idx="6"/>
              <a:endCxn id="22787" idx="1"/>
            </p:cNvCxnSpPr>
            <p:nvPr/>
          </p:nvCxnSpPr>
          <p:spPr bwMode="auto">
            <a:xfrm>
              <a:off x="1237" y="2113"/>
              <a:ext cx="296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94" name="AutoShape 266"/>
            <p:cNvCxnSpPr>
              <a:cxnSpLocks noChangeShapeType="1"/>
              <a:stCxn id="22783" idx="2"/>
              <a:endCxn id="22784" idx="7"/>
            </p:cNvCxnSpPr>
            <p:nvPr/>
          </p:nvCxnSpPr>
          <p:spPr bwMode="auto">
            <a:xfrm flipH="1">
              <a:off x="691" y="2113"/>
              <a:ext cx="242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95" name="AutoShape 267"/>
            <p:cNvCxnSpPr>
              <a:cxnSpLocks noChangeShapeType="1"/>
              <a:stCxn id="22784" idx="3"/>
              <a:endCxn id="22785" idx="0"/>
            </p:cNvCxnSpPr>
            <p:nvPr/>
          </p:nvCxnSpPr>
          <p:spPr bwMode="auto">
            <a:xfrm flipH="1">
              <a:off x="296" y="2554"/>
              <a:ext cx="181" cy="1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96" name="AutoShape 268"/>
            <p:cNvCxnSpPr>
              <a:cxnSpLocks noChangeShapeType="1"/>
              <a:stCxn id="22784" idx="6"/>
              <a:endCxn id="22786" idx="0"/>
            </p:cNvCxnSpPr>
            <p:nvPr/>
          </p:nvCxnSpPr>
          <p:spPr bwMode="auto">
            <a:xfrm>
              <a:off x="736" y="2451"/>
              <a:ext cx="184" cy="21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97" name="AutoShape 269"/>
            <p:cNvCxnSpPr>
              <a:cxnSpLocks noChangeShapeType="1"/>
              <a:stCxn id="22785" idx="5"/>
              <a:endCxn id="22790" idx="2"/>
            </p:cNvCxnSpPr>
            <p:nvPr/>
          </p:nvCxnSpPr>
          <p:spPr bwMode="auto">
            <a:xfrm>
              <a:off x="403" y="2963"/>
              <a:ext cx="509" cy="28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98" name="AutoShape 270"/>
            <p:cNvCxnSpPr>
              <a:cxnSpLocks noChangeShapeType="1"/>
              <a:stCxn id="22790" idx="0"/>
              <a:endCxn id="22786" idx="5"/>
            </p:cNvCxnSpPr>
            <p:nvPr/>
          </p:nvCxnSpPr>
          <p:spPr bwMode="auto">
            <a:xfrm flipH="1" flipV="1">
              <a:off x="1027" y="2915"/>
              <a:ext cx="37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99" name="AutoShape 271"/>
            <p:cNvCxnSpPr>
              <a:cxnSpLocks noChangeShapeType="1"/>
              <a:stCxn id="22788" idx="2"/>
              <a:endCxn id="22789" idx="6"/>
            </p:cNvCxnSpPr>
            <p:nvPr/>
          </p:nvCxnSpPr>
          <p:spPr bwMode="auto">
            <a:xfrm flipH="1">
              <a:off x="1552" y="2875"/>
              <a:ext cx="176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22802" name="Rectangle 274"/>
          <p:cNvSpPr>
            <a:spLocks noChangeArrowheads="1"/>
          </p:cNvSpPr>
          <p:nvPr/>
        </p:nvSpPr>
        <p:spPr bwMode="auto">
          <a:xfrm>
            <a:off x="4892675" y="3789363"/>
            <a:ext cx="2393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广度优先遍历： </a:t>
            </a:r>
          </a:p>
        </p:txBody>
      </p:sp>
      <p:sp>
        <p:nvSpPr>
          <p:cNvPr id="22803" name="Text Box 275"/>
          <p:cNvSpPr txBox="1">
            <a:spLocks noChangeArrowheads="1"/>
          </p:cNvSpPr>
          <p:nvPr/>
        </p:nvSpPr>
        <p:spPr bwMode="auto">
          <a:xfrm>
            <a:off x="4838701" y="4484688"/>
            <a:ext cx="63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</a:p>
        </p:txBody>
      </p:sp>
      <p:sp>
        <p:nvSpPr>
          <p:cNvPr id="22804" name="Text Box 276"/>
          <p:cNvSpPr txBox="1">
            <a:spLocks noChangeArrowheads="1"/>
          </p:cNvSpPr>
          <p:nvPr/>
        </p:nvSpPr>
        <p:spPr bwMode="auto">
          <a:xfrm>
            <a:off x="5229225" y="446405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V2 </a:t>
            </a:r>
          </a:p>
        </p:txBody>
      </p:sp>
      <p:sp>
        <p:nvSpPr>
          <p:cNvPr id="22805" name="Text Box 277"/>
          <p:cNvSpPr txBox="1">
            <a:spLocks noChangeArrowheads="1"/>
          </p:cNvSpPr>
          <p:nvPr/>
        </p:nvSpPr>
        <p:spPr bwMode="auto">
          <a:xfrm>
            <a:off x="5940425" y="446405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V3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06" name="Text Box 278"/>
          <p:cNvSpPr txBox="1">
            <a:spLocks noChangeArrowheads="1"/>
          </p:cNvSpPr>
          <p:nvPr/>
        </p:nvSpPr>
        <p:spPr bwMode="auto">
          <a:xfrm>
            <a:off x="6669089" y="4464050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V4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07" name="Text Box 279"/>
          <p:cNvSpPr txBox="1">
            <a:spLocks noChangeArrowheads="1"/>
          </p:cNvSpPr>
          <p:nvPr/>
        </p:nvSpPr>
        <p:spPr bwMode="auto">
          <a:xfrm>
            <a:off x="7388225" y="446405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V5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08" name="Text Box 280"/>
          <p:cNvSpPr txBox="1">
            <a:spLocks noChangeArrowheads="1"/>
          </p:cNvSpPr>
          <p:nvPr/>
        </p:nvSpPr>
        <p:spPr bwMode="auto">
          <a:xfrm>
            <a:off x="8116889" y="4464050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V6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09" name="Text Box 281"/>
          <p:cNvSpPr txBox="1">
            <a:spLocks noChangeArrowheads="1"/>
          </p:cNvSpPr>
          <p:nvPr/>
        </p:nvSpPr>
        <p:spPr bwMode="auto">
          <a:xfrm>
            <a:off x="8829675" y="446405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V7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10" name="Text Box 282"/>
          <p:cNvSpPr txBox="1">
            <a:spLocks noChangeArrowheads="1"/>
          </p:cNvSpPr>
          <p:nvPr/>
        </p:nvSpPr>
        <p:spPr bwMode="auto">
          <a:xfrm>
            <a:off x="9548814" y="4464050"/>
            <a:ext cx="10112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V8 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22811" name="Text Box 283"/>
          <p:cNvSpPr txBox="1">
            <a:spLocks noChangeArrowheads="1"/>
          </p:cNvSpPr>
          <p:nvPr/>
        </p:nvSpPr>
        <p:spPr bwMode="auto">
          <a:xfrm>
            <a:off x="4838701" y="5086350"/>
            <a:ext cx="63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</a:p>
        </p:txBody>
      </p:sp>
      <p:sp>
        <p:nvSpPr>
          <p:cNvPr id="22812" name="Text Box 284"/>
          <p:cNvSpPr txBox="1">
            <a:spLocks noChangeArrowheads="1"/>
          </p:cNvSpPr>
          <p:nvPr/>
        </p:nvSpPr>
        <p:spPr bwMode="auto">
          <a:xfrm>
            <a:off x="5229225" y="5065713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V3 </a:t>
            </a:r>
          </a:p>
        </p:txBody>
      </p:sp>
      <p:sp>
        <p:nvSpPr>
          <p:cNvPr id="22813" name="Text Box 285"/>
          <p:cNvSpPr txBox="1">
            <a:spLocks noChangeArrowheads="1"/>
          </p:cNvSpPr>
          <p:nvPr/>
        </p:nvSpPr>
        <p:spPr bwMode="auto">
          <a:xfrm>
            <a:off x="5940425" y="5065713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V2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14" name="Text Box 286"/>
          <p:cNvSpPr txBox="1">
            <a:spLocks noChangeArrowheads="1"/>
          </p:cNvSpPr>
          <p:nvPr/>
        </p:nvSpPr>
        <p:spPr bwMode="auto">
          <a:xfrm>
            <a:off x="6669089" y="5065713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V7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15" name="Text Box 287"/>
          <p:cNvSpPr txBox="1">
            <a:spLocks noChangeArrowheads="1"/>
          </p:cNvSpPr>
          <p:nvPr/>
        </p:nvSpPr>
        <p:spPr bwMode="auto">
          <a:xfrm>
            <a:off x="7388225" y="5065713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V6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16" name="Text Box 288"/>
          <p:cNvSpPr txBox="1">
            <a:spLocks noChangeArrowheads="1"/>
          </p:cNvSpPr>
          <p:nvPr/>
        </p:nvSpPr>
        <p:spPr bwMode="auto">
          <a:xfrm>
            <a:off x="8116889" y="5065713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V5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17" name="Text Box 289"/>
          <p:cNvSpPr txBox="1">
            <a:spLocks noChangeArrowheads="1"/>
          </p:cNvSpPr>
          <p:nvPr/>
        </p:nvSpPr>
        <p:spPr bwMode="auto">
          <a:xfrm>
            <a:off x="8829675" y="5065713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V4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18" name="Text Box 290"/>
          <p:cNvSpPr txBox="1">
            <a:spLocks noChangeArrowheads="1"/>
          </p:cNvSpPr>
          <p:nvPr/>
        </p:nvSpPr>
        <p:spPr bwMode="auto">
          <a:xfrm>
            <a:off x="9548814" y="5065713"/>
            <a:ext cx="10112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V8 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22819" name="Text Box 291"/>
          <p:cNvSpPr txBox="1">
            <a:spLocks noChangeArrowheads="1"/>
          </p:cNvSpPr>
          <p:nvPr/>
        </p:nvSpPr>
        <p:spPr bwMode="auto">
          <a:xfrm>
            <a:off x="4872038" y="5708650"/>
            <a:ext cx="633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</a:p>
        </p:txBody>
      </p:sp>
      <p:sp>
        <p:nvSpPr>
          <p:cNvPr id="22820" name="Text Box 292"/>
          <p:cNvSpPr txBox="1">
            <a:spLocks noChangeArrowheads="1"/>
          </p:cNvSpPr>
          <p:nvPr/>
        </p:nvSpPr>
        <p:spPr bwMode="auto">
          <a:xfrm>
            <a:off x="5262564" y="5688013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V2 </a:t>
            </a:r>
          </a:p>
        </p:txBody>
      </p:sp>
      <p:sp>
        <p:nvSpPr>
          <p:cNvPr id="22821" name="Text Box 293"/>
          <p:cNvSpPr txBox="1">
            <a:spLocks noChangeArrowheads="1"/>
          </p:cNvSpPr>
          <p:nvPr/>
        </p:nvSpPr>
        <p:spPr bwMode="auto">
          <a:xfrm>
            <a:off x="5973764" y="5688013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V3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22" name="Text Box 294"/>
          <p:cNvSpPr txBox="1">
            <a:spLocks noChangeArrowheads="1"/>
          </p:cNvSpPr>
          <p:nvPr/>
        </p:nvSpPr>
        <p:spPr bwMode="auto">
          <a:xfrm>
            <a:off x="6702425" y="5688013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V5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23" name="Text Box 295"/>
          <p:cNvSpPr txBox="1">
            <a:spLocks noChangeArrowheads="1"/>
          </p:cNvSpPr>
          <p:nvPr/>
        </p:nvSpPr>
        <p:spPr bwMode="auto">
          <a:xfrm>
            <a:off x="7421564" y="5688013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V4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24" name="Text Box 296"/>
          <p:cNvSpPr txBox="1">
            <a:spLocks noChangeArrowheads="1"/>
          </p:cNvSpPr>
          <p:nvPr/>
        </p:nvSpPr>
        <p:spPr bwMode="auto">
          <a:xfrm>
            <a:off x="8150225" y="5688013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V7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25" name="Text Box 297"/>
          <p:cNvSpPr txBox="1">
            <a:spLocks noChangeArrowheads="1"/>
          </p:cNvSpPr>
          <p:nvPr/>
        </p:nvSpPr>
        <p:spPr bwMode="auto">
          <a:xfrm>
            <a:off x="8863014" y="5688013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V6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26" name="Text Box 298"/>
          <p:cNvSpPr txBox="1">
            <a:spLocks noChangeArrowheads="1"/>
          </p:cNvSpPr>
          <p:nvPr/>
        </p:nvSpPr>
        <p:spPr bwMode="auto">
          <a:xfrm>
            <a:off x="9582150" y="5688013"/>
            <a:ext cx="10112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V8 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</p:txBody>
      </p:sp>
    </p:spTree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7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7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7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7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3000"/>
                                        <p:tgtEl>
                                          <p:spTgt spid="2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3000"/>
                                        <p:tgtEl>
                                          <p:spTgt spid="22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3000"/>
                                        <p:tgtEl>
                                          <p:spTgt spid="2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3000"/>
                                        <p:tgtEl>
                                          <p:spTgt spid="22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3000"/>
                                        <p:tgtEl>
                                          <p:spTgt spid="22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3000"/>
                                        <p:tgtEl>
                                          <p:spTgt spid="22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3000"/>
                                        <p:tgtEl>
                                          <p:spTgt spid="22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3000"/>
                                        <p:tgtEl>
                                          <p:spTgt spid="22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3000"/>
                                        <p:tgtEl>
                                          <p:spTgt spid="22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3000"/>
                                        <p:tgtEl>
                                          <p:spTgt spid="22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3000"/>
                                        <p:tgtEl>
                                          <p:spTgt spid="22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3000"/>
                                        <p:tgtEl>
                                          <p:spTgt spid="22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3000"/>
                                        <p:tgtEl>
                                          <p:spTgt spid="22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3000"/>
                                        <p:tgtEl>
                                          <p:spTgt spid="22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3000"/>
                                        <p:tgtEl>
                                          <p:spTgt spid="22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3000"/>
                                        <p:tgtEl>
                                          <p:spTgt spid="22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3000"/>
                                        <p:tgtEl>
                                          <p:spTgt spid="22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3000"/>
                                        <p:tgtEl>
                                          <p:spTgt spid="2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3000"/>
                                        <p:tgtEl>
                                          <p:spTgt spid="2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3000"/>
                                        <p:tgtEl>
                                          <p:spTgt spid="2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3000"/>
                                        <p:tgtEl>
                                          <p:spTgt spid="2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3000"/>
                                        <p:tgtEl>
                                          <p:spTgt spid="2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3000"/>
                                        <p:tgtEl>
                                          <p:spTgt spid="22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3000"/>
                                        <p:tgtEl>
                                          <p:spTgt spid="22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79" grpId="0" autoUpdateAnimBg="0"/>
      <p:bldP spid="22780" grpId="0" autoUpdateAnimBg="0"/>
      <p:bldP spid="22802" grpId="0" autoUpdateAnimBg="0"/>
      <p:bldP spid="22803" grpId="0" autoUpdateAnimBg="0"/>
      <p:bldP spid="22804" grpId="0"/>
      <p:bldP spid="22805" grpId="0"/>
      <p:bldP spid="22806" grpId="0"/>
      <p:bldP spid="22807" grpId="0"/>
      <p:bldP spid="22808" grpId="0"/>
      <p:bldP spid="22809" grpId="0"/>
      <p:bldP spid="22810" grpId="0"/>
      <p:bldP spid="22811" grpId="0" autoUpdateAnimBg="0"/>
      <p:bldP spid="22812" grpId="0"/>
      <p:bldP spid="22813" grpId="0"/>
      <p:bldP spid="22814" grpId="0"/>
      <p:bldP spid="22815" grpId="0"/>
      <p:bldP spid="22816" grpId="0"/>
      <p:bldP spid="22817" grpId="0"/>
      <p:bldP spid="22818" grpId="0"/>
      <p:bldP spid="22819" grpId="0" autoUpdateAnimBg="0"/>
      <p:bldP spid="22820" grpId="0"/>
      <p:bldP spid="22821" grpId="0"/>
      <p:bldP spid="22822" grpId="0"/>
      <p:bldP spid="22823" grpId="0"/>
      <p:bldP spid="22824" grpId="0"/>
      <p:bldP spid="22825" grpId="0"/>
      <p:bldP spid="2282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8" name="Oval 4"/>
          <p:cNvSpPr>
            <a:spLocks noChangeArrowheads="1"/>
          </p:cNvSpPr>
          <p:nvPr/>
        </p:nvSpPr>
        <p:spPr bwMode="auto">
          <a:xfrm>
            <a:off x="5548313" y="1193801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a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5109" name="Oval 5"/>
          <p:cNvSpPr>
            <a:spLocks noChangeArrowheads="1"/>
          </p:cNvSpPr>
          <p:nvPr/>
        </p:nvSpPr>
        <p:spPr bwMode="auto">
          <a:xfrm>
            <a:off x="6572250" y="1125539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b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5110" name="Oval 6"/>
          <p:cNvSpPr>
            <a:spLocks noChangeArrowheads="1"/>
          </p:cNvSpPr>
          <p:nvPr/>
        </p:nvSpPr>
        <p:spPr bwMode="auto">
          <a:xfrm>
            <a:off x="3719513" y="2336801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c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5111" name="Oval 7"/>
          <p:cNvSpPr>
            <a:spLocks noChangeArrowheads="1"/>
          </p:cNvSpPr>
          <p:nvPr/>
        </p:nvSpPr>
        <p:spPr bwMode="auto">
          <a:xfrm>
            <a:off x="4481513" y="3403600"/>
            <a:ext cx="533400" cy="4572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h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5112" name="Oval 8"/>
          <p:cNvSpPr>
            <a:spLocks noChangeArrowheads="1"/>
          </p:cNvSpPr>
          <p:nvPr/>
        </p:nvSpPr>
        <p:spPr bwMode="auto">
          <a:xfrm>
            <a:off x="4938713" y="2336801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d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5113" name="Oval 9"/>
          <p:cNvSpPr>
            <a:spLocks noChangeArrowheads="1"/>
          </p:cNvSpPr>
          <p:nvPr/>
        </p:nvSpPr>
        <p:spPr bwMode="auto">
          <a:xfrm>
            <a:off x="6081713" y="2336801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e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5114" name="Oval 10"/>
          <p:cNvSpPr>
            <a:spLocks noChangeArrowheads="1"/>
          </p:cNvSpPr>
          <p:nvPr/>
        </p:nvSpPr>
        <p:spPr bwMode="auto">
          <a:xfrm>
            <a:off x="6462713" y="3403600"/>
            <a:ext cx="533400" cy="4572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k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5115" name="Oval 11"/>
          <p:cNvSpPr>
            <a:spLocks noChangeArrowheads="1"/>
          </p:cNvSpPr>
          <p:nvPr/>
        </p:nvSpPr>
        <p:spPr bwMode="auto">
          <a:xfrm>
            <a:off x="7300913" y="2336801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f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5116" name="Oval 12"/>
          <p:cNvSpPr>
            <a:spLocks noChangeArrowheads="1"/>
          </p:cNvSpPr>
          <p:nvPr/>
        </p:nvSpPr>
        <p:spPr bwMode="auto">
          <a:xfrm>
            <a:off x="7867650" y="1430339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g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5117" name="Rectangle 13"/>
          <p:cNvSpPr>
            <a:spLocks noChangeArrowheads="1"/>
          </p:cNvSpPr>
          <p:nvPr/>
        </p:nvSpPr>
        <p:spPr bwMode="auto">
          <a:xfrm>
            <a:off x="3863975" y="504825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a</a:t>
            </a:r>
          </a:p>
        </p:txBody>
      </p:sp>
      <p:sp>
        <p:nvSpPr>
          <p:cNvPr id="175118" name="Rectangle 14"/>
          <p:cNvSpPr>
            <a:spLocks noChangeArrowheads="1"/>
          </p:cNvSpPr>
          <p:nvPr/>
        </p:nvSpPr>
        <p:spPr bwMode="auto">
          <a:xfrm>
            <a:off x="4206875" y="504825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c</a:t>
            </a:r>
          </a:p>
        </p:txBody>
      </p:sp>
      <p:sp>
        <p:nvSpPr>
          <p:cNvPr id="175119" name="Rectangle 15"/>
          <p:cNvSpPr>
            <a:spLocks noChangeArrowheads="1"/>
          </p:cNvSpPr>
          <p:nvPr/>
        </p:nvSpPr>
        <p:spPr bwMode="auto">
          <a:xfrm>
            <a:off x="4567238" y="504825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d</a:t>
            </a:r>
          </a:p>
        </p:txBody>
      </p:sp>
      <p:sp>
        <p:nvSpPr>
          <p:cNvPr id="175120" name="Rectangle 16"/>
          <p:cNvSpPr>
            <a:spLocks noChangeArrowheads="1"/>
          </p:cNvSpPr>
          <p:nvPr/>
        </p:nvSpPr>
        <p:spPr bwMode="auto">
          <a:xfrm>
            <a:off x="4927600" y="504825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e</a:t>
            </a:r>
          </a:p>
        </p:txBody>
      </p:sp>
      <p:sp>
        <p:nvSpPr>
          <p:cNvPr id="175121" name="Rectangle 17"/>
          <p:cNvSpPr>
            <a:spLocks noChangeArrowheads="1"/>
          </p:cNvSpPr>
          <p:nvPr/>
        </p:nvSpPr>
        <p:spPr bwMode="auto">
          <a:xfrm>
            <a:off x="5308600" y="5048250"/>
            <a:ext cx="552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f</a:t>
            </a:r>
          </a:p>
        </p:txBody>
      </p:sp>
      <p:sp>
        <p:nvSpPr>
          <p:cNvPr id="175122" name="Rectangle 18"/>
          <p:cNvSpPr>
            <a:spLocks noChangeArrowheads="1"/>
          </p:cNvSpPr>
          <p:nvPr/>
        </p:nvSpPr>
        <p:spPr bwMode="auto">
          <a:xfrm>
            <a:off x="5683250" y="504825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h</a:t>
            </a:r>
          </a:p>
        </p:txBody>
      </p:sp>
      <p:sp>
        <p:nvSpPr>
          <p:cNvPr id="175123" name="Rectangle 19"/>
          <p:cNvSpPr>
            <a:spLocks noChangeArrowheads="1"/>
          </p:cNvSpPr>
          <p:nvPr/>
        </p:nvSpPr>
        <p:spPr bwMode="auto">
          <a:xfrm>
            <a:off x="6080125" y="504825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k </a:t>
            </a:r>
          </a:p>
        </p:txBody>
      </p:sp>
      <p:sp>
        <p:nvSpPr>
          <p:cNvPr id="175124" name="Rectangle 20"/>
          <p:cNvSpPr>
            <a:spLocks noChangeArrowheads="1"/>
          </p:cNvSpPr>
          <p:nvPr/>
        </p:nvSpPr>
        <p:spPr bwMode="auto">
          <a:xfrm>
            <a:off x="6532563" y="5048250"/>
            <a:ext cx="552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b</a:t>
            </a:r>
          </a:p>
        </p:txBody>
      </p:sp>
      <p:sp>
        <p:nvSpPr>
          <p:cNvPr id="175125" name="Rectangle 21"/>
          <p:cNvSpPr>
            <a:spLocks noChangeArrowheads="1"/>
          </p:cNvSpPr>
          <p:nvPr/>
        </p:nvSpPr>
        <p:spPr bwMode="auto">
          <a:xfrm>
            <a:off x="6904038" y="5048250"/>
            <a:ext cx="685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g</a:t>
            </a:r>
          </a:p>
        </p:txBody>
      </p:sp>
      <p:sp>
        <p:nvSpPr>
          <p:cNvPr id="175126" name="Text Box 22"/>
          <p:cNvSpPr txBox="1">
            <a:spLocks noChangeArrowheads="1"/>
          </p:cNvSpPr>
          <p:nvPr/>
        </p:nvSpPr>
        <p:spPr bwMode="auto">
          <a:xfrm>
            <a:off x="3919539" y="4391025"/>
            <a:ext cx="211137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顶点访问次序</a:t>
            </a:r>
            <a:r>
              <a:rPr lang="en-US" altLang="zh-CN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:</a:t>
            </a:r>
            <a:endParaRPr lang="en-US" altLang="zh-CN" b="0">
              <a:solidFill>
                <a:schemeClr val="tx1"/>
              </a:solidFill>
              <a:effectLst/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75127" name="Text Box 23"/>
          <p:cNvSpPr txBox="1">
            <a:spLocks noChangeArrowheads="1"/>
          </p:cNvSpPr>
          <p:nvPr/>
        </p:nvSpPr>
        <p:spPr bwMode="auto">
          <a:xfrm>
            <a:off x="3567114" y="836613"/>
            <a:ext cx="89217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例： </a:t>
            </a:r>
            <a:endParaRPr lang="zh-CN" altLang="en-US" b="0">
              <a:solidFill>
                <a:schemeClr val="tx1"/>
              </a:solidFill>
              <a:effectLst/>
              <a:latin typeface="华文中宋" pitchFamily="2" charset="-122"/>
              <a:ea typeface="华文中宋" pitchFamily="2" charset="-122"/>
            </a:endParaRPr>
          </a:p>
        </p:txBody>
      </p:sp>
      <p:cxnSp>
        <p:nvCxnSpPr>
          <p:cNvPr id="175128" name="AutoShape 24"/>
          <p:cNvCxnSpPr>
            <a:cxnSpLocks noChangeShapeType="1"/>
            <a:stCxn id="175108" idx="2"/>
            <a:endCxn id="175110" idx="0"/>
          </p:cNvCxnSpPr>
          <p:nvPr/>
        </p:nvCxnSpPr>
        <p:spPr bwMode="auto">
          <a:xfrm flipH="1">
            <a:off x="3986213" y="1443038"/>
            <a:ext cx="1562100" cy="893762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5129" name="AutoShape 25"/>
          <p:cNvCxnSpPr>
            <a:cxnSpLocks noChangeShapeType="1"/>
            <a:stCxn id="175108" idx="3"/>
            <a:endCxn id="175112" idx="0"/>
          </p:cNvCxnSpPr>
          <p:nvPr/>
        </p:nvCxnSpPr>
        <p:spPr bwMode="auto">
          <a:xfrm flipH="1">
            <a:off x="5205414" y="1619250"/>
            <a:ext cx="420687" cy="71755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5130" name="AutoShape 26"/>
          <p:cNvCxnSpPr>
            <a:cxnSpLocks noChangeShapeType="1"/>
            <a:stCxn id="175108" idx="5"/>
            <a:endCxn id="175113" idx="0"/>
          </p:cNvCxnSpPr>
          <p:nvPr/>
        </p:nvCxnSpPr>
        <p:spPr bwMode="auto">
          <a:xfrm>
            <a:off x="6003925" y="1619250"/>
            <a:ext cx="344488" cy="71755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5131" name="AutoShape 27"/>
          <p:cNvCxnSpPr>
            <a:cxnSpLocks noChangeShapeType="1"/>
            <a:stCxn id="175108" idx="6"/>
            <a:endCxn id="175115" idx="0"/>
          </p:cNvCxnSpPr>
          <p:nvPr/>
        </p:nvCxnSpPr>
        <p:spPr bwMode="auto">
          <a:xfrm>
            <a:off x="6081713" y="1443038"/>
            <a:ext cx="1485900" cy="893762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5132" name="AutoShape 28"/>
          <p:cNvCxnSpPr>
            <a:cxnSpLocks noChangeShapeType="1"/>
            <a:stCxn id="175111" idx="1"/>
            <a:endCxn id="175110" idx="4"/>
          </p:cNvCxnSpPr>
          <p:nvPr/>
        </p:nvCxnSpPr>
        <p:spPr bwMode="auto">
          <a:xfrm flipH="1" flipV="1">
            <a:off x="3986214" y="2835275"/>
            <a:ext cx="573087" cy="63500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5133" name="AutoShape 29"/>
          <p:cNvCxnSpPr>
            <a:cxnSpLocks noChangeShapeType="1"/>
            <a:stCxn id="175112" idx="3"/>
            <a:endCxn id="175111" idx="0"/>
          </p:cNvCxnSpPr>
          <p:nvPr/>
        </p:nvCxnSpPr>
        <p:spPr bwMode="auto">
          <a:xfrm flipH="1">
            <a:off x="4748214" y="2762250"/>
            <a:ext cx="268287" cy="64135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5134" name="AutoShape 30"/>
          <p:cNvCxnSpPr>
            <a:cxnSpLocks noChangeShapeType="1"/>
            <a:stCxn id="175115" idx="3"/>
            <a:endCxn id="175111" idx="7"/>
          </p:cNvCxnSpPr>
          <p:nvPr/>
        </p:nvCxnSpPr>
        <p:spPr bwMode="auto">
          <a:xfrm flipH="1">
            <a:off x="4937126" y="2762251"/>
            <a:ext cx="2441575" cy="708025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5135" name="AutoShape 31"/>
          <p:cNvCxnSpPr>
            <a:cxnSpLocks noChangeShapeType="1"/>
            <a:stCxn id="175113" idx="4"/>
            <a:endCxn id="175114" idx="0"/>
          </p:cNvCxnSpPr>
          <p:nvPr/>
        </p:nvCxnSpPr>
        <p:spPr bwMode="auto">
          <a:xfrm>
            <a:off x="6348413" y="2835276"/>
            <a:ext cx="381000" cy="568325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5136" name="AutoShape 32"/>
          <p:cNvCxnSpPr>
            <a:cxnSpLocks noChangeShapeType="1"/>
            <a:stCxn id="175115" idx="4"/>
            <a:endCxn id="175114" idx="7"/>
          </p:cNvCxnSpPr>
          <p:nvPr/>
        </p:nvCxnSpPr>
        <p:spPr bwMode="auto">
          <a:xfrm flipH="1">
            <a:off x="6918325" y="2835275"/>
            <a:ext cx="649288" cy="63500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5137" name="AutoShape 33"/>
          <p:cNvCxnSpPr>
            <a:cxnSpLocks noChangeShapeType="1"/>
            <a:stCxn id="175109" idx="6"/>
            <a:endCxn id="175116" idx="2"/>
          </p:cNvCxnSpPr>
          <p:nvPr/>
        </p:nvCxnSpPr>
        <p:spPr bwMode="auto">
          <a:xfrm>
            <a:off x="7105650" y="1374775"/>
            <a:ext cx="762000" cy="30480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75159" name="Rectangle 55"/>
          <p:cNvSpPr>
            <a:spLocks noChangeArrowheads="1"/>
          </p:cNvSpPr>
          <p:nvPr/>
        </p:nvSpPr>
        <p:spPr bwMode="auto">
          <a:xfrm>
            <a:off x="3865563" y="556418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a</a:t>
            </a:r>
          </a:p>
        </p:txBody>
      </p:sp>
      <p:sp>
        <p:nvSpPr>
          <p:cNvPr id="175160" name="Rectangle 56"/>
          <p:cNvSpPr>
            <a:spLocks noChangeArrowheads="1"/>
          </p:cNvSpPr>
          <p:nvPr/>
        </p:nvSpPr>
        <p:spPr bwMode="auto">
          <a:xfrm>
            <a:off x="4208463" y="556418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c</a:t>
            </a:r>
          </a:p>
        </p:txBody>
      </p:sp>
      <p:sp>
        <p:nvSpPr>
          <p:cNvPr id="175161" name="Rectangle 57"/>
          <p:cNvSpPr>
            <a:spLocks noChangeArrowheads="1"/>
          </p:cNvSpPr>
          <p:nvPr/>
        </p:nvSpPr>
        <p:spPr bwMode="auto">
          <a:xfrm>
            <a:off x="4568825" y="556418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d</a:t>
            </a:r>
          </a:p>
        </p:txBody>
      </p:sp>
      <p:sp>
        <p:nvSpPr>
          <p:cNvPr id="175162" name="Rectangle 58"/>
          <p:cNvSpPr>
            <a:spLocks noChangeArrowheads="1"/>
          </p:cNvSpPr>
          <p:nvPr/>
        </p:nvSpPr>
        <p:spPr bwMode="auto">
          <a:xfrm>
            <a:off x="4929188" y="556418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e</a:t>
            </a:r>
          </a:p>
        </p:txBody>
      </p:sp>
      <p:sp>
        <p:nvSpPr>
          <p:cNvPr id="175163" name="Rectangle 59"/>
          <p:cNvSpPr>
            <a:spLocks noChangeArrowheads="1"/>
          </p:cNvSpPr>
          <p:nvPr/>
        </p:nvSpPr>
        <p:spPr bwMode="auto">
          <a:xfrm>
            <a:off x="5310188" y="5564188"/>
            <a:ext cx="552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f</a:t>
            </a:r>
          </a:p>
        </p:txBody>
      </p:sp>
      <p:sp>
        <p:nvSpPr>
          <p:cNvPr id="175164" name="Rectangle 60"/>
          <p:cNvSpPr>
            <a:spLocks noChangeArrowheads="1"/>
          </p:cNvSpPr>
          <p:nvPr/>
        </p:nvSpPr>
        <p:spPr bwMode="auto">
          <a:xfrm>
            <a:off x="5684838" y="556418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h</a:t>
            </a:r>
          </a:p>
        </p:txBody>
      </p:sp>
      <p:sp>
        <p:nvSpPr>
          <p:cNvPr id="175165" name="Rectangle 61"/>
          <p:cNvSpPr>
            <a:spLocks noChangeArrowheads="1"/>
          </p:cNvSpPr>
          <p:nvPr/>
        </p:nvSpPr>
        <p:spPr bwMode="auto">
          <a:xfrm>
            <a:off x="6081713" y="556418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k </a:t>
            </a:r>
          </a:p>
        </p:txBody>
      </p:sp>
      <p:sp>
        <p:nvSpPr>
          <p:cNvPr id="175166" name="Rectangle 62"/>
          <p:cNvSpPr>
            <a:spLocks noChangeArrowheads="1"/>
          </p:cNvSpPr>
          <p:nvPr/>
        </p:nvSpPr>
        <p:spPr bwMode="auto">
          <a:xfrm>
            <a:off x="6534150" y="5564188"/>
            <a:ext cx="552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g</a:t>
            </a:r>
          </a:p>
        </p:txBody>
      </p:sp>
      <p:sp>
        <p:nvSpPr>
          <p:cNvPr id="175167" name="Rectangle 63"/>
          <p:cNvSpPr>
            <a:spLocks noChangeArrowheads="1"/>
          </p:cNvSpPr>
          <p:nvPr/>
        </p:nvSpPr>
        <p:spPr bwMode="auto">
          <a:xfrm>
            <a:off x="6905625" y="5564188"/>
            <a:ext cx="685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b</a:t>
            </a:r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5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5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5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5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7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75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75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75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75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75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75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75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75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75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17" grpId="0"/>
      <p:bldP spid="175118" grpId="0"/>
      <p:bldP spid="175119" grpId="0"/>
      <p:bldP spid="175120" grpId="0"/>
      <p:bldP spid="175121" grpId="0"/>
      <p:bldP spid="175122" grpId="0"/>
      <p:bldP spid="175123" grpId="0"/>
      <p:bldP spid="175124" grpId="0"/>
      <p:bldP spid="175125" grpId="0"/>
      <p:bldP spid="175126" grpId="0" autoUpdateAnimBg="0"/>
      <p:bldP spid="175159" grpId="0"/>
      <p:bldP spid="175160" grpId="0"/>
      <p:bldP spid="175161" grpId="0"/>
      <p:bldP spid="175162" grpId="0"/>
      <p:bldP spid="175163" grpId="0"/>
      <p:bldP spid="175164" grpId="0"/>
      <p:bldP spid="175165" grpId="0"/>
      <p:bldP spid="175166" grpId="0"/>
      <p:bldP spid="17516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246" name="Group 694"/>
          <p:cNvGraphicFramePr>
            <a:graphicFrameLocks noGrp="1"/>
          </p:cNvGraphicFramePr>
          <p:nvPr/>
        </p:nvGraphicFramePr>
        <p:xfrm>
          <a:off x="2463801" y="3581400"/>
          <a:ext cx="1008063" cy="2743200"/>
        </p:xfrm>
        <a:graphic>
          <a:graphicData uri="http://schemas.openxmlformats.org/drawingml/2006/table">
            <a:tbl>
              <a:tblPr/>
              <a:tblGrid>
                <a:gridCol w="1008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893" name="Text Box 341"/>
          <p:cNvSpPr txBox="1">
            <a:spLocks noChangeArrowheads="1"/>
          </p:cNvSpPr>
          <p:nvPr/>
        </p:nvSpPr>
        <p:spPr bwMode="auto">
          <a:xfrm>
            <a:off x="2797175" y="54102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>
        <p:nvSpPr>
          <p:cNvPr id="23894" name="Text Box 342"/>
          <p:cNvSpPr txBox="1">
            <a:spLocks noChangeArrowheads="1"/>
          </p:cNvSpPr>
          <p:nvPr/>
        </p:nvSpPr>
        <p:spPr bwMode="auto">
          <a:xfrm>
            <a:off x="2782888" y="44958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</p:txBody>
      </p:sp>
      <p:sp>
        <p:nvSpPr>
          <p:cNvPr id="23896" name="Text Box 344"/>
          <p:cNvSpPr txBox="1">
            <a:spLocks noChangeArrowheads="1"/>
          </p:cNvSpPr>
          <p:nvPr/>
        </p:nvSpPr>
        <p:spPr bwMode="auto">
          <a:xfrm>
            <a:off x="2782888" y="40386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4 </a:t>
            </a:r>
          </a:p>
        </p:txBody>
      </p:sp>
      <p:sp>
        <p:nvSpPr>
          <p:cNvPr id="23897" name="Text Box 345"/>
          <p:cNvSpPr txBox="1">
            <a:spLocks noChangeArrowheads="1"/>
          </p:cNvSpPr>
          <p:nvPr/>
        </p:nvSpPr>
        <p:spPr bwMode="auto">
          <a:xfrm>
            <a:off x="2797175" y="58674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0 </a:t>
            </a:r>
          </a:p>
        </p:txBody>
      </p:sp>
      <p:sp>
        <p:nvSpPr>
          <p:cNvPr id="23898" name="Text Box 346"/>
          <p:cNvSpPr txBox="1">
            <a:spLocks noChangeArrowheads="1"/>
          </p:cNvSpPr>
          <p:nvPr/>
        </p:nvSpPr>
        <p:spPr bwMode="auto">
          <a:xfrm>
            <a:off x="4513263" y="5791200"/>
            <a:ext cx="6334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  <a:endParaRPr lang="en-US" altLang="zh-CN" dirty="0">
              <a:solidFill>
                <a:schemeClr val="tx1"/>
              </a:solidFill>
              <a:effectLst/>
            </a:endParaRPr>
          </a:p>
        </p:txBody>
      </p:sp>
      <p:sp>
        <p:nvSpPr>
          <p:cNvPr id="23899" name="Text Box 347"/>
          <p:cNvSpPr txBox="1">
            <a:spLocks noChangeArrowheads="1"/>
          </p:cNvSpPr>
          <p:nvPr/>
        </p:nvSpPr>
        <p:spPr bwMode="auto">
          <a:xfrm>
            <a:off x="4864100" y="579120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V2 </a:t>
            </a:r>
          </a:p>
        </p:txBody>
      </p:sp>
      <p:sp>
        <p:nvSpPr>
          <p:cNvPr id="23900" name="Text Box 348"/>
          <p:cNvSpPr txBox="1">
            <a:spLocks noChangeArrowheads="1"/>
          </p:cNvSpPr>
          <p:nvPr/>
        </p:nvSpPr>
        <p:spPr bwMode="auto">
          <a:xfrm>
            <a:off x="5580064" y="5791200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V3 </a:t>
            </a:r>
            <a:endParaRPr lang="en-US" altLang="zh-CN" dirty="0">
              <a:solidFill>
                <a:schemeClr val="tx1"/>
              </a:solidFill>
              <a:effectLst/>
            </a:endParaRPr>
          </a:p>
        </p:txBody>
      </p:sp>
      <p:sp>
        <p:nvSpPr>
          <p:cNvPr id="23901" name="Text Box 349"/>
          <p:cNvSpPr txBox="1">
            <a:spLocks noChangeArrowheads="1"/>
          </p:cNvSpPr>
          <p:nvPr/>
        </p:nvSpPr>
        <p:spPr bwMode="auto">
          <a:xfrm>
            <a:off x="6326189" y="5791200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V4 </a:t>
            </a:r>
          </a:p>
        </p:txBody>
      </p:sp>
      <p:sp>
        <p:nvSpPr>
          <p:cNvPr id="23902" name="Text Box 350"/>
          <p:cNvSpPr txBox="1">
            <a:spLocks noChangeArrowheads="1"/>
          </p:cNvSpPr>
          <p:nvPr/>
        </p:nvSpPr>
        <p:spPr bwMode="auto">
          <a:xfrm>
            <a:off x="7027864" y="5791200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V5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3903" name="Text Box 351"/>
          <p:cNvSpPr txBox="1">
            <a:spLocks noChangeArrowheads="1"/>
          </p:cNvSpPr>
          <p:nvPr/>
        </p:nvSpPr>
        <p:spPr bwMode="auto">
          <a:xfrm>
            <a:off x="7772400" y="579120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V6 </a:t>
            </a:r>
          </a:p>
        </p:txBody>
      </p:sp>
      <p:sp>
        <p:nvSpPr>
          <p:cNvPr id="23904" name="Text Box 352"/>
          <p:cNvSpPr txBox="1">
            <a:spLocks noChangeArrowheads="1"/>
          </p:cNvSpPr>
          <p:nvPr/>
        </p:nvSpPr>
        <p:spPr bwMode="auto">
          <a:xfrm>
            <a:off x="1600200" y="457200"/>
            <a:ext cx="1174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实现： </a:t>
            </a:r>
          </a:p>
        </p:txBody>
      </p:sp>
      <p:grpSp>
        <p:nvGrpSpPr>
          <p:cNvPr id="23905" name="Group 353"/>
          <p:cNvGrpSpPr>
            <a:grpSpLocks/>
          </p:cNvGrpSpPr>
          <p:nvPr/>
        </p:nvGrpSpPr>
        <p:grpSpPr bwMode="auto">
          <a:xfrm>
            <a:off x="1676400" y="865188"/>
            <a:ext cx="2997200" cy="2259012"/>
            <a:chOff x="144" y="1968"/>
            <a:chExt cx="1888" cy="1423"/>
          </a:xfrm>
        </p:grpSpPr>
        <p:sp>
          <p:nvSpPr>
            <p:cNvPr id="23906" name="Oval 354"/>
            <p:cNvSpPr>
              <a:spLocks noChangeArrowheads="1"/>
            </p:cNvSpPr>
            <p:nvPr/>
          </p:nvSpPr>
          <p:spPr bwMode="auto">
            <a:xfrm>
              <a:off x="933" y="1968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1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3907" name="Oval 355"/>
            <p:cNvSpPr>
              <a:spLocks noChangeArrowheads="1"/>
            </p:cNvSpPr>
            <p:nvPr/>
          </p:nvSpPr>
          <p:spPr bwMode="auto">
            <a:xfrm>
              <a:off x="432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2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3908" name="Oval 356"/>
            <p:cNvSpPr>
              <a:spLocks noChangeArrowheads="1"/>
            </p:cNvSpPr>
            <p:nvPr/>
          </p:nvSpPr>
          <p:spPr bwMode="auto">
            <a:xfrm>
              <a:off x="144" y="2715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4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3909" name="Oval 357"/>
            <p:cNvSpPr>
              <a:spLocks noChangeArrowheads="1"/>
            </p:cNvSpPr>
            <p:nvPr/>
          </p:nvSpPr>
          <p:spPr bwMode="auto">
            <a:xfrm>
              <a:off x="768" y="2667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5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3910" name="Oval 358"/>
            <p:cNvSpPr>
              <a:spLocks noChangeArrowheads="1"/>
            </p:cNvSpPr>
            <p:nvPr/>
          </p:nvSpPr>
          <p:spPr bwMode="auto">
            <a:xfrm>
              <a:off x="1488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3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3911" name="Oval 359"/>
            <p:cNvSpPr>
              <a:spLocks noChangeArrowheads="1"/>
            </p:cNvSpPr>
            <p:nvPr/>
          </p:nvSpPr>
          <p:spPr bwMode="auto">
            <a:xfrm>
              <a:off x="172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7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3912" name="Oval 360"/>
            <p:cNvSpPr>
              <a:spLocks noChangeArrowheads="1"/>
            </p:cNvSpPr>
            <p:nvPr/>
          </p:nvSpPr>
          <p:spPr bwMode="auto">
            <a:xfrm>
              <a:off x="124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6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3913" name="Oval 361"/>
            <p:cNvSpPr>
              <a:spLocks noChangeArrowheads="1"/>
            </p:cNvSpPr>
            <p:nvPr/>
          </p:nvSpPr>
          <p:spPr bwMode="auto">
            <a:xfrm>
              <a:off x="912" y="3101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8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23914" name="AutoShape 362"/>
            <p:cNvCxnSpPr>
              <a:cxnSpLocks noChangeShapeType="1"/>
              <a:stCxn id="23910" idx="5"/>
              <a:endCxn id="23911" idx="0"/>
            </p:cNvCxnSpPr>
            <p:nvPr/>
          </p:nvCxnSpPr>
          <p:spPr bwMode="auto">
            <a:xfrm>
              <a:off x="1747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915" name="AutoShape 363"/>
            <p:cNvCxnSpPr>
              <a:cxnSpLocks noChangeShapeType="1"/>
              <a:stCxn id="23910" idx="3"/>
              <a:endCxn id="23912" idx="0"/>
            </p:cNvCxnSpPr>
            <p:nvPr/>
          </p:nvCxnSpPr>
          <p:spPr bwMode="auto">
            <a:xfrm flipH="1">
              <a:off x="1400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916" name="AutoShape 364"/>
            <p:cNvCxnSpPr>
              <a:cxnSpLocks noChangeShapeType="1"/>
              <a:stCxn id="23906" idx="6"/>
              <a:endCxn id="23910" idx="1"/>
            </p:cNvCxnSpPr>
            <p:nvPr/>
          </p:nvCxnSpPr>
          <p:spPr bwMode="auto">
            <a:xfrm>
              <a:off x="1237" y="2113"/>
              <a:ext cx="296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917" name="AutoShape 365"/>
            <p:cNvCxnSpPr>
              <a:cxnSpLocks noChangeShapeType="1"/>
              <a:stCxn id="23906" idx="2"/>
              <a:endCxn id="23907" idx="7"/>
            </p:cNvCxnSpPr>
            <p:nvPr/>
          </p:nvCxnSpPr>
          <p:spPr bwMode="auto">
            <a:xfrm flipH="1">
              <a:off x="691" y="2113"/>
              <a:ext cx="242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918" name="AutoShape 366"/>
            <p:cNvCxnSpPr>
              <a:cxnSpLocks noChangeShapeType="1"/>
              <a:stCxn id="23907" idx="3"/>
              <a:endCxn id="23908" idx="0"/>
            </p:cNvCxnSpPr>
            <p:nvPr/>
          </p:nvCxnSpPr>
          <p:spPr bwMode="auto">
            <a:xfrm flipH="1">
              <a:off x="296" y="2554"/>
              <a:ext cx="181" cy="1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919" name="AutoShape 367"/>
            <p:cNvCxnSpPr>
              <a:cxnSpLocks noChangeShapeType="1"/>
              <a:stCxn id="23907" idx="6"/>
              <a:endCxn id="23909" idx="0"/>
            </p:cNvCxnSpPr>
            <p:nvPr/>
          </p:nvCxnSpPr>
          <p:spPr bwMode="auto">
            <a:xfrm>
              <a:off x="736" y="2451"/>
              <a:ext cx="184" cy="21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920" name="AutoShape 368"/>
            <p:cNvCxnSpPr>
              <a:cxnSpLocks noChangeShapeType="1"/>
              <a:stCxn id="23908" idx="5"/>
              <a:endCxn id="23913" idx="2"/>
            </p:cNvCxnSpPr>
            <p:nvPr/>
          </p:nvCxnSpPr>
          <p:spPr bwMode="auto">
            <a:xfrm>
              <a:off x="403" y="2963"/>
              <a:ext cx="509" cy="28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921" name="AutoShape 369"/>
            <p:cNvCxnSpPr>
              <a:cxnSpLocks noChangeShapeType="1"/>
              <a:stCxn id="23913" idx="0"/>
              <a:endCxn id="23909" idx="5"/>
            </p:cNvCxnSpPr>
            <p:nvPr/>
          </p:nvCxnSpPr>
          <p:spPr bwMode="auto">
            <a:xfrm flipH="1" flipV="1">
              <a:off x="1027" y="2915"/>
              <a:ext cx="37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922" name="AutoShape 370"/>
            <p:cNvCxnSpPr>
              <a:cxnSpLocks noChangeShapeType="1"/>
              <a:stCxn id="23911" idx="2"/>
              <a:endCxn id="23912" idx="6"/>
            </p:cNvCxnSpPr>
            <p:nvPr/>
          </p:nvCxnSpPr>
          <p:spPr bwMode="auto">
            <a:xfrm flipH="1">
              <a:off x="1552" y="2875"/>
              <a:ext cx="176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23923" name="Text Box 371"/>
          <p:cNvSpPr txBox="1">
            <a:spLocks noChangeArrowheads="1"/>
          </p:cNvSpPr>
          <p:nvPr/>
        </p:nvSpPr>
        <p:spPr bwMode="auto">
          <a:xfrm>
            <a:off x="4921250" y="533401"/>
            <a:ext cx="412750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0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4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5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6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7 </a:t>
            </a:r>
          </a:p>
        </p:txBody>
      </p:sp>
      <p:graphicFrame>
        <p:nvGraphicFramePr>
          <p:cNvPr id="23924" name="Group 372"/>
          <p:cNvGraphicFramePr>
            <a:graphicFrameLocks noGrp="1"/>
          </p:cNvGraphicFramePr>
          <p:nvPr/>
        </p:nvGraphicFramePr>
        <p:xfrm>
          <a:off x="5410200" y="622300"/>
          <a:ext cx="1219200" cy="3797304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3953" name="Text Box 401"/>
          <p:cNvSpPr txBox="1">
            <a:spLocks noChangeArrowheads="1"/>
          </p:cNvSpPr>
          <p:nvPr/>
        </p:nvSpPr>
        <p:spPr bwMode="auto">
          <a:xfrm>
            <a:off x="5421313" y="533401"/>
            <a:ext cx="633412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V1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V2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V3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V4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V5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V6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V7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V8 </a:t>
            </a:r>
          </a:p>
        </p:txBody>
      </p:sp>
      <p:grpSp>
        <p:nvGrpSpPr>
          <p:cNvPr id="23954" name="Group 402"/>
          <p:cNvGrpSpPr>
            <a:grpSpLocks/>
          </p:cNvGrpSpPr>
          <p:nvPr/>
        </p:nvGrpSpPr>
        <p:grpSpPr bwMode="auto">
          <a:xfrm>
            <a:off x="6229351" y="660400"/>
            <a:ext cx="4352925" cy="3727450"/>
            <a:chOff x="2964" y="464"/>
            <a:chExt cx="2742" cy="2348"/>
          </a:xfrm>
        </p:grpSpPr>
        <p:grpSp>
          <p:nvGrpSpPr>
            <p:cNvPr id="23955" name="Group 403"/>
            <p:cNvGrpSpPr>
              <a:grpSpLocks/>
            </p:cNvGrpSpPr>
            <p:nvPr/>
          </p:nvGrpSpPr>
          <p:grpSpPr bwMode="auto">
            <a:xfrm>
              <a:off x="4210" y="464"/>
              <a:ext cx="643" cy="256"/>
              <a:chOff x="4056" y="2215"/>
              <a:chExt cx="643" cy="256"/>
            </a:xfrm>
          </p:grpSpPr>
          <p:sp>
            <p:nvSpPr>
              <p:cNvPr id="23956" name="Rectangle 404"/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2       ^ </a:t>
                </a:r>
              </a:p>
            </p:txBody>
          </p:sp>
          <p:sp>
            <p:nvSpPr>
              <p:cNvPr id="23957" name="Line 405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3958" name="Group 406"/>
            <p:cNvGrpSpPr>
              <a:grpSpLocks/>
            </p:cNvGrpSpPr>
            <p:nvPr/>
          </p:nvGrpSpPr>
          <p:grpSpPr bwMode="auto">
            <a:xfrm>
              <a:off x="3366" y="464"/>
              <a:ext cx="643" cy="256"/>
              <a:chOff x="4056" y="2212"/>
              <a:chExt cx="643" cy="262"/>
            </a:xfrm>
          </p:grpSpPr>
          <p:sp>
            <p:nvSpPr>
              <p:cNvPr id="23959" name="Rectangle 407"/>
              <p:cNvSpPr>
                <a:spLocks noChangeArrowheads="1"/>
              </p:cNvSpPr>
              <p:nvPr/>
            </p:nvSpPr>
            <p:spPr bwMode="auto">
              <a:xfrm>
                <a:off x="4056" y="2212"/>
                <a:ext cx="643" cy="262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1 </a:t>
                </a:r>
              </a:p>
            </p:txBody>
          </p:sp>
          <p:sp>
            <p:nvSpPr>
              <p:cNvPr id="23960" name="Line 408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3961" name="Line 409"/>
            <p:cNvSpPr>
              <a:spLocks noChangeShapeType="1"/>
            </p:cNvSpPr>
            <p:nvPr/>
          </p:nvSpPr>
          <p:spPr bwMode="auto">
            <a:xfrm>
              <a:off x="3840" y="576"/>
              <a:ext cx="3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962" name="Line 410"/>
            <p:cNvSpPr>
              <a:spLocks noChangeShapeType="1"/>
            </p:cNvSpPr>
            <p:nvPr/>
          </p:nvSpPr>
          <p:spPr bwMode="auto">
            <a:xfrm>
              <a:off x="2976" y="576"/>
              <a:ext cx="3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3963" name="Group 411"/>
            <p:cNvGrpSpPr>
              <a:grpSpLocks/>
            </p:cNvGrpSpPr>
            <p:nvPr/>
          </p:nvGrpSpPr>
          <p:grpSpPr bwMode="auto">
            <a:xfrm>
              <a:off x="3354" y="1078"/>
              <a:ext cx="643" cy="256"/>
              <a:chOff x="4056" y="2215"/>
              <a:chExt cx="643" cy="256"/>
            </a:xfrm>
          </p:grpSpPr>
          <p:sp>
            <p:nvSpPr>
              <p:cNvPr id="23964" name="Rectangle 412"/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0 </a:t>
                </a:r>
              </a:p>
            </p:txBody>
          </p:sp>
          <p:sp>
            <p:nvSpPr>
              <p:cNvPr id="23965" name="Line 413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3966" name="Group 414"/>
            <p:cNvGrpSpPr>
              <a:grpSpLocks/>
            </p:cNvGrpSpPr>
            <p:nvPr/>
          </p:nvGrpSpPr>
          <p:grpSpPr bwMode="auto">
            <a:xfrm>
              <a:off x="3354" y="1372"/>
              <a:ext cx="643" cy="256"/>
              <a:chOff x="4056" y="2215"/>
              <a:chExt cx="643" cy="256"/>
            </a:xfrm>
          </p:grpSpPr>
          <p:sp>
            <p:nvSpPr>
              <p:cNvPr id="23967" name="Rectangle 415"/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1 </a:t>
                </a:r>
              </a:p>
            </p:txBody>
          </p:sp>
          <p:sp>
            <p:nvSpPr>
              <p:cNvPr id="23968" name="Line 416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3969" name="Group 417"/>
            <p:cNvGrpSpPr>
              <a:grpSpLocks/>
            </p:cNvGrpSpPr>
            <p:nvPr/>
          </p:nvGrpSpPr>
          <p:grpSpPr bwMode="auto">
            <a:xfrm>
              <a:off x="3358" y="769"/>
              <a:ext cx="643" cy="256"/>
              <a:chOff x="4056" y="2215"/>
              <a:chExt cx="643" cy="256"/>
            </a:xfrm>
          </p:grpSpPr>
          <p:sp>
            <p:nvSpPr>
              <p:cNvPr id="23970" name="Rectangle 418"/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0 </a:t>
                </a:r>
              </a:p>
            </p:txBody>
          </p:sp>
          <p:sp>
            <p:nvSpPr>
              <p:cNvPr id="23971" name="Line 419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3972" name="Line 420"/>
            <p:cNvSpPr>
              <a:spLocks noChangeShapeType="1"/>
            </p:cNvSpPr>
            <p:nvPr/>
          </p:nvSpPr>
          <p:spPr bwMode="auto">
            <a:xfrm>
              <a:off x="2976" y="910"/>
              <a:ext cx="3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3973" name="Group 421"/>
            <p:cNvGrpSpPr>
              <a:grpSpLocks/>
            </p:cNvGrpSpPr>
            <p:nvPr/>
          </p:nvGrpSpPr>
          <p:grpSpPr bwMode="auto">
            <a:xfrm>
              <a:off x="2995" y="1659"/>
              <a:ext cx="1002" cy="256"/>
              <a:chOff x="2785" y="2701"/>
              <a:chExt cx="1002" cy="256"/>
            </a:xfrm>
          </p:grpSpPr>
          <p:grpSp>
            <p:nvGrpSpPr>
              <p:cNvPr id="23974" name="Group 422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3975" name="Rectangle 423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1 </a:t>
                  </a:r>
                </a:p>
              </p:txBody>
            </p:sp>
            <p:sp>
              <p:nvSpPr>
                <p:cNvPr id="23976" name="Line 424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3977" name="Line 425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3978" name="Group 426"/>
            <p:cNvGrpSpPr>
              <a:grpSpLocks/>
            </p:cNvGrpSpPr>
            <p:nvPr/>
          </p:nvGrpSpPr>
          <p:grpSpPr bwMode="auto">
            <a:xfrm>
              <a:off x="2991" y="1955"/>
              <a:ext cx="1002" cy="256"/>
              <a:chOff x="2785" y="2701"/>
              <a:chExt cx="1002" cy="256"/>
            </a:xfrm>
          </p:grpSpPr>
          <p:grpSp>
            <p:nvGrpSpPr>
              <p:cNvPr id="23979" name="Group 427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3980" name="Rectangle 428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2 </a:t>
                  </a:r>
                </a:p>
              </p:txBody>
            </p:sp>
            <p:sp>
              <p:nvSpPr>
                <p:cNvPr id="23981" name="Line 429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3982" name="Line 430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3983" name="Group 431"/>
            <p:cNvGrpSpPr>
              <a:grpSpLocks/>
            </p:cNvGrpSpPr>
            <p:nvPr/>
          </p:nvGrpSpPr>
          <p:grpSpPr bwMode="auto">
            <a:xfrm>
              <a:off x="2991" y="2244"/>
              <a:ext cx="1002" cy="256"/>
              <a:chOff x="2785" y="2701"/>
              <a:chExt cx="1002" cy="256"/>
            </a:xfrm>
          </p:grpSpPr>
          <p:grpSp>
            <p:nvGrpSpPr>
              <p:cNvPr id="23984" name="Group 432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3985" name="Rectangle 433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2 </a:t>
                  </a:r>
                </a:p>
              </p:txBody>
            </p:sp>
            <p:sp>
              <p:nvSpPr>
                <p:cNvPr id="23986" name="Line 434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3987" name="Line 435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3988" name="Group 436"/>
            <p:cNvGrpSpPr>
              <a:grpSpLocks/>
            </p:cNvGrpSpPr>
            <p:nvPr/>
          </p:nvGrpSpPr>
          <p:grpSpPr bwMode="auto">
            <a:xfrm>
              <a:off x="2987" y="2544"/>
              <a:ext cx="1002" cy="256"/>
              <a:chOff x="2785" y="2701"/>
              <a:chExt cx="1002" cy="256"/>
            </a:xfrm>
          </p:grpSpPr>
          <p:grpSp>
            <p:nvGrpSpPr>
              <p:cNvPr id="23989" name="Group 437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3990" name="Rectangle 438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3 </a:t>
                  </a:r>
                </a:p>
              </p:txBody>
            </p:sp>
            <p:sp>
              <p:nvSpPr>
                <p:cNvPr id="23991" name="Line 439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3992" name="Line 440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3993" name="Line 441"/>
            <p:cNvSpPr>
              <a:spLocks noChangeShapeType="1"/>
            </p:cNvSpPr>
            <p:nvPr/>
          </p:nvSpPr>
          <p:spPr bwMode="auto">
            <a:xfrm>
              <a:off x="2964" y="1200"/>
              <a:ext cx="3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994" name="Line 442"/>
            <p:cNvSpPr>
              <a:spLocks noChangeShapeType="1"/>
            </p:cNvSpPr>
            <p:nvPr/>
          </p:nvSpPr>
          <p:spPr bwMode="auto">
            <a:xfrm>
              <a:off x="2976" y="1521"/>
              <a:ext cx="3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3995" name="Group 443"/>
            <p:cNvGrpSpPr>
              <a:grpSpLocks/>
            </p:cNvGrpSpPr>
            <p:nvPr/>
          </p:nvGrpSpPr>
          <p:grpSpPr bwMode="auto">
            <a:xfrm>
              <a:off x="3846" y="768"/>
              <a:ext cx="1002" cy="256"/>
              <a:chOff x="2785" y="2701"/>
              <a:chExt cx="1002" cy="256"/>
            </a:xfrm>
          </p:grpSpPr>
          <p:grpSp>
            <p:nvGrpSpPr>
              <p:cNvPr id="23996" name="Group 444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3997" name="Rectangle 445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3       </a:t>
                  </a:r>
                </a:p>
              </p:txBody>
            </p:sp>
            <p:sp>
              <p:nvSpPr>
                <p:cNvPr id="23998" name="Line 446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3999" name="Line 447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4000" name="Group 448"/>
            <p:cNvGrpSpPr>
              <a:grpSpLocks/>
            </p:cNvGrpSpPr>
            <p:nvPr/>
          </p:nvGrpSpPr>
          <p:grpSpPr bwMode="auto">
            <a:xfrm>
              <a:off x="3848" y="1078"/>
              <a:ext cx="1002" cy="256"/>
              <a:chOff x="2785" y="2701"/>
              <a:chExt cx="1002" cy="256"/>
            </a:xfrm>
          </p:grpSpPr>
          <p:grpSp>
            <p:nvGrpSpPr>
              <p:cNvPr id="24001" name="Group 449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4002" name="Rectangle 450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5       </a:t>
                  </a:r>
                </a:p>
              </p:txBody>
            </p:sp>
            <p:sp>
              <p:nvSpPr>
                <p:cNvPr id="24003" name="Line 451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4004" name="Line 452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4005" name="Group 453"/>
            <p:cNvGrpSpPr>
              <a:grpSpLocks/>
            </p:cNvGrpSpPr>
            <p:nvPr/>
          </p:nvGrpSpPr>
          <p:grpSpPr bwMode="auto">
            <a:xfrm>
              <a:off x="4704" y="778"/>
              <a:ext cx="1002" cy="256"/>
              <a:chOff x="2785" y="2701"/>
              <a:chExt cx="1002" cy="256"/>
            </a:xfrm>
          </p:grpSpPr>
          <p:grpSp>
            <p:nvGrpSpPr>
              <p:cNvPr id="24006" name="Group 454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4007" name="Rectangle 455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4       ^ </a:t>
                  </a:r>
                </a:p>
              </p:txBody>
            </p:sp>
            <p:sp>
              <p:nvSpPr>
                <p:cNvPr id="24008" name="Line 456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4009" name="Line 457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4010" name="Group 458"/>
            <p:cNvGrpSpPr>
              <a:grpSpLocks/>
            </p:cNvGrpSpPr>
            <p:nvPr/>
          </p:nvGrpSpPr>
          <p:grpSpPr bwMode="auto">
            <a:xfrm>
              <a:off x="4704" y="1088"/>
              <a:ext cx="1002" cy="256"/>
              <a:chOff x="2785" y="2701"/>
              <a:chExt cx="1002" cy="256"/>
            </a:xfrm>
          </p:grpSpPr>
          <p:grpSp>
            <p:nvGrpSpPr>
              <p:cNvPr id="24011" name="Group 459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4012" name="Rectangle 460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6       ^ </a:t>
                  </a:r>
                </a:p>
              </p:txBody>
            </p:sp>
            <p:sp>
              <p:nvSpPr>
                <p:cNvPr id="24013" name="Line 461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4014" name="Line 462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4015" name="Group 463"/>
            <p:cNvGrpSpPr>
              <a:grpSpLocks/>
            </p:cNvGrpSpPr>
            <p:nvPr/>
          </p:nvGrpSpPr>
          <p:grpSpPr bwMode="auto">
            <a:xfrm>
              <a:off x="3840" y="1382"/>
              <a:ext cx="1002" cy="256"/>
              <a:chOff x="2785" y="2701"/>
              <a:chExt cx="1002" cy="256"/>
            </a:xfrm>
          </p:grpSpPr>
          <p:grpSp>
            <p:nvGrpSpPr>
              <p:cNvPr id="24016" name="Group 464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4017" name="Rectangle 465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7       ^ </a:t>
                  </a:r>
                </a:p>
              </p:txBody>
            </p:sp>
            <p:sp>
              <p:nvSpPr>
                <p:cNvPr id="24018" name="Line 466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4019" name="Line 467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4020" name="Group 468"/>
            <p:cNvGrpSpPr>
              <a:grpSpLocks/>
            </p:cNvGrpSpPr>
            <p:nvPr/>
          </p:nvGrpSpPr>
          <p:grpSpPr bwMode="auto">
            <a:xfrm>
              <a:off x="3841" y="1671"/>
              <a:ext cx="1002" cy="256"/>
              <a:chOff x="2785" y="2701"/>
              <a:chExt cx="1002" cy="256"/>
            </a:xfrm>
          </p:grpSpPr>
          <p:grpSp>
            <p:nvGrpSpPr>
              <p:cNvPr id="24021" name="Group 469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4022" name="Rectangle 470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7       ^ </a:t>
                  </a:r>
                </a:p>
              </p:txBody>
            </p:sp>
            <p:sp>
              <p:nvSpPr>
                <p:cNvPr id="24023" name="Line 471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4024" name="Line 472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4025" name="Group 473"/>
            <p:cNvGrpSpPr>
              <a:grpSpLocks/>
            </p:cNvGrpSpPr>
            <p:nvPr/>
          </p:nvGrpSpPr>
          <p:grpSpPr bwMode="auto">
            <a:xfrm>
              <a:off x="3844" y="1967"/>
              <a:ext cx="1002" cy="256"/>
              <a:chOff x="2785" y="2701"/>
              <a:chExt cx="1002" cy="256"/>
            </a:xfrm>
          </p:grpSpPr>
          <p:grpSp>
            <p:nvGrpSpPr>
              <p:cNvPr id="24026" name="Group 474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4027" name="Rectangle 475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6       ^ </a:t>
                  </a:r>
                </a:p>
              </p:txBody>
            </p:sp>
            <p:sp>
              <p:nvSpPr>
                <p:cNvPr id="24028" name="Line 476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4029" name="Line 477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4030" name="Group 478"/>
            <p:cNvGrpSpPr>
              <a:grpSpLocks/>
            </p:cNvGrpSpPr>
            <p:nvPr/>
          </p:nvGrpSpPr>
          <p:grpSpPr bwMode="auto">
            <a:xfrm>
              <a:off x="3844" y="2256"/>
              <a:ext cx="1002" cy="256"/>
              <a:chOff x="2785" y="2701"/>
              <a:chExt cx="1002" cy="256"/>
            </a:xfrm>
          </p:grpSpPr>
          <p:grpSp>
            <p:nvGrpSpPr>
              <p:cNvPr id="24031" name="Group 479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4032" name="Rectangle 480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5       ^ </a:t>
                  </a:r>
                </a:p>
              </p:txBody>
            </p:sp>
            <p:sp>
              <p:nvSpPr>
                <p:cNvPr id="24033" name="Line 481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4034" name="Line 482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4035" name="Group 483"/>
            <p:cNvGrpSpPr>
              <a:grpSpLocks/>
            </p:cNvGrpSpPr>
            <p:nvPr/>
          </p:nvGrpSpPr>
          <p:grpSpPr bwMode="auto">
            <a:xfrm>
              <a:off x="3840" y="2556"/>
              <a:ext cx="1002" cy="256"/>
              <a:chOff x="2785" y="2701"/>
              <a:chExt cx="1002" cy="256"/>
            </a:xfrm>
          </p:grpSpPr>
          <p:grpSp>
            <p:nvGrpSpPr>
              <p:cNvPr id="24036" name="Group 484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4037" name="Rectangle 485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4       ^ </a:t>
                  </a:r>
                </a:p>
              </p:txBody>
            </p:sp>
            <p:sp>
              <p:nvSpPr>
                <p:cNvPr id="24038" name="Line 486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4039" name="Line 487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4040" name="Group 488"/>
          <p:cNvGraphicFramePr>
            <a:graphicFrameLocks noGrp="1"/>
          </p:cNvGraphicFramePr>
          <p:nvPr/>
        </p:nvGraphicFramePr>
        <p:xfrm>
          <a:off x="4648200" y="5105400"/>
          <a:ext cx="5334000" cy="457200"/>
        </p:xfrm>
        <a:graphic>
          <a:graphicData uri="http://schemas.openxmlformats.org/drawingml/2006/table">
            <a:tbl>
              <a:tblPr/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060" name="Text Box 508"/>
          <p:cNvSpPr txBox="1">
            <a:spLocks noChangeArrowheads="1"/>
          </p:cNvSpPr>
          <p:nvPr/>
        </p:nvSpPr>
        <p:spPr bwMode="auto">
          <a:xfrm>
            <a:off x="4800600" y="4648200"/>
            <a:ext cx="5137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0       1       2       3      4       5       6       7 </a:t>
            </a:r>
          </a:p>
        </p:txBody>
      </p:sp>
      <p:sp>
        <p:nvSpPr>
          <p:cNvPr id="24076" name="Rectangle 524"/>
          <p:cNvSpPr>
            <a:spLocks noChangeArrowheads="1"/>
          </p:cNvSpPr>
          <p:nvPr/>
        </p:nvSpPr>
        <p:spPr bwMode="auto">
          <a:xfrm>
            <a:off x="2824164" y="4493569"/>
            <a:ext cx="184731" cy="461665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077" name="Rectangle 525"/>
          <p:cNvSpPr>
            <a:spLocks noChangeArrowheads="1"/>
          </p:cNvSpPr>
          <p:nvPr/>
        </p:nvSpPr>
        <p:spPr bwMode="auto">
          <a:xfrm>
            <a:off x="2817814" y="4036369"/>
            <a:ext cx="184731" cy="461665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079" name="Rectangle 527"/>
          <p:cNvSpPr>
            <a:spLocks noChangeArrowheads="1"/>
          </p:cNvSpPr>
          <p:nvPr/>
        </p:nvSpPr>
        <p:spPr bwMode="auto">
          <a:xfrm>
            <a:off x="2824164" y="5407969"/>
            <a:ext cx="184731" cy="461665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080" name="Text Box 528"/>
          <p:cNvSpPr txBox="1">
            <a:spLocks noChangeArrowheads="1"/>
          </p:cNvSpPr>
          <p:nvPr/>
        </p:nvSpPr>
        <p:spPr bwMode="auto">
          <a:xfrm>
            <a:off x="2794000" y="49530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</p:txBody>
      </p:sp>
      <p:sp>
        <p:nvSpPr>
          <p:cNvPr id="24081" name="Rectangle 529"/>
          <p:cNvSpPr>
            <a:spLocks noChangeArrowheads="1"/>
          </p:cNvSpPr>
          <p:nvPr/>
        </p:nvSpPr>
        <p:spPr bwMode="auto">
          <a:xfrm>
            <a:off x="8524875" y="579120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V7 </a:t>
            </a:r>
          </a:p>
        </p:txBody>
      </p:sp>
      <p:sp>
        <p:nvSpPr>
          <p:cNvPr id="24085" name="Text Box 533"/>
          <p:cNvSpPr txBox="1">
            <a:spLocks noChangeArrowheads="1"/>
          </p:cNvSpPr>
          <p:nvPr/>
        </p:nvSpPr>
        <p:spPr bwMode="auto">
          <a:xfrm>
            <a:off x="2782888" y="35814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5 </a:t>
            </a:r>
          </a:p>
        </p:txBody>
      </p:sp>
      <p:sp>
        <p:nvSpPr>
          <p:cNvPr id="24086" name="Rectangle 534"/>
          <p:cNvSpPr>
            <a:spLocks noChangeArrowheads="1"/>
          </p:cNvSpPr>
          <p:nvPr/>
        </p:nvSpPr>
        <p:spPr bwMode="auto">
          <a:xfrm>
            <a:off x="9275764" y="5791200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V8 </a:t>
            </a:r>
          </a:p>
        </p:txBody>
      </p:sp>
      <p:sp>
        <p:nvSpPr>
          <p:cNvPr id="24095" name="Rectangle 543"/>
          <p:cNvSpPr>
            <a:spLocks noChangeArrowheads="1"/>
          </p:cNvSpPr>
          <p:nvPr/>
        </p:nvSpPr>
        <p:spPr bwMode="auto">
          <a:xfrm>
            <a:off x="2824164" y="4950769"/>
            <a:ext cx="184731" cy="461665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096" name="Rectangle 544"/>
          <p:cNvSpPr>
            <a:spLocks noChangeArrowheads="1"/>
          </p:cNvSpPr>
          <p:nvPr/>
        </p:nvSpPr>
        <p:spPr bwMode="auto">
          <a:xfrm>
            <a:off x="2797176" y="5865169"/>
            <a:ext cx="184731" cy="461665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4100" name="Group 548"/>
          <p:cNvGrpSpPr>
            <a:grpSpLocks/>
          </p:cNvGrpSpPr>
          <p:nvPr/>
        </p:nvGrpSpPr>
        <p:grpSpPr bwMode="auto">
          <a:xfrm>
            <a:off x="1701800" y="5756275"/>
            <a:ext cx="685800" cy="457200"/>
            <a:chOff x="144" y="3626"/>
            <a:chExt cx="432" cy="288"/>
          </a:xfrm>
        </p:grpSpPr>
        <p:sp>
          <p:nvSpPr>
            <p:cNvPr id="24098" name="Line 546"/>
            <p:cNvSpPr>
              <a:spLocks noChangeShapeType="1"/>
            </p:cNvSpPr>
            <p:nvPr/>
          </p:nvSpPr>
          <p:spPr bwMode="auto">
            <a:xfrm>
              <a:off x="144" y="3888"/>
              <a:ext cx="43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099" name="Text Box 547"/>
            <p:cNvSpPr txBox="1">
              <a:spLocks noChangeArrowheads="1"/>
            </p:cNvSpPr>
            <p:nvPr/>
          </p:nvSpPr>
          <p:spPr bwMode="auto">
            <a:xfrm>
              <a:off x="182" y="3626"/>
              <a:ext cx="28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F </a:t>
              </a:r>
            </a:p>
          </p:txBody>
        </p:sp>
      </p:grpSp>
      <p:grpSp>
        <p:nvGrpSpPr>
          <p:cNvPr id="24103" name="Group 551"/>
          <p:cNvGrpSpPr>
            <a:grpSpLocks/>
          </p:cNvGrpSpPr>
          <p:nvPr/>
        </p:nvGrpSpPr>
        <p:grpSpPr bwMode="auto">
          <a:xfrm>
            <a:off x="3529013" y="5791200"/>
            <a:ext cx="762000" cy="457200"/>
            <a:chOff x="1200" y="3648"/>
            <a:chExt cx="480" cy="288"/>
          </a:xfrm>
        </p:grpSpPr>
        <p:sp>
          <p:nvSpPr>
            <p:cNvPr id="24101" name="Line 549"/>
            <p:cNvSpPr>
              <a:spLocks noChangeShapeType="1"/>
            </p:cNvSpPr>
            <p:nvPr/>
          </p:nvSpPr>
          <p:spPr bwMode="auto">
            <a:xfrm flipH="1">
              <a:off x="1200" y="3888"/>
              <a:ext cx="48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02" name="Text Box 550"/>
            <p:cNvSpPr txBox="1">
              <a:spLocks noChangeArrowheads="1"/>
            </p:cNvSpPr>
            <p:nvPr/>
          </p:nvSpPr>
          <p:spPr bwMode="auto">
            <a:xfrm>
              <a:off x="1377" y="364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R </a:t>
              </a:r>
            </a:p>
          </p:txBody>
        </p:sp>
      </p:grpSp>
      <p:grpSp>
        <p:nvGrpSpPr>
          <p:cNvPr id="24104" name="Group 552"/>
          <p:cNvGrpSpPr>
            <a:grpSpLocks/>
          </p:cNvGrpSpPr>
          <p:nvPr/>
        </p:nvGrpSpPr>
        <p:grpSpPr bwMode="auto">
          <a:xfrm>
            <a:off x="3530600" y="5334000"/>
            <a:ext cx="762000" cy="457200"/>
            <a:chOff x="1200" y="3648"/>
            <a:chExt cx="480" cy="288"/>
          </a:xfrm>
        </p:grpSpPr>
        <p:sp>
          <p:nvSpPr>
            <p:cNvPr id="24105" name="Line 553"/>
            <p:cNvSpPr>
              <a:spLocks noChangeShapeType="1"/>
            </p:cNvSpPr>
            <p:nvPr/>
          </p:nvSpPr>
          <p:spPr bwMode="auto">
            <a:xfrm flipH="1">
              <a:off x="1200" y="3888"/>
              <a:ext cx="48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06" name="Text Box 554"/>
            <p:cNvSpPr txBox="1">
              <a:spLocks noChangeArrowheads="1"/>
            </p:cNvSpPr>
            <p:nvPr/>
          </p:nvSpPr>
          <p:spPr bwMode="auto">
            <a:xfrm>
              <a:off x="1377" y="364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R </a:t>
              </a:r>
            </a:p>
          </p:txBody>
        </p:sp>
      </p:grpSp>
      <p:grpSp>
        <p:nvGrpSpPr>
          <p:cNvPr id="24107" name="Group 555"/>
          <p:cNvGrpSpPr>
            <a:grpSpLocks/>
          </p:cNvGrpSpPr>
          <p:nvPr/>
        </p:nvGrpSpPr>
        <p:grpSpPr bwMode="auto">
          <a:xfrm>
            <a:off x="1701800" y="5334000"/>
            <a:ext cx="685800" cy="457200"/>
            <a:chOff x="144" y="3626"/>
            <a:chExt cx="432" cy="288"/>
          </a:xfrm>
        </p:grpSpPr>
        <p:sp>
          <p:nvSpPr>
            <p:cNvPr id="24108" name="Line 556"/>
            <p:cNvSpPr>
              <a:spLocks noChangeShapeType="1"/>
            </p:cNvSpPr>
            <p:nvPr/>
          </p:nvSpPr>
          <p:spPr bwMode="auto">
            <a:xfrm>
              <a:off x="144" y="3888"/>
              <a:ext cx="43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09" name="Text Box 557"/>
            <p:cNvSpPr txBox="1">
              <a:spLocks noChangeArrowheads="1"/>
            </p:cNvSpPr>
            <p:nvPr/>
          </p:nvSpPr>
          <p:spPr bwMode="auto">
            <a:xfrm>
              <a:off x="182" y="3626"/>
              <a:ext cx="28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F </a:t>
              </a:r>
            </a:p>
          </p:txBody>
        </p:sp>
      </p:grpSp>
      <p:sp useBgFill="1">
        <p:nvSpPr>
          <p:cNvPr id="24110" name="Rectangle 558"/>
          <p:cNvSpPr>
            <a:spLocks noChangeArrowheads="1"/>
          </p:cNvSpPr>
          <p:nvPr/>
        </p:nvSpPr>
        <p:spPr bwMode="auto">
          <a:xfrm>
            <a:off x="1584325" y="5827069"/>
            <a:ext cx="838200" cy="46166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11" name="Group 559"/>
          <p:cNvGrpSpPr>
            <a:grpSpLocks/>
          </p:cNvGrpSpPr>
          <p:nvPr/>
        </p:nvGrpSpPr>
        <p:grpSpPr bwMode="auto">
          <a:xfrm>
            <a:off x="3529013" y="4876800"/>
            <a:ext cx="762000" cy="457200"/>
            <a:chOff x="1200" y="3648"/>
            <a:chExt cx="480" cy="288"/>
          </a:xfrm>
        </p:grpSpPr>
        <p:sp>
          <p:nvSpPr>
            <p:cNvPr id="24112" name="Line 560"/>
            <p:cNvSpPr>
              <a:spLocks noChangeShapeType="1"/>
            </p:cNvSpPr>
            <p:nvPr/>
          </p:nvSpPr>
          <p:spPr bwMode="auto">
            <a:xfrm flipH="1">
              <a:off x="1200" y="3888"/>
              <a:ext cx="48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13" name="Text Box 561"/>
            <p:cNvSpPr txBox="1">
              <a:spLocks noChangeArrowheads="1"/>
            </p:cNvSpPr>
            <p:nvPr/>
          </p:nvSpPr>
          <p:spPr bwMode="auto">
            <a:xfrm>
              <a:off x="1377" y="364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R </a:t>
              </a:r>
            </a:p>
          </p:txBody>
        </p:sp>
      </p:grpSp>
      <p:sp useBgFill="1">
        <p:nvSpPr>
          <p:cNvPr id="24114" name="Rectangle 562"/>
          <p:cNvSpPr>
            <a:spLocks noChangeArrowheads="1"/>
          </p:cNvSpPr>
          <p:nvPr/>
        </p:nvSpPr>
        <p:spPr bwMode="auto">
          <a:xfrm>
            <a:off x="3529013" y="5369869"/>
            <a:ext cx="838200" cy="46166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15" name="Group 563"/>
          <p:cNvGrpSpPr>
            <a:grpSpLocks/>
          </p:cNvGrpSpPr>
          <p:nvPr/>
        </p:nvGrpSpPr>
        <p:grpSpPr bwMode="auto">
          <a:xfrm>
            <a:off x="3530600" y="4419600"/>
            <a:ext cx="762000" cy="457200"/>
            <a:chOff x="1200" y="3648"/>
            <a:chExt cx="480" cy="288"/>
          </a:xfrm>
        </p:grpSpPr>
        <p:sp>
          <p:nvSpPr>
            <p:cNvPr id="24116" name="Line 564"/>
            <p:cNvSpPr>
              <a:spLocks noChangeShapeType="1"/>
            </p:cNvSpPr>
            <p:nvPr/>
          </p:nvSpPr>
          <p:spPr bwMode="auto">
            <a:xfrm flipH="1">
              <a:off x="1200" y="3888"/>
              <a:ext cx="48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17" name="Text Box 565"/>
            <p:cNvSpPr txBox="1">
              <a:spLocks noChangeArrowheads="1"/>
            </p:cNvSpPr>
            <p:nvPr/>
          </p:nvSpPr>
          <p:spPr bwMode="auto">
            <a:xfrm>
              <a:off x="1377" y="364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R </a:t>
              </a:r>
            </a:p>
          </p:txBody>
        </p:sp>
      </p:grpSp>
      <p:cxnSp>
        <p:nvCxnSpPr>
          <p:cNvPr id="24119" name="AutoShape 567"/>
          <p:cNvCxnSpPr>
            <a:cxnSpLocks noChangeShapeType="1"/>
            <a:stCxn id="23906" idx="2"/>
            <a:endCxn id="23907" idx="7"/>
          </p:cNvCxnSpPr>
          <p:nvPr/>
        </p:nvCxnSpPr>
        <p:spPr bwMode="auto">
          <a:xfrm flipH="1">
            <a:off x="2544764" y="1095376"/>
            <a:ext cx="384175" cy="37306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 useBgFill="1">
        <p:nvSpPr>
          <p:cNvPr id="24120" name="Rectangle 568"/>
          <p:cNvSpPr>
            <a:spLocks noChangeArrowheads="1"/>
          </p:cNvSpPr>
          <p:nvPr/>
        </p:nvSpPr>
        <p:spPr bwMode="auto">
          <a:xfrm>
            <a:off x="1549400" y="5410200"/>
            <a:ext cx="838200" cy="4572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21" name="Group 569"/>
          <p:cNvGrpSpPr>
            <a:grpSpLocks/>
          </p:cNvGrpSpPr>
          <p:nvPr/>
        </p:nvGrpSpPr>
        <p:grpSpPr bwMode="auto">
          <a:xfrm>
            <a:off x="1701800" y="4876800"/>
            <a:ext cx="685800" cy="457200"/>
            <a:chOff x="144" y="3626"/>
            <a:chExt cx="432" cy="288"/>
          </a:xfrm>
        </p:grpSpPr>
        <p:sp>
          <p:nvSpPr>
            <p:cNvPr id="24122" name="Line 570"/>
            <p:cNvSpPr>
              <a:spLocks noChangeShapeType="1"/>
            </p:cNvSpPr>
            <p:nvPr/>
          </p:nvSpPr>
          <p:spPr bwMode="auto">
            <a:xfrm>
              <a:off x="144" y="3888"/>
              <a:ext cx="43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23" name="Text Box 571"/>
            <p:cNvSpPr txBox="1">
              <a:spLocks noChangeArrowheads="1"/>
            </p:cNvSpPr>
            <p:nvPr/>
          </p:nvSpPr>
          <p:spPr bwMode="auto">
            <a:xfrm>
              <a:off x="182" y="3626"/>
              <a:ext cx="28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F </a:t>
              </a:r>
            </a:p>
          </p:txBody>
        </p:sp>
      </p:grpSp>
      <p:sp useBgFill="1">
        <p:nvSpPr>
          <p:cNvPr id="24124" name="Rectangle 572"/>
          <p:cNvSpPr>
            <a:spLocks noChangeArrowheads="1"/>
          </p:cNvSpPr>
          <p:nvPr/>
        </p:nvSpPr>
        <p:spPr bwMode="auto">
          <a:xfrm>
            <a:off x="3529013" y="4468169"/>
            <a:ext cx="838200" cy="46166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25" name="Group 573"/>
          <p:cNvGrpSpPr>
            <a:grpSpLocks/>
          </p:cNvGrpSpPr>
          <p:nvPr/>
        </p:nvGrpSpPr>
        <p:grpSpPr bwMode="auto">
          <a:xfrm>
            <a:off x="3530600" y="3962400"/>
            <a:ext cx="762000" cy="457200"/>
            <a:chOff x="1200" y="3648"/>
            <a:chExt cx="480" cy="288"/>
          </a:xfrm>
        </p:grpSpPr>
        <p:sp>
          <p:nvSpPr>
            <p:cNvPr id="24126" name="Line 574"/>
            <p:cNvSpPr>
              <a:spLocks noChangeShapeType="1"/>
            </p:cNvSpPr>
            <p:nvPr/>
          </p:nvSpPr>
          <p:spPr bwMode="auto">
            <a:xfrm flipH="1">
              <a:off x="1200" y="3888"/>
              <a:ext cx="48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27" name="Text Box 575"/>
            <p:cNvSpPr txBox="1">
              <a:spLocks noChangeArrowheads="1"/>
            </p:cNvSpPr>
            <p:nvPr/>
          </p:nvSpPr>
          <p:spPr bwMode="auto">
            <a:xfrm>
              <a:off x="1377" y="364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R </a:t>
              </a:r>
            </a:p>
          </p:txBody>
        </p:sp>
      </p:grpSp>
      <p:sp useBgFill="1">
        <p:nvSpPr>
          <p:cNvPr id="24128" name="Rectangle 576"/>
          <p:cNvSpPr>
            <a:spLocks noChangeArrowheads="1"/>
          </p:cNvSpPr>
          <p:nvPr/>
        </p:nvSpPr>
        <p:spPr bwMode="auto">
          <a:xfrm>
            <a:off x="3529013" y="3998269"/>
            <a:ext cx="838200" cy="46166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29" name="Group 577"/>
          <p:cNvGrpSpPr>
            <a:grpSpLocks/>
          </p:cNvGrpSpPr>
          <p:nvPr/>
        </p:nvGrpSpPr>
        <p:grpSpPr bwMode="auto">
          <a:xfrm>
            <a:off x="3530600" y="3505200"/>
            <a:ext cx="762000" cy="457200"/>
            <a:chOff x="1200" y="3648"/>
            <a:chExt cx="480" cy="288"/>
          </a:xfrm>
        </p:grpSpPr>
        <p:sp>
          <p:nvSpPr>
            <p:cNvPr id="24130" name="Line 578"/>
            <p:cNvSpPr>
              <a:spLocks noChangeShapeType="1"/>
            </p:cNvSpPr>
            <p:nvPr/>
          </p:nvSpPr>
          <p:spPr bwMode="auto">
            <a:xfrm flipH="1">
              <a:off x="1200" y="3888"/>
              <a:ext cx="48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31" name="Text Box 579"/>
            <p:cNvSpPr txBox="1">
              <a:spLocks noChangeArrowheads="1"/>
            </p:cNvSpPr>
            <p:nvPr/>
          </p:nvSpPr>
          <p:spPr bwMode="auto">
            <a:xfrm>
              <a:off x="1377" y="364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R </a:t>
              </a:r>
            </a:p>
          </p:txBody>
        </p:sp>
      </p:grpSp>
      <p:cxnSp>
        <p:nvCxnSpPr>
          <p:cNvPr id="24132" name="AutoShape 580"/>
          <p:cNvCxnSpPr>
            <a:cxnSpLocks noChangeShapeType="1"/>
            <a:stCxn id="23906" idx="6"/>
            <a:endCxn id="23910" idx="1"/>
          </p:cNvCxnSpPr>
          <p:nvPr/>
        </p:nvCxnSpPr>
        <p:spPr bwMode="auto">
          <a:xfrm>
            <a:off x="3411538" y="1095376"/>
            <a:ext cx="469900" cy="37306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 useBgFill="1">
        <p:nvSpPr>
          <p:cNvPr id="24133" name="Rectangle 581"/>
          <p:cNvSpPr>
            <a:spLocks noChangeArrowheads="1"/>
          </p:cNvSpPr>
          <p:nvPr/>
        </p:nvSpPr>
        <p:spPr bwMode="auto">
          <a:xfrm>
            <a:off x="1549400" y="4953000"/>
            <a:ext cx="838200" cy="4572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34" name="Group 582"/>
          <p:cNvGrpSpPr>
            <a:grpSpLocks/>
          </p:cNvGrpSpPr>
          <p:nvPr/>
        </p:nvGrpSpPr>
        <p:grpSpPr bwMode="auto">
          <a:xfrm>
            <a:off x="1701800" y="4419600"/>
            <a:ext cx="685800" cy="457200"/>
            <a:chOff x="144" y="3626"/>
            <a:chExt cx="432" cy="288"/>
          </a:xfrm>
        </p:grpSpPr>
        <p:sp>
          <p:nvSpPr>
            <p:cNvPr id="24135" name="Line 583"/>
            <p:cNvSpPr>
              <a:spLocks noChangeShapeType="1"/>
            </p:cNvSpPr>
            <p:nvPr/>
          </p:nvSpPr>
          <p:spPr bwMode="auto">
            <a:xfrm>
              <a:off x="144" y="3888"/>
              <a:ext cx="43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36" name="Text Box 584"/>
            <p:cNvSpPr txBox="1">
              <a:spLocks noChangeArrowheads="1"/>
            </p:cNvSpPr>
            <p:nvPr/>
          </p:nvSpPr>
          <p:spPr bwMode="auto">
            <a:xfrm>
              <a:off x="182" y="3626"/>
              <a:ext cx="28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F </a:t>
              </a:r>
            </a:p>
          </p:txBody>
        </p:sp>
      </p:grpSp>
      <p:sp useBgFill="1">
        <p:nvSpPr>
          <p:cNvPr id="24137" name="Rectangle 585"/>
          <p:cNvSpPr>
            <a:spLocks noChangeArrowheads="1"/>
          </p:cNvSpPr>
          <p:nvPr/>
        </p:nvSpPr>
        <p:spPr bwMode="auto">
          <a:xfrm>
            <a:off x="3529013" y="3541069"/>
            <a:ext cx="838200" cy="46166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090" name="Text Box 538"/>
          <p:cNvSpPr txBox="1">
            <a:spLocks noChangeArrowheads="1"/>
          </p:cNvSpPr>
          <p:nvPr/>
        </p:nvSpPr>
        <p:spPr bwMode="auto">
          <a:xfrm>
            <a:off x="2794000" y="58674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6 </a:t>
            </a:r>
          </a:p>
        </p:txBody>
      </p:sp>
      <p:cxnSp>
        <p:nvCxnSpPr>
          <p:cNvPr id="24145" name="AutoShape 593"/>
          <p:cNvCxnSpPr>
            <a:cxnSpLocks noChangeShapeType="1"/>
            <a:stCxn id="23907" idx="3"/>
            <a:endCxn id="23908" idx="0"/>
          </p:cNvCxnSpPr>
          <p:nvPr/>
        </p:nvCxnSpPr>
        <p:spPr bwMode="auto">
          <a:xfrm flipH="1">
            <a:off x="1917700" y="1795464"/>
            <a:ext cx="287338" cy="255587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 useBgFill="1">
        <p:nvSpPr>
          <p:cNvPr id="24146" name="Rectangle 594"/>
          <p:cNvSpPr>
            <a:spLocks noChangeArrowheads="1"/>
          </p:cNvSpPr>
          <p:nvPr/>
        </p:nvSpPr>
        <p:spPr bwMode="auto">
          <a:xfrm>
            <a:off x="1538288" y="4495800"/>
            <a:ext cx="838200" cy="4572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895" name="Text Box 343"/>
          <p:cNvSpPr txBox="1">
            <a:spLocks noChangeArrowheads="1"/>
          </p:cNvSpPr>
          <p:nvPr/>
        </p:nvSpPr>
        <p:spPr bwMode="auto">
          <a:xfrm>
            <a:off x="2797175" y="54102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7 </a:t>
            </a:r>
          </a:p>
        </p:txBody>
      </p:sp>
      <p:grpSp>
        <p:nvGrpSpPr>
          <p:cNvPr id="24147" name="Group 595"/>
          <p:cNvGrpSpPr>
            <a:grpSpLocks/>
          </p:cNvGrpSpPr>
          <p:nvPr/>
        </p:nvGrpSpPr>
        <p:grpSpPr bwMode="auto">
          <a:xfrm>
            <a:off x="1701800" y="3886200"/>
            <a:ext cx="685800" cy="457200"/>
            <a:chOff x="144" y="3626"/>
            <a:chExt cx="432" cy="288"/>
          </a:xfrm>
        </p:grpSpPr>
        <p:sp>
          <p:nvSpPr>
            <p:cNvPr id="24148" name="Line 596"/>
            <p:cNvSpPr>
              <a:spLocks noChangeShapeType="1"/>
            </p:cNvSpPr>
            <p:nvPr/>
          </p:nvSpPr>
          <p:spPr bwMode="auto">
            <a:xfrm>
              <a:off x="144" y="3888"/>
              <a:ext cx="43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49" name="Text Box 597"/>
            <p:cNvSpPr txBox="1">
              <a:spLocks noChangeArrowheads="1"/>
            </p:cNvSpPr>
            <p:nvPr/>
          </p:nvSpPr>
          <p:spPr bwMode="auto">
            <a:xfrm>
              <a:off x="182" y="3626"/>
              <a:ext cx="28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F </a:t>
              </a:r>
            </a:p>
          </p:txBody>
        </p:sp>
      </p:grpSp>
      <p:cxnSp>
        <p:nvCxnSpPr>
          <p:cNvPr id="24154" name="AutoShape 602"/>
          <p:cNvCxnSpPr>
            <a:cxnSpLocks noChangeShapeType="1"/>
            <a:stCxn id="23907" idx="6"/>
            <a:endCxn id="23909" idx="0"/>
          </p:cNvCxnSpPr>
          <p:nvPr/>
        </p:nvCxnSpPr>
        <p:spPr bwMode="auto">
          <a:xfrm>
            <a:off x="2616200" y="1631950"/>
            <a:ext cx="292100" cy="34290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 useBgFill="1">
        <p:nvSpPr>
          <p:cNvPr id="24155" name="Rectangle 603"/>
          <p:cNvSpPr>
            <a:spLocks noChangeArrowheads="1"/>
          </p:cNvSpPr>
          <p:nvPr/>
        </p:nvSpPr>
        <p:spPr bwMode="auto">
          <a:xfrm>
            <a:off x="1538288" y="3962400"/>
            <a:ext cx="838200" cy="4572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56" name="Group 604"/>
          <p:cNvGrpSpPr>
            <a:grpSpLocks/>
          </p:cNvGrpSpPr>
          <p:nvPr/>
        </p:nvGrpSpPr>
        <p:grpSpPr bwMode="auto">
          <a:xfrm>
            <a:off x="1701800" y="3429000"/>
            <a:ext cx="685800" cy="457200"/>
            <a:chOff x="144" y="3626"/>
            <a:chExt cx="432" cy="288"/>
          </a:xfrm>
        </p:grpSpPr>
        <p:sp>
          <p:nvSpPr>
            <p:cNvPr id="24157" name="Line 605"/>
            <p:cNvSpPr>
              <a:spLocks noChangeShapeType="1"/>
            </p:cNvSpPr>
            <p:nvPr/>
          </p:nvSpPr>
          <p:spPr bwMode="auto">
            <a:xfrm>
              <a:off x="144" y="3888"/>
              <a:ext cx="43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58" name="Text Box 606"/>
            <p:cNvSpPr txBox="1">
              <a:spLocks noChangeArrowheads="1"/>
            </p:cNvSpPr>
            <p:nvPr/>
          </p:nvSpPr>
          <p:spPr bwMode="auto">
            <a:xfrm>
              <a:off x="182" y="3626"/>
              <a:ext cx="28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F </a:t>
              </a:r>
            </a:p>
          </p:txBody>
        </p:sp>
      </p:grpSp>
      <p:cxnSp>
        <p:nvCxnSpPr>
          <p:cNvPr id="24159" name="AutoShape 607"/>
          <p:cNvCxnSpPr>
            <a:cxnSpLocks noChangeShapeType="1"/>
            <a:stCxn id="23910" idx="3"/>
            <a:endCxn id="23912" idx="0"/>
          </p:cNvCxnSpPr>
          <p:nvPr/>
        </p:nvCxnSpPr>
        <p:spPr bwMode="auto">
          <a:xfrm flipH="1">
            <a:off x="3670300" y="1795463"/>
            <a:ext cx="211138" cy="27940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>
        <p:nvSpPr>
          <p:cNvPr id="24078" name="Rectangle 526"/>
          <p:cNvSpPr>
            <a:spLocks noChangeArrowheads="1"/>
          </p:cNvSpPr>
          <p:nvPr/>
        </p:nvSpPr>
        <p:spPr bwMode="auto">
          <a:xfrm>
            <a:off x="2824164" y="3579169"/>
            <a:ext cx="184731" cy="461665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24160" name="Rectangle 608"/>
          <p:cNvSpPr>
            <a:spLocks noChangeArrowheads="1"/>
          </p:cNvSpPr>
          <p:nvPr/>
        </p:nvSpPr>
        <p:spPr bwMode="auto">
          <a:xfrm>
            <a:off x="1538288" y="3505200"/>
            <a:ext cx="838200" cy="4572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61" name="Group 609"/>
          <p:cNvGrpSpPr>
            <a:grpSpLocks/>
          </p:cNvGrpSpPr>
          <p:nvPr/>
        </p:nvGrpSpPr>
        <p:grpSpPr bwMode="auto">
          <a:xfrm>
            <a:off x="1701800" y="5715000"/>
            <a:ext cx="685800" cy="457200"/>
            <a:chOff x="144" y="3626"/>
            <a:chExt cx="432" cy="288"/>
          </a:xfrm>
        </p:grpSpPr>
        <p:sp>
          <p:nvSpPr>
            <p:cNvPr id="24162" name="Line 610"/>
            <p:cNvSpPr>
              <a:spLocks noChangeShapeType="1"/>
            </p:cNvSpPr>
            <p:nvPr/>
          </p:nvSpPr>
          <p:spPr bwMode="auto">
            <a:xfrm>
              <a:off x="144" y="3888"/>
              <a:ext cx="43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63" name="Text Box 611"/>
            <p:cNvSpPr txBox="1">
              <a:spLocks noChangeArrowheads="1"/>
            </p:cNvSpPr>
            <p:nvPr/>
          </p:nvSpPr>
          <p:spPr bwMode="auto">
            <a:xfrm>
              <a:off x="182" y="3626"/>
              <a:ext cx="28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F </a:t>
              </a:r>
            </a:p>
          </p:txBody>
        </p:sp>
      </p:grpSp>
      <p:cxnSp>
        <p:nvCxnSpPr>
          <p:cNvPr id="24164" name="AutoShape 612"/>
          <p:cNvCxnSpPr>
            <a:cxnSpLocks noChangeShapeType="1"/>
            <a:stCxn id="23910" idx="5"/>
            <a:endCxn id="23911" idx="0"/>
          </p:cNvCxnSpPr>
          <p:nvPr/>
        </p:nvCxnSpPr>
        <p:spPr bwMode="auto">
          <a:xfrm>
            <a:off x="4221164" y="1795463"/>
            <a:ext cx="211137" cy="27940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>
        <p:nvSpPr>
          <p:cNvPr id="24094" name="Rectangle 542"/>
          <p:cNvSpPr>
            <a:spLocks noChangeArrowheads="1"/>
          </p:cNvSpPr>
          <p:nvPr/>
        </p:nvSpPr>
        <p:spPr bwMode="auto">
          <a:xfrm>
            <a:off x="2797176" y="5865169"/>
            <a:ext cx="184731" cy="461665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24165" name="Rectangle 613"/>
          <p:cNvSpPr>
            <a:spLocks noChangeArrowheads="1"/>
          </p:cNvSpPr>
          <p:nvPr/>
        </p:nvSpPr>
        <p:spPr bwMode="auto">
          <a:xfrm>
            <a:off x="1584325" y="5827068"/>
            <a:ext cx="838200" cy="46166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66" name="Group 614"/>
          <p:cNvGrpSpPr>
            <a:grpSpLocks/>
          </p:cNvGrpSpPr>
          <p:nvPr/>
        </p:nvGrpSpPr>
        <p:grpSpPr bwMode="auto">
          <a:xfrm>
            <a:off x="1701800" y="5257800"/>
            <a:ext cx="685800" cy="457200"/>
            <a:chOff x="144" y="3626"/>
            <a:chExt cx="432" cy="288"/>
          </a:xfrm>
        </p:grpSpPr>
        <p:sp>
          <p:nvSpPr>
            <p:cNvPr id="24167" name="Line 615"/>
            <p:cNvSpPr>
              <a:spLocks noChangeShapeType="1"/>
            </p:cNvSpPr>
            <p:nvPr/>
          </p:nvSpPr>
          <p:spPr bwMode="auto">
            <a:xfrm>
              <a:off x="144" y="3888"/>
              <a:ext cx="43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68" name="Text Box 616"/>
            <p:cNvSpPr txBox="1">
              <a:spLocks noChangeArrowheads="1"/>
            </p:cNvSpPr>
            <p:nvPr/>
          </p:nvSpPr>
          <p:spPr bwMode="auto">
            <a:xfrm>
              <a:off x="182" y="3626"/>
              <a:ext cx="28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F </a:t>
              </a:r>
            </a:p>
          </p:txBody>
        </p:sp>
      </p:grpSp>
      <p:cxnSp>
        <p:nvCxnSpPr>
          <p:cNvPr id="24169" name="AutoShape 617"/>
          <p:cNvCxnSpPr>
            <a:cxnSpLocks noChangeShapeType="1"/>
            <a:stCxn id="23908" idx="5"/>
            <a:endCxn id="23913" idx="2"/>
          </p:cNvCxnSpPr>
          <p:nvPr/>
        </p:nvCxnSpPr>
        <p:spPr bwMode="auto">
          <a:xfrm>
            <a:off x="2087564" y="2444751"/>
            <a:ext cx="808037" cy="44926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>
        <p:nvSpPr>
          <p:cNvPr id="24170" name="Rectangle 618"/>
          <p:cNvSpPr>
            <a:spLocks noChangeArrowheads="1"/>
          </p:cNvSpPr>
          <p:nvPr/>
        </p:nvSpPr>
        <p:spPr bwMode="auto">
          <a:xfrm>
            <a:off x="2824164" y="5407969"/>
            <a:ext cx="184731" cy="461665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24171" name="Rectangle 619"/>
          <p:cNvSpPr>
            <a:spLocks noChangeArrowheads="1"/>
          </p:cNvSpPr>
          <p:nvPr/>
        </p:nvSpPr>
        <p:spPr bwMode="auto">
          <a:xfrm>
            <a:off x="1584325" y="5369868"/>
            <a:ext cx="838200" cy="46166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72" name="Group 620"/>
          <p:cNvGrpSpPr>
            <a:grpSpLocks/>
          </p:cNvGrpSpPr>
          <p:nvPr/>
        </p:nvGrpSpPr>
        <p:grpSpPr bwMode="auto">
          <a:xfrm>
            <a:off x="1701800" y="4800600"/>
            <a:ext cx="685800" cy="457200"/>
            <a:chOff x="144" y="3626"/>
            <a:chExt cx="432" cy="288"/>
          </a:xfrm>
        </p:grpSpPr>
        <p:sp>
          <p:nvSpPr>
            <p:cNvPr id="24173" name="Line 621"/>
            <p:cNvSpPr>
              <a:spLocks noChangeShapeType="1"/>
            </p:cNvSpPr>
            <p:nvPr/>
          </p:nvSpPr>
          <p:spPr bwMode="auto">
            <a:xfrm>
              <a:off x="144" y="3888"/>
              <a:ext cx="43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74" name="Text Box 622"/>
            <p:cNvSpPr txBox="1">
              <a:spLocks noChangeArrowheads="1"/>
            </p:cNvSpPr>
            <p:nvPr/>
          </p:nvSpPr>
          <p:spPr bwMode="auto">
            <a:xfrm>
              <a:off x="182" y="3626"/>
              <a:ext cx="28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F </a:t>
              </a:r>
            </a:p>
          </p:txBody>
        </p:sp>
      </p:grpSp>
      <p:sp useBgFill="1">
        <p:nvSpPr>
          <p:cNvPr id="24177" name="Rectangle 625"/>
          <p:cNvSpPr>
            <a:spLocks noChangeArrowheads="1"/>
          </p:cNvSpPr>
          <p:nvPr/>
        </p:nvSpPr>
        <p:spPr bwMode="auto">
          <a:xfrm>
            <a:off x="3529013" y="5836594"/>
            <a:ext cx="838200" cy="46166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24179" name="Rectangle 627"/>
          <p:cNvSpPr>
            <a:spLocks noChangeArrowheads="1"/>
          </p:cNvSpPr>
          <p:nvPr/>
        </p:nvSpPr>
        <p:spPr bwMode="auto">
          <a:xfrm>
            <a:off x="3529013" y="4901557"/>
            <a:ext cx="838200" cy="46166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42" name="Group 590"/>
          <p:cNvGrpSpPr>
            <a:grpSpLocks/>
          </p:cNvGrpSpPr>
          <p:nvPr/>
        </p:nvGrpSpPr>
        <p:grpSpPr bwMode="auto">
          <a:xfrm>
            <a:off x="3529013" y="5780088"/>
            <a:ext cx="762000" cy="457200"/>
            <a:chOff x="1200" y="3648"/>
            <a:chExt cx="480" cy="288"/>
          </a:xfrm>
        </p:grpSpPr>
        <p:sp>
          <p:nvSpPr>
            <p:cNvPr id="24143" name="Line 591"/>
            <p:cNvSpPr>
              <a:spLocks noChangeShapeType="1"/>
            </p:cNvSpPr>
            <p:nvPr/>
          </p:nvSpPr>
          <p:spPr bwMode="auto">
            <a:xfrm flipH="1">
              <a:off x="1200" y="3888"/>
              <a:ext cx="48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44" name="Text Box 592"/>
            <p:cNvSpPr txBox="1">
              <a:spLocks noChangeArrowheads="1"/>
            </p:cNvSpPr>
            <p:nvPr/>
          </p:nvSpPr>
          <p:spPr bwMode="auto">
            <a:xfrm>
              <a:off x="1377" y="364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tx1"/>
                  </a:solidFill>
                  <a:effectLst/>
                </a:rPr>
                <a:t>R </a:t>
              </a:r>
            </a:p>
          </p:txBody>
        </p:sp>
      </p:grpSp>
      <p:sp useBgFill="1">
        <p:nvSpPr>
          <p:cNvPr id="24180" name="Rectangle 628"/>
          <p:cNvSpPr>
            <a:spLocks noChangeArrowheads="1"/>
          </p:cNvSpPr>
          <p:nvPr/>
        </p:nvSpPr>
        <p:spPr bwMode="auto">
          <a:xfrm>
            <a:off x="3529013" y="5836594"/>
            <a:ext cx="838200" cy="46166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81" name="Group 629"/>
          <p:cNvGrpSpPr>
            <a:grpSpLocks/>
          </p:cNvGrpSpPr>
          <p:nvPr/>
        </p:nvGrpSpPr>
        <p:grpSpPr bwMode="auto">
          <a:xfrm>
            <a:off x="3529013" y="5300663"/>
            <a:ext cx="762000" cy="457200"/>
            <a:chOff x="1200" y="3648"/>
            <a:chExt cx="480" cy="288"/>
          </a:xfrm>
        </p:grpSpPr>
        <p:sp>
          <p:nvSpPr>
            <p:cNvPr id="24182" name="Line 630"/>
            <p:cNvSpPr>
              <a:spLocks noChangeShapeType="1"/>
            </p:cNvSpPr>
            <p:nvPr/>
          </p:nvSpPr>
          <p:spPr bwMode="auto">
            <a:xfrm flipH="1">
              <a:off x="1200" y="3888"/>
              <a:ext cx="48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83" name="Text Box 631"/>
            <p:cNvSpPr txBox="1">
              <a:spLocks noChangeArrowheads="1"/>
            </p:cNvSpPr>
            <p:nvPr/>
          </p:nvSpPr>
          <p:spPr bwMode="auto">
            <a:xfrm>
              <a:off x="1377" y="364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R </a:t>
              </a:r>
            </a:p>
          </p:txBody>
        </p:sp>
      </p:grpSp>
      <p:sp useBgFill="1">
        <p:nvSpPr>
          <p:cNvPr id="24150" name="Rectangle 598"/>
          <p:cNvSpPr>
            <a:spLocks noChangeArrowheads="1"/>
          </p:cNvSpPr>
          <p:nvPr/>
        </p:nvSpPr>
        <p:spPr bwMode="auto">
          <a:xfrm>
            <a:off x="3529013" y="5369869"/>
            <a:ext cx="838200" cy="46166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75" name="Group 623"/>
          <p:cNvGrpSpPr>
            <a:grpSpLocks/>
          </p:cNvGrpSpPr>
          <p:nvPr/>
        </p:nvGrpSpPr>
        <p:grpSpPr bwMode="auto">
          <a:xfrm>
            <a:off x="3529013" y="4876801"/>
            <a:ext cx="838200" cy="498475"/>
            <a:chOff x="1248" y="3072"/>
            <a:chExt cx="528" cy="314"/>
          </a:xfrm>
        </p:grpSpPr>
        <p:sp useBgFill="1">
          <p:nvSpPr>
            <p:cNvPr id="24118" name="Rectangle 566"/>
            <p:cNvSpPr>
              <a:spLocks noChangeArrowheads="1"/>
            </p:cNvSpPr>
            <p:nvPr/>
          </p:nvSpPr>
          <p:spPr bwMode="auto">
            <a:xfrm>
              <a:off x="1248" y="3095"/>
              <a:ext cx="528" cy="291"/>
            </a:xfrm>
            <a:prstGeom prst="rect">
              <a:avLst/>
            </a:prstGeom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152" name="Line 600"/>
            <p:cNvSpPr>
              <a:spLocks noChangeShapeType="1"/>
            </p:cNvSpPr>
            <p:nvPr/>
          </p:nvSpPr>
          <p:spPr bwMode="auto">
            <a:xfrm flipH="1">
              <a:off x="1248" y="3312"/>
              <a:ext cx="48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53" name="Text Box 601"/>
            <p:cNvSpPr txBox="1">
              <a:spLocks noChangeArrowheads="1"/>
            </p:cNvSpPr>
            <p:nvPr/>
          </p:nvSpPr>
          <p:spPr bwMode="auto">
            <a:xfrm>
              <a:off x="1425" y="3072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R </a:t>
              </a:r>
            </a:p>
          </p:txBody>
        </p:sp>
      </p:grpSp>
      <p:sp useBgFill="1">
        <p:nvSpPr>
          <p:cNvPr id="24251" name="Text Box 699"/>
          <p:cNvSpPr txBox="1">
            <a:spLocks noChangeArrowheads="1"/>
          </p:cNvSpPr>
          <p:nvPr/>
        </p:nvSpPr>
        <p:spPr bwMode="auto">
          <a:xfrm>
            <a:off x="4800600" y="5229225"/>
            <a:ext cx="381000" cy="330668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dirty="0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4252" name="Text Box 700"/>
          <p:cNvSpPr txBox="1">
            <a:spLocks noChangeArrowheads="1"/>
          </p:cNvSpPr>
          <p:nvPr/>
        </p:nvSpPr>
        <p:spPr bwMode="auto">
          <a:xfrm>
            <a:off x="5499100" y="5229225"/>
            <a:ext cx="381000" cy="330668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4253" name="Text Box 701"/>
          <p:cNvSpPr txBox="1">
            <a:spLocks noChangeArrowheads="1"/>
          </p:cNvSpPr>
          <p:nvPr/>
        </p:nvSpPr>
        <p:spPr bwMode="auto">
          <a:xfrm>
            <a:off x="6146800" y="5229225"/>
            <a:ext cx="381000" cy="330668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dirty="0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4254" name="Text Box 702"/>
          <p:cNvSpPr txBox="1">
            <a:spLocks noChangeArrowheads="1"/>
          </p:cNvSpPr>
          <p:nvPr/>
        </p:nvSpPr>
        <p:spPr bwMode="auto">
          <a:xfrm>
            <a:off x="7515225" y="5229225"/>
            <a:ext cx="381000" cy="330668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4255" name="Text Box 703"/>
          <p:cNvSpPr txBox="1">
            <a:spLocks noChangeArrowheads="1"/>
          </p:cNvSpPr>
          <p:nvPr/>
        </p:nvSpPr>
        <p:spPr bwMode="auto">
          <a:xfrm>
            <a:off x="8162925" y="5229225"/>
            <a:ext cx="381000" cy="330668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4256" name="Text Box 704"/>
          <p:cNvSpPr txBox="1">
            <a:spLocks noChangeArrowheads="1"/>
          </p:cNvSpPr>
          <p:nvPr/>
        </p:nvSpPr>
        <p:spPr bwMode="auto">
          <a:xfrm>
            <a:off x="8810625" y="5229225"/>
            <a:ext cx="381000" cy="330668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4257" name="Text Box 705"/>
          <p:cNvSpPr txBox="1">
            <a:spLocks noChangeArrowheads="1"/>
          </p:cNvSpPr>
          <p:nvPr/>
        </p:nvSpPr>
        <p:spPr bwMode="auto">
          <a:xfrm>
            <a:off x="9480550" y="5229225"/>
            <a:ext cx="381000" cy="330668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4258" name="Text Box 706"/>
          <p:cNvSpPr txBox="1">
            <a:spLocks noChangeArrowheads="1"/>
          </p:cNvSpPr>
          <p:nvPr/>
        </p:nvSpPr>
        <p:spPr bwMode="auto">
          <a:xfrm>
            <a:off x="6867525" y="5229225"/>
            <a:ext cx="381000" cy="330668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9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9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39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23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9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9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2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4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3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4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4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4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3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24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23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2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2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4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4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24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24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2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4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4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23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4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4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4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4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8" dur="500"/>
                                        <p:tgtEl>
                                          <p:spTgt spid="24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2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000"/>
                            </p:stCondLst>
                            <p:childTnLst>
                              <p:par>
                                <p:cTn id="1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2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23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24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000"/>
                            </p:stCondLst>
                            <p:childTnLst>
                              <p:par>
                                <p:cTn id="16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24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24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24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23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00"/>
                            </p:stCondLst>
                            <p:childTnLst>
                              <p:par>
                                <p:cTn id="1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24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000"/>
                            </p:stCondLst>
                            <p:childTnLst>
                              <p:par>
                                <p:cTn id="18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24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24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24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23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24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24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24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24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2" dur="500"/>
                                        <p:tgtEl>
                                          <p:spTgt spid="24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500"/>
                            </p:stCondLst>
                            <p:childTnLst>
                              <p:par>
                                <p:cTn id="2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6" dur="500"/>
                                        <p:tgtEl>
                                          <p:spTgt spid="24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1000"/>
                            </p:stCondLst>
                            <p:childTnLst>
                              <p:par>
                                <p:cTn id="2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24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5" dur="500"/>
                                        <p:tgtEl>
                                          <p:spTgt spid="2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500"/>
                            </p:stCondLst>
                            <p:childTnLst>
                              <p:par>
                                <p:cTn id="2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9" dur="500"/>
                                        <p:tgtEl>
                                          <p:spTgt spid="24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1000"/>
                            </p:stCondLst>
                            <p:childTnLst>
                              <p:par>
                                <p:cTn id="2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3" dur="500"/>
                                        <p:tgtEl>
                                          <p:spTgt spid="24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24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24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4" dur="500"/>
                                        <p:tgtEl>
                                          <p:spTgt spid="24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500"/>
                            </p:stCondLst>
                            <p:childTnLst>
                              <p:par>
                                <p:cTn id="2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8" dur="500"/>
                                        <p:tgtEl>
                                          <p:spTgt spid="24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1000"/>
                            </p:stCondLst>
                            <p:childTnLst>
                              <p:par>
                                <p:cTn id="2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2" dur="500"/>
                                        <p:tgtEl>
                                          <p:spTgt spid="24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24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24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23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24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24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24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500" fill="hold"/>
                                        <p:tgtEl>
                                          <p:spTgt spid="24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6" dur="500"/>
                                        <p:tgtEl>
                                          <p:spTgt spid="24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500"/>
                            </p:stCondLst>
                            <p:childTnLst>
                              <p:par>
                                <p:cTn id="2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0" dur="500"/>
                                        <p:tgtEl>
                                          <p:spTgt spid="2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1000"/>
                            </p:stCondLst>
                            <p:childTnLst>
                              <p:par>
                                <p:cTn id="28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4" dur="500"/>
                                        <p:tgtEl>
                                          <p:spTgt spid="2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9" dur="500"/>
                                        <p:tgtEl>
                                          <p:spTgt spid="23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500"/>
                            </p:stCondLst>
                            <p:childTnLst>
                              <p:par>
                                <p:cTn id="29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3" dur="500"/>
                                        <p:tgtEl>
                                          <p:spTgt spid="2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1000"/>
                            </p:stCondLst>
                            <p:childTnLst>
                              <p:par>
                                <p:cTn id="29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7" dur="500"/>
                                        <p:tgtEl>
                                          <p:spTgt spid="24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2" dur="500" fill="hold"/>
                                        <p:tgtEl>
                                          <p:spTgt spid="24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500" fill="hold"/>
                                        <p:tgtEl>
                                          <p:spTgt spid="24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23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3" dur="500" fill="hold"/>
                                        <p:tgtEl>
                                          <p:spTgt spid="24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500" fill="hold"/>
                                        <p:tgtEl>
                                          <p:spTgt spid="24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500" fill="hold"/>
                                        <p:tgtEl>
                                          <p:spTgt spid="24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500" fill="hold"/>
                                        <p:tgtEl>
                                          <p:spTgt spid="24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1" dur="500"/>
                                        <p:tgtEl>
                                          <p:spTgt spid="24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500"/>
                            </p:stCondLst>
                            <p:childTnLst>
                              <p:par>
                                <p:cTn id="3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5" dur="500"/>
                                        <p:tgtEl>
                                          <p:spTgt spid="24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1000"/>
                            </p:stCondLst>
                            <p:childTnLst>
                              <p:par>
                                <p:cTn id="3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9" dur="500"/>
                                        <p:tgtEl>
                                          <p:spTgt spid="24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4" dur="500"/>
                                        <p:tgtEl>
                                          <p:spTgt spid="23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9" dur="500" fill="hold"/>
                                        <p:tgtEl>
                                          <p:spTgt spid="24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500" fill="hold"/>
                                        <p:tgtEl>
                                          <p:spTgt spid="24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1" dur="500" fill="hold"/>
                                        <p:tgtEl>
                                          <p:spTgt spid="24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500" fill="hold"/>
                                        <p:tgtEl>
                                          <p:spTgt spid="24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7" dur="500"/>
                                        <p:tgtEl>
                                          <p:spTgt spid="24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500"/>
                            </p:stCondLst>
                            <p:childTnLst>
                              <p:par>
                                <p:cTn id="3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1" dur="500"/>
                                        <p:tgtEl>
                                          <p:spTgt spid="24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1000"/>
                            </p:stCondLst>
                            <p:childTnLst>
                              <p:par>
                                <p:cTn id="3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5" dur="500"/>
                                        <p:tgtEl>
                                          <p:spTgt spid="24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0" dur="500"/>
                                        <p:tgtEl>
                                          <p:spTgt spid="24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5" dur="500" fill="hold"/>
                                        <p:tgtEl>
                                          <p:spTgt spid="24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500" fill="hold"/>
                                        <p:tgtEl>
                                          <p:spTgt spid="24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500" fill="hold"/>
                                        <p:tgtEl>
                                          <p:spTgt spid="24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500" fill="hold"/>
                                        <p:tgtEl>
                                          <p:spTgt spid="24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3" dur="500"/>
                                        <p:tgtEl>
                                          <p:spTgt spid="24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4" fill="hold">
                            <p:stCondLst>
                              <p:cond delay="500"/>
                            </p:stCondLst>
                            <p:childTnLst>
                              <p:par>
                                <p:cTn id="3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7" dur="500"/>
                                        <p:tgtEl>
                                          <p:spTgt spid="24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8" fill="hold">
                            <p:stCondLst>
                              <p:cond delay="1000"/>
                            </p:stCondLst>
                            <p:childTnLst>
                              <p:par>
                                <p:cTn id="3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1" dur="500"/>
                                        <p:tgtEl>
                                          <p:spTgt spid="24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6" dur="500"/>
                                        <p:tgtEl>
                                          <p:spTgt spid="24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1" dur="500" fill="hold"/>
                                        <p:tgtEl>
                                          <p:spTgt spid="24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500" fill="hold"/>
                                        <p:tgtEl>
                                          <p:spTgt spid="24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500" fill="hold"/>
                                        <p:tgtEl>
                                          <p:spTgt spid="24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4" dur="500" fill="hold"/>
                                        <p:tgtEl>
                                          <p:spTgt spid="24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9" dur="500"/>
                                        <p:tgtEl>
                                          <p:spTgt spid="24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0" fill="hold">
                            <p:stCondLst>
                              <p:cond delay="500"/>
                            </p:stCondLst>
                            <p:childTnLst>
                              <p:par>
                                <p:cTn id="40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3" dur="500"/>
                                        <p:tgtEl>
                                          <p:spTgt spid="24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4" fill="hold">
                            <p:stCondLst>
                              <p:cond delay="1000"/>
                            </p:stCondLst>
                            <p:childTnLst>
                              <p:par>
                                <p:cTn id="40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7" dur="500"/>
                                        <p:tgtEl>
                                          <p:spTgt spid="24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93" grpId="0" autoUpdateAnimBg="0"/>
      <p:bldP spid="23894" grpId="0" autoUpdateAnimBg="0"/>
      <p:bldP spid="23896" grpId="0" autoUpdateAnimBg="0"/>
      <p:bldP spid="23897" grpId="0" autoUpdateAnimBg="0"/>
      <p:bldP spid="23898" grpId="0" autoUpdateAnimBg="0"/>
      <p:bldP spid="23899" grpId="0" autoUpdateAnimBg="0"/>
      <p:bldP spid="23900" grpId="0" autoUpdateAnimBg="0"/>
      <p:bldP spid="23901" grpId="0" autoUpdateAnimBg="0"/>
      <p:bldP spid="23902" grpId="0" autoUpdateAnimBg="0"/>
      <p:bldP spid="23903" grpId="0" autoUpdateAnimBg="0"/>
      <p:bldP spid="23923" grpId="0" autoUpdateAnimBg="0"/>
      <p:bldP spid="23953" grpId="0" autoUpdateAnimBg="0"/>
      <p:bldP spid="24060" grpId="0" autoUpdateAnimBg="0"/>
      <p:bldP spid="24076" grpId="0" animBg="1"/>
      <p:bldP spid="24077" grpId="0" animBg="1"/>
      <p:bldP spid="24079" grpId="0" animBg="1"/>
      <p:bldP spid="24080" grpId="0" autoUpdateAnimBg="0"/>
      <p:bldP spid="24081" grpId="0" autoUpdateAnimBg="0"/>
      <p:bldP spid="24085" grpId="0" autoUpdateAnimBg="0"/>
      <p:bldP spid="24086" grpId="0" autoUpdateAnimBg="0"/>
      <p:bldP spid="24095" grpId="0" animBg="1"/>
      <p:bldP spid="24096" grpId="0" animBg="1"/>
      <p:bldP spid="24110" grpId="0" animBg="1"/>
      <p:bldP spid="24114" grpId="0" animBg="1"/>
      <p:bldP spid="24120" grpId="0" animBg="1"/>
      <p:bldP spid="24124" grpId="0" animBg="1"/>
      <p:bldP spid="24128" grpId="0" animBg="1"/>
      <p:bldP spid="24133" grpId="0" animBg="1"/>
      <p:bldP spid="24137" grpId="0" animBg="1"/>
      <p:bldP spid="24090" grpId="0" autoUpdateAnimBg="0"/>
      <p:bldP spid="24146" grpId="0" animBg="1"/>
      <p:bldP spid="23895" grpId="0" autoUpdateAnimBg="0"/>
      <p:bldP spid="24155" grpId="0" animBg="1"/>
      <p:bldP spid="24078" grpId="0" animBg="1"/>
      <p:bldP spid="24160" grpId="0" animBg="1"/>
      <p:bldP spid="24094" grpId="0" animBg="1"/>
      <p:bldP spid="24165" grpId="0" animBg="1"/>
      <p:bldP spid="24170" grpId="0" animBg="1"/>
      <p:bldP spid="24171" grpId="0" animBg="1"/>
      <p:bldP spid="24177" grpId="0" animBg="1"/>
      <p:bldP spid="24179" grpId="0" animBg="1"/>
      <p:bldP spid="24180" grpId="0" animBg="1"/>
      <p:bldP spid="24150" grpId="0" animBg="1"/>
      <p:bldP spid="24251" grpId="0" animBg="1"/>
      <p:bldP spid="24252" grpId="0" animBg="1"/>
      <p:bldP spid="24253" grpId="0" animBg="1"/>
      <p:bldP spid="24254" grpId="0" animBg="1"/>
      <p:bldP spid="24255" grpId="0" animBg="1"/>
      <p:bldP spid="24256" grpId="0" animBg="1"/>
      <p:bldP spid="24257" grpId="0" animBg="1"/>
      <p:bldP spid="2425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3" name="AutoShape 5"/>
          <p:cNvSpPr>
            <a:spLocks noChangeArrowheads="1"/>
          </p:cNvSpPr>
          <p:nvPr/>
        </p:nvSpPr>
        <p:spPr bwMode="auto">
          <a:xfrm>
            <a:off x="4948238" y="590551"/>
            <a:ext cx="882650" cy="354013"/>
          </a:xfrm>
          <a:prstGeom prst="flowChartAlternate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开始</a:t>
            </a:r>
          </a:p>
        </p:txBody>
      </p:sp>
      <p:sp>
        <p:nvSpPr>
          <p:cNvPr id="176134" name="AutoShape 6"/>
          <p:cNvSpPr>
            <a:spLocks noChangeArrowheads="1"/>
          </p:cNvSpPr>
          <p:nvPr/>
        </p:nvSpPr>
        <p:spPr bwMode="auto">
          <a:xfrm>
            <a:off x="4478338" y="1628776"/>
            <a:ext cx="2049462" cy="352425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访问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V0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，</a:t>
            </a: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置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标志</a:t>
            </a:r>
          </a:p>
        </p:txBody>
      </p:sp>
      <p:sp>
        <p:nvSpPr>
          <p:cNvPr id="176135" name="AutoShape 7"/>
          <p:cNvSpPr>
            <a:spLocks noChangeArrowheads="1"/>
          </p:cNvSpPr>
          <p:nvPr/>
        </p:nvSpPr>
        <p:spPr bwMode="auto">
          <a:xfrm>
            <a:off x="4741864" y="4149725"/>
            <a:ext cx="1570037" cy="3429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求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邻接点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w</a:t>
            </a:r>
          </a:p>
        </p:txBody>
      </p:sp>
      <p:sp>
        <p:nvSpPr>
          <p:cNvPr id="176136" name="AutoShape 8"/>
          <p:cNvSpPr>
            <a:spLocks noChangeArrowheads="1"/>
          </p:cNvSpPr>
          <p:nvPr/>
        </p:nvSpPr>
        <p:spPr bwMode="auto">
          <a:xfrm>
            <a:off x="4489450" y="4797426"/>
            <a:ext cx="1993900" cy="504825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w</a:t>
            </a: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存在吗</a:t>
            </a:r>
            <a:endParaRPr lang="zh-CN" altLang="en-US" sz="2000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sp>
        <p:nvSpPr>
          <p:cNvPr id="176137" name="AutoShape 9"/>
          <p:cNvSpPr>
            <a:spLocks noChangeArrowheads="1"/>
          </p:cNvSpPr>
          <p:nvPr/>
        </p:nvSpPr>
        <p:spPr bwMode="auto">
          <a:xfrm>
            <a:off x="7131050" y="4792664"/>
            <a:ext cx="2133600" cy="369887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下一邻接点</a:t>
            </a: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w</a:t>
            </a:r>
          </a:p>
        </p:txBody>
      </p:sp>
      <p:sp>
        <p:nvSpPr>
          <p:cNvPr id="176138" name="AutoShape 10"/>
          <p:cNvSpPr>
            <a:spLocks noChangeArrowheads="1"/>
          </p:cNvSpPr>
          <p:nvPr/>
        </p:nvSpPr>
        <p:spPr bwMode="auto">
          <a:xfrm>
            <a:off x="4462464" y="5516564"/>
            <a:ext cx="2065337" cy="504825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w</a:t>
            </a: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访问过</a:t>
            </a:r>
            <a:endParaRPr lang="zh-CN" altLang="en-US" sz="2000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sp>
        <p:nvSpPr>
          <p:cNvPr id="176139" name="AutoShape 11"/>
          <p:cNvSpPr>
            <a:spLocks noChangeArrowheads="1"/>
          </p:cNvSpPr>
          <p:nvPr/>
        </p:nvSpPr>
        <p:spPr bwMode="auto">
          <a:xfrm>
            <a:off x="3594100" y="3573463"/>
            <a:ext cx="882650" cy="354012"/>
          </a:xfrm>
          <a:prstGeom prst="flowChartAlternate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结束</a:t>
            </a:r>
          </a:p>
        </p:txBody>
      </p:sp>
      <p:sp>
        <p:nvSpPr>
          <p:cNvPr id="176140" name="Text Box 12"/>
          <p:cNvSpPr txBox="1">
            <a:spLocks noChangeArrowheads="1"/>
          </p:cNvSpPr>
          <p:nvPr/>
        </p:nvSpPr>
        <p:spPr bwMode="auto">
          <a:xfrm>
            <a:off x="4170363" y="4652964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</a:p>
        </p:txBody>
      </p:sp>
      <p:sp>
        <p:nvSpPr>
          <p:cNvPr id="176141" name="Text Box 13"/>
          <p:cNvSpPr txBox="1">
            <a:spLocks noChangeArrowheads="1"/>
          </p:cNvSpPr>
          <p:nvPr/>
        </p:nvSpPr>
        <p:spPr bwMode="auto">
          <a:xfrm>
            <a:off x="4160838" y="2636839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Y</a:t>
            </a:r>
          </a:p>
        </p:txBody>
      </p:sp>
      <p:sp>
        <p:nvSpPr>
          <p:cNvPr id="176142" name="Text Box 14"/>
          <p:cNvSpPr txBox="1">
            <a:spLocks noChangeArrowheads="1"/>
          </p:cNvSpPr>
          <p:nvPr/>
        </p:nvSpPr>
        <p:spPr bwMode="auto">
          <a:xfrm>
            <a:off x="5414963" y="3213101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</a:p>
        </p:txBody>
      </p:sp>
      <p:sp>
        <p:nvSpPr>
          <p:cNvPr id="176143" name="Text Box 15"/>
          <p:cNvSpPr txBox="1">
            <a:spLocks noChangeArrowheads="1"/>
          </p:cNvSpPr>
          <p:nvPr/>
        </p:nvSpPr>
        <p:spPr bwMode="auto">
          <a:xfrm>
            <a:off x="5526088" y="5229226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Y</a:t>
            </a:r>
          </a:p>
        </p:txBody>
      </p:sp>
      <p:sp>
        <p:nvSpPr>
          <p:cNvPr id="176144" name="Text Box 16"/>
          <p:cNvSpPr txBox="1">
            <a:spLocks noChangeArrowheads="1"/>
          </p:cNvSpPr>
          <p:nvPr/>
        </p:nvSpPr>
        <p:spPr bwMode="auto">
          <a:xfrm>
            <a:off x="3065464" y="1022351"/>
            <a:ext cx="650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BFS</a:t>
            </a:r>
          </a:p>
        </p:txBody>
      </p:sp>
      <p:sp>
        <p:nvSpPr>
          <p:cNvPr id="176145" name="AutoShape 17"/>
          <p:cNvSpPr>
            <a:spLocks noChangeArrowheads="1"/>
          </p:cNvSpPr>
          <p:nvPr/>
        </p:nvSpPr>
        <p:spPr bwMode="auto">
          <a:xfrm>
            <a:off x="4749801" y="1125538"/>
            <a:ext cx="1406525" cy="3429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初始化队列</a:t>
            </a:r>
            <a:endParaRPr lang="zh-CN" altLang="en-US" sz="2000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sp>
        <p:nvSpPr>
          <p:cNvPr id="176146" name="AutoShape 18"/>
          <p:cNvSpPr>
            <a:spLocks noChangeArrowheads="1"/>
          </p:cNvSpPr>
          <p:nvPr/>
        </p:nvSpPr>
        <p:spPr bwMode="auto">
          <a:xfrm>
            <a:off x="4749801" y="2151063"/>
            <a:ext cx="1406525" cy="3429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V0</a:t>
            </a: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入队</a:t>
            </a:r>
            <a:endParaRPr lang="zh-CN" altLang="en-US" sz="2000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sp>
        <p:nvSpPr>
          <p:cNvPr id="176147" name="AutoShape 19"/>
          <p:cNvSpPr>
            <a:spLocks noChangeArrowheads="1"/>
          </p:cNvSpPr>
          <p:nvPr/>
        </p:nvSpPr>
        <p:spPr bwMode="auto">
          <a:xfrm>
            <a:off x="4476750" y="2792413"/>
            <a:ext cx="1974850" cy="493712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队列空吗</a:t>
            </a:r>
          </a:p>
        </p:txBody>
      </p:sp>
      <p:sp>
        <p:nvSpPr>
          <p:cNvPr id="176148" name="AutoShape 20"/>
          <p:cNvSpPr>
            <a:spLocks noChangeArrowheads="1"/>
          </p:cNvSpPr>
          <p:nvPr/>
        </p:nvSpPr>
        <p:spPr bwMode="auto">
          <a:xfrm>
            <a:off x="4741864" y="3573463"/>
            <a:ext cx="1406525" cy="3429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队头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出队</a:t>
            </a:r>
            <a:endParaRPr lang="zh-CN" altLang="en-US" sz="2000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sp>
        <p:nvSpPr>
          <p:cNvPr id="176149" name="AutoShape 21"/>
          <p:cNvSpPr>
            <a:spLocks noChangeArrowheads="1"/>
          </p:cNvSpPr>
          <p:nvPr/>
        </p:nvSpPr>
        <p:spPr bwMode="auto">
          <a:xfrm>
            <a:off x="7146926" y="3427414"/>
            <a:ext cx="1920875" cy="352425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访问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w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，</a:t>
            </a: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置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标志</a:t>
            </a:r>
          </a:p>
        </p:txBody>
      </p:sp>
      <p:sp>
        <p:nvSpPr>
          <p:cNvPr id="176150" name="AutoShape 22"/>
          <p:cNvSpPr>
            <a:spLocks noChangeArrowheads="1"/>
          </p:cNvSpPr>
          <p:nvPr/>
        </p:nvSpPr>
        <p:spPr bwMode="auto">
          <a:xfrm>
            <a:off x="7405689" y="4127500"/>
            <a:ext cx="1406525" cy="3429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w</a:t>
            </a: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入队</a:t>
            </a:r>
            <a:endParaRPr lang="zh-CN" altLang="en-US" sz="2000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sp>
        <p:nvSpPr>
          <p:cNvPr id="176151" name="Line 23"/>
          <p:cNvSpPr>
            <a:spLocks noChangeShapeType="1"/>
          </p:cNvSpPr>
          <p:nvPr/>
        </p:nvSpPr>
        <p:spPr bwMode="auto">
          <a:xfrm>
            <a:off x="5391150" y="942976"/>
            <a:ext cx="0" cy="182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54" name="Line 26"/>
          <p:cNvSpPr>
            <a:spLocks noChangeShapeType="1"/>
          </p:cNvSpPr>
          <p:nvPr/>
        </p:nvSpPr>
        <p:spPr bwMode="auto">
          <a:xfrm>
            <a:off x="5430838" y="2493963"/>
            <a:ext cx="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55" name="Line 27"/>
          <p:cNvSpPr>
            <a:spLocks noChangeShapeType="1"/>
          </p:cNvSpPr>
          <p:nvPr/>
        </p:nvSpPr>
        <p:spPr bwMode="auto">
          <a:xfrm flipH="1">
            <a:off x="4017964" y="3068638"/>
            <a:ext cx="458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56" name="Line 28"/>
          <p:cNvSpPr>
            <a:spLocks noChangeShapeType="1"/>
          </p:cNvSpPr>
          <p:nvPr/>
        </p:nvSpPr>
        <p:spPr bwMode="auto">
          <a:xfrm>
            <a:off x="4017963" y="3068639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57" name="Line 29"/>
          <p:cNvSpPr>
            <a:spLocks noChangeShapeType="1"/>
          </p:cNvSpPr>
          <p:nvPr/>
        </p:nvSpPr>
        <p:spPr bwMode="auto">
          <a:xfrm>
            <a:off x="5446713" y="3286125"/>
            <a:ext cx="0" cy="300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58" name="Line 30"/>
          <p:cNvSpPr>
            <a:spLocks noChangeShapeType="1"/>
          </p:cNvSpPr>
          <p:nvPr/>
        </p:nvSpPr>
        <p:spPr bwMode="auto">
          <a:xfrm flipH="1">
            <a:off x="5434013" y="3933825"/>
            <a:ext cx="127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59" name="Line 31"/>
          <p:cNvSpPr>
            <a:spLocks noChangeShapeType="1"/>
          </p:cNvSpPr>
          <p:nvPr/>
        </p:nvSpPr>
        <p:spPr bwMode="auto">
          <a:xfrm>
            <a:off x="5462588" y="4510089"/>
            <a:ext cx="0" cy="282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60" name="Line 32"/>
          <p:cNvSpPr>
            <a:spLocks noChangeShapeType="1"/>
          </p:cNvSpPr>
          <p:nvPr/>
        </p:nvSpPr>
        <p:spPr bwMode="auto">
          <a:xfrm flipH="1">
            <a:off x="5464175" y="530066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61" name="Line 33"/>
          <p:cNvSpPr>
            <a:spLocks noChangeShapeType="1"/>
          </p:cNvSpPr>
          <p:nvPr/>
        </p:nvSpPr>
        <p:spPr bwMode="auto">
          <a:xfrm flipH="1">
            <a:off x="3417889" y="5084763"/>
            <a:ext cx="1093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62" name="Line 34"/>
          <p:cNvSpPr>
            <a:spLocks noChangeShapeType="1"/>
          </p:cNvSpPr>
          <p:nvPr/>
        </p:nvSpPr>
        <p:spPr bwMode="auto">
          <a:xfrm flipV="1">
            <a:off x="3375025" y="2636839"/>
            <a:ext cx="0" cy="2447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63" name="Line 35"/>
          <p:cNvSpPr>
            <a:spLocks noChangeShapeType="1"/>
          </p:cNvSpPr>
          <p:nvPr/>
        </p:nvSpPr>
        <p:spPr bwMode="auto">
          <a:xfrm>
            <a:off x="3375025" y="2636838"/>
            <a:ext cx="2046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65" name="Text Box 37"/>
          <p:cNvSpPr txBox="1">
            <a:spLocks noChangeArrowheads="1"/>
          </p:cNvSpPr>
          <p:nvPr/>
        </p:nvSpPr>
        <p:spPr bwMode="auto">
          <a:xfrm>
            <a:off x="5503863" y="6056314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</a:p>
        </p:txBody>
      </p:sp>
      <p:sp>
        <p:nvSpPr>
          <p:cNvPr id="176168" name="Line 40"/>
          <p:cNvSpPr>
            <a:spLocks noChangeShapeType="1"/>
          </p:cNvSpPr>
          <p:nvPr/>
        </p:nvSpPr>
        <p:spPr bwMode="auto">
          <a:xfrm>
            <a:off x="7983538" y="3141663"/>
            <a:ext cx="0" cy="265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69" name="Line 41"/>
          <p:cNvSpPr>
            <a:spLocks noChangeShapeType="1"/>
          </p:cNvSpPr>
          <p:nvPr/>
        </p:nvSpPr>
        <p:spPr bwMode="auto">
          <a:xfrm>
            <a:off x="8021638" y="3787776"/>
            <a:ext cx="0" cy="334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70" name="Line 42"/>
          <p:cNvSpPr>
            <a:spLocks noChangeShapeType="1"/>
          </p:cNvSpPr>
          <p:nvPr/>
        </p:nvSpPr>
        <p:spPr bwMode="auto">
          <a:xfrm>
            <a:off x="8056563" y="4475163"/>
            <a:ext cx="0" cy="334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72" name="Text Box 44"/>
          <p:cNvSpPr txBox="1">
            <a:spLocks noChangeArrowheads="1"/>
          </p:cNvSpPr>
          <p:nvPr/>
        </p:nvSpPr>
        <p:spPr bwMode="auto">
          <a:xfrm>
            <a:off x="6481763" y="5421314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Y</a:t>
            </a:r>
          </a:p>
        </p:txBody>
      </p:sp>
      <p:sp>
        <p:nvSpPr>
          <p:cNvPr id="176173" name="Line 45"/>
          <p:cNvSpPr>
            <a:spLocks noChangeShapeType="1"/>
          </p:cNvSpPr>
          <p:nvPr/>
        </p:nvSpPr>
        <p:spPr bwMode="auto">
          <a:xfrm>
            <a:off x="6505576" y="5805488"/>
            <a:ext cx="2981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74" name="Line 46"/>
          <p:cNvSpPr>
            <a:spLocks noChangeShapeType="1"/>
          </p:cNvSpPr>
          <p:nvPr/>
        </p:nvSpPr>
        <p:spPr bwMode="auto">
          <a:xfrm flipV="1">
            <a:off x="9486900" y="4616450"/>
            <a:ext cx="0" cy="1189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75" name="Line 47"/>
          <p:cNvSpPr>
            <a:spLocks noChangeShapeType="1"/>
          </p:cNvSpPr>
          <p:nvPr/>
        </p:nvSpPr>
        <p:spPr bwMode="auto">
          <a:xfrm flipH="1">
            <a:off x="8056564" y="4616450"/>
            <a:ext cx="1430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76" name="Line 48"/>
          <p:cNvSpPr>
            <a:spLocks noChangeShapeType="1"/>
          </p:cNvSpPr>
          <p:nvPr/>
        </p:nvSpPr>
        <p:spPr bwMode="auto">
          <a:xfrm flipH="1">
            <a:off x="6823075" y="5373688"/>
            <a:ext cx="1233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77" name="Line 49"/>
          <p:cNvSpPr>
            <a:spLocks noChangeShapeType="1"/>
          </p:cNvSpPr>
          <p:nvPr/>
        </p:nvSpPr>
        <p:spPr bwMode="auto">
          <a:xfrm flipV="1">
            <a:off x="6823075" y="4652964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78" name="Line 50"/>
          <p:cNvSpPr>
            <a:spLocks noChangeShapeType="1"/>
          </p:cNvSpPr>
          <p:nvPr/>
        </p:nvSpPr>
        <p:spPr bwMode="auto">
          <a:xfrm flipH="1">
            <a:off x="5481639" y="4652963"/>
            <a:ext cx="1341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80" name="Line 52"/>
          <p:cNvSpPr>
            <a:spLocks noChangeShapeType="1"/>
          </p:cNvSpPr>
          <p:nvPr/>
        </p:nvSpPr>
        <p:spPr bwMode="auto">
          <a:xfrm>
            <a:off x="5391150" y="1446213"/>
            <a:ext cx="0" cy="182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81" name="Line 53"/>
          <p:cNvSpPr>
            <a:spLocks noChangeShapeType="1"/>
          </p:cNvSpPr>
          <p:nvPr/>
        </p:nvSpPr>
        <p:spPr bwMode="auto">
          <a:xfrm>
            <a:off x="5391150" y="1989138"/>
            <a:ext cx="0" cy="182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83" name="Line 55"/>
          <p:cNvSpPr>
            <a:spLocks noChangeShapeType="1"/>
          </p:cNvSpPr>
          <p:nvPr/>
        </p:nvSpPr>
        <p:spPr bwMode="auto">
          <a:xfrm flipV="1">
            <a:off x="8054975" y="5157788"/>
            <a:ext cx="0" cy="2159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6184" name="Line 56"/>
          <p:cNvSpPr>
            <a:spLocks noChangeShapeType="1"/>
          </p:cNvSpPr>
          <p:nvPr/>
        </p:nvSpPr>
        <p:spPr bwMode="auto">
          <a:xfrm>
            <a:off x="5462588" y="6021388"/>
            <a:ext cx="0" cy="431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6185" name="Line 57"/>
          <p:cNvSpPr>
            <a:spLocks noChangeShapeType="1"/>
          </p:cNvSpPr>
          <p:nvPr/>
        </p:nvSpPr>
        <p:spPr bwMode="auto">
          <a:xfrm>
            <a:off x="5462589" y="6453188"/>
            <a:ext cx="432117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6186" name="Line 58"/>
          <p:cNvSpPr>
            <a:spLocks noChangeShapeType="1"/>
          </p:cNvSpPr>
          <p:nvPr/>
        </p:nvSpPr>
        <p:spPr bwMode="auto">
          <a:xfrm flipV="1">
            <a:off x="9783763" y="3141664"/>
            <a:ext cx="0" cy="331152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6187" name="Line 59"/>
          <p:cNvSpPr>
            <a:spLocks noChangeShapeType="1"/>
          </p:cNvSpPr>
          <p:nvPr/>
        </p:nvSpPr>
        <p:spPr bwMode="auto">
          <a:xfrm flipH="1">
            <a:off x="7983539" y="3141663"/>
            <a:ext cx="1800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6188" name="Rectangle 60"/>
          <p:cNvSpPr>
            <a:spLocks noChangeArrowheads="1"/>
          </p:cNvSpPr>
          <p:nvPr/>
        </p:nvSpPr>
        <p:spPr bwMode="auto">
          <a:xfrm>
            <a:off x="9912350" y="6611939"/>
            <a:ext cx="494046" cy="271549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4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pull dir="r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58" name="Group 282"/>
          <p:cNvGrpSpPr>
            <a:grpSpLocks/>
          </p:cNvGrpSpPr>
          <p:nvPr/>
        </p:nvGrpSpPr>
        <p:grpSpPr bwMode="auto">
          <a:xfrm>
            <a:off x="1703388" y="1052513"/>
            <a:ext cx="3021012" cy="2667000"/>
            <a:chOff x="3569" y="384"/>
            <a:chExt cx="1903" cy="1680"/>
          </a:xfrm>
        </p:grpSpPr>
        <p:sp>
          <p:nvSpPr>
            <p:cNvPr id="24859" name="Oval 283"/>
            <p:cNvSpPr>
              <a:spLocks noChangeArrowheads="1"/>
            </p:cNvSpPr>
            <p:nvPr/>
          </p:nvSpPr>
          <p:spPr bwMode="auto">
            <a:xfrm>
              <a:off x="4339" y="384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V1</a:t>
              </a:r>
            </a:p>
          </p:txBody>
        </p:sp>
        <p:sp>
          <p:nvSpPr>
            <p:cNvPr id="24860" name="Oval 284"/>
            <p:cNvSpPr>
              <a:spLocks noChangeArrowheads="1"/>
            </p:cNvSpPr>
            <p:nvPr/>
          </p:nvSpPr>
          <p:spPr bwMode="auto">
            <a:xfrm>
              <a:off x="5114" y="1776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V6</a:t>
              </a:r>
            </a:p>
          </p:txBody>
        </p:sp>
        <p:sp>
          <p:nvSpPr>
            <p:cNvPr id="24861" name="Oval 285"/>
            <p:cNvSpPr>
              <a:spLocks noChangeArrowheads="1"/>
            </p:cNvSpPr>
            <p:nvPr/>
          </p:nvSpPr>
          <p:spPr bwMode="auto">
            <a:xfrm>
              <a:off x="3620" y="1776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V5</a:t>
              </a:r>
            </a:p>
          </p:txBody>
        </p:sp>
        <p:sp>
          <p:nvSpPr>
            <p:cNvPr id="24862" name="Oval 286"/>
            <p:cNvSpPr>
              <a:spLocks noChangeArrowheads="1"/>
            </p:cNvSpPr>
            <p:nvPr/>
          </p:nvSpPr>
          <p:spPr bwMode="auto">
            <a:xfrm>
              <a:off x="5114" y="861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V4</a:t>
              </a:r>
            </a:p>
          </p:txBody>
        </p:sp>
        <p:sp>
          <p:nvSpPr>
            <p:cNvPr id="24863" name="Oval 287"/>
            <p:cNvSpPr>
              <a:spLocks noChangeArrowheads="1"/>
            </p:cNvSpPr>
            <p:nvPr/>
          </p:nvSpPr>
          <p:spPr bwMode="auto">
            <a:xfrm>
              <a:off x="4335" y="1191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V3</a:t>
              </a:r>
            </a:p>
          </p:txBody>
        </p:sp>
        <p:sp>
          <p:nvSpPr>
            <p:cNvPr id="24864" name="Oval 288"/>
            <p:cNvSpPr>
              <a:spLocks noChangeArrowheads="1"/>
            </p:cNvSpPr>
            <p:nvPr/>
          </p:nvSpPr>
          <p:spPr bwMode="auto">
            <a:xfrm>
              <a:off x="3620" y="861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V2</a:t>
              </a:r>
            </a:p>
          </p:txBody>
        </p:sp>
        <p:sp>
          <p:nvSpPr>
            <p:cNvPr id="24865" name="Text Box 289"/>
            <p:cNvSpPr txBox="1">
              <a:spLocks noChangeArrowheads="1"/>
            </p:cNvSpPr>
            <p:nvPr/>
          </p:nvSpPr>
          <p:spPr bwMode="auto">
            <a:xfrm>
              <a:off x="3936" y="56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24866" name="Text Box 290"/>
            <p:cNvSpPr txBox="1">
              <a:spLocks noChangeArrowheads="1"/>
            </p:cNvSpPr>
            <p:nvPr/>
          </p:nvSpPr>
          <p:spPr bwMode="auto">
            <a:xfrm>
              <a:off x="4844" y="56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24867" name="Text Box 291"/>
            <p:cNvSpPr txBox="1">
              <a:spLocks noChangeArrowheads="1"/>
            </p:cNvSpPr>
            <p:nvPr/>
          </p:nvSpPr>
          <p:spPr bwMode="auto">
            <a:xfrm>
              <a:off x="4291" y="78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24868" name="Text Box 292"/>
            <p:cNvSpPr txBox="1">
              <a:spLocks noChangeArrowheads="1"/>
            </p:cNvSpPr>
            <p:nvPr/>
          </p:nvSpPr>
          <p:spPr bwMode="auto">
            <a:xfrm>
              <a:off x="3569" y="131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24869" name="Text Box 293"/>
            <p:cNvSpPr txBox="1">
              <a:spLocks noChangeArrowheads="1"/>
            </p:cNvSpPr>
            <p:nvPr/>
          </p:nvSpPr>
          <p:spPr bwMode="auto">
            <a:xfrm>
              <a:off x="4032" y="99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24870" name="Text Box 294"/>
            <p:cNvSpPr txBox="1">
              <a:spLocks noChangeArrowheads="1"/>
            </p:cNvSpPr>
            <p:nvPr/>
          </p:nvSpPr>
          <p:spPr bwMode="auto">
            <a:xfrm>
              <a:off x="3947" y="142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24871" name="Text Box 295"/>
            <p:cNvSpPr txBox="1">
              <a:spLocks noChangeArrowheads="1"/>
            </p:cNvSpPr>
            <p:nvPr/>
          </p:nvSpPr>
          <p:spPr bwMode="auto">
            <a:xfrm>
              <a:off x="4412" y="168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24872" name="Text Box 296"/>
            <p:cNvSpPr txBox="1">
              <a:spLocks noChangeArrowheads="1"/>
            </p:cNvSpPr>
            <p:nvPr/>
          </p:nvSpPr>
          <p:spPr bwMode="auto">
            <a:xfrm>
              <a:off x="4844" y="141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24873" name="Text Box 297"/>
            <p:cNvSpPr txBox="1">
              <a:spLocks noChangeArrowheads="1"/>
            </p:cNvSpPr>
            <p:nvPr/>
          </p:nvSpPr>
          <p:spPr bwMode="auto">
            <a:xfrm>
              <a:off x="5276" y="132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24874" name="Text Box 298"/>
            <p:cNvSpPr txBox="1">
              <a:spLocks noChangeArrowheads="1"/>
            </p:cNvSpPr>
            <p:nvPr/>
          </p:nvSpPr>
          <p:spPr bwMode="auto">
            <a:xfrm>
              <a:off x="4748" y="99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cxnSp>
          <p:nvCxnSpPr>
            <p:cNvPr id="24875" name="AutoShape 299"/>
            <p:cNvCxnSpPr>
              <a:cxnSpLocks noChangeShapeType="1"/>
              <a:stCxn id="24859" idx="3"/>
              <a:endCxn id="24864" idx="7"/>
            </p:cNvCxnSpPr>
            <p:nvPr/>
          </p:nvCxnSpPr>
          <p:spPr bwMode="auto">
            <a:xfrm flipH="1">
              <a:off x="3844" y="630"/>
              <a:ext cx="533" cy="27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76" name="AutoShape 300"/>
            <p:cNvCxnSpPr>
              <a:cxnSpLocks noChangeShapeType="1"/>
              <a:stCxn id="24859" idx="5"/>
              <a:endCxn id="24862" idx="1"/>
            </p:cNvCxnSpPr>
            <p:nvPr/>
          </p:nvCxnSpPr>
          <p:spPr bwMode="auto">
            <a:xfrm>
              <a:off x="4563" y="630"/>
              <a:ext cx="589" cy="27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77" name="AutoShape 301"/>
            <p:cNvCxnSpPr>
              <a:cxnSpLocks noChangeShapeType="1"/>
              <a:stCxn id="24859" idx="4"/>
              <a:endCxn id="24863" idx="0"/>
            </p:cNvCxnSpPr>
            <p:nvPr/>
          </p:nvCxnSpPr>
          <p:spPr bwMode="auto">
            <a:xfrm flipH="1">
              <a:off x="4466" y="672"/>
              <a:ext cx="4" cy="51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78" name="AutoShape 302"/>
            <p:cNvCxnSpPr>
              <a:cxnSpLocks noChangeShapeType="1"/>
              <a:stCxn id="24864" idx="5"/>
              <a:endCxn id="24863" idx="2"/>
            </p:cNvCxnSpPr>
            <p:nvPr/>
          </p:nvCxnSpPr>
          <p:spPr bwMode="auto">
            <a:xfrm>
              <a:off x="3844" y="1107"/>
              <a:ext cx="491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79" name="AutoShape 303"/>
            <p:cNvCxnSpPr>
              <a:cxnSpLocks noChangeShapeType="1"/>
              <a:stCxn id="24863" idx="3"/>
              <a:endCxn id="24861" idx="7"/>
            </p:cNvCxnSpPr>
            <p:nvPr/>
          </p:nvCxnSpPr>
          <p:spPr bwMode="auto">
            <a:xfrm flipH="1">
              <a:off x="3844" y="1437"/>
              <a:ext cx="529" cy="38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80" name="AutoShape 304"/>
            <p:cNvCxnSpPr>
              <a:cxnSpLocks noChangeShapeType="1"/>
              <a:stCxn id="24864" idx="4"/>
              <a:endCxn id="24861" idx="0"/>
            </p:cNvCxnSpPr>
            <p:nvPr/>
          </p:nvCxnSpPr>
          <p:spPr bwMode="auto">
            <a:xfrm>
              <a:off x="3751" y="1149"/>
              <a:ext cx="0" cy="6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81" name="AutoShape 305"/>
            <p:cNvCxnSpPr>
              <a:cxnSpLocks noChangeShapeType="1"/>
              <a:stCxn id="24862" idx="3"/>
              <a:endCxn id="24863" idx="6"/>
            </p:cNvCxnSpPr>
            <p:nvPr/>
          </p:nvCxnSpPr>
          <p:spPr bwMode="auto">
            <a:xfrm flipH="1">
              <a:off x="4597" y="1107"/>
              <a:ext cx="555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82" name="AutoShape 306"/>
            <p:cNvCxnSpPr>
              <a:cxnSpLocks noChangeShapeType="1"/>
              <a:stCxn id="24862" idx="4"/>
              <a:endCxn id="24860" idx="0"/>
            </p:cNvCxnSpPr>
            <p:nvPr/>
          </p:nvCxnSpPr>
          <p:spPr bwMode="auto">
            <a:xfrm>
              <a:off x="5245" y="1149"/>
              <a:ext cx="0" cy="6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83" name="AutoShape 307"/>
            <p:cNvCxnSpPr>
              <a:cxnSpLocks noChangeShapeType="1"/>
              <a:stCxn id="24863" idx="5"/>
              <a:endCxn id="24860" idx="1"/>
            </p:cNvCxnSpPr>
            <p:nvPr/>
          </p:nvCxnSpPr>
          <p:spPr bwMode="auto">
            <a:xfrm>
              <a:off x="4559" y="1437"/>
              <a:ext cx="593" cy="38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84" name="AutoShape 308"/>
            <p:cNvCxnSpPr>
              <a:cxnSpLocks noChangeShapeType="1"/>
              <a:stCxn id="24860" idx="2"/>
              <a:endCxn id="24861" idx="6"/>
            </p:cNvCxnSpPr>
            <p:nvPr/>
          </p:nvCxnSpPr>
          <p:spPr bwMode="auto">
            <a:xfrm flipH="1">
              <a:off x="3882" y="1920"/>
              <a:ext cx="1232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24951" name="Group 375"/>
          <p:cNvGrpSpPr>
            <a:grpSpLocks/>
          </p:cNvGrpSpPr>
          <p:nvPr/>
        </p:nvGrpSpPr>
        <p:grpSpPr bwMode="auto">
          <a:xfrm>
            <a:off x="5159375" y="1052513"/>
            <a:ext cx="2095500" cy="2667000"/>
            <a:chOff x="2290" y="707"/>
            <a:chExt cx="1320" cy="1680"/>
          </a:xfrm>
        </p:grpSpPr>
        <p:sp>
          <p:nvSpPr>
            <p:cNvPr id="24891" name="Oval 315"/>
            <p:cNvSpPr>
              <a:spLocks noChangeArrowheads="1"/>
            </p:cNvSpPr>
            <p:nvPr/>
          </p:nvSpPr>
          <p:spPr bwMode="auto">
            <a:xfrm>
              <a:off x="2848" y="707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V1</a:t>
              </a:r>
            </a:p>
          </p:txBody>
        </p:sp>
        <p:sp>
          <p:nvSpPr>
            <p:cNvPr id="24892" name="Oval 316"/>
            <p:cNvSpPr>
              <a:spLocks noChangeArrowheads="1"/>
            </p:cNvSpPr>
            <p:nvPr/>
          </p:nvSpPr>
          <p:spPr bwMode="auto">
            <a:xfrm>
              <a:off x="3348" y="2099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V6</a:t>
              </a:r>
            </a:p>
          </p:txBody>
        </p:sp>
        <p:sp>
          <p:nvSpPr>
            <p:cNvPr id="24893" name="Oval 317"/>
            <p:cNvSpPr>
              <a:spLocks noChangeArrowheads="1"/>
            </p:cNvSpPr>
            <p:nvPr/>
          </p:nvSpPr>
          <p:spPr bwMode="auto">
            <a:xfrm>
              <a:off x="2346" y="2099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V5</a:t>
              </a:r>
            </a:p>
          </p:txBody>
        </p:sp>
        <p:sp>
          <p:nvSpPr>
            <p:cNvPr id="24894" name="Oval 318"/>
            <p:cNvSpPr>
              <a:spLocks noChangeArrowheads="1"/>
            </p:cNvSpPr>
            <p:nvPr/>
          </p:nvSpPr>
          <p:spPr bwMode="auto">
            <a:xfrm>
              <a:off x="3348" y="1184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V4</a:t>
              </a:r>
            </a:p>
          </p:txBody>
        </p:sp>
        <p:sp>
          <p:nvSpPr>
            <p:cNvPr id="24895" name="Oval 319"/>
            <p:cNvSpPr>
              <a:spLocks noChangeArrowheads="1"/>
            </p:cNvSpPr>
            <p:nvPr/>
          </p:nvSpPr>
          <p:spPr bwMode="auto">
            <a:xfrm>
              <a:off x="2844" y="1514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V3</a:t>
              </a:r>
            </a:p>
          </p:txBody>
        </p:sp>
        <p:sp>
          <p:nvSpPr>
            <p:cNvPr id="24896" name="Oval 320"/>
            <p:cNvSpPr>
              <a:spLocks noChangeArrowheads="1"/>
            </p:cNvSpPr>
            <p:nvPr/>
          </p:nvSpPr>
          <p:spPr bwMode="auto">
            <a:xfrm>
              <a:off x="2346" y="1184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V2</a:t>
              </a:r>
            </a:p>
          </p:txBody>
        </p:sp>
        <p:sp>
          <p:nvSpPr>
            <p:cNvPr id="24897" name="Text Box 321"/>
            <p:cNvSpPr txBox="1">
              <a:spLocks noChangeArrowheads="1"/>
            </p:cNvSpPr>
            <p:nvPr/>
          </p:nvSpPr>
          <p:spPr bwMode="auto">
            <a:xfrm>
              <a:off x="2445" y="88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24898" name="Text Box 322"/>
            <p:cNvSpPr txBox="1">
              <a:spLocks noChangeArrowheads="1"/>
            </p:cNvSpPr>
            <p:nvPr/>
          </p:nvSpPr>
          <p:spPr bwMode="auto">
            <a:xfrm>
              <a:off x="3212" y="84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24899" name="Text Box 323"/>
            <p:cNvSpPr txBox="1">
              <a:spLocks noChangeArrowheads="1"/>
            </p:cNvSpPr>
            <p:nvPr/>
          </p:nvSpPr>
          <p:spPr bwMode="auto">
            <a:xfrm>
              <a:off x="2800" y="110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24900" name="Text Box 324"/>
            <p:cNvSpPr txBox="1">
              <a:spLocks noChangeArrowheads="1"/>
            </p:cNvSpPr>
            <p:nvPr/>
          </p:nvSpPr>
          <p:spPr bwMode="auto">
            <a:xfrm>
              <a:off x="2290" y="163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24904" name="Text Box 328"/>
            <p:cNvSpPr txBox="1">
              <a:spLocks noChangeArrowheads="1"/>
            </p:cNvSpPr>
            <p:nvPr/>
          </p:nvSpPr>
          <p:spPr bwMode="auto">
            <a:xfrm>
              <a:off x="3212" y="169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cxnSp>
          <p:nvCxnSpPr>
            <p:cNvPr id="24907" name="AutoShape 331"/>
            <p:cNvCxnSpPr>
              <a:cxnSpLocks noChangeShapeType="1"/>
              <a:stCxn id="24891" idx="3"/>
              <a:endCxn id="24896" idx="7"/>
            </p:cNvCxnSpPr>
            <p:nvPr/>
          </p:nvCxnSpPr>
          <p:spPr bwMode="auto">
            <a:xfrm flipH="1">
              <a:off x="2570" y="953"/>
              <a:ext cx="316" cy="27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908" name="AutoShape 332"/>
            <p:cNvCxnSpPr>
              <a:cxnSpLocks noChangeShapeType="1"/>
              <a:stCxn id="24891" idx="5"/>
              <a:endCxn id="24894" idx="1"/>
            </p:cNvCxnSpPr>
            <p:nvPr/>
          </p:nvCxnSpPr>
          <p:spPr bwMode="auto">
            <a:xfrm>
              <a:off x="3072" y="953"/>
              <a:ext cx="314" cy="27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909" name="AutoShape 333"/>
            <p:cNvCxnSpPr>
              <a:cxnSpLocks noChangeShapeType="1"/>
              <a:stCxn id="24891" idx="4"/>
              <a:endCxn id="24895" idx="0"/>
            </p:cNvCxnSpPr>
            <p:nvPr/>
          </p:nvCxnSpPr>
          <p:spPr bwMode="auto">
            <a:xfrm flipH="1">
              <a:off x="2975" y="995"/>
              <a:ext cx="4" cy="51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912" name="AutoShape 336"/>
            <p:cNvCxnSpPr>
              <a:cxnSpLocks noChangeShapeType="1"/>
              <a:stCxn id="24896" idx="4"/>
              <a:endCxn id="24893" idx="0"/>
            </p:cNvCxnSpPr>
            <p:nvPr/>
          </p:nvCxnSpPr>
          <p:spPr bwMode="auto">
            <a:xfrm>
              <a:off x="2477" y="1472"/>
              <a:ext cx="0" cy="6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915" name="AutoShape 339"/>
            <p:cNvCxnSpPr>
              <a:cxnSpLocks noChangeShapeType="1"/>
              <a:stCxn id="24895" idx="5"/>
              <a:endCxn id="24892" idx="1"/>
            </p:cNvCxnSpPr>
            <p:nvPr/>
          </p:nvCxnSpPr>
          <p:spPr bwMode="auto">
            <a:xfrm>
              <a:off x="3068" y="1760"/>
              <a:ext cx="318" cy="38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24952" name="Group 376"/>
          <p:cNvGrpSpPr>
            <a:grpSpLocks/>
          </p:cNvGrpSpPr>
          <p:nvPr/>
        </p:nvGrpSpPr>
        <p:grpSpPr bwMode="auto">
          <a:xfrm>
            <a:off x="8191501" y="1055688"/>
            <a:ext cx="2297113" cy="2667000"/>
            <a:chOff x="4200" y="709"/>
            <a:chExt cx="1447" cy="1680"/>
          </a:xfrm>
        </p:grpSpPr>
        <p:sp>
          <p:nvSpPr>
            <p:cNvPr id="24923" name="Oval 347"/>
            <p:cNvSpPr>
              <a:spLocks noChangeArrowheads="1"/>
            </p:cNvSpPr>
            <p:nvPr/>
          </p:nvSpPr>
          <p:spPr bwMode="auto">
            <a:xfrm>
              <a:off x="4741" y="709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V1</a:t>
              </a:r>
            </a:p>
          </p:txBody>
        </p:sp>
        <p:sp>
          <p:nvSpPr>
            <p:cNvPr id="24924" name="Oval 348"/>
            <p:cNvSpPr>
              <a:spLocks noChangeArrowheads="1"/>
            </p:cNvSpPr>
            <p:nvPr/>
          </p:nvSpPr>
          <p:spPr bwMode="auto">
            <a:xfrm>
              <a:off x="5289" y="2101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V6</a:t>
              </a:r>
            </a:p>
          </p:txBody>
        </p:sp>
        <p:sp>
          <p:nvSpPr>
            <p:cNvPr id="24925" name="Oval 349"/>
            <p:cNvSpPr>
              <a:spLocks noChangeArrowheads="1"/>
            </p:cNvSpPr>
            <p:nvPr/>
          </p:nvSpPr>
          <p:spPr bwMode="auto">
            <a:xfrm>
              <a:off x="4251" y="2101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V5</a:t>
              </a:r>
            </a:p>
          </p:txBody>
        </p:sp>
        <p:sp>
          <p:nvSpPr>
            <p:cNvPr id="24926" name="Oval 350"/>
            <p:cNvSpPr>
              <a:spLocks noChangeArrowheads="1"/>
            </p:cNvSpPr>
            <p:nvPr/>
          </p:nvSpPr>
          <p:spPr bwMode="auto">
            <a:xfrm>
              <a:off x="5289" y="1186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V4</a:t>
              </a:r>
            </a:p>
          </p:txBody>
        </p:sp>
        <p:sp>
          <p:nvSpPr>
            <p:cNvPr id="24927" name="Oval 351"/>
            <p:cNvSpPr>
              <a:spLocks noChangeArrowheads="1"/>
            </p:cNvSpPr>
            <p:nvPr/>
          </p:nvSpPr>
          <p:spPr bwMode="auto">
            <a:xfrm>
              <a:off x="4737" y="1516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V3</a:t>
              </a:r>
            </a:p>
          </p:txBody>
        </p:sp>
        <p:sp>
          <p:nvSpPr>
            <p:cNvPr id="24928" name="Oval 352"/>
            <p:cNvSpPr>
              <a:spLocks noChangeArrowheads="1"/>
            </p:cNvSpPr>
            <p:nvPr/>
          </p:nvSpPr>
          <p:spPr bwMode="auto">
            <a:xfrm>
              <a:off x="4251" y="1186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V2</a:t>
              </a:r>
            </a:p>
          </p:txBody>
        </p:sp>
        <p:sp>
          <p:nvSpPr>
            <p:cNvPr id="24929" name="Text Box 353"/>
            <p:cNvSpPr txBox="1">
              <a:spLocks noChangeArrowheads="1"/>
            </p:cNvSpPr>
            <p:nvPr/>
          </p:nvSpPr>
          <p:spPr bwMode="auto">
            <a:xfrm>
              <a:off x="4338" y="89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24930" name="Text Box 354"/>
            <p:cNvSpPr txBox="1">
              <a:spLocks noChangeArrowheads="1"/>
            </p:cNvSpPr>
            <p:nvPr/>
          </p:nvSpPr>
          <p:spPr bwMode="auto">
            <a:xfrm>
              <a:off x="5179" y="89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24931" name="Text Box 355"/>
            <p:cNvSpPr txBox="1">
              <a:spLocks noChangeArrowheads="1"/>
            </p:cNvSpPr>
            <p:nvPr/>
          </p:nvSpPr>
          <p:spPr bwMode="auto">
            <a:xfrm>
              <a:off x="4693" y="110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24932" name="Text Box 356"/>
            <p:cNvSpPr txBox="1">
              <a:spLocks noChangeArrowheads="1"/>
            </p:cNvSpPr>
            <p:nvPr/>
          </p:nvSpPr>
          <p:spPr bwMode="auto">
            <a:xfrm>
              <a:off x="4200" y="164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24937" name="Text Box 361"/>
            <p:cNvSpPr txBox="1">
              <a:spLocks noChangeArrowheads="1"/>
            </p:cNvSpPr>
            <p:nvPr/>
          </p:nvSpPr>
          <p:spPr bwMode="auto">
            <a:xfrm>
              <a:off x="5451" y="165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cxnSp>
          <p:nvCxnSpPr>
            <p:cNvPr id="24939" name="AutoShape 363"/>
            <p:cNvCxnSpPr>
              <a:cxnSpLocks noChangeShapeType="1"/>
              <a:stCxn id="24923" idx="3"/>
              <a:endCxn id="24928" idx="7"/>
            </p:cNvCxnSpPr>
            <p:nvPr/>
          </p:nvCxnSpPr>
          <p:spPr bwMode="auto">
            <a:xfrm flipH="1">
              <a:off x="4475" y="955"/>
              <a:ext cx="304" cy="27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940" name="AutoShape 364"/>
            <p:cNvCxnSpPr>
              <a:cxnSpLocks noChangeShapeType="1"/>
              <a:stCxn id="24923" idx="5"/>
              <a:endCxn id="24926" idx="1"/>
            </p:cNvCxnSpPr>
            <p:nvPr/>
          </p:nvCxnSpPr>
          <p:spPr bwMode="auto">
            <a:xfrm>
              <a:off x="4965" y="955"/>
              <a:ext cx="362" cy="27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941" name="AutoShape 365"/>
            <p:cNvCxnSpPr>
              <a:cxnSpLocks noChangeShapeType="1"/>
              <a:stCxn id="24923" idx="4"/>
              <a:endCxn id="24927" idx="0"/>
            </p:cNvCxnSpPr>
            <p:nvPr/>
          </p:nvCxnSpPr>
          <p:spPr bwMode="auto">
            <a:xfrm flipH="1">
              <a:off x="4868" y="997"/>
              <a:ext cx="4" cy="51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944" name="AutoShape 368"/>
            <p:cNvCxnSpPr>
              <a:cxnSpLocks noChangeShapeType="1"/>
              <a:stCxn id="24928" idx="4"/>
              <a:endCxn id="24925" idx="0"/>
            </p:cNvCxnSpPr>
            <p:nvPr/>
          </p:nvCxnSpPr>
          <p:spPr bwMode="auto">
            <a:xfrm>
              <a:off x="4382" y="1474"/>
              <a:ext cx="0" cy="6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946" name="AutoShape 370"/>
            <p:cNvCxnSpPr>
              <a:cxnSpLocks noChangeShapeType="1"/>
              <a:stCxn id="24926" idx="4"/>
              <a:endCxn id="24924" idx="0"/>
            </p:cNvCxnSpPr>
            <p:nvPr/>
          </p:nvCxnSpPr>
          <p:spPr bwMode="auto">
            <a:xfrm>
              <a:off x="5420" y="1474"/>
              <a:ext cx="0" cy="6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24949" name="Text Box 373"/>
          <p:cNvSpPr txBox="1">
            <a:spLocks noChangeArrowheads="1"/>
          </p:cNvSpPr>
          <p:nvPr/>
        </p:nvSpPr>
        <p:spPr bwMode="auto">
          <a:xfrm>
            <a:off x="6046788" y="3214688"/>
            <a:ext cx="565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19 </a:t>
            </a:r>
          </a:p>
        </p:txBody>
      </p:sp>
      <p:sp>
        <p:nvSpPr>
          <p:cNvPr id="24950" name="Text Box 374"/>
          <p:cNvSpPr txBox="1">
            <a:spLocks noChangeArrowheads="1"/>
          </p:cNvSpPr>
          <p:nvPr/>
        </p:nvSpPr>
        <p:spPr bwMode="auto">
          <a:xfrm>
            <a:off x="9099550" y="3235325"/>
            <a:ext cx="565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17 </a:t>
            </a:r>
          </a:p>
        </p:txBody>
      </p:sp>
      <p:sp>
        <p:nvSpPr>
          <p:cNvPr id="24953" name="Text Box 377"/>
          <p:cNvSpPr txBox="1">
            <a:spLocks noChangeArrowheads="1"/>
          </p:cNvSpPr>
          <p:nvPr/>
        </p:nvSpPr>
        <p:spPr bwMode="auto">
          <a:xfrm>
            <a:off x="1600200" y="476250"/>
            <a:ext cx="2698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7.4.3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最小生成树  </a:t>
            </a:r>
          </a:p>
        </p:txBody>
      </p:sp>
      <p:sp>
        <p:nvSpPr>
          <p:cNvPr id="24955" name="AutoShape 379"/>
          <p:cNvSpPr>
            <a:spLocks noChangeArrowheads="1"/>
          </p:cNvSpPr>
          <p:nvPr/>
        </p:nvSpPr>
        <p:spPr bwMode="auto">
          <a:xfrm>
            <a:off x="1778001" y="3732515"/>
            <a:ext cx="8580507" cy="2844199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952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20000"/>
              </a:lnSpc>
            </a:pPr>
            <a:endParaRPr lang="en-US" altLang="zh-CN">
              <a:solidFill>
                <a:srgbClr val="0000FF"/>
              </a:solidFill>
              <a:effectLst/>
              <a:ea typeface="华文中宋" pitchFamily="2" charset="-122"/>
            </a:endParaRPr>
          </a:p>
          <a:p>
            <a:r>
              <a:rPr lang="en-US" altLang="zh-CN">
                <a:solidFill>
                  <a:srgbClr val="0000FF"/>
                </a:solidFill>
                <a:effectLst/>
                <a:ea typeface="华文中宋" pitchFamily="2" charset="-122"/>
              </a:rPr>
              <a:t>          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最小生成树：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给定一个无向网络，在该网的所有生成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树中，使得各边权数之和最小的那棵生成树称为该网的最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小生成树，也叫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最小代价生成树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。 </a:t>
            </a:r>
          </a:p>
          <a:p>
            <a:pPr>
              <a:lnSpc>
                <a:spcPct val="20000"/>
              </a:lnSpc>
            </a:pPr>
            <a:endParaRPr lang="en-US" altLang="zh-CN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49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9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49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49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249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4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9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49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49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9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4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1000"/>
                                        <p:tgtEl>
                                          <p:spTgt spid="249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49" grpId="0"/>
      <p:bldP spid="24950" grpId="0"/>
      <p:bldP spid="2495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04" name="Text Box 60"/>
          <p:cNvSpPr txBox="1">
            <a:spLocks noChangeArrowheads="1"/>
          </p:cNvSpPr>
          <p:nvPr/>
        </p:nvSpPr>
        <p:spPr bwMode="auto">
          <a:xfrm>
            <a:off x="1600201" y="510292"/>
            <a:ext cx="8896987" cy="1338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                   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要在 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华文新魏" pitchFamily="2" charset="-122"/>
              </a:rPr>
              <a:t>个城市间建立通信联络网。</a:t>
            </a:r>
            <a:r>
              <a:rPr lang="zh-CN" altLang="zh-CN">
                <a:solidFill>
                  <a:srgbClr val="0000FF"/>
                </a:solidFill>
                <a:effectLst/>
                <a:ea typeface="华文新魏" pitchFamily="2" charset="-122"/>
              </a:rPr>
              <a:t>顶点</a:t>
            </a:r>
            <a:r>
              <a:rPr lang="zh-CN" altLang="en-US">
                <a:solidFill>
                  <a:srgbClr val="0000FF"/>
                </a:solidFill>
                <a:effectLst/>
                <a:ea typeface="华文新魏" pitchFamily="2" charset="-122"/>
              </a:rPr>
              <a:t>：</a:t>
            </a:r>
            <a:r>
              <a:rPr lang="zh-CN" altLang="zh-CN">
                <a:solidFill>
                  <a:schemeClr val="tx1"/>
                </a:solidFill>
                <a:effectLst/>
                <a:ea typeface="华文新魏" pitchFamily="2" charset="-122"/>
              </a:rPr>
              <a:t>表示城市，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zh-CN">
                <a:solidFill>
                  <a:srgbClr val="0000FF"/>
                </a:solidFill>
                <a:effectLst/>
                <a:ea typeface="华文新魏" pitchFamily="2" charset="-122"/>
              </a:rPr>
              <a:t>权：</a:t>
            </a:r>
            <a:r>
              <a:rPr lang="zh-CN" altLang="zh-CN">
                <a:solidFill>
                  <a:schemeClr val="tx1"/>
                </a:solidFill>
                <a:effectLst/>
                <a:ea typeface="华文新魏" pitchFamily="2" charset="-122"/>
              </a:rPr>
              <a:t>城市间通信线路的花费代价。希望此通信网花费代价最小。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</a:p>
        </p:txBody>
      </p:sp>
      <p:sp>
        <p:nvSpPr>
          <p:cNvPr id="31803" name="Text Box 59"/>
          <p:cNvSpPr txBox="1">
            <a:spLocks noChangeArrowheads="1"/>
          </p:cNvSpPr>
          <p:nvPr/>
        </p:nvSpPr>
        <p:spPr bwMode="auto">
          <a:xfrm>
            <a:off x="1600201" y="668338"/>
            <a:ext cx="18065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问题提出：</a:t>
            </a: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31805" name="Text Box 61"/>
          <p:cNvSpPr txBox="1">
            <a:spLocks noChangeArrowheads="1"/>
          </p:cNvSpPr>
          <p:nvPr/>
        </p:nvSpPr>
        <p:spPr bwMode="auto">
          <a:xfrm>
            <a:off x="1600200" y="1968501"/>
            <a:ext cx="8794750" cy="26844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           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答案只能从生成树中找，因为要做到任何两个城市之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间有线路可达，</a:t>
            </a:r>
            <a:r>
              <a:rPr lang="zh-CN" altLang="en-US">
                <a:solidFill>
                  <a:srgbClr val="0000FF"/>
                </a:solidFill>
                <a:effectLst/>
                <a:ea typeface="华文新魏" pitchFamily="2" charset="-122"/>
              </a:rPr>
              <a:t>通信网必须是连通的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；但对长度最小的要求可以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知道</a:t>
            </a:r>
            <a:r>
              <a:rPr lang="zh-CN" altLang="en-US">
                <a:solidFill>
                  <a:srgbClr val="0000FF"/>
                </a:solidFill>
                <a:effectLst/>
                <a:ea typeface="华文新魏" pitchFamily="2" charset="-122"/>
              </a:rPr>
              <a:t>网中显然不能有圈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，如果有圈，去掉一条边后，并不破坏连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通性，但总代价显然减少了，这与总代价最小的假设是矛盾的。 </a:t>
            </a:r>
          </a:p>
        </p:txBody>
      </p:sp>
      <p:sp>
        <p:nvSpPr>
          <p:cNvPr id="31806" name="Text Box 62"/>
          <p:cNvSpPr txBox="1">
            <a:spLocks noChangeArrowheads="1"/>
          </p:cNvSpPr>
          <p:nvPr/>
        </p:nvSpPr>
        <p:spPr bwMode="auto">
          <a:xfrm>
            <a:off x="1600200" y="4672014"/>
            <a:ext cx="8879354" cy="139326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   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希望找到一棵生成树，它的每条边上的权值之和（即建立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  <a:p>
            <a:pPr>
              <a:lnSpc>
                <a:spcPct val="190000"/>
              </a:lnSpc>
              <a:spcBef>
                <a:spcPct val="0"/>
              </a:spcBef>
            </a:pP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该通信网所需花费的总代价）最小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——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最小代价生成树。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sp>
        <p:nvSpPr>
          <p:cNvPr id="31807" name="Text Box 63"/>
          <p:cNvSpPr txBox="1">
            <a:spLocks noChangeArrowheads="1"/>
          </p:cNvSpPr>
          <p:nvPr/>
        </p:nvSpPr>
        <p:spPr bwMode="auto">
          <a:xfrm>
            <a:off x="1600200" y="2101850"/>
            <a:ext cx="1784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问题分析： </a:t>
            </a:r>
          </a:p>
        </p:txBody>
      </p:sp>
      <p:sp>
        <p:nvSpPr>
          <p:cNvPr id="31808" name="Text Box 64"/>
          <p:cNvSpPr txBox="1">
            <a:spLocks noChangeArrowheads="1"/>
          </p:cNvSpPr>
          <p:nvPr/>
        </p:nvSpPr>
        <p:spPr bwMode="auto">
          <a:xfrm>
            <a:off x="1600200" y="4667250"/>
            <a:ext cx="1207382" cy="69172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结论： 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31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04" grpId="0" autoUpdateAnimBg="0"/>
      <p:bldP spid="31803" grpId="0" autoUpdateAnimBg="0"/>
      <p:bldP spid="31805" grpId="0" autoUpdateAnimBg="0"/>
      <p:bldP spid="31806" grpId="0" autoUpdateAnimBg="0"/>
      <p:bldP spid="31807" grpId="0" autoUpdateAnimBg="0"/>
      <p:bldP spid="31808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95" name="AutoShape 43"/>
          <p:cNvSpPr>
            <a:spLocks noChangeArrowheads="1"/>
          </p:cNvSpPr>
          <p:nvPr/>
        </p:nvSpPr>
        <p:spPr bwMode="auto">
          <a:xfrm>
            <a:off x="7023101" y="4197301"/>
            <a:ext cx="204383" cy="479524"/>
          </a:xfrm>
          <a:prstGeom prst="roundRect">
            <a:avLst>
              <a:gd name="adj" fmla="val 16667"/>
            </a:avLst>
          </a:prstGeom>
          <a:solidFill>
            <a:srgbClr val="F8F8F8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5956" name="Rectangle 4"/>
          <p:cNvSpPr>
            <a:spLocks noChangeArrowheads="1"/>
          </p:cNvSpPr>
          <p:nvPr/>
        </p:nvSpPr>
        <p:spPr bwMode="auto">
          <a:xfrm>
            <a:off x="2208213" y="617150"/>
            <a:ext cx="7956024" cy="802464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构造最小生成树的算法很多，其中多数算法都利用了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一种称之为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MST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的性质。 </a:t>
            </a:r>
          </a:p>
        </p:txBody>
      </p:sp>
      <p:sp>
        <p:nvSpPr>
          <p:cNvPr id="125957" name="Rectangle 5"/>
          <p:cNvSpPr>
            <a:spLocks noChangeArrowheads="1"/>
          </p:cNvSpPr>
          <p:nvPr/>
        </p:nvSpPr>
        <p:spPr bwMode="auto">
          <a:xfrm>
            <a:off x="2201864" y="1537614"/>
            <a:ext cx="8024569" cy="168886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MST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性质：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N = (V, E)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是一个连通网，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U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是顶点集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的一个非空子集。若边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(u, v)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是一条具有最小权值的边，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其中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u∈U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v∈V-U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，则必存在一棵包含边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(u, v)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的最小生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成树。 </a:t>
            </a:r>
          </a:p>
        </p:txBody>
      </p:sp>
      <p:sp>
        <p:nvSpPr>
          <p:cNvPr id="125959" name="Oval 7"/>
          <p:cNvSpPr>
            <a:spLocks noChangeArrowheads="1"/>
          </p:cNvSpPr>
          <p:nvPr/>
        </p:nvSpPr>
        <p:spPr bwMode="auto">
          <a:xfrm>
            <a:off x="3476626" y="3544888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V1</a:t>
            </a:r>
          </a:p>
        </p:txBody>
      </p:sp>
      <p:sp>
        <p:nvSpPr>
          <p:cNvPr id="125960" name="Oval 8"/>
          <p:cNvSpPr>
            <a:spLocks noChangeArrowheads="1"/>
          </p:cNvSpPr>
          <p:nvPr/>
        </p:nvSpPr>
        <p:spPr bwMode="auto">
          <a:xfrm>
            <a:off x="4416426" y="5754688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V6</a:t>
            </a:r>
          </a:p>
        </p:txBody>
      </p:sp>
      <p:sp>
        <p:nvSpPr>
          <p:cNvPr id="125961" name="Oval 9"/>
          <p:cNvSpPr>
            <a:spLocks noChangeArrowheads="1"/>
          </p:cNvSpPr>
          <p:nvPr/>
        </p:nvSpPr>
        <p:spPr bwMode="auto">
          <a:xfrm>
            <a:off x="2552701" y="5754688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V5</a:t>
            </a:r>
          </a:p>
        </p:txBody>
      </p:sp>
      <p:sp>
        <p:nvSpPr>
          <p:cNvPr id="125962" name="Oval 10"/>
          <p:cNvSpPr>
            <a:spLocks noChangeArrowheads="1"/>
          </p:cNvSpPr>
          <p:nvPr/>
        </p:nvSpPr>
        <p:spPr bwMode="auto">
          <a:xfrm>
            <a:off x="4416426" y="4302125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V4</a:t>
            </a:r>
          </a:p>
        </p:txBody>
      </p:sp>
      <p:sp>
        <p:nvSpPr>
          <p:cNvPr id="125963" name="Oval 11"/>
          <p:cNvSpPr>
            <a:spLocks noChangeArrowheads="1"/>
          </p:cNvSpPr>
          <p:nvPr/>
        </p:nvSpPr>
        <p:spPr bwMode="auto">
          <a:xfrm>
            <a:off x="3476626" y="4826000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V3</a:t>
            </a:r>
          </a:p>
        </p:txBody>
      </p:sp>
      <p:sp>
        <p:nvSpPr>
          <p:cNvPr id="125964" name="Oval 12"/>
          <p:cNvSpPr>
            <a:spLocks noChangeArrowheads="1"/>
          </p:cNvSpPr>
          <p:nvPr/>
        </p:nvSpPr>
        <p:spPr bwMode="auto">
          <a:xfrm>
            <a:off x="2552701" y="4302125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V2</a:t>
            </a:r>
          </a:p>
        </p:txBody>
      </p:sp>
      <p:sp>
        <p:nvSpPr>
          <p:cNvPr id="125965" name="Text Box 13"/>
          <p:cNvSpPr txBox="1">
            <a:spLocks noChangeArrowheads="1"/>
          </p:cNvSpPr>
          <p:nvPr/>
        </p:nvSpPr>
        <p:spPr bwMode="auto">
          <a:xfrm>
            <a:off x="3054350" y="3833814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125966" name="Text Box 14"/>
          <p:cNvSpPr txBox="1">
            <a:spLocks noChangeArrowheads="1"/>
          </p:cNvSpPr>
          <p:nvPr/>
        </p:nvSpPr>
        <p:spPr bwMode="auto">
          <a:xfrm>
            <a:off x="4135438" y="3833814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125967" name="Text Box 15"/>
          <p:cNvSpPr txBox="1">
            <a:spLocks noChangeArrowheads="1"/>
          </p:cNvSpPr>
          <p:nvPr/>
        </p:nvSpPr>
        <p:spPr bwMode="auto">
          <a:xfrm>
            <a:off x="3403600" y="4176714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</a:t>
            </a:r>
          </a:p>
        </p:txBody>
      </p:sp>
      <p:sp>
        <p:nvSpPr>
          <p:cNvPr id="125968" name="Text Box 16"/>
          <p:cNvSpPr txBox="1">
            <a:spLocks noChangeArrowheads="1"/>
          </p:cNvSpPr>
          <p:nvPr/>
        </p:nvSpPr>
        <p:spPr bwMode="auto">
          <a:xfrm>
            <a:off x="2471738" y="5022851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3</a:t>
            </a:r>
          </a:p>
        </p:txBody>
      </p:sp>
      <p:sp>
        <p:nvSpPr>
          <p:cNvPr id="125969" name="Text Box 17"/>
          <p:cNvSpPr txBox="1">
            <a:spLocks noChangeArrowheads="1"/>
          </p:cNvSpPr>
          <p:nvPr/>
        </p:nvSpPr>
        <p:spPr bwMode="auto">
          <a:xfrm>
            <a:off x="3092450" y="4519614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125970" name="Text Box 18"/>
          <p:cNvSpPr txBox="1">
            <a:spLocks noChangeArrowheads="1"/>
          </p:cNvSpPr>
          <p:nvPr/>
        </p:nvSpPr>
        <p:spPr bwMode="auto">
          <a:xfrm>
            <a:off x="2971800" y="5199064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125971" name="Text Box 19"/>
          <p:cNvSpPr txBox="1">
            <a:spLocks noChangeArrowheads="1"/>
          </p:cNvSpPr>
          <p:nvPr/>
        </p:nvSpPr>
        <p:spPr bwMode="auto">
          <a:xfrm>
            <a:off x="3524250" y="5624514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125972" name="Text Box 20"/>
          <p:cNvSpPr txBox="1">
            <a:spLocks noChangeArrowheads="1"/>
          </p:cNvSpPr>
          <p:nvPr/>
        </p:nvSpPr>
        <p:spPr bwMode="auto">
          <a:xfrm>
            <a:off x="4051300" y="5181601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4</a:t>
            </a:r>
          </a:p>
        </p:txBody>
      </p:sp>
      <p:sp>
        <p:nvSpPr>
          <p:cNvPr id="125973" name="Text Box 21"/>
          <p:cNvSpPr txBox="1">
            <a:spLocks noChangeArrowheads="1"/>
          </p:cNvSpPr>
          <p:nvPr/>
        </p:nvSpPr>
        <p:spPr bwMode="auto">
          <a:xfrm>
            <a:off x="4627563" y="5040314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</a:t>
            </a:r>
          </a:p>
        </p:txBody>
      </p:sp>
      <p:sp>
        <p:nvSpPr>
          <p:cNvPr id="125974" name="Text Box 22"/>
          <p:cNvSpPr txBox="1">
            <a:spLocks noChangeArrowheads="1"/>
          </p:cNvSpPr>
          <p:nvPr/>
        </p:nvSpPr>
        <p:spPr bwMode="auto">
          <a:xfrm>
            <a:off x="3983038" y="4519614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5</a:t>
            </a:r>
          </a:p>
        </p:txBody>
      </p:sp>
      <p:cxnSp>
        <p:nvCxnSpPr>
          <p:cNvPr id="125975" name="AutoShape 23"/>
          <p:cNvCxnSpPr>
            <a:cxnSpLocks noChangeShapeType="1"/>
            <a:stCxn id="125959" idx="3"/>
            <a:endCxn id="125964" idx="7"/>
          </p:cNvCxnSpPr>
          <p:nvPr/>
        </p:nvCxnSpPr>
        <p:spPr bwMode="auto">
          <a:xfrm flipH="1">
            <a:off x="2908300" y="3935414"/>
            <a:ext cx="628650" cy="4333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76" name="AutoShape 24"/>
          <p:cNvCxnSpPr>
            <a:cxnSpLocks noChangeShapeType="1"/>
            <a:stCxn id="125959" idx="5"/>
            <a:endCxn id="125962" idx="1"/>
          </p:cNvCxnSpPr>
          <p:nvPr/>
        </p:nvCxnSpPr>
        <p:spPr bwMode="auto">
          <a:xfrm>
            <a:off x="3832226" y="3935414"/>
            <a:ext cx="644525" cy="4333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77" name="AutoShape 25"/>
          <p:cNvCxnSpPr>
            <a:cxnSpLocks noChangeShapeType="1"/>
            <a:stCxn id="125959" idx="4"/>
            <a:endCxn id="125963" idx="0"/>
          </p:cNvCxnSpPr>
          <p:nvPr/>
        </p:nvCxnSpPr>
        <p:spPr bwMode="auto">
          <a:xfrm>
            <a:off x="3684588" y="4002088"/>
            <a:ext cx="0" cy="82391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78" name="AutoShape 26"/>
          <p:cNvCxnSpPr>
            <a:cxnSpLocks noChangeShapeType="1"/>
            <a:stCxn id="125964" idx="5"/>
            <a:endCxn id="125963" idx="2"/>
          </p:cNvCxnSpPr>
          <p:nvPr/>
        </p:nvCxnSpPr>
        <p:spPr bwMode="auto">
          <a:xfrm>
            <a:off x="2908301" y="4692650"/>
            <a:ext cx="568325" cy="36195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79" name="AutoShape 27"/>
          <p:cNvCxnSpPr>
            <a:cxnSpLocks noChangeShapeType="1"/>
            <a:stCxn id="125963" idx="3"/>
            <a:endCxn id="125961" idx="7"/>
          </p:cNvCxnSpPr>
          <p:nvPr/>
        </p:nvCxnSpPr>
        <p:spPr bwMode="auto">
          <a:xfrm flipH="1">
            <a:off x="2908300" y="5216525"/>
            <a:ext cx="628650" cy="60483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80" name="AutoShape 28"/>
          <p:cNvCxnSpPr>
            <a:cxnSpLocks noChangeShapeType="1"/>
            <a:stCxn id="125964" idx="4"/>
            <a:endCxn id="125961" idx="0"/>
          </p:cNvCxnSpPr>
          <p:nvPr/>
        </p:nvCxnSpPr>
        <p:spPr bwMode="auto">
          <a:xfrm>
            <a:off x="2760663" y="4759326"/>
            <a:ext cx="0" cy="9953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81" name="AutoShape 29"/>
          <p:cNvCxnSpPr>
            <a:cxnSpLocks noChangeShapeType="1"/>
            <a:stCxn id="125962" idx="3"/>
            <a:endCxn id="125963" idx="6"/>
          </p:cNvCxnSpPr>
          <p:nvPr/>
        </p:nvCxnSpPr>
        <p:spPr bwMode="auto">
          <a:xfrm flipH="1">
            <a:off x="3892550" y="4692650"/>
            <a:ext cx="584200" cy="36195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82" name="AutoShape 30"/>
          <p:cNvCxnSpPr>
            <a:cxnSpLocks noChangeShapeType="1"/>
            <a:stCxn id="125962" idx="4"/>
            <a:endCxn id="125960" idx="0"/>
          </p:cNvCxnSpPr>
          <p:nvPr/>
        </p:nvCxnSpPr>
        <p:spPr bwMode="auto">
          <a:xfrm>
            <a:off x="4624388" y="4759326"/>
            <a:ext cx="0" cy="9953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83" name="AutoShape 31"/>
          <p:cNvCxnSpPr>
            <a:cxnSpLocks noChangeShapeType="1"/>
            <a:stCxn id="125963" idx="5"/>
            <a:endCxn id="125960" idx="1"/>
          </p:cNvCxnSpPr>
          <p:nvPr/>
        </p:nvCxnSpPr>
        <p:spPr bwMode="auto">
          <a:xfrm>
            <a:off x="3832226" y="5216525"/>
            <a:ext cx="644525" cy="60483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84" name="AutoShape 32"/>
          <p:cNvCxnSpPr>
            <a:cxnSpLocks noChangeShapeType="1"/>
            <a:stCxn id="125960" idx="2"/>
            <a:endCxn id="125961" idx="6"/>
          </p:cNvCxnSpPr>
          <p:nvPr/>
        </p:nvCxnSpPr>
        <p:spPr bwMode="auto">
          <a:xfrm flipH="1">
            <a:off x="2968625" y="5983288"/>
            <a:ext cx="1447800" cy="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85" name="AutoShape 33"/>
          <p:cNvCxnSpPr>
            <a:cxnSpLocks noChangeShapeType="1"/>
            <a:stCxn id="125959" idx="4"/>
            <a:endCxn id="125963" idx="0"/>
          </p:cNvCxnSpPr>
          <p:nvPr/>
        </p:nvCxnSpPr>
        <p:spPr bwMode="auto">
          <a:xfrm>
            <a:off x="3684588" y="4002088"/>
            <a:ext cx="0" cy="823912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>
        <p:nvSpPr>
          <p:cNvPr id="125990" name="Rectangle 38"/>
          <p:cNvSpPr>
            <a:spLocks noChangeArrowheads="1"/>
          </p:cNvSpPr>
          <p:nvPr/>
        </p:nvSpPr>
        <p:spPr bwMode="auto">
          <a:xfrm>
            <a:off x="5132388" y="3281363"/>
            <a:ext cx="19034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N = (V, {E})  </a:t>
            </a:r>
          </a:p>
        </p:txBody>
      </p:sp>
      <p:sp>
        <p:nvSpPr>
          <p:cNvPr id="125991" name="Rectangle 39"/>
          <p:cNvSpPr>
            <a:spLocks noChangeArrowheads="1"/>
          </p:cNvSpPr>
          <p:nvPr/>
        </p:nvSpPr>
        <p:spPr bwMode="auto">
          <a:xfrm>
            <a:off x="5151438" y="3716338"/>
            <a:ext cx="3714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V = {v1, v2, v3, v4, v5, v6}  </a:t>
            </a:r>
          </a:p>
        </p:txBody>
      </p:sp>
      <p:sp>
        <p:nvSpPr>
          <p:cNvPr id="125992" name="Rectangle 40"/>
          <p:cNvSpPr>
            <a:spLocks noChangeArrowheads="1"/>
          </p:cNvSpPr>
          <p:nvPr/>
        </p:nvSpPr>
        <p:spPr bwMode="auto">
          <a:xfrm>
            <a:off x="5151439" y="4281489"/>
            <a:ext cx="4302781" cy="15494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E = {(v1, v2), (v1, v3), (v1, v4),  </a:t>
            </a:r>
          </a:p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         (v2, v3), (v2, v5), (v3, v4), </a:t>
            </a:r>
          </a:p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         (v3, v5), (v3, v6), (v4, v6), </a:t>
            </a:r>
          </a:p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         (v5, v6)} </a:t>
            </a:r>
          </a:p>
        </p:txBody>
      </p:sp>
      <p:sp>
        <p:nvSpPr>
          <p:cNvPr id="125994" name="Rectangle 42"/>
          <p:cNvSpPr>
            <a:spLocks noChangeArrowheads="1"/>
          </p:cNvSpPr>
          <p:nvPr/>
        </p:nvSpPr>
        <p:spPr bwMode="auto">
          <a:xfrm>
            <a:off x="5170488" y="5851525"/>
            <a:ext cx="1428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U = {v1}  </a:t>
            </a:r>
          </a:p>
        </p:txBody>
      </p:sp>
      <p:sp>
        <p:nvSpPr>
          <p:cNvPr id="125999" name="Oval 47"/>
          <p:cNvSpPr>
            <a:spLocks noChangeArrowheads="1"/>
          </p:cNvSpPr>
          <p:nvPr/>
        </p:nvSpPr>
        <p:spPr bwMode="auto">
          <a:xfrm>
            <a:off x="3481389" y="3536950"/>
            <a:ext cx="415925" cy="4572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V1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5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5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5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5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5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5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5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59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59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25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1000"/>
                                        <p:tgtEl>
                                          <p:spTgt spid="125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95" grpId="0" animBg="1"/>
      <p:bldP spid="125957" grpId="0"/>
      <p:bldP spid="125990" grpId="0"/>
      <p:bldP spid="125991" grpId="0"/>
      <p:bldP spid="125992" grpId="0"/>
      <p:bldP spid="125994" grpId="0"/>
      <p:bldP spid="12599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4" name="Text Box 206"/>
          <p:cNvSpPr txBox="1">
            <a:spLocks noChangeArrowheads="1"/>
          </p:cNvSpPr>
          <p:nvPr/>
        </p:nvSpPr>
        <p:spPr bwMode="auto">
          <a:xfrm>
            <a:off x="2119313" y="450850"/>
            <a:ext cx="3308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构造最小生成树方法： </a:t>
            </a:r>
          </a:p>
        </p:txBody>
      </p:sp>
      <p:sp>
        <p:nvSpPr>
          <p:cNvPr id="32975" name="Text Box 207"/>
          <p:cNvSpPr txBox="1">
            <a:spLocks noChangeArrowheads="1"/>
          </p:cNvSpPr>
          <p:nvPr/>
        </p:nvSpPr>
        <p:spPr bwMode="auto">
          <a:xfrm>
            <a:off x="2119313" y="955675"/>
            <a:ext cx="432276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方法一：普里姆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(Prim)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算法。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grpSp>
        <p:nvGrpSpPr>
          <p:cNvPr id="32976" name="Group 208"/>
          <p:cNvGrpSpPr>
            <a:grpSpLocks/>
          </p:cNvGrpSpPr>
          <p:nvPr/>
        </p:nvGrpSpPr>
        <p:grpSpPr bwMode="auto">
          <a:xfrm>
            <a:off x="7175501" y="765175"/>
            <a:ext cx="3021013" cy="2667000"/>
            <a:chOff x="3569" y="384"/>
            <a:chExt cx="1903" cy="1680"/>
          </a:xfrm>
        </p:grpSpPr>
        <p:sp>
          <p:nvSpPr>
            <p:cNvPr id="32977" name="Oval 209"/>
            <p:cNvSpPr>
              <a:spLocks noChangeArrowheads="1"/>
            </p:cNvSpPr>
            <p:nvPr/>
          </p:nvSpPr>
          <p:spPr bwMode="auto">
            <a:xfrm>
              <a:off x="4339" y="384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V1</a:t>
              </a:r>
            </a:p>
          </p:txBody>
        </p:sp>
        <p:sp>
          <p:nvSpPr>
            <p:cNvPr id="32978" name="Oval 210"/>
            <p:cNvSpPr>
              <a:spLocks noChangeArrowheads="1"/>
            </p:cNvSpPr>
            <p:nvPr/>
          </p:nvSpPr>
          <p:spPr bwMode="auto">
            <a:xfrm>
              <a:off x="5114" y="1776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V6</a:t>
              </a:r>
            </a:p>
          </p:txBody>
        </p:sp>
        <p:sp>
          <p:nvSpPr>
            <p:cNvPr id="32979" name="Oval 211"/>
            <p:cNvSpPr>
              <a:spLocks noChangeArrowheads="1"/>
            </p:cNvSpPr>
            <p:nvPr/>
          </p:nvSpPr>
          <p:spPr bwMode="auto">
            <a:xfrm>
              <a:off x="3620" y="1776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V5</a:t>
              </a:r>
            </a:p>
          </p:txBody>
        </p:sp>
        <p:sp>
          <p:nvSpPr>
            <p:cNvPr id="32980" name="Oval 212"/>
            <p:cNvSpPr>
              <a:spLocks noChangeArrowheads="1"/>
            </p:cNvSpPr>
            <p:nvPr/>
          </p:nvSpPr>
          <p:spPr bwMode="auto">
            <a:xfrm>
              <a:off x="5114" y="861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V4</a:t>
              </a:r>
            </a:p>
          </p:txBody>
        </p:sp>
        <p:sp>
          <p:nvSpPr>
            <p:cNvPr id="32981" name="Oval 213"/>
            <p:cNvSpPr>
              <a:spLocks noChangeArrowheads="1"/>
            </p:cNvSpPr>
            <p:nvPr/>
          </p:nvSpPr>
          <p:spPr bwMode="auto">
            <a:xfrm>
              <a:off x="4335" y="1191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V3</a:t>
              </a:r>
            </a:p>
          </p:txBody>
        </p:sp>
        <p:sp>
          <p:nvSpPr>
            <p:cNvPr id="32982" name="Oval 214"/>
            <p:cNvSpPr>
              <a:spLocks noChangeArrowheads="1"/>
            </p:cNvSpPr>
            <p:nvPr/>
          </p:nvSpPr>
          <p:spPr bwMode="auto">
            <a:xfrm>
              <a:off x="3620" y="861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V2</a:t>
              </a:r>
            </a:p>
          </p:txBody>
        </p:sp>
        <p:sp>
          <p:nvSpPr>
            <p:cNvPr id="32983" name="Text Box 215"/>
            <p:cNvSpPr txBox="1">
              <a:spLocks noChangeArrowheads="1"/>
            </p:cNvSpPr>
            <p:nvPr/>
          </p:nvSpPr>
          <p:spPr bwMode="auto">
            <a:xfrm>
              <a:off x="3936" y="56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32984" name="Text Box 216"/>
            <p:cNvSpPr txBox="1">
              <a:spLocks noChangeArrowheads="1"/>
            </p:cNvSpPr>
            <p:nvPr/>
          </p:nvSpPr>
          <p:spPr bwMode="auto">
            <a:xfrm>
              <a:off x="4844" y="56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32985" name="Text Box 217"/>
            <p:cNvSpPr txBox="1">
              <a:spLocks noChangeArrowheads="1"/>
            </p:cNvSpPr>
            <p:nvPr/>
          </p:nvSpPr>
          <p:spPr bwMode="auto">
            <a:xfrm>
              <a:off x="4291" y="78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32986" name="Text Box 218"/>
            <p:cNvSpPr txBox="1">
              <a:spLocks noChangeArrowheads="1"/>
            </p:cNvSpPr>
            <p:nvPr/>
          </p:nvSpPr>
          <p:spPr bwMode="auto">
            <a:xfrm>
              <a:off x="3569" y="131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32987" name="Text Box 219"/>
            <p:cNvSpPr txBox="1">
              <a:spLocks noChangeArrowheads="1"/>
            </p:cNvSpPr>
            <p:nvPr/>
          </p:nvSpPr>
          <p:spPr bwMode="auto">
            <a:xfrm>
              <a:off x="4032" y="99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32988" name="Text Box 220"/>
            <p:cNvSpPr txBox="1">
              <a:spLocks noChangeArrowheads="1"/>
            </p:cNvSpPr>
            <p:nvPr/>
          </p:nvSpPr>
          <p:spPr bwMode="auto">
            <a:xfrm>
              <a:off x="3947" y="142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32989" name="Text Box 221"/>
            <p:cNvSpPr txBox="1">
              <a:spLocks noChangeArrowheads="1"/>
            </p:cNvSpPr>
            <p:nvPr/>
          </p:nvSpPr>
          <p:spPr bwMode="auto">
            <a:xfrm>
              <a:off x="4412" y="168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32990" name="Text Box 222"/>
            <p:cNvSpPr txBox="1">
              <a:spLocks noChangeArrowheads="1"/>
            </p:cNvSpPr>
            <p:nvPr/>
          </p:nvSpPr>
          <p:spPr bwMode="auto">
            <a:xfrm>
              <a:off x="4844" y="141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32991" name="Text Box 223"/>
            <p:cNvSpPr txBox="1">
              <a:spLocks noChangeArrowheads="1"/>
            </p:cNvSpPr>
            <p:nvPr/>
          </p:nvSpPr>
          <p:spPr bwMode="auto">
            <a:xfrm>
              <a:off x="5276" y="132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32992" name="Text Box 224"/>
            <p:cNvSpPr txBox="1">
              <a:spLocks noChangeArrowheads="1"/>
            </p:cNvSpPr>
            <p:nvPr/>
          </p:nvSpPr>
          <p:spPr bwMode="auto">
            <a:xfrm>
              <a:off x="4748" y="99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cxnSp>
          <p:nvCxnSpPr>
            <p:cNvPr id="32993" name="AutoShape 225"/>
            <p:cNvCxnSpPr>
              <a:cxnSpLocks noChangeShapeType="1"/>
              <a:stCxn id="32977" idx="3"/>
              <a:endCxn id="32982" idx="7"/>
            </p:cNvCxnSpPr>
            <p:nvPr/>
          </p:nvCxnSpPr>
          <p:spPr bwMode="auto">
            <a:xfrm flipH="1">
              <a:off x="3844" y="630"/>
              <a:ext cx="533" cy="27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94" name="AutoShape 226"/>
            <p:cNvCxnSpPr>
              <a:cxnSpLocks noChangeShapeType="1"/>
              <a:stCxn id="32977" idx="5"/>
              <a:endCxn id="32980" idx="1"/>
            </p:cNvCxnSpPr>
            <p:nvPr/>
          </p:nvCxnSpPr>
          <p:spPr bwMode="auto">
            <a:xfrm>
              <a:off x="4563" y="630"/>
              <a:ext cx="589" cy="27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95" name="AutoShape 227"/>
            <p:cNvCxnSpPr>
              <a:cxnSpLocks noChangeShapeType="1"/>
              <a:stCxn id="32977" idx="4"/>
              <a:endCxn id="32981" idx="0"/>
            </p:cNvCxnSpPr>
            <p:nvPr/>
          </p:nvCxnSpPr>
          <p:spPr bwMode="auto">
            <a:xfrm flipH="1">
              <a:off x="4466" y="672"/>
              <a:ext cx="4" cy="51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96" name="AutoShape 228"/>
            <p:cNvCxnSpPr>
              <a:cxnSpLocks noChangeShapeType="1"/>
              <a:stCxn id="32982" idx="5"/>
              <a:endCxn id="32981" idx="2"/>
            </p:cNvCxnSpPr>
            <p:nvPr/>
          </p:nvCxnSpPr>
          <p:spPr bwMode="auto">
            <a:xfrm>
              <a:off x="3844" y="1107"/>
              <a:ext cx="491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97" name="AutoShape 229"/>
            <p:cNvCxnSpPr>
              <a:cxnSpLocks noChangeShapeType="1"/>
              <a:stCxn id="32981" idx="3"/>
              <a:endCxn id="32979" idx="7"/>
            </p:cNvCxnSpPr>
            <p:nvPr/>
          </p:nvCxnSpPr>
          <p:spPr bwMode="auto">
            <a:xfrm flipH="1">
              <a:off x="3844" y="1437"/>
              <a:ext cx="529" cy="38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98" name="AutoShape 230"/>
            <p:cNvCxnSpPr>
              <a:cxnSpLocks noChangeShapeType="1"/>
              <a:stCxn id="32982" idx="4"/>
              <a:endCxn id="32979" idx="0"/>
            </p:cNvCxnSpPr>
            <p:nvPr/>
          </p:nvCxnSpPr>
          <p:spPr bwMode="auto">
            <a:xfrm>
              <a:off x="3751" y="1149"/>
              <a:ext cx="0" cy="6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99" name="AutoShape 231"/>
            <p:cNvCxnSpPr>
              <a:cxnSpLocks noChangeShapeType="1"/>
              <a:stCxn id="32980" idx="3"/>
              <a:endCxn id="32981" idx="6"/>
            </p:cNvCxnSpPr>
            <p:nvPr/>
          </p:nvCxnSpPr>
          <p:spPr bwMode="auto">
            <a:xfrm flipH="1">
              <a:off x="4597" y="1107"/>
              <a:ext cx="555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3000" name="AutoShape 232"/>
            <p:cNvCxnSpPr>
              <a:cxnSpLocks noChangeShapeType="1"/>
              <a:stCxn id="32980" idx="4"/>
              <a:endCxn id="32978" idx="0"/>
            </p:cNvCxnSpPr>
            <p:nvPr/>
          </p:nvCxnSpPr>
          <p:spPr bwMode="auto">
            <a:xfrm>
              <a:off x="5245" y="1149"/>
              <a:ext cx="0" cy="6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3001" name="AutoShape 233"/>
            <p:cNvCxnSpPr>
              <a:cxnSpLocks noChangeShapeType="1"/>
              <a:stCxn id="32981" idx="5"/>
              <a:endCxn id="32978" idx="1"/>
            </p:cNvCxnSpPr>
            <p:nvPr/>
          </p:nvCxnSpPr>
          <p:spPr bwMode="auto">
            <a:xfrm>
              <a:off x="4559" y="1437"/>
              <a:ext cx="593" cy="38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3002" name="AutoShape 234"/>
            <p:cNvCxnSpPr>
              <a:cxnSpLocks noChangeShapeType="1"/>
              <a:stCxn id="32978" idx="2"/>
              <a:endCxn id="32979" idx="6"/>
            </p:cNvCxnSpPr>
            <p:nvPr/>
          </p:nvCxnSpPr>
          <p:spPr bwMode="auto">
            <a:xfrm flipH="1">
              <a:off x="3882" y="1920"/>
              <a:ext cx="1232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cxnSp>
        <p:nvCxnSpPr>
          <p:cNvPr id="33003" name="AutoShape 235"/>
          <p:cNvCxnSpPr>
            <a:cxnSpLocks noChangeShapeType="1"/>
            <a:stCxn id="32977" idx="4"/>
            <a:endCxn id="32981" idx="0"/>
          </p:cNvCxnSpPr>
          <p:nvPr/>
        </p:nvCxnSpPr>
        <p:spPr bwMode="auto">
          <a:xfrm flipH="1">
            <a:off x="8599488" y="1222376"/>
            <a:ext cx="6350" cy="82391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004" name="AutoShape 236"/>
          <p:cNvCxnSpPr>
            <a:cxnSpLocks noChangeShapeType="1"/>
            <a:stCxn id="32981" idx="5"/>
            <a:endCxn id="32978" idx="1"/>
          </p:cNvCxnSpPr>
          <p:nvPr/>
        </p:nvCxnSpPr>
        <p:spPr bwMode="auto">
          <a:xfrm>
            <a:off x="8747125" y="2436814"/>
            <a:ext cx="941388" cy="604837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005" name="AutoShape 237"/>
          <p:cNvCxnSpPr>
            <a:cxnSpLocks noChangeShapeType="1"/>
            <a:stCxn id="32980" idx="4"/>
            <a:endCxn id="32978" idx="0"/>
          </p:cNvCxnSpPr>
          <p:nvPr/>
        </p:nvCxnSpPr>
        <p:spPr bwMode="auto">
          <a:xfrm>
            <a:off x="9836150" y="1979613"/>
            <a:ext cx="0" cy="995362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006" name="AutoShape 238"/>
          <p:cNvCxnSpPr>
            <a:cxnSpLocks noChangeShapeType="1"/>
            <a:stCxn id="32981" idx="2"/>
            <a:endCxn id="32982" idx="5"/>
          </p:cNvCxnSpPr>
          <p:nvPr/>
        </p:nvCxnSpPr>
        <p:spPr bwMode="auto">
          <a:xfrm flipH="1" flipV="1">
            <a:off x="7612063" y="1912938"/>
            <a:ext cx="779462" cy="36195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007" name="AutoShape 239"/>
          <p:cNvCxnSpPr>
            <a:cxnSpLocks noChangeShapeType="1"/>
            <a:stCxn id="32979" idx="0"/>
            <a:endCxn id="32982" idx="4"/>
          </p:cNvCxnSpPr>
          <p:nvPr/>
        </p:nvCxnSpPr>
        <p:spPr bwMode="auto">
          <a:xfrm flipV="1">
            <a:off x="7464425" y="1979613"/>
            <a:ext cx="0" cy="995362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>
        <p:nvSpPr>
          <p:cNvPr id="33008" name="Text Box 240"/>
          <p:cNvSpPr txBox="1">
            <a:spLocks noChangeArrowheads="1"/>
          </p:cNvSpPr>
          <p:nvPr/>
        </p:nvSpPr>
        <p:spPr bwMode="auto">
          <a:xfrm>
            <a:off x="2119313" y="1500188"/>
            <a:ext cx="1784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算法思想： </a:t>
            </a: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华文中宋" pitchFamily="2" charset="-122"/>
            </a:endParaRPr>
          </a:p>
        </p:txBody>
      </p:sp>
      <p:sp>
        <p:nvSpPr>
          <p:cNvPr id="33009" name="Text Box 241"/>
          <p:cNvSpPr txBox="1">
            <a:spLocks noChangeArrowheads="1"/>
          </p:cNvSpPr>
          <p:nvPr/>
        </p:nvSpPr>
        <p:spPr bwMode="auto">
          <a:xfrm>
            <a:off x="2119314" y="2095501"/>
            <a:ext cx="4562467" cy="10156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设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=(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是连通网，</a:t>
            </a:r>
            <a:r>
              <a:rPr lang="en-US" altLang="zh-CN" i="1">
                <a:solidFill>
                  <a:srgbClr val="0000FF"/>
                </a:solidFill>
                <a:effectLst/>
                <a:ea typeface="楷体_GB2312" pitchFamily="49" charset="-122"/>
              </a:rPr>
              <a:t>TE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是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i="1">
                <a:solidFill>
                  <a:schemeClr val="tx1"/>
                </a:solidFill>
                <a:effectLst/>
                <a:ea typeface="楷体_GB2312" pitchFamily="49" charset="-122"/>
              </a:rPr>
              <a:t>   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上最小生成树中</a:t>
            </a:r>
            <a:r>
              <a:rPr lang="zh-CN" altLang="zh-CN">
                <a:solidFill>
                  <a:srgbClr val="0000FF"/>
                </a:solidFill>
                <a:effectLst/>
                <a:ea typeface="楷体_GB2312" pitchFamily="49" charset="-122"/>
              </a:rPr>
              <a:t>边的集合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33010" name="Text Box 242"/>
          <p:cNvSpPr txBox="1">
            <a:spLocks noChangeArrowheads="1"/>
          </p:cNvSpPr>
          <p:nvPr/>
        </p:nvSpPr>
        <p:spPr bwMode="auto">
          <a:xfrm>
            <a:off x="2119314" y="3121025"/>
            <a:ext cx="49434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初始令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U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={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u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}, 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u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), </a:t>
            </a:r>
            <a:r>
              <a:rPr lang="en-US" altLang="zh-CN" i="1">
                <a:solidFill>
                  <a:srgbClr val="0000FF"/>
                </a:solidFill>
                <a:effectLst/>
                <a:ea typeface="楷体_GB2312" pitchFamily="49" charset="-122"/>
                <a:sym typeface="Symbol" pitchFamily="18" charset="2"/>
              </a:rPr>
              <a:t>TE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={ }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。 </a:t>
            </a:r>
          </a:p>
        </p:txBody>
      </p:sp>
      <p:sp>
        <p:nvSpPr>
          <p:cNvPr id="33011" name="Text Box 243"/>
          <p:cNvSpPr txBox="1">
            <a:spLocks noChangeArrowheads="1"/>
          </p:cNvSpPr>
          <p:nvPr/>
        </p:nvSpPr>
        <p:spPr bwMode="auto">
          <a:xfrm>
            <a:off x="2119313" y="3709989"/>
            <a:ext cx="5791970" cy="10156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在所有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u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U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-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U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的边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u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)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中，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找一条代价最小的边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u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。 </a:t>
            </a:r>
            <a:endParaRPr lang="zh-CN" altLang="en-US" baseline="-25000">
              <a:solidFill>
                <a:schemeClr val="tx1"/>
              </a:solidFill>
              <a:effectLst/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33012" name="Text Box 244"/>
          <p:cNvSpPr txBox="1">
            <a:spLocks noChangeArrowheads="1"/>
          </p:cNvSpPr>
          <p:nvPr/>
        </p:nvSpPr>
        <p:spPr bwMode="auto">
          <a:xfrm>
            <a:off x="2119314" y="4843463"/>
            <a:ext cx="61166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将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u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)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并入集合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>
                <a:solidFill>
                  <a:srgbClr val="0000FF"/>
                </a:solidFill>
                <a:effectLst/>
                <a:ea typeface="楷体_GB2312" pitchFamily="49" charset="-122"/>
                <a:sym typeface="Symbol" pitchFamily="18" charset="2"/>
              </a:rPr>
              <a:t>TE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，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同时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并入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U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。 </a:t>
            </a:r>
          </a:p>
        </p:txBody>
      </p:sp>
      <p:sp>
        <p:nvSpPr>
          <p:cNvPr id="33013" name="Text Box 245"/>
          <p:cNvSpPr txBox="1">
            <a:spLocks noChangeArrowheads="1"/>
          </p:cNvSpPr>
          <p:nvPr/>
        </p:nvSpPr>
        <p:spPr bwMode="auto">
          <a:xfrm>
            <a:off x="2119314" y="5448301"/>
            <a:ext cx="7806945" cy="10156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重复上述操作直至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U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=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为止，则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T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=(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TE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)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为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的最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小生成树。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</p:txBody>
      </p:sp>
      <p:sp>
        <p:nvSpPr>
          <p:cNvPr id="33015" name="Oval 247"/>
          <p:cNvSpPr>
            <a:spLocks noChangeArrowheads="1"/>
          </p:cNvSpPr>
          <p:nvPr/>
        </p:nvSpPr>
        <p:spPr bwMode="auto">
          <a:xfrm>
            <a:off x="8396289" y="774700"/>
            <a:ext cx="415925" cy="4572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V1</a:t>
            </a:r>
          </a:p>
        </p:txBody>
      </p:sp>
      <p:sp>
        <p:nvSpPr>
          <p:cNvPr id="33041" name="Oval 273"/>
          <p:cNvSpPr>
            <a:spLocks noChangeArrowheads="1"/>
          </p:cNvSpPr>
          <p:nvPr/>
        </p:nvSpPr>
        <p:spPr bwMode="auto">
          <a:xfrm>
            <a:off x="8396289" y="2046288"/>
            <a:ext cx="415925" cy="4572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V3</a:t>
            </a:r>
          </a:p>
        </p:txBody>
      </p:sp>
      <p:sp>
        <p:nvSpPr>
          <p:cNvPr id="33042" name="Oval 274"/>
          <p:cNvSpPr>
            <a:spLocks noChangeArrowheads="1"/>
          </p:cNvSpPr>
          <p:nvPr/>
        </p:nvSpPr>
        <p:spPr bwMode="auto">
          <a:xfrm>
            <a:off x="9636126" y="2981325"/>
            <a:ext cx="415925" cy="4572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V6</a:t>
            </a:r>
          </a:p>
        </p:txBody>
      </p:sp>
      <p:sp>
        <p:nvSpPr>
          <p:cNvPr id="33043" name="Oval 275"/>
          <p:cNvSpPr>
            <a:spLocks noChangeArrowheads="1"/>
          </p:cNvSpPr>
          <p:nvPr/>
        </p:nvSpPr>
        <p:spPr bwMode="auto">
          <a:xfrm>
            <a:off x="9636126" y="1531938"/>
            <a:ext cx="415925" cy="4572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V4</a:t>
            </a:r>
          </a:p>
        </p:txBody>
      </p:sp>
      <p:sp>
        <p:nvSpPr>
          <p:cNvPr id="33044" name="Oval 276"/>
          <p:cNvSpPr>
            <a:spLocks noChangeArrowheads="1"/>
          </p:cNvSpPr>
          <p:nvPr/>
        </p:nvSpPr>
        <p:spPr bwMode="auto">
          <a:xfrm>
            <a:off x="7259639" y="1531938"/>
            <a:ext cx="415925" cy="4572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V2</a:t>
            </a:r>
          </a:p>
        </p:txBody>
      </p:sp>
      <p:sp>
        <p:nvSpPr>
          <p:cNvPr id="33045" name="Oval 277"/>
          <p:cNvSpPr>
            <a:spLocks noChangeArrowheads="1"/>
          </p:cNvSpPr>
          <p:nvPr/>
        </p:nvSpPr>
        <p:spPr bwMode="auto">
          <a:xfrm>
            <a:off x="7259639" y="2981325"/>
            <a:ext cx="415925" cy="4572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V5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33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30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30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30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30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000"/>
                                        <p:tgtEl>
                                          <p:spTgt spid="33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30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30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33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30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30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2000"/>
                                        <p:tgtEl>
                                          <p:spTgt spid="33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30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30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2000"/>
                                        <p:tgtEl>
                                          <p:spTgt spid="33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30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30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2000"/>
                                        <p:tgtEl>
                                          <p:spTgt spid="33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3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3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08" grpId="0" autoUpdateAnimBg="0"/>
      <p:bldP spid="33009" grpId="0" autoUpdateAnimBg="0"/>
      <p:bldP spid="33010" grpId="0" autoUpdateAnimBg="0"/>
      <p:bldP spid="33011" grpId="0" autoUpdateAnimBg="0"/>
      <p:bldP spid="33012" grpId="0" autoUpdateAnimBg="0"/>
      <p:bldP spid="33013" grpId="0" autoUpdateAnimBg="0"/>
      <p:bldP spid="33015" grpId="0" animBg="1"/>
      <p:bldP spid="33041" grpId="0" animBg="1"/>
      <p:bldP spid="33042" grpId="0" animBg="1"/>
      <p:bldP spid="33043" grpId="0" animBg="1"/>
      <p:bldP spid="33044" grpId="0" animBg="1"/>
      <p:bldP spid="3304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81" name="Text Box 5"/>
          <p:cNvSpPr txBox="1">
            <a:spLocks noChangeArrowheads="1"/>
          </p:cNvSpPr>
          <p:nvPr/>
        </p:nvSpPr>
        <p:spPr bwMode="auto">
          <a:xfrm>
            <a:off x="2239963" y="765175"/>
            <a:ext cx="1695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4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定义： </a:t>
            </a:r>
          </a:p>
        </p:txBody>
      </p:sp>
      <p:sp>
        <p:nvSpPr>
          <p:cNvPr id="152582" name="AutoShape 6"/>
          <p:cNvSpPr>
            <a:spLocks noChangeArrowheads="1"/>
          </p:cNvSpPr>
          <p:nvPr/>
        </p:nvSpPr>
        <p:spPr bwMode="auto">
          <a:xfrm>
            <a:off x="2279651" y="1125538"/>
            <a:ext cx="7872413" cy="4724400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  </a:t>
            </a:r>
            <a:r>
              <a:rPr kumimoji="0"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图</a:t>
            </a:r>
            <a:r>
              <a:rPr kumimoji="0"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kumimoji="0"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(Graph) </a:t>
            </a:r>
            <a:r>
              <a:rPr kumimoji="0"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是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一种复杂的非线性数据结构，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由顶点集合及顶点间的关系（也称弧或边）集合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组成。可以表示为：　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G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＝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VR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其中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是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顶点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的有穷非空集合；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VR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是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顶点之间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  关系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的有穷集合，也叫做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弧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或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边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集合。弧</a:t>
            </a:r>
            <a:r>
              <a:rPr lang="zh-CN" altLang="zh-CN">
                <a:solidFill>
                  <a:schemeClr val="tx1"/>
                </a:solidFill>
                <a:effectLst/>
                <a:latin typeface="Arial" pitchFamily="34" charset="0"/>
                <a:ea typeface="华文中宋" pitchFamily="2" charset="-122"/>
              </a:rPr>
              <a:t>是顶点</a:t>
            </a:r>
            <a:r>
              <a:rPr lang="zh-CN" altLang="en-US">
                <a:solidFill>
                  <a:schemeClr val="tx1"/>
                </a:solidFill>
                <a:effectLst/>
                <a:latin typeface="Arial" pitchFamily="34" charset="0"/>
                <a:ea typeface="华文中宋" pitchFamily="2" charset="-122"/>
              </a:rPr>
              <a:t>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latin typeface="Arial" pitchFamily="34" charset="0"/>
                <a:ea typeface="华文中宋" pitchFamily="2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latin typeface="Arial" pitchFamily="34" charset="0"/>
                <a:ea typeface="华文中宋" pitchFamily="2" charset="-122"/>
              </a:rPr>
              <a:t>的有序对，边是顶点的无序对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。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1525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2" grpId="0" animBg="1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9" name="Oval 107"/>
          <p:cNvSpPr>
            <a:spLocks noChangeArrowheads="1"/>
          </p:cNvSpPr>
          <p:nvPr/>
        </p:nvSpPr>
        <p:spPr bwMode="auto">
          <a:xfrm>
            <a:off x="9023350" y="2456706"/>
            <a:ext cx="259766" cy="649188"/>
          </a:xfrm>
          <a:prstGeom prst="ellipse">
            <a:avLst/>
          </a:prstGeom>
          <a:solidFill>
            <a:srgbClr val="FF00FF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3861" name="Text Box 69"/>
          <p:cNvSpPr txBox="1">
            <a:spLocks noChangeArrowheads="1"/>
          </p:cNvSpPr>
          <p:nvPr/>
        </p:nvSpPr>
        <p:spPr bwMode="auto">
          <a:xfrm>
            <a:off x="2063750" y="692150"/>
            <a:ext cx="5340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方法二：克鲁斯卡尔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(Kruskal)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算法。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sp>
        <p:nvSpPr>
          <p:cNvPr id="33863" name="Oval 71"/>
          <p:cNvSpPr>
            <a:spLocks noChangeArrowheads="1"/>
          </p:cNvSpPr>
          <p:nvPr/>
        </p:nvSpPr>
        <p:spPr bwMode="auto">
          <a:xfrm>
            <a:off x="8942389" y="533400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V1</a:t>
            </a:r>
          </a:p>
        </p:txBody>
      </p:sp>
      <p:sp>
        <p:nvSpPr>
          <p:cNvPr id="33864" name="Oval 72"/>
          <p:cNvSpPr>
            <a:spLocks noChangeArrowheads="1"/>
          </p:cNvSpPr>
          <p:nvPr/>
        </p:nvSpPr>
        <p:spPr bwMode="auto">
          <a:xfrm>
            <a:off x="9798051" y="2743200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V6</a:t>
            </a:r>
          </a:p>
        </p:txBody>
      </p:sp>
      <p:sp>
        <p:nvSpPr>
          <p:cNvPr id="33865" name="Oval 73"/>
          <p:cNvSpPr>
            <a:spLocks noChangeArrowheads="1"/>
          </p:cNvSpPr>
          <p:nvPr/>
        </p:nvSpPr>
        <p:spPr bwMode="auto">
          <a:xfrm>
            <a:off x="8093076" y="2743200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V5</a:t>
            </a:r>
          </a:p>
        </p:txBody>
      </p:sp>
      <p:sp>
        <p:nvSpPr>
          <p:cNvPr id="33866" name="Oval 74"/>
          <p:cNvSpPr>
            <a:spLocks noChangeArrowheads="1"/>
          </p:cNvSpPr>
          <p:nvPr/>
        </p:nvSpPr>
        <p:spPr bwMode="auto">
          <a:xfrm>
            <a:off x="9798051" y="1290638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V4</a:t>
            </a:r>
          </a:p>
        </p:txBody>
      </p:sp>
      <p:sp>
        <p:nvSpPr>
          <p:cNvPr id="33867" name="Oval 75"/>
          <p:cNvSpPr>
            <a:spLocks noChangeArrowheads="1"/>
          </p:cNvSpPr>
          <p:nvPr/>
        </p:nvSpPr>
        <p:spPr bwMode="auto">
          <a:xfrm>
            <a:off x="8936039" y="1814513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V3</a:t>
            </a:r>
          </a:p>
        </p:txBody>
      </p:sp>
      <p:sp>
        <p:nvSpPr>
          <p:cNvPr id="33868" name="Oval 76"/>
          <p:cNvSpPr>
            <a:spLocks noChangeArrowheads="1"/>
          </p:cNvSpPr>
          <p:nvPr/>
        </p:nvSpPr>
        <p:spPr bwMode="auto">
          <a:xfrm>
            <a:off x="8093076" y="1290638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V2</a:t>
            </a:r>
          </a:p>
        </p:txBody>
      </p:sp>
      <p:sp>
        <p:nvSpPr>
          <p:cNvPr id="33869" name="Text Box 77"/>
          <p:cNvSpPr txBox="1">
            <a:spLocks noChangeArrowheads="1"/>
          </p:cNvSpPr>
          <p:nvPr/>
        </p:nvSpPr>
        <p:spPr bwMode="auto">
          <a:xfrm>
            <a:off x="8501063" y="803276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33870" name="Text Box 78"/>
          <p:cNvSpPr txBox="1">
            <a:spLocks noChangeArrowheads="1"/>
          </p:cNvSpPr>
          <p:nvPr/>
        </p:nvSpPr>
        <p:spPr bwMode="auto">
          <a:xfrm>
            <a:off x="9550400" y="800101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33871" name="Text Box 79"/>
          <p:cNvSpPr txBox="1">
            <a:spLocks noChangeArrowheads="1"/>
          </p:cNvSpPr>
          <p:nvPr/>
        </p:nvSpPr>
        <p:spPr bwMode="auto">
          <a:xfrm>
            <a:off x="8902700" y="1231901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</a:t>
            </a:r>
          </a:p>
        </p:txBody>
      </p:sp>
      <p:sp>
        <p:nvSpPr>
          <p:cNvPr id="33872" name="Text Box 80"/>
          <p:cNvSpPr txBox="1">
            <a:spLocks noChangeArrowheads="1"/>
          </p:cNvSpPr>
          <p:nvPr/>
        </p:nvSpPr>
        <p:spPr bwMode="auto">
          <a:xfrm>
            <a:off x="7989888" y="2060576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3</a:t>
            </a:r>
          </a:p>
        </p:txBody>
      </p:sp>
      <p:sp>
        <p:nvSpPr>
          <p:cNvPr id="33873" name="Text Box 81"/>
          <p:cNvSpPr txBox="1">
            <a:spLocks noChangeArrowheads="1"/>
          </p:cNvSpPr>
          <p:nvPr/>
        </p:nvSpPr>
        <p:spPr bwMode="auto">
          <a:xfrm>
            <a:off x="8566150" y="1508126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33874" name="Text Box 82"/>
          <p:cNvSpPr txBox="1">
            <a:spLocks noChangeArrowheads="1"/>
          </p:cNvSpPr>
          <p:nvPr/>
        </p:nvSpPr>
        <p:spPr bwMode="auto">
          <a:xfrm>
            <a:off x="8518525" y="2168526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33875" name="Text Box 83"/>
          <p:cNvSpPr txBox="1">
            <a:spLocks noChangeArrowheads="1"/>
          </p:cNvSpPr>
          <p:nvPr/>
        </p:nvSpPr>
        <p:spPr bwMode="auto">
          <a:xfrm>
            <a:off x="8997950" y="2590801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33876" name="Text Box 84"/>
          <p:cNvSpPr txBox="1">
            <a:spLocks noChangeArrowheads="1"/>
          </p:cNvSpPr>
          <p:nvPr/>
        </p:nvSpPr>
        <p:spPr bwMode="auto">
          <a:xfrm>
            <a:off x="9502775" y="2170114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4</a:t>
            </a:r>
          </a:p>
        </p:txBody>
      </p:sp>
      <p:sp>
        <p:nvSpPr>
          <p:cNvPr id="33877" name="Text Box 85"/>
          <p:cNvSpPr txBox="1">
            <a:spLocks noChangeArrowheads="1"/>
          </p:cNvSpPr>
          <p:nvPr/>
        </p:nvSpPr>
        <p:spPr bwMode="auto">
          <a:xfrm>
            <a:off x="10006013" y="2028826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</a:t>
            </a:r>
          </a:p>
        </p:txBody>
      </p:sp>
      <p:sp>
        <p:nvSpPr>
          <p:cNvPr id="33878" name="Text Box 86"/>
          <p:cNvSpPr txBox="1">
            <a:spLocks noChangeArrowheads="1"/>
          </p:cNvSpPr>
          <p:nvPr/>
        </p:nvSpPr>
        <p:spPr bwMode="auto">
          <a:xfrm>
            <a:off x="9407525" y="1508126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5</a:t>
            </a:r>
          </a:p>
        </p:txBody>
      </p:sp>
      <p:cxnSp>
        <p:nvCxnSpPr>
          <p:cNvPr id="33879" name="AutoShape 87"/>
          <p:cNvCxnSpPr>
            <a:cxnSpLocks noChangeShapeType="1"/>
            <a:stCxn id="33863" idx="3"/>
            <a:endCxn id="33868" idx="7"/>
          </p:cNvCxnSpPr>
          <p:nvPr/>
        </p:nvCxnSpPr>
        <p:spPr bwMode="auto">
          <a:xfrm flipH="1">
            <a:off x="8448675" y="923925"/>
            <a:ext cx="554038" cy="4333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80" name="AutoShape 88"/>
          <p:cNvCxnSpPr>
            <a:cxnSpLocks noChangeShapeType="1"/>
            <a:stCxn id="33863" idx="5"/>
            <a:endCxn id="33866" idx="1"/>
          </p:cNvCxnSpPr>
          <p:nvPr/>
        </p:nvCxnSpPr>
        <p:spPr bwMode="auto">
          <a:xfrm>
            <a:off x="9297989" y="923925"/>
            <a:ext cx="560387" cy="4333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81" name="AutoShape 89"/>
          <p:cNvCxnSpPr>
            <a:cxnSpLocks noChangeShapeType="1"/>
            <a:stCxn id="33863" idx="4"/>
            <a:endCxn id="33867" idx="0"/>
          </p:cNvCxnSpPr>
          <p:nvPr/>
        </p:nvCxnSpPr>
        <p:spPr bwMode="auto">
          <a:xfrm flipH="1">
            <a:off x="9144000" y="990601"/>
            <a:ext cx="6350" cy="82391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82" name="AutoShape 90"/>
          <p:cNvCxnSpPr>
            <a:cxnSpLocks noChangeShapeType="1"/>
            <a:stCxn id="33868" idx="5"/>
            <a:endCxn id="33867" idx="2"/>
          </p:cNvCxnSpPr>
          <p:nvPr/>
        </p:nvCxnSpPr>
        <p:spPr bwMode="auto">
          <a:xfrm>
            <a:off x="8448676" y="1681163"/>
            <a:ext cx="487363" cy="36195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83" name="AutoShape 91"/>
          <p:cNvCxnSpPr>
            <a:cxnSpLocks noChangeShapeType="1"/>
            <a:stCxn id="33867" idx="3"/>
            <a:endCxn id="33865" idx="7"/>
          </p:cNvCxnSpPr>
          <p:nvPr/>
        </p:nvCxnSpPr>
        <p:spPr bwMode="auto">
          <a:xfrm flipH="1">
            <a:off x="8448675" y="2205039"/>
            <a:ext cx="547688" cy="60483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84" name="AutoShape 92"/>
          <p:cNvCxnSpPr>
            <a:cxnSpLocks noChangeShapeType="1"/>
            <a:stCxn id="33868" idx="4"/>
            <a:endCxn id="33865" idx="0"/>
          </p:cNvCxnSpPr>
          <p:nvPr/>
        </p:nvCxnSpPr>
        <p:spPr bwMode="auto">
          <a:xfrm>
            <a:off x="8301038" y="1747838"/>
            <a:ext cx="0" cy="99536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85" name="AutoShape 93"/>
          <p:cNvCxnSpPr>
            <a:cxnSpLocks noChangeShapeType="1"/>
            <a:stCxn id="33866" idx="3"/>
            <a:endCxn id="33867" idx="6"/>
          </p:cNvCxnSpPr>
          <p:nvPr/>
        </p:nvCxnSpPr>
        <p:spPr bwMode="auto">
          <a:xfrm flipH="1">
            <a:off x="9351963" y="1681163"/>
            <a:ext cx="506412" cy="36195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86" name="AutoShape 94"/>
          <p:cNvCxnSpPr>
            <a:cxnSpLocks noChangeShapeType="1"/>
            <a:stCxn id="33866" idx="4"/>
            <a:endCxn id="33864" idx="0"/>
          </p:cNvCxnSpPr>
          <p:nvPr/>
        </p:nvCxnSpPr>
        <p:spPr bwMode="auto">
          <a:xfrm>
            <a:off x="10006013" y="1747838"/>
            <a:ext cx="0" cy="99536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87" name="AutoShape 95"/>
          <p:cNvCxnSpPr>
            <a:cxnSpLocks noChangeShapeType="1"/>
            <a:stCxn id="33867" idx="5"/>
            <a:endCxn id="33864" idx="1"/>
          </p:cNvCxnSpPr>
          <p:nvPr/>
        </p:nvCxnSpPr>
        <p:spPr bwMode="auto">
          <a:xfrm>
            <a:off x="9291639" y="2205039"/>
            <a:ext cx="566737" cy="60483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88" name="AutoShape 96"/>
          <p:cNvCxnSpPr>
            <a:cxnSpLocks noChangeShapeType="1"/>
            <a:stCxn id="33864" idx="2"/>
            <a:endCxn id="33865" idx="6"/>
          </p:cNvCxnSpPr>
          <p:nvPr/>
        </p:nvCxnSpPr>
        <p:spPr bwMode="auto">
          <a:xfrm flipH="1">
            <a:off x="8509000" y="2971800"/>
            <a:ext cx="1289050" cy="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3894" name="Text Box 102"/>
          <p:cNvSpPr txBox="1">
            <a:spLocks noChangeArrowheads="1"/>
          </p:cNvSpPr>
          <p:nvPr/>
        </p:nvSpPr>
        <p:spPr bwMode="auto">
          <a:xfrm>
            <a:off x="2063750" y="1260475"/>
            <a:ext cx="1784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算法思想： </a:t>
            </a: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华文中宋" pitchFamily="2" charset="-122"/>
            </a:endParaRPr>
          </a:p>
        </p:txBody>
      </p:sp>
      <p:sp>
        <p:nvSpPr>
          <p:cNvPr id="33895" name="Text Box 103"/>
          <p:cNvSpPr txBox="1">
            <a:spLocks noChangeArrowheads="1"/>
          </p:cNvSpPr>
          <p:nvPr/>
        </p:nvSpPr>
        <p:spPr bwMode="auto">
          <a:xfrm>
            <a:off x="2063750" y="1855789"/>
            <a:ext cx="5894562" cy="1458861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设连通网 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= 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E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令最小生成树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初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始状态为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只有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个</a:t>
            </a:r>
            <a:r>
              <a:rPr lang="zh-CN" altLang="zh-CN">
                <a:solidFill>
                  <a:srgbClr val="0000FF"/>
                </a:solidFill>
                <a:effectLst/>
                <a:ea typeface="楷体_GB2312" pitchFamily="49" charset="-122"/>
              </a:rPr>
              <a:t>顶点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而</a:t>
            </a:r>
            <a:r>
              <a:rPr lang="zh-CN" altLang="zh-CN">
                <a:solidFill>
                  <a:srgbClr val="0000FF"/>
                </a:solidFill>
                <a:effectLst/>
                <a:ea typeface="楷体_GB2312" pitchFamily="49" charset="-122"/>
              </a:rPr>
              <a:t>无边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的非连通图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T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=(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{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})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，每个顶点自成一个连通分量。 </a:t>
            </a:r>
          </a:p>
        </p:txBody>
      </p:sp>
      <p:sp>
        <p:nvSpPr>
          <p:cNvPr id="33896" name="Text Box 104"/>
          <p:cNvSpPr txBox="1">
            <a:spLocks noChangeArrowheads="1"/>
          </p:cNvSpPr>
          <p:nvPr/>
        </p:nvSpPr>
        <p:spPr bwMode="auto">
          <a:xfrm>
            <a:off x="2063751" y="3282951"/>
            <a:ext cx="6081713" cy="21367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4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在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E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中选取代价最小的边，若该边依附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 eaLnBrk="0" hangingPunct="0">
              <a:lnSpc>
                <a:spcPct val="14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的顶点落在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T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中不同的连通分量上（即：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 eaLnBrk="0" hangingPunct="0">
              <a:lnSpc>
                <a:spcPct val="14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zh-CN" altLang="zh-CN">
                <a:solidFill>
                  <a:srgbClr val="0000FF"/>
                </a:solidFill>
                <a:effectLst/>
                <a:ea typeface="楷体_GB2312" pitchFamily="49" charset="-122"/>
                <a:sym typeface="Symbol" pitchFamily="18" charset="2"/>
              </a:rPr>
              <a:t>不能形成环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），则将此边加入到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T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中；否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 eaLnBrk="0" hangingPunct="0">
              <a:lnSpc>
                <a:spcPct val="14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则，舍去此边，选取下一条代价最小的边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。 </a:t>
            </a:r>
          </a:p>
        </p:txBody>
      </p:sp>
      <p:sp>
        <p:nvSpPr>
          <p:cNvPr id="33897" name="Text Box 105"/>
          <p:cNvSpPr txBox="1">
            <a:spLocks noChangeArrowheads="1"/>
          </p:cNvSpPr>
          <p:nvPr/>
        </p:nvSpPr>
        <p:spPr bwMode="auto">
          <a:xfrm>
            <a:off x="2063750" y="5548313"/>
            <a:ext cx="5849678" cy="94179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依此类推，直至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T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中所有顶点都在同一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连通分量上为止。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</p:txBody>
      </p:sp>
      <p:sp useBgFill="1">
        <p:nvSpPr>
          <p:cNvPr id="33900" name="Text Box 108"/>
          <p:cNvSpPr txBox="1">
            <a:spLocks noChangeArrowheads="1"/>
          </p:cNvSpPr>
          <p:nvPr/>
        </p:nvSpPr>
        <p:spPr bwMode="auto">
          <a:xfrm>
            <a:off x="8997950" y="2565401"/>
            <a:ext cx="311150" cy="39687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</a:p>
        </p:txBody>
      </p:sp>
      <p:sp>
        <p:nvSpPr>
          <p:cNvPr id="33906" name="Oval 114"/>
          <p:cNvSpPr>
            <a:spLocks noChangeArrowheads="1"/>
          </p:cNvSpPr>
          <p:nvPr/>
        </p:nvSpPr>
        <p:spPr bwMode="auto">
          <a:xfrm>
            <a:off x="8942389" y="3570288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V1</a:t>
            </a:r>
          </a:p>
        </p:txBody>
      </p:sp>
      <p:sp>
        <p:nvSpPr>
          <p:cNvPr id="33907" name="Oval 115"/>
          <p:cNvSpPr>
            <a:spLocks noChangeArrowheads="1"/>
          </p:cNvSpPr>
          <p:nvPr/>
        </p:nvSpPr>
        <p:spPr bwMode="auto">
          <a:xfrm>
            <a:off x="9794876" y="5780088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V6</a:t>
            </a:r>
          </a:p>
        </p:txBody>
      </p:sp>
      <p:sp>
        <p:nvSpPr>
          <p:cNvPr id="33908" name="Oval 116"/>
          <p:cNvSpPr>
            <a:spLocks noChangeArrowheads="1"/>
          </p:cNvSpPr>
          <p:nvPr/>
        </p:nvSpPr>
        <p:spPr bwMode="auto">
          <a:xfrm>
            <a:off x="8061326" y="5780088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V5</a:t>
            </a:r>
          </a:p>
        </p:txBody>
      </p:sp>
      <p:sp>
        <p:nvSpPr>
          <p:cNvPr id="33909" name="Oval 117"/>
          <p:cNvSpPr>
            <a:spLocks noChangeArrowheads="1"/>
          </p:cNvSpPr>
          <p:nvPr/>
        </p:nvSpPr>
        <p:spPr bwMode="auto">
          <a:xfrm>
            <a:off x="9794876" y="4327525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V4</a:t>
            </a:r>
          </a:p>
        </p:txBody>
      </p:sp>
      <p:sp>
        <p:nvSpPr>
          <p:cNvPr id="33910" name="Oval 118"/>
          <p:cNvSpPr>
            <a:spLocks noChangeArrowheads="1"/>
          </p:cNvSpPr>
          <p:nvPr/>
        </p:nvSpPr>
        <p:spPr bwMode="auto">
          <a:xfrm>
            <a:off x="8926514" y="4851400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V3</a:t>
            </a:r>
          </a:p>
        </p:txBody>
      </p:sp>
      <p:sp>
        <p:nvSpPr>
          <p:cNvPr id="33911" name="Oval 119"/>
          <p:cNvSpPr>
            <a:spLocks noChangeArrowheads="1"/>
          </p:cNvSpPr>
          <p:nvPr/>
        </p:nvSpPr>
        <p:spPr bwMode="auto">
          <a:xfrm>
            <a:off x="8061326" y="4327525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V2</a:t>
            </a:r>
          </a:p>
        </p:txBody>
      </p:sp>
      <p:sp>
        <p:nvSpPr>
          <p:cNvPr id="33914" name="Text Box 122"/>
          <p:cNvSpPr txBox="1">
            <a:spLocks noChangeArrowheads="1"/>
          </p:cNvSpPr>
          <p:nvPr/>
        </p:nvSpPr>
        <p:spPr bwMode="auto">
          <a:xfrm>
            <a:off x="8853488" y="4202114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</a:t>
            </a:r>
          </a:p>
        </p:txBody>
      </p:sp>
      <p:cxnSp>
        <p:nvCxnSpPr>
          <p:cNvPr id="33932" name="AutoShape 140"/>
          <p:cNvCxnSpPr>
            <a:cxnSpLocks noChangeShapeType="1"/>
            <a:stCxn id="33906" idx="4"/>
            <a:endCxn id="33910" idx="0"/>
          </p:cNvCxnSpPr>
          <p:nvPr/>
        </p:nvCxnSpPr>
        <p:spPr bwMode="auto">
          <a:xfrm flipH="1">
            <a:off x="9134476" y="4027488"/>
            <a:ext cx="15875" cy="823912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 useBgFill="1">
        <p:nvSpPr>
          <p:cNvPr id="33937" name="Text Box 145"/>
          <p:cNvSpPr txBox="1">
            <a:spLocks noChangeArrowheads="1"/>
          </p:cNvSpPr>
          <p:nvPr/>
        </p:nvSpPr>
        <p:spPr bwMode="auto">
          <a:xfrm>
            <a:off x="8975725" y="5624514"/>
            <a:ext cx="311150" cy="39687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</a:p>
        </p:txBody>
      </p:sp>
      <p:cxnSp>
        <p:nvCxnSpPr>
          <p:cNvPr id="33939" name="AutoShape 147"/>
          <p:cNvCxnSpPr>
            <a:cxnSpLocks noChangeShapeType="1"/>
            <a:stCxn id="33907" idx="2"/>
            <a:endCxn id="33908" idx="6"/>
          </p:cNvCxnSpPr>
          <p:nvPr/>
        </p:nvCxnSpPr>
        <p:spPr bwMode="auto">
          <a:xfrm flipH="1">
            <a:off x="8477251" y="6008688"/>
            <a:ext cx="1317625" cy="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941" name="AutoShape 149"/>
          <p:cNvCxnSpPr>
            <a:cxnSpLocks noChangeShapeType="1"/>
            <a:stCxn id="33863" idx="4"/>
            <a:endCxn id="33867" idx="0"/>
          </p:cNvCxnSpPr>
          <p:nvPr/>
        </p:nvCxnSpPr>
        <p:spPr bwMode="auto">
          <a:xfrm flipH="1">
            <a:off x="9144000" y="990601"/>
            <a:ext cx="6350" cy="82391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943" name="AutoShape 151"/>
          <p:cNvCxnSpPr>
            <a:cxnSpLocks noChangeShapeType="1"/>
            <a:stCxn id="33866" idx="4"/>
            <a:endCxn id="33864" idx="0"/>
          </p:cNvCxnSpPr>
          <p:nvPr/>
        </p:nvCxnSpPr>
        <p:spPr bwMode="auto">
          <a:xfrm>
            <a:off x="10006013" y="1747838"/>
            <a:ext cx="0" cy="995362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>
        <p:nvSpPr>
          <p:cNvPr id="33920" name="Text Box 128"/>
          <p:cNvSpPr txBox="1">
            <a:spLocks noChangeArrowheads="1"/>
          </p:cNvSpPr>
          <p:nvPr/>
        </p:nvSpPr>
        <p:spPr bwMode="auto">
          <a:xfrm>
            <a:off x="10006013" y="5065714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</a:t>
            </a:r>
          </a:p>
        </p:txBody>
      </p:sp>
      <p:cxnSp>
        <p:nvCxnSpPr>
          <p:cNvPr id="33944" name="AutoShape 152"/>
          <p:cNvCxnSpPr>
            <a:cxnSpLocks noChangeShapeType="1"/>
            <a:stCxn id="33909" idx="4"/>
            <a:endCxn id="33907" idx="0"/>
          </p:cNvCxnSpPr>
          <p:nvPr/>
        </p:nvCxnSpPr>
        <p:spPr bwMode="auto">
          <a:xfrm>
            <a:off x="10002838" y="4784726"/>
            <a:ext cx="0" cy="99536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947" name="AutoShape 155"/>
          <p:cNvCxnSpPr>
            <a:cxnSpLocks noChangeShapeType="1"/>
            <a:stCxn id="33868" idx="4"/>
            <a:endCxn id="33865" idx="0"/>
          </p:cNvCxnSpPr>
          <p:nvPr/>
        </p:nvCxnSpPr>
        <p:spPr bwMode="auto">
          <a:xfrm>
            <a:off x="8301038" y="1747838"/>
            <a:ext cx="0" cy="995362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>
        <p:nvSpPr>
          <p:cNvPr id="33915" name="Text Box 123"/>
          <p:cNvSpPr txBox="1">
            <a:spLocks noChangeArrowheads="1"/>
          </p:cNvSpPr>
          <p:nvPr/>
        </p:nvSpPr>
        <p:spPr bwMode="auto">
          <a:xfrm>
            <a:off x="7967663" y="5048251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3</a:t>
            </a:r>
          </a:p>
        </p:txBody>
      </p:sp>
      <p:cxnSp>
        <p:nvCxnSpPr>
          <p:cNvPr id="33948" name="AutoShape 156"/>
          <p:cNvCxnSpPr>
            <a:cxnSpLocks noChangeShapeType="1"/>
            <a:stCxn id="33911" idx="4"/>
            <a:endCxn id="33908" idx="0"/>
          </p:cNvCxnSpPr>
          <p:nvPr/>
        </p:nvCxnSpPr>
        <p:spPr bwMode="auto">
          <a:xfrm>
            <a:off x="8269288" y="4784726"/>
            <a:ext cx="0" cy="99536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950" name="AutoShape 158"/>
          <p:cNvCxnSpPr>
            <a:cxnSpLocks noChangeShapeType="1"/>
            <a:stCxn id="33867" idx="5"/>
            <a:endCxn id="33864" idx="1"/>
          </p:cNvCxnSpPr>
          <p:nvPr/>
        </p:nvCxnSpPr>
        <p:spPr bwMode="auto">
          <a:xfrm>
            <a:off x="9291639" y="2205039"/>
            <a:ext cx="566737" cy="604837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>
        <p:nvSpPr>
          <p:cNvPr id="33919" name="Text Box 127"/>
          <p:cNvSpPr txBox="1">
            <a:spLocks noChangeArrowheads="1"/>
          </p:cNvSpPr>
          <p:nvPr/>
        </p:nvSpPr>
        <p:spPr bwMode="auto">
          <a:xfrm>
            <a:off x="9472613" y="5222876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4</a:t>
            </a:r>
          </a:p>
        </p:txBody>
      </p:sp>
      <p:cxnSp>
        <p:nvCxnSpPr>
          <p:cNvPr id="33951" name="AutoShape 159"/>
          <p:cNvCxnSpPr>
            <a:cxnSpLocks noChangeShapeType="1"/>
            <a:stCxn id="33910" idx="5"/>
            <a:endCxn id="33907" idx="1"/>
          </p:cNvCxnSpPr>
          <p:nvPr/>
        </p:nvCxnSpPr>
        <p:spPr bwMode="auto">
          <a:xfrm>
            <a:off x="9282114" y="5241925"/>
            <a:ext cx="573087" cy="604838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>
        <p:nvSpPr>
          <p:cNvPr id="33916" name="Text Box 124"/>
          <p:cNvSpPr txBox="1">
            <a:spLocks noChangeArrowheads="1"/>
          </p:cNvSpPr>
          <p:nvPr/>
        </p:nvSpPr>
        <p:spPr bwMode="auto">
          <a:xfrm>
            <a:off x="8615363" y="4400551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5</a:t>
            </a:r>
          </a:p>
        </p:txBody>
      </p:sp>
      <p:cxnSp>
        <p:nvCxnSpPr>
          <p:cNvPr id="33953" name="AutoShape 161"/>
          <p:cNvCxnSpPr>
            <a:cxnSpLocks noChangeShapeType="1"/>
            <a:stCxn id="33911" idx="6"/>
            <a:endCxn id="33910" idx="1"/>
          </p:cNvCxnSpPr>
          <p:nvPr/>
        </p:nvCxnSpPr>
        <p:spPr bwMode="auto">
          <a:xfrm>
            <a:off x="8477250" y="4556125"/>
            <a:ext cx="509588" cy="36195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954" name="AutoShape 162"/>
          <p:cNvCxnSpPr>
            <a:cxnSpLocks noChangeShapeType="1"/>
            <a:stCxn id="33863" idx="5"/>
            <a:endCxn id="33866" idx="1"/>
          </p:cNvCxnSpPr>
          <p:nvPr/>
        </p:nvCxnSpPr>
        <p:spPr bwMode="auto">
          <a:xfrm>
            <a:off x="9297989" y="923925"/>
            <a:ext cx="560387" cy="433388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955" name="AutoShape 163"/>
          <p:cNvCxnSpPr>
            <a:cxnSpLocks noChangeShapeType="1"/>
            <a:stCxn id="33867" idx="6"/>
            <a:endCxn id="33866" idx="3"/>
          </p:cNvCxnSpPr>
          <p:nvPr/>
        </p:nvCxnSpPr>
        <p:spPr bwMode="auto">
          <a:xfrm flipV="1">
            <a:off x="9351963" y="1681163"/>
            <a:ext cx="506412" cy="36195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957" name="AutoShape 165"/>
          <p:cNvCxnSpPr>
            <a:cxnSpLocks noChangeShapeType="1"/>
            <a:stCxn id="33868" idx="5"/>
            <a:endCxn id="33867" idx="2"/>
          </p:cNvCxnSpPr>
          <p:nvPr/>
        </p:nvCxnSpPr>
        <p:spPr bwMode="auto">
          <a:xfrm>
            <a:off x="8448676" y="1681163"/>
            <a:ext cx="487363" cy="36195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958" name="AutoShape 166"/>
          <p:cNvCxnSpPr>
            <a:cxnSpLocks noChangeShapeType="1"/>
            <a:stCxn id="33864" idx="2"/>
            <a:endCxn id="33865" idx="6"/>
          </p:cNvCxnSpPr>
          <p:nvPr/>
        </p:nvCxnSpPr>
        <p:spPr bwMode="auto">
          <a:xfrm flipH="1">
            <a:off x="8509000" y="2971800"/>
            <a:ext cx="1289050" cy="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grpSp>
        <p:nvGrpSpPr>
          <p:cNvPr id="33961" name="Group 169"/>
          <p:cNvGrpSpPr>
            <a:grpSpLocks/>
          </p:cNvGrpSpPr>
          <p:nvPr/>
        </p:nvGrpSpPr>
        <p:grpSpPr bwMode="auto">
          <a:xfrm>
            <a:off x="8494713" y="4508500"/>
            <a:ext cx="431800" cy="431800"/>
            <a:chOff x="4150" y="2886"/>
            <a:chExt cx="272" cy="272"/>
          </a:xfrm>
        </p:grpSpPr>
        <p:sp>
          <p:nvSpPr>
            <p:cNvPr id="33959" name="Line 167"/>
            <p:cNvSpPr>
              <a:spLocks noChangeShapeType="1"/>
            </p:cNvSpPr>
            <p:nvPr/>
          </p:nvSpPr>
          <p:spPr bwMode="auto">
            <a:xfrm>
              <a:off x="4221" y="2886"/>
              <a:ext cx="156" cy="272"/>
            </a:xfrm>
            <a:prstGeom prst="line">
              <a:avLst/>
            </a:prstGeom>
            <a:noFill/>
            <a:ln w="25400" cap="sq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960" name="Line 168"/>
            <p:cNvSpPr>
              <a:spLocks noChangeShapeType="1"/>
            </p:cNvSpPr>
            <p:nvPr/>
          </p:nvSpPr>
          <p:spPr bwMode="auto">
            <a:xfrm rot="5400000">
              <a:off x="4208" y="2899"/>
              <a:ext cx="156" cy="272"/>
            </a:xfrm>
            <a:prstGeom prst="line">
              <a:avLst/>
            </a:prstGeom>
            <a:noFill/>
            <a:ln w="25400" cap="sq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3964" name="Text Box 172"/>
          <p:cNvSpPr txBox="1">
            <a:spLocks noChangeArrowheads="1"/>
          </p:cNvSpPr>
          <p:nvPr/>
        </p:nvSpPr>
        <p:spPr bwMode="auto">
          <a:xfrm>
            <a:off x="8948738" y="2971800"/>
            <a:ext cx="4810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N </a:t>
            </a:r>
          </a:p>
        </p:txBody>
      </p:sp>
      <p:sp>
        <p:nvSpPr>
          <p:cNvPr id="33965" name="Text Box 173"/>
          <p:cNvSpPr txBox="1">
            <a:spLocks noChangeArrowheads="1"/>
          </p:cNvSpPr>
          <p:nvPr/>
        </p:nvSpPr>
        <p:spPr bwMode="auto">
          <a:xfrm>
            <a:off x="8926514" y="6067425"/>
            <a:ext cx="44608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T </a:t>
            </a:r>
          </a:p>
        </p:txBody>
      </p:sp>
      <p:sp>
        <p:nvSpPr>
          <p:cNvPr id="33903" name="AutoShape 111"/>
          <p:cNvSpPr>
            <a:spLocks noChangeArrowheads="1"/>
          </p:cNvSpPr>
          <p:nvPr/>
        </p:nvSpPr>
        <p:spPr bwMode="auto">
          <a:xfrm>
            <a:off x="2873142" y="2169482"/>
            <a:ext cx="3988266" cy="2830186"/>
          </a:xfrm>
          <a:prstGeom prst="hexagon">
            <a:avLst>
              <a:gd name="adj" fmla="val 33175"/>
              <a:gd name="vf" fmla="val 115470"/>
            </a:avLst>
          </a:prstGeom>
          <a:solidFill>
            <a:srgbClr val="00FFFF"/>
          </a:solidFill>
          <a:ln w="254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 sz="3600">
                <a:solidFill>
                  <a:schemeClr val="tx1"/>
                </a:solidFill>
                <a:effectLst/>
                <a:ea typeface="华文中宋" pitchFamily="2" charset="-122"/>
              </a:rPr>
              <a:t>最小生成树 </a:t>
            </a:r>
          </a:p>
          <a:p>
            <a:pPr algn="ctr">
              <a:lnSpc>
                <a:spcPct val="150000"/>
              </a:lnSpc>
            </a:pPr>
            <a:r>
              <a:rPr lang="zh-CN" altLang="en-US" sz="3600">
                <a:solidFill>
                  <a:schemeClr val="tx1"/>
                </a:solidFill>
                <a:effectLst/>
                <a:ea typeface="华文中宋" pitchFamily="2" charset="-122"/>
              </a:rPr>
              <a:t> 可能不惟一 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3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3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3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3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3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38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38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39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3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3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3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3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39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3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3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339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33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3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339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33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33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339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000"/>
                                        <p:tgtEl>
                                          <p:spTgt spid="339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1000"/>
                                        <p:tgtEl>
                                          <p:spTgt spid="339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33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33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2000" fill="hold"/>
                                        <p:tgtEl>
                                          <p:spTgt spid="338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2000" fill="hold"/>
                                        <p:tgtEl>
                                          <p:spTgt spid="338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39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39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339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339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1000"/>
                                        <p:tgtEl>
                                          <p:spTgt spid="339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33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33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2000" fill="hold"/>
                                        <p:tgtEl>
                                          <p:spTgt spid="339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2000" fill="hold"/>
                                        <p:tgtEl>
                                          <p:spTgt spid="339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9" grpId="0" animBg="1"/>
      <p:bldP spid="33894" grpId="0" autoUpdateAnimBg="0"/>
      <p:bldP spid="33895" grpId="0" autoUpdateAnimBg="0"/>
      <p:bldP spid="33896" grpId="0" autoUpdateAnimBg="0"/>
      <p:bldP spid="33897" grpId="0" autoUpdateAnimBg="0"/>
      <p:bldP spid="33900" grpId="0" animBg="1"/>
      <p:bldP spid="33906" grpId="0" animBg="1"/>
      <p:bldP spid="33907" grpId="0" animBg="1"/>
      <p:bldP spid="33908" grpId="0" animBg="1"/>
      <p:bldP spid="33909" grpId="0" animBg="1"/>
      <p:bldP spid="33910" grpId="0" animBg="1"/>
      <p:bldP spid="33911" grpId="0" animBg="1"/>
      <p:bldP spid="33914" grpId="0"/>
      <p:bldP spid="33937" grpId="0" animBg="1"/>
      <p:bldP spid="33920" grpId="0"/>
      <p:bldP spid="33915" grpId="0"/>
      <p:bldP spid="33919" grpId="0"/>
      <p:bldP spid="33916" grpId="0"/>
      <p:bldP spid="33965" grpId="0"/>
      <p:bldP spid="3390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6" name="Text Box 4"/>
          <p:cNvSpPr txBox="1">
            <a:spLocks noChangeArrowheads="1"/>
          </p:cNvSpPr>
          <p:nvPr/>
        </p:nvSpPr>
        <p:spPr bwMode="auto">
          <a:xfrm>
            <a:off x="1992314" y="909639"/>
            <a:ext cx="8193087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b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1.  </a:t>
            </a:r>
            <a:r>
              <a:rPr lang="en-US" altLang="zh-CN" i="1" dirty="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个顶点的连通图至少 </a:t>
            </a:r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( ) </a:t>
            </a: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条边。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2. </a:t>
            </a: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在一个无向图的邻接表中，若表结点的个数是 </a:t>
            </a:r>
            <a:r>
              <a:rPr lang="en-US" altLang="zh-CN" i="1" dirty="0">
                <a:solidFill>
                  <a:schemeClr val="tx1"/>
                </a:solidFill>
                <a:effectLst/>
                <a:ea typeface="华文中宋" pitchFamily="2" charset="-122"/>
              </a:rPr>
              <a:t>m</a:t>
            </a: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，则图中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    边的条数是 </a:t>
            </a:r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( ) </a:t>
            </a: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条。 </a:t>
            </a:r>
          </a:p>
        </p:txBody>
      </p:sp>
      <p:sp>
        <p:nvSpPr>
          <p:cNvPr id="166919" name="Text Box 7"/>
          <p:cNvSpPr txBox="1">
            <a:spLocks noChangeArrowheads="1"/>
          </p:cNvSpPr>
          <p:nvPr/>
        </p:nvSpPr>
        <p:spPr bwMode="auto">
          <a:xfrm>
            <a:off x="2003426" y="2981326"/>
            <a:ext cx="8263801" cy="1015663"/>
          </a:xfrm>
          <a:prstGeom prst="rect">
            <a:avLst/>
          </a:prstGeom>
          <a:noFill/>
          <a:ln w="25400" cap="sq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3.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分别用普里姆和克鲁斯卡尔算法构造下图所示网络的最小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  生成树。 </a:t>
            </a:r>
          </a:p>
        </p:txBody>
      </p:sp>
      <p:sp>
        <p:nvSpPr>
          <p:cNvPr id="166920" name="Text Box 8"/>
          <p:cNvSpPr txBox="1">
            <a:spLocks noChangeArrowheads="1"/>
          </p:cNvSpPr>
          <p:nvPr/>
        </p:nvSpPr>
        <p:spPr bwMode="auto">
          <a:xfrm>
            <a:off x="5251356" y="476251"/>
            <a:ext cx="1492716" cy="461665"/>
          </a:xfrm>
          <a:prstGeom prst="rect">
            <a:avLst/>
          </a:prstGeom>
          <a:noFill/>
          <a:ln w="25400" cap="sq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课堂练习</a:t>
            </a:r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grpSp>
        <p:nvGrpSpPr>
          <p:cNvPr id="166921" name="Group 9"/>
          <p:cNvGrpSpPr>
            <a:grpSpLocks/>
          </p:cNvGrpSpPr>
          <p:nvPr/>
        </p:nvGrpSpPr>
        <p:grpSpPr bwMode="auto">
          <a:xfrm>
            <a:off x="3863975" y="3703639"/>
            <a:ext cx="3087688" cy="2401887"/>
            <a:chOff x="728" y="292"/>
            <a:chExt cx="1945" cy="1513"/>
          </a:xfrm>
        </p:grpSpPr>
        <p:sp>
          <p:nvSpPr>
            <p:cNvPr id="166922" name="Oval 10"/>
            <p:cNvSpPr>
              <a:spLocks noChangeArrowheads="1"/>
            </p:cNvSpPr>
            <p:nvPr/>
          </p:nvSpPr>
          <p:spPr bwMode="auto">
            <a:xfrm>
              <a:off x="728" y="837"/>
              <a:ext cx="379" cy="327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166923" name="Oval 11"/>
            <p:cNvSpPr>
              <a:spLocks noChangeArrowheads="1"/>
            </p:cNvSpPr>
            <p:nvPr/>
          </p:nvSpPr>
          <p:spPr bwMode="auto">
            <a:xfrm>
              <a:off x="1590" y="292"/>
              <a:ext cx="379" cy="327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66924" name="Oval 12"/>
            <p:cNvSpPr>
              <a:spLocks noChangeArrowheads="1"/>
            </p:cNvSpPr>
            <p:nvPr/>
          </p:nvSpPr>
          <p:spPr bwMode="auto">
            <a:xfrm>
              <a:off x="1432" y="927"/>
              <a:ext cx="379" cy="327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66925" name="Oval 13"/>
            <p:cNvSpPr>
              <a:spLocks noChangeArrowheads="1"/>
            </p:cNvSpPr>
            <p:nvPr/>
          </p:nvSpPr>
          <p:spPr bwMode="auto">
            <a:xfrm>
              <a:off x="2089" y="1478"/>
              <a:ext cx="379" cy="327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66926" name="Oval 14"/>
            <p:cNvSpPr>
              <a:spLocks noChangeArrowheads="1"/>
            </p:cNvSpPr>
            <p:nvPr/>
          </p:nvSpPr>
          <p:spPr bwMode="auto">
            <a:xfrm>
              <a:off x="2294" y="701"/>
              <a:ext cx="379" cy="327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cxnSp>
          <p:nvCxnSpPr>
            <p:cNvPr id="166927" name="AutoShape 15"/>
            <p:cNvCxnSpPr>
              <a:cxnSpLocks noChangeShapeType="1"/>
              <a:stCxn id="166922" idx="7"/>
              <a:endCxn id="166923" idx="2"/>
            </p:cNvCxnSpPr>
            <p:nvPr/>
          </p:nvCxnSpPr>
          <p:spPr bwMode="auto">
            <a:xfrm flipV="1">
              <a:off x="1051" y="455"/>
              <a:ext cx="539" cy="42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6928" name="AutoShape 16"/>
            <p:cNvCxnSpPr>
              <a:cxnSpLocks noChangeShapeType="1"/>
              <a:stCxn id="166922" idx="6"/>
              <a:endCxn id="166924" idx="2"/>
            </p:cNvCxnSpPr>
            <p:nvPr/>
          </p:nvCxnSpPr>
          <p:spPr bwMode="auto">
            <a:xfrm>
              <a:off x="1107" y="1000"/>
              <a:ext cx="325" cy="9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6929" name="AutoShape 17"/>
            <p:cNvCxnSpPr>
              <a:cxnSpLocks noChangeShapeType="1"/>
              <a:stCxn id="166924" idx="0"/>
              <a:endCxn id="166923" idx="4"/>
            </p:cNvCxnSpPr>
            <p:nvPr/>
          </p:nvCxnSpPr>
          <p:spPr bwMode="auto">
            <a:xfrm flipV="1">
              <a:off x="1622" y="619"/>
              <a:ext cx="158" cy="30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6930" name="AutoShape 18"/>
            <p:cNvCxnSpPr>
              <a:cxnSpLocks noChangeShapeType="1"/>
              <a:stCxn id="166922" idx="4"/>
              <a:endCxn id="166925" idx="3"/>
            </p:cNvCxnSpPr>
            <p:nvPr/>
          </p:nvCxnSpPr>
          <p:spPr bwMode="auto">
            <a:xfrm>
              <a:off x="918" y="1164"/>
              <a:ext cx="1227" cy="59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6931" name="AutoShape 19"/>
            <p:cNvCxnSpPr>
              <a:cxnSpLocks noChangeShapeType="1"/>
              <a:stCxn id="166923" idx="5"/>
              <a:endCxn id="166925" idx="0"/>
            </p:cNvCxnSpPr>
            <p:nvPr/>
          </p:nvCxnSpPr>
          <p:spPr bwMode="auto">
            <a:xfrm>
              <a:off x="1913" y="571"/>
              <a:ext cx="365" cy="90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6932" name="AutoShape 20"/>
            <p:cNvCxnSpPr>
              <a:cxnSpLocks noChangeShapeType="1"/>
              <a:stCxn id="166924" idx="5"/>
              <a:endCxn id="166925" idx="1"/>
            </p:cNvCxnSpPr>
            <p:nvPr/>
          </p:nvCxnSpPr>
          <p:spPr bwMode="auto">
            <a:xfrm>
              <a:off x="1755" y="1206"/>
              <a:ext cx="389" cy="32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6933" name="AutoShape 21"/>
            <p:cNvCxnSpPr>
              <a:cxnSpLocks noChangeShapeType="1"/>
              <a:stCxn id="166923" idx="6"/>
              <a:endCxn id="166926" idx="1"/>
            </p:cNvCxnSpPr>
            <p:nvPr/>
          </p:nvCxnSpPr>
          <p:spPr bwMode="auto">
            <a:xfrm>
              <a:off x="1969" y="455"/>
              <a:ext cx="381" cy="29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6934" name="AutoShape 22"/>
            <p:cNvCxnSpPr>
              <a:cxnSpLocks noChangeShapeType="1"/>
              <a:stCxn id="166926" idx="4"/>
              <a:endCxn id="166925" idx="7"/>
            </p:cNvCxnSpPr>
            <p:nvPr/>
          </p:nvCxnSpPr>
          <p:spPr bwMode="auto">
            <a:xfrm flipH="1">
              <a:off x="2412" y="1028"/>
              <a:ext cx="71" cy="49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66935" name="Text Box 23"/>
            <p:cNvSpPr txBox="1">
              <a:spLocks noChangeArrowheads="1"/>
            </p:cNvSpPr>
            <p:nvPr/>
          </p:nvSpPr>
          <p:spPr bwMode="auto">
            <a:xfrm>
              <a:off x="1189" y="480"/>
              <a:ext cx="196" cy="2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166936" name="Text Box 24"/>
            <p:cNvSpPr txBox="1">
              <a:spLocks noChangeArrowheads="1"/>
            </p:cNvSpPr>
            <p:nvPr/>
          </p:nvSpPr>
          <p:spPr bwMode="auto">
            <a:xfrm>
              <a:off x="1156" y="845"/>
              <a:ext cx="196" cy="2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66937" name="Text Box 25"/>
            <p:cNvSpPr txBox="1">
              <a:spLocks noChangeArrowheads="1"/>
            </p:cNvSpPr>
            <p:nvPr/>
          </p:nvSpPr>
          <p:spPr bwMode="auto">
            <a:xfrm>
              <a:off x="1369" y="1411"/>
              <a:ext cx="196" cy="2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sp>
          <p:nvSpPr>
            <p:cNvPr id="166938" name="Text Box 26"/>
            <p:cNvSpPr txBox="1">
              <a:spLocks noChangeArrowheads="1"/>
            </p:cNvSpPr>
            <p:nvPr/>
          </p:nvSpPr>
          <p:spPr bwMode="auto">
            <a:xfrm>
              <a:off x="1519" y="618"/>
              <a:ext cx="196" cy="2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66939" name="Text Box 27"/>
            <p:cNvSpPr txBox="1">
              <a:spLocks noChangeArrowheads="1"/>
            </p:cNvSpPr>
            <p:nvPr/>
          </p:nvSpPr>
          <p:spPr bwMode="auto">
            <a:xfrm>
              <a:off x="1882" y="1162"/>
              <a:ext cx="196" cy="2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66940" name="Text Box 28"/>
            <p:cNvSpPr txBox="1">
              <a:spLocks noChangeArrowheads="1"/>
            </p:cNvSpPr>
            <p:nvPr/>
          </p:nvSpPr>
          <p:spPr bwMode="auto">
            <a:xfrm>
              <a:off x="2049" y="845"/>
              <a:ext cx="196" cy="2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66941" name="Text Box 29"/>
            <p:cNvSpPr txBox="1">
              <a:spLocks noChangeArrowheads="1"/>
            </p:cNvSpPr>
            <p:nvPr/>
          </p:nvSpPr>
          <p:spPr bwMode="auto">
            <a:xfrm>
              <a:off x="2109" y="413"/>
              <a:ext cx="196" cy="2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66942" name="Text Box 30"/>
            <p:cNvSpPr txBox="1">
              <a:spLocks noChangeArrowheads="1"/>
            </p:cNvSpPr>
            <p:nvPr/>
          </p:nvSpPr>
          <p:spPr bwMode="auto">
            <a:xfrm>
              <a:off x="2412" y="1184"/>
              <a:ext cx="196" cy="2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0" name="Rectangle 4"/>
          <p:cNvSpPr>
            <a:spLocks noChangeArrowheads="1"/>
          </p:cNvSpPr>
          <p:nvPr/>
        </p:nvSpPr>
        <p:spPr bwMode="auto">
          <a:xfrm>
            <a:off x="1631950" y="387350"/>
            <a:ext cx="8147050" cy="24653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indent="266700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4.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分别求出图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4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从 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v2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出发按深度优先搜索和广度优先搜 </a:t>
            </a:r>
          </a:p>
          <a:p>
            <a:pPr indent="266700" eaLnBrk="0" hangingPunct="0"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  索算法遍历得到的顶点序列（假设图的存储结构采用邻 </a:t>
            </a:r>
          </a:p>
          <a:p>
            <a:pPr indent="266700" eaLnBrk="0" hangingPunct="0"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  接矩阵表示）。 </a:t>
            </a:r>
          </a:p>
          <a:p>
            <a:pPr indent="266700" eaLnBrk="0" hangingPunct="0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5.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已知一个有向图的邻接表如图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5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所示，求出根据深度优 </a:t>
            </a:r>
          </a:p>
          <a:p>
            <a:pPr indent="266700" eaLnBrk="0" hangingPunct="0"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  先搜索算法从顶点 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出发遍历得到的顶点序列。 </a:t>
            </a:r>
          </a:p>
        </p:txBody>
      </p:sp>
      <p:grpSp>
        <p:nvGrpSpPr>
          <p:cNvPr id="167942" name="Group 6"/>
          <p:cNvGrpSpPr>
            <a:grpSpLocks/>
          </p:cNvGrpSpPr>
          <p:nvPr/>
        </p:nvGrpSpPr>
        <p:grpSpPr bwMode="auto">
          <a:xfrm>
            <a:off x="2176464" y="3127375"/>
            <a:ext cx="3087687" cy="2401888"/>
            <a:chOff x="3087" y="338"/>
            <a:chExt cx="1945" cy="1513"/>
          </a:xfrm>
        </p:grpSpPr>
        <p:sp>
          <p:nvSpPr>
            <p:cNvPr id="167943" name="Oval 7"/>
            <p:cNvSpPr>
              <a:spLocks noChangeArrowheads="1"/>
            </p:cNvSpPr>
            <p:nvPr/>
          </p:nvSpPr>
          <p:spPr bwMode="auto">
            <a:xfrm>
              <a:off x="3087" y="883"/>
              <a:ext cx="379" cy="327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167944" name="Oval 8"/>
            <p:cNvSpPr>
              <a:spLocks noChangeArrowheads="1"/>
            </p:cNvSpPr>
            <p:nvPr/>
          </p:nvSpPr>
          <p:spPr bwMode="auto">
            <a:xfrm>
              <a:off x="3949" y="338"/>
              <a:ext cx="379" cy="327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67945" name="Oval 9"/>
            <p:cNvSpPr>
              <a:spLocks noChangeArrowheads="1"/>
            </p:cNvSpPr>
            <p:nvPr/>
          </p:nvSpPr>
          <p:spPr bwMode="auto">
            <a:xfrm>
              <a:off x="3791" y="973"/>
              <a:ext cx="379" cy="327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67946" name="Oval 10"/>
            <p:cNvSpPr>
              <a:spLocks noChangeArrowheads="1"/>
            </p:cNvSpPr>
            <p:nvPr/>
          </p:nvSpPr>
          <p:spPr bwMode="auto">
            <a:xfrm>
              <a:off x="4448" y="1524"/>
              <a:ext cx="379" cy="327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67947" name="Oval 11"/>
            <p:cNvSpPr>
              <a:spLocks noChangeArrowheads="1"/>
            </p:cNvSpPr>
            <p:nvPr/>
          </p:nvSpPr>
          <p:spPr bwMode="auto">
            <a:xfrm>
              <a:off x="4653" y="747"/>
              <a:ext cx="379" cy="327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cxnSp>
          <p:nvCxnSpPr>
            <p:cNvPr id="167948" name="AutoShape 12"/>
            <p:cNvCxnSpPr>
              <a:cxnSpLocks noChangeShapeType="1"/>
              <a:stCxn id="167943" idx="7"/>
              <a:endCxn id="167944" idx="2"/>
            </p:cNvCxnSpPr>
            <p:nvPr/>
          </p:nvCxnSpPr>
          <p:spPr bwMode="auto">
            <a:xfrm flipV="1">
              <a:off x="3410" y="502"/>
              <a:ext cx="539" cy="42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49" name="AutoShape 13"/>
            <p:cNvCxnSpPr>
              <a:cxnSpLocks noChangeShapeType="1"/>
              <a:stCxn id="167943" idx="6"/>
              <a:endCxn id="167945" idx="2"/>
            </p:cNvCxnSpPr>
            <p:nvPr/>
          </p:nvCxnSpPr>
          <p:spPr bwMode="auto">
            <a:xfrm>
              <a:off x="3466" y="1047"/>
              <a:ext cx="325" cy="9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50" name="AutoShape 14"/>
            <p:cNvCxnSpPr>
              <a:cxnSpLocks noChangeShapeType="1"/>
              <a:stCxn id="167945" idx="0"/>
              <a:endCxn id="167944" idx="4"/>
            </p:cNvCxnSpPr>
            <p:nvPr/>
          </p:nvCxnSpPr>
          <p:spPr bwMode="auto">
            <a:xfrm flipV="1">
              <a:off x="3980" y="665"/>
              <a:ext cx="158" cy="30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51" name="AutoShape 15"/>
            <p:cNvCxnSpPr>
              <a:cxnSpLocks noChangeShapeType="1"/>
              <a:stCxn id="167954" idx="5"/>
              <a:endCxn id="167946" idx="3"/>
            </p:cNvCxnSpPr>
            <p:nvPr/>
          </p:nvCxnSpPr>
          <p:spPr bwMode="auto">
            <a:xfrm>
              <a:off x="3773" y="1712"/>
              <a:ext cx="730" cy="9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52" name="AutoShape 16"/>
            <p:cNvCxnSpPr>
              <a:cxnSpLocks noChangeShapeType="1"/>
              <a:stCxn id="167944" idx="6"/>
              <a:endCxn id="167947" idx="1"/>
            </p:cNvCxnSpPr>
            <p:nvPr/>
          </p:nvCxnSpPr>
          <p:spPr bwMode="auto">
            <a:xfrm>
              <a:off x="4328" y="502"/>
              <a:ext cx="381" cy="29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53" name="AutoShape 17"/>
            <p:cNvCxnSpPr>
              <a:cxnSpLocks noChangeShapeType="1"/>
              <a:stCxn id="167947" idx="4"/>
              <a:endCxn id="167946" idx="7"/>
            </p:cNvCxnSpPr>
            <p:nvPr/>
          </p:nvCxnSpPr>
          <p:spPr bwMode="auto">
            <a:xfrm flipH="1">
              <a:off x="4771" y="1074"/>
              <a:ext cx="71" cy="49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67954" name="Oval 18"/>
            <p:cNvSpPr>
              <a:spLocks noChangeArrowheads="1"/>
            </p:cNvSpPr>
            <p:nvPr/>
          </p:nvSpPr>
          <p:spPr bwMode="auto">
            <a:xfrm>
              <a:off x="3450" y="1433"/>
              <a:ext cx="379" cy="327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cxnSp>
          <p:nvCxnSpPr>
            <p:cNvPr id="167955" name="AutoShape 19"/>
            <p:cNvCxnSpPr>
              <a:cxnSpLocks noChangeShapeType="1"/>
              <a:stCxn id="167954" idx="7"/>
              <a:endCxn id="167945" idx="4"/>
            </p:cNvCxnSpPr>
            <p:nvPr/>
          </p:nvCxnSpPr>
          <p:spPr bwMode="auto">
            <a:xfrm flipV="1">
              <a:off x="3773" y="1300"/>
              <a:ext cx="207" cy="18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aphicFrame>
        <p:nvGraphicFramePr>
          <p:cNvPr id="167956" name="Group 20"/>
          <p:cNvGraphicFramePr>
            <a:graphicFrameLocks noGrp="1"/>
          </p:cNvGraphicFramePr>
          <p:nvPr/>
        </p:nvGraphicFramePr>
        <p:xfrm>
          <a:off x="5908676" y="3600450"/>
          <a:ext cx="887413" cy="1981200"/>
        </p:xfrm>
        <a:graphic>
          <a:graphicData uri="http://schemas.openxmlformats.org/drawingml/2006/table">
            <a:tbl>
              <a:tblPr/>
              <a:tblGrid>
                <a:gridCol w="44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7976" name="Line 40"/>
          <p:cNvSpPr>
            <a:spLocks noChangeShapeType="1"/>
          </p:cNvSpPr>
          <p:nvPr/>
        </p:nvSpPr>
        <p:spPr bwMode="auto">
          <a:xfrm>
            <a:off x="6580189" y="3816350"/>
            <a:ext cx="5048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7977" name="Line 41"/>
          <p:cNvSpPr>
            <a:spLocks noChangeShapeType="1"/>
          </p:cNvSpPr>
          <p:nvPr/>
        </p:nvSpPr>
        <p:spPr bwMode="auto">
          <a:xfrm>
            <a:off x="6580189" y="4576763"/>
            <a:ext cx="5048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7978" name="Line 42"/>
          <p:cNvSpPr>
            <a:spLocks noChangeShapeType="1"/>
          </p:cNvSpPr>
          <p:nvPr/>
        </p:nvSpPr>
        <p:spPr bwMode="auto">
          <a:xfrm>
            <a:off x="6580189" y="5368925"/>
            <a:ext cx="5048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67979" name="Group 43"/>
          <p:cNvGraphicFramePr>
            <a:graphicFrameLocks noGrp="1"/>
          </p:cNvGraphicFramePr>
          <p:nvPr/>
        </p:nvGraphicFramePr>
        <p:xfrm>
          <a:off x="7085014" y="3636963"/>
          <a:ext cx="815975" cy="396240"/>
        </p:xfrm>
        <a:graphic>
          <a:graphicData uri="http://schemas.openxmlformats.org/drawingml/2006/table">
            <a:tbl>
              <a:tblPr/>
              <a:tblGrid>
                <a:gridCol w="407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7987" name="Text Box 51"/>
          <p:cNvSpPr txBox="1">
            <a:spLocks noChangeArrowheads="1"/>
          </p:cNvSpPr>
          <p:nvPr/>
        </p:nvSpPr>
        <p:spPr bwMode="auto">
          <a:xfrm>
            <a:off x="5519738" y="3671888"/>
            <a:ext cx="415498" cy="1955728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4 </a:t>
            </a:r>
          </a:p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5 </a:t>
            </a:r>
          </a:p>
        </p:txBody>
      </p:sp>
      <p:sp>
        <p:nvSpPr>
          <p:cNvPr id="167988" name="Line 52"/>
          <p:cNvSpPr>
            <a:spLocks noChangeShapeType="1"/>
          </p:cNvSpPr>
          <p:nvPr/>
        </p:nvSpPr>
        <p:spPr bwMode="auto">
          <a:xfrm>
            <a:off x="7659689" y="3816350"/>
            <a:ext cx="5048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67989" name="Group 53"/>
          <p:cNvGraphicFramePr>
            <a:graphicFrameLocks noGrp="1"/>
          </p:cNvGraphicFramePr>
          <p:nvPr/>
        </p:nvGraphicFramePr>
        <p:xfrm>
          <a:off x="8164514" y="3636963"/>
          <a:ext cx="815975" cy="396240"/>
        </p:xfrm>
        <a:graphic>
          <a:graphicData uri="http://schemas.openxmlformats.org/drawingml/2006/table">
            <a:tbl>
              <a:tblPr/>
              <a:tblGrid>
                <a:gridCol w="407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997" name="Group 61"/>
          <p:cNvGraphicFramePr>
            <a:graphicFrameLocks noGrp="1"/>
          </p:cNvGraphicFramePr>
          <p:nvPr/>
        </p:nvGraphicFramePr>
        <p:xfrm>
          <a:off x="9245601" y="3636963"/>
          <a:ext cx="815975" cy="396240"/>
        </p:xfrm>
        <a:graphic>
          <a:graphicData uri="http://schemas.openxmlformats.org/drawingml/2006/table">
            <a:tbl>
              <a:tblPr/>
              <a:tblGrid>
                <a:gridCol w="407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005" name="Line 69"/>
          <p:cNvSpPr>
            <a:spLocks noChangeShapeType="1"/>
          </p:cNvSpPr>
          <p:nvPr/>
        </p:nvSpPr>
        <p:spPr bwMode="auto">
          <a:xfrm>
            <a:off x="8740776" y="3816350"/>
            <a:ext cx="5048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68006" name="Group 70"/>
          <p:cNvGraphicFramePr>
            <a:graphicFrameLocks noGrp="1"/>
          </p:cNvGraphicFramePr>
          <p:nvPr/>
        </p:nvGraphicFramePr>
        <p:xfrm>
          <a:off x="7085014" y="4357688"/>
          <a:ext cx="815975" cy="396240"/>
        </p:xfrm>
        <a:graphic>
          <a:graphicData uri="http://schemas.openxmlformats.org/drawingml/2006/table">
            <a:tbl>
              <a:tblPr/>
              <a:tblGrid>
                <a:gridCol w="407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014" name="Line 78"/>
          <p:cNvSpPr>
            <a:spLocks noChangeShapeType="1"/>
          </p:cNvSpPr>
          <p:nvPr/>
        </p:nvSpPr>
        <p:spPr bwMode="auto">
          <a:xfrm>
            <a:off x="7659689" y="4537075"/>
            <a:ext cx="5048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68015" name="Group 79"/>
          <p:cNvGraphicFramePr>
            <a:graphicFrameLocks noGrp="1"/>
          </p:cNvGraphicFramePr>
          <p:nvPr/>
        </p:nvGraphicFramePr>
        <p:xfrm>
          <a:off x="8164514" y="4357688"/>
          <a:ext cx="815975" cy="396240"/>
        </p:xfrm>
        <a:graphic>
          <a:graphicData uri="http://schemas.openxmlformats.org/drawingml/2006/table">
            <a:tbl>
              <a:tblPr/>
              <a:tblGrid>
                <a:gridCol w="407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8023" name="Group 87"/>
          <p:cNvGraphicFramePr>
            <a:graphicFrameLocks noGrp="1"/>
          </p:cNvGraphicFramePr>
          <p:nvPr/>
        </p:nvGraphicFramePr>
        <p:xfrm>
          <a:off x="7085014" y="5149850"/>
          <a:ext cx="815975" cy="396240"/>
        </p:xfrm>
        <a:graphic>
          <a:graphicData uri="http://schemas.openxmlformats.org/drawingml/2006/table">
            <a:tbl>
              <a:tblPr/>
              <a:tblGrid>
                <a:gridCol w="407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031" name="Line 95"/>
          <p:cNvSpPr>
            <a:spLocks noChangeShapeType="1"/>
          </p:cNvSpPr>
          <p:nvPr/>
        </p:nvSpPr>
        <p:spPr bwMode="auto">
          <a:xfrm>
            <a:off x="7659689" y="5329238"/>
            <a:ext cx="5048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68032" name="Group 96"/>
          <p:cNvGraphicFramePr>
            <a:graphicFrameLocks noGrp="1"/>
          </p:cNvGraphicFramePr>
          <p:nvPr/>
        </p:nvGraphicFramePr>
        <p:xfrm>
          <a:off x="8164514" y="5149850"/>
          <a:ext cx="815975" cy="396240"/>
        </p:xfrm>
        <a:graphic>
          <a:graphicData uri="http://schemas.openxmlformats.org/drawingml/2006/table">
            <a:tbl>
              <a:tblPr/>
              <a:tblGrid>
                <a:gridCol w="407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040" name="Rectangle 104"/>
          <p:cNvSpPr>
            <a:spLocks noChangeArrowheads="1"/>
          </p:cNvSpPr>
          <p:nvPr/>
        </p:nvSpPr>
        <p:spPr bwMode="auto">
          <a:xfrm>
            <a:off x="3432175" y="5635625"/>
            <a:ext cx="717550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4</a:t>
            </a:r>
          </a:p>
        </p:txBody>
      </p:sp>
      <p:sp>
        <p:nvSpPr>
          <p:cNvPr id="168041" name="Rectangle 105"/>
          <p:cNvSpPr>
            <a:spLocks noChangeArrowheads="1"/>
          </p:cNvSpPr>
          <p:nvPr/>
        </p:nvSpPr>
        <p:spPr bwMode="auto">
          <a:xfrm>
            <a:off x="6962775" y="5635625"/>
            <a:ext cx="717550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5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4" name="Text Box 4"/>
          <p:cNvSpPr txBox="1">
            <a:spLocks noChangeArrowheads="1"/>
          </p:cNvSpPr>
          <p:nvPr/>
        </p:nvSpPr>
        <p:spPr bwMode="auto">
          <a:xfrm>
            <a:off x="1690689" y="404814"/>
            <a:ext cx="8797925" cy="60356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选择题 </a:t>
            </a:r>
            <a:b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1.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在一个图中，所有顶点的度数之和等于所有边数的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( )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倍。  </a:t>
            </a:r>
            <a:b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   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1/2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2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D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4 </a:t>
            </a:r>
            <a:b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2.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在一个有向图中，所有顶点的入度之和等于所有顶点的出度之和的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( )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倍。 </a:t>
            </a:r>
            <a:b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   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1/2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2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D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4 </a:t>
            </a:r>
            <a:b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3.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一个有 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个顶点的无向图最多有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( )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条边。 </a:t>
            </a:r>
            <a:b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   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i="1" baseline="-2500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-1)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-1)/2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D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2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 </a:t>
            </a:r>
            <a:b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4.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具有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4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个顶点的无向完全图有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( )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条边。  </a:t>
            </a:r>
            <a:b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   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6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12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16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D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20 </a:t>
            </a:r>
            <a:b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5.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具有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6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个顶点的无向图至少应有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( )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条边才能确保是一个连通图。</a:t>
            </a:r>
            <a:b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   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5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6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7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D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8</a:t>
            </a:r>
            <a:b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6.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在一个具有 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个顶点的无向图中，要连通全部顶点至少需要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( )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条边。 </a:t>
            </a:r>
            <a:b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   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+ 1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– 1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D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/2 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8" name="Text Box 4"/>
          <p:cNvSpPr txBox="1">
            <a:spLocks noChangeArrowheads="1"/>
          </p:cNvSpPr>
          <p:nvPr/>
        </p:nvSpPr>
        <p:spPr bwMode="auto">
          <a:xfrm>
            <a:off x="1633539" y="468314"/>
            <a:ext cx="8847137" cy="51212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0"/>
              </a:spcBef>
              <a:buFontTx/>
              <a:buAutoNum type="arabicPeriod" startAt="7"/>
            </a:pP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对于一个具有 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个顶点的无向图，若采用邻接矩阵表示，则该矩阵的大小 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       为 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( )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。 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  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-1)2  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n 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-1  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D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baseline="30000" dirty="0">
                <a:solidFill>
                  <a:schemeClr val="tx1"/>
                </a:solidFill>
                <a:effectLst/>
                <a:ea typeface="华文中宋" pitchFamily="2" charset="-122"/>
              </a:rPr>
              <a:t>2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Tx/>
              <a:buAutoNum type="arabicPeriod" startAt="8"/>
            </a:pP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对于一个具有 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个顶点和 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条边的无向图，若采用邻接表表示，则表头数 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       组的大小为 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( )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，所有邻接表中表结点的总数是 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( )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。 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①（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    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+1   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-1   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D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 err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华文中宋" pitchFamily="2" charset="-122"/>
              </a:rPr>
              <a:t>+</a:t>
            </a:r>
            <a:r>
              <a:rPr lang="en-US" altLang="zh-CN" sz="2000" i="1" dirty="0" err="1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b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②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/2 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e        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2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e     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D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 err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华文中宋" pitchFamily="2" charset="-122"/>
              </a:rPr>
              <a:t>+</a:t>
            </a:r>
            <a:r>
              <a:rPr lang="en-US" altLang="zh-CN" sz="2000" i="1" dirty="0" err="1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Tx/>
              <a:buAutoNum type="arabicPeriod" startAt="9"/>
            </a:pP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图的深度优先遍历算法类似于树的（ ）。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）先根遍历    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）后根遍历   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）按层遍历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Tx/>
              <a:buAutoNum type="arabicPeriod" startAt="9"/>
            </a:pP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图的广度优先遍历算法类似于树的（ ）。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）先根遍历    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）后根遍历   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）按层遍历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8" name="Text Box 98"/>
          <p:cNvSpPr txBox="1">
            <a:spLocks noChangeArrowheads="1"/>
          </p:cNvSpPr>
          <p:nvPr/>
        </p:nvSpPr>
        <p:spPr bwMode="auto">
          <a:xfrm>
            <a:off x="1992313" y="549275"/>
            <a:ext cx="3689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7.5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有向无环图及其应用  </a:t>
            </a:r>
          </a:p>
        </p:txBody>
      </p:sp>
      <p:sp>
        <p:nvSpPr>
          <p:cNvPr id="30819" name="Text Box 99"/>
          <p:cNvSpPr txBox="1">
            <a:spLocks noChangeArrowheads="1"/>
          </p:cNvSpPr>
          <p:nvPr/>
        </p:nvSpPr>
        <p:spPr bwMode="auto">
          <a:xfrm>
            <a:off x="2614614" y="1206501"/>
            <a:ext cx="7672387" cy="137001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有向无环图：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无环的有向图，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 简称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DAG (Directed Acycline Graph)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grpSp>
        <p:nvGrpSpPr>
          <p:cNvPr id="31056" name="Group 336"/>
          <p:cNvGrpSpPr>
            <a:grpSpLocks/>
          </p:cNvGrpSpPr>
          <p:nvPr/>
        </p:nvGrpSpPr>
        <p:grpSpPr bwMode="auto">
          <a:xfrm>
            <a:off x="2959100" y="2827338"/>
            <a:ext cx="1873250" cy="2451099"/>
            <a:chOff x="657" y="1819"/>
            <a:chExt cx="1180" cy="1544"/>
          </a:xfrm>
        </p:grpSpPr>
        <p:sp>
          <p:nvSpPr>
            <p:cNvPr id="30891" name="Oval 171"/>
            <p:cNvSpPr>
              <a:spLocks noChangeArrowheads="1"/>
            </p:cNvSpPr>
            <p:nvPr/>
          </p:nvSpPr>
          <p:spPr bwMode="auto">
            <a:xfrm>
              <a:off x="1292" y="1819"/>
              <a:ext cx="272" cy="409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892" name="Oval 172"/>
            <p:cNvSpPr>
              <a:spLocks noChangeArrowheads="1"/>
            </p:cNvSpPr>
            <p:nvPr/>
          </p:nvSpPr>
          <p:spPr bwMode="auto">
            <a:xfrm>
              <a:off x="975" y="2363"/>
              <a:ext cx="272" cy="409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893" name="Oval 173"/>
            <p:cNvSpPr>
              <a:spLocks noChangeArrowheads="1"/>
            </p:cNvSpPr>
            <p:nvPr/>
          </p:nvSpPr>
          <p:spPr bwMode="auto">
            <a:xfrm>
              <a:off x="1565" y="2364"/>
              <a:ext cx="272" cy="409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894" name="Oval 174"/>
            <p:cNvSpPr>
              <a:spLocks noChangeArrowheads="1"/>
            </p:cNvSpPr>
            <p:nvPr/>
          </p:nvSpPr>
          <p:spPr bwMode="auto">
            <a:xfrm>
              <a:off x="657" y="2953"/>
              <a:ext cx="272" cy="409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895" name="Oval 175"/>
            <p:cNvSpPr>
              <a:spLocks noChangeArrowheads="1"/>
            </p:cNvSpPr>
            <p:nvPr/>
          </p:nvSpPr>
          <p:spPr bwMode="auto">
            <a:xfrm>
              <a:off x="1292" y="2954"/>
              <a:ext cx="272" cy="409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30896" name="AutoShape 176"/>
            <p:cNvCxnSpPr>
              <a:cxnSpLocks noChangeShapeType="1"/>
              <a:stCxn id="30891" idx="3"/>
              <a:endCxn id="30892" idx="0"/>
            </p:cNvCxnSpPr>
            <p:nvPr/>
          </p:nvCxnSpPr>
          <p:spPr bwMode="auto">
            <a:xfrm flipH="1">
              <a:off x="1111" y="2168"/>
              <a:ext cx="221" cy="195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897" name="AutoShape 177"/>
            <p:cNvCxnSpPr>
              <a:cxnSpLocks noChangeShapeType="1"/>
              <a:stCxn id="30891" idx="5"/>
              <a:endCxn id="30893" idx="0"/>
            </p:cNvCxnSpPr>
            <p:nvPr/>
          </p:nvCxnSpPr>
          <p:spPr bwMode="auto">
            <a:xfrm>
              <a:off x="1524" y="2168"/>
              <a:ext cx="177" cy="196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898" name="AutoShape 178"/>
            <p:cNvCxnSpPr>
              <a:cxnSpLocks noChangeShapeType="1"/>
              <a:stCxn id="30892" idx="5"/>
              <a:endCxn id="30895" idx="0"/>
            </p:cNvCxnSpPr>
            <p:nvPr/>
          </p:nvCxnSpPr>
          <p:spPr bwMode="auto">
            <a:xfrm>
              <a:off x="1207" y="2712"/>
              <a:ext cx="221" cy="24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899" name="AutoShape 179"/>
            <p:cNvCxnSpPr>
              <a:cxnSpLocks noChangeShapeType="1"/>
              <a:stCxn id="30892" idx="3"/>
              <a:endCxn id="30894" idx="0"/>
            </p:cNvCxnSpPr>
            <p:nvPr/>
          </p:nvCxnSpPr>
          <p:spPr bwMode="auto">
            <a:xfrm flipH="1">
              <a:off x="793" y="2712"/>
              <a:ext cx="222" cy="241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31058" name="Group 338"/>
          <p:cNvGrpSpPr>
            <a:grpSpLocks/>
          </p:cNvGrpSpPr>
          <p:nvPr/>
        </p:nvGrpSpPr>
        <p:grpSpPr bwMode="auto">
          <a:xfrm>
            <a:off x="5408614" y="2827338"/>
            <a:ext cx="1946275" cy="2451099"/>
            <a:chOff x="2380" y="1819"/>
            <a:chExt cx="1226" cy="1544"/>
          </a:xfrm>
        </p:grpSpPr>
        <p:sp>
          <p:nvSpPr>
            <p:cNvPr id="30900" name="Oval 180"/>
            <p:cNvSpPr>
              <a:spLocks noChangeArrowheads="1"/>
            </p:cNvSpPr>
            <p:nvPr/>
          </p:nvSpPr>
          <p:spPr bwMode="auto">
            <a:xfrm>
              <a:off x="3016" y="1819"/>
              <a:ext cx="272" cy="409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901" name="Oval 181"/>
            <p:cNvSpPr>
              <a:spLocks noChangeArrowheads="1"/>
            </p:cNvSpPr>
            <p:nvPr/>
          </p:nvSpPr>
          <p:spPr bwMode="auto">
            <a:xfrm>
              <a:off x="2698" y="2363"/>
              <a:ext cx="272" cy="409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902" name="Oval 182"/>
            <p:cNvSpPr>
              <a:spLocks noChangeArrowheads="1"/>
            </p:cNvSpPr>
            <p:nvPr/>
          </p:nvSpPr>
          <p:spPr bwMode="auto">
            <a:xfrm>
              <a:off x="3334" y="2364"/>
              <a:ext cx="272" cy="409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903" name="Oval 183"/>
            <p:cNvSpPr>
              <a:spLocks noChangeArrowheads="1"/>
            </p:cNvSpPr>
            <p:nvPr/>
          </p:nvSpPr>
          <p:spPr bwMode="auto">
            <a:xfrm>
              <a:off x="2380" y="2953"/>
              <a:ext cx="272" cy="409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904" name="Oval 184"/>
            <p:cNvSpPr>
              <a:spLocks noChangeArrowheads="1"/>
            </p:cNvSpPr>
            <p:nvPr/>
          </p:nvSpPr>
          <p:spPr bwMode="auto">
            <a:xfrm>
              <a:off x="3016" y="2954"/>
              <a:ext cx="272" cy="409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30905" name="AutoShape 185"/>
            <p:cNvCxnSpPr>
              <a:cxnSpLocks noChangeShapeType="1"/>
              <a:stCxn id="30900" idx="3"/>
              <a:endCxn id="30901" idx="0"/>
            </p:cNvCxnSpPr>
            <p:nvPr/>
          </p:nvCxnSpPr>
          <p:spPr bwMode="auto">
            <a:xfrm flipH="1">
              <a:off x="2834" y="2168"/>
              <a:ext cx="222" cy="195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906" name="AutoShape 186"/>
            <p:cNvCxnSpPr>
              <a:cxnSpLocks noChangeShapeType="1"/>
              <a:stCxn id="30900" idx="5"/>
              <a:endCxn id="30902" idx="0"/>
            </p:cNvCxnSpPr>
            <p:nvPr/>
          </p:nvCxnSpPr>
          <p:spPr bwMode="auto">
            <a:xfrm>
              <a:off x="3248" y="2168"/>
              <a:ext cx="222" cy="196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907" name="AutoShape 187"/>
            <p:cNvCxnSpPr>
              <a:cxnSpLocks noChangeShapeType="1"/>
              <a:stCxn id="30901" idx="5"/>
              <a:endCxn id="30904" idx="1"/>
            </p:cNvCxnSpPr>
            <p:nvPr/>
          </p:nvCxnSpPr>
          <p:spPr bwMode="auto">
            <a:xfrm>
              <a:off x="2930" y="2712"/>
              <a:ext cx="126" cy="30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908" name="AutoShape 188"/>
            <p:cNvCxnSpPr>
              <a:cxnSpLocks noChangeShapeType="1"/>
              <a:stCxn id="30901" idx="3"/>
              <a:endCxn id="30903" idx="0"/>
            </p:cNvCxnSpPr>
            <p:nvPr/>
          </p:nvCxnSpPr>
          <p:spPr bwMode="auto">
            <a:xfrm flipH="1">
              <a:off x="2516" y="2712"/>
              <a:ext cx="222" cy="241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909" name="AutoShape 189"/>
            <p:cNvCxnSpPr>
              <a:cxnSpLocks noChangeShapeType="1"/>
              <a:stCxn id="30902" idx="3"/>
              <a:endCxn id="30904" idx="7"/>
            </p:cNvCxnSpPr>
            <p:nvPr/>
          </p:nvCxnSpPr>
          <p:spPr bwMode="auto">
            <a:xfrm flipH="1">
              <a:off x="3248" y="2713"/>
              <a:ext cx="126" cy="301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31057" name="Group 337"/>
          <p:cNvGrpSpPr>
            <a:grpSpLocks/>
          </p:cNvGrpSpPr>
          <p:nvPr/>
        </p:nvGrpSpPr>
        <p:grpSpPr bwMode="auto">
          <a:xfrm>
            <a:off x="7859713" y="2827338"/>
            <a:ext cx="1943100" cy="2451099"/>
            <a:chOff x="4105" y="1819"/>
            <a:chExt cx="1224" cy="1544"/>
          </a:xfrm>
        </p:grpSpPr>
        <p:sp>
          <p:nvSpPr>
            <p:cNvPr id="30910" name="Oval 190"/>
            <p:cNvSpPr>
              <a:spLocks noChangeArrowheads="1"/>
            </p:cNvSpPr>
            <p:nvPr/>
          </p:nvSpPr>
          <p:spPr bwMode="auto">
            <a:xfrm>
              <a:off x="4740" y="1819"/>
              <a:ext cx="272" cy="409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911" name="Oval 191"/>
            <p:cNvSpPr>
              <a:spLocks noChangeArrowheads="1"/>
            </p:cNvSpPr>
            <p:nvPr/>
          </p:nvSpPr>
          <p:spPr bwMode="auto">
            <a:xfrm>
              <a:off x="4423" y="2363"/>
              <a:ext cx="272" cy="409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912" name="Oval 192"/>
            <p:cNvSpPr>
              <a:spLocks noChangeArrowheads="1"/>
            </p:cNvSpPr>
            <p:nvPr/>
          </p:nvSpPr>
          <p:spPr bwMode="auto">
            <a:xfrm>
              <a:off x="5057" y="2364"/>
              <a:ext cx="272" cy="409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913" name="Oval 193"/>
            <p:cNvSpPr>
              <a:spLocks noChangeArrowheads="1"/>
            </p:cNvSpPr>
            <p:nvPr/>
          </p:nvSpPr>
          <p:spPr bwMode="auto">
            <a:xfrm>
              <a:off x="4105" y="2953"/>
              <a:ext cx="272" cy="409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914" name="Oval 194"/>
            <p:cNvSpPr>
              <a:spLocks noChangeArrowheads="1"/>
            </p:cNvSpPr>
            <p:nvPr/>
          </p:nvSpPr>
          <p:spPr bwMode="auto">
            <a:xfrm>
              <a:off x="4740" y="2954"/>
              <a:ext cx="272" cy="409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30915" name="AutoShape 195"/>
            <p:cNvCxnSpPr>
              <a:cxnSpLocks noChangeShapeType="1"/>
              <a:stCxn id="30910" idx="3"/>
              <a:endCxn id="30911" idx="0"/>
            </p:cNvCxnSpPr>
            <p:nvPr/>
          </p:nvCxnSpPr>
          <p:spPr bwMode="auto">
            <a:xfrm flipH="1">
              <a:off x="4559" y="2168"/>
              <a:ext cx="221" cy="195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916" name="AutoShape 196"/>
            <p:cNvCxnSpPr>
              <a:cxnSpLocks noChangeShapeType="1"/>
              <a:stCxn id="30910" idx="5"/>
              <a:endCxn id="30912" idx="0"/>
            </p:cNvCxnSpPr>
            <p:nvPr/>
          </p:nvCxnSpPr>
          <p:spPr bwMode="auto">
            <a:xfrm>
              <a:off x="4972" y="2168"/>
              <a:ext cx="221" cy="196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917" name="AutoShape 197"/>
            <p:cNvCxnSpPr>
              <a:cxnSpLocks noChangeShapeType="1"/>
              <a:stCxn id="30914" idx="0"/>
              <a:endCxn id="30911" idx="5"/>
            </p:cNvCxnSpPr>
            <p:nvPr/>
          </p:nvCxnSpPr>
          <p:spPr bwMode="auto">
            <a:xfrm flipH="1" flipV="1">
              <a:off x="4655" y="2712"/>
              <a:ext cx="221" cy="24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918" name="AutoShape 198"/>
            <p:cNvCxnSpPr>
              <a:cxnSpLocks noChangeShapeType="1"/>
              <a:stCxn id="30911" idx="3"/>
              <a:endCxn id="30913" idx="0"/>
            </p:cNvCxnSpPr>
            <p:nvPr/>
          </p:nvCxnSpPr>
          <p:spPr bwMode="auto">
            <a:xfrm flipH="1">
              <a:off x="4241" y="2712"/>
              <a:ext cx="222" cy="241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919" name="AutoShape 199"/>
            <p:cNvCxnSpPr>
              <a:cxnSpLocks noChangeShapeType="1"/>
              <a:stCxn id="30912" idx="3"/>
              <a:endCxn id="30914" idx="7"/>
            </p:cNvCxnSpPr>
            <p:nvPr/>
          </p:nvCxnSpPr>
          <p:spPr bwMode="auto">
            <a:xfrm flipH="1">
              <a:off x="4972" y="2713"/>
              <a:ext cx="125" cy="301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920" name="AutoShape 200"/>
            <p:cNvCxnSpPr>
              <a:cxnSpLocks noChangeShapeType="1"/>
              <a:stCxn id="30913" idx="6"/>
              <a:endCxn id="30914" idx="2"/>
            </p:cNvCxnSpPr>
            <p:nvPr/>
          </p:nvCxnSpPr>
          <p:spPr bwMode="auto">
            <a:xfrm>
              <a:off x="4377" y="3158"/>
              <a:ext cx="363" cy="1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31052" name="Text Box 332"/>
          <p:cNvSpPr txBox="1">
            <a:spLocks noChangeArrowheads="1"/>
          </p:cNvSpPr>
          <p:nvPr/>
        </p:nvSpPr>
        <p:spPr bwMode="auto">
          <a:xfrm>
            <a:off x="3419476" y="5432425"/>
            <a:ext cx="1196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有向树 </a:t>
            </a:r>
          </a:p>
        </p:txBody>
      </p:sp>
      <p:sp>
        <p:nvSpPr>
          <p:cNvPr id="31054" name="Text Box 334"/>
          <p:cNvSpPr txBox="1">
            <a:spLocks noChangeArrowheads="1"/>
          </p:cNvSpPr>
          <p:nvPr/>
        </p:nvSpPr>
        <p:spPr bwMode="auto">
          <a:xfrm>
            <a:off x="5619751" y="5432425"/>
            <a:ext cx="18065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有向无环图 </a:t>
            </a:r>
          </a:p>
        </p:txBody>
      </p:sp>
      <p:sp>
        <p:nvSpPr>
          <p:cNvPr id="31055" name="Text Box 335"/>
          <p:cNvSpPr txBox="1">
            <a:spLocks noChangeArrowheads="1"/>
          </p:cNvSpPr>
          <p:nvPr/>
        </p:nvSpPr>
        <p:spPr bwMode="auto">
          <a:xfrm>
            <a:off x="8291514" y="5432425"/>
            <a:ext cx="1196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有向图 </a:t>
            </a: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8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08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3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3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19" grpId="0" autoUpdateAnimBg="0"/>
      <p:bldP spid="31052" grpId="0"/>
      <p:bldP spid="31054" grpId="0"/>
      <p:bldP spid="3105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Oval 8">
            <a:extLst>
              <a:ext uri="{FF2B5EF4-FFF2-40B4-BE49-F238E27FC236}">
                <a16:creationId xmlns:a16="http://schemas.microsoft.com/office/drawing/2014/main" id="{131FB212-849E-4195-B2A9-B33B7EFAAA5D}"/>
              </a:ext>
            </a:extLst>
          </p:cNvPr>
          <p:cNvSpPr>
            <a:spLocks noChangeArrowheads="1"/>
          </p:cNvSpPr>
          <p:nvPr/>
        </p:nvSpPr>
        <p:spPr bwMode="auto">
          <a:xfrm rot="2197608">
            <a:off x="5015409" y="2900784"/>
            <a:ext cx="1512888" cy="2233613"/>
          </a:xfrm>
          <a:prstGeom prst="ellipse">
            <a:avLst/>
          </a:prstGeom>
          <a:solidFill>
            <a:srgbClr val="00FF00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0" name="Oval 7">
            <a:extLst>
              <a:ext uri="{FF2B5EF4-FFF2-40B4-BE49-F238E27FC236}">
                <a16:creationId xmlns:a16="http://schemas.microsoft.com/office/drawing/2014/main" id="{E3349790-6E11-43D6-B3EE-34C8246CB42C}"/>
              </a:ext>
            </a:extLst>
          </p:cNvPr>
          <p:cNvSpPr>
            <a:spLocks noChangeArrowheads="1"/>
          </p:cNvSpPr>
          <p:nvPr/>
        </p:nvSpPr>
        <p:spPr bwMode="auto">
          <a:xfrm rot="2197608">
            <a:off x="9336584" y="3157959"/>
            <a:ext cx="1368425" cy="2233613"/>
          </a:xfrm>
          <a:prstGeom prst="ellipse">
            <a:avLst/>
          </a:prstGeom>
          <a:solidFill>
            <a:srgbClr val="00FF00"/>
          </a:solidFill>
          <a:ln w="25400" cap="sq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1" name="Oval 5">
            <a:extLst>
              <a:ext uri="{FF2B5EF4-FFF2-40B4-BE49-F238E27FC236}">
                <a16:creationId xmlns:a16="http://schemas.microsoft.com/office/drawing/2014/main" id="{E067780C-CAFA-464D-9EB1-3385302E2991}"/>
              </a:ext>
            </a:extLst>
          </p:cNvPr>
          <p:cNvSpPr>
            <a:spLocks noChangeArrowheads="1"/>
          </p:cNvSpPr>
          <p:nvPr/>
        </p:nvSpPr>
        <p:spPr bwMode="auto">
          <a:xfrm rot="2197608">
            <a:off x="6671172" y="2397547"/>
            <a:ext cx="1512887" cy="2233612"/>
          </a:xfrm>
          <a:prstGeom prst="ellipse">
            <a:avLst/>
          </a:prstGeom>
          <a:solidFill>
            <a:srgbClr val="00FF00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2" name="AutoShape 136">
            <a:extLst>
              <a:ext uri="{FF2B5EF4-FFF2-40B4-BE49-F238E27FC236}">
                <a16:creationId xmlns:a16="http://schemas.microsoft.com/office/drawing/2014/main" id="{234B5A18-1F88-4DFA-A377-31B45828F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8072" y="3559597"/>
            <a:ext cx="1584325" cy="1295400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3" name="AutoShape 6">
            <a:extLst>
              <a:ext uri="{FF2B5EF4-FFF2-40B4-BE49-F238E27FC236}">
                <a16:creationId xmlns:a16="http://schemas.microsoft.com/office/drawing/2014/main" id="{C1A378C3-8461-4107-AA91-E82BC9627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7659" y="3692947"/>
            <a:ext cx="1584325" cy="1295400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4" name="AutoShape 9">
            <a:extLst>
              <a:ext uri="{FF2B5EF4-FFF2-40B4-BE49-F238E27FC236}">
                <a16:creationId xmlns:a16="http://schemas.microsoft.com/office/drawing/2014/main" id="{CB5D1D32-8D5F-4843-8B3C-47C4164BC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1447" y="4126334"/>
            <a:ext cx="1584325" cy="1295400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5" name="AutoShape 10">
            <a:extLst>
              <a:ext uri="{FF2B5EF4-FFF2-40B4-BE49-F238E27FC236}">
                <a16:creationId xmlns:a16="http://schemas.microsoft.com/office/drawing/2014/main" id="{E68D3D1A-D1B4-4576-9554-ACD3571B0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9959" y="4558134"/>
            <a:ext cx="577850" cy="503238"/>
          </a:xfrm>
          <a:prstGeom prst="roundRect">
            <a:avLst>
              <a:gd name="adj" fmla="val 16667"/>
            </a:avLst>
          </a:prstGeom>
          <a:solidFill>
            <a:srgbClr val="0000FF"/>
          </a:solidFill>
          <a:ln w="25400" cap="sq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6" name="AutoShape 11">
            <a:extLst>
              <a:ext uri="{FF2B5EF4-FFF2-40B4-BE49-F238E27FC236}">
                <a16:creationId xmlns:a16="http://schemas.microsoft.com/office/drawing/2014/main" id="{551E6B15-2215-4D28-87E4-68197629A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9284" y="4342234"/>
            <a:ext cx="1152525" cy="576263"/>
          </a:xfrm>
          <a:prstGeom prst="roundRect">
            <a:avLst>
              <a:gd name="adj" fmla="val 16667"/>
            </a:avLst>
          </a:prstGeom>
          <a:solidFill>
            <a:srgbClr val="0000FF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7" name="Text Box 45">
            <a:extLst>
              <a:ext uri="{FF2B5EF4-FFF2-40B4-BE49-F238E27FC236}">
                <a16:creationId xmlns:a16="http://schemas.microsoft.com/office/drawing/2014/main" id="{F5E8877F-D792-4E5F-992D-5C40B430AE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584" y="957684"/>
            <a:ext cx="4679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、描述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含有公共子式的表达式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： </a:t>
            </a:r>
          </a:p>
        </p:txBody>
      </p:sp>
      <p:graphicFrame>
        <p:nvGraphicFramePr>
          <p:cNvPr id="108" name="Object 46">
            <a:extLst>
              <a:ext uri="{FF2B5EF4-FFF2-40B4-BE49-F238E27FC236}">
                <a16:creationId xmlns:a16="http://schemas.microsoft.com/office/drawing/2014/main" id="{C3F822B7-1DF1-48FB-9E25-56436AFCB3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6045240"/>
              </p:ext>
            </p:extLst>
          </p:nvPr>
        </p:nvGraphicFramePr>
        <p:xfrm>
          <a:off x="3286622" y="1533947"/>
          <a:ext cx="6911975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3" name="公式" r:id="rId4" imgW="2920680" imgH="203040" progId="Equation.3">
                  <p:embed/>
                </p:oleObj>
              </mc:Choice>
              <mc:Fallback>
                <p:oleObj name="公式" r:id="rId4" imgW="2920680" imgH="203040" progId="Equation.3">
                  <p:embed/>
                  <p:pic>
                    <p:nvPicPr>
                      <p:cNvPr id="143406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622" y="1533947"/>
                        <a:ext cx="6911975" cy="48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9" name="Group 47">
            <a:extLst>
              <a:ext uri="{FF2B5EF4-FFF2-40B4-BE49-F238E27FC236}">
                <a16:creationId xmlns:a16="http://schemas.microsoft.com/office/drawing/2014/main" id="{2EC4CD35-595D-4ED2-A867-67E8D80A9EBF}"/>
              </a:ext>
            </a:extLst>
          </p:cNvPr>
          <p:cNvGrpSpPr>
            <a:grpSpLocks/>
          </p:cNvGrpSpPr>
          <p:nvPr/>
        </p:nvGrpSpPr>
        <p:grpSpPr bwMode="auto">
          <a:xfrm>
            <a:off x="2351584" y="2110209"/>
            <a:ext cx="5832475" cy="3321050"/>
            <a:chOff x="113" y="1989"/>
            <a:chExt cx="3674" cy="2092"/>
          </a:xfrm>
        </p:grpSpPr>
        <p:sp>
          <p:nvSpPr>
            <p:cNvPr id="110" name="Oval 48">
              <a:extLst>
                <a:ext uri="{FF2B5EF4-FFF2-40B4-BE49-F238E27FC236}">
                  <a16:creationId xmlns:a16="http://schemas.microsoft.com/office/drawing/2014/main" id="{E8E748D4-02E3-4304-80D7-876BE6CF5B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7" y="1989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effectLst/>
                </a:rPr>
                <a:t>×</a:t>
              </a:r>
            </a:p>
          </p:txBody>
        </p:sp>
        <p:cxnSp>
          <p:nvCxnSpPr>
            <p:cNvPr id="111" name="AutoShape 49">
              <a:extLst>
                <a:ext uri="{FF2B5EF4-FFF2-40B4-BE49-F238E27FC236}">
                  <a16:creationId xmlns:a16="http://schemas.microsoft.com/office/drawing/2014/main" id="{D6D2F484-E531-4B2E-93C4-89DC91567628}"/>
                </a:ext>
              </a:extLst>
            </p:cNvPr>
            <p:cNvCxnSpPr>
              <a:cxnSpLocks noChangeShapeType="1"/>
              <a:stCxn id="110" idx="2"/>
              <a:endCxn id="114" idx="0"/>
            </p:cNvCxnSpPr>
            <p:nvPr/>
          </p:nvCxnSpPr>
          <p:spPr bwMode="auto">
            <a:xfrm flipH="1">
              <a:off x="1610" y="2113"/>
              <a:ext cx="817" cy="20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2" name="AutoShape 50">
              <a:extLst>
                <a:ext uri="{FF2B5EF4-FFF2-40B4-BE49-F238E27FC236}">
                  <a16:creationId xmlns:a16="http://schemas.microsoft.com/office/drawing/2014/main" id="{611587D7-C429-41E7-8E57-7BAC100A084C}"/>
                </a:ext>
              </a:extLst>
            </p:cNvPr>
            <p:cNvCxnSpPr>
              <a:cxnSpLocks noChangeShapeType="1"/>
              <a:stCxn id="110" idx="6"/>
              <a:endCxn id="142" idx="0"/>
            </p:cNvCxnSpPr>
            <p:nvPr/>
          </p:nvCxnSpPr>
          <p:spPr bwMode="auto">
            <a:xfrm>
              <a:off x="2699" y="2113"/>
              <a:ext cx="726" cy="20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3" name="AutoShape 51">
              <a:extLst>
                <a:ext uri="{FF2B5EF4-FFF2-40B4-BE49-F238E27FC236}">
                  <a16:creationId xmlns:a16="http://schemas.microsoft.com/office/drawing/2014/main" id="{CDA455D9-EF55-4DB6-B659-27B04DFC0820}"/>
                </a:ext>
              </a:extLst>
            </p:cNvPr>
            <p:cNvCxnSpPr>
              <a:cxnSpLocks noChangeShapeType="1"/>
              <a:stCxn id="114" idx="2"/>
              <a:endCxn id="115" idx="0"/>
            </p:cNvCxnSpPr>
            <p:nvPr/>
          </p:nvCxnSpPr>
          <p:spPr bwMode="auto">
            <a:xfrm flipH="1">
              <a:off x="884" y="2445"/>
              <a:ext cx="590" cy="19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14" name="Oval 52">
              <a:extLst>
                <a:ext uri="{FF2B5EF4-FFF2-40B4-BE49-F238E27FC236}">
                  <a16:creationId xmlns:a16="http://schemas.microsoft.com/office/drawing/2014/main" id="{C2EFC929-2280-4954-ABE6-3E840D7062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" y="2321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1400">
                  <a:solidFill>
                    <a:schemeClr val="tx1"/>
                  </a:solidFill>
                  <a:effectLst/>
                </a:rPr>
                <a:t>＋</a:t>
              </a:r>
              <a:endParaRPr lang="zh-CN" altLang="en-US" sz="14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15" name="Oval 53">
              <a:extLst>
                <a:ext uri="{FF2B5EF4-FFF2-40B4-BE49-F238E27FC236}">
                  <a16:creationId xmlns:a16="http://schemas.microsoft.com/office/drawing/2014/main" id="{371C9A17-A82F-4EFA-9341-4CEF26E152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2638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effectLst/>
                </a:rPr>
                <a:t>×</a:t>
              </a:r>
            </a:p>
          </p:txBody>
        </p:sp>
        <p:cxnSp>
          <p:nvCxnSpPr>
            <p:cNvPr id="116" name="AutoShape 54">
              <a:extLst>
                <a:ext uri="{FF2B5EF4-FFF2-40B4-BE49-F238E27FC236}">
                  <a16:creationId xmlns:a16="http://schemas.microsoft.com/office/drawing/2014/main" id="{1A0D48BC-8E2A-437C-8253-76299088DE7B}"/>
                </a:ext>
              </a:extLst>
            </p:cNvPr>
            <p:cNvCxnSpPr>
              <a:cxnSpLocks noChangeShapeType="1"/>
              <a:stCxn id="115" idx="3"/>
              <a:endCxn id="117" idx="0"/>
            </p:cNvCxnSpPr>
            <p:nvPr/>
          </p:nvCxnSpPr>
          <p:spPr bwMode="auto">
            <a:xfrm flipH="1">
              <a:off x="476" y="2849"/>
              <a:ext cx="312" cy="21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17" name="Oval 55">
              <a:extLst>
                <a:ext uri="{FF2B5EF4-FFF2-40B4-BE49-F238E27FC236}">
                  <a16:creationId xmlns:a16="http://schemas.microsoft.com/office/drawing/2014/main" id="{0C56050D-294D-434D-BF69-32DAC1EF8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3067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1400">
                  <a:solidFill>
                    <a:schemeClr val="tx1"/>
                  </a:solidFill>
                  <a:effectLst/>
                </a:rPr>
                <a:t>＋</a:t>
              </a:r>
              <a:endParaRPr lang="zh-CN" altLang="en-US" sz="14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18" name="Oval 56">
              <a:extLst>
                <a:ext uri="{FF2B5EF4-FFF2-40B4-BE49-F238E27FC236}">
                  <a16:creationId xmlns:a16="http://schemas.microsoft.com/office/drawing/2014/main" id="{A6ECB7A0-9C75-404A-BF42-3B13FCBD39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" y="3455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19" name="AutoShape 57">
              <a:extLst>
                <a:ext uri="{FF2B5EF4-FFF2-40B4-BE49-F238E27FC236}">
                  <a16:creationId xmlns:a16="http://schemas.microsoft.com/office/drawing/2014/main" id="{A506AE80-19BB-42EC-9294-B318F691D3CA}"/>
                </a:ext>
              </a:extLst>
            </p:cNvPr>
            <p:cNvCxnSpPr>
              <a:cxnSpLocks noChangeShapeType="1"/>
              <a:stCxn id="117" idx="3"/>
              <a:endCxn id="118" idx="0"/>
            </p:cNvCxnSpPr>
            <p:nvPr/>
          </p:nvCxnSpPr>
          <p:spPr bwMode="auto">
            <a:xfrm flipH="1">
              <a:off x="249" y="3278"/>
              <a:ext cx="131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0" name="Oval 58">
              <a:extLst>
                <a:ext uri="{FF2B5EF4-FFF2-40B4-BE49-F238E27FC236}">
                  <a16:creationId xmlns:a16="http://schemas.microsoft.com/office/drawing/2014/main" id="{69E29196-1367-447D-BFE7-CFE087E0F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3455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21" name="AutoShape 59">
              <a:extLst>
                <a:ext uri="{FF2B5EF4-FFF2-40B4-BE49-F238E27FC236}">
                  <a16:creationId xmlns:a16="http://schemas.microsoft.com/office/drawing/2014/main" id="{96E255BB-E498-4F18-A222-7EA15E4F9840}"/>
                </a:ext>
              </a:extLst>
            </p:cNvPr>
            <p:cNvCxnSpPr>
              <a:cxnSpLocks noChangeShapeType="1"/>
              <a:stCxn id="117" idx="5"/>
              <a:endCxn id="120" idx="0"/>
            </p:cNvCxnSpPr>
            <p:nvPr/>
          </p:nvCxnSpPr>
          <p:spPr bwMode="auto">
            <a:xfrm>
              <a:off x="572" y="3278"/>
              <a:ext cx="131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2" name="AutoShape 60">
              <a:extLst>
                <a:ext uri="{FF2B5EF4-FFF2-40B4-BE49-F238E27FC236}">
                  <a16:creationId xmlns:a16="http://schemas.microsoft.com/office/drawing/2014/main" id="{B7C95E5C-887D-47B3-A54C-2FD5674CE7F2}"/>
                </a:ext>
              </a:extLst>
            </p:cNvPr>
            <p:cNvCxnSpPr>
              <a:cxnSpLocks noChangeShapeType="1"/>
              <a:stCxn id="128" idx="5"/>
              <a:endCxn id="123" idx="0"/>
            </p:cNvCxnSpPr>
            <p:nvPr/>
          </p:nvCxnSpPr>
          <p:spPr bwMode="auto">
            <a:xfrm>
              <a:off x="1388" y="3257"/>
              <a:ext cx="130" cy="17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3" name="Oval 61">
              <a:extLst>
                <a:ext uri="{FF2B5EF4-FFF2-40B4-BE49-F238E27FC236}">
                  <a16:creationId xmlns:a16="http://schemas.microsoft.com/office/drawing/2014/main" id="{0F4BD952-8814-40EA-87BA-E9B1BD54D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2" y="3430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1400">
                  <a:solidFill>
                    <a:schemeClr val="tx1"/>
                  </a:solidFill>
                  <a:effectLst/>
                </a:rPr>
                <a:t>＋</a:t>
              </a:r>
              <a:endParaRPr lang="zh-CN" altLang="en-US" sz="14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24" name="Oval 62">
              <a:extLst>
                <a:ext uri="{FF2B5EF4-FFF2-40B4-BE49-F238E27FC236}">
                  <a16:creationId xmlns:a16="http://schemas.microsoft.com/office/drawing/2014/main" id="{1C670D1F-B88B-4F9D-A84F-DC8D7BCA98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" y="3818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25" name="AutoShape 63">
              <a:extLst>
                <a:ext uri="{FF2B5EF4-FFF2-40B4-BE49-F238E27FC236}">
                  <a16:creationId xmlns:a16="http://schemas.microsoft.com/office/drawing/2014/main" id="{300D5A9B-4546-4A03-8B82-8460E220CB72}"/>
                </a:ext>
              </a:extLst>
            </p:cNvPr>
            <p:cNvCxnSpPr>
              <a:cxnSpLocks noChangeShapeType="1"/>
              <a:stCxn id="123" idx="3"/>
              <a:endCxn id="124" idx="0"/>
            </p:cNvCxnSpPr>
            <p:nvPr/>
          </p:nvCxnSpPr>
          <p:spPr bwMode="auto">
            <a:xfrm flipH="1">
              <a:off x="1291" y="3641"/>
              <a:ext cx="131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6" name="Oval 64">
              <a:extLst>
                <a:ext uri="{FF2B5EF4-FFF2-40B4-BE49-F238E27FC236}">
                  <a16:creationId xmlns:a16="http://schemas.microsoft.com/office/drawing/2014/main" id="{F1214653-0C34-459C-9275-D5CAA4EE6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9" y="3818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27" name="AutoShape 65">
              <a:extLst>
                <a:ext uri="{FF2B5EF4-FFF2-40B4-BE49-F238E27FC236}">
                  <a16:creationId xmlns:a16="http://schemas.microsoft.com/office/drawing/2014/main" id="{AEDD8C9E-EBA7-45DF-8BB5-C9A7C1B22248}"/>
                </a:ext>
              </a:extLst>
            </p:cNvPr>
            <p:cNvCxnSpPr>
              <a:cxnSpLocks noChangeShapeType="1"/>
              <a:stCxn id="123" idx="5"/>
              <a:endCxn id="126" idx="0"/>
            </p:cNvCxnSpPr>
            <p:nvPr/>
          </p:nvCxnSpPr>
          <p:spPr bwMode="auto">
            <a:xfrm>
              <a:off x="1614" y="3641"/>
              <a:ext cx="131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8" name="Oval 66">
              <a:extLst>
                <a:ext uri="{FF2B5EF4-FFF2-40B4-BE49-F238E27FC236}">
                  <a16:creationId xmlns:a16="http://schemas.microsoft.com/office/drawing/2014/main" id="{004551EA-6209-4B63-A411-8A24B6F94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3046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effectLst/>
                </a:rPr>
                <a:t>×</a:t>
              </a:r>
            </a:p>
          </p:txBody>
        </p:sp>
        <p:cxnSp>
          <p:nvCxnSpPr>
            <p:cNvPr id="129" name="AutoShape 67">
              <a:extLst>
                <a:ext uri="{FF2B5EF4-FFF2-40B4-BE49-F238E27FC236}">
                  <a16:creationId xmlns:a16="http://schemas.microsoft.com/office/drawing/2014/main" id="{83104708-2DB1-4A6A-B6A9-675DB6D28FC9}"/>
                </a:ext>
              </a:extLst>
            </p:cNvPr>
            <p:cNvCxnSpPr>
              <a:cxnSpLocks noChangeShapeType="1"/>
              <a:stCxn id="115" idx="5"/>
              <a:endCxn id="128" idx="0"/>
            </p:cNvCxnSpPr>
            <p:nvPr/>
          </p:nvCxnSpPr>
          <p:spPr bwMode="auto">
            <a:xfrm>
              <a:off x="980" y="2849"/>
              <a:ext cx="312" cy="19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30" name="Oval 68">
              <a:extLst>
                <a:ext uri="{FF2B5EF4-FFF2-40B4-BE49-F238E27FC236}">
                  <a16:creationId xmlns:a16="http://schemas.microsoft.com/office/drawing/2014/main" id="{1C0B3C5C-30FB-4F69-9066-DB7959331B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" y="3455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31" name="AutoShape 69">
              <a:extLst>
                <a:ext uri="{FF2B5EF4-FFF2-40B4-BE49-F238E27FC236}">
                  <a16:creationId xmlns:a16="http://schemas.microsoft.com/office/drawing/2014/main" id="{A2DB620B-CE17-46C5-989A-B3F2F89275A8}"/>
                </a:ext>
              </a:extLst>
            </p:cNvPr>
            <p:cNvCxnSpPr>
              <a:cxnSpLocks noChangeShapeType="1"/>
              <a:stCxn id="128" idx="3"/>
              <a:endCxn id="130" idx="0"/>
            </p:cNvCxnSpPr>
            <p:nvPr/>
          </p:nvCxnSpPr>
          <p:spPr bwMode="auto">
            <a:xfrm flipH="1">
              <a:off x="1065" y="3257"/>
              <a:ext cx="131" cy="19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32" name="Oval 70">
              <a:extLst>
                <a:ext uri="{FF2B5EF4-FFF2-40B4-BE49-F238E27FC236}">
                  <a16:creationId xmlns:a16="http://schemas.microsoft.com/office/drawing/2014/main" id="{87BB1536-1246-4E67-A677-0134704F7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" y="2659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effectLst/>
                </a:rPr>
                <a:t>×</a:t>
              </a:r>
            </a:p>
          </p:txBody>
        </p:sp>
        <p:cxnSp>
          <p:nvCxnSpPr>
            <p:cNvPr id="133" name="AutoShape 71">
              <a:extLst>
                <a:ext uri="{FF2B5EF4-FFF2-40B4-BE49-F238E27FC236}">
                  <a16:creationId xmlns:a16="http://schemas.microsoft.com/office/drawing/2014/main" id="{E90B9BA5-419A-49B1-80D9-25895BDA2E50}"/>
                </a:ext>
              </a:extLst>
            </p:cNvPr>
            <p:cNvCxnSpPr>
              <a:cxnSpLocks noChangeShapeType="1"/>
              <a:stCxn id="114" idx="6"/>
              <a:endCxn id="132" idx="0"/>
            </p:cNvCxnSpPr>
            <p:nvPr/>
          </p:nvCxnSpPr>
          <p:spPr bwMode="auto">
            <a:xfrm>
              <a:off x="1746" y="2445"/>
              <a:ext cx="590" cy="214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" name="AutoShape 72">
              <a:extLst>
                <a:ext uri="{FF2B5EF4-FFF2-40B4-BE49-F238E27FC236}">
                  <a16:creationId xmlns:a16="http://schemas.microsoft.com/office/drawing/2014/main" id="{C4D0B0A0-54A4-4DCF-BB16-A39DA1DF673F}"/>
                </a:ext>
              </a:extLst>
            </p:cNvPr>
            <p:cNvCxnSpPr>
              <a:cxnSpLocks noChangeShapeType="1"/>
              <a:stCxn id="132" idx="3"/>
              <a:endCxn id="135" idx="0"/>
            </p:cNvCxnSpPr>
            <p:nvPr/>
          </p:nvCxnSpPr>
          <p:spPr bwMode="auto">
            <a:xfrm flipH="1">
              <a:off x="2109" y="2870"/>
              <a:ext cx="131" cy="17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35" name="Oval 73">
              <a:extLst>
                <a:ext uri="{FF2B5EF4-FFF2-40B4-BE49-F238E27FC236}">
                  <a16:creationId xmlns:a16="http://schemas.microsoft.com/office/drawing/2014/main" id="{99109762-3095-404E-82EA-E66F6ED537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" y="3042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1400">
                  <a:solidFill>
                    <a:schemeClr val="tx1"/>
                  </a:solidFill>
                  <a:effectLst/>
                </a:rPr>
                <a:t>＋</a:t>
              </a:r>
              <a:endParaRPr lang="zh-CN" altLang="en-US" sz="14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36" name="Oval 74">
              <a:extLst>
                <a:ext uri="{FF2B5EF4-FFF2-40B4-BE49-F238E27FC236}">
                  <a16:creationId xmlns:a16="http://schemas.microsoft.com/office/drawing/2014/main" id="{0BAF5A0A-01C7-4F8D-AE17-489FB0C13D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3430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37" name="AutoShape 75">
              <a:extLst>
                <a:ext uri="{FF2B5EF4-FFF2-40B4-BE49-F238E27FC236}">
                  <a16:creationId xmlns:a16="http://schemas.microsoft.com/office/drawing/2014/main" id="{E6074A98-B29F-4923-894F-F64382E5691F}"/>
                </a:ext>
              </a:extLst>
            </p:cNvPr>
            <p:cNvCxnSpPr>
              <a:cxnSpLocks noChangeShapeType="1"/>
              <a:stCxn id="135" idx="3"/>
              <a:endCxn id="136" idx="0"/>
            </p:cNvCxnSpPr>
            <p:nvPr/>
          </p:nvCxnSpPr>
          <p:spPr bwMode="auto">
            <a:xfrm flipH="1">
              <a:off x="1882" y="3253"/>
              <a:ext cx="131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38" name="Oval 76">
              <a:extLst>
                <a:ext uri="{FF2B5EF4-FFF2-40B4-BE49-F238E27FC236}">
                  <a16:creationId xmlns:a16="http://schemas.microsoft.com/office/drawing/2014/main" id="{09416EA6-BF74-4969-81BE-1B7EAA0787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" y="3430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39" name="AutoShape 77">
              <a:extLst>
                <a:ext uri="{FF2B5EF4-FFF2-40B4-BE49-F238E27FC236}">
                  <a16:creationId xmlns:a16="http://schemas.microsoft.com/office/drawing/2014/main" id="{FEC1E64A-E792-45C6-B844-2CD36B3C8395}"/>
                </a:ext>
              </a:extLst>
            </p:cNvPr>
            <p:cNvCxnSpPr>
              <a:cxnSpLocks noChangeShapeType="1"/>
              <a:stCxn id="135" idx="5"/>
              <a:endCxn id="138" idx="0"/>
            </p:cNvCxnSpPr>
            <p:nvPr/>
          </p:nvCxnSpPr>
          <p:spPr bwMode="auto">
            <a:xfrm>
              <a:off x="2205" y="3253"/>
              <a:ext cx="131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0" name="Oval 78">
              <a:extLst>
                <a:ext uri="{FF2B5EF4-FFF2-40B4-BE49-F238E27FC236}">
                  <a16:creationId xmlns:a16="http://schemas.microsoft.com/office/drawing/2014/main" id="{E70DD98B-4A2D-42A4-BD6E-4600465A6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3047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1" name="AutoShape 79">
              <a:extLst>
                <a:ext uri="{FF2B5EF4-FFF2-40B4-BE49-F238E27FC236}">
                  <a16:creationId xmlns:a16="http://schemas.microsoft.com/office/drawing/2014/main" id="{B9089714-9D5F-441C-9266-54FE6F5AA984}"/>
                </a:ext>
              </a:extLst>
            </p:cNvPr>
            <p:cNvCxnSpPr>
              <a:cxnSpLocks noChangeShapeType="1"/>
              <a:stCxn id="132" idx="5"/>
              <a:endCxn id="140" idx="0"/>
            </p:cNvCxnSpPr>
            <p:nvPr/>
          </p:nvCxnSpPr>
          <p:spPr bwMode="auto">
            <a:xfrm>
              <a:off x="2432" y="2870"/>
              <a:ext cx="130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2" name="Oval 80">
              <a:extLst>
                <a:ext uri="{FF2B5EF4-FFF2-40B4-BE49-F238E27FC236}">
                  <a16:creationId xmlns:a16="http://schemas.microsoft.com/office/drawing/2014/main" id="{0635551B-EE4C-46E8-A1DB-62EA1D6517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9" y="2321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effectLst/>
                </a:rPr>
                <a:t>×</a:t>
              </a:r>
            </a:p>
          </p:txBody>
        </p:sp>
        <p:cxnSp>
          <p:nvCxnSpPr>
            <p:cNvPr id="143" name="AutoShape 81">
              <a:extLst>
                <a:ext uri="{FF2B5EF4-FFF2-40B4-BE49-F238E27FC236}">
                  <a16:creationId xmlns:a16="http://schemas.microsoft.com/office/drawing/2014/main" id="{105BFFAA-4879-4178-9799-3BE579DF87A3}"/>
                </a:ext>
              </a:extLst>
            </p:cNvPr>
            <p:cNvCxnSpPr>
              <a:cxnSpLocks noChangeShapeType="1"/>
              <a:stCxn id="142" idx="3"/>
              <a:endCxn id="144" idx="0"/>
            </p:cNvCxnSpPr>
            <p:nvPr/>
          </p:nvCxnSpPr>
          <p:spPr bwMode="auto">
            <a:xfrm flipH="1">
              <a:off x="3198" y="2532"/>
              <a:ext cx="131" cy="17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4" name="Oval 82">
              <a:extLst>
                <a:ext uri="{FF2B5EF4-FFF2-40B4-BE49-F238E27FC236}">
                  <a16:creationId xmlns:a16="http://schemas.microsoft.com/office/drawing/2014/main" id="{5D2E5693-3847-4A29-8767-3C0AC7DF4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" y="2704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1400">
                  <a:solidFill>
                    <a:schemeClr val="tx1"/>
                  </a:solidFill>
                  <a:effectLst/>
                </a:rPr>
                <a:t>＋</a:t>
              </a:r>
              <a:endParaRPr lang="zh-CN" altLang="en-US" sz="14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5" name="Oval 83">
              <a:extLst>
                <a:ext uri="{FF2B5EF4-FFF2-40B4-BE49-F238E27FC236}">
                  <a16:creationId xmlns:a16="http://schemas.microsoft.com/office/drawing/2014/main" id="{BE7D3C16-F745-42E4-9206-2F39A36C7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3092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6" name="AutoShape 84">
              <a:extLst>
                <a:ext uri="{FF2B5EF4-FFF2-40B4-BE49-F238E27FC236}">
                  <a16:creationId xmlns:a16="http://schemas.microsoft.com/office/drawing/2014/main" id="{6CAC8B02-DFD8-4CBA-A088-27008CDD7F93}"/>
                </a:ext>
              </a:extLst>
            </p:cNvPr>
            <p:cNvCxnSpPr>
              <a:cxnSpLocks noChangeShapeType="1"/>
              <a:stCxn id="144" idx="3"/>
              <a:endCxn id="145" idx="0"/>
            </p:cNvCxnSpPr>
            <p:nvPr/>
          </p:nvCxnSpPr>
          <p:spPr bwMode="auto">
            <a:xfrm flipH="1">
              <a:off x="2971" y="2915"/>
              <a:ext cx="131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7" name="Oval 85">
              <a:extLst>
                <a:ext uri="{FF2B5EF4-FFF2-40B4-BE49-F238E27FC236}">
                  <a16:creationId xmlns:a16="http://schemas.microsoft.com/office/drawing/2014/main" id="{BB57AAD0-1A27-483E-BEEC-86C0D5052F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9" y="3092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8" name="AutoShape 86">
              <a:extLst>
                <a:ext uri="{FF2B5EF4-FFF2-40B4-BE49-F238E27FC236}">
                  <a16:creationId xmlns:a16="http://schemas.microsoft.com/office/drawing/2014/main" id="{0C17A5B1-BF03-48D6-ACB1-42A8527668FC}"/>
                </a:ext>
              </a:extLst>
            </p:cNvPr>
            <p:cNvCxnSpPr>
              <a:cxnSpLocks noChangeShapeType="1"/>
              <a:stCxn id="144" idx="5"/>
              <a:endCxn id="147" idx="0"/>
            </p:cNvCxnSpPr>
            <p:nvPr/>
          </p:nvCxnSpPr>
          <p:spPr bwMode="auto">
            <a:xfrm>
              <a:off x="3294" y="2915"/>
              <a:ext cx="131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9" name="Oval 87">
              <a:extLst>
                <a:ext uri="{FF2B5EF4-FFF2-40B4-BE49-F238E27FC236}">
                  <a16:creationId xmlns:a16="http://schemas.microsoft.com/office/drawing/2014/main" id="{BC05CE5F-A62D-43BE-ABDE-84E12B16AA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2709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50" name="AutoShape 88">
              <a:extLst>
                <a:ext uri="{FF2B5EF4-FFF2-40B4-BE49-F238E27FC236}">
                  <a16:creationId xmlns:a16="http://schemas.microsoft.com/office/drawing/2014/main" id="{6120EE41-9491-4B73-89C9-6D3DE2BBB370}"/>
                </a:ext>
              </a:extLst>
            </p:cNvPr>
            <p:cNvCxnSpPr>
              <a:cxnSpLocks noChangeShapeType="1"/>
              <a:stCxn id="142" idx="5"/>
              <a:endCxn id="149" idx="0"/>
            </p:cNvCxnSpPr>
            <p:nvPr/>
          </p:nvCxnSpPr>
          <p:spPr bwMode="auto">
            <a:xfrm>
              <a:off x="3521" y="2532"/>
              <a:ext cx="130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51" name="Text Box 89">
              <a:extLst>
                <a:ext uri="{FF2B5EF4-FFF2-40B4-BE49-F238E27FC236}">
                  <a16:creationId xmlns:a16="http://schemas.microsoft.com/office/drawing/2014/main" id="{B4FAE850-E6F5-4470-9798-E48ACED2DA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" y="3414"/>
              <a:ext cx="21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a</a:t>
              </a:r>
            </a:p>
          </p:txBody>
        </p:sp>
        <p:sp>
          <p:nvSpPr>
            <p:cNvPr id="152" name="Text Box 90">
              <a:extLst>
                <a:ext uri="{FF2B5EF4-FFF2-40B4-BE49-F238E27FC236}">
                  <a16:creationId xmlns:a16="http://schemas.microsoft.com/office/drawing/2014/main" id="{5EAC79B7-BDF8-4175-9FC7-85F62D37FD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3430"/>
              <a:ext cx="21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b</a:t>
              </a:r>
            </a:p>
          </p:txBody>
        </p:sp>
        <p:sp>
          <p:nvSpPr>
            <p:cNvPr id="153" name="Text Box 91">
              <a:extLst>
                <a:ext uri="{FF2B5EF4-FFF2-40B4-BE49-F238E27FC236}">
                  <a16:creationId xmlns:a16="http://schemas.microsoft.com/office/drawing/2014/main" id="{0687B522-F734-4817-8274-BFB6A94A28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5" y="3430"/>
              <a:ext cx="21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b</a:t>
              </a:r>
            </a:p>
          </p:txBody>
        </p:sp>
        <p:sp>
          <p:nvSpPr>
            <p:cNvPr id="154" name="Text Box 92">
              <a:extLst>
                <a:ext uri="{FF2B5EF4-FFF2-40B4-BE49-F238E27FC236}">
                  <a16:creationId xmlns:a16="http://schemas.microsoft.com/office/drawing/2014/main" id="{F4CC6723-F1EB-44ED-AA14-285489FF27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" y="3793"/>
              <a:ext cx="20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c</a:t>
              </a:r>
            </a:p>
          </p:txBody>
        </p:sp>
        <p:sp>
          <p:nvSpPr>
            <p:cNvPr id="155" name="Text Box 93">
              <a:extLst>
                <a:ext uri="{FF2B5EF4-FFF2-40B4-BE49-F238E27FC236}">
                  <a16:creationId xmlns:a16="http://schemas.microsoft.com/office/drawing/2014/main" id="{7664E500-8974-4C9D-B41F-A361E53326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2" y="3385"/>
              <a:ext cx="20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c</a:t>
              </a:r>
            </a:p>
          </p:txBody>
        </p:sp>
        <p:sp>
          <p:nvSpPr>
            <p:cNvPr id="156" name="Text Box 94">
              <a:extLst>
                <a:ext uri="{FF2B5EF4-FFF2-40B4-BE49-F238E27FC236}">
                  <a16:creationId xmlns:a16="http://schemas.microsoft.com/office/drawing/2014/main" id="{6D4BCAAE-B58D-4EE9-A2B1-E8E1437099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0" y="3051"/>
              <a:ext cx="20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c</a:t>
              </a:r>
            </a:p>
          </p:txBody>
        </p:sp>
        <p:sp>
          <p:nvSpPr>
            <p:cNvPr id="157" name="Text Box 95">
              <a:extLst>
                <a:ext uri="{FF2B5EF4-FFF2-40B4-BE49-F238E27FC236}">
                  <a16:creationId xmlns:a16="http://schemas.microsoft.com/office/drawing/2014/main" id="{5F8C53D9-C7AB-4D6B-9155-BA93BB3B0F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4" y="3067"/>
              <a:ext cx="21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d</a:t>
              </a:r>
            </a:p>
          </p:txBody>
        </p:sp>
        <p:sp>
          <p:nvSpPr>
            <p:cNvPr id="158" name="Text Box 96">
              <a:extLst>
                <a:ext uri="{FF2B5EF4-FFF2-40B4-BE49-F238E27FC236}">
                  <a16:creationId xmlns:a16="http://schemas.microsoft.com/office/drawing/2014/main" id="{8F927AE5-15A5-4D64-AFB4-230BBAE271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5" y="3793"/>
              <a:ext cx="21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d</a:t>
              </a:r>
            </a:p>
          </p:txBody>
        </p:sp>
        <p:sp>
          <p:nvSpPr>
            <p:cNvPr id="159" name="Text Box 97">
              <a:extLst>
                <a:ext uri="{FF2B5EF4-FFF2-40B4-BE49-F238E27FC236}">
                  <a16:creationId xmlns:a16="http://schemas.microsoft.com/office/drawing/2014/main" id="{48A5D994-484F-45EA-A051-80FB5611DA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5" y="3414"/>
              <a:ext cx="21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d</a:t>
              </a:r>
            </a:p>
          </p:txBody>
        </p:sp>
        <p:sp>
          <p:nvSpPr>
            <p:cNvPr id="160" name="Text Box 98">
              <a:extLst>
                <a:ext uri="{FF2B5EF4-FFF2-40B4-BE49-F238E27FC236}">
                  <a16:creationId xmlns:a16="http://schemas.microsoft.com/office/drawing/2014/main" id="{68C41F83-D7D1-4CCA-B080-B5D5C0F217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2" y="3022"/>
              <a:ext cx="20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e</a:t>
              </a:r>
            </a:p>
          </p:txBody>
        </p:sp>
        <p:sp>
          <p:nvSpPr>
            <p:cNvPr id="161" name="Text Box 99">
              <a:extLst>
                <a:ext uri="{FF2B5EF4-FFF2-40B4-BE49-F238E27FC236}">
                  <a16:creationId xmlns:a16="http://schemas.microsoft.com/office/drawing/2014/main" id="{830786DC-D338-4768-8660-82ECEF434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1" y="2688"/>
              <a:ext cx="20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e</a:t>
              </a:r>
            </a:p>
          </p:txBody>
        </p:sp>
      </p:grpSp>
      <p:grpSp>
        <p:nvGrpSpPr>
          <p:cNvPr id="162" name="Group 100">
            <a:extLst>
              <a:ext uri="{FF2B5EF4-FFF2-40B4-BE49-F238E27FC236}">
                <a16:creationId xmlns:a16="http://schemas.microsoft.com/office/drawing/2014/main" id="{F1CFA993-3F81-4E25-906B-DB9EA8391372}"/>
              </a:ext>
            </a:extLst>
          </p:cNvPr>
          <p:cNvGrpSpPr>
            <a:grpSpLocks/>
          </p:cNvGrpSpPr>
          <p:nvPr/>
        </p:nvGrpSpPr>
        <p:grpSpPr bwMode="auto">
          <a:xfrm>
            <a:off x="7679234" y="2335634"/>
            <a:ext cx="3095625" cy="2760663"/>
            <a:chOff x="2699" y="1979"/>
            <a:chExt cx="1950" cy="1739"/>
          </a:xfrm>
        </p:grpSpPr>
        <p:sp>
          <p:nvSpPr>
            <p:cNvPr id="163" name="Oval 101">
              <a:extLst>
                <a:ext uri="{FF2B5EF4-FFF2-40B4-BE49-F238E27FC236}">
                  <a16:creationId xmlns:a16="http://schemas.microsoft.com/office/drawing/2014/main" id="{BC2D033B-9EDA-4D3F-9126-C37F1D590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" y="1979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effectLst/>
                </a:rPr>
                <a:t>×</a:t>
              </a:r>
            </a:p>
          </p:txBody>
        </p:sp>
        <p:cxnSp>
          <p:nvCxnSpPr>
            <p:cNvPr id="164" name="AutoShape 102">
              <a:extLst>
                <a:ext uri="{FF2B5EF4-FFF2-40B4-BE49-F238E27FC236}">
                  <a16:creationId xmlns:a16="http://schemas.microsoft.com/office/drawing/2014/main" id="{59728CEB-2731-4AF2-A974-AB59AAB8957A}"/>
                </a:ext>
              </a:extLst>
            </p:cNvPr>
            <p:cNvCxnSpPr>
              <a:cxnSpLocks noChangeShapeType="1"/>
              <a:stCxn id="163" idx="3"/>
              <a:endCxn id="167" idx="0"/>
            </p:cNvCxnSpPr>
            <p:nvPr/>
          </p:nvCxnSpPr>
          <p:spPr bwMode="auto">
            <a:xfrm flipH="1">
              <a:off x="3742" y="2190"/>
              <a:ext cx="176" cy="121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65" name="AutoShape 103">
              <a:extLst>
                <a:ext uri="{FF2B5EF4-FFF2-40B4-BE49-F238E27FC236}">
                  <a16:creationId xmlns:a16="http://schemas.microsoft.com/office/drawing/2014/main" id="{0184C3BD-D4A4-4215-9C9C-CA632E67580F}"/>
                </a:ext>
              </a:extLst>
            </p:cNvPr>
            <p:cNvCxnSpPr>
              <a:cxnSpLocks noChangeShapeType="1"/>
              <a:stCxn id="163" idx="5"/>
              <a:endCxn id="178" idx="0"/>
            </p:cNvCxnSpPr>
            <p:nvPr/>
          </p:nvCxnSpPr>
          <p:spPr bwMode="auto">
            <a:xfrm>
              <a:off x="4110" y="2190"/>
              <a:ext cx="177" cy="45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66" name="AutoShape 104">
              <a:extLst>
                <a:ext uri="{FF2B5EF4-FFF2-40B4-BE49-F238E27FC236}">
                  <a16:creationId xmlns:a16="http://schemas.microsoft.com/office/drawing/2014/main" id="{0B85A066-6E7D-42B2-89C3-BA0E4DD34EA1}"/>
                </a:ext>
              </a:extLst>
            </p:cNvPr>
            <p:cNvCxnSpPr>
              <a:cxnSpLocks noChangeShapeType="1"/>
              <a:stCxn id="167" idx="3"/>
              <a:endCxn id="168" idx="0"/>
            </p:cNvCxnSpPr>
            <p:nvPr/>
          </p:nvCxnSpPr>
          <p:spPr bwMode="auto">
            <a:xfrm flipH="1">
              <a:off x="3333" y="2522"/>
              <a:ext cx="313" cy="106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67" name="Oval 105">
              <a:extLst>
                <a:ext uri="{FF2B5EF4-FFF2-40B4-BE49-F238E27FC236}">
                  <a16:creationId xmlns:a16="http://schemas.microsoft.com/office/drawing/2014/main" id="{1536518B-DFB0-410A-9800-BAF7DC41F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2311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1400">
                  <a:solidFill>
                    <a:schemeClr val="tx1"/>
                  </a:solidFill>
                  <a:effectLst/>
                </a:rPr>
                <a:t>＋</a:t>
              </a:r>
              <a:endParaRPr lang="zh-CN" altLang="en-US" sz="14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68" name="Oval 106">
              <a:extLst>
                <a:ext uri="{FF2B5EF4-FFF2-40B4-BE49-F238E27FC236}">
                  <a16:creationId xmlns:a16="http://schemas.microsoft.com/office/drawing/2014/main" id="{3017FAB3-8CED-4C33-95F3-259DFB6E9F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7" y="2628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effectLst/>
                </a:rPr>
                <a:t>×</a:t>
              </a:r>
            </a:p>
          </p:txBody>
        </p:sp>
        <p:cxnSp>
          <p:nvCxnSpPr>
            <p:cNvPr id="169" name="AutoShape 107">
              <a:extLst>
                <a:ext uri="{FF2B5EF4-FFF2-40B4-BE49-F238E27FC236}">
                  <a16:creationId xmlns:a16="http://schemas.microsoft.com/office/drawing/2014/main" id="{284BF5DD-D03D-4C5F-8F8F-6FB8E58FD7BC}"/>
                </a:ext>
              </a:extLst>
            </p:cNvPr>
            <p:cNvCxnSpPr>
              <a:cxnSpLocks noChangeShapeType="1"/>
              <a:stCxn id="168" idx="3"/>
              <a:endCxn id="170" idx="0"/>
            </p:cNvCxnSpPr>
            <p:nvPr/>
          </p:nvCxnSpPr>
          <p:spPr bwMode="auto">
            <a:xfrm flipH="1">
              <a:off x="3062" y="2839"/>
              <a:ext cx="175" cy="21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70" name="Oval 108">
              <a:extLst>
                <a:ext uri="{FF2B5EF4-FFF2-40B4-BE49-F238E27FC236}">
                  <a16:creationId xmlns:a16="http://schemas.microsoft.com/office/drawing/2014/main" id="{1660351F-5D19-43A1-B3CF-2A0071AEF8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" y="3057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1400">
                  <a:solidFill>
                    <a:schemeClr val="tx1"/>
                  </a:solidFill>
                  <a:effectLst/>
                </a:rPr>
                <a:t>＋</a:t>
              </a:r>
              <a:endParaRPr lang="zh-CN" altLang="en-US" sz="14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71" name="Oval 109">
              <a:extLst>
                <a:ext uri="{FF2B5EF4-FFF2-40B4-BE49-F238E27FC236}">
                  <a16:creationId xmlns:a16="http://schemas.microsoft.com/office/drawing/2014/main" id="{802AC91E-D236-46B2-A88B-A3972FDD3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3445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72" name="AutoShape 110">
              <a:extLst>
                <a:ext uri="{FF2B5EF4-FFF2-40B4-BE49-F238E27FC236}">
                  <a16:creationId xmlns:a16="http://schemas.microsoft.com/office/drawing/2014/main" id="{F6782431-2FAD-4BF1-BF82-34F8E1BC3608}"/>
                </a:ext>
              </a:extLst>
            </p:cNvPr>
            <p:cNvCxnSpPr>
              <a:cxnSpLocks noChangeShapeType="1"/>
              <a:stCxn id="170" idx="3"/>
              <a:endCxn id="171" idx="0"/>
            </p:cNvCxnSpPr>
            <p:nvPr/>
          </p:nvCxnSpPr>
          <p:spPr bwMode="auto">
            <a:xfrm flipH="1">
              <a:off x="2835" y="3268"/>
              <a:ext cx="131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73" name="Oval 111">
              <a:extLst>
                <a:ext uri="{FF2B5EF4-FFF2-40B4-BE49-F238E27FC236}">
                  <a16:creationId xmlns:a16="http://schemas.microsoft.com/office/drawing/2014/main" id="{5ECB0C18-F542-4074-807B-7FAB95029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7" y="3445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74" name="AutoShape 112">
              <a:extLst>
                <a:ext uri="{FF2B5EF4-FFF2-40B4-BE49-F238E27FC236}">
                  <a16:creationId xmlns:a16="http://schemas.microsoft.com/office/drawing/2014/main" id="{E319B385-F01A-4D44-8CC7-EF408DDF3AC2}"/>
                </a:ext>
              </a:extLst>
            </p:cNvPr>
            <p:cNvCxnSpPr>
              <a:cxnSpLocks noChangeShapeType="1"/>
              <a:stCxn id="170" idx="5"/>
              <a:endCxn id="173" idx="1"/>
            </p:cNvCxnSpPr>
            <p:nvPr/>
          </p:nvCxnSpPr>
          <p:spPr bwMode="auto">
            <a:xfrm>
              <a:off x="3158" y="3268"/>
              <a:ext cx="79" cy="21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75" name="Oval 113">
              <a:extLst>
                <a:ext uri="{FF2B5EF4-FFF2-40B4-BE49-F238E27FC236}">
                  <a16:creationId xmlns:a16="http://schemas.microsoft.com/office/drawing/2014/main" id="{8641163C-9F29-475B-B28C-D0D2F0004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9" y="3036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effectLst/>
                </a:rPr>
                <a:t>×</a:t>
              </a:r>
            </a:p>
          </p:txBody>
        </p:sp>
        <p:cxnSp>
          <p:nvCxnSpPr>
            <p:cNvPr id="176" name="AutoShape 114">
              <a:extLst>
                <a:ext uri="{FF2B5EF4-FFF2-40B4-BE49-F238E27FC236}">
                  <a16:creationId xmlns:a16="http://schemas.microsoft.com/office/drawing/2014/main" id="{5316A948-A45E-4DB1-9582-3F306AA664E7}"/>
                </a:ext>
              </a:extLst>
            </p:cNvPr>
            <p:cNvCxnSpPr>
              <a:cxnSpLocks noChangeShapeType="1"/>
              <a:stCxn id="168" idx="5"/>
              <a:endCxn id="175" idx="0"/>
            </p:cNvCxnSpPr>
            <p:nvPr/>
          </p:nvCxnSpPr>
          <p:spPr bwMode="auto">
            <a:xfrm>
              <a:off x="3429" y="2839"/>
              <a:ext cx="176" cy="19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77" name="AutoShape 115">
              <a:extLst>
                <a:ext uri="{FF2B5EF4-FFF2-40B4-BE49-F238E27FC236}">
                  <a16:creationId xmlns:a16="http://schemas.microsoft.com/office/drawing/2014/main" id="{E62E07A7-10DE-4757-B202-FC59A3CDD059}"/>
                </a:ext>
              </a:extLst>
            </p:cNvPr>
            <p:cNvCxnSpPr>
              <a:cxnSpLocks noChangeShapeType="1"/>
              <a:stCxn id="175" idx="3"/>
              <a:endCxn id="173" idx="7"/>
            </p:cNvCxnSpPr>
            <p:nvPr/>
          </p:nvCxnSpPr>
          <p:spPr bwMode="auto">
            <a:xfrm flipH="1">
              <a:off x="3429" y="3247"/>
              <a:ext cx="80" cy="234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78" name="Oval 116">
              <a:extLst>
                <a:ext uri="{FF2B5EF4-FFF2-40B4-BE49-F238E27FC236}">
                  <a16:creationId xmlns:a16="http://schemas.microsoft.com/office/drawing/2014/main" id="{3F30A0C9-BED4-4B54-8F1C-BD59AFFC3F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1" y="2649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effectLst/>
                </a:rPr>
                <a:t>×</a:t>
              </a:r>
            </a:p>
          </p:txBody>
        </p:sp>
        <p:cxnSp>
          <p:nvCxnSpPr>
            <p:cNvPr id="179" name="AutoShape 117">
              <a:extLst>
                <a:ext uri="{FF2B5EF4-FFF2-40B4-BE49-F238E27FC236}">
                  <a16:creationId xmlns:a16="http://schemas.microsoft.com/office/drawing/2014/main" id="{BD5013C8-45BA-43C5-89CC-FB4764765901}"/>
                </a:ext>
              </a:extLst>
            </p:cNvPr>
            <p:cNvCxnSpPr>
              <a:cxnSpLocks noChangeShapeType="1"/>
              <a:stCxn id="167" idx="5"/>
              <a:endCxn id="178" idx="1"/>
            </p:cNvCxnSpPr>
            <p:nvPr/>
          </p:nvCxnSpPr>
          <p:spPr bwMode="auto">
            <a:xfrm>
              <a:off x="3838" y="2522"/>
              <a:ext cx="353" cy="16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80" name="AutoShape 118">
              <a:extLst>
                <a:ext uri="{FF2B5EF4-FFF2-40B4-BE49-F238E27FC236}">
                  <a16:creationId xmlns:a16="http://schemas.microsoft.com/office/drawing/2014/main" id="{3CE75C6F-880A-41D2-8F7C-F341BBB479DD}"/>
                </a:ext>
              </a:extLst>
            </p:cNvPr>
            <p:cNvCxnSpPr>
              <a:cxnSpLocks noChangeShapeType="1"/>
              <a:stCxn id="178" idx="3"/>
              <a:endCxn id="181" idx="0"/>
            </p:cNvCxnSpPr>
            <p:nvPr/>
          </p:nvCxnSpPr>
          <p:spPr bwMode="auto">
            <a:xfrm flipH="1">
              <a:off x="4060" y="2860"/>
              <a:ext cx="131" cy="17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81" name="Oval 119">
              <a:extLst>
                <a:ext uri="{FF2B5EF4-FFF2-40B4-BE49-F238E27FC236}">
                  <a16:creationId xmlns:a16="http://schemas.microsoft.com/office/drawing/2014/main" id="{EC6D4623-55C4-4487-B841-3E2A20B33E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4" y="3032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1400">
                  <a:solidFill>
                    <a:schemeClr val="tx1"/>
                  </a:solidFill>
                  <a:effectLst/>
                </a:rPr>
                <a:t>＋</a:t>
              </a:r>
              <a:endParaRPr lang="zh-CN" altLang="en-US" sz="14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82" name="Oval 120">
              <a:extLst>
                <a:ext uri="{FF2B5EF4-FFF2-40B4-BE49-F238E27FC236}">
                  <a16:creationId xmlns:a16="http://schemas.microsoft.com/office/drawing/2014/main" id="{A2832167-A3CF-4A8B-9EAD-1452408996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2" y="3420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83" name="AutoShape 121">
              <a:extLst>
                <a:ext uri="{FF2B5EF4-FFF2-40B4-BE49-F238E27FC236}">
                  <a16:creationId xmlns:a16="http://schemas.microsoft.com/office/drawing/2014/main" id="{19E74B3B-C895-4964-A343-5C786FBB61AC}"/>
                </a:ext>
              </a:extLst>
            </p:cNvPr>
            <p:cNvCxnSpPr>
              <a:cxnSpLocks noChangeShapeType="1"/>
              <a:stCxn id="181" idx="3"/>
              <a:endCxn id="182" idx="0"/>
            </p:cNvCxnSpPr>
            <p:nvPr/>
          </p:nvCxnSpPr>
          <p:spPr bwMode="auto">
            <a:xfrm flipH="1">
              <a:off x="3878" y="3243"/>
              <a:ext cx="86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84" name="Oval 122">
              <a:extLst>
                <a:ext uri="{FF2B5EF4-FFF2-40B4-BE49-F238E27FC236}">
                  <a16:creationId xmlns:a16="http://schemas.microsoft.com/office/drawing/2014/main" id="{B0D2175A-B755-4886-A1FF-F844757312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5" y="3420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85" name="AutoShape 123">
              <a:extLst>
                <a:ext uri="{FF2B5EF4-FFF2-40B4-BE49-F238E27FC236}">
                  <a16:creationId xmlns:a16="http://schemas.microsoft.com/office/drawing/2014/main" id="{EDCE109D-9AAD-4315-BB06-215EAB8F718F}"/>
                </a:ext>
              </a:extLst>
            </p:cNvPr>
            <p:cNvCxnSpPr>
              <a:cxnSpLocks noChangeShapeType="1"/>
              <a:stCxn id="181" idx="5"/>
              <a:endCxn id="184" idx="0"/>
            </p:cNvCxnSpPr>
            <p:nvPr/>
          </p:nvCxnSpPr>
          <p:spPr bwMode="auto">
            <a:xfrm>
              <a:off x="4156" y="3243"/>
              <a:ext cx="85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86" name="Oval 124">
              <a:extLst>
                <a:ext uri="{FF2B5EF4-FFF2-40B4-BE49-F238E27FC236}">
                  <a16:creationId xmlns:a16="http://schemas.microsoft.com/office/drawing/2014/main" id="{4D5271CA-ED2B-454C-B995-B5A45868C5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" y="3037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87" name="AutoShape 125">
              <a:extLst>
                <a:ext uri="{FF2B5EF4-FFF2-40B4-BE49-F238E27FC236}">
                  <a16:creationId xmlns:a16="http://schemas.microsoft.com/office/drawing/2014/main" id="{8BFA86EF-6487-4FAB-8D80-27BFB3BC70E6}"/>
                </a:ext>
              </a:extLst>
            </p:cNvPr>
            <p:cNvCxnSpPr>
              <a:cxnSpLocks noChangeShapeType="1"/>
              <a:stCxn id="178" idx="5"/>
              <a:endCxn id="186" idx="0"/>
            </p:cNvCxnSpPr>
            <p:nvPr/>
          </p:nvCxnSpPr>
          <p:spPr bwMode="auto">
            <a:xfrm>
              <a:off x="4383" y="2860"/>
              <a:ext cx="130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88" name="Text Box 126">
              <a:extLst>
                <a:ext uri="{FF2B5EF4-FFF2-40B4-BE49-F238E27FC236}">
                  <a16:creationId xmlns:a16="http://schemas.microsoft.com/office/drawing/2014/main" id="{A636E151-941A-4563-B574-B751374AE3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" y="3404"/>
              <a:ext cx="21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a</a:t>
              </a:r>
            </a:p>
          </p:txBody>
        </p:sp>
        <p:sp>
          <p:nvSpPr>
            <p:cNvPr id="189" name="Text Box 127">
              <a:extLst>
                <a:ext uri="{FF2B5EF4-FFF2-40B4-BE49-F238E27FC236}">
                  <a16:creationId xmlns:a16="http://schemas.microsoft.com/office/drawing/2014/main" id="{8053B97C-62A7-4087-B9A7-C51BED35E2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2" y="3430"/>
              <a:ext cx="21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b</a:t>
              </a:r>
            </a:p>
          </p:txBody>
        </p:sp>
        <p:sp>
          <p:nvSpPr>
            <p:cNvPr id="190" name="Text Box 128">
              <a:extLst>
                <a:ext uri="{FF2B5EF4-FFF2-40B4-BE49-F238E27FC236}">
                  <a16:creationId xmlns:a16="http://schemas.microsoft.com/office/drawing/2014/main" id="{CA8FAA59-F41C-4CDD-A1A7-D7DA9CC8C7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7" y="3375"/>
              <a:ext cx="20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c</a:t>
              </a:r>
            </a:p>
          </p:txBody>
        </p:sp>
        <p:sp>
          <p:nvSpPr>
            <p:cNvPr id="191" name="Text Box 129">
              <a:extLst>
                <a:ext uri="{FF2B5EF4-FFF2-40B4-BE49-F238E27FC236}">
                  <a16:creationId xmlns:a16="http://schemas.microsoft.com/office/drawing/2014/main" id="{3132863D-BFBE-40F0-A4BA-73FBFC831C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0" y="3404"/>
              <a:ext cx="21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d</a:t>
              </a:r>
            </a:p>
          </p:txBody>
        </p:sp>
        <p:sp>
          <p:nvSpPr>
            <p:cNvPr id="192" name="Text Box 130">
              <a:extLst>
                <a:ext uri="{FF2B5EF4-FFF2-40B4-BE49-F238E27FC236}">
                  <a16:creationId xmlns:a16="http://schemas.microsoft.com/office/drawing/2014/main" id="{26CFC981-80F4-4E43-9538-20850359B1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3" y="3012"/>
              <a:ext cx="20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e</a:t>
              </a:r>
            </a:p>
          </p:txBody>
        </p:sp>
        <p:cxnSp>
          <p:nvCxnSpPr>
            <p:cNvPr id="193" name="AutoShape 131">
              <a:extLst>
                <a:ext uri="{FF2B5EF4-FFF2-40B4-BE49-F238E27FC236}">
                  <a16:creationId xmlns:a16="http://schemas.microsoft.com/office/drawing/2014/main" id="{1C2EAE61-5CFE-4732-BB87-2191A3BD65FA}"/>
                </a:ext>
              </a:extLst>
            </p:cNvPr>
            <p:cNvCxnSpPr>
              <a:cxnSpLocks noChangeShapeType="1"/>
              <a:stCxn id="175" idx="6"/>
              <a:endCxn id="181" idx="2"/>
            </p:cNvCxnSpPr>
            <p:nvPr/>
          </p:nvCxnSpPr>
          <p:spPr bwMode="auto">
            <a:xfrm flipV="1">
              <a:off x="3741" y="3156"/>
              <a:ext cx="183" cy="4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94" name="Text Box 134">
            <a:extLst>
              <a:ext uri="{FF2B5EF4-FFF2-40B4-BE49-F238E27FC236}">
                <a16:creationId xmlns:a16="http://schemas.microsoft.com/office/drawing/2014/main" id="{D3B4F51C-CC83-47C3-9C8B-9F27FC3FA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584" y="476672"/>
            <a:ext cx="3003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有向无环图的用途： </a:t>
            </a:r>
          </a:p>
        </p:txBody>
      </p:sp>
      <p:sp>
        <p:nvSpPr>
          <p:cNvPr id="195" name="Text Box 135">
            <a:extLst>
              <a:ext uri="{FF2B5EF4-FFF2-40B4-BE49-F238E27FC236}">
                <a16:creationId xmlns:a16="http://schemas.microsoft.com/office/drawing/2014/main" id="{092B63EB-6DCE-460B-B6D1-87A2EE435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3472" y="5416972"/>
            <a:ext cx="5008562" cy="51911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共享相同子式  节省存储空间 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8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3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94" grpId="0"/>
      <p:bldP spid="19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3" name="Text Box 5"/>
          <p:cNvSpPr txBox="1">
            <a:spLocks noChangeArrowheads="1"/>
          </p:cNvSpPr>
          <p:nvPr/>
        </p:nvSpPr>
        <p:spPr bwMode="auto">
          <a:xfrm>
            <a:off x="2136776" y="1238250"/>
            <a:ext cx="8263801" cy="212365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除最简单的情况之外，几乎所有的工程都可分为若干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个称作“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活动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”的子工程，并且这些子工程之间通常受着一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定条件的约束，例如：其中某些子工程必须在另一些子工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程完成之后才能开始。 </a:t>
            </a:r>
          </a:p>
        </p:txBody>
      </p:sp>
      <p:sp>
        <p:nvSpPr>
          <p:cNvPr id="130105" name="Text Box 57"/>
          <p:cNvSpPr txBox="1">
            <a:spLocks noChangeArrowheads="1"/>
          </p:cNvSpPr>
          <p:nvPr/>
        </p:nvSpPr>
        <p:spPr bwMode="auto">
          <a:xfrm>
            <a:off x="2136775" y="3500438"/>
            <a:ext cx="7648248" cy="156966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对整个工程和系统，人们关心的是两方面的问题：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一是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工程能否顺利进行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；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二是完成整个工程所必须的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最短时间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30108" name="Text Box 60"/>
          <p:cNvSpPr txBox="1">
            <a:spLocks noChangeArrowheads="1"/>
          </p:cNvSpPr>
          <p:nvPr/>
        </p:nvSpPr>
        <p:spPr bwMode="auto">
          <a:xfrm>
            <a:off x="2149475" y="376238"/>
            <a:ext cx="4801314" cy="60843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2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、在工程计划和管理方面的应用 </a:t>
            </a:r>
          </a:p>
        </p:txBody>
      </p:sp>
      <p:sp>
        <p:nvSpPr>
          <p:cNvPr id="130109" name="Text Box 61"/>
          <p:cNvSpPr txBox="1">
            <a:spLocks noChangeArrowheads="1"/>
          </p:cNvSpPr>
          <p:nvPr/>
        </p:nvSpPr>
        <p:spPr bwMode="auto">
          <a:xfrm>
            <a:off x="2136776" y="5203826"/>
            <a:ext cx="7417415" cy="49763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对应到有向图即为进行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拓扑排序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和求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关键路径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。  </a:t>
            </a:r>
          </a:p>
        </p:txBody>
      </p:sp>
      <p:sp>
        <p:nvSpPr>
          <p:cNvPr id="130111" name="Rectangle 63"/>
          <p:cNvSpPr>
            <a:spLocks noChangeArrowheads="1"/>
          </p:cNvSpPr>
          <p:nvPr/>
        </p:nvSpPr>
        <p:spPr bwMode="auto">
          <a:xfrm>
            <a:off x="9912350" y="6611939"/>
            <a:ext cx="494046" cy="271549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4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1000"/>
                                        <p:tgtEl>
                                          <p:spTgt spid="130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1000"/>
                                        <p:tgtEl>
                                          <p:spTgt spid="130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3" grpId="0" autoUpdateAnimBg="0"/>
      <p:bldP spid="130105" grpId="0"/>
      <p:bldP spid="13010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28" name="Text Box 56"/>
          <p:cNvSpPr txBox="1">
            <a:spLocks noChangeArrowheads="1"/>
          </p:cNvSpPr>
          <p:nvPr/>
        </p:nvSpPr>
        <p:spPr bwMode="auto">
          <a:xfrm>
            <a:off x="2168525" y="620713"/>
            <a:ext cx="2393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7.5.1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拓扑排序  </a:t>
            </a:r>
          </a:p>
        </p:txBody>
      </p:sp>
      <p:sp>
        <p:nvSpPr>
          <p:cNvPr id="131131" name="Rectangle 59"/>
          <p:cNvSpPr>
            <a:spLocks noChangeArrowheads="1"/>
          </p:cNvSpPr>
          <p:nvPr/>
        </p:nvSpPr>
        <p:spPr bwMode="auto">
          <a:xfrm>
            <a:off x="3032126" y="1316038"/>
            <a:ext cx="16240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AOV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网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： </a:t>
            </a:r>
          </a:p>
        </p:txBody>
      </p:sp>
      <p:sp>
        <p:nvSpPr>
          <p:cNvPr id="131132" name="AutoShape 60"/>
          <p:cNvSpPr>
            <a:spLocks noChangeArrowheads="1"/>
          </p:cNvSpPr>
          <p:nvPr/>
        </p:nvSpPr>
        <p:spPr bwMode="auto">
          <a:xfrm>
            <a:off x="2239964" y="1492544"/>
            <a:ext cx="7672387" cy="4426950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19050" cap="sq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用一个有向图表示一个工程的各子工程及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其相互制约的关系，其中以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顶点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表示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活动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，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弧 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表示活动之间的优先制约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关系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，称这种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有向图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为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顶点表示活动的网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，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简称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AOV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Activity On </a:t>
            </a:r>
          </a:p>
          <a:p>
            <a:pPr>
              <a:lnSpc>
                <a:spcPct val="11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Vertex network)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网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  <a:p>
            <a:pPr>
              <a:lnSpc>
                <a:spcPct val="10000"/>
              </a:lnSpc>
            </a:pPr>
            <a:endParaRPr lang="en-US" altLang="zh-CN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1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1000"/>
                                        <p:tgtEl>
                                          <p:spTgt spid="1311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131" grpId="0"/>
      <p:bldP spid="13113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00" name="Text Box 4"/>
          <p:cNvSpPr txBox="1">
            <a:spLocks noChangeArrowheads="1"/>
          </p:cNvSpPr>
          <p:nvPr/>
        </p:nvSpPr>
        <p:spPr bwMode="auto">
          <a:xfrm>
            <a:off x="2003426" y="476251"/>
            <a:ext cx="2108269" cy="47006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例：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排课表。 </a:t>
            </a:r>
          </a:p>
        </p:txBody>
      </p:sp>
      <p:grpSp>
        <p:nvGrpSpPr>
          <p:cNvPr id="132150" name="Group 54"/>
          <p:cNvGrpSpPr>
            <a:grpSpLocks/>
          </p:cNvGrpSpPr>
          <p:nvPr/>
        </p:nvGrpSpPr>
        <p:grpSpPr bwMode="auto">
          <a:xfrm>
            <a:off x="1427162" y="1209676"/>
            <a:ext cx="5307013" cy="4470400"/>
            <a:chOff x="113" y="890"/>
            <a:chExt cx="3343" cy="2816"/>
          </a:xfrm>
        </p:grpSpPr>
        <p:sp>
          <p:nvSpPr>
            <p:cNvPr id="132102" name="Text Box 6"/>
            <p:cNvSpPr txBox="1">
              <a:spLocks noChangeArrowheads="1"/>
            </p:cNvSpPr>
            <p:nvPr/>
          </p:nvSpPr>
          <p:spPr bwMode="auto">
            <a:xfrm>
              <a:off x="202" y="907"/>
              <a:ext cx="30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课程代号             课程名称               先修课 </a:t>
              </a:r>
            </a:p>
          </p:txBody>
        </p:sp>
        <p:sp>
          <p:nvSpPr>
            <p:cNvPr id="132103" name="Text Box 7"/>
            <p:cNvSpPr txBox="1">
              <a:spLocks noChangeArrowheads="1"/>
            </p:cNvSpPr>
            <p:nvPr/>
          </p:nvSpPr>
          <p:spPr bwMode="auto">
            <a:xfrm>
              <a:off x="401" y="1152"/>
              <a:ext cx="392" cy="2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C2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C3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C4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C5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C6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C7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C8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C9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C10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C11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C12</a:t>
              </a:r>
            </a:p>
            <a:p>
              <a:pPr>
                <a:spcBef>
                  <a:spcPct val="0"/>
                </a:spcBef>
              </a:pPr>
              <a:endParaRPr lang="en-US" altLang="zh-CN" sz="2000">
                <a:solidFill>
                  <a:schemeClr val="tx1"/>
                </a:solidFill>
                <a:effectLst/>
                <a:ea typeface="楷体_GB2312" pitchFamily="49" charset="-122"/>
              </a:endParaRPr>
            </a:p>
          </p:txBody>
        </p:sp>
        <p:sp>
          <p:nvSpPr>
            <p:cNvPr id="132104" name="Rectangle 8"/>
            <p:cNvSpPr>
              <a:spLocks noChangeArrowheads="1"/>
            </p:cNvSpPr>
            <p:nvPr/>
          </p:nvSpPr>
          <p:spPr bwMode="auto">
            <a:xfrm>
              <a:off x="113" y="890"/>
              <a:ext cx="3337" cy="262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05" name="Line 9"/>
            <p:cNvSpPr>
              <a:spLocks noChangeShapeType="1"/>
            </p:cNvSpPr>
            <p:nvPr/>
          </p:nvSpPr>
          <p:spPr bwMode="auto">
            <a:xfrm>
              <a:off x="113" y="1157"/>
              <a:ext cx="33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06" name="Line 10"/>
            <p:cNvSpPr>
              <a:spLocks noChangeShapeType="1"/>
            </p:cNvSpPr>
            <p:nvPr/>
          </p:nvSpPr>
          <p:spPr bwMode="auto">
            <a:xfrm>
              <a:off x="119" y="1357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07" name="Line 11"/>
            <p:cNvSpPr>
              <a:spLocks noChangeShapeType="1"/>
            </p:cNvSpPr>
            <p:nvPr/>
          </p:nvSpPr>
          <p:spPr bwMode="auto">
            <a:xfrm>
              <a:off x="119" y="1551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08" name="Line 12"/>
            <p:cNvSpPr>
              <a:spLocks noChangeShapeType="1"/>
            </p:cNvSpPr>
            <p:nvPr/>
          </p:nvSpPr>
          <p:spPr bwMode="auto">
            <a:xfrm>
              <a:off x="119" y="1746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09" name="Line 13"/>
            <p:cNvSpPr>
              <a:spLocks noChangeShapeType="1"/>
            </p:cNvSpPr>
            <p:nvPr/>
          </p:nvSpPr>
          <p:spPr bwMode="auto">
            <a:xfrm>
              <a:off x="119" y="1940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0" name="Line 14"/>
            <p:cNvSpPr>
              <a:spLocks noChangeShapeType="1"/>
            </p:cNvSpPr>
            <p:nvPr/>
          </p:nvSpPr>
          <p:spPr bwMode="auto">
            <a:xfrm>
              <a:off x="119" y="2135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1" name="Line 15"/>
            <p:cNvSpPr>
              <a:spLocks noChangeShapeType="1"/>
            </p:cNvSpPr>
            <p:nvPr/>
          </p:nvSpPr>
          <p:spPr bwMode="auto">
            <a:xfrm>
              <a:off x="119" y="2329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2" name="Line 16"/>
            <p:cNvSpPr>
              <a:spLocks noChangeShapeType="1"/>
            </p:cNvSpPr>
            <p:nvPr/>
          </p:nvSpPr>
          <p:spPr bwMode="auto">
            <a:xfrm>
              <a:off x="119" y="2524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3" name="Line 17"/>
            <p:cNvSpPr>
              <a:spLocks noChangeShapeType="1"/>
            </p:cNvSpPr>
            <p:nvPr/>
          </p:nvSpPr>
          <p:spPr bwMode="auto">
            <a:xfrm>
              <a:off x="119" y="2718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4" name="Line 18"/>
            <p:cNvSpPr>
              <a:spLocks noChangeShapeType="1"/>
            </p:cNvSpPr>
            <p:nvPr/>
          </p:nvSpPr>
          <p:spPr bwMode="auto">
            <a:xfrm>
              <a:off x="119" y="2913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5" name="Line 19"/>
            <p:cNvSpPr>
              <a:spLocks noChangeShapeType="1"/>
            </p:cNvSpPr>
            <p:nvPr/>
          </p:nvSpPr>
          <p:spPr bwMode="auto">
            <a:xfrm>
              <a:off x="119" y="3107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6" name="Line 20"/>
            <p:cNvSpPr>
              <a:spLocks noChangeShapeType="1"/>
            </p:cNvSpPr>
            <p:nvPr/>
          </p:nvSpPr>
          <p:spPr bwMode="auto">
            <a:xfrm>
              <a:off x="119" y="3302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7" name="Line 21"/>
            <p:cNvSpPr>
              <a:spLocks noChangeShapeType="1"/>
            </p:cNvSpPr>
            <p:nvPr/>
          </p:nvSpPr>
          <p:spPr bwMode="auto">
            <a:xfrm>
              <a:off x="977" y="890"/>
              <a:ext cx="0" cy="26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8" name="Line 22"/>
            <p:cNvSpPr>
              <a:spLocks noChangeShapeType="1"/>
            </p:cNvSpPr>
            <p:nvPr/>
          </p:nvSpPr>
          <p:spPr bwMode="auto">
            <a:xfrm>
              <a:off x="2465" y="890"/>
              <a:ext cx="0" cy="26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9" name="Text Box 23"/>
            <p:cNvSpPr txBox="1">
              <a:spLocks noChangeArrowheads="1"/>
            </p:cNvSpPr>
            <p:nvPr/>
          </p:nvSpPr>
          <p:spPr bwMode="auto">
            <a:xfrm>
              <a:off x="2513" y="1147"/>
              <a:ext cx="904" cy="2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无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C1,C2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C3,C4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C11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C3,C5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C3,C6</a:t>
              </a:r>
            </a:p>
            <a:p>
              <a:pPr>
                <a:spcBef>
                  <a:spcPct val="0"/>
                </a:spcBef>
              </a:pP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无</a:t>
              </a:r>
              <a:endParaRPr lang="zh-CN" altLang="en-US" sz="2000">
                <a:solidFill>
                  <a:schemeClr val="tx1"/>
                </a:solidFill>
                <a:effectLst/>
                <a:ea typeface="楷体_GB2312" pitchFamily="49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C9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C9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C1,C9,C10 </a:t>
              </a:r>
            </a:p>
          </p:txBody>
        </p:sp>
        <p:sp>
          <p:nvSpPr>
            <p:cNvPr id="132120" name="Text Box 24"/>
            <p:cNvSpPr txBox="1">
              <a:spLocks noChangeArrowheads="1"/>
            </p:cNvSpPr>
            <p:nvPr/>
          </p:nvSpPr>
          <p:spPr bwMode="auto">
            <a:xfrm>
              <a:off x="1025" y="1130"/>
              <a:ext cx="1404" cy="2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程序设计基础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离散数学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数据结构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汇编语言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语言的设计和分析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计算机原理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编译原理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操作系统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高等数学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线性代数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普通物理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数值分析</a:t>
              </a:r>
            </a:p>
          </p:txBody>
        </p:sp>
      </p:grpSp>
      <p:sp>
        <p:nvSpPr>
          <p:cNvPr id="132122" name="Oval 26"/>
          <p:cNvSpPr>
            <a:spLocks noChangeArrowheads="1"/>
          </p:cNvSpPr>
          <p:nvPr/>
        </p:nvSpPr>
        <p:spPr bwMode="auto">
          <a:xfrm>
            <a:off x="7994650" y="2754155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</a:t>
            </a:r>
          </a:p>
        </p:txBody>
      </p:sp>
      <p:sp>
        <p:nvSpPr>
          <p:cNvPr id="132123" name="Oval 27"/>
          <p:cNvSpPr>
            <a:spLocks noChangeArrowheads="1"/>
          </p:cNvSpPr>
          <p:nvPr/>
        </p:nvSpPr>
        <p:spPr bwMode="auto">
          <a:xfrm>
            <a:off x="8767763" y="2323943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C2</a:t>
            </a:r>
          </a:p>
        </p:txBody>
      </p:sp>
      <p:sp>
        <p:nvSpPr>
          <p:cNvPr id="132124" name="Oval 28"/>
          <p:cNvSpPr>
            <a:spLocks noChangeArrowheads="1"/>
          </p:cNvSpPr>
          <p:nvPr/>
        </p:nvSpPr>
        <p:spPr bwMode="auto">
          <a:xfrm>
            <a:off x="9434513" y="2754155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C3</a:t>
            </a:r>
          </a:p>
        </p:txBody>
      </p:sp>
      <p:sp>
        <p:nvSpPr>
          <p:cNvPr id="132125" name="Oval 29"/>
          <p:cNvSpPr>
            <a:spLocks noChangeArrowheads="1"/>
          </p:cNvSpPr>
          <p:nvPr/>
        </p:nvSpPr>
        <p:spPr bwMode="auto">
          <a:xfrm>
            <a:off x="8820150" y="1652430"/>
            <a:ext cx="496888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C4</a:t>
            </a:r>
          </a:p>
        </p:txBody>
      </p:sp>
      <p:sp>
        <p:nvSpPr>
          <p:cNvPr id="132126" name="Oval 30"/>
          <p:cNvSpPr>
            <a:spLocks noChangeArrowheads="1"/>
          </p:cNvSpPr>
          <p:nvPr/>
        </p:nvSpPr>
        <p:spPr bwMode="auto">
          <a:xfrm>
            <a:off x="9939339" y="1868329"/>
            <a:ext cx="496887" cy="496888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C5</a:t>
            </a:r>
          </a:p>
        </p:txBody>
      </p:sp>
      <p:sp>
        <p:nvSpPr>
          <p:cNvPr id="132127" name="Oval 31"/>
          <p:cNvSpPr>
            <a:spLocks noChangeArrowheads="1"/>
          </p:cNvSpPr>
          <p:nvPr/>
        </p:nvSpPr>
        <p:spPr bwMode="auto">
          <a:xfrm>
            <a:off x="9794875" y="4125755"/>
            <a:ext cx="496888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C6</a:t>
            </a:r>
          </a:p>
        </p:txBody>
      </p:sp>
      <p:sp>
        <p:nvSpPr>
          <p:cNvPr id="132128" name="Oval 32"/>
          <p:cNvSpPr>
            <a:spLocks noChangeArrowheads="1"/>
          </p:cNvSpPr>
          <p:nvPr/>
        </p:nvSpPr>
        <p:spPr bwMode="auto">
          <a:xfrm>
            <a:off x="10258425" y="2643029"/>
            <a:ext cx="495300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C7</a:t>
            </a:r>
          </a:p>
        </p:txBody>
      </p:sp>
      <p:sp>
        <p:nvSpPr>
          <p:cNvPr id="132129" name="Oval 33"/>
          <p:cNvSpPr>
            <a:spLocks noChangeArrowheads="1"/>
          </p:cNvSpPr>
          <p:nvPr/>
        </p:nvSpPr>
        <p:spPr bwMode="auto">
          <a:xfrm>
            <a:off x="10285413" y="3363755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C8</a:t>
            </a:r>
          </a:p>
        </p:txBody>
      </p:sp>
      <p:sp>
        <p:nvSpPr>
          <p:cNvPr id="132130" name="Oval 34"/>
          <p:cNvSpPr>
            <a:spLocks noChangeArrowheads="1"/>
          </p:cNvSpPr>
          <p:nvPr/>
        </p:nvSpPr>
        <p:spPr bwMode="auto">
          <a:xfrm>
            <a:off x="8004175" y="3822543"/>
            <a:ext cx="496888" cy="496887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C9</a:t>
            </a:r>
          </a:p>
        </p:txBody>
      </p:sp>
      <p:sp>
        <p:nvSpPr>
          <p:cNvPr id="132131" name="Oval 35"/>
          <p:cNvSpPr>
            <a:spLocks noChangeArrowheads="1"/>
          </p:cNvSpPr>
          <p:nvPr/>
        </p:nvSpPr>
        <p:spPr bwMode="auto">
          <a:xfrm>
            <a:off x="8756650" y="3820955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C10</a:t>
            </a:r>
          </a:p>
        </p:txBody>
      </p:sp>
      <p:sp>
        <p:nvSpPr>
          <p:cNvPr id="132132" name="Oval 36"/>
          <p:cNvSpPr>
            <a:spLocks noChangeArrowheads="1"/>
          </p:cNvSpPr>
          <p:nvPr/>
        </p:nvSpPr>
        <p:spPr bwMode="auto">
          <a:xfrm>
            <a:off x="8794750" y="4430555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C11</a:t>
            </a:r>
          </a:p>
        </p:txBody>
      </p:sp>
      <p:sp>
        <p:nvSpPr>
          <p:cNvPr id="132133" name="Oval 37"/>
          <p:cNvSpPr>
            <a:spLocks noChangeArrowheads="1"/>
          </p:cNvSpPr>
          <p:nvPr/>
        </p:nvSpPr>
        <p:spPr bwMode="auto">
          <a:xfrm>
            <a:off x="8756650" y="3128805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C12</a:t>
            </a:r>
          </a:p>
        </p:txBody>
      </p:sp>
      <p:cxnSp>
        <p:nvCxnSpPr>
          <p:cNvPr id="132134" name="AutoShape 38"/>
          <p:cNvCxnSpPr>
            <a:cxnSpLocks noChangeShapeType="1"/>
            <a:stCxn id="132122" idx="0"/>
            <a:endCxn id="132125" idx="2"/>
          </p:cNvCxnSpPr>
          <p:nvPr/>
        </p:nvCxnSpPr>
        <p:spPr bwMode="auto">
          <a:xfrm flipV="1">
            <a:off x="8242300" y="1901668"/>
            <a:ext cx="577850" cy="8524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35" name="AutoShape 39"/>
          <p:cNvCxnSpPr>
            <a:cxnSpLocks noChangeShapeType="1"/>
            <a:stCxn id="132122" idx="7"/>
            <a:endCxn id="132123" idx="2"/>
          </p:cNvCxnSpPr>
          <p:nvPr/>
        </p:nvCxnSpPr>
        <p:spPr bwMode="auto">
          <a:xfrm flipV="1">
            <a:off x="8416925" y="2573179"/>
            <a:ext cx="350838" cy="2540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36" name="AutoShape 40"/>
          <p:cNvCxnSpPr>
            <a:cxnSpLocks noChangeShapeType="1"/>
            <a:stCxn id="132122" idx="6"/>
            <a:endCxn id="132124" idx="2"/>
          </p:cNvCxnSpPr>
          <p:nvPr/>
        </p:nvCxnSpPr>
        <p:spPr bwMode="auto">
          <a:xfrm>
            <a:off x="8489951" y="3003392"/>
            <a:ext cx="944563" cy="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37" name="AutoShape 41"/>
          <p:cNvCxnSpPr>
            <a:cxnSpLocks noChangeShapeType="1"/>
            <a:stCxn id="132122" idx="5"/>
          </p:cNvCxnSpPr>
          <p:nvPr/>
        </p:nvCxnSpPr>
        <p:spPr bwMode="auto">
          <a:xfrm>
            <a:off x="8416926" y="3179604"/>
            <a:ext cx="379413" cy="17303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38" name="AutoShape 42"/>
          <p:cNvCxnSpPr>
            <a:cxnSpLocks noChangeShapeType="1"/>
            <a:stCxn id="132130" idx="7"/>
            <a:endCxn id="132133" idx="3"/>
          </p:cNvCxnSpPr>
          <p:nvPr/>
        </p:nvCxnSpPr>
        <p:spPr bwMode="auto">
          <a:xfrm flipV="1">
            <a:off x="8428039" y="3554255"/>
            <a:ext cx="401637" cy="34131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39" name="AutoShape 43"/>
          <p:cNvCxnSpPr>
            <a:cxnSpLocks noChangeShapeType="1"/>
            <a:stCxn id="132130" idx="6"/>
            <a:endCxn id="132131" idx="2"/>
          </p:cNvCxnSpPr>
          <p:nvPr/>
        </p:nvCxnSpPr>
        <p:spPr bwMode="auto">
          <a:xfrm flipV="1">
            <a:off x="8501064" y="4070193"/>
            <a:ext cx="255587" cy="15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0" name="AutoShape 44"/>
          <p:cNvCxnSpPr>
            <a:cxnSpLocks noChangeShapeType="1"/>
            <a:stCxn id="132130" idx="5"/>
            <a:endCxn id="132132" idx="2"/>
          </p:cNvCxnSpPr>
          <p:nvPr/>
        </p:nvCxnSpPr>
        <p:spPr bwMode="auto">
          <a:xfrm>
            <a:off x="8428038" y="4246404"/>
            <a:ext cx="366712" cy="4333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1" name="AutoShape 45"/>
          <p:cNvCxnSpPr>
            <a:cxnSpLocks noChangeShapeType="1"/>
            <a:stCxn id="132131" idx="0"/>
            <a:endCxn id="132133" idx="4"/>
          </p:cNvCxnSpPr>
          <p:nvPr/>
        </p:nvCxnSpPr>
        <p:spPr bwMode="auto">
          <a:xfrm flipV="1">
            <a:off x="9004300" y="3627280"/>
            <a:ext cx="0" cy="1936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2" name="AutoShape 46"/>
          <p:cNvCxnSpPr>
            <a:cxnSpLocks noChangeShapeType="1"/>
            <a:stCxn id="132132" idx="6"/>
            <a:endCxn id="132127" idx="3"/>
          </p:cNvCxnSpPr>
          <p:nvPr/>
        </p:nvCxnSpPr>
        <p:spPr bwMode="auto">
          <a:xfrm flipV="1">
            <a:off x="9290050" y="4551204"/>
            <a:ext cx="577850" cy="1285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3" name="AutoShape 47"/>
          <p:cNvCxnSpPr>
            <a:cxnSpLocks noChangeShapeType="1"/>
            <a:stCxn id="132127" idx="7"/>
            <a:endCxn id="132129" idx="3"/>
          </p:cNvCxnSpPr>
          <p:nvPr/>
        </p:nvCxnSpPr>
        <p:spPr bwMode="auto">
          <a:xfrm flipV="1">
            <a:off x="10218738" y="3789205"/>
            <a:ext cx="139700" cy="4095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4" name="AutoShape 48"/>
          <p:cNvCxnSpPr>
            <a:cxnSpLocks noChangeShapeType="1"/>
            <a:stCxn id="132125" idx="6"/>
            <a:endCxn id="132126" idx="2"/>
          </p:cNvCxnSpPr>
          <p:nvPr/>
        </p:nvCxnSpPr>
        <p:spPr bwMode="auto">
          <a:xfrm>
            <a:off x="9317038" y="1901667"/>
            <a:ext cx="622300" cy="2159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5" name="AutoShape 49"/>
          <p:cNvCxnSpPr>
            <a:cxnSpLocks noChangeShapeType="1"/>
            <a:stCxn id="132124" idx="7"/>
            <a:endCxn id="132126" idx="3"/>
          </p:cNvCxnSpPr>
          <p:nvPr/>
        </p:nvCxnSpPr>
        <p:spPr bwMode="auto">
          <a:xfrm flipV="1">
            <a:off x="9856789" y="2292193"/>
            <a:ext cx="155575" cy="5349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6" name="AutoShape 50"/>
          <p:cNvCxnSpPr>
            <a:cxnSpLocks noChangeShapeType="1"/>
            <a:stCxn id="132123" idx="6"/>
            <a:endCxn id="132124" idx="1"/>
          </p:cNvCxnSpPr>
          <p:nvPr/>
        </p:nvCxnSpPr>
        <p:spPr bwMode="auto">
          <a:xfrm>
            <a:off x="9263064" y="2573179"/>
            <a:ext cx="244475" cy="2540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7" name="AutoShape 51"/>
          <p:cNvCxnSpPr>
            <a:cxnSpLocks noChangeShapeType="1"/>
            <a:stCxn id="132126" idx="5"/>
            <a:endCxn id="132128" idx="0"/>
          </p:cNvCxnSpPr>
          <p:nvPr/>
        </p:nvCxnSpPr>
        <p:spPr bwMode="auto">
          <a:xfrm>
            <a:off x="10363201" y="2292193"/>
            <a:ext cx="142875" cy="35083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8" name="AutoShape 52"/>
          <p:cNvCxnSpPr>
            <a:cxnSpLocks noChangeShapeType="1"/>
            <a:stCxn id="132124" idx="6"/>
            <a:endCxn id="132128" idx="2"/>
          </p:cNvCxnSpPr>
          <p:nvPr/>
        </p:nvCxnSpPr>
        <p:spPr bwMode="auto">
          <a:xfrm flipV="1">
            <a:off x="9929813" y="2871630"/>
            <a:ext cx="328612" cy="1317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9" name="AutoShape 53"/>
          <p:cNvCxnSpPr>
            <a:cxnSpLocks noChangeShapeType="1"/>
            <a:stCxn id="132124" idx="5"/>
            <a:endCxn id="132129" idx="1"/>
          </p:cNvCxnSpPr>
          <p:nvPr/>
        </p:nvCxnSpPr>
        <p:spPr bwMode="auto">
          <a:xfrm>
            <a:off x="9856788" y="3179605"/>
            <a:ext cx="501650" cy="2571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2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2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2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2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2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2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2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2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2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2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2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2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2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2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2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32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2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2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32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32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2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32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32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32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32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32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32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32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32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32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32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32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32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32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32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32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32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32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32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32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32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32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132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132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22" grpId="0" animBg="1"/>
      <p:bldP spid="132123" grpId="0" animBg="1"/>
      <p:bldP spid="132124" grpId="0" animBg="1"/>
      <p:bldP spid="132125" grpId="0" animBg="1"/>
      <p:bldP spid="132126" grpId="0" animBg="1"/>
      <p:bldP spid="132127" grpId="0" animBg="1"/>
      <p:bldP spid="132128" grpId="0" animBg="1"/>
      <p:bldP spid="132129" grpId="0" animBg="1"/>
      <p:bldP spid="132130" grpId="0" animBg="1"/>
      <p:bldP spid="132131" grpId="0" animBg="1"/>
      <p:bldP spid="132132" grpId="0" animBg="1"/>
      <p:bldP spid="1321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34" name="Rectangle 38"/>
          <p:cNvSpPr>
            <a:spLocks noChangeArrowheads="1"/>
          </p:cNvSpPr>
          <p:nvPr/>
        </p:nvSpPr>
        <p:spPr bwMode="auto">
          <a:xfrm>
            <a:off x="2411414" y="595313"/>
            <a:ext cx="18065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基本操作： </a:t>
            </a:r>
          </a:p>
        </p:txBody>
      </p:sp>
      <p:sp>
        <p:nvSpPr>
          <p:cNvPr id="157735" name="Rectangle 39"/>
          <p:cNvSpPr>
            <a:spLocks noChangeArrowheads="1"/>
          </p:cNvSpPr>
          <p:nvPr/>
        </p:nvSpPr>
        <p:spPr bwMode="auto">
          <a:xfrm>
            <a:off x="2411414" y="1119189"/>
            <a:ext cx="7500937" cy="2428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{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结构初始化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}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　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CreateGraph(&amp;G, V, VR);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　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是图的顶点集，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VR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是图中弧的集合。 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　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按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VR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的定义构造图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 </a:t>
            </a:r>
          </a:p>
        </p:txBody>
      </p:sp>
      <p:sp>
        <p:nvSpPr>
          <p:cNvPr id="157736" name="Rectangle 40"/>
          <p:cNvSpPr>
            <a:spLocks noChangeArrowheads="1"/>
          </p:cNvSpPr>
          <p:nvPr/>
        </p:nvSpPr>
        <p:spPr bwMode="auto">
          <a:xfrm>
            <a:off x="2411414" y="3663951"/>
            <a:ext cx="3629025" cy="2428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{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销毁结构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}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　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DestroyGraph(&amp;G);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　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存在。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　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销毁图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7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57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35" grpId="0"/>
      <p:bldP spid="157736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7" name="Text Box 103"/>
          <p:cNvSpPr txBox="1">
            <a:spLocks noChangeArrowheads="1"/>
          </p:cNvSpPr>
          <p:nvPr/>
        </p:nvSpPr>
        <p:spPr bwMode="auto">
          <a:xfrm>
            <a:off x="1992314" y="2349501"/>
            <a:ext cx="5287025" cy="10156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若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是网中有向边，则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是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r>
              <a:rPr lang="zh-CN" altLang="en-US" i="1">
                <a:solidFill>
                  <a:schemeClr val="tx1"/>
                </a:solidFill>
                <a:effectLst/>
                <a:ea typeface="楷体_GB2312" pitchFamily="49" charset="-122"/>
              </a:rPr>
              <a:t>    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的直接前驱；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 是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的直接后继。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6488" name="Text Box 104"/>
          <p:cNvSpPr txBox="1">
            <a:spLocks noChangeArrowheads="1"/>
          </p:cNvSpPr>
          <p:nvPr/>
        </p:nvSpPr>
        <p:spPr bwMode="auto">
          <a:xfrm>
            <a:off x="2005013" y="3500438"/>
            <a:ext cx="6263253" cy="156966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AOV </a:t>
            </a:r>
            <a:r>
              <a:rPr lang="zh-CN" altLang="zh-CN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网中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正常情况下</a:t>
            </a:r>
            <a:r>
              <a:rPr lang="zh-CN" altLang="zh-CN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不允许有回路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，</a:t>
            </a:r>
            <a:endParaRPr lang="en-US" altLang="zh-CN" dirty="0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    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因为如果有回路存在，则表明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某项活</a:t>
            </a:r>
            <a:endParaRPr lang="en-US" altLang="zh-CN" dirty="0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   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动以自己为先决条件，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显然这是荒谬的。 </a:t>
            </a:r>
          </a:p>
        </p:txBody>
      </p:sp>
      <p:sp>
        <p:nvSpPr>
          <p:cNvPr id="16491" name="Text Box 107"/>
          <p:cNvSpPr txBox="1">
            <a:spLocks noChangeArrowheads="1"/>
          </p:cNvSpPr>
          <p:nvPr/>
        </p:nvSpPr>
        <p:spPr bwMode="auto">
          <a:xfrm>
            <a:off x="2359025" y="5229226"/>
            <a:ext cx="6001836" cy="47006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问题：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如何判别 </a:t>
            </a:r>
            <a:r>
              <a:rPr lang="en-US" altLang="zh-CN">
                <a:solidFill>
                  <a:schemeClr val="tx1"/>
                </a:solidFill>
                <a:effectLst/>
              </a:rPr>
              <a:t>AOV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网中是否存在回路？ </a:t>
            </a:r>
          </a:p>
        </p:txBody>
      </p:sp>
      <p:sp>
        <p:nvSpPr>
          <p:cNvPr id="16493" name="Oval 109"/>
          <p:cNvSpPr>
            <a:spLocks noChangeArrowheads="1"/>
          </p:cNvSpPr>
          <p:nvPr/>
        </p:nvSpPr>
        <p:spPr bwMode="auto">
          <a:xfrm>
            <a:off x="8078812" y="2036763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</a:t>
            </a:r>
          </a:p>
        </p:txBody>
      </p:sp>
      <p:sp>
        <p:nvSpPr>
          <p:cNvPr id="16494" name="Oval 110"/>
          <p:cNvSpPr>
            <a:spLocks noChangeArrowheads="1"/>
          </p:cNvSpPr>
          <p:nvPr/>
        </p:nvSpPr>
        <p:spPr bwMode="auto">
          <a:xfrm>
            <a:off x="8851925" y="1606550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C2</a:t>
            </a:r>
          </a:p>
        </p:txBody>
      </p:sp>
      <p:sp>
        <p:nvSpPr>
          <p:cNvPr id="16495" name="Oval 111"/>
          <p:cNvSpPr>
            <a:spLocks noChangeArrowheads="1"/>
          </p:cNvSpPr>
          <p:nvPr/>
        </p:nvSpPr>
        <p:spPr bwMode="auto">
          <a:xfrm>
            <a:off x="9520262" y="2036763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C3</a:t>
            </a:r>
          </a:p>
        </p:txBody>
      </p:sp>
      <p:sp>
        <p:nvSpPr>
          <p:cNvPr id="16496" name="Oval 112"/>
          <p:cNvSpPr>
            <a:spLocks noChangeArrowheads="1"/>
          </p:cNvSpPr>
          <p:nvPr/>
        </p:nvSpPr>
        <p:spPr bwMode="auto">
          <a:xfrm>
            <a:off x="8904312" y="935038"/>
            <a:ext cx="496888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C4</a:t>
            </a:r>
          </a:p>
        </p:txBody>
      </p:sp>
      <p:sp>
        <p:nvSpPr>
          <p:cNvPr id="16497" name="Oval 113"/>
          <p:cNvSpPr>
            <a:spLocks noChangeArrowheads="1"/>
          </p:cNvSpPr>
          <p:nvPr/>
        </p:nvSpPr>
        <p:spPr bwMode="auto">
          <a:xfrm>
            <a:off x="10094937" y="1173163"/>
            <a:ext cx="496888" cy="496887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C5</a:t>
            </a:r>
          </a:p>
        </p:txBody>
      </p:sp>
      <p:sp>
        <p:nvSpPr>
          <p:cNvPr id="16498" name="Oval 114"/>
          <p:cNvSpPr>
            <a:spLocks noChangeArrowheads="1"/>
          </p:cNvSpPr>
          <p:nvPr/>
        </p:nvSpPr>
        <p:spPr bwMode="auto">
          <a:xfrm>
            <a:off x="9879037" y="3408363"/>
            <a:ext cx="496888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C6</a:t>
            </a:r>
          </a:p>
        </p:txBody>
      </p:sp>
      <p:sp>
        <p:nvSpPr>
          <p:cNvPr id="16499" name="Oval 115"/>
          <p:cNvSpPr>
            <a:spLocks noChangeArrowheads="1"/>
          </p:cNvSpPr>
          <p:nvPr/>
        </p:nvSpPr>
        <p:spPr bwMode="auto">
          <a:xfrm>
            <a:off x="10455300" y="1925637"/>
            <a:ext cx="495300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C7</a:t>
            </a:r>
          </a:p>
        </p:txBody>
      </p:sp>
      <p:sp>
        <p:nvSpPr>
          <p:cNvPr id="16500" name="Oval 116"/>
          <p:cNvSpPr>
            <a:spLocks noChangeArrowheads="1"/>
          </p:cNvSpPr>
          <p:nvPr/>
        </p:nvSpPr>
        <p:spPr bwMode="auto">
          <a:xfrm>
            <a:off x="10455300" y="2646363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C8</a:t>
            </a:r>
          </a:p>
        </p:txBody>
      </p:sp>
      <p:sp>
        <p:nvSpPr>
          <p:cNvPr id="16501" name="Oval 117"/>
          <p:cNvSpPr>
            <a:spLocks noChangeArrowheads="1"/>
          </p:cNvSpPr>
          <p:nvPr/>
        </p:nvSpPr>
        <p:spPr bwMode="auto">
          <a:xfrm>
            <a:off x="8088337" y="3105149"/>
            <a:ext cx="496888" cy="496888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C9</a:t>
            </a:r>
          </a:p>
        </p:txBody>
      </p:sp>
      <p:sp>
        <p:nvSpPr>
          <p:cNvPr id="16502" name="Oval 118"/>
          <p:cNvSpPr>
            <a:spLocks noChangeArrowheads="1"/>
          </p:cNvSpPr>
          <p:nvPr/>
        </p:nvSpPr>
        <p:spPr bwMode="auto">
          <a:xfrm>
            <a:off x="8840812" y="3103563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C10</a:t>
            </a:r>
          </a:p>
        </p:txBody>
      </p:sp>
      <p:sp>
        <p:nvSpPr>
          <p:cNvPr id="16503" name="Oval 119"/>
          <p:cNvSpPr>
            <a:spLocks noChangeArrowheads="1"/>
          </p:cNvSpPr>
          <p:nvPr/>
        </p:nvSpPr>
        <p:spPr bwMode="auto">
          <a:xfrm>
            <a:off x="8878912" y="3713163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C11</a:t>
            </a:r>
          </a:p>
        </p:txBody>
      </p:sp>
      <p:sp>
        <p:nvSpPr>
          <p:cNvPr id="16504" name="Oval 120"/>
          <p:cNvSpPr>
            <a:spLocks noChangeArrowheads="1"/>
          </p:cNvSpPr>
          <p:nvPr/>
        </p:nvSpPr>
        <p:spPr bwMode="auto">
          <a:xfrm>
            <a:off x="8840812" y="2411413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C12</a:t>
            </a:r>
          </a:p>
        </p:txBody>
      </p:sp>
      <p:cxnSp>
        <p:nvCxnSpPr>
          <p:cNvPr id="16505" name="AutoShape 121"/>
          <p:cNvCxnSpPr>
            <a:cxnSpLocks noChangeShapeType="1"/>
            <a:stCxn id="16493" idx="0"/>
            <a:endCxn id="16496" idx="2"/>
          </p:cNvCxnSpPr>
          <p:nvPr/>
        </p:nvCxnSpPr>
        <p:spPr bwMode="auto">
          <a:xfrm flipV="1">
            <a:off x="8326462" y="1184274"/>
            <a:ext cx="577850" cy="8524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06" name="AutoShape 122"/>
          <p:cNvCxnSpPr>
            <a:cxnSpLocks noChangeShapeType="1"/>
            <a:stCxn id="16493" idx="7"/>
            <a:endCxn id="16494" idx="2"/>
          </p:cNvCxnSpPr>
          <p:nvPr/>
        </p:nvCxnSpPr>
        <p:spPr bwMode="auto">
          <a:xfrm flipV="1">
            <a:off x="8501087" y="1855787"/>
            <a:ext cx="350838" cy="2540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07" name="AutoShape 123"/>
          <p:cNvCxnSpPr>
            <a:cxnSpLocks noChangeShapeType="1"/>
            <a:stCxn id="16493" idx="6"/>
            <a:endCxn id="16495" idx="2"/>
          </p:cNvCxnSpPr>
          <p:nvPr/>
        </p:nvCxnSpPr>
        <p:spPr bwMode="auto">
          <a:xfrm>
            <a:off x="8574112" y="2285999"/>
            <a:ext cx="946150" cy="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08" name="AutoShape 124"/>
          <p:cNvCxnSpPr>
            <a:cxnSpLocks noChangeShapeType="1"/>
            <a:stCxn id="16493" idx="5"/>
          </p:cNvCxnSpPr>
          <p:nvPr/>
        </p:nvCxnSpPr>
        <p:spPr bwMode="auto">
          <a:xfrm>
            <a:off x="8501088" y="2462213"/>
            <a:ext cx="379413" cy="17303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09" name="AutoShape 125"/>
          <p:cNvCxnSpPr>
            <a:cxnSpLocks noChangeShapeType="1"/>
            <a:stCxn id="16501" idx="7"/>
            <a:endCxn id="16504" idx="3"/>
          </p:cNvCxnSpPr>
          <p:nvPr/>
        </p:nvCxnSpPr>
        <p:spPr bwMode="auto">
          <a:xfrm flipV="1">
            <a:off x="8512201" y="2836862"/>
            <a:ext cx="401637" cy="34131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10" name="AutoShape 126"/>
          <p:cNvCxnSpPr>
            <a:cxnSpLocks noChangeShapeType="1"/>
            <a:stCxn id="16501" idx="6"/>
            <a:endCxn id="16502" idx="2"/>
          </p:cNvCxnSpPr>
          <p:nvPr/>
        </p:nvCxnSpPr>
        <p:spPr bwMode="auto">
          <a:xfrm flipV="1">
            <a:off x="8585226" y="3352799"/>
            <a:ext cx="255587" cy="15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11" name="AutoShape 127"/>
          <p:cNvCxnSpPr>
            <a:cxnSpLocks noChangeShapeType="1"/>
            <a:stCxn id="16501" idx="5"/>
            <a:endCxn id="16503" idx="2"/>
          </p:cNvCxnSpPr>
          <p:nvPr/>
        </p:nvCxnSpPr>
        <p:spPr bwMode="auto">
          <a:xfrm>
            <a:off x="8512200" y="3529013"/>
            <a:ext cx="366712" cy="4333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12" name="AutoShape 128"/>
          <p:cNvCxnSpPr>
            <a:cxnSpLocks noChangeShapeType="1"/>
            <a:stCxn id="16502" idx="0"/>
            <a:endCxn id="16504" idx="4"/>
          </p:cNvCxnSpPr>
          <p:nvPr/>
        </p:nvCxnSpPr>
        <p:spPr bwMode="auto">
          <a:xfrm flipV="1">
            <a:off x="9088462" y="2909888"/>
            <a:ext cx="0" cy="1936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13" name="AutoShape 129"/>
          <p:cNvCxnSpPr>
            <a:cxnSpLocks noChangeShapeType="1"/>
            <a:stCxn id="16503" idx="6"/>
            <a:endCxn id="16498" idx="3"/>
          </p:cNvCxnSpPr>
          <p:nvPr/>
        </p:nvCxnSpPr>
        <p:spPr bwMode="auto">
          <a:xfrm flipV="1">
            <a:off x="9374212" y="3833813"/>
            <a:ext cx="577850" cy="1285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14" name="AutoShape 130"/>
          <p:cNvCxnSpPr>
            <a:cxnSpLocks noChangeShapeType="1"/>
            <a:stCxn id="16498" idx="7"/>
            <a:endCxn id="16500" idx="3"/>
          </p:cNvCxnSpPr>
          <p:nvPr/>
        </p:nvCxnSpPr>
        <p:spPr bwMode="auto">
          <a:xfrm flipV="1">
            <a:off x="10302901" y="3071813"/>
            <a:ext cx="225425" cy="4095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15" name="AutoShape 131"/>
          <p:cNvCxnSpPr>
            <a:cxnSpLocks noChangeShapeType="1"/>
            <a:stCxn id="16496" idx="6"/>
            <a:endCxn id="16497" idx="2"/>
          </p:cNvCxnSpPr>
          <p:nvPr/>
        </p:nvCxnSpPr>
        <p:spPr bwMode="auto">
          <a:xfrm>
            <a:off x="9401201" y="1184275"/>
            <a:ext cx="693737" cy="23812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16" name="AutoShape 132"/>
          <p:cNvCxnSpPr>
            <a:cxnSpLocks noChangeShapeType="1"/>
            <a:stCxn id="16495" idx="7"/>
            <a:endCxn id="16497" idx="3"/>
          </p:cNvCxnSpPr>
          <p:nvPr/>
        </p:nvCxnSpPr>
        <p:spPr bwMode="auto">
          <a:xfrm flipV="1">
            <a:off x="9942538" y="1597025"/>
            <a:ext cx="225425" cy="5127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17" name="AutoShape 133"/>
          <p:cNvCxnSpPr>
            <a:cxnSpLocks noChangeShapeType="1"/>
            <a:stCxn id="16494" idx="6"/>
            <a:endCxn id="16495" idx="1"/>
          </p:cNvCxnSpPr>
          <p:nvPr/>
        </p:nvCxnSpPr>
        <p:spPr bwMode="auto">
          <a:xfrm>
            <a:off x="9347225" y="1855787"/>
            <a:ext cx="246062" cy="2540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18" name="AutoShape 134"/>
          <p:cNvCxnSpPr>
            <a:cxnSpLocks noChangeShapeType="1"/>
            <a:stCxn id="16497" idx="5"/>
            <a:endCxn id="16499" idx="0"/>
          </p:cNvCxnSpPr>
          <p:nvPr/>
        </p:nvCxnSpPr>
        <p:spPr bwMode="auto">
          <a:xfrm>
            <a:off x="10518800" y="1597025"/>
            <a:ext cx="184150" cy="32861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19" name="AutoShape 135"/>
          <p:cNvCxnSpPr>
            <a:cxnSpLocks noChangeShapeType="1"/>
            <a:stCxn id="16495" idx="6"/>
            <a:endCxn id="16499" idx="2"/>
          </p:cNvCxnSpPr>
          <p:nvPr/>
        </p:nvCxnSpPr>
        <p:spPr bwMode="auto">
          <a:xfrm flipV="1">
            <a:off x="10015562" y="2154237"/>
            <a:ext cx="439738" cy="13176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20" name="AutoShape 136"/>
          <p:cNvCxnSpPr>
            <a:cxnSpLocks noChangeShapeType="1"/>
            <a:stCxn id="16495" idx="5"/>
            <a:endCxn id="16500" idx="1"/>
          </p:cNvCxnSpPr>
          <p:nvPr/>
        </p:nvCxnSpPr>
        <p:spPr bwMode="auto">
          <a:xfrm>
            <a:off x="9942537" y="2462213"/>
            <a:ext cx="585788" cy="2571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6521" name="Text Box 137"/>
          <p:cNvSpPr txBox="1">
            <a:spLocks noChangeArrowheads="1"/>
          </p:cNvSpPr>
          <p:nvPr/>
        </p:nvSpPr>
        <p:spPr bwMode="auto">
          <a:xfrm>
            <a:off x="2087563" y="549275"/>
            <a:ext cx="25384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AOV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网的特点： </a:t>
            </a:r>
          </a:p>
        </p:txBody>
      </p:sp>
      <p:sp>
        <p:nvSpPr>
          <p:cNvPr id="16522" name="Text Box 138"/>
          <p:cNvSpPr txBox="1">
            <a:spLocks noChangeArrowheads="1"/>
          </p:cNvSpPr>
          <p:nvPr/>
        </p:nvSpPr>
        <p:spPr bwMode="auto">
          <a:xfrm>
            <a:off x="2016126" y="1184276"/>
            <a:ext cx="4963859" cy="10156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若从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到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有一条有向路径，则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是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的前驱；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 是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的后继。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5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65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4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4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4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4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64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7" grpId="0" autoUpdateAnimBg="0"/>
      <p:bldP spid="16488" grpId="0" autoUpdateAnimBg="0"/>
      <p:bldP spid="16491" grpId="0"/>
      <p:bldP spid="16522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6" name="Text Box 6"/>
          <p:cNvSpPr txBox="1">
            <a:spLocks noChangeArrowheads="1"/>
          </p:cNvSpPr>
          <p:nvPr/>
        </p:nvSpPr>
        <p:spPr bwMode="auto">
          <a:xfrm>
            <a:off x="2108201" y="633414"/>
            <a:ext cx="1800493" cy="35913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拓扑排序： </a:t>
            </a:r>
            <a:endParaRPr lang="zh-CN" altLang="en-US">
              <a:solidFill>
                <a:schemeClr val="tx1"/>
              </a:solidFill>
              <a:effectLst/>
              <a:ea typeface="楷体_GB2312" pitchFamily="49" charset="-122"/>
            </a:endParaRPr>
          </a:p>
        </p:txBody>
      </p:sp>
      <p:sp>
        <p:nvSpPr>
          <p:cNvPr id="133127" name="Text Box 7"/>
          <p:cNvSpPr txBox="1">
            <a:spLocks noChangeArrowheads="1"/>
          </p:cNvSpPr>
          <p:nvPr/>
        </p:nvSpPr>
        <p:spPr bwMode="auto">
          <a:xfrm>
            <a:off x="2019300" y="4635501"/>
            <a:ext cx="7956024" cy="1458861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检测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AOV 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网中是否存在环方法：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对有向图构造其顶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点的拓扑有序序列，若网中所有顶点都在它的拓扑有序序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列中，则该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AOV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网必定不存在环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33130" name="AutoShape 10"/>
          <p:cNvSpPr>
            <a:spLocks noChangeArrowheads="1"/>
          </p:cNvSpPr>
          <p:nvPr/>
        </p:nvSpPr>
        <p:spPr bwMode="auto">
          <a:xfrm>
            <a:off x="2330450" y="602575"/>
            <a:ext cx="7881610" cy="4009791"/>
          </a:xfrm>
          <a:prstGeom prst="horizontalScroll">
            <a:avLst>
              <a:gd name="adj" fmla="val 12500"/>
            </a:avLst>
          </a:prstGeom>
          <a:solidFill>
            <a:schemeClr val="bg1"/>
          </a:solidFill>
          <a:ln w="25400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70000"/>
              </a:lnSpc>
            </a:pPr>
            <a:endParaRPr lang="en-US" altLang="zh-CN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在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AOV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网没有回路的前提下，我们将全部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活动排列成一个线性序列，使得若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AOV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网中有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弧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存在，则在这个序列中，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一定排在 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的前面，具有这种性质的线性序列称为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拓扑有序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  序列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，相应的拓扑有序排序的算法称为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拓扑排序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  <a:p>
            <a:pPr>
              <a:lnSpc>
                <a:spcPct val="70000"/>
              </a:lnSpc>
            </a:pPr>
            <a:endParaRPr lang="en-US" altLang="zh-CN">
              <a:solidFill>
                <a:schemeClr val="tx1"/>
              </a:solidFill>
              <a:effectLst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whee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1331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7" grpId="0" autoUpdateAnimBg="0"/>
      <p:bldP spid="133130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Oval 89">
            <a:extLst>
              <a:ext uri="{FF2B5EF4-FFF2-40B4-BE49-F238E27FC236}">
                <a16:creationId xmlns:a16="http://schemas.microsoft.com/office/drawing/2014/main" id="{8B94BFA8-6BF3-4115-BF4C-E5DE74231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9974" y="4176407"/>
            <a:ext cx="49719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</a:t>
            </a:r>
          </a:p>
        </p:txBody>
      </p:sp>
      <p:sp>
        <p:nvSpPr>
          <p:cNvPr id="80" name="Oval 90">
            <a:extLst>
              <a:ext uri="{FF2B5EF4-FFF2-40B4-BE49-F238E27FC236}">
                <a16:creationId xmlns:a16="http://schemas.microsoft.com/office/drawing/2014/main" id="{EE397F51-079A-4399-8EA2-9AFA3B768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3086" y="3746195"/>
            <a:ext cx="49719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C2</a:t>
            </a:r>
          </a:p>
        </p:txBody>
      </p:sp>
      <p:sp>
        <p:nvSpPr>
          <p:cNvPr id="81" name="Oval 91">
            <a:extLst>
              <a:ext uri="{FF2B5EF4-FFF2-40B4-BE49-F238E27FC236}">
                <a16:creationId xmlns:a16="http://schemas.microsoft.com/office/drawing/2014/main" id="{63B3E028-8176-4BF9-99E1-C98728325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0649" y="4176407"/>
            <a:ext cx="49719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C3</a:t>
            </a:r>
          </a:p>
        </p:txBody>
      </p:sp>
      <p:sp>
        <p:nvSpPr>
          <p:cNvPr id="82" name="Oval 92">
            <a:extLst>
              <a:ext uri="{FF2B5EF4-FFF2-40B4-BE49-F238E27FC236}">
                <a16:creationId xmlns:a16="http://schemas.microsoft.com/office/drawing/2014/main" id="{C8DFB3FA-2819-4736-BC25-D9A29FD96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5474" y="3074682"/>
            <a:ext cx="498783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C4</a:t>
            </a:r>
          </a:p>
        </p:txBody>
      </p:sp>
      <p:sp>
        <p:nvSpPr>
          <p:cNvPr id="83" name="Oval 93">
            <a:extLst>
              <a:ext uri="{FF2B5EF4-FFF2-40B4-BE49-F238E27FC236}">
                <a16:creationId xmlns:a16="http://schemas.microsoft.com/office/drawing/2014/main" id="{E7BBB4C5-2C99-491A-9466-0EE1515FC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624" y="3312807"/>
            <a:ext cx="498783" cy="496888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C5</a:t>
            </a:r>
          </a:p>
        </p:txBody>
      </p:sp>
      <p:sp>
        <p:nvSpPr>
          <p:cNvPr id="84" name="Oval 94">
            <a:extLst>
              <a:ext uri="{FF2B5EF4-FFF2-40B4-BE49-F238E27FC236}">
                <a16:creationId xmlns:a16="http://schemas.microsoft.com/office/drawing/2014/main" id="{37F395F7-77D8-4608-ABCE-780EE7376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3886" y="5548007"/>
            <a:ext cx="498784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C6</a:t>
            </a:r>
          </a:p>
        </p:txBody>
      </p:sp>
      <p:sp>
        <p:nvSpPr>
          <p:cNvPr id="85" name="Oval 95">
            <a:extLst>
              <a:ext uri="{FF2B5EF4-FFF2-40B4-BE49-F238E27FC236}">
                <a16:creationId xmlns:a16="http://schemas.microsoft.com/office/drawing/2014/main" id="{4317D003-4709-4033-BDE0-A4D536F54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6524" y="4065282"/>
            <a:ext cx="497190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C7</a:t>
            </a:r>
          </a:p>
        </p:txBody>
      </p:sp>
      <p:sp>
        <p:nvSpPr>
          <p:cNvPr id="86" name="Oval 96">
            <a:extLst>
              <a:ext uri="{FF2B5EF4-FFF2-40B4-BE49-F238E27FC236}">
                <a16:creationId xmlns:a16="http://schemas.microsoft.com/office/drawing/2014/main" id="{E628466C-CC60-49E1-BBA9-A8A29EAE4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3511" y="4786007"/>
            <a:ext cx="49719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C8</a:t>
            </a:r>
          </a:p>
        </p:txBody>
      </p:sp>
      <p:sp>
        <p:nvSpPr>
          <p:cNvPr id="87" name="Oval 97">
            <a:extLst>
              <a:ext uri="{FF2B5EF4-FFF2-40B4-BE49-F238E27FC236}">
                <a16:creationId xmlns:a16="http://schemas.microsoft.com/office/drawing/2014/main" id="{DDAAB647-1250-4F46-B7FA-871CA3B97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9499" y="5244795"/>
            <a:ext cx="498783" cy="496887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C9</a:t>
            </a:r>
          </a:p>
        </p:txBody>
      </p:sp>
      <p:sp>
        <p:nvSpPr>
          <p:cNvPr id="88" name="Oval 98">
            <a:extLst>
              <a:ext uri="{FF2B5EF4-FFF2-40B4-BE49-F238E27FC236}">
                <a16:creationId xmlns:a16="http://schemas.microsoft.com/office/drawing/2014/main" id="{E63DB9F1-2A8B-4FC9-9B57-4CD1EB577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1974" y="5243207"/>
            <a:ext cx="49719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C10</a:t>
            </a:r>
          </a:p>
        </p:txBody>
      </p:sp>
      <p:sp>
        <p:nvSpPr>
          <p:cNvPr id="89" name="Oval 99">
            <a:extLst>
              <a:ext uri="{FF2B5EF4-FFF2-40B4-BE49-F238E27FC236}">
                <a16:creationId xmlns:a16="http://schemas.microsoft.com/office/drawing/2014/main" id="{83E6B6A3-4CF0-4B92-9B0C-961019983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0074" y="5852807"/>
            <a:ext cx="49719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C11</a:t>
            </a:r>
          </a:p>
        </p:txBody>
      </p:sp>
      <p:sp>
        <p:nvSpPr>
          <p:cNvPr id="90" name="Oval 100">
            <a:extLst>
              <a:ext uri="{FF2B5EF4-FFF2-40B4-BE49-F238E27FC236}">
                <a16:creationId xmlns:a16="http://schemas.microsoft.com/office/drawing/2014/main" id="{F3419E13-A061-4771-B49E-3556B49A1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1974" y="4551057"/>
            <a:ext cx="49719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C12</a:t>
            </a:r>
          </a:p>
        </p:txBody>
      </p:sp>
      <p:cxnSp>
        <p:nvCxnSpPr>
          <p:cNvPr id="91" name="AutoShape 101">
            <a:extLst>
              <a:ext uri="{FF2B5EF4-FFF2-40B4-BE49-F238E27FC236}">
                <a16:creationId xmlns:a16="http://schemas.microsoft.com/office/drawing/2014/main" id="{66CACB3F-4EB8-43E8-8D7D-B167760B2477}"/>
              </a:ext>
            </a:extLst>
          </p:cNvPr>
          <p:cNvCxnSpPr>
            <a:cxnSpLocks noChangeShapeType="1"/>
            <a:stCxn id="79" idx="0"/>
            <a:endCxn id="82" idx="2"/>
          </p:cNvCxnSpPr>
          <p:nvPr/>
        </p:nvCxnSpPr>
        <p:spPr bwMode="auto">
          <a:xfrm flipV="1">
            <a:off x="1748569" y="3323920"/>
            <a:ext cx="576905" cy="8524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" name="AutoShape 102">
            <a:extLst>
              <a:ext uri="{FF2B5EF4-FFF2-40B4-BE49-F238E27FC236}">
                <a16:creationId xmlns:a16="http://schemas.microsoft.com/office/drawing/2014/main" id="{A7A5F287-DFB3-4EF3-AAE5-17816005DE24}"/>
              </a:ext>
            </a:extLst>
          </p:cNvPr>
          <p:cNvCxnSpPr>
            <a:cxnSpLocks noChangeShapeType="1"/>
            <a:stCxn id="79" idx="7"/>
            <a:endCxn id="80" idx="2"/>
          </p:cNvCxnSpPr>
          <p:nvPr/>
        </p:nvCxnSpPr>
        <p:spPr bwMode="auto">
          <a:xfrm flipV="1">
            <a:off x="1924352" y="3995433"/>
            <a:ext cx="348734" cy="253974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3" name="AutoShape 103">
            <a:extLst>
              <a:ext uri="{FF2B5EF4-FFF2-40B4-BE49-F238E27FC236}">
                <a16:creationId xmlns:a16="http://schemas.microsoft.com/office/drawing/2014/main" id="{19CB37CD-FEDF-40D0-9B2B-ACE555B5114A}"/>
              </a:ext>
            </a:extLst>
          </p:cNvPr>
          <p:cNvCxnSpPr>
            <a:cxnSpLocks noChangeShapeType="1"/>
            <a:stCxn id="79" idx="6"/>
            <a:endCxn id="81" idx="2"/>
          </p:cNvCxnSpPr>
          <p:nvPr/>
        </p:nvCxnSpPr>
        <p:spPr bwMode="auto">
          <a:xfrm>
            <a:off x="1997164" y="4425645"/>
            <a:ext cx="1093485" cy="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4" name="AutoShape 104">
            <a:extLst>
              <a:ext uri="{FF2B5EF4-FFF2-40B4-BE49-F238E27FC236}">
                <a16:creationId xmlns:a16="http://schemas.microsoft.com/office/drawing/2014/main" id="{2AE2928A-5427-4B1C-88D2-9BD06E882C03}"/>
              </a:ext>
            </a:extLst>
          </p:cNvPr>
          <p:cNvCxnSpPr>
            <a:cxnSpLocks noChangeShapeType="1"/>
            <a:stCxn id="79" idx="5"/>
          </p:cNvCxnSpPr>
          <p:nvPr/>
        </p:nvCxnSpPr>
        <p:spPr bwMode="auto">
          <a:xfrm>
            <a:off x="1924352" y="4601882"/>
            <a:ext cx="377309" cy="17301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5" name="AutoShape 105">
            <a:extLst>
              <a:ext uri="{FF2B5EF4-FFF2-40B4-BE49-F238E27FC236}">
                <a16:creationId xmlns:a16="http://schemas.microsoft.com/office/drawing/2014/main" id="{51E4EF51-1DC7-4893-B496-C2104F5ED263}"/>
              </a:ext>
            </a:extLst>
          </p:cNvPr>
          <p:cNvCxnSpPr>
            <a:cxnSpLocks noChangeShapeType="1"/>
            <a:stCxn id="87" idx="7"/>
            <a:endCxn id="90" idx="3"/>
          </p:cNvCxnSpPr>
          <p:nvPr/>
        </p:nvCxnSpPr>
        <p:spPr bwMode="auto">
          <a:xfrm flipV="1">
            <a:off x="1935237" y="4976532"/>
            <a:ext cx="399549" cy="34103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6" name="AutoShape 106">
            <a:extLst>
              <a:ext uri="{FF2B5EF4-FFF2-40B4-BE49-F238E27FC236}">
                <a16:creationId xmlns:a16="http://schemas.microsoft.com/office/drawing/2014/main" id="{63041CD0-CF06-4DDA-8E4D-E64878EF81CE}"/>
              </a:ext>
            </a:extLst>
          </p:cNvPr>
          <p:cNvCxnSpPr>
            <a:cxnSpLocks noChangeShapeType="1"/>
            <a:stCxn id="87" idx="6"/>
            <a:endCxn id="88" idx="2"/>
          </p:cNvCxnSpPr>
          <p:nvPr/>
        </p:nvCxnSpPr>
        <p:spPr bwMode="auto">
          <a:xfrm flipV="1">
            <a:off x="2008282" y="5492445"/>
            <a:ext cx="253692" cy="794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7" name="AutoShape 107">
            <a:extLst>
              <a:ext uri="{FF2B5EF4-FFF2-40B4-BE49-F238E27FC236}">
                <a16:creationId xmlns:a16="http://schemas.microsoft.com/office/drawing/2014/main" id="{000D7081-1833-4E23-AAAE-CC1A9F1AAA79}"/>
              </a:ext>
            </a:extLst>
          </p:cNvPr>
          <p:cNvCxnSpPr>
            <a:cxnSpLocks noChangeShapeType="1"/>
            <a:stCxn id="87" idx="5"/>
            <a:endCxn id="89" idx="2"/>
          </p:cNvCxnSpPr>
          <p:nvPr/>
        </p:nvCxnSpPr>
        <p:spPr bwMode="auto">
          <a:xfrm>
            <a:off x="1935237" y="5668915"/>
            <a:ext cx="364837" cy="43313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" name="AutoShape 108">
            <a:extLst>
              <a:ext uri="{FF2B5EF4-FFF2-40B4-BE49-F238E27FC236}">
                <a16:creationId xmlns:a16="http://schemas.microsoft.com/office/drawing/2014/main" id="{D5930D2A-7B37-49BD-B610-46F95511E225}"/>
              </a:ext>
            </a:extLst>
          </p:cNvPr>
          <p:cNvCxnSpPr>
            <a:cxnSpLocks noChangeShapeType="1"/>
            <a:stCxn id="88" idx="0"/>
            <a:endCxn id="90" idx="4"/>
          </p:cNvCxnSpPr>
          <p:nvPr/>
        </p:nvCxnSpPr>
        <p:spPr bwMode="auto">
          <a:xfrm flipV="1">
            <a:off x="2510569" y="5049532"/>
            <a:ext cx="0" cy="1936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9" name="AutoShape 109">
            <a:extLst>
              <a:ext uri="{FF2B5EF4-FFF2-40B4-BE49-F238E27FC236}">
                <a16:creationId xmlns:a16="http://schemas.microsoft.com/office/drawing/2014/main" id="{903740C2-FF09-4C7D-B12E-5F9029B07817}"/>
              </a:ext>
            </a:extLst>
          </p:cNvPr>
          <p:cNvCxnSpPr>
            <a:cxnSpLocks noChangeShapeType="1"/>
            <a:stCxn id="89" idx="6"/>
            <a:endCxn id="84" idx="3"/>
          </p:cNvCxnSpPr>
          <p:nvPr/>
        </p:nvCxnSpPr>
        <p:spPr bwMode="auto">
          <a:xfrm flipV="1">
            <a:off x="2797264" y="5973482"/>
            <a:ext cx="869667" cy="1285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0" name="AutoShape 110">
            <a:extLst>
              <a:ext uri="{FF2B5EF4-FFF2-40B4-BE49-F238E27FC236}">
                <a16:creationId xmlns:a16="http://schemas.microsoft.com/office/drawing/2014/main" id="{18815B01-84C2-41E4-9428-65AB2627CCC2}"/>
              </a:ext>
            </a:extLst>
          </p:cNvPr>
          <p:cNvCxnSpPr>
            <a:cxnSpLocks noChangeShapeType="1"/>
            <a:stCxn id="84" idx="7"/>
            <a:endCxn id="86" idx="3"/>
          </p:cNvCxnSpPr>
          <p:nvPr/>
        </p:nvCxnSpPr>
        <p:spPr bwMode="auto">
          <a:xfrm flipV="1">
            <a:off x="4019625" y="5211482"/>
            <a:ext cx="456698" cy="40952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1" name="AutoShape 111">
            <a:extLst>
              <a:ext uri="{FF2B5EF4-FFF2-40B4-BE49-F238E27FC236}">
                <a16:creationId xmlns:a16="http://schemas.microsoft.com/office/drawing/2014/main" id="{2DC4A3BF-9501-43AE-A394-1CB4792D03EA}"/>
              </a:ext>
            </a:extLst>
          </p:cNvPr>
          <p:cNvCxnSpPr>
            <a:cxnSpLocks noChangeShapeType="1"/>
            <a:stCxn id="82" idx="6"/>
            <a:endCxn id="83" idx="2"/>
          </p:cNvCxnSpPr>
          <p:nvPr/>
        </p:nvCxnSpPr>
        <p:spPr bwMode="auto">
          <a:xfrm>
            <a:off x="2824257" y="3323920"/>
            <a:ext cx="1082367" cy="237331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2" name="AutoShape 112">
            <a:extLst>
              <a:ext uri="{FF2B5EF4-FFF2-40B4-BE49-F238E27FC236}">
                <a16:creationId xmlns:a16="http://schemas.microsoft.com/office/drawing/2014/main" id="{F4E1E618-752D-4909-A531-3CE16BEACE90}"/>
              </a:ext>
            </a:extLst>
          </p:cNvPr>
          <p:cNvCxnSpPr>
            <a:cxnSpLocks noChangeShapeType="1"/>
            <a:stCxn id="81" idx="7"/>
            <a:endCxn id="83" idx="3"/>
          </p:cNvCxnSpPr>
          <p:nvPr/>
        </p:nvCxnSpPr>
        <p:spPr bwMode="auto">
          <a:xfrm flipV="1">
            <a:off x="3515027" y="3736927"/>
            <a:ext cx="464642" cy="51248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3" name="AutoShape 113">
            <a:extLst>
              <a:ext uri="{FF2B5EF4-FFF2-40B4-BE49-F238E27FC236}">
                <a16:creationId xmlns:a16="http://schemas.microsoft.com/office/drawing/2014/main" id="{70740D2B-0310-4C3B-B803-085472B1D640}"/>
              </a:ext>
            </a:extLst>
          </p:cNvPr>
          <p:cNvCxnSpPr>
            <a:cxnSpLocks noChangeShapeType="1"/>
            <a:stCxn id="80" idx="6"/>
            <a:endCxn id="81" idx="1"/>
          </p:cNvCxnSpPr>
          <p:nvPr/>
        </p:nvCxnSpPr>
        <p:spPr bwMode="auto">
          <a:xfrm>
            <a:off x="2770276" y="3995433"/>
            <a:ext cx="393185" cy="253974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4" name="AutoShape 114">
            <a:extLst>
              <a:ext uri="{FF2B5EF4-FFF2-40B4-BE49-F238E27FC236}">
                <a16:creationId xmlns:a16="http://schemas.microsoft.com/office/drawing/2014/main" id="{B2363030-A66A-4DD6-BB43-A11F7AFD26B4}"/>
              </a:ext>
            </a:extLst>
          </p:cNvPr>
          <p:cNvCxnSpPr>
            <a:cxnSpLocks noChangeShapeType="1"/>
            <a:stCxn id="83" idx="5"/>
            <a:endCxn id="85" idx="0"/>
          </p:cNvCxnSpPr>
          <p:nvPr/>
        </p:nvCxnSpPr>
        <p:spPr bwMode="auto">
          <a:xfrm>
            <a:off x="4332362" y="3736927"/>
            <a:ext cx="292757" cy="32835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5" name="AutoShape 115">
            <a:extLst>
              <a:ext uri="{FF2B5EF4-FFF2-40B4-BE49-F238E27FC236}">
                <a16:creationId xmlns:a16="http://schemas.microsoft.com/office/drawing/2014/main" id="{9BAF7114-C5E7-4A6A-B406-C11D70C2F4EB}"/>
              </a:ext>
            </a:extLst>
          </p:cNvPr>
          <p:cNvCxnSpPr>
            <a:cxnSpLocks noChangeShapeType="1"/>
            <a:stCxn id="81" idx="6"/>
            <a:endCxn id="85" idx="2"/>
          </p:cNvCxnSpPr>
          <p:nvPr/>
        </p:nvCxnSpPr>
        <p:spPr bwMode="auto">
          <a:xfrm flipV="1">
            <a:off x="3587839" y="4293882"/>
            <a:ext cx="788685" cy="1317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6" name="AutoShape 116">
            <a:extLst>
              <a:ext uri="{FF2B5EF4-FFF2-40B4-BE49-F238E27FC236}">
                <a16:creationId xmlns:a16="http://schemas.microsoft.com/office/drawing/2014/main" id="{B55B9F3D-F940-4A3C-9B61-3FFC6336BB19}"/>
              </a:ext>
            </a:extLst>
          </p:cNvPr>
          <p:cNvCxnSpPr>
            <a:cxnSpLocks noChangeShapeType="1"/>
            <a:stCxn id="81" idx="5"/>
            <a:endCxn id="86" idx="1"/>
          </p:cNvCxnSpPr>
          <p:nvPr/>
        </p:nvCxnSpPr>
        <p:spPr bwMode="auto">
          <a:xfrm>
            <a:off x="3515027" y="4601882"/>
            <a:ext cx="961296" cy="25712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7" name="Text Box 84">
            <a:extLst>
              <a:ext uri="{FF2B5EF4-FFF2-40B4-BE49-F238E27FC236}">
                <a16:creationId xmlns:a16="http://schemas.microsoft.com/office/drawing/2014/main" id="{2D67A9C7-9954-4BEF-B8DE-93C9266CE9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512" y="476672"/>
            <a:ext cx="273136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拓扑排序的方法：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108" name="Text Box 85">
            <a:extLst>
              <a:ext uri="{FF2B5EF4-FFF2-40B4-BE49-F238E27FC236}">
                <a16:creationId xmlns:a16="http://schemas.microsoft.com/office/drawing/2014/main" id="{9400AC13-6EE0-49D7-B7BB-6006D5DF5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512" y="1010072"/>
            <a:ext cx="6782186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在有向图中选一个没有前驱的顶点且输出之。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09" name="Text Box 86">
            <a:extLst>
              <a:ext uri="{FF2B5EF4-FFF2-40B4-BE49-F238E27FC236}">
                <a16:creationId xmlns:a16="http://schemas.microsoft.com/office/drawing/2014/main" id="{3ACFF9F7-F807-420A-A527-4AAD2E394A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1450" y="1502197"/>
            <a:ext cx="616707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从图中删除该顶点和所有以它为尾的弧。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10" name="Text Box 87">
            <a:extLst>
              <a:ext uri="{FF2B5EF4-FFF2-40B4-BE49-F238E27FC236}">
                <a16:creationId xmlns:a16="http://schemas.microsoft.com/office/drawing/2014/main" id="{8197873D-4777-463C-9E4C-DFEADECE5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512" y="2059410"/>
            <a:ext cx="7704856" cy="86793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Tx/>
              <a:buBlip>
                <a:blip r:embed="rId4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重复上述两步，直至全部顶点均已输出；或者当图中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不存在无前驱的顶点为止。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11" name="Text Box 117">
            <a:extLst>
              <a:ext uri="{FF2B5EF4-FFF2-40B4-BE49-F238E27FC236}">
                <a16:creationId xmlns:a16="http://schemas.microsoft.com/office/drawing/2014/main" id="{A48D18AB-C77D-4FE9-B03E-E04BE606B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0166" y="4482372"/>
            <a:ext cx="3885096" cy="1133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  <a:spcBef>
                <a:spcPct val="0"/>
              </a:spcBef>
            </a:pPr>
            <a:endParaRPr lang="en-US" altLang="zh-CN">
              <a:solidFill>
                <a:schemeClr val="tx1"/>
              </a:solidFill>
              <a:effectLst/>
            </a:endParaRPr>
          </a:p>
          <a:p>
            <a:pPr>
              <a:lnSpc>
                <a:spcPct val="7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C9, C10, C11, C6, C1, C12,  </a:t>
            </a:r>
          </a:p>
          <a:p>
            <a:pPr>
              <a:lnSpc>
                <a:spcPct val="70000"/>
              </a:lnSpc>
              <a:spcBef>
                <a:spcPct val="0"/>
              </a:spcBef>
            </a:pPr>
            <a:endParaRPr lang="en-US" altLang="zh-CN">
              <a:solidFill>
                <a:schemeClr val="tx1"/>
              </a:solidFill>
              <a:effectLst/>
            </a:endParaRPr>
          </a:p>
          <a:p>
            <a:pPr>
              <a:lnSpc>
                <a:spcPct val="7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C4, C2, C3, C5, C7, C8 </a:t>
            </a:r>
          </a:p>
        </p:txBody>
      </p:sp>
      <p:sp>
        <p:nvSpPr>
          <p:cNvPr id="112" name="Rectangle 118">
            <a:extLst>
              <a:ext uri="{FF2B5EF4-FFF2-40B4-BE49-F238E27FC236}">
                <a16:creationId xmlns:a16="http://schemas.microsoft.com/office/drawing/2014/main" id="{86231520-01F0-424E-9626-A4A6109DC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3966" y="3050447"/>
            <a:ext cx="1714669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拓扑序列：</a:t>
            </a:r>
            <a:endParaRPr lang="zh-CN" altLang="en-US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sp>
        <p:nvSpPr>
          <p:cNvPr id="113" name="Rectangle 119">
            <a:extLst>
              <a:ext uri="{FF2B5EF4-FFF2-40B4-BE49-F238E27FC236}">
                <a16:creationId xmlns:a16="http://schemas.microsoft.com/office/drawing/2014/main" id="{105E3087-7EA6-4040-82EA-D96D7F5D3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0166" y="3579085"/>
            <a:ext cx="71232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C1, </a:t>
            </a:r>
          </a:p>
        </p:txBody>
      </p:sp>
      <p:sp>
        <p:nvSpPr>
          <p:cNvPr id="114" name="Text Box 140">
            <a:extLst>
              <a:ext uri="{FF2B5EF4-FFF2-40B4-BE49-F238E27FC236}">
                <a16:creationId xmlns:a16="http://schemas.microsoft.com/office/drawing/2014/main" id="{B6DF2BA2-C554-4D42-A500-D3124AD5B6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3566" y="3567972"/>
            <a:ext cx="71232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C2, </a:t>
            </a:r>
          </a:p>
        </p:txBody>
      </p:sp>
      <p:sp>
        <p:nvSpPr>
          <p:cNvPr id="115" name="Text Box 143">
            <a:extLst>
              <a:ext uri="{FF2B5EF4-FFF2-40B4-BE49-F238E27FC236}">
                <a16:creationId xmlns:a16="http://schemas.microsoft.com/office/drawing/2014/main" id="{4F5D14BD-7868-4607-B26B-8C75DC3FAD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6966" y="3567972"/>
            <a:ext cx="71232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C3, </a:t>
            </a:r>
          </a:p>
        </p:txBody>
      </p:sp>
      <p:sp>
        <p:nvSpPr>
          <p:cNvPr id="116" name="Text Box 148">
            <a:extLst>
              <a:ext uri="{FF2B5EF4-FFF2-40B4-BE49-F238E27FC236}">
                <a16:creationId xmlns:a16="http://schemas.microsoft.com/office/drawing/2014/main" id="{FADF57F0-0477-4BE6-8603-5233FDF78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6553" y="3567972"/>
            <a:ext cx="712321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C4, </a:t>
            </a:r>
          </a:p>
        </p:txBody>
      </p:sp>
      <p:sp>
        <p:nvSpPr>
          <p:cNvPr id="117" name="Text Box 151">
            <a:extLst>
              <a:ext uri="{FF2B5EF4-FFF2-40B4-BE49-F238E27FC236}">
                <a16:creationId xmlns:a16="http://schemas.microsoft.com/office/drawing/2014/main" id="{D6B7F8CC-9CF2-49E6-99F2-3DE2AA6EE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9953" y="3567972"/>
            <a:ext cx="712321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C5, </a:t>
            </a:r>
          </a:p>
        </p:txBody>
      </p:sp>
      <p:sp>
        <p:nvSpPr>
          <p:cNvPr id="118" name="Text Box 154">
            <a:extLst>
              <a:ext uri="{FF2B5EF4-FFF2-40B4-BE49-F238E27FC236}">
                <a16:creationId xmlns:a16="http://schemas.microsoft.com/office/drawing/2014/main" id="{EBA19782-9618-4F2F-9A0D-C854AEAAA9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3353" y="3567972"/>
            <a:ext cx="712321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C7, </a:t>
            </a:r>
          </a:p>
        </p:txBody>
      </p:sp>
      <p:sp>
        <p:nvSpPr>
          <p:cNvPr id="119" name="Text Box 156">
            <a:extLst>
              <a:ext uri="{FF2B5EF4-FFF2-40B4-BE49-F238E27FC236}">
                <a16:creationId xmlns:a16="http://schemas.microsoft.com/office/drawing/2014/main" id="{9318932B-AD37-4B01-BA3E-BDE153544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46753" y="3567972"/>
            <a:ext cx="712321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C9, </a:t>
            </a:r>
          </a:p>
        </p:txBody>
      </p:sp>
      <p:sp>
        <p:nvSpPr>
          <p:cNvPr id="120" name="Text Box 161">
            <a:extLst>
              <a:ext uri="{FF2B5EF4-FFF2-40B4-BE49-F238E27FC236}">
                <a16:creationId xmlns:a16="http://schemas.microsoft.com/office/drawing/2014/main" id="{A1CA05B5-6454-4FD8-901B-22E1358D58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4766" y="4090260"/>
            <a:ext cx="86530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C10, </a:t>
            </a:r>
          </a:p>
        </p:txBody>
      </p:sp>
      <p:sp>
        <p:nvSpPr>
          <p:cNvPr id="121" name="Text Box 164">
            <a:extLst>
              <a:ext uri="{FF2B5EF4-FFF2-40B4-BE49-F238E27FC236}">
                <a16:creationId xmlns:a16="http://schemas.microsoft.com/office/drawing/2014/main" id="{48C9F83B-EBA9-43D2-853D-D1C4BEDAA5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3903" y="4090260"/>
            <a:ext cx="86530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C11, </a:t>
            </a:r>
          </a:p>
        </p:txBody>
      </p:sp>
      <p:sp>
        <p:nvSpPr>
          <p:cNvPr id="122" name="Text Box 167">
            <a:extLst>
              <a:ext uri="{FF2B5EF4-FFF2-40B4-BE49-F238E27FC236}">
                <a16:creationId xmlns:a16="http://schemas.microsoft.com/office/drawing/2014/main" id="{F0584AF9-7516-4583-800C-BAA81BE11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3678" y="4101372"/>
            <a:ext cx="712321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C6, </a:t>
            </a:r>
          </a:p>
        </p:txBody>
      </p:sp>
      <p:sp>
        <p:nvSpPr>
          <p:cNvPr id="123" name="Text Box 171">
            <a:extLst>
              <a:ext uri="{FF2B5EF4-FFF2-40B4-BE49-F238E27FC236}">
                <a16:creationId xmlns:a16="http://schemas.microsoft.com/office/drawing/2014/main" id="{6269B759-8755-48DA-BF85-02FF2D190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7078" y="4101372"/>
            <a:ext cx="86530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C12, </a:t>
            </a:r>
          </a:p>
        </p:txBody>
      </p:sp>
      <p:sp>
        <p:nvSpPr>
          <p:cNvPr id="124" name="Text Box 173">
            <a:extLst>
              <a:ext uri="{FF2B5EF4-FFF2-40B4-BE49-F238E27FC236}">
                <a16:creationId xmlns:a16="http://schemas.microsoft.com/office/drawing/2014/main" id="{8B9D7F43-F6BB-4EA8-B6FB-587F52739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2879" y="4101372"/>
            <a:ext cx="63583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C8 </a:t>
            </a:r>
          </a:p>
        </p:txBody>
      </p:sp>
      <p:sp useBgFill="1">
        <p:nvSpPr>
          <p:cNvPr id="125" name="Rectangle 240">
            <a:extLst>
              <a:ext uri="{FF2B5EF4-FFF2-40B4-BE49-F238E27FC236}">
                <a16:creationId xmlns:a16="http://schemas.microsoft.com/office/drawing/2014/main" id="{144A6451-2443-45F7-A5DE-C064BCB192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8524" y="3023882"/>
            <a:ext cx="3722553" cy="35052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pSp>
        <p:nvGrpSpPr>
          <p:cNvPr id="126" name="Group 211">
            <a:extLst>
              <a:ext uri="{FF2B5EF4-FFF2-40B4-BE49-F238E27FC236}">
                <a16:creationId xmlns:a16="http://schemas.microsoft.com/office/drawing/2014/main" id="{E203B64E-AA11-44F1-8549-EFFD5B7F8969}"/>
              </a:ext>
            </a:extLst>
          </p:cNvPr>
          <p:cNvGrpSpPr>
            <a:grpSpLocks/>
          </p:cNvGrpSpPr>
          <p:nvPr/>
        </p:nvGrpSpPr>
        <p:grpSpPr bwMode="auto">
          <a:xfrm>
            <a:off x="1509499" y="3058807"/>
            <a:ext cx="3411809" cy="3276600"/>
            <a:chOff x="144" y="1920"/>
            <a:chExt cx="2141" cy="2064"/>
          </a:xfrm>
        </p:grpSpPr>
        <p:sp>
          <p:nvSpPr>
            <p:cNvPr id="127" name="Oval 212">
              <a:extLst>
                <a:ext uri="{FF2B5EF4-FFF2-40B4-BE49-F238E27FC236}">
                  <a16:creationId xmlns:a16="http://schemas.microsoft.com/office/drawing/2014/main" id="{8C4617B8-5AA7-4446-8CED-3D1CC527B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2614"/>
              <a:ext cx="312" cy="31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C1</a:t>
              </a:r>
            </a:p>
          </p:txBody>
        </p:sp>
        <p:sp>
          <p:nvSpPr>
            <p:cNvPr id="128" name="Oval 213">
              <a:extLst>
                <a:ext uri="{FF2B5EF4-FFF2-40B4-BE49-F238E27FC236}">
                  <a16:creationId xmlns:a16="http://schemas.microsoft.com/office/drawing/2014/main" id="{AF89EB1B-84AE-4AB0-BB13-3AA384F06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" y="2343"/>
              <a:ext cx="312" cy="31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C2</a:t>
              </a:r>
            </a:p>
          </p:txBody>
        </p:sp>
        <p:sp>
          <p:nvSpPr>
            <p:cNvPr id="129" name="Oval 214">
              <a:extLst>
                <a:ext uri="{FF2B5EF4-FFF2-40B4-BE49-F238E27FC236}">
                  <a16:creationId xmlns:a16="http://schemas.microsoft.com/office/drawing/2014/main" id="{63A81579-6CEA-4A53-9F0A-32FFB608A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6" y="2614"/>
              <a:ext cx="312" cy="31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C3</a:t>
              </a:r>
            </a:p>
          </p:txBody>
        </p:sp>
        <p:sp>
          <p:nvSpPr>
            <p:cNvPr id="130" name="Oval 215">
              <a:extLst>
                <a:ext uri="{FF2B5EF4-FFF2-40B4-BE49-F238E27FC236}">
                  <a16:creationId xmlns:a16="http://schemas.microsoft.com/office/drawing/2014/main" id="{C55E559A-283C-46B4-A42E-E737F2274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" y="1920"/>
              <a:ext cx="313" cy="31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C4</a:t>
              </a:r>
            </a:p>
          </p:txBody>
        </p:sp>
        <p:sp>
          <p:nvSpPr>
            <p:cNvPr id="131" name="Oval 216">
              <a:extLst>
                <a:ext uri="{FF2B5EF4-FFF2-40B4-BE49-F238E27FC236}">
                  <a16:creationId xmlns:a16="http://schemas.microsoft.com/office/drawing/2014/main" id="{A8EC2697-E466-4A4E-BA90-C793812C5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0" y="2070"/>
              <a:ext cx="313" cy="313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C5</a:t>
              </a:r>
            </a:p>
          </p:txBody>
        </p:sp>
        <p:sp>
          <p:nvSpPr>
            <p:cNvPr id="132" name="Oval 217">
              <a:extLst>
                <a:ext uri="{FF2B5EF4-FFF2-40B4-BE49-F238E27FC236}">
                  <a16:creationId xmlns:a16="http://schemas.microsoft.com/office/drawing/2014/main" id="{2F164C14-9B72-449A-B727-8CDB940A1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3" y="3478"/>
              <a:ext cx="313" cy="31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C6</a:t>
              </a:r>
            </a:p>
          </p:txBody>
        </p:sp>
        <p:sp>
          <p:nvSpPr>
            <p:cNvPr id="133" name="Oval 218">
              <a:extLst>
                <a:ext uri="{FF2B5EF4-FFF2-40B4-BE49-F238E27FC236}">
                  <a16:creationId xmlns:a16="http://schemas.microsoft.com/office/drawing/2014/main" id="{9B86B321-3CE6-4A2F-85DB-AE8910DC86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544"/>
              <a:ext cx="31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C7</a:t>
              </a:r>
            </a:p>
          </p:txBody>
        </p:sp>
        <p:sp>
          <p:nvSpPr>
            <p:cNvPr id="134" name="Oval 219">
              <a:extLst>
                <a:ext uri="{FF2B5EF4-FFF2-40B4-BE49-F238E27FC236}">
                  <a16:creationId xmlns:a16="http://schemas.microsoft.com/office/drawing/2014/main" id="{7C15C70F-6E27-458A-B9A0-92BEE07376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" y="2998"/>
              <a:ext cx="312" cy="31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C8</a:t>
              </a:r>
            </a:p>
          </p:txBody>
        </p:sp>
        <p:sp>
          <p:nvSpPr>
            <p:cNvPr id="135" name="Oval 220">
              <a:extLst>
                <a:ext uri="{FF2B5EF4-FFF2-40B4-BE49-F238E27FC236}">
                  <a16:creationId xmlns:a16="http://schemas.microsoft.com/office/drawing/2014/main" id="{93C029BF-C16A-42BD-8933-ACBE9F6AFC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" y="3287"/>
              <a:ext cx="313" cy="313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C9</a:t>
              </a:r>
            </a:p>
          </p:txBody>
        </p:sp>
        <p:sp>
          <p:nvSpPr>
            <p:cNvPr id="136" name="Oval 221">
              <a:extLst>
                <a:ext uri="{FF2B5EF4-FFF2-40B4-BE49-F238E27FC236}">
                  <a16:creationId xmlns:a16="http://schemas.microsoft.com/office/drawing/2014/main" id="{75EBD452-BA44-4D20-96EE-B486ADF3A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3286"/>
              <a:ext cx="312" cy="31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C10</a:t>
              </a:r>
            </a:p>
          </p:txBody>
        </p:sp>
        <p:sp>
          <p:nvSpPr>
            <p:cNvPr id="137" name="Oval 222">
              <a:extLst>
                <a:ext uri="{FF2B5EF4-FFF2-40B4-BE49-F238E27FC236}">
                  <a16:creationId xmlns:a16="http://schemas.microsoft.com/office/drawing/2014/main" id="{B06571DD-4B30-4AF1-AB35-692A85434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" y="3670"/>
              <a:ext cx="312" cy="31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C11</a:t>
              </a:r>
            </a:p>
          </p:txBody>
        </p:sp>
        <p:sp>
          <p:nvSpPr>
            <p:cNvPr id="138" name="Oval 223">
              <a:extLst>
                <a:ext uri="{FF2B5EF4-FFF2-40B4-BE49-F238E27FC236}">
                  <a16:creationId xmlns:a16="http://schemas.microsoft.com/office/drawing/2014/main" id="{AEDF89F3-719C-4002-87B5-92B4EDC688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850"/>
              <a:ext cx="312" cy="31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C12</a:t>
              </a:r>
            </a:p>
          </p:txBody>
        </p:sp>
        <p:cxnSp>
          <p:nvCxnSpPr>
            <p:cNvPr id="139" name="AutoShape 224">
              <a:extLst>
                <a:ext uri="{FF2B5EF4-FFF2-40B4-BE49-F238E27FC236}">
                  <a16:creationId xmlns:a16="http://schemas.microsoft.com/office/drawing/2014/main" id="{4790E926-F73D-48F9-9588-028AE2CA4EE5}"/>
                </a:ext>
              </a:extLst>
            </p:cNvPr>
            <p:cNvCxnSpPr>
              <a:cxnSpLocks noChangeShapeType="1"/>
              <a:stCxn id="127" idx="0"/>
              <a:endCxn id="130" idx="2"/>
            </p:cNvCxnSpPr>
            <p:nvPr/>
          </p:nvCxnSpPr>
          <p:spPr bwMode="auto">
            <a:xfrm flipV="1">
              <a:off x="300" y="2077"/>
              <a:ext cx="364" cy="53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" name="AutoShape 225">
              <a:extLst>
                <a:ext uri="{FF2B5EF4-FFF2-40B4-BE49-F238E27FC236}">
                  <a16:creationId xmlns:a16="http://schemas.microsoft.com/office/drawing/2014/main" id="{91B272F6-8B25-4F0E-8303-E0FBAE0B45BC}"/>
                </a:ext>
              </a:extLst>
            </p:cNvPr>
            <p:cNvCxnSpPr>
              <a:cxnSpLocks noChangeShapeType="1"/>
              <a:stCxn id="127" idx="7"/>
              <a:endCxn id="128" idx="2"/>
            </p:cNvCxnSpPr>
            <p:nvPr/>
          </p:nvCxnSpPr>
          <p:spPr bwMode="auto">
            <a:xfrm flipV="1">
              <a:off x="410" y="2500"/>
              <a:ext cx="221" cy="16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1" name="AutoShape 226">
              <a:extLst>
                <a:ext uri="{FF2B5EF4-FFF2-40B4-BE49-F238E27FC236}">
                  <a16:creationId xmlns:a16="http://schemas.microsoft.com/office/drawing/2014/main" id="{797BC1AA-30D2-4741-A66C-D995B9843D6F}"/>
                </a:ext>
              </a:extLst>
            </p:cNvPr>
            <p:cNvCxnSpPr>
              <a:cxnSpLocks noChangeShapeType="1"/>
              <a:stCxn id="127" idx="6"/>
              <a:endCxn id="129" idx="2"/>
            </p:cNvCxnSpPr>
            <p:nvPr/>
          </p:nvCxnSpPr>
          <p:spPr bwMode="auto">
            <a:xfrm>
              <a:off x="456" y="2771"/>
              <a:ext cx="690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2" name="AutoShape 227">
              <a:extLst>
                <a:ext uri="{FF2B5EF4-FFF2-40B4-BE49-F238E27FC236}">
                  <a16:creationId xmlns:a16="http://schemas.microsoft.com/office/drawing/2014/main" id="{4FCE0470-44E2-484C-8460-1C9F7DC6CFB7}"/>
                </a:ext>
              </a:extLst>
            </p:cNvPr>
            <p:cNvCxnSpPr>
              <a:cxnSpLocks noChangeShapeType="1"/>
              <a:stCxn id="127" idx="5"/>
            </p:cNvCxnSpPr>
            <p:nvPr/>
          </p:nvCxnSpPr>
          <p:spPr bwMode="auto">
            <a:xfrm>
              <a:off x="410" y="2882"/>
              <a:ext cx="239" cy="10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3" name="AutoShape 228">
              <a:extLst>
                <a:ext uri="{FF2B5EF4-FFF2-40B4-BE49-F238E27FC236}">
                  <a16:creationId xmlns:a16="http://schemas.microsoft.com/office/drawing/2014/main" id="{F966FC54-7349-41C2-8FE4-17E54ADC55D4}"/>
                </a:ext>
              </a:extLst>
            </p:cNvPr>
            <p:cNvCxnSpPr>
              <a:cxnSpLocks noChangeShapeType="1"/>
              <a:stCxn id="135" idx="7"/>
              <a:endCxn id="138" idx="3"/>
            </p:cNvCxnSpPr>
            <p:nvPr/>
          </p:nvCxnSpPr>
          <p:spPr bwMode="auto">
            <a:xfrm flipV="1">
              <a:off x="417" y="3118"/>
              <a:ext cx="253" cy="21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4" name="AutoShape 229">
              <a:extLst>
                <a:ext uri="{FF2B5EF4-FFF2-40B4-BE49-F238E27FC236}">
                  <a16:creationId xmlns:a16="http://schemas.microsoft.com/office/drawing/2014/main" id="{0650112F-BE8E-453C-9566-17ADA95FD13B}"/>
                </a:ext>
              </a:extLst>
            </p:cNvPr>
            <p:cNvCxnSpPr>
              <a:cxnSpLocks noChangeShapeType="1"/>
              <a:stCxn id="135" idx="6"/>
              <a:endCxn id="136" idx="2"/>
            </p:cNvCxnSpPr>
            <p:nvPr/>
          </p:nvCxnSpPr>
          <p:spPr bwMode="auto">
            <a:xfrm flipV="1">
              <a:off x="463" y="3443"/>
              <a:ext cx="161" cy="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5" name="AutoShape 230">
              <a:extLst>
                <a:ext uri="{FF2B5EF4-FFF2-40B4-BE49-F238E27FC236}">
                  <a16:creationId xmlns:a16="http://schemas.microsoft.com/office/drawing/2014/main" id="{B1459E0C-F5FF-4CE6-8973-B3D2BDCD7A5C}"/>
                </a:ext>
              </a:extLst>
            </p:cNvPr>
            <p:cNvCxnSpPr>
              <a:cxnSpLocks noChangeShapeType="1"/>
              <a:stCxn id="135" idx="5"/>
              <a:endCxn id="137" idx="2"/>
            </p:cNvCxnSpPr>
            <p:nvPr/>
          </p:nvCxnSpPr>
          <p:spPr bwMode="auto">
            <a:xfrm>
              <a:off x="417" y="3554"/>
              <a:ext cx="231" cy="27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6" name="AutoShape 231">
              <a:extLst>
                <a:ext uri="{FF2B5EF4-FFF2-40B4-BE49-F238E27FC236}">
                  <a16:creationId xmlns:a16="http://schemas.microsoft.com/office/drawing/2014/main" id="{E7A9091B-F0D0-4DB9-8103-E6DC8C757036}"/>
                </a:ext>
              </a:extLst>
            </p:cNvPr>
            <p:cNvCxnSpPr>
              <a:cxnSpLocks noChangeShapeType="1"/>
              <a:stCxn id="136" idx="0"/>
              <a:endCxn id="138" idx="4"/>
            </p:cNvCxnSpPr>
            <p:nvPr/>
          </p:nvCxnSpPr>
          <p:spPr bwMode="auto">
            <a:xfrm flipV="1">
              <a:off x="780" y="3164"/>
              <a:ext cx="0" cy="12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7" name="AutoShape 232">
              <a:extLst>
                <a:ext uri="{FF2B5EF4-FFF2-40B4-BE49-F238E27FC236}">
                  <a16:creationId xmlns:a16="http://schemas.microsoft.com/office/drawing/2014/main" id="{111E63B3-3ADD-451F-ADDE-F2E0F2661E3F}"/>
                </a:ext>
              </a:extLst>
            </p:cNvPr>
            <p:cNvCxnSpPr>
              <a:cxnSpLocks noChangeShapeType="1"/>
              <a:stCxn id="137" idx="6"/>
              <a:endCxn id="132" idx="3"/>
            </p:cNvCxnSpPr>
            <p:nvPr/>
          </p:nvCxnSpPr>
          <p:spPr bwMode="auto">
            <a:xfrm flipV="1">
              <a:off x="960" y="3746"/>
              <a:ext cx="549" cy="8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8" name="AutoShape 233">
              <a:extLst>
                <a:ext uri="{FF2B5EF4-FFF2-40B4-BE49-F238E27FC236}">
                  <a16:creationId xmlns:a16="http://schemas.microsoft.com/office/drawing/2014/main" id="{3B80C33C-48EE-4BBC-8C92-69979DCA8074}"/>
                </a:ext>
              </a:extLst>
            </p:cNvPr>
            <p:cNvCxnSpPr>
              <a:cxnSpLocks noChangeShapeType="1"/>
              <a:stCxn id="132" idx="7"/>
              <a:endCxn id="134" idx="3"/>
            </p:cNvCxnSpPr>
            <p:nvPr/>
          </p:nvCxnSpPr>
          <p:spPr bwMode="auto">
            <a:xfrm flipV="1">
              <a:off x="1730" y="3266"/>
              <a:ext cx="289" cy="25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9" name="AutoShape 234">
              <a:extLst>
                <a:ext uri="{FF2B5EF4-FFF2-40B4-BE49-F238E27FC236}">
                  <a16:creationId xmlns:a16="http://schemas.microsoft.com/office/drawing/2014/main" id="{0F8BE3F5-EDC8-4B3E-B3AD-01717E8AA879}"/>
                </a:ext>
              </a:extLst>
            </p:cNvPr>
            <p:cNvCxnSpPr>
              <a:cxnSpLocks noChangeShapeType="1"/>
              <a:stCxn id="130" idx="6"/>
              <a:endCxn id="131" idx="2"/>
            </p:cNvCxnSpPr>
            <p:nvPr/>
          </p:nvCxnSpPr>
          <p:spPr bwMode="auto">
            <a:xfrm>
              <a:off x="977" y="2077"/>
              <a:ext cx="683" cy="15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0" name="AutoShape 235">
              <a:extLst>
                <a:ext uri="{FF2B5EF4-FFF2-40B4-BE49-F238E27FC236}">
                  <a16:creationId xmlns:a16="http://schemas.microsoft.com/office/drawing/2014/main" id="{53051819-7FE8-4E7B-8F9D-87790A8DECF6}"/>
                </a:ext>
              </a:extLst>
            </p:cNvPr>
            <p:cNvCxnSpPr>
              <a:cxnSpLocks noChangeShapeType="1"/>
              <a:stCxn id="129" idx="7"/>
              <a:endCxn id="131" idx="3"/>
            </p:cNvCxnSpPr>
            <p:nvPr/>
          </p:nvCxnSpPr>
          <p:spPr bwMode="auto">
            <a:xfrm flipV="1">
              <a:off x="1412" y="2337"/>
              <a:ext cx="294" cy="32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1" name="AutoShape 236">
              <a:extLst>
                <a:ext uri="{FF2B5EF4-FFF2-40B4-BE49-F238E27FC236}">
                  <a16:creationId xmlns:a16="http://schemas.microsoft.com/office/drawing/2014/main" id="{C0F364A5-1077-4E5D-BF9C-9C7648CF0385}"/>
                </a:ext>
              </a:extLst>
            </p:cNvPr>
            <p:cNvCxnSpPr>
              <a:cxnSpLocks noChangeShapeType="1"/>
              <a:stCxn id="128" idx="6"/>
              <a:endCxn id="129" idx="1"/>
            </p:cNvCxnSpPr>
            <p:nvPr/>
          </p:nvCxnSpPr>
          <p:spPr bwMode="auto">
            <a:xfrm>
              <a:off x="943" y="2500"/>
              <a:ext cx="249" cy="16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2" name="AutoShape 237">
              <a:extLst>
                <a:ext uri="{FF2B5EF4-FFF2-40B4-BE49-F238E27FC236}">
                  <a16:creationId xmlns:a16="http://schemas.microsoft.com/office/drawing/2014/main" id="{D5C01FC7-250E-404A-B53E-F67ADE8B7EBC}"/>
                </a:ext>
              </a:extLst>
            </p:cNvPr>
            <p:cNvCxnSpPr>
              <a:cxnSpLocks noChangeShapeType="1"/>
              <a:stCxn id="131" idx="5"/>
              <a:endCxn id="133" idx="0"/>
            </p:cNvCxnSpPr>
            <p:nvPr/>
          </p:nvCxnSpPr>
          <p:spPr bwMode="auto">
            <a:xfrm>
              <a:off x="1927" y="2337"/>
              <a:ext cx="185" cy="20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3" name="AutoShape 238">
              <a:extLst>
                <a:ext uri="{FF2B5EF4-FFF2-40B4-BE49-F238E27FC236}">
                  <a16:creationId xmlns:a16="http://schemas.microsoft.com/office/drawing/2014/main" id="{9E3E31EB-72BC-4F2B-88CD-245DAE945607}"/>
                </a:ext>
              </a:extLst>
            </p:cNvPr>
            <p:cNvCxnSpPr>
              <a:cxnSpLocks noChangeShapeType="1"/>
              <a:stCxn id="129" idx="6"/>
              <a:endCxn id="133" idx="2"/>
            </p:cNvCxnSpPr>
            <p:nvPr/>
          </p:nvCxnSpPr>
          <p:spPr bwMode="auto">
            <a:xfrm flipV="1">
              <a:off x="1458" y="2688"/>
              <a:ext cx="498" cy="8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4" name="AutoShape 239">
              <a:extLst>
                <a:ext uri="{FF2B5EF4-FFF2-40B4-BE49-F238E27FC236}">
                  <a16:creationId xmlns:a16="http://schemas.microsoft.com/office/drawing/2014/main" id="{111EC440-F8C5-4AAF-90F1-40B4FFDFE2A2}"/>
                </a:ext>
              </a:extLst>
            </p:cNvPr>
            <p:cNvCxnSpPr>
              <a:cxnSpLocks noChangeShapeType="1"/>
              <a:stCxn id="129" idx="5"/>
              <a:endCxn id="134" idx="1"/>
            </p:cNvCxnSpPr>
            <p:nvPr/>
          </p:nvCxnSpPr>
          <p:spPr bwMode="auto">
            <a:xfrm>
              <a:off x="1412" y="2882"/>
              <a:ext cx="607" cy="16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55" name="Text Box 205">
            <a:extLst>
              <a:ext uri="{FF2B5EF4-FFF2-40B4-BE49-F238E27FC236}">
                <a16:creationId xmlns:a16="http://schemas.microsoft.com/office/drawing/2014/main" id="{2640FD90-B6FB-4092-93A8-E64B83D31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9578" y="5826985"/>
            <a:ext cx="5005369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一个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AOV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网的拓扑序列不是唯一的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4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2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6"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8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8" dur="10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0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00"/>
                            </p:stCondLst>
                            <p:childTnLst>
                              <p:par>
                                <p:cTn id="14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0" dur="1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000"/>
                            </p:stCondLst>
                            <p:childTnLst>
                              <p:par>
                                <p:cTn id="16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6" dur="10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8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000"/>
                            </p:stCondLst>
                            <p:childTnLst>
                              <p:par>
                                <p:cTn id="18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2"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4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000"/>
                            </p:stCondLst>
                            <p:childTnLst>
                              <p:par>
                                <p:cTn id="19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8" dur="10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0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0" dur="1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2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00"/>
                            </p:stCondLst>
                            <p:childTnLst>
                              <p:par>
                                <p:cTn id="22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108" grpId="0"/>
      <p:bldP spid="109" grpId="0"/>
      <p:bldP spid="110" grpId="0"/>
      <p:bldP spid="111" grpId="0" autoUpdateAnimBg="0"/>
      <p:bldP spid="112" grpId="0" autoUpdateAnimBg="0"/>
      <p:bldP spid="113" grpId="0" autoUpdateAnimBg="0"/>
      <p:bldP spid="114" grpId="0" autoUpdateAnimBg="0"/>
      <p:bldP spid="115" grpId="0" autoUpdateAnimBg="0"/>
      <p:bldP spid="116" grpId="0" autoUpdateAnimBg="0"/>
      <p:bldP spid="117" grpId="0" autoUpdateAnimBg="0"/>
      <p:bldP spid="118" grpId="0" autoUpdateAnimBg="0"/>
      <p:bldP spid="119" grpId="0" autoUpdateAnimBg="0"/>
      <p:bldP spid="120" grpId="0" autoUpdateAnimBg="0"/>
      <p:bldP spid="121" grpId="0" autoUpdateAnimBg="0"/>
      <p:bldP spid="122" grpId="0" autoUpdateAnimBg="0"/>
      <p:bldP spid="124" grpId="0" autoUpdateAnimBg="0"/>
      <p:bldP spid="125" grpId="0" animBg="1"/>
      <p:bldP spid="155" grpId="0" animBg="1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53" name="Text Box 9"/>
          <p:cNvSpPr txBox="1">
            <a:spLocks noChangeArrowheads="1"/>
          </p:cNvSpPr>
          <p:nvPr/>
        </p:nvSpPr>
        <p:spPr bwMode="auto">
          <a:xfrm>
            <a:off x="2000251" y="3068638"/>
            <a:ext cx="3851275" cy="294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例：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设一个工程有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11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项活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动，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9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个事件。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endParaRPr lang="zh-CN" altLang="zh-CN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事件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 —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表示整个工程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开始（</a:t>
            </a:r>
            <a:r>
              <a:rPr lang="zh-CN" altLang="zh-CN">
                <a:solidFill>
                  <a:srgbClr val="0000FF"/>
                </a:solidFill>
                <a:effectLst/>
                <a:ea typeface="楷体_GB2312" pitchFamily="49" charset="-122"/>
              </a:rPr>
              <a:t>源点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）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endParaRPr lang="zh-CN" altLang="zh-CN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事件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9 —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表示整个工程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结束（</a:t>
            </a:r>
            <a:r>
              <a:rPr lang="zh-CN" altLang="zh-CN">
                <a:solidFill>
                  <a:srgbClr val="0000FF"/>
                </a:solidFill>
                <a:effectLst/>
                <a:ea typeface="楷体_GB2312" pitchFamily="49" charset="-122"/>
              </a:rPr>
              <a:t>汇点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）</a:t>
            </a:r>
          </a:p>
        </p:txBody>
      </p:sp>
      <p:sp>
        <p:nvSpPr>
          <p:cNvPr id="134148" name="Text Box 4"/>
          <p:cNvSpPr txBox="1">
            <a:spLocks noChangeArrowheads="1"/>
          </p:cNvSpPr>
          <p:nvPr/>
        </p:nvSpPr>
        <p:spPr bwMode="auto">
          <a:xfrm>
            <a:off x="1962151" y="549275"/>
            <a:ext cx="2339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7.5.2  </a:t>
            </a: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关键路径 </a:t>
            </a:r>
            <a:r>
              <a:rPr lang="zh-CN" altLang="en-US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34152" name="Text Box 8"/>
          <p:cNvSpPr txBox="1">
            <a:spLocks noChangeArrowheads="1"/>
          </p:cNvSpPr>
          <p:nvPr/>
        </p:nvSpPr>
        <p:spPr bwMode="auto">
          <a:xfrm>
            <a:off x="1982788" y="1054101"/>
            <a:ext cx="8208962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把工程计划表示为有向图，用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顶点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表示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事件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弧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表示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活动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弧的</a:t>
            </a:r>
            <a:r>
              <a:rPr lang="zh-CN" altLang="zh-CN">
                <a:solidFill>
                  <a:srgbClr val="0000FF"/>
                </a:solidFill>
                <a:effectLst/>
                <a:ea typeface="楷体_GB2312" pitchFamily="49" charset="-122"/>
              </a:rPr>
              <a:t>权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表示</a:t>
            </a:r>
            <a:r>
              <a:rPr lang="zh-CN" altLang="zh-CN">
                <a:solidFill>
                  <a:srgbClr val="0000FF"/>
                </a:solidFill>
                <a:effectLst/>
                <a:ea typeface="楷体_GB2312" pitchFamily="49" charset="-122"/>
              </a:rPr>
              <a:t>活动持续时间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。每个事件表示在它之前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的活动已经完成，在它之后的活动可以开始。称这种有向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图为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边表示活动的网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，简称为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AOE (Activity On Edge)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网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grpSp>
        <p:nvGrpSpPr>
          <p:cNvPr id="134201" name="Group 57"/>
          <p:cNvGrpSpPr>
            <a:grpSpLocks/>
          </p:cNvGrpSpPr>
          <p:nvPr/>
        </p:nvGrpSpPr>
        <p:grpSpPr bwMode="auto">
          <a:xfrm>
            <a:off x="5635626" y="3284539"/>
            <a:ext cx="4708525" cy="2568575"/>
            <a:chOff x="2780" y="2039"/>
            <a:chExt cx="2966" cy="1618"/>
          </a:xfrm>
        </p:grpSpPr>
        <p:sp>
          <p:nvSpPr>
            <p:cNvPr id="134202" name="Text Box 58"/>
            <p:cNvSpPr txBox="1">
              <a:spLocks noChangeArrowheads="1"/>
            </p:cNvSpPr>
            <p:nvPr/>
          </p:nvSpPr>
          <p:spPr bwMode="auto">
            <a:xfrm rot="1468616">
              <a:off x="4383" y="2636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8=7</a:t>
              </a:r>
            </a:p>
          </p:txBody>
        </p:sp>
        <p:sp>
          <p:nvSpPr>
            <p:cNvPr id="134203" name="Text Box 59"/>
            <p:cNvSpPr txBox="1">
              <a:spLocks noChangeArrowheads="1"/>
            </p:cNvSpPr>
            <p:nvPr/>
          </p:nvSpPr>
          <p:spPr bwMode="auto">
            <a:xfrm rot="-2273448">
              <a:off x="4247" y="3022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9=4</a:t>
              </a:r>
            </a:p>
          </p:txBody>
        </p:sp>
        <p:sp>
          <p:nvSpPr>
            <p:cNvPr id="134204" name="Text Box 60"/>
            <p:cNvSpPr txBox="1">
              <a:spLocks noChangeArrowheads="1"/>
            </p:cNvSpPr>
            <p:nvPr/>
          </p:nvSpPr>
          <p:spPr bwMode="auto">
            <a:xfrm rot="1746009">
              <a:off x="5029" y="2091"/>
              <a:ext cx="5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10=2</a:t>
              </a:r>
            </a:p>
          </p:txBody>
        </p:sp>
        <p:sp>
          <p:nvSpPr>
            <p:cNvPr id="134205" name="Text Box 61"/>
            <p:cNvSpPr txBox="1">
              <a:spLocks noChangeArrowheads="1"/>
            </p:cNvSpPr>
            <p:nvPr/>
          </p:nvSpPr>
          <p:spPr bwMode="auto">
            <a:xfrm rot="-1493477">
              <a:off x="5057" y="2750"/>
              <a:ext cx="5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11=4</a:t>
              </a:r>
            </a:p>
          </p:txBody>
        </p:sp>
        <p:sp>
          <p:nvSpPr>
            <p:cNvPr id="134206" name="Text Box 62"/>
            <p:cNvSpPr txBox="1">
              <a:spLocks noChangeArrowheads="1"/>
            </p:cNvSpPr>
            <p:nvPr/>
          </p:nvSpPr>
          <p:spPr bwMode="auto">
            <a:xfrm rot="-1909753">
              <a:off x="4286" y="2205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7=9</a:t>
              </a:r>
            </a:p>
          </p:txBody>
        </p:sp>
        <p:sp>
          <p:nvSpPr>
            <p:cNvPr id="134207" name="Text Box 63"/>
            <p:cNvSpPr txBox="1">
              <a:spLocks noChangeArrowheads="1"/>
            </p:cNvSpPr>
            <p:nvPr/>
          </p:nvSpPr>
          <p:spPr bwMode="auto">
            <a:xfrm rot="2110140">
              <a:off x="3794" y="2182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4=1</a:t>
              </a:r>
            </a:p>
          </p:txBody>
        </p:sp>
        <p:sp>
          <p:nvSpPr>
            <p:cNvPr id="134208" name="Text Box 64"/>
            <p:cNvSpPr txBox="1">
              <a:spLocks noChangeArrowheads="1"/>
            </p:cNvSpPr>
            <p:nvPr/>
          </p:nvSpPr>
          <p:spPr bwMode="auto">
            <a:xfrm rot="-1445644">
              <a:off x="3658" y="2636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5=1</a:t>
              </a:r>
            </a:p>
          </p:txBody>
        </p:sp>
        <p:sp>
          <p:nvSpPr>
            <p:cNvPr id="134209" name="Text Box 65"/>
            <p:cNvSpPr txBox="1">
              <a:spLocks noChangeArrowheads="1"/>
            </p:cNvSpPr>
            <p:nvPr/>
          </p:nvSpPr>
          <p:spPr bwMode="auto">
            <a:xfrm>
              <a:off x="3696" y="3271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6=2</a:t>
              </a:r>
            </a:p>
          </p:txBody>
        </p:sp>
        <p:sp>
          <p:nvSpPr>
            <p:cNvPr id="134210" name="Text Box 66"/>
            <p:cNvSpPr txBox="1">
              <a:spLocks noChangeArrowheads="1"/>
            </p:cNvSpPr>
            <p:nvPr/>
          </p:nvSpPr>
          <p:spPr bwMode="auto">
            <a:xfrm rot="1789981">
              <a:off x="3068" y="2523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2=4</a:t>
              </a:r>
            </a:p>
          </p:txBody>
        </p:sp>
        <p:sp>
          <p:nvSpPr>
            <p:cNvPr id="134211" name="Text Box 67"/>
            <p:cNvSpPr txBox="1">
              <a:spLocks noChangeArrowheads="1"/>
            </p:cNvSpPr>
            <p:nvPr/>
          </p:nvSpPr>
          <p:spPr bwMode="auto">
            <a:xfrm rot="-2425782">
              <a:off x="2925" y="2160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1=6</a:t>
              </a:r>
            </a:p>
          </p:txBody>
        </p:sp>
        <p:sp>
          <p:nvSpPr>
            <p:cNvPr id="134212" name="Oval 68"/>
            <p:cNvSpPr>
              <a:spLocks noChangeArrowheads="1"/>
            </p:cNvSpPr>
            <p:nvPr/>
          </p:nvSpPr>
          <p:spPr bwMode="auto">
            <a:xfrm>
              <a:off x="5458" y="2402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sp>
          <p:nvSpPr>
            <p:cNvPr id="134213" name="Oval 69"/>
            <p:cNvSpPr>
              <a:spLocks noChangeArrowheads="1"/>
            </p:cNvSpPr>
            <p:nvPr/>
          </p:nvSpPr>
          <p:spPr bwMode="auto">
            <a:xfrm>
              <a:off x="4731" y="2764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34214" name="Oval 70"/>
            <p:cNvSpPr>
              <a:spLocks noChangeArrowheads="1"/>
            </p:cNvSpPr>
            <p:nvPr/>
          </p:nvSpPr>
          <p:spPr bwMode="auto">
            <a:xfrm>
              <a:off x="4716" y="2039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134215" name="Oval 71"/>
            <p:cNvSpPr>
              <a:spLocks noChangeArrowheads="1"/>
            </p:cNvSpPr>
            <p:nvPr/>
          </p:nvSpPr>
          <p:spPr bwMode="auto">
            <a:xfrm>
              <a:off x="4123" y="3344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34216" name="Oval 72"/>
            <p:cNvSpPr>
              <a:spLocks noChangeArrowheads="1"/>
            </p:cNvSpPr>
            <p:nvPr/>
          </p:nvSpPr>
          <p:spPr bwMode="auto">
            <a:xfrm>
              <a:off x="3408" y="3344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34217" name="Oval 73"/>
            <p:cNvSpPr>
              <a:spLocks noChangeArrowheads="1"/>
            </p:cNvSpPr>
            <p:nvPr/>
          </p:nvSpPr>
          <p:spPr bwMode="auto">
            <a:xfrm>
              <a:off x="4127" y="2493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34218" name="Oval 74"/>
            <p:cNvSpPr>
              <a:spLocks noChangeArrowheads="1"/>
            </p:cNvSpPr>
            <p:nvPr/>
          </p:nvSpPr>
          <p:spPr bwMode="auto">
            <a:xfrm>
              <a:off x="3422" y="2811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34219" name="Oval 75"/>
            <p:cNvSpPr>
              <a:spLocks noChangeArrowheads="1"/>
            </p:cNvSpPr>
            <p:nvPr/>
          </p:nvSpPr>
          <p:spPr bwMode="auto">
            <a:xfrm>
              <a:off x="3407" y="2062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34220" name="Oval 76"/>
            <p:cNvSpPr>
              <a:spLocks noChangeArrowheads="1"/>
            </p:cNvSpPr>
            <p:nvPr/>
          </p:nvSpPr>
          <p:spPr bwMode="auto">
            <a:xfrm>
              <a:off x="2780" y="2481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134221" name="Text Box 77"/>
            <p:cNvSpPr txBox="1">
              <a:spLocks noChangeArrowheads="1"/>
            </p:cNvSpPr>
            <p:nvPr/>
          </p:nvSpPr>
          <p:spPr bwMode="auto">
            <a:xfrm rot="3580605">
              <a:off x="2894" y="2991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3=5</a:t>
              </a:r>
            </a:p>
          </p:txBody>
        </p:sp>
        <p:cxnSp>
          <p:nvCxnSpPr>
            <p:cNvPr id="134222" name="AutoShape 78"/>
            <p:cNvCxnSpPr>
              <a:cxnSpLocks noChangeShapeType="1"/>
              <a:stCxn id="134220" idx="7"/>
              <a:endCxn id="134219" idx="2"/>
            </p:cNvCxnSpPr>
            <p:nvPr/>
          </p:nvCxnSpPr>
          <p:spPr bwMode="auto">
            <a:xfrm flipV="1">
              <a:off x="3026" y="2219"/>
              <a:ext cx="381" cy="30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223" name="AutoShape 79"/>
            <p:cNvCxnSpPr>
              <a:cxnSpLocks noChangeShapeType="1"/>
              <a:stCxn id="134220" idx="6"/>
              <a:endCxn id="134218" idx="1"/>
            </p:cNvCxnSpPr>
            <p:nvPr/>
          </p:nvCxnSpPr>
          <p:spPr bwMode="auto">
            <a:xfrm>
              <a:off x="3068" y="2638"/>
              <a:ext cx="396" cy="21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224" name="AutoShape 80"/>
            <p:cNvCxnSpPr>
              <a:cxnSpLocks noChangeShapeType="1"/>
              <a:stCxn id="134220" idx="5"/>
              <a:endCxn id="134216" idx="1"/>
            </p:cNvCxnSpPr>
            <p:nvPr/>
          </p:nvCxnSpPr>
          <p:spPr bwMode="auto">
            <a:xfrm>
              <a:off x="3026" y="2748"/>
              <a:ext cx="424" cy="64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225" name="AutoShape 81"/>
            <p:cNvCxnSpPr>
              <a:cxnSpLocks noChangeShapeType="1"/>
              <a:stCxn id="134216" idx="6"/>
              <a:endCxn id="134215" idx="2"/>
            </p:cNvCxnSpPr>
            <p:nvPr/>
          </p:nvCxnSpPr>
          <p:spPr bwMode="auto">
            <a:xfrm>
              <a:off x="3696" y="3501"/>
              <a:ext cx="427" cy="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226" name="AutoShape 82"/>
            <p:cNvCxnSpPr>
              <a:cxnSpLocks noChangeShapeType="1"/>
              <a:stCxn id="134218" idx="6"/>
              <a:endCxn id="134217" idx="3"/>
            </p:cNvCxnSpPr>
            <p:nvPr/>
          </p:nvCxnSpPr>
          <p:spPr bwMode="auto">
            <a:xfrm flipV="1">
              <a:off x="3710" y="2760"/>
              <a:ext cx="459" cy="20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227" name="AutoShape 83"/>
            <p:cNvCxnSpPr>
              <a:cxnSpLocks noChangeShapeType="1"/>
              <a:stCxn id="134219" idx="6"/>
              <a:endCxn id="134217" idx="1"/>
            </p:cNvCxnSpPr>
            <p:nvPr/>
          </p:nvCxnSpPr>
          <p:spPr bwMode="auto">
            <a:xfrm>
              <a:off x="3695" y="2219"/>
              <a:ext cx="474" cy="32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228" name="AutoShape 84"/>
            <p:cNvCxnSpPr>
              <a:cxnSpLocks noChangeShapeType="1"/>
              <a:stCxn id="134217" idx="7"/>
              <a:endCxn id="134214" idx="3"/>
            </p:cNvCxnSpPr>
            <p:nvPr/>
          </p:nvCxnSpPr>
          <p:spPr bwMode="auto">
            <a:xfrm flipV="1">
              <a:off x="4373" y="2306"/>
              <a:ext cx="385" cy="23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229" name="AutoShape 85"/>
            <p:cNvCxnSpPr>
              <a:cxnSpLocks noChangeShapeType="1"/>
              <a:stCxn id="134214" idx="6"/>
              <a:endCxn id="134212" idx="1"/>
            </p:cNvCxnSpPr>
            <p:nvPr/>
          </p:nvCxnSpPr>
          <p:spPr bwMode="auto">
            <a:xfrm>
              <a:off x="5004" y="2196"/>
              <a:ext cx="496" cy="25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230" name="AutoShape 86"/>
            <p:cNvCxnSpPr>
              <a:cxnSpLocks noChangeShapeType="1"/>
              <a:stCxn id="134215" idx="7"/>
              <a:endCxn id="134213" idx="3"/>
            </p:cNvCxnSpPr>
            <p:nvPr/>
          </p:nvCxnSpPr>
          <p:spPr bwMode="auto">
            <a:xfrm flipV="1">
              <a:off x="4369" y="3031"/>
              <a:ext cx="404" cy="35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231" name="AutoShape 87"/>
            <p:cNvCxnSpPr>
              <a:cxnSpLocks noChangeShapeType="1"/>
              <a:stCxn id="134213" idx="6"/>
              <a:endCxn id="134212" idx="3"/>
            </p:cNvCxnSpPr>
            <p:nvPr/>
          </p:nvCxnSpPr>
          <p:spPr bwMode="auto">
            <a:xfrm flipV="1">
              <a:off x="5019" y="2669"/>
              <a:ext cx="481" cy="25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232" name="AutoShape 88"/>
            <p:cNvCxnSpPr>
              <a:cxnSpLocks noChangeShapeType="1"/>
              <a:stCxn id="134217" idx="5"/>
              <a:endCxn id="134213" idx="2"/>
            </p:cNvCxnSpPr>
            <p:nvPr/>
          </p:nvCxnSpPr>
          <p:spPr bwMode="auto">
            <a:xfrm>
              <a:off x="4373" y="2760"/>
              <a:ext cx="358" cy="161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34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1000"/>
                                        <p:tgtEl>
                                          <p:spTgt spid="134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4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4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4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53" grpId="0"/>
      <p:bldP spid="134152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3" name="Text Box 5"/>
          <p:cNvSpPr txBox="1">
            <a:spLocks noChangeArrowheads="1"/>
          </p:cNvSpPr>
          <p:nvPr/>
        </p:nvSpPr>
        <p:spPr bwMode="auto">
          <a:xfrm>
            <a:off x="1917700" y="547689"/>
            <a:ext cx="4698722" cy="1993559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6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对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AOE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网，我们关心两个问题：</a:t>
            </a:r>
            <a:r>
              <a:rPr lang="zh-CN" altLang="en-US" b="0">
                <a:solidFill>
                  <a:schemeClr val="tx1"/>
                </a:solidFill>
                <a:effectLst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 marL="457200" indent="-457200">
              <a:lnSpc>
                <a:spcPct val="7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(1)  </a:t>
            </a:r>
            <a:r>
              <a:rPr lang="zh-CN" altLang="zh-CN">
                <a:solidFill>
                  <a:srgbClr val="0000FF"/>
                </a:solidFill>
                <a:effectLst/>
                <a:ea typeface="楷体_GB2312" pitchFamily="49" charset="-122"/>
              </a:rPr>
              <a:t>完成整项工程至少需要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 </a:t>
            </a:r>
          </a:p>
          <a:p>
            <a:pPr marL="457200" indent="-457200">
              <a:lnSpc>
                <a:spcPct val="60000"/>
              </a:lnSpc>
            </a:pP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       </a:t>
            </a:r>
            <a:r>
              <a:rPr lang="zh-CN" altLang="zh-CN">
                <a:solidFill>
                  <a:srgbClr val="0000FF"/>
                </a:solidFill>
                <a:effectLst/>
                <a:ea typeface="楷体_GB2312" pitchFamily="49" charset="-122"/>
              </a:rPr>
              <a:t>多少时间？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 marL="457200" indent="-457200"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(2)  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哪些活动是影响工程进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</a:p>
          <a:p>
            <a:pPr marL="457200" indent="-457200">
              <a:lnSpc>
                <a:spcPct val="60000"/>
              </a:lnSpc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    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度的关键？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grpSp>
        <p:nvGrpSpPr>
          <p:cNvPr id="135223" name="Group 55"/>
          <p:cNvGrpSpPr>
            <a:grpSpLocks/>
          </p:cNvGrpSpPr>
          <p:nvPr/>
        </p:nvGrpSpPr>
        <p:grpSpPr bwMode="auto">
          <a:xfrm>
            <a:off x="5780089" y="476251"/>
            <a:ext cx="4708525" cy="2568575"/>
            <a:chOff x="2744" y="346"/>
            <a:chExt cx="2966" cy="1618"/>
          </a:xfrm>
        </p:grpSpPr>
        <p:sp>
          <p:nvSpPr>
            <p:cNvPr id="135175" name="Text Box 7"/>
            <p:cNvSpPr txBox="1">
              <a:spLocks noChangeArrowheads="1"/>
            </p:cNvSpPr>
            <p:nvPr/>
          </p:nvSpPr>
          <p:spPr bwMode="auto">
            <a:xfrm rot="1468616">
              <a:off x="4347" y="943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8=7</a:t>
              </a:r>
            </a:p>
          </p:txBody>
        </p:sp>
        <p:sp>
          <p:nvSpPr>
            <p:cNvPr id="135176" name="Text Box 8"/>
            <p:cNvSpPr txBox="1">
              <a:spLocks noChangeArrowheads="1"/>
            </p:cNvSpPr>
            <p:nvPr/>
          </p:nvSpPr>
          <p:spPr bwMode="auto">
            <a:xfrm rot="-2273448">
              <a:off x="4211" y="1329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9=4</a:t>
              </a:r>
            </a:p>
          </p:txBody>
        </p:sp>
        <p:sp>
          <p:nvSpPr>
            <p:cNvPr id="135177" name="Text Box 9"/>
            <p:cNvSpPr txBox="1">
              <a:spLocks noChangeArrowheads="1"/>
            </p:cNvSpPr>
            <p:nvPr/>
          </p:nvSpPr>
          <p:spPr bwMode="auto">
            <a:xfrm rot="1746009">
              <a:off x="4993" y="398"/>
              <a:ext cx="5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10=2</a:t>
              </a:r>
            </a:p>
          </p:txBody>
        </p:sp>
        <p:sp>
          <p:nvSpPr>
            <p:cNvPr id="135178" name="Text Box 10"/>
            <p:cNvSpPr txBox="1">
              <a:spLocks noChangeArrowheads="1"/>
            </p:cNvSpPr>
            <p:nvPr/>
          </p:nvSpPr>
          <p:spPr bwMode="auto">
            <a:xfrm rot="-1493477">
              <a:off x="5021" y="1057"/>
              <a:ext cx="5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11=4</a:t>
              </a:r>
            </a:p>
          </p:txBody>
        </p:sp>
        <p:sp>
          <p:nvSpPr>
            <p:cNvPr id="135179" name="Text Box 11"/>
            <p:cNvSpPr txBox="1">
              <a:spLocks noChangeArrowheads="1"/>
            </p:cNvSpPr>
            <p:nvPr/>
          </p:nvSpPr>
          <p:spPr bwMode="auto">
            <a:xfrm rot="-1909753">
              <a:off x="4250" y="512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7=9</a:t>
              </a:r>
            </a:p>
          </p:txBody>
        </p:sp>
        <p:sp>
          <p:nvSpPr>
            <p:cNvPr id="135180" name="Text Box 12"/>
            <p:cNvSpPr txBox="1">
              <a:spLocks noChangeArrowheads="1"/>
            </p:cNvSpPr>
            <p:nvPr/>
          </p:nvSpPr>
          <p:spPr bwMode="auto">
            <a:xfrm rot="2110140">
              <a:off x="3758" y="489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4=1</a:t>
              </a:r>
            </a:p>
          </p:txBody>
        </p:sp>
        <p:sp>
          <p:nvSpPr>
            <p:cNvPr id="135181" name="Text Box 13"/>
            <p:cNvSpPr txBox="1">
              <a:spLocks noChangeArrowheads="1"/>
            </p:cNvSpPr>
            <p:nvPr/>
          </p:nvSpPr>
          <p:spPr bwMode="auto">
            <a:xfrm rot="-1445644">
              <a:off x="3622" y="943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5=1</a:t>
              </a:r>
            </a:p>
          </p:txBody>
        </p:sp>
        <p:sp>
          <p:nvSpPr>
            <p:cNvPr id="135182" name="Text Box 14"/>
            <p:cNvSpPr txBox="1">
              <a:spLocks noChangeArrowheads="1"/>
            </p:cNvSpPr>
            <p:nvPr/>
          </p:nvSpPr>
          <p:spPr bwMode="auto">
            <a:xfrm>
              <a:off x="3660" y="1578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6=2</a:t>
              </a:r>
            </a:p>
          </p:txBody>
        </p:sp>
        <p:sp>
          <p:nvSpPr>
            <p:cNvPr id="135183" name="Text Box 15"/>
            <p:cNvSpPr txBox="1">
              <a:spLocks noChangeArrowheads="1"/>
            </p:cNvSpPr>
            <p:nvPr/>
          </p:nvSpPr>
          <p:spPr bwMode="auto">
            <a:xfrm rot="1789981">
              <a:off x="3032" y="830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2=4</a:t>
              </a:r>
            </a:p>
          </p:txBody>
        </p:sp>
        <p:sp>
          <p:nvSpPr>
            <p:cNvPr id="135184" name="Text Box 16"/>
            <p:cNvSpPr txBox="1">
              <a:spLocks noChangeArrowheads="1"/>
            </p:cNvSpPr>
            <p:nvPr/>
          </p:nvSpPr>
          <p:spPr bwMode="auto">
            <a:xfrm rot="-2425782">
              <a:off x="2889" y="467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1=6</a:t>
              </a:r>
            </a:p>
          </p:txBody>
        </p:sp>
        <p:sp>
          <p:nvSpPr>
            <p:cNvPr id="135185" name="Oval 17"/>
            <p:cNvSpPr>
              <a:spLocks noChangeArrowheads="1"/>
            </p:cNvSpPr>
            <p:nvPr/>
          </p:nvSpPr>
          <p:spPr bwMode="auto">
            <a:xfrm>
              <a:off x="5422" y="709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sp>
          <p:nvSpPr>
            <p:cNvPr id="135186" name="Oval 18"/>
            <p:cNvSpPr>
              <a:spLocks noChangeArrowheads="1"/>
            </p:cNvSpPr>
            <p:nvPr/>
          </p:nvSpPr>
          <p:spPr bwMode="auto">
            <a:xfrm>
              <a:off x="4695" y="1071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35187" name="Oval 19"/>
            <p:cNvSpPr>
              <a:spLocks noChangeArrowheads="1"/>
            </p:cNvSpPr>
            <p:nvPr/>
          </p:nvSpPr>
          <p:spPr bwMode="auto">
            <a:xfrm>
              <a:off x="4680" y="346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135188" name="Oval 20"/>
            <p:cNvSpPr>
              <a:spLocks noChangeArrowheads="1"/>
            </p:cNvSpPr>
            <p:nvPr/>
          </p:nvSpPr>
          <p:spPr bwMode="auto">
            <a:xfrm>
              <a:off x="4087" y="1651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35189" name="Oval 21"/>
            <p:cNvSpPr>
              <a:spLocks noChangeArrowheads="1"/>
            </p:cNvSpPr>
            <p:nvPr/>
          </p:nvSpPr>
          <p:spPr bwMode="auto">
            <a:xfrm>
              <a:off x="3372" y="1651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35190" name="Oval 22"/>
            <p:cNvSpPr>
              <a:spLocks noChangeArrowheads="1"/>
            </p:cNvSpPr>
            <p:nvPr/>
          </p:nvSpPr>
          <p:spPr bwMode="auto">
            <a:xfrm>
              <a:off x="4091" y="800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35191" name="Oval 23"/>
            <p:cNvSpPr>
              <a:spLocks noChangeArrowheads="1"/>
            </p:cNvSpPr>
            <p:nvPr/>
          </p:nvSpPr>
          <p:spPr bwMode="auto">
            <a:xfrm>
              <a:off x="3386" y="1118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35192" name="Oval 24"/>
            <p:cNvSpPr>
              <a:spLocks noChangeArrowheads="1"/>
            </p:cNvSpPr>
            <p:nvPr/>
          </p:nvSpPr>
          <p:spPr bwMode="auto">
            <a:xfrm>
              <a:off x="3371" y="369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35193" name="Oval 25"/>
            <p:cNvSpPr>
              <a:spLocks noChangeArrowheads="1"/>
            </p:cNvSpPr>
            <p:nvPr/>
          </p:nvSpPr>
          <p:spPr bwMode="auto">
            <a:xfrm>
              <a:off x="2744" y="788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135194" name="Text Box 26"/>
            <p:cNvSpPr txBox="1">
              <a:spLocks noChangeArrowheads="1"/>
            </p:cNvSpPr>
            <p:nvPr/>
          </p:nvSpPr>
          <p:spPr bwMode="auto">
            <a:xfrm rot="3580605">
              <a:off x="2858" y="1298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3=5</a:t>
              </a:r>
            </a:p>
          </p:txBody>
        </p:sp>
        <p:cxnSp>
          <p:nvCxnSpPr>
            <p:cNvPr id="135195" name="AutoShape 27"/>
            <p:cNvCxnSpPr>
              <a:cxnSpLocks noChangeShapeType="1"/>
              <a:stCxn id="135193" idx="7"/>
              <a:endCxn id="135192" idx="2"/>
            </p:cNvCxnSpPr>
            <p:nvPr/>
          </p:nvCxnSpPr>
          <p:spPr bwMode="auto">
            <a:xfrm flipV="1">
              <a:off x="2990" y="526"/>
              <a:ext cx="381" cy="30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5196" name="AutoShape 28"/>
            <p:cNvCxnSpPr>
              <a:cxnSpLocks noChangeShapeType="1"/>
              <a:stCxn id="135193" idx="6"/>
              <a:endCxn id="135191" idx="1"/>
            </p:cNvCxnSpPr>
            <p:nvPr/>
          </p:nvCxnSpPr>
          <p:spPr bwMode="auto">
            <a:xfrm>
              <a:off x="3032" y="945"/>
              <a:ext cx="396" cy="21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5197" name="AutoShape 29"/>
            <p:cNvCxnSpPr>
              <a:cxnSpLocks noChangeShapeType="1"/>
              <a:stCxn id="135193" idx="5"/>
              <a:endCxn id="135189" idx="1"/>
            </p:cNvCxnSpPr>
            <p:nvPr/>
          </p:nvCxnSpPr>
          <p:spPr bwMode="auto">
            <a:xfrm>
              <a:off x="2990" y="1055"/>
              <a:ext cx="424" cy="64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5198" name="AutoShape 30"/>
            <p:cNvCxnSpPr>
              <a:cxnSpLocks noChangeShapeType="1"/>
              <a:stCxn id="135189" idx="6"/>
              <a:endCxn id="135188" idx="2"/>
            </p:cNvCxnSpPr>
            <p:nvPr/>
          </p:nvCxnSpPr>
          <p:spPr bwMode="auto">
            <a:xfrm>
              <a:off x="3660" y="1808"/>
              <a:ext cx="427" cy="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5199" name="AutoShape 31"/>
            <p:cNvCxnSpPr>
              <a:cxnSpLocks noChangeShapeType="1"/>
              <a:stCxn id="135191" idx="6"/>
              <a:endCxn id="135190" idx="3"/>
            </p:cNvCxnSpPr>
            <p:nvPr/>
          </p:nvCxnSpPr>
          <p:spPr bwMode="auto">
            <a:xfrm flipV="1">
              <a:off x="3674" y="1067"/>
              <a:ext cx="459" cy="20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5200" name="AutoShape 32"/>
            <p:cNvCxnSpPr>
              <a:cxnSpLocks noChangeShapeType="1"/>
              <a:stCxn id="135192" idx="6"/>
              <a:endCxn id="135190" idx="1"/>
            </p:cNvCxnSpPr>
            <p:nvPr/>
          </p:nvCxnSpPr>
          <p:spPr bwMode="auto">
            <a:xfrm>
              <a:off x="3659" y="526"/>
              <a:ext cx="474" cy="32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5201" name="AutoShape 33"/>
            <p:cNvCxnSpPr>
              <a:cxnSpLocks noChangeShapeType="1"/>
              <a:stCxn id="135190" idx="7"/>
              <a:endCxn id="135187" idx="3"/>
            </p:cNvCxnSpPr>
            <p:nvPr/>
          </p:nvCxnSpPr>
          <p:spPr bwMode="auto">
            <a:xfrm flipV="1">
              <a:off x="4337" y="613"/>
              <a:ext cx="385" cy="23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5202" name="AutoShape 34"/>
            <p:cNvCxnSpPr>
              <a:cxnSpLocks noChangeShapeType="1"/>
              <a:stCxn id="135187" idx="6"/>
              <a:endCxn id="135185" idx="1"/>
            </p:cNvCxnSpPr>
            <p:nvPr/>
          </p:nvCxnSpPr>
          <p:spPr bwMode="auto">
            <a:xfrm>
              <a:off x="4968" y="503"/>
              <a:ext cx="496" cy="25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5203" name="AutoShape 35"/>
            <p:cNvCxnSpPr>
              <a:cxnSpLocks noChangeShapeType="1"/>
              <a:stCxn id="135188" idx="7"/>
              <a:endCxn id="135186" idx="3"/>
            </p:cNvCxnSpPr>
            <p:nvPr/>
          </p:nvCxnSpPr>
          <p:spPr bwMode="auto">
            <a:xfrm flipV="1">
              <a:off x="4333" y="1338"/>
              <a:ext cx="404" cy="35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5204" name="AutoShape 36"/>
            <p:cNvCxnSpPr>
              <a:cxnSpLocks noChangeShapeType="1"/>
              <a:stCxn id="135186" idx="6"/>
              <a:endCxn id="135185" idx="3"/>
            </p:cNvCxnSpPr>
            <p:nvPr/>
          </p:nvCxnSpPr>
          <p:spPr bwMode="auto">
            <a:xfrm flipV="1">
              <a:off x="4983" y="976"/>
              <a:ext cx="481" cy="25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5205" name="AutoShape 37"/>
            <p:cNvCxnSpPr>
              <a:cxnSpLocks noChangeShapeType="1"/>
              <a:stCxn id="135190" idx="5"/>
              <a:endCxn id="135186" idx="2"/>
            </p:cNvCxnSpPr>
            <p:nvPr/>
          </p:nvCxnSpPr>
          <p:spPr bwMode="auto">
            <a:xfrm>
              <a:off x="4337" y="1067"/>
              <a:ext cx="358" cy="161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35206" name="Text Box 38"/>
          <p:cNvSpPr txBox="1">
            <a:spLocks noChangeArrowheads="1"/>
          </p:cNvSpPr>
          <p:nvPr/>
        </p:nvSpPr>
        <p:spPr bwMode="auto">
          <a:xfrm>
            <a:off x="1917700" y="3114675"/>
            <a:ext cx="59197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0000FF"/>
                </a:solidFill>
                <a:effectLst/>
                <a:ea typeface="华文中宋" pitchFamily="2" charset="-122"/>
              </a:rPr>
              <a:t>路径长度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—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路径上各活动持续时间之和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35207" name="Text Box 39"/>
          <p:cNvSpPr txBox="1">
            <a:spLocks noChangeArrowheads="1"/>
          </p:cNvSpPr>
          <p:nvPr/>
        </p:nvSpPr>
        <p:spPr bwMode="auto">
          <a:xfrm>
            <a:off x="1917701" y="2635250"/>
            <a:ext cx="50006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0000FF"/>
                </a:solidFill>
                <a:effectLst/>
                <a:ea typeface="华文中宋" pitchFamily="2" charset="-122"/>
              </a:rPr>
              <a:t>关键路径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—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路径长度最长的路径。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35208" name="Text Box 40"/>
          <p:cNvSpPr txBox="1">
            <a:spLocks noChangeArrowheads="1"/>
          </p:cNvSpPr>
          <p:nvPr/>
        </p:nvSpPr>
        <p:spPr bwMode="auto">
          <a:xfrm>
            <a:off x="1938339" y="3598863"/>
            <a:ext cx="532288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—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表示事件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的最早发生时间。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35209" name="Text Box 41"/>
          <p:cNvSpPr txBox="1">
            <a:spLocks noChangeArrowheads="1"/>
          </p:cNvSpPr>
          <p:nvPr/>
        </p:nvSpPr>
        <p:spPr bwMode="auto">
          <a:xfrm>
            <a:off x="1938339" y="4051300"/>
            <a:ext cx="527208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vl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—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表示事件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vj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的最迟发生时间。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35210" name="Text Box 42"/>
          <p:cNvSpPr txBox="1">
            <a:spLocks noChangeArrowheads="1"/>
          </p:cNvSpPr>
          <p:nvPr/>
        </p:nvSpPr>
        <p:spPr bwMode="auto">
          <a:xfrm>
            <a:off x="1938339" y="4424364"/>
            <a:ext cx="5235729" cy="49776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—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表示活动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ai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的最早开始时间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35212" name="Text Box 44"/>
          <p:cNvSpPr txBox="1">
            <a:spLocks noChangeArrowheads="1"/>
          </p:cNvSpPr>
          <p:nvPr/>
        </p:nvSpPr>
        <p:spPr bwMode="auto">
          <a:xfrm>
            <a:off x="1917701" y="4967288"/>
            <a:ext cx="51546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l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—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表示活动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ai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的最迟开始时间。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35214" name="Text Box 46"/>
          <p:cNvSpPr txBox="1">
            <a:spLocks noChangeArrowheads="1"/>
          </p:cNvSpPr>
          <p:nvPr/>
        </p:nvSpPr>
        <p:spPr bwMode="auto">
          <a:xfrm>
            <a:off x="1917700" y="5372101"/>
            <a:ext cx="5867312" cy="49776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l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-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—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表示完成活动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ai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的时间余量。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35215" name="Text Box 47"/>
          <p:cNvSpPr txBox="1">
            <a:spLocks noChangeArrowheads="1"/>
          </p:cNvSpPr>
          <p:nvPr/>
        </p:nvSpPr>
        <p:spPr bwMode="auto">
          <a:xfrm>
            <a:off x="1917701" y="5922963"/>
            <a:ext cx="749776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关键活动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—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关键路径上的活动，即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l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=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的活动。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cxnSp>
        <p:nvCxnSpPr>
          <p:cNvPr id="135217" name="AutoShape 49"/>
          <p:cNvCxnSpPr>
            <a:cxnSpLocks noChangeShapeType="1"/>
          </p:cNvCxnSpPr>
          <p:nvPr/>
        </p:nvCxnSpPr>
        <p:spPr bwMode="auto">
          <a:xfrm flipV="1">
            <a:off x="6183314" y="763588"/>
            <a:ext cx="604837" cy="48895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5218" name="AutoShape 50"/>
          <p:cNvCxnSpPr>
            <a:cxnSpLocks noChangeShapeType="1"/>
          </p:cNvCxnSpPr>
          <p:nvPr/>
        </p:nvCxnSpPr>
        <p:spPr bwMode="auto">
          <a:xfrm>
            <a:off x="7219951" y="760413"/>
            <a:ext cx="752475" cy="50800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5219" name="AutoShape 51"/>
          <p:cNvCxnSpPr>
            <a:cxnSpLocks noChangeShapeType="1"/>
          </p:cNvCxnSpPr>
          <p:nvPr/>
        </p:nvCxnSpPr>
        <p:spPr bwMode="auto">
          <a:xfrm flipV="1">
            <a:off x="8301039" y="898525"/>
            <a:ext cx="611187" cy="369888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5220" name="AutoShape 52"/>
          <p:cNvCxnSpPr>
            <a:cxnSpLocks noChangeShapeType="1"/>
          </p:cNvCxnSpPr>
          <p:nvPr/>
        </p:nvCxnSpPr>
        <p:spPr bwMode="auto">
          <a:xfrm>
            <a:off x="9309100" y="723900"/>
            <a:ext cx="787400" cy="40005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5221" name="AutoShape 53"/>
          <p:cNvCxnSpPr>
            <a:cxnSpLocks noChangeShapeType="1"/>
          </p:cNvCxnSpPr>
          <p:nvPr/>
        </p:nvCxnSpPr>
        <p:spPr bwMode="auto">
          <a:xfrm>
            <a:off x="8307389" y="1627189"/>
            <a:ext cx="568325" cy="255587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5222" name="AutoShape 54"/>
          <p:cNvCxnSpPr>
            <a:cxnSpLocks noChangeShapeType="1"/>
          </p:cNvCxnSpPr>
          <p:nvPr/>
        </p:nvCxnSpPr>
        <p:spPr bwMode="auto">
          <a:xfrm flipV="1">
            <a:off x="9336089" y="1484313"/>
            <a:ext cx="763587" cy="40005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sp>
        <p:nvSpPr>
          <p:cNvPr id="135224" name="Text Box 56"/>
          <p:cNvSpPr txBox="1">
            <a:spLocks noChangeArrowheads="1"/>
          </p:cNvSpPr>
          <p:nvPr/>
        </p:nvSpPr>
        <p:spPr bwMode="auto">
          <a:xfrm>
            <a:off x="7559676" y="3592513"/>
            <a:ext cx="136366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ve</a:t>
            </a:r>
            <a:r>
              <a:rPr lang="en-US" altLang="zh-CN">
                <a:solidFill>
                  <a:schemeClr val="tx1"/>
                </a:solidFill>
                <a:effectLst/>
              </a:rPr>
              <a:t>(3) = 4 </a:t>
            </a:r>
          </a:p>
        </p:txBody>
      </p:sp>
      <p:sp>
        <p:nvSpPr>
          <p:cNvPr id="135225" name="Text Box 57"/>
          <p:cNvSpPr txBox="1">
            <a:spLocks noChangeArrowheads="1"/>
          </p:cNvSpPr>
          <p:nvPr/>
        </p:nvSpPr>
        <p:spPr bwMode="auto">
          <a:xfrm>
            <a:off x="7554913" y="4051300"/>
            <a:ext cx="131286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vl</a:t>
            </a:r>
            <a:r>
              <a:rPr lang="en-US" altLang="zh-CN">
                <a:solidFill>
                  <a:schemeClr val="tx1"/>
                </a:solidFill>
                <a:effectLst/>
              </a:rPr>
              <a:t>(3) = 6 </a:t>
            </a:r>
          </a:p>
        </p:txBody>
      </p:sp>
      <p:sp>
        <p:nvSpPr>
          <p:cNvPr id="135226" name="Text Box 58"/>
          <p:cNvSpPr txBox="1">
            <a:spLocks noChangeArrowheads="1"/>
          </p:cNvSpPr>
          <p:nvPr/>
        </p:nvSpPr>
        <p:spPr bwMode="auto">
          <a:xfrm>
            <a:off x="7554914" y="4483100"/>
            <a:ext cx="12287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</a:rPr>
              <a:t>(5) = 4 </a:t>
            </a:r>
          </a:p>
        </p:txBody>
      </p:sp>
      <p:sp>
        <p:nvSpPr>
          <p:cNvPr id="135227" name="Text Box 59"/>
          <p:cNvSpPr txBox="1">
            <a:spLocks noChangeArrowheads="1"/>
          </p:cNvSpPr>
          <p:nvPr/>
        </p:nvSpPr>
        <p:spPr bwMode="auto">
          <a:xfrm>
            <a:off x="7554914" y="4914900"/>
            <a:ext cx="11779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l</a:t>
            </a:r>
            <a:r>
              <a:rPr lang="en-US" altLang="zh-CN">
                <a:solidFill>
                  <a:schemeClr val="tx1"/>
                </a:solidFill>
                <a:effectLst/>
              </a:rPr>
              <a:t>(5) = 6 </a:t>
            </a:r>
          </a:p>
        </p:txBody>
      </p:sp>
      <p:sp>
        <p:nvSpPr>
          <p:cNvPr id="135228" name="Text Box 60"/>
          <p:cNvSpPr txBox="1">
            <a:spLocks noChangeArrowheads="1"/>
          </p:cNvSpPr>
          <p:nvPr/>
        </p:nvSpPr>
        <p:spPr bwMode="auto">
          <a:xfrm>
            <a:off x="7961313" y="5419725"/>
            <a:ext cx="192246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l</a:t>
            </a:r>
            <a:r>
              <a:rPr lang="en-US" altLang="zh-CN">
                <a:solidFill>
                  <a:schemeClr val="tx1"/>
                </a:solidFill>
                <a:effectLst/>
              </a:rPr>
              <a:t>(5) - </a:t>
            </a:r>
            <a:r>
              <a:rPr lang="en-US" altLang="zh-CN" i="1">
                <a:solidFill>
                  <a:schemeClr val="tx1"/>
                </a:solidFill>
                <a:effectLst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</a:rPr>
              <a:t>(5) = 2 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5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5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5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5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5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5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5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5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5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5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135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35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1000"/>
                                        <p:tgtEl>
                                          <p:spTgt spid="135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135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35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35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5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5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5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5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35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35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35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35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35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35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35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35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35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35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35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35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35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35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35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35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35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35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35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35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35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35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35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35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35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3" grpId="0"/>
      <p:bldP spid="135206" grpId="0"/>
      <p:bldP spid="135207" grpId="0"/>
      <p:bldP spid="135208" grpId="0"/>
      <p:bldP spid="135209" grpId="0"/>
      <p:bldP spid="135210" grpId="0"/>
      <p:bldP spid="135212" grpId="0"/>
      <p:bldP spid="135214" grpId="0"/>
      <p:bldP spid="135215" grpId="0"/>
      <p:bldP spid="135224" grpId="0"/>
      <p:bldP spid="135225" grpId="0"/>
      <p:bldP spid="135226" grpId="0"/>
      <p:bldP spid="135227" grpId="0"/>
      <p:bldP spid="135228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4">
            <a:extLst>
              <a:ext uri="{FF2B5EF4-FFF2-40B4-BE49-F238E27FC236}">
                <a16:creationId xmlns:a16="http://schemas.microsoft.com/office/drawing/2014/main" id="{A238BBB6-8AAA-48CB-B86E-001A69C92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416" y="476672"/>
            <a:ext cx="51847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如何找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l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 =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的关键活动？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sp>
        <p:nvSpPr>
          <p:cNvPr id="52" name="Text Box 5">
            <a:extLst>
              <a:ext uri="{FF2B5EF4-FFF2-40B4-BE49-F238E27FC236}">
                <a16:creationId xmlns:a16="http://schemas.microsoft.com/office/drawing/2014/main" id="{491C368E-638D-4797-81B8-178AC56FB0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416" y="892597"/>
            <a:ext cx="8393113" cy="151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设活动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ai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用弧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k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表示，其持续时间记为：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dut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(&lt;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k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&gt;)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则有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Wingdings" pitchFamily="2" charset="2"/>
              </a:rPr>
              <a:t>：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Wingdings" pitchFamily="2" charset="2"/>
              </a:rPr>
              <a:t>(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 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= </a:t>
            </a:r>
            <a:r>
              <a:rPr lang="en-US" altLang="zh-CN" i="1">
                <a:solidFill>
                  <a:srgbClr val="0000FF"/>
                </a:solidFill>
                <a:effectLst/>
                <a:ea typeface="楷体_GB2312" pitchFamily="49" charset="-122"/>
              </a:rPr>
              <a:t>ve</a:t>
            </a:r>
            <a:r>
              <a:rPr lang="en-US" altLang="zh-CN">
                <a:solidFill>
                  <a:srgbClr val="0000FF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rgbClr val="0000FF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rgbClr val="0000FF"/>
                </a:solidFill>
                <a:effectLst/>
                <a:ea typeface="楷体_GB2312" pitchFamily="49" charset="-122"/>
              </a:rPr>
              <a:t>)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(2)  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l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= </a:t>
            </a:r>
            <a:r>
              <a:rPr lang="en-US" altLang="zh-CN" i="1">
                <a:solidFill>
                  <a:srgbClr val="0000FF"/>
                </a:solidFill>
                <a:effectLst/>
                <a:ea typeface="楷体_GB2312" pitchFamily="49" charset="-122"/>
              </a:rPr>
              <a:t>vl</a:t>
            </a:r>
            <a:r>
              <a:rPr lang="en-US" altLang="zh-CN">
                <a:solidFill>
                  <a:srgbClr val="0000FF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rgbClr val="0000FF"/>
                </a:solidFill>
                <a:effectLst/>
                <a:ea typeface="楷体_GB2312" pitchFamily="49" charset="-122"/>
              </a:rPr>
              <a:t>k</a:t>
            </a:r>
            <a:r>
              <a:rPr lang="en-US" altLang="zh-CN">
                <a:solidFill>
                  <a:srgbClr val="0000FF"/>
                </a:solidFill>
                <a:effectLst/>
                <a:ea typeface="楷体_GB2312" pitchFamily="49" charset="-122"/>
              </a:rPr>
              <a:t>)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-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dut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(&lt;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k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&gt;)  </a:t>
            </a:r>
          </a:p>
        </p:txBody>
      </p:sp>
      <p:grpSp>
        <p:nvGrpSpPr>
          <p:cNvPr id="53" name="Group 6">
            <a:extLst>
              <a:ext uri="{FF2B5EF4-FFF2-40B4-BE49-F238E27FC236}">
                <a16:creationId xmlns:a16="http://schemas.microsoft.com/office/drawing/2014/main" id="{B675E6FE-82F5-4B02-A635-3AFA88F23C9E}"/>
              </a:ext>
            </a:extLst>
          </p:cNvPr>
          <p:cNvGrpSpPr>
            <a:grpSpLocks/>
          </p:cNvGrpSpPr>
          <p:nvPr/>
        </p:nvGrpSpPr>
        <p:grpSpPr bwMode="auto">
          <a:xfrm>
            <a:off x="7752184" y="1703810"/>
            <a:ext cx="2100262" cy="809625"/>
            <a:chOff x="2398" y="2997"/>
            <a:chExt cx="1323" cy="510"/>
          </a:xfrm>
        </p:grpSpPr>
        <p:grpSp>
          <p:nvGrpSpPr>
            <p:cNvPr id="54" name="Group 7">
              <a:extLst>
                <a:ext uri="{FF2B5EF4-FFF2-40B4-BE49-F238E27FC236}">
                  <a16:creationId xmlns:a16="http://schemas.microsoft.com/office/drawing/2014/main" id="{B4741F1D-B3F1-4DE1-B9E6-10450F508E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34" y="3218"/>
              <a:ext cx="1176" cy="60"/>
              <a:chOff x="2434" y="3218"/>
              <a:chExt cx="1176" cy="60"/>
            </a:xfrm>
          </p:grpSpPr>
          <p:sp>
            <p:nvSpPr>
              <p:cNvPr id="58" name="Line 8">
                <a:extLst>
                  <a:ext uri="{FF2B5EF4-FFF2-40B4-BE49-F238E27FC236}">
                    <a16:creationId xmlns:a16="http://schemas.microsoft.com/office/drawing/2014/main" id="{C6307FC2-6651-4365-AC8F-97C85D9394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34" y="3244"/>
                <a:ext cx="1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" name="Oval 9">
                <a:extLst>
                  <a:ext uri="{FF2B5EF4-FFF2-40B4-BE49-F238E27FC236}">
                    <a16:creationId xmlns:a16="http://schemas.microsoft.com/office/drawing/2014/main" id="{C1B2DE7D-6774-4A77-BE17-AE20652D6B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4" y="3222"/>
                <a:ext cx="58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" name="Oval 10">
                <a:extLst>
                  <a:ext uri="{FF2B5EF4-FFF2-40B4-BE49-F238E27FC236}">
                    <a16:creationId xmlns:a16="http://schemas.microsoft.com/office/drawing/2014/main" id="{8CDFF186-7FF9-409C-B3E6-DCB998D632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2" y="3218"/>
                <a:ext cx="58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5" name="Text Box 11">
              <a:extLst>
                <a:ext uri="{FF2B5EF4-FFF2-40B4-BE49-F238E27FC236}">
                  <a16:creationId xmlns:a16="http://schemas.microsoft.com/office/drawing/2014/main" id="{6FE89DBF-0E23-4A6F-B0CC-005B88229C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8" y="3208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  <a:ea typeface="华文中宋" pitchFamily="2" charset="-122"/>
                </a:rPr>
                <a:t>j</a:t>
              </a:r>
            </a:p>
          </p:txBody>
        </p:sp>
        <p:sp>
          <p:nvSpPr>
            <p:cNvPr id="56" name="Text Box 12">
              <a:extLst>
                <a:ext uri="{FF2B5EF4-FFF2-40B4-BE49-F238E27FC236}">
                  <a16:creationId xmlns:a16="http://schemas.microsoft.com/office/drawing/2014/main" id="{1C95337F-233C-4B48-A07F-DDE15AA76E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9" y="3219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  <a:ea typeface="华文中宋" pitchFamily="2" charset="-122"/>
                </a:rPr>
                <a:t>k</a:t>
              </a:r>
            </a:p>
          </p:txBody>
        </p:sp>
        <p:sp>
          <p:nvSpPr>
            <p:cNvPr id="57" name="Text Box 13">
              <a:extLst>
                <a:ext uri="{FF2B5EF4-FFF2-40B4-BE49-F238E27FC236}">
                  <a16:creationId xmlns:a16="http://schemas.microsoft.com/office/drawing/2014/main" id="{A7F7E2BE-FAF2-4CEB-ADF6-82B48546FC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6" y="2997"/>
              <a:ext cx="2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ai</a:t>
              </a:r>
            </a:p>
          </p:txBody>
        </p:sp>
      </p:grpSp>
      <p:sp>
        <p:nvSpPr>
          <p:cNvPr id="61" name="Text Box 16">
            <a:extLst>
              <a:ext uri="{FF2B5EF4-FFF2-40B4-BE49-F238E27FC236}">
                <a16:creationId xmlns:a16="http://schemas.microsoft.com/office/drawing/2014/main" id="{C75B415B-669E-44E0-A18E-F4DDE6212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416" y="3069060"/>
            <a:ext cx="4919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(1)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从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(1) = 0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开始向前递推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</a:p>
        </p:txBody>
      </p:sp>
      <p:graphicFrame>
        <p:nvGraphicFramePr>
          <p:cNvPr id="62" name="Object 17">
            <a:extLst>
              <a:ext uri="{FF2B5EF4-FFF2-40B4-BE49-F238E27FC236}">
                <a16:creationId xmlns:a16="http://schemas.microsoft.com/office/drawing/2014/main" id="{B7CBC619-571B-4243-95EA-49CDCBE3EA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111362"/>
              </p:ext>
            </p:extLst>
          </p:nvPr>
        </p:nvGraphicFramePr>
        <p:xfrm>
          <a:off x="1841129" y="3635797"/>
          <a:ext cx="7374787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45" name="公式" r:id="rId4" imgW="3555720" imgH="507960" progId="Equation.3">
                  <p:embed/>
                </p:oleObj>
              </mc:Choice>
              <mc:Fallback>
                <p:oleObj name="公式" r:id="rId4" imgW="3555720" imgH="507960" progId="Equation.3">
                  <p:embed/>
                  <p:pic>
                    <p:nvPicPr>
                      <p:cNvPr id="13620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129" y="3635797"/>
                        <a:ext cx="7374787" cy="10175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Text Box 19">
            <a:extLst>
              <a:ext uri="{FF2B5EF4-FFF2-40B4-BE49-F238E27FC236}">
                <a16:creationId xmlns:a16="http://schemas.microsoft.com/office/drawing/2014/main" id="{475FCC32-3279-49CC-8A6D-98576D82A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728" y="4701010"/>
            <a:ext cx="5300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(2)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从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vl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 =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开始向后递推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graphicFrame>
        <p:nvGraphicFramePr>
          <p:cNvPr id="64" name="Object 20">
            <a:extLst>
              <a:ext uri="{FF2B5EF4-FFF2-40B4-BE49-F238E27FC236}">
                <a16:creationId xmlns:a16="http://schemas.microsoft.com/office/drawing/2014/main" id="{0305E45D-79FB-4CE8-ACE3-51349442DB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3822109"/>
              </p:ext>
            </p:extLst>
          </p:nvPr>
        </p:nvGraphicFramePr>
        <p:xfrm>
          <a:off x="1685554" y="5320135"/>
          <a:ext cx="7708900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46" name="公式" r:id="rId6" imgW="3644640" imgH="520560" progId="Equation.3">
                  <p:embed/>
                </p:oleObj>
              </mc:Choice>
              <mc:Fallback>
                <p:oleObj name="公式" r:id="rId6" imgW="3644640" imgH="520560" progId="Equation.3">
                  <p:embed/>
                  <p:pic>
                    <p:nvPicPr>
                      <p:cNvPr id="136212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5554" y="5320135"/>
                        <a:ext cx="7708900" cy="1062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Text Box 41">
            <a:extLst>
              <a:ext uri="{FF2B5EF4-FFF2-40B4-BE49-F238E27FC236}">
                <a16:creationId xmlns:a16="http://schemas.microsoft.com/office/drawing/2014/main" id="{FA2EC2DD-3D52-4E6B-AE7A-CDB237F068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778" y="2513435"/>
            <a:ext cx="3838576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如何求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和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vl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？  </a:t>
            </a:r>
          </a:p>
        </p:txBody>
      </p:sp>
      <p:grpSp>
        <p:nvGrpSpPr>
          <p:cNvPr id="66" name="Group 76">
            <a:extLst>
              <a:ext uri="{FF2B5EF4-FFF2-40B4-BE49-F238E27FC236}">
                <a16:creationId xmlns:a16="http://schemas.microsoft.com/office/drawing/2014/main" id="{E2606C91-A923-4193-A780-87BC42D922E8}"/>
              </a:ext>
            </a:extLst>
          </p:cNvPr>
          <p:cNvGrpSpPr>
            <a:grpSpLocks/>
          </p:cNvGrpSpPr>
          <p:nvPr/>
        </p:nvGrpSpPr>
        <p:grpSpPr bwMode="auto">
          <a:xfrm>
            <a:off x="6352009" y="354435"/>
            <a:ext cx="4500562" cy="2952750"/>
            <a:chOff x="2653" y="255"/>
            <a:chExt cx="3107" cy="1860"/>
          </a:xfrm>
        </p:grpSpPr>
        <p:sp useBgFill="1">
          <p:nvSpPr>
            <p:cNvPr id="67" name="Rectangle 74">
              <a:extLst>
                <a:ext uri="{FF2B5EF4-FFF2-40B4-BE49-F238E27FC236}">
                  <a16:creationId xmlns:a16="http://schemas.microsoft.com/office/drawing/2014/main" id="{0DAFE73A-26DD-4DB1-9E56-137B189F8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" y="255"/>
              <a:ext cx="3107" cy="1724"/>
            </a:xfrm>
            <a:prstGeom prst="rect">
              <a:avLst/>
            </a:prstGeom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8" name="Group 42">
              <a:extLst>
                <a:ext uri="{FF2B5EF4-FFF2-40B4-BE49-F238E27FC236}">
                  <a16:creationId xmlns:a16="http://schemas.microsoft.com/office/drawing/2014/main" id="{0AF63A9D-602D-4942-8C23-4A1426C262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3" y="436"/>
              <a:ext cx="3029" cy="1679"/>
              <a:chOff x="2744" y="346"/>
              <a:chExt cx="2966" cy="1618"/>
            </a:xfrm>
          </p:grpSpPr>
          <p:sp>
            <p:nvSpPr>
              <p:cNvPr id="69" name="Text Box 43">
                <a:extLst>
                  <a:ext uri="{FF2B5EF4-FFF2-40B4-BE49-F238E27FC236}">
                    <a16:creationId xmlns:a16="http://schemas.microsoft.com/office/drawing/2014/main" id="{0961DBA0-2AB2-4711-A740-954EFE3069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468616">
                <a:off x="4346" y="941"/>
                <a:ext cx="480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8=7</a:t>
                </a:r>
              </a:p>
            </p:txBody>
          </p:sp>
          <p:sp>
            <p:nvSpPr>
              <p:cNvPr id="70" name="Text Box 44">
                <a:extLst>
                  <a:ext uri="{FF2B5EF4-FFF2-40B4-BE49-F238E27FC236}">
                    <a16:creationId xmlns:a16="http://schemas.microsoft.com/office/drawing/2014/main" id="{32319A03-DD5C-4A47-88EE-01FA3174FD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2273448">
                <a:off x="4199" y="1323"/>
                <a:ext cx="480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9=4</a:t>
                </a:r>
              </a:p>
            </p:txBody>
          </p:sp>
          <p:sp>
            <p:nvSpPr>
              <p:cNvPr id="71" name="Text Box 45">
                <a:extLst>
                  <a:ext uri="{FF2B5EF4-FFF2-40B4-BE49-F238E27FC236}">
                    <a16:creationId xmlns:a16="http://schemas.microsoft.com/office/drawing/2014/main" id="{BA29C526-25F8-4DF7-A5FD-029FCC3DB4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746009">
                <a:off x="4989" y="401"/>
                <a:ext cx="565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10=2</a:t>
                </a:r>
              </a:p>
            </p:txBody>
          </p:sp>
          <p:sp>
            <p:nvSpPr>
              <p:cNvPr id="72" name="Text Box 46">
                <a:extLst>
                  <a:ext uri="{FF2B5EF4-FFF2-40B4-BE49-F238E27FC236}">
                    <a16:creationId xmlns:a16="http://schemas.microsoft.com/office/drawing/2014/main" id="{A99B0D9E-580C-4E93-BB00-11DF60914F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1493477">
                <a:off x="5011" y="1049"/>
                <a:ext cx="566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11=4</a:t>
                </a:r>
              </a:p>
            </p:txBody>
          </p:sp>
          <p:sp>
            <p:nvSpPr>
              <p:cNvPr id="73" name="Text Box 47">
                <a:extLst>
                  <a:ext uri="{FF2B5EF4-FFF2-40B4-BE49-F238E27FC236}">
                    <a16:creationId xmlns:a16="http://schemas.microsoft.com/office/drawing/2014/main" id="{5897255F-819D-4CFF-ACF8-9B6C7ED26A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1909753">
                <a:off x="4241" y="505"/>
                <a:ext cx="480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7=9</a:t>
                </a:r>
              </a:p>
            </p:txBody>
          </p:sp>
          <p:sp>
            <p:nvSpPr>
              <p:cNvPr id="74" name="Text Box 48">
                <a:extLst>
                  <a:ext uri="{FF2B5EF4-FFF2-40B4-BE49-F238E27FC236}">
                    <a16:creationId xmlns:a16="http://schemas.microsoft.com/office/drawing/2014/main" id="{1285A8A7-0C45-41BD-92AE-9684C81374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2110140">
                <a:off x="3757" y="490"/>
                <a:ext cx="480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4=1</a:t>
                </a:r>
              </a:p>
            </p:txBody>
          </p:sp>
          <p:sp>
            <p:nvSpPr>
              <p:cNvPr id="75" name="Text Box 49">
                <a:extLst>
                  <a:ext uri="{FF2B5EF4-FFF2-40B4-BE49-F238E27FC236}">
                    <a16:creationId xmlns:a16="http://schemas.microsoft.com/office/drawing/2014/main" id="{F8946DDB-8443-487C-B70E-5BB068252F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1445644">
                <a:off x="3612" y="936"/>
                <a:ext cx="480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5=1</a:t>
                </a:r>
              </a:p>
            </p:txBody>
          </p:sp>
          <p:sp>
            <p:nvSpPr>
              <p:cNvPr id="76" name="Text Box 50">
                <a:extLst>
                  <a:ext uri="{FF2B5EF4-FFF2-40B4-BE49-F238E27FC236}">
                    <a16:creationId xmlns:a16="http://schemas.microsoft.com/office/drawing/2014/main" id="{E376D01D-D2DF-4DF6-892E-DC815B6137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61" y="1579"/>
                <a:ext cx="48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6=2</a:t>
                </a:r>
              </a:p>
            </p:txBody>
          </p:sp>
          <p:sp>
            <p:nvSpPr>
              <p:cNvPr id="77" name="Text Box 51">
                <a:extLst>
                  <a:ext uri="{FF2B5EF4-FFF2-40B4-BE49-F238E27FC236}">
                    <a16:creationId xmlns:a16="http://schemas.microsoft.com/office/drawing/2014/main" id="{E633512C-1207-4B09-BE53-41DADB7130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789981">
                <a:off x="3032" y="832"/>
                <a:ext cx="479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2=4</a:t>
                </a:r>
              </a:p>
            </p:txBody>
          </p:sp>
          <p:sp>
            <p:nvSpPr>
              <p:cNvPr id="78" name="Text Box 52">
                <a:extLst>
                  <a:ext uri="{FF2B5EF4-FFF2-40B4-BE49-F238E27FC236}">
                    <a16:creationId xmlns:a16="http://schemas.microsoft.com/office/drawing/2014/main" id="{479A17DE-2347-41EE-A1FA-FE438B119C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2425782">
                <a:off x="2877" y="459"/>
                <a:ext cx="480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1=6</a:t>
                </a:r>
              </a:p>
            </p:txBody>
          </p:sp>
          <p:sp>
            <p:nvSpPr>
              <p:cNvPr id="79" name="Oval 53">
                <a:extLst>
                  <a:ext uri="{FF2B5EF4-FFF2-40B4-BE49-F238E27FC236}">
                    <a16:creationId xmlns:a16="http://schemas.microsoft.com/office/drawing/2014/main" id="{BFDED262-FB6F-4C11-8523-3E737685A4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2" y="709"/>
                <a:ext cx="288" cy="31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00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9</a:t>
                </a:r>
              </a:p>
            </p:txBody>
          </p:sp>
          <p:sp>
            <p:nvSpPr>
              <p:cNvPr id="80" name="Oval 54">
                <a:extLst>
                  <a:ext uri="{FF2B5EF4-FFF2-40B4-BE49-F238E27FC236}">
                    <a16:creationId xmlns:a16="http://schemas.microsoft.com/office/drawing/2014/main" id="{73C9FD89-17F5-444F-B098-B842A2EA9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5" y="1071"/>
                <a:ext cx="288" cy="31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00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8</a:t>
                </a:r>
              </a:p>
            </p:txBody>
          </p:sp>
          <p:sp>
            <p:nvSpPr>
              <p:cNvPr id="81" name="Oval 55">
                <a:extLst>
                  <a:ext uri="{FF2B5EF4-FFF2-40B4-BE49-F238E27FC236}">
                    <a16:creationId xmlns:a16="http://schemas.microsoft.com/office/drawing/2014/main" id="{D0798C0E-1DF6-4EC5-854B-042524C10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0" y="346"/>
                <a:ext cx="288" cy="31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00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7</a:t>
                </a:r>
              </a:p>
            </p:txBody>
          </p:sp>
          <p:sp>
            <p:nvSpPr>
              <p:cNvPr id="82" name="Oval 56">
                <a:extLst>
                  <a:ext uri="{FF2B5EF4-FFF2-40B4-BE49-F238E27FC236}">
                    <a16:creationId xmlns:a16="http://schemas.microsoft.com/office/drawing/2014/main" id="{BFD55B28-5F79-4ADF-B3FA-C029954A97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7" y="1651"/>
                <a:ext cx="288" cy="31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00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6</a:t>
                </a:r>
              </a:p>
            </p:txBody>
          </p:sp>
          <p:sp>
            <p:nvSpPr>
              <p:cNvPr id="83" name="Oval 57">
                <a:extLst>
                  <a:ext uri="{FF2B5EF4-FFF2-40B4-BE49-F238E27FC236}">
                    <a16:creationId xmlns:a16="http://schemas.microsoft.com/office/drawing/2014/main" id="{48D3EE9F-3A11-4986-B2E7-1A71B9DE76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2" y="1651"/>
                <a:ext cx="288" cy="31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00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4</a:t>
                </a:r>
              </a:p>
            </p:txBody>
          </p:sp>
          <p:sp>
            <p:nvSpPr>
              <p:cNvPr id="84" name="Oval 58">
                <a:extLst>
                  <a:ext uri="{FF2B5EF4-FFF2-40B4-BE49-F238E27FC236}">
                    <a16:creationId xmlns:a16="http://schemas.microsoft.com/office/drawing/2014/main" id="{474FFA8A-2FBF-4ED7-BA37-AC81114F9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1" y="800"/>
                <a:ext cx="288" cy="31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00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5</a:t>
                </a:r>
              </a:p>
            </p:txBody>
          </p:sp>
          <p:sp>
            <p:nvSpPr>
              <p:cNvPr id="85" name="Oval 59">
                <a:extLst>
                  <a:ext uri="{FF2B5EF4-FFF2-40B4-BE49-F238E27FC236}">
                    <a16:creationId xmlns:a16="http://schemas.microsoft.com/office/drawing/2014/main" id="{580D3D56-B326-4A7E-BFE5-59BD6D745C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6" y="1118"/>
                <a:ext cx="288" cy="31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00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3</a:t>
                </a:r>
              </a:p>
            </p:txBody>
          </p:sp>
          <p:sp>
            <p:nvSpPr>
              <p:cNvPr id="86" name="Oval 60">
                <a:extLst>
                  <a:ext uri="{FF2B5EF4-FFF2-40B4-BE49-F238E27FC236}">
                    <a16:creationId xmlns:a16="http://schemas.microsoft.com/office/drawing/2014/main" id="{F323D238-73B1-4A5D-AEDF-C3534D34AA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1" y="369"/>
                <a:ext cx="288" cy="31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00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2</a:t>
                </a:r>
              </a:p>
            </p:txBody>
          </p:sp>
          <p:sp>
            <p:nvSpPr>
              <p:cNvPr id="87" name="Oval 61">
                <a:extLst>
                  <a:ext uri="{FF2B5EF4-FFF2-40B4-BE49-F238E27FC236}">
                    <a16:creationId xmlns:a16="http://schemas.microsoft.com/office/drawing/2014/main" id="{29E37A70-9B06-4B4D-94C7-510F98B479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4" y="788"/>
                <a:ext cx="288" cy="31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00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1</a:t>
                </a:r>
              </a:p>
            </p:txBody>
          </p:sp>
          <p:sp>
            <p:nvSpPr>
              <p:cNvPr id="88" name="Text Box 62">
                <a:extLst>
                  <a:ext uri="{FF2B5EF4-FFF2-40B4-BE49-F238E27FC236}">
                    <a16:creationId xmlns:a16="http://schemas.microsoft.com/office/drawing/2014/main" id="{A71E43CF-A32B-464B-AD08-55632F6CA8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3580605">
                <a:off x="2850" y="1283"/>
                <a:ext cx="430" cy="2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3=5</a:t>
                </a:r>
              </a:p>
            </p:txBody>
          </p:sp>
          <p:cxnSp>
            <p:nvCxnSpPr>
              <p:cNvPr id="89" name="AutoShape 63">
                <a:extLst>
                  <a:ext uri="{FF2B5EF4-FFF2-40B4-BE49-F238E27FC236}">
                    <a16:creationId xmlns:a16="http://schemas.microsoft.com/office/drawing/2014/main" id="{455387A6-6BC6-4DC4-905A-96174A5114C6}"/>
                  </a:ext>
                </a:extLst>
              </p:cNvPr>
              <p:cNvCxnSpPr>
                <a:cxnSpLocks noChangeShapeType="1"/>
                <a:stCxn id="87" idx="7"/>
                <a:endCxn id="86" idx="2"/>
              </p:cNvCxnSpPr>
              <p:nvPr/>
            </p:nvCxnSpPr>
            <p:spPr bwMode="auto">
              <a:xfrm flipV="1">
                <a:off x="2990" y="526"/>
                <a:ext cx="381" cy="308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90" name="AutoShape 64">
                <a:extLst>
                  <a:ext uri="{FF2B5EF4-FFF2-40B4-BE49-F238E27FC236}">
                    <a16:creationId xmlns:a16="http://schemas.microsoft.com/office/drawing/2014/main" id="{EB556DAD-BD8B-46E6-A892-74CCFDA5E08D}"/>
                  </a:ext>
                </a:extLst>
              </p:cNvPr>
              <p:cNvCxnSpPr>
                <a:cxnSpLocks noChangeShapeType="1"/>
                <a:stCxn id="87" idx="6"/>
                <a:endCxn id="85" idx="1"/>
              </p:cNvCxnSpPr>
              <p:nvPr/>
            </p:nvCxnSpPr>
            <p:spPr bwMode="auto">
              <a:xfrm>
                <a:off x="3032" y="945"/>
                <a:ext cx="396" cy="219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91" name="AutoShape 65">
                <a:extLst>
                  <a:ext uri="{FF2B5EF4-FFF2-40B4-BE49-F238E27FC236}">
                    <a16:creationId xmlns:a16="http://schemas.microsoft.com/office/drawing/2014/main" id="{F27A5178-81BD-4FC5-8DE1-01D7DCB9676D}"/>
                  </a:ext>
                </a:extLst>
              </p:cNvPr>
              <p:cNvCxnSpPr>
                <a:cxnSpLocks noChangeShapeType="1"/>
                <a:stCxn id="87" idx="5"/>
                <a:endCxn id="83" idx="1"/>
              </p:cNvCxnSpPr>
              <p:nvPr/>
            </p:nvCxnSpPr>
            <p:spPr bwMode="auto">
              <a:xfrm>
                <a:off x="2990" y="1055"/>
                <a:ext cx="424" cy="642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92" name="AutoShape 66">
                <a:extLst>
                  <a:ext uri="{FF2B5EF4-FFF2-40B4-BE49-F238E27FC236}">
                    <a16:creationId xmlns:a16="http://schemas.microsoft.com/office/drawing/2014/main" id="{E420E354-552F-4568-9068-120EB9CB4371}"/>
                  </a:ext>
                </a:extLst>
              </p:cNvPr>
              <p:cNvCxnSpPr>
                <a:cxnSpLocks noChangeShapeType="1"/>
                <a:stCxn id="83" idx="6"/>
                <a:endCxn id="82" idx="2"/>
              </p:cNvCxnSpPr>
              <p:nvPr/>
            </p:nvCxnSpPr>
            <p:spPr bwMode="auto">
              <a:xfrm>
                <a:off x="3660" y="1808"/>
                <a:ext cx="427" cy="0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93" name="AutoShape 67">
                <a:extLst>
                  <a:ext uri="{FF2B5EF4-FFF2-40B4-BE49-F238E27FC236}">
                    <a16:creationId xmlns:a16="http://schemas.microsoft.com/office/drawing/2014/main" id="{CE0EB904-E35B-4123-B3FF-65AA2FA9D2D5}"/>
                  </a:ext>
                </a:extLst>
              </p:cNvPr>
              <p:cNvCxnSpPr>
                <a:cxnSpLocks noChangeShapeType="1"/>
                <a:stCxn id="85" idx="6"/>
                <a:endCxn id="84" idx="3"/>
              </p:cNvCxnSpPr>
              <p:nvPr/>
            </p:nvCxnSpPr>
            <p:spPr bwMode="auto">
              <a:xfrm flipV="1">
                <a:off x="3674" y="1067"/>
                <a:ext cx="459" cy="208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94" name="AutoShape 68">
                <a:extLst>
                  <a:ext uri="{FF2B5EF4-FFF2-40B4-BE49-F238E27FC236}">
                    <a16:creationId xmlns:a16="http://schemas.microsoft.com/office/drawing/2014/main" id="{5DFB7CA9-5E1C-40D9-9BEA-4BCEDD43A683}"/>
                  </a:ext>
                </a:extLst>
              </p:cNvPr>
              <p:cNvCxnSpPr>
                <a:cxnSpLocks noChangeShapeType="1"/>
                <a:stCxn id="86" idx="6"/>
                <a:endCxn id="84" idx="1"/>
              </p:cNvCxnSpPr>
              <p:nvPr/>
            </p:nvCxnSpPr>
            <p:spPr bwMode="auto">
              <a:xfrm>
                <a:off x="3659" y="526"/>
                <a:ext cx="474" cy="320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95" name="AutoShape 69">
                <a:extLst>
                  <a:ext uri="{FF2B5EF4-FFF2-40B4-BE49-F238E27FC236}">
                    <a16:creationId xmlns:a16="http://schemas.microsoft.com/office/drawing/2014/main" id="{77D6B260-9D76-4288-B941-E14096844B0D}"/>
                  </a:ext>
                </a:extLst>
              </p:cNvPr>
              <p:cNvCxnSpPr>
                <a:cxnSpLocks noChangeShapeType="1"/>
                <a:stCxn id="84" idx="7"/>
                <a:endCxn id="81" idx="3"/>
              </p:cNvCxnSpPr>
              <p:nvPr/>
            </p:nvCxnSpPr>
            <p:spPr bwMode="auto">
              <a:xfrm flipV="1">
                <a:off x="4337" y="613"/>
                <a:ext cx="385" cy="233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96" name="AutoShape 70">
                <a:extLst>
                  <a:ext uri="{FF2B5EF4-FFF2-40B4-BE49-F238E27FC236}">
                    <a16:creationId xmlns:a16="http://schemas.microsoft.com/office/drawing/2014/main" id="{EB8C6873-2000-4BFB-8A61-B4D2E9813818}"/>
                  </a:ext>
                </a:extLst>
              </p:cNvPr>
              <p:cNvCxnSpPr>
                <a:cxnSpLocks noChangeShapeType="1"/>
                <a:stCxn id="81" idx="6"/>
                <a:endCxn id="79" idx="1"/>
              </p:cNvCxnSpPr>
              <p:nvPr/>
            </p:nvCxnSpPr>
            <p:spPr bwMode="auto">
              <a:xfrm>
                <a:off x="4968" y="503"/>
                <a:ext cx="496" cy="252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97" name="AutoShape 71">
                <a:extLst>
                  <a:ext uri="{FF2B5EF4-FFF2-40B4-BE49-F238E27FC236}">
                    <a16:creationId xmlns:a16="http://schemas.microsoft.com/office/drawing/2014/main" id="{F19DC4B6-2144-4E61-BF2B-157EC4DE3A43}"/>
                  </a:ext>
                </a:extLst>
              </p:cNvPr>
              <p:cNvCxnSpPr>
                <a:cxnSpLocks noChangeShapeType="1"/>
                <a:stCxn id="82" idx="7"/>
                <a:endCxn id="80" idx="3"/>
              </p:cNvCxnSpPr>
              <p:nvPr/>
            </p:nvCxnSpPr>
            <p:spPr bwMode="auto">
              <a:xfrm flipV="1">
                <a:off x="4333" y="1338"/>
                <a:ext cx="404" cy="359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98" name="AutoShape 72">
                <a:extLst>
                  <a:ext uri="{FF2B5EF4-FFF2-40B4-BE49-F238E27FC236}">
                    <a16:creationId xmlns:a16="http://schemas.microsoft.com/office/drawing/2014/main" id="{9A26A300-B7C7-4074-94B4-70AF9D75927C}"/>
                  </a:ext>
                </a:extLst>
              </p:cNvPr>
              <p:cNvCxnSpPr>
                <a:cxnSpLocks noChangeShapeType="1"/>
                <a:stCxn id="80" idx="6"/>
                <a:endCxn id="79" idx="3"/>
              </p:cNvCxnSpPr>
              <p:nvPr/>
            </p:nvCxnSpPr>
            <p:spPr bwMode="auto">
              <a:xfrm flipV="1">
                <a:off x="4983" y="976"/>
                <a:ext cx="481" cy="252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99" name="AutoShape 73">
                <a:extLst>
                  <a:ext uri="{FF2B5EF4-FFF2-40B4-BE49-F238E27FC236}">
                    <a16:creationId xmlns:a16="http://schemas.microsoft.com/office/drawing/2014/main" id="{DD21045A-B19C-4546-AA1E-0E7A417EE47C}"/>
                  </a:ext>
                </a:extLst>
              </p:cNvPr>
              <p:cNvCxnSpPr>
                <a:cxnSpLocks noChangeShapeType="1"/>
                <a:stCxn id="84" idx="5"/>
                <a:endCxn id="80" idx="2"/>
              </p:cNvCxnSpPr>
              <p:nvPr/>
            </p:nvCxnSpPr>
            <p:spPr bwMode="auto">
              <a:xfrm>
                <a:off x="4337" y="1067"/>
                <a:ext cx="358" cy="161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</p:grp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uild="p" bldLvl="5" autoUpdateAnimBg="0"/>
      <p:bldP spid="52" grpId="0"/>
      <p:bldP spid="61" grpId="0"/>
      <p:bldP spid="63" grpId="0"/>
      <p:bldP spid="65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398" name="Group 182"/>
          <p:cNvGrpSpPr>
            <a:grpSpLocks/>
          </p:cNvGrpSpPr>
          <p:nvPr/>
        </p:nvGrpSpPr>
        <p:grpSpPr bwMode="auto">
          <a:xfrm>
            <a:off x="2325688" y="2546351"/>
            <a:ext cx="3122612" cy="3762375"/>
            <a:chOff x="567" y="1604"/>
            <a:chExt cx="1967" cy="2370"/>
          </a:xfrm>
        </p:grpSpPr>
        <p:sp>
          <p:nvSpPr>
            <p:cNvPr id="137274" name="Text Box 58"/>
            <p:cNvSpPr txBox="1">
              <a:spLocks noChangeArrowheads="1"/>
            </p:cNvSpPr>
            <p:nvPr/>
          </p:nvSpPr>
          <p:spPr bwMode="auto">
            <a:xfrm>
              <a:off x="610" y="1804"/>
              <a:ext cx="356" cy="2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2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3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4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5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6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7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8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9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10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11</a:t>
              </a:r>
            </a:p>
          </p:txBody>
        </p:sp>
        <p:grpSp>
          <p:nvGrpSpPr>
            <p:cNvPr id="137275" name="Group 59"/>
            <p:cNvGrpSpPr>
              <a:grpSpLocks/>
            </p:cNvGrpSpPr>
            <p:nvPr/>
          </p:nvGrpSpPr>
          <p:grpSpPr bwMode="auto">
            <a:xfrm>
              <a:off x="567" y="1604"/>
              <a:ext cx="1967" cy="2360"/>
              <a:chOff x="3100" y="1817"/>
              <a:chExt cx="1967" cy="2360"/>
            </a:xfrm>
          </p:grpSpPr>
          <p:sp>
            <p:nvSpPr>
              <p:cNvPr id="137276" name="Rectangle 60"/>
              <p:cNvSpPr>
                <a:spLocks noChangeArrowheads="1"/>
              </p:cNvSpPr>
              <p:nvPr/>
            </p:nvSpPr>
            <p:spPr bwMode="auto">
              <a:xfrm>
                <a:off x="3100" y="1833"/>
                <a:ext cx="1967" cy="23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77" name="Line 61"/>
              <p:cNvSpPr>
                <a:spLocks noChangeShapeType="1"/>
              </p:cNvSpPr>
              <p:nvPr/>
            </p:nvSpPr>
            <p:spPr bwMode="auto">
              <a:xfrm>
                <a:off x="3100" y="2033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78" name="Text Box 62"/>
              <p:cNvSpPr txBox="1">
                <a:spLocks noChangeArrowheads="1"/>
              </p:cNvSpPr>
              <p:nvPr/>
            </p:nvSpPr>
            <p:spPr bwMode="auto">
              <a:xfrm>
                <a:off x="3153" y="1817"/>
                <a:ext cx="182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活动       </a:t>
                </a:r>
                <a:r>
                  <a:rPr lang="en-US" altLang="zh-CN" sz="2000" i="1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e         l        l 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– </a:t>
                </a:r>
                <a:r>
                  <a:rPr lang="en-US" altLang="zh-CN" sz="2000" i="1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e </a:t>
                </a:r>
              </a:p>
            </p:txBody>
          </p:sp>
          <p:sp>
            <p:nvSpPr>
              <p:cNvPr id="137279" name="Line 63"/>
              <p:cNvSpPr>
                <a:spLocks noChangeShapeType="1"/>
              </p:cNvSpPr>
              <p:nvPr/>
            </p:nvSpPr>
            <p:spPr bwMode="auto">
              <a:xfrm>
                <a:off x="3100" y="2226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0" name="Line 64"/>
              <p:cNvSpPr>
                <a:spLocks noChangeShapeType="1"/>
              </p:cNvSpPr>
              <p:nvPr/>
            </p:nvSpPr>
            <p:spPr bwMode="auto">
              <a:xfrm>
                <a:off x="3100" y="2420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1" name="Line 65"/>
              <p:cNvSpPr>
                <a:spLocks noChangeShapeType="1"/>
              </p:cNvSpPr>
              <p:nvPr/>
            </p:nvSpPr>
            <p:spPr bwMode="auto">
              <a:xfrm>
                <a:off x="3100" y="2614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2" name="Line 66"/>
              <p:cNvSpPr>
                <a:spLocks noChangeShapeType="1"/>
              </p:cNvSpPr>
              <p:nvPr/>
            </p:nvSpPr>
            <p:spPr bwMode="auto">
              <a:xfrm>
                <a:off x="3100" y="2807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3" name="Line 67"/>
              <p:cNvSpPr>
                <a:spLocks noChangeShapeType="1"/>
              </p:cNvSpPr>
              <p:nvPr/>
            </p:nvSpPr>
            <p:spPr bwMode="auto">
              <a:xfrm>
                <a:off x="3100" y="3001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4" name="Line 68"/>
              <p:cNvSpPr>
                <a:spLocks noChangeShapeType="1"/>
              </p:cNvSpPr>
              <p:nvPr/>
            </p:nvSpPr>
            <p:spPr bwMode="auto">
              <a:xfrm>
                <a:off x="3100" y="3195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5" name="Line 69"/>
              <p:cNvSpPr>
                <a:spLocks noChangeShapeType="1"/>
              </p:cNvSpPr>
              <p:nvPr/>
            </p:nvSpPr>
            <p:spPr bwMode="auto">
              <a:xfrm>
                <a:off x="3100" y="3388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6" name="Line 70"/>
              <p:cNvSpPr>
                <a:spLocks noChangeShapeType="1"/>
              </p:cNvSpPr>
              <p:nvPr/>
            </p:nvSpPr>
            <p:spPr bwMode="auto">
              <a:xfrm>
                <a:off x="3100" y="3582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7" name="Line 71"/>
              <p:cNvSpPr>
                <a:spLocks noChangeShapeType="1"/>
              </p:cNvSpPr>
              <p:nvPr/>
            </p:nvSpPr>
            <p:spPr bwMode="auto">
              <a:xfrm>
                <a:off x="3100" y="3776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8" name="Line 72"/>
              <p:cNvSpPr>
                <a:spLocks noChangeShapeType="1"/>
              </p:cNvSpPr>
              <p:nvPr/>
            </p:nvSpPr>
            <p:spPr bwMode="auto">
              <a:xfrm>
                <a:off x="3100" y="3970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9" name="Line 73"/>
              <p:cNvSpPr>
                <a:spLocks noChangeShapeType="1"/>
              </p:cNvSpPr>
              <p:nvPr/>
            </p:nvSpPr>
            <p:spPr bwMode="auto">
              <a:xfrm>
                <a:off x="3645" y="1833"/>
                <a:ext cx="0" cy="2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90" name="Line 74"/>
              <p:cNvSpPr>
                <a:spLocks noChangeShapeType="1"/>
              </p:cNvSpPr>
              <p:nvPr/>
            </p:nvSpPr>
            <p:spPr bwMode="auto">
              <a:xfrm>
                <a:off x="4067" y="1833"/>
                <a:ext cx="0" cy="2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91" name="Line 75"/>
              <p:cNvSpPr>
                <a:spLocks noChangeShapeType="1"/>
              </p:cNvSpPr>
              <p:nvPr/>
            </p:nvSpPr>
            <p:spPr bwMode="auto">
              <a:xfrm>
                <a:off x="4467" y="1833"/>
                <a:ext cx="0" cy="2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37292" name="Text Box 76"/>
          <p:cNvSpPr txBox="1">
            <a:spLocks noChangeArrowheads="1"/>
          </p:cNvSpPr>
          <p:nvPr/>
        </p:nvSpPr>
        <p:spPr bwMode="auto">
          <a:xfrm>
            <a:off x="5060951" y="2862264"/>
            <a:ext cx="384175" cy="344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0066FF"/>
                </a:solidFill>
                <a:effectLst/>
                <a:ea typeface="华文中宋" pitchFamily="2" charset="-122"/>
                <a:sym typeface="Wingdings" pitchFamily="2" charset="2"/>
              </a:rPr>
              <a:t></a:t>
            </a:r>
            <a:endParaRPr lang="en-US" altLang="zh-CN" sz="200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endParaRPr lang="en-US" altLang="zh-CN" sz="200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endParaRPr lang="en-US" altLang="zh-CN" sz="200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0066FF"/>
                </a:solidFill>
                <a:effectLst/>
                <a:ea typeface="华文中宋" pitchFamily="2" charset="-122"/>
                <a:sym typeface="Wingdings" pitchFamily="2" charset="2"/>
              </a:rPr>
              <a:t></a:t>
            </a:r>
            <a:endParaRPr lang="en-US" altLang="zh-CN" sz="200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endParaRPr lang="en-US" altLang="zh-CN" sz="200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endParaRPr lang="en-US" altLang="zh-CN" sz="200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0066FF"/>
                </a:solidFill>
                <a:effectLst/>
                <a:ea typeface="华文中宋" pitchFamily="2" charset="-122"/>
                <a:sym typeface="Wingdings" pitchFamily="2" charset="2"/>
              </a:rPr>
              <a:t></a:t>
            </a:r>
            <a:endParaRPr lang="en-US" altLang="zh-CN" sz="200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0066FF"/>
                </a:solidFill>
                <a:effectLst/>
                <a:ea typeface="华文中宋" pitchFamily="2" charset="-122"/>
                <a:sym typeface="Wingdings" pitchFamily="2" charset="2"/>
              </a:rPr>
              <a:t></a:t>
            </a:r>
            <a:endParaRPr lang="en-US" altLang="zh-CN" sz="200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endParaRPr lang="en-US" altLang="zh-CN" sz="200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0066FF"/>
                </a:solidFill>
                <a:effectLst/>
                <a:ea typeface="华文中宋" pitchFamily="2" charset="-122"/>
                <a:sym typeface="Wingdings" pitchFamily="2" charset="2"/>
              </a:rPr>
              <a:t></a:t>
            </a:r>
            <a:endParaRPr lang="en-US" altLang="zh-CN" sz="200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0066FF"/>
                </a:solidFill>
                <a:effectLst/>
                <a:ea typeface="华文中宋" pitchFamily="2" charset="-122"/>
                <a:sym typeface="Wingdings" pitchFamily="2" charset="2"/>
              </a:rPr>
              <a:t></a:t>
            </a:r>
          </a:p>
        </p:txBody>
      </p:sp>
      <p:grpSp>
        <p:nvGrpSpPr>
          <p:cNvPr id="137399" name="Group 183"/>
          <p:cNvGrpSpPr>
            <a:grpSpLocks/>
          </p:cNvGrpSpPr>
          <p:nvPr/>
        </p:nvGrpSpPr>
        <p:grpSpPr bwMode="auto">
          <a:xfrm>
            <a:off x="3362325" y="2846389"/>
            <a:ext cx="438150" cy="3457575"/>
            <a:chOff x="1220" y="1793"/>
            <a:chExt cx="276" cy="2178"/>
          </a:xfrm>
        </p:grpSpPr>
        <p:sp>
          <p:nvSpPr>
            <p:cNvPr id="137301" name="Text Box 85"/>
            <p:cNvSpPr txBox="1">
              <a:spLocks noChangeArrowheads="1"/>
            </p:cNvSpPr>
            <p:nvPr/>
          </p:nvSpPr>
          <p:spPr bwMode="auto">
            <a:xfrm>
              <a:off x="1220" y="179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0</a:t>
              </a:r>
            </a:p>
          </p:txBody>
        </p:sp>
        <p:sp>
          <p:nvSpPr>
            <p:cNvPr id="137305" name="Text Box 89"/>
            <p:cNvSpPr txBox="1">
              <a:spLocks noChangeArrowheads="1"/>
            </p:cNvSpPr>
            <p:nvPr/>
          </p:nvSpPr>
          <p:spPr bwMode="auto">
            <a:xfrm>
              <a:off x="1220" y="198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0</a:t>
              </a:r>
            </a:p>
          </p:txBody>
        </p:sp>
        <p:sp>
          <p:nvSpPr>
            <p:cNvPr id="137309" name="Text Box 93"/>
            <p:cNvSpPr txBox="1">
              <a:spLocks noChangeArrowheads="1"/>
            </p:cNvSpPr>
            <p:nvPr/>
          </p:nvSpPr>
          <p:spPr bwMode="auto">
            <a:xfrm>
              <a:off x="1220" y="237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6</a:t>
              </a:r>
            </a:p>
          </p:txBody>
        </p:sp>
        <p:sp>
          <p:nvSpPr>
            <p:cNvPr id="137313" name="Text Box 97"/>
            <p:cNvSpPr txBox="1">
              <a:spLocks noChangeArrowheads="1"/>
            </p:cNvSpPr>
            <p:nvPr/>
          </p:nvSpPr>
          <p:spPr bwMode="auto">
            <a:xfrm>
              <a:off x="1220" y="256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4</a:t>
              </a:r>
            </a:p>
          </p:txBody>
        </p:sp>
        <p:sp>
          <p:nvSpPr>
            <p:cNvPr id="137317" name="Text Box 101"/>
            <p:cNvSpPr txBox="1">
              <a:spLocks noChangeArrowheads="1"/>
            </p:cNvSpPr>
            <p:nvPr/>
          </p:nvSpPr>
          <p:spPr bwMode="auto">
            <a:xfrm>
              <a:off x="1220" y="276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5</a:t>
              </a:r>
            </a:p>
          </p:txBody>
        </p:sp>
        <p:sp>
          <p:nvSpPr>
            <p:cNvPr id="137321" name="Text Box 105"/>
            <p:cNvSpPr txBox="1">
              <a:spLocks noChangeArrowheads="1"/>
            </p:cNvSpPr>
            <p:nvPr/>
          </p:nvSpPr>
          <p:spPr bwMode="auto">
            <a:xfrm>
              <a:off x="1220" y="295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7</a:t>
              </a:r>
            </a:p>
          </p:txBody>
        </p:sp>
        <p:sp>
          <p:nvSpPr>
            <p:cNvPr id="137325" name="Text Box 109"/>
            <p:cNvSpPr txBox="1">
              <a:spLocks noChangeArrowheads="1"/>
            </p:cNvSpPr>
            <p:nvPr/>
          </p:nvSpPr>
          <p:spPr bwMode="auto">
            <a:xfrm>
              <a:off x="1220" y="314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7</a:t>
              </a:r>
            </a:p>
          </p:txBody>
        </p:sp>
        <p:sp>
          <p:nvSpPr>
            <p:cNvPr id="137329" name="Text Box 113"/>
            <p:cNvSpPr txBox="1">
              <a:spLocks noChangeArrowheads="1"/>
            </p:cNvSpPr>
            <p:nvPr/>
          </p:nvSpPr>
          <p:spPr bwMode="auto">
            <a:xfrm>
              <a:off x="1220" y="333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7</a:t>
              </a:r>
            </a:p>
          </p:txBody>
        </p:sp>
        <p:sp>
          <p:nvSpPr>
            <p:cNvPr id="137333" name="Text Box 117"/>
            <p:cNvSpPr txBox="1">
              <a:spLocks noChangeArrowheads="1"/>
            </p:cNvSpPr>
            <p:nvPr/>
          </p:nvSpPr>
          <p:spPr bwMode="auto">
            <a:xfrm>
              <a:off x="1220" y="3529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16</a:t>
              </a:r>
            </a:p>
          </p:txBody>
        </p:sp>
        <p:sp>
          <p:nvSpPr>
            <p:cNvPr id="137337" name="Text Box 121"/>
            <p:cNvSpPr txBox="1">
              <a:spLocks noChangeArrowheads="1"/>
            </p:cNvSpPr>
            <p:nvPr/>
          </p:nvSpPr>
          <p:spPr bwMode="auto">
            <a:xfrm>
              <a:off x="1220" y="3721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14</a:t>
              </a:r>
            </a:p>
          </p:txBody>
        </p:sp>
        <p:sp>
          <p:nvSpPr>
            <p:cNvPr id="137341" name="Text Box 125"/>
            <p:cNvSpPr txBox="1">
              <a:spLocks noChangeArrowheads="1"/>
            </p:cNvSpPr>
            <p:nvPr/>
          </p:nvSpPr>
          <p:spPr bwMode="auto">
            <a:xfrm>
              <a:off x="1220" y="219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0</a:t>
              </a:r>
            </a:p>
          </p:txBody>
        </p:sp>
      </p:grpSp>
      <p:grpSp>
        <p:nvGrpSpPr>
          <p:cNvPr id="137400" name="Group 184"/>
          <p:cNvGrpSpPr>
            <a:grpSpLocks/>
          </p:cNvGrpSpPr>
          <p:nvPr/>
        </p:nvGrpSpPr>
        <p:grpSpPr bwMode="auto">
          <a:xfrm>
            <a:off x="4033838" y="2846389"/>
            <a:ext cx="438150" cy="3457575"/>
            <a:chOff x="1643" y="1793"/>
            <a:chExt cx="276" cy="2178"/>
          </a:xfrm>
        </p:grpSpPr>
        <p:sp>
          <p:nvSpPr>
            <p:cNvPr id="137302" name="Text Box 86"/>
            <p:cNvSpPr txBox="1">
              <a:spLocks noChangeArrowheads="1"/>
            </p:cNvSpPr>
            <p:nvPr/>
          </p:nvSpPr>
          <p:spPr bwMode="auto">
            <a:xfrm>
              <a:off x="1643" y="179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0</a:t>
              </a:r>
            </a:p>
          </p:txBody>
        </p:sp>
        <p:sp>
          <p:nvSpPr>
            <p:cNvPr id="137306" name="Text Box 90"/>
            <p:cNvSpPr txBox="1">
              <a:spLocks noChangeArrowheads="1"/>
            </p:cNvSpPr>
            <p:nvPr/>
          </p:nvSpPr>
          <p:spPr bwMode="auto">
            <a:xfrm>
              <a:off x="1643" y="198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2</a:t>
              </a:r>
            </a:p>
          </p:txBody>
        </p:sp>
        <p:sp>
          <p:nvSpPr>
            <p:cNvPr id="137310" name="Text Box 94"/>
            <p:cNvSpPr txBox="1">
              <a:spLocks noChangeArrowheads="1"/>
            </p:cNvSpPr>
            <p:nvPr/>
          </p:nvSpPr>
          <p:spPr bwMode="auto">
            <a:xfrm>
              <a:off x="1643" y="237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6</a:t>
              </a:r>
            </a:p>
          </p:txBody>
        </p:sp>
        <p:sp>
          <p:nvSpPr>
            <p:cNvPr id="137314" name="Text Box 98"/>
            <p:cNvSpPr txBox="1">
              <a:spLocks noChangeArrowheads="1"/>
            </p:cNvSpPr>
            <p:nvPr/>
          </p:nvSpPr>
          <p:spPr bwMode="auto">
            <a:xfrm>
              <a:off x="1643" y="256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6</a:t>
              </a:r>
            </a:p>
          </p:txBody>
        </p:sp>
        <p:sp>
          <p:nvSpPr>
            <p:cNvPr id="137318" name="Text Box 102"/>
            <p:cNvSpPr txBox="1">
              <a:spLocks noChangeArrowheads="1"/>
            </p:cNvSpPr>
            <p:nvPr/>
          </p:nvSpPr>
          <p:spPr bwMode="auto">
            <a:xfrm>
              <a:off x="1643" y="276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8</a:t>
              </a:r>
            </a:p>
          </p:txBody>
        </p:sp>
        <p:sp>
          <p:nvSpPr>
            <p:cNvPr id="137322" name="Text Box 106"/>
            <p:cNvSpPr txBox="1">
              <a:spLocks noChangeArrowheads="1"/>
            </p:cNvSpPr>
            <p:nvPr/>
          </p:nvSpPr>
          <p:spPr bwMode="auto">
            <a:xfrm>
              <a:off x="1643" y="295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7</a:t>
              </a:r>
            </a:p>
          </p:txBody>
        </p:sp>
        <p:sp>
          <p:nvSpPr>
            <p:cNvPr id="137326" name="Text Box 110"/>
            <p:cNvSpPr txBox="1">
              <a:spLocks noChangeArrowheads="1"/>
            </p:cNvSpPr>
            <p:nvPr/>
          </p:nvSpPr>
          <p:spPr bwMode="auto">
            <a:xfrm>
              <a:off x="1643" y="314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7</a:t>
              </a:r>
            </a:p>
          </p:txBody>
        </p:sp>
        <p:sp>
          <p:nvSpPr>
            <p:cNvPr id="137330" name="Text Box 114"/>
            <p:cNvSpPr txBox="1">
              <a:spLocks noChangeArrowheads="1"/>
            </p:cNvSpPr>
            <p:nvPr/>
          </p:nvSpPr>
          <p:spPr bwMode="auto">
            <a:xfrm>
              <a:off x="1643" y="3337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10</a:t>
              </a:r>
            </a:p>
          </p:txBody>
        </p:sp>
        <p:sp>
          <p:nvSpPr>
            <p:cNvPr id="137334" name="Text Box 118"/>
            <p:cNvSpPr txBox="1">
              <a:spLocks noChangeArrowheads="1"/>
            </p:cNvSpPr>
            <p:nvPr/>
          </p:nvSpPr>
          <p:spPr bwMode="auto">
            <a:xfrm>
              <a:off x="1643" y="3529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16</a:t>
              </a:r>
            </a:p>
          </p:txBody>
        </p:sp>
        <p:sp>
          <p:nvSpPr>
            <p:cNvPr id="137338" name="Text Box 122"/>
            <p:cNvSpPr txBox="1">
              <a:spLocks noChangeArrowheads="1"/>
            </p:cNvSpPr>
            <p:nvPr/>
          </p:nvSpPr>
          <p:spPr bwMode="auto">
            <a:xfrm>
              <a:off x="1643" y="3721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14</a:t>
              </a:r>
            </a:p>
          </p:txBody>
        </p:sp>
        <p:sp>
          <p:nvSpPr>
            <p:cNvPr id="137342" name="Text Box 126"/>
            <p:cNvSpPr txBox="1">
              <a:spLocks noChangeArrowheads="1"/>
            </p:cNvSpPr>
            <p:nvPr/>
          </p:nvSpPr>
          <p:spPr bwMode="auto">
            <a:xfrm>
              <a:off x="1643" y="219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3</a:t>
              </a:r>
            </a:p>
          </p:txBody>
        </p:sp>
      </p:grpSp>
      <p:grpSp>
        <p:nvGrpSpPr>
          <p:cNvPr id="137401" name="Group 185"/>
          <p:cNvGrpSpPr>
            <a:grpSpLocks/>
          </p:cNvGrpSpPr>
          <p:nvPr/>
        </p:nvGrpSpPr>
        <p:grpSpPr bwMode="auto">
          <a:xfrm>
            <a:off x="4706938" y="2846389"/>
            <a:ext cx="311150" cy="3457575"/>
            <a:chOff x="2067" y="1793"/>
            <a:chExt cx="196" cy="2178"/>
          </a:xfrm>
        </p:grpSpPr>
        <p:sp>
          <p:nvSpPr>
            <p:cNvPr id="137303" name="Text Box 87"/>
            <p:cNvSpPr txBox="1">
              <a:spLocks noChangeArrowheads="1"/>
            </p:cNvSpPr>
            <p:nvPr/>
          </p:nvSpPr>
          <p:spPr bwMode="auto">
            <a:xfrm>
              <a:off x="2067" y="179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0</a:t>
              </a:r>
            </a:p>
          </p:txBody>
        </p:sp>
        <p:sp>
          <p:nvSpPr>
            <p:cNvPr id="137307" name="Text Box 91"/>
            <p:cNvSpPr txBox="1">
              <a:spLocks noChangeArrowheads="1"/>
            </p:cNvSpPr>
            <p:nvPr/>
          </p:nvSpPr>
          <p:spPr bwMode="auto">
            <a:xfrm>
              <a:off x="2067" y="198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2</a:t>
              </a:r>
            </a:p>
          </p:txBody>
        </p:sp>
        <p:sp>
          <p:nvSpPr>
            <p:cNvPr id="137311" name="Text Box 95"/>
            <p:cNvSpPr txBox="1">
              <a:spLocks noChangeArrowheads="1"/>
            </p:cNvSpPr>
            <p:nvPr/>
          </p:nvSpPr>
          <p:spPr bwMode="auto">
            <a:xfrm>
              <a:off x="2067" y="237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0</a:t>
              </a:r>
            </a:p>
          </p:txBody>
        </p:sp>
        <p:sp>
          <p:nvSpPr>
            <p:cNvPr id="137315" name="Text Box 99"/>
            <p:cNvSpPr txBox="1">
              <a:spLocks noChangeArrowheads="1"/>
            </p:cNvSpPr>
            <p:nvPr/>
          </p:nvSpPr>
          <p:spPr bwMode="auto">
            <a:xfrm>
              <a:off x="2067" y="256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2</a:t>
              </a:r>
            </a:p>
          </p:txBody>
        </p:sp>
        <p:sp>
          <p:nvSpPr>
            <p:cNvPr id="137319" name="Text Box 103"/>
            <p:cNvSpPr txBox="1">
              <a:spLocks noChangeArrowheads="1"/>
            </p:cNvSpPr>
            <p:nvPr/>
          </p:nvSpPr>
          <p:spPr bwMode="auto">
            <a:xfrm>
              <a:off x="2067" y="276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3</a:t>
              </a:r>
            </a:p>
          </p:txBody>
        </p:sp>
        <p:sp>
          <p:nvSpPr>
            <p:cNvPr id="137323" name="Text Box 107"/>
            <p:cNvSpPr txBox="1">
              <a:spLocks noChangeArrowheads="1"/>
            </p:cNvSpPr>
            <p:nvPr/>
          </p:nvSpPr>
          <p:spPr bwMode="auto">
            <a:xfrm>
              <a:off x="2067" y="295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0</a:t>
              </a:r>
            </a:p>
          </p:txBody>
        </p:sp>
        <p:sp>
          <p:nvSpPr>
            <p:cNvPr id="137327" name="Text Box 111"/>
            <p:cNvSpPr txBox="1">
              <a:spLocks noChangeArrowheads="1"/>
            </p:cNvSpPr>
            <p:nvPr/>
          </p:nvSpPr>
          <p:spPr bwMode="auto">
            <a:xfrm>
              <a:off x="2067" y="314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0</a:t>
              </a:r>
            </a:p>
          </p:txBody>
        </p:sp>
        <p:sp>
          <p:nvSpPr>
            <p:cNvPr id="137331" name="Text Box 115"/>
            <p:cNvSpPr txBox="1">
              <a:spLocks noChangeArrowheads="1"/>
            </p:cNvSpPr>
            <p:nvPr/>
          </p:nvSpPr>
          <p:spPr bwMode="auto">
            <a:xfrm>
              <a:off x="2067" y="333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3</a:t>
              </a:r>
            </a:p>
          </p:txBody>
        </p:sp>
        <p:sp>
          <p:nvSpPr>
            <p:cNvPr id="137335" name="Text Box 119"/>
            <p:cNvSpPr txBox="1">
              <a:spLocks noChangeArrowheads="1"/>
            </p:cNvSpPr>
            <p:nvPr/>
          </p:nvSpPr>
          <p:spPr bwMode="auto">
            <a:xfrm>
              <a:off x="2067" y="352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0</a:t>
              </a:r>
            </a:p>
          </p:txBody>
        </p:sp>
        <p:sp>
          <p:nvSpPr>
            <p:cNvPr id="137339" name="Text Box 123"/>
            <p:cNvSpPr txBox="1">
              <a:spLocks noChangeArrowheads="1"/>
            </p:cNvSpPr>
            <p:nvPr/>
          </p:nvSpPr>
          <p:spPr bwMode="auto">
            <a:xfrm>
              <a:off x="2067" y="372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0</a:t>
              </a:r>
            </a:p>
          </p:txBody>
        </p:sp>
        <p:sp>
          <p:nvSpPr>
            <p:cNvPr id="137343" name="Text Box 127"/>
            <p:cNvSpPr txBox="1">
              <a:spLocks noChangeArrowheads="1"/>
            </p:cNvSpPr>
            <p:nvPr/>
          </p:nvSpPr>
          <p:spPr bwMode="auto">
            <a:xfrm>
              <a:off x="2067" y="219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3</a:t>
              </a:r>
            </a:p>
          </p:txBody>
        </p:sp>
      </p:grpSp>
      <p:sp>
        <p:nvSpPr>
          <p:cNvPr id="137344" name="Text Box 128"/>
          <p:cNvSpPr txBox="1">
            <a:spLocks noChangeArrowheads="1"/>
          </p:cNvSpPr>
          <p:nvPr/>
        </p:nvSpPr>
        <p:spPr bwMode="auto">
          <a:xfrm>
            <a:off x="1774825" y="541338"/>
            <a:ext cx="3339376" cy="176259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求关键路径步骤：   </a:t>
            </a:r>
          </a:p>
          <a:p>
            <a:pPr lvl="2"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求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vl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 </a:t>
            </a:r>
          </a:p>
          <a:p>
            <a:pPr lvl="2">
              <a:lnSpc>
                <a:spcPct val="7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l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 </a:t>
            </a:r>
          </a:p>
          <a:p>
            <a:pPr lvl="2">
              <a:lnSpc>
                <a:spcPct val="7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计算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l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 -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</a:t>
            </a:r>
          </a:p>
        </p:txBody>
      </p:sp>
      <p:grpSp>
        <p:nvGrpSpPr>
          <p:cNvPr id="137397" name="Group 181"/>
          <p:cNvGrpSpPr>
            <a:grpSpLocks/>
          </p:cNvGrpSpPr>
          <p:nvPr/>
        </p:nvGrpSpPr>
        <p:grpSpPr bwMode="auto">
          <a:xfrm>
            <a:off x="7208839" y="3213100"/>
            <a:ext cx="2416175" cy="3162300"/>
            <a:chOff x="3399" y="2024"/>
            <a:chExt cx="1522" cy="1992"/>
          </a:xfrm>
        </p:grpSpPr>
        <p:sp>
          <p:nvSpPr>
            <p:cNvPr id="137345" name="Text Box 129"/>
            <p:cNvSpPr txBox="1">
              <a:spLocks noChangeArrowheads="1"/>
            </p:cNvSpPr>
            <p:nvPr/>
          </p:nvSpPr>
          <p:spPr bwMode="auto">
            <a:xfrm>
              <a:off x="3508" y="2230"/>
              <a:ext cx="267" cy="17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v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v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2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v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3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v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4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v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5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v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6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v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7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v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8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v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9</a:t>
              </a:r>
            </a:p>
          </p:txBody>
        </p:sp>
        <p:grpSp>
          <p:nvGrpSpPr>
            <p:cNvPr id="137346" name="Group 130"/>
            <p:cNvGrpSpPr>
              <a:grpSpLocks/>
            </p:cNvGrpSpPr>
            <p:nvPr/>
          </p:nvGrpSpPr>
          <p:grpSpPr bwMode="auto">
            <a:xfrm>
              <a:off x="3399" y="2024"/>
              <a:ext cx="1522" cy="1971"/>
              <a:chOff x="667" y="2184"/>
              <a:chExt cx="1522" cy="1971"/>
            </a:xfrm>
          </p:grpSpPr>
          <p:sp>
            <p:nvSpPr>
              <p:cNvPr id="137347" name="Line 131"/>
              <p:cNvSpPr>
                <a:spLocks noChangeShapeType="1"/>
              </p:cNvSpPr>
              <p:nvPr/>
            </p:nvSpPr>
            <p:spPr bwMode="auto">
              <a:xfrm>
                <a:off x="667" y="3178"/>
                <a:ext cx="15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37348" name="Group 132"/>
              <p:cNvGrpSpPr>
                <a:grpSpLocks/>
              </p:cNvGrpSpPr>
              <p:nvPr/>
            </p:nvGrpSpPr>
            <p:grpSpPr bwMode="auto">
              <a:xfrm>
                <a:off x="667" y="2184"/>
                <a:ext cx="1522" cy="1971"/>
                <a:chOff x="667" y="2184"/>
                <a:chExt cx="1522" cy="1971"/>
              </a:xfrm>
            </p:grpSpPr>
            <p:sp>
              <p:nvSpPr>
                <p:cNvPr id="137349" name="Rectangle 133"/>
                <p:cNvSpPr>
                  <a:spLocks noChangeArrowheads="1"/>
                </p:cNvSpPr>
                <p:nvPr/>
              </p:nvSpPr>
              <p:spPr bwMode="auto">
                <a:xfrm>
                  <a:off x="667" y="2189"/>
                  <a:ext cx="1522" cy="196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50" name="Line 134"/>
                <p:cNvSpPr>
                  <a:spLocks noChangeShapeType="1"/>
                </p:cNvSpPr>
                <p:nvPr/>
              </p:nvSpPr>
              <p:spPr bwMode="auto">
                <a:xfrm>
                  <a:off x="667" y="2422"/>
                  <a:ext cx="15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51" name="Text Box 135"/>
                <p:cNvSpPr txBox="1">
                  <a:spLocks noChangeArrowheads="1"/>
                </p:cNvSpPr>
                <p:nvPr/>
              </p:nvSpPr>
              <p:spPr bwMode="auto">
                <a:xfrm>
                  <a:off x="753" y="2184"/>
                  <a:ext cx="1253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solidFill>
                        <a:schemeClr val="tx1"/>
                      </a:solidFill>
                      <a:effectLst/>
                      <a:ea typeface="华文中宋" pitchFamily="2" charset="-122"/>
                    </a:rPr>
                    <a:t>顶点       </a:t>
                  </a:r>
                  <a:r>
                    <a:rPr lang="en-US" altLang="zh-CN" sz="2000" i="1">
                      <a:solidFill>
                        <a:schemeClr val="tx1"/>
                      </a:solidFill>
                      <a:effectLst/>
                      <a:ea typeface="华文中宋" pitchFamily="2" charset="-122"/>
                    </a:rPr>
                    <a:t>ve       vl</a:t>
                  </a:r>
                </a:p>
              </p:txBody>
            </p:sp>
            <p:sp>
              <p:nvSpPr>
                <p:cNvPr id="137352" name="Line 136"/>
                <p:cNvSpPr>
                  <a:spLocks noChangeShapeType="1"/>
                </p:cNvSpPr>
                <p:nvPr/>
              </p:nvSpPr>
              <p:spPr bwMode="auto">
                <a:xfrm>
                  <a:off x="667" y="2600"/>
                  <a:ext cx="15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53" name="Line 137"/>
                <p:cNvSpPr>
                  <a:spLocks noChangeShapeType="1"/>
                </p:cNvSpPr>
                <p:nvPr/>
              </p:nvSpPr>
              <p:spPr bwMode="auto">
                <a:xfrm>
                  <a:off x="667" y="2792"/>
                  <a:ext cx="15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54" name="Line 138"/>
                <p:cNvSpPr>
                  <a:spLocks noChangeShapeType="1"/>
                </p:cNvSpPr>
                <p:nvPr/>
              </p:nvSpPr>
              <p:spPr bwMode="auto">
                <a:xfrm>
                  <a:off x="667" y="2985"/>
                  <a:ext cx="15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55" name="Line 139"/>
                <p:cNvSpPr>
                  <a:spLocks noChangeShapeType="1"/>
                </p:cNvSpPr>
                <p:nvPr/>
              </p:nvSpPr>
              <p:spPr bwMode="auto">
                <a:xfrm>
                  <a:off x="667" y="3370"/>
                  <a:ext cx="15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56" name="Line 140"/>
                <p:cNvSpPr>
                  <a:spLocks noChangeShapeType="1"/>
                </p:cNvSpPr>
                <p:nvPr/>
              </p:nvSpPr>
              <p:spPr bwMode="auto">
                <a:xfrm>
                  <a:off x="667" y="3563"/>
                  <a:ext cx="15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57" name="Line 141"/>
                <p:cNvSpPr>
                  <a:spLocks noChangeShapeType="1"/>
                </p:cNvSpPr>
                <p:nvPr/>
              </p:nvSpPr>
              <p:spPr bwMode="auto">
                <a:xfrm>
                  <a:off x="667" y="3756"/>
                  <a:ext cx="15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58" name="Line 142"/>
                <p:cNvSpPr>
                  <a:spLocks noChangeShapeType="1"/>
                </p:cNvSpPr>
                <p:nvPr/>
              </p:nvSpPr>
              <p:spPr bwMode="auto">
                <a:xfrm>
                  <a:off x="667" y="3949"/>
                  <a:ext cx="15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59" name="Line 143"/>
                <p:cNvSpPr>
                  <a:spLocks noChangeShapeType="1"/>
                </p:cNvSpPr>
                <p:nvPr/>
              </p:nvSpPr>
              <p:spPr bwMode="auto">
                <a:xfrm>
                  <a:off x="1233" y="2189"/>
                  <a:ext cx="0" cy="19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60" name="Line 144"/>
                <p:cNvSpPr>
                  <a:spLocks noChangeShapeType="1"/>
                </p:cNvSpPr>
                <p:nvPr/>
              </p:nvSpPr>
              <p:spPr bwMode="auto">
                <a:xfrm>
                  <a:off x="1734" y="2189"/>
                  <a:ext cx="0" cy="19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37361" name="Text Box 145"/>
          <p:cNvSpPr txBox="1">
            <a:spLocks noChangeArrowheads="1"/>
          </p:cNvSpPr>
          <p:nvPr/>
        </p:nvSpPr>
        <p:spPr bwMode="auto">
          <a:xfrm>
            <a:off x="8205788" y="3551239"/>
            <a:ext cx="438150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0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6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4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5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7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7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16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14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18</a:t>
            </a:r>
          </a:p>
        </p:txBody>
      </p:sp>
      <p:sp>
        <p:nvSpPr>
          <p:cNvPr id="137362" name="Text Box 146"/>
          <p:cNvSpPr txBox="1">
            <a:spLocks noChangeArrowheads="1"/>
          </p:cNvSpPr>
          <p:nvPr/>
        </p:nvSpPr>
        <p:spPr bwMode="auto">
          <a:xfrm>
            <a:off x="8929688" y="3552826"/>
            <a:ext cx="438150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0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6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6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8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7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10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16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14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18</a:t>
            </a:r>
          </a:p>
        </p:txBody>
      </p:sp>
      <p:sp>
        <p:nvSpPr>
          <p:cNvPr id="137363" name="Line 147"/>
          <p:cNvSpPr>
            <a:spLocks noChangeShapeType="1"/>
          </p:cNvSpPr>
          <p:nvPr/>
        </p:nvSpPr>
        <p:spPr bwMode="auto">
          <a:xfrm>
            <a:off x="8729663" y="3716338"/>
            <a:ext cx="0" cy="2487612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364" name="Line 148"/>
          <p:cNvSpPr>
            <a:spLocks noChangeShapeType="1"/>
          </p:cNvSpPr>
          <p:nvPr/>
        </p:nvSpPr>
        <p:spPr bwMode="auto">
          <a:xfrm flipV="1">
            <a:off x="9469438" y="3714750"/>
            <a:ext cx="0" cy="243363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7365" name="Group 149"/>
          <p:cNvGrpSpPr>
            <a:grpSpLocks/>
          </p:cNvGrpSpPr>
          <p:nvPr/>
        </p:nvGrpSpPr>
        <p:grpSpPr bwMode="auto">
          <a:xfrm>
            <a:off x="5491164" y="476251"/>
            <a:ext cx="4708525" cy="2568575"/>
            <a:chOff x="2780" y="2039"/>
            <a:chExt cx="2966" cy="1618"/>
          </a:xfrm>
        </p:grpSpPr>
        <p:sp>
          <p:nvSpPr>
            <p:cNvPr id="137366" name="Text Box 150"/>
            <p:cNvSpPr txBox="1">
              <a:spLocks noChangeArrowheads="1"/>
            </p:cNvSpPr>
            <p:nvPr/>
          </p:nvSpPr>
          <p:spPr bwMode="auto">
            <a:xfrm rot="1468616">
              <a:off x="4383" y="2636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8=7</a:t>
              </a:r>
            </a:p>
          </p:txBody>
        </p:sp>
        <p:sp>
          <p:nvSpPr>
            <p:cNvPr id="137367" name="Text Box 151"/>
            <p:cNvSpPr txBox="1">
              <a:spLocks noChangeArrowheads="1"/>
            </p:cNvSpPr>
            <p:nvPr/>
          </p:nvSpPr>
          <p:spPr bwMode="auto">
            <a:xfrm rot="-2273448">
              <a:off x="4247" y="3022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9=4</a:t>
              </a:r>
            </a:p>
          </p:txBody>
        </p:sp>
        <p:sp>
          <p:nvSpPr>
            <p:cNvPr id="137368" name="Text Box 152"/>
            <p:cNvSpPr txBox="1">
              <a:spLocks noChangeArrowheads="1"/>
            </p:cNvSpPr>
            <p:nvPr/>
          </p:nvSpPr>
          <p:spPr bwMode="auto">
            <a:xfrm rot="1746009">
              <a:off x="5029" y="2091"/>
              <a:ext cx="5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10=2</a:t>
              </a:r>
            </a:p>
          </p:txBody>
        </p:sp>
        <p:sp>
          <p:nvSpPr>
            <p:cNvPr id="137369" name="Text Box 153"/>
            <p:cNvSpPr txBox="1">
              <a:spLocks noChangeArrowheads="1"/>
            </p:cNvSpPr>
            <p:nvPr/>
          </p:nvSpPr>
          <p:spPr bwMode="auto">
            <a:xfrm rot="-1493477">
              <a:off x="5057" y="2750"/>
              <a:ext cx="5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11=4</a:t>
              </a:r>
            </a:p>
          </p:txBody>
        </p:sp>
        <p:sp>
          <p:nvSpPr>
            <p:cNvPr id="137370" name="Text Box 154"/>
            <p:cNvSpPr txBox="1">
              <a:spLocks noChangeArrowheads="1"/>
            </p:cNvSpPr>
            <p:nvPr/>
          </p:nvSpPr>
          <p:spPr bwMode="auto">
            <a:xfrm rot="-1909753">
              <a:off x="4286" y="2205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7=9</a:t>
              </a:r>
            </a:p>
          </p:txBody>
        </p:sp>
        <p:sp>
          <p:nvSpPr>
            <p:cNvPr id="137371" name="Text Box 155"/>
            <p:cNvSpPr txBox="1">
              <a:spLocks noChangeArrowheads="1"/>
            </p:cNvSpPr>
            <p:nvPr/>
          </p:nvSpPr>
          <p:spPr bwMode="auto">
            <a:xfrm rot="2110140">
              <a:off x="3794" y="2182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4=1</a:t>
              </a:r>
            </a:p>
          </p:txBody>
        </p:sp>
        <p:sp>
          <p:nvSpPr>
            <p:cNvPr id="137372" name="Text Box 156"/>
            <p:cNvSpPr txBox="1">
              <a:spLocks noChangeArrowheads="1"/>
            </p:cNvSpPr>
            <p:nvPr/>
          </p:nvSpPr>
          <p:spPr bwMode="auto">
            <a:xfrm rot="-1445644">
              <a:off x="3658" y="2636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5=1</a:t>
              </a:r>
            </a:p>
          </p:txBody>
        </p:sp>
        <p:sp>
          <p:nvSpPr>
            <p:cNvPr id="137373" name="Text Box 157"/>
            <p:cNvSpPr txBox="1">
              <a:spLocks noChangeArrowheads="1"/>
            </p:cNvSpPr>
            <p:nvPr/>
          </p:nvSpPr>
          <p:spPr bwMode="auto">
            <a:xfrm>
              <a:off x="3696" y="3271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6=2</a:t>
              </a:r>
            </a:p>
          </p:txBody>
        </p:sp>
        <p:sp>
          <p:nvSpPr>
            <p:cNvPr id="137374" name="Text Box 158"/>
            <p:cNvSpPr txBox="1">
              <a:spLocks noChangeArrowheads="1"/>
            </p:cNvSpPr>
            <p:nvPr/>
          </p:nvSpPr>
          <p:spPr bwMode="auto">
            <a:xfrm rot="1789981">
              <a:off x="3068" y="2523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2=4</a:t>
              </a:r>
            </a:p>
          </p:txBody>
        </p:sp>
        <p:sp>
          <p:nvSpPr>
            <p:cNvPr id="137375" name="Text Box 159"/>
            <p:cNvSpPr txBox="1">
              <a:spLocks noChangeArrowheads="1"/>
            </p:cNvSpPr>
            <p:nvPr/>
          </p:nvSpPr>
          <p:spPr bwMode="auto">
            <a:xfrm rot="-2425782">
              <a:off x="2925" y="2160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1=6</a:t>
              </a:r>
            </a:p>
          </p:txBody>
        </p:sp>
        <p:sp>
          <p:nvSpPr>
            <p:cNvPr id="137376" name="Oval 160"/>
            <p:cNvSpPr>
              <a:spLocks noChangeArrowheads="1"/>
            </p:cNvSpPr>
            <p:nvPr/>
          </p:nvSpPr>
          <p:spPr bwMode="auto">
            <a:xfrm>
              <a:off x="5458" y="2402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sp>
          <p:nvSpPr>
            <p:cNvPr id="137377" name="Oval 161"/>
            <p:cNvSpPr>
              <a:spLocks noChangeArrowheads="1"/>
            </p:cNvSpPr>
            <p:nvPr/>
          </p:nvSpPr>
          <p:spPr bwMode="auto">
            <a:xfrm>
              <a:off x="4731" y="2764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37378" name="Oval 162"/>
            <p:cNvSpPr>
              <a:spLocks noChangeArrowheads="1"/>
            </p:cNvSpPr>
            <p:nvPr/>
          </p:nvSpPr>
          <p:spPr bwMode="auto">
            <a:xfrm>
              <a:off x="4716" y="2039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137379" name="Oval 163"/>
            <p:cNvSpPr>
              <a:spLocks noChangeArrowheads="1"/>
            </p:cNvSpPr>
            <p:nvPr/>
          </p:nvSpPr>
          <p:spPr bwMode="auto">
            <a:xfrm>
              <a:off x="4123" y="3344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37380" name="Oval 164"/>
            <p:cNvSpPr>
              <a:spLocks noChangeArrowheads="1"/>
            </p:cNvSpPr>
            <p:nvPr/>
          </p:nvSpPr>
          <p:spPr bwMode="auto">
            <a:xfrm>
              <a:off x="3408" y="3344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37381" name="Oval 165"/>
            <p:cNvSpPr>
              <a:spLocks noChangeArrowheads="1"/>
            </p:cNvSpPr>
            <p:nvPr/>
          </p:nvSpPr>
          <p:spPr bwMode="auto">
            <a:xfrm>
              <a:off x="4127" y="2493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37382" name="Oval 166"/>
            <p:cNvSpPr>
              <a:spLocks noChangeArrowheads="1"/>
            </p:cNvSpPr>
            <p:nvPr/>
          </p:nvSpPr>
          <p:spPr bwMode="auto">
            <a:xfrm>
              <a:off x="3422" y="2811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37383" name="Oval 167"/>
            <p:cNvSpPr>
              <a:spLocks noChangeArrowheads="1"/>
            </p:cNvSpPr>
            <p:nvPr/>
          </p:nvSpPr>
          <p:spPr bwMode="auto">
            <a:xfrm>
              <a:off x="3407" y="2062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37384" name="Oval 168"/>
            <p:cNvSpPr>
              <a:spLocks noChangeArrowheads="1"/>
            </p:cNvSpPr>
            <p:nvPr/>
          </p:nvSpPr>
          <p:spPr bwMode="auto">
            <a:xfrm>
              <a:off x="2780" y="2481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137385" name="Text Box 169"/>
            <p:cNvSpPr txBox="1">
              <a:spLocks noChangeArrowheads="1"/>
            </p:cNvSpPr>
            <p:nvPr/>
          </p:nvSpPr>
          <p:spPr bwMode="auto">
            <a:xfrm rot="3580605">
              <a:off x="2894" y="2991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3=5</a:t>
              </a:r>
            </a:p>
          </p:txBody>
        </p:sp>
        <p:cxnSp>
          <p:nvCxnSpPr>
            <p:cNvPr id="137386" name="AutoShape 170"/>
            <p:cNvCxnSpPr>
              <a:cxnSpLocks noChangeShapeType="1"/>
              <a:stCxn id="137384" idx="7"/>
              <a:endCxn id="137383" idx="2"/>
            </p:cNvCxnSpPr>
            <p:nvPr/>
          </p:nvCxnSpPr>
          <p:spPr bwMode="auto">
            <a:xfrm flipV="1">
              <a:off x="3026" y="2219"/>
              <a:ext cx="381" cy="30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87" name="AutoShape 171"/>
            <p:cNvCxnSpPr>
              <a:cxnSpLocks noChangeShapeType="1"/>
              <a:stCxn id="137384" idx="6"/>
              <a:endCxn id="137382" idx="1"/>
            </p:cNvCxnSpPr>
            <p:nvPr/>
          </p:nvCxnSpPr>
          <p:spPr bwMode="auto">
            <a:xfrm>
              <a:off x="3068" y="2638"/>
              <a:ext cx="396" cy="21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88" name="AutoShape 172"/>
            <p:cNvCxnSpPr>
              <a:cxnSpLocks noChangeShapeType="1"/>
              <a:stCxn id="137384" idx="5"/>
              <a:endCxn id="137380" idx="1"/>
            </p:cNvCxnSpPr>
            <p:nvPr/>
          </p:nvCxnSpPr>
          <p:spPr bwMode="auto">
            <a:xfrm>
              <a:off x="3026" y="2748"/>
              <a:ext cx="424" cy="64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89" name="AutoShape 173"/>
            <p:cNvCxnSpPr>
              <a:cxnSpLocks noChangeShapeType="1"/>
              <a:stCxn id="137380" idx="6"/>
              <a:endCxn id="137379" idx="2"/>
            </p:cNvCxnSpPr>
            <p:nvPr/>
          </p:nvCxnSpPr>
          <p:spPr bwMode="auto">
            <a:xfrm>
              <a:off x="3696" y="3501"/>
              <a:ext cx="427" cy="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90" name="AutoShape 174"/>
            <p:cNvCxnSpPr>
              <a:cxnSpLocks noChangeShapeType="1"/>
              <a:stCxn id="137382" idx="6"/>
              <a:endCxn id="137381" idx="3"/>
            </p:cNvCxnSpPr>
            <p:nvPr/>
          </p:nvCxnSpPr>
          <p:spPr bwMode="auto">
            <a:xfrm flipV="1">
              <a:off x="3710" y="2760"/>
              <a:ext cx="459" cy="20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91" name="AutoShape 175"/>
            <p:cNvCxnSpPr>
              <a:cxnSpLocks noChangeShapeType="1"/>
              <a:stCxn id="137383" idx="6"/>
              <a:endCxn id="137381" idx="1"/>
            </p:cNvCxnSpPr>
            <p:nvPr/>
          </p:nvCxnSpPr>
          <p:spPr bwMode="auto">
            <a:xfrm>
              <a:off x="3695" y="2219"/>
              <a:ext cx="474" cy="32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92" name="AutoShape 176"/>
            <p:cNvCxnSpPr>
              <a:cxnSpLocks noChangeShapeType="1"/>
              <a:stCxn id="137381" idx="7"/>
              <a:endCxn id="137378" idx="3"/>
            </p:cNvCxnSpPr>
            <p:nvPr/>
          </p:nvCxnSpPr>
          <p:spPr bwMode="auto">
            <a:xfrm flipV="1">
              <a:off x="4373" y="2306"/>
              <a:ext cx="385" cy="23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93" name="AutoShape 177"/>
            <p:cNvCxnSpPr>
              <a:cxnSpLocks noChangeShapeType="1"/>
              <a:stCxn id="137378" idx="6"/>
              <a:endCxn id="137376" idx="1"/>
            </p:cNvCxnSpPr>
            <p:nvPr/>
          </p:nvCxnSpPr>
          <p:spPr bwMode="auto">
            <a:xfrm>
              <a:off x="5004" y="2196"/>
              <a:ext cx="496" cy="25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94" name="AutoShape 178"/>
            <p:cNvCxnSpPr>
              <a:cxnSpLocks noChangeShapeType="1"/>
              <a:stCxn id="137379" idx="7"/>
              <a:endCxn id="137377" idx="3"/>
            </p:cNvCxnSpPr>
            <p:nvPr/>
          </p:nvCxnSpPr>
          <p:spPr bwMode="auto">
            <a:xfrm flipV="1">
              <a:off x="4369" y="3031"/>
              <a:ext cx="404" cy="35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95" name="AutoShape 179"/>
            <p:cNvCxnSpPr>
              <a:cxnSpLocks noChangeShapeType="1"/>
              <a:stCxn id="137377" idx="6"/>
              <a:endCxn id="137376" idx="3"/>
            </p:cNvCxnSpPr>
            <p:nvPr/>
          </p:nvCxnSpPr>
          <p:spPr bwMode="auto">
            <a:xfrm flipV="1">
              <a:off x="5019" y="2669"/>
              <a:ext cx="481" cy="25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96" name="AutoShape 180"/>
            <p:cNvCxnSpPr>
              <a:cxnSpLocks noChangeShapeType="1"/>
              <a:stCxn id="137381" idx="5"/>
              <a:endCxn id="137377" idx="2"/>
            </p:cNvCxnSpPr>
            <p:nvPr/>
          </p:nvCxnSpPr>
          <p:spPr bwMode="auto">
            <a:xfrm>
              <a:off x="4373" y="2760"/>
              <a:ext cx="358" cy="161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137408" name="Group 192"/>
          <p:cNvGrpSpPr>
            <a:grpSpLocks/>
          </p:cNvGrpSpPr>
          <p:nvPr/>
        </p:nvGrpSpPr>
        <p:grpSpPr bwMode="auto">
          <a:xfrm>
            <a:off x="5881689" y="725489"/>
            <a:ext cx="3927475" cy="1150937"/>
            <a:chOff x="2945" y="457"/>
            <a:chExt cx="2474" cy="725"/>
          </a:xfrm>
        </p:grpSpPr>
        <p:cxnSp>
          <p:nvCxnSpPr>
            <p:cNvPr id="137402" name="AutoShape 186"/>
            <p:cNvCxnSpPr>
              <a:cxnSpLocks noChangeShapeType="1"/>
              <a:stCxn id="137384" idx="7"/>
              <a:endCxn id="137383" idx="2"/>
            </p:cNvCxnSpPr>
            <p:nvPr/>
          </p:nvCxnSpPr>
          <p:spPr bwMode="auto">
            <a:xfrm flipV="1">
              <a:off x="2945" y="480"/>
              <a:ext cx="381" cy="308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403" name="AutoShape 187"/>
            <p:cNvCxnSpPr>
              <a:cxnSpLocks noChangeShapeType="1"/>
              <a:stCxn id="137383" idx="6"/>
              <a:endCxn id="137381" idx="1"/>
            </p:cNvCxnSpPr>
            <p:nvPr/>
          </p:nvCxnSpPr>
          <p:spPr bwMode="auto">
            <a:xfrm>
              <a:off x="3614" y="480"/>
              <a:ext cx="474" cy="320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404" name="AutoShape 188"/>
            <p:cNvCxnSpPr>
              <a:cxnSpLocks noChangeShapeType="1"/>
              <a:stCxn id="137381" idx="7"/>
              <a:endCxn id="137378" idx="3"/>
            </p:cNvCxnSpPr>
            <p:nvPr/>
          </p:nvCxnSpPr>
          <p:spPr bwMode="auto">
            <a:xfrm flipV="1">
              <a:off x="4292" y="567"/>
              <a:ext cx="385" cy="233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405" name="AutoShape 189"/>
            <p:cNvCxnSpPr>
              <a:cxnSpLocks noChangeShapeType="1"/>
              <a:stCxn id="137381" idx="5"/>
              <a:endCxn id="137377" idx="2"/>
            </p:cNvCxnSpPr>
            <p:nvPr/>
          </p:nvCxnSpPr>
          <p:spPr bwMode="auto">
            <a:xfrm>
              <a:off x="4292" y="1021"/>
              <a:ext cx="358" cy="161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406" name="AutoShape 190"/>
            <p:cNvCxnSpPr>
              <a:cxnSpLocks noChangeShapeType="1"/>
              <a:stCxn id="137377" idx="6"/>
              <a:endCxn id="137376" idx="3"/>
            </p:cNvCxnSpPr>
            <p:nvPr/>
          </p:nvCxnSpPr>
          <p:spPr bwMode="auto">
            <a:xfrm flipV="1">
              <a:off x="4938" y="930"/>
              <a:ext cx="481" cy="252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407" name="AutoShape 191"/>
            <p:cNvCxnSpPr>
              <a:cxnSpLocks noChangeShapeType="1"/>
              <a:stCxn id="137378" idx="6"/>
              <a:endCxn id="137376" idx="1"/>
            </p:cNvCxnSpPr>
            <p:nvPr/>
          </p:nvCxnSpPr>
          <p:spPr bwMode="auto">
            <a:xfrm>
              <a:off x="4923" y="457"/>
              <a:ext cx="496" cy="252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</p:grp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1000"/>
                                        <p:tgtEl>
                                          <p:spTgt spid="137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7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7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137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37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137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137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74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74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37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0"/>
                                        <p:tgtEl>
                                          <p:spTgt spid="137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92" grpId="0"/>
      <p:bldP spid="137361" grpId="0"/>
      <p:bldP spid="137362" grpId="0"/>
      <p:bldP spid="137363" grpId="0" animBg="1"/>
      <p:bldP spid="137364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9" name="Text Box 9"/>
          <p:cNvSpPr txBox="1">
            <a:spLocks noChangeArrowheads="1"/>
          </p:cNvSpPr>
          <p:nvPr/>
        </p:nvSpPr>
        <p:spPr bwMode="auto">
          <a:xfrm rot="-1493477">
            <a:off x="8774113" y="1701801"/>
            <a:ext cx="8366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11=4</a:t>
            </a:r>
          </a:p>
        </p:txBody>
      </p:sp>
      <p:sp>
        <p:nvSpPr>
          <p:cNvPr id="138285" name="Text Box 45"/>
          <p:cNvSpPr txBox="1">
            <a:spLocks noChangeArrowheads="1"/>
          </p:cNvSpPr>
          <p:nvPr/>
        </p:nvSpPr>
        <p:spPr bwMode="auto">
          <a:xfrm>
            <a:off x="1992313" y="981075"/>
            <a:ext cx="4248150" cy="246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、若网中有几条关键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路径，则需加快同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时在几条关键路径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上的关键活动。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如：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a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11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a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10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a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8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a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7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 </a:t>
            </a:r>
          </a:p>
        </p:txBody>
      </p:sp>
      <p:sp>
        <p:nvSpPr>
          <p:cNvPr id="138246" name="Text Box 6"/>
          <p:cNvSpPr txBox="1">
            <a:spLocks noChangeArrowheads="1"/>
          </p:cNvSpPr>
          <p:nvPr/>
        </p:nvSpPr>
        <p:spPr bwMode="auto">
          <a:xfrm rot="1468616">
            <a:off x="7704138" y="1520826"/>
            <a:ext cx="7096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8=7</a:t>
            </a:r>
          </a:p>
        </p:txBody>
      </p:sp>
      <p:sp>
        <p:nvSpPr>
          <p:cNvPr id="138248" name="Text Box 8"/>
          <p:cNvSpPr txBox="1">
            <a:spLocks noChangeArrowheads="1"/>
          </p:cNvSpPr>
          <p:nvPr/>
        </p:nvSpPr>
        <p:spPr bwMode="auto">
          <a:xfrm rot="1746009">
            <a:off x="8729663" y="655639"/>
            <a:ext cx="8366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10=2</a:t>
            </a:r>
          </a:p>
        </p:txBody>
      </p:sp>
      <p:sp>
        <p:nvSpPr>
          <p:cNvPr id="138250" name="Text Box 10"/>
          <p:cNvSpPr txBox="1">
            <a:spLocks noChangeArrowheads="1"/>
          </p:cNvSpPr>
          <p:nvPr/>
        </p:nvSpPr>
        <p:spPr bwMode="auto">
          <a:xfrm rot="-1909753">
            <a:off x="7550151" y="836614"/>
            <a:ext cx="709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7=9</a:t>
            </a:r>
          </a:p>
        </p:txBody>
      </p:sp>
      <p:sp>
        <p:nvSpPr>
          <p:cNvPr id="138251" name="Text Box 11"/>
          <p:cNvSpPr txBox="1">
            <a:spLocks noChangeArrowheads="1"/>
          </p:cNvSpPr>
          <p:nvPr/>
        </p:nvSpPr>
        <p:spPr bwMode="auto">
          <a:xfrm rot="2110140">
            <a:off x="6769101" y="800101"/>
            <a:ext cx="709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4=1</a:t>
            </a:r>
          </a:p>
        </p:txBody>
      </p:sp>
      <p:sp>
        <p:nvSpPr>
          <p:cNvPr id="138255" name="Text Box 15"/>
          <p:cNvSpPr txBox="1">
            <a:spLocks noChangeArrowheads="1"/>
          </p:cNvSpPr>
          <p:nvPr/>
        </p:nvSpPr>
        <p:spPr bwMode="auto">
          <a:xfrm rot="-2425782">
            <a:off x="5389563" y="765176"/>
            <a:ext cx="7096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1=6</a:t>
            </a:r>
          </a:p>
        </p:txBody>
      </p:sp>
      <p:cxnSp>
        <p:nvCxnSpPr>
          <p:cNvPr id="138278" name="AutoShape 38"/>
          <p:cNvCxnSpPr>
            <a:cxnSpLocks noChangeShapeType="1"/>
            <a:stCxn id="138264" idx="7"/>
            <a:endCxn id="138263" idx="2"/>
          </p:cNvCxnSpPr>
          <p:nvPr/>
        </p:nvCxnSpPr>
        <p:spPr bwMode="auto">
          <a:xfrm flipV="1">
            <a:off x="5549900" y="858838"/>
            <a:ext cx="604838" cy="488950"/>
          </a:xfrm>
          <a:prstGeom prst="straightConnector1">
            <a:avLst/>
          </a:prstGeom>
          <a:noFill/>
          <a:ln w="571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79" name="AutoShape 39"/>
          <p:cNvCxnSpPr>
            <a:cxnSpLocks noChangeShapeType="1"/>
            <a:stCxn id="138263" idx="6"/>
            <a:endCxn id="138261" idx="1"/>
          </p:cNvCxnSpPr>
          <p:nvPr/>
        </p:nvCxnSpPr>
        <p:spPr bwMode="auto">
          <a:xfrm>
            <a:off x="6611939" y="858838"/>
            <a:ext cx="752475" cy="508000"/>
          </a:xfrm>
          <a:prstGeom prst="straightConnector1">
            <a:avLst/>
          </a:prstGeom>
          <a:noFill/>
          <a:ln w="571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80" name="AutoShape 40"/>
          <p:cNvCxnSpPr>
            <a:cxnSpLocks noChangeShapeType="1"/>
            <a:stCxn id="138261" idx="7"/>
            <a:endCxn id="138258" idx="3"/>
          </p:cNvCxnSpPr>
          <p:nvPr/>
        </p:nvCxnSpPr>
        <p:spPr bwMode="auto">
          <a:xfrm flipV="1">
            <a:off x="7688264" y="996950"/>
            <a:ext cx="611187" cy="369888"/>
          </a:xfrm>
          <a:prstGeom prst="straightConnector1">
            <a:avLst/>
          </a:prstGeom>
          <a:noFill/>
          <a:ln w="571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81" name="AutoShape 41"/>
          <p:cNvCxnSpPr>
            <a:cxnSpLocks noChangeShapeType="1"/>
            <a:stCxn id="138261" idx="5"/>
            <a:endCxn id="138257" idx="2"/>
          </p:cNvCxnSpPr>
          <p:nvPr/>
        </p:nvCxnSpPr>
        <p:spPr bwMode="auto">
          <a:xfrm>
            <a:off x="7688264" y="1717675"/>
            <a:ext cx="568325" cy="255588"/>
          </a:xfrm>
          <a:prstGeom prst="straightConnector1">
            <a:avLst/>
          </a:prstGeom>
          <a:noFill/>
          <a:ln w="571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82" name="AutoShape 42"/>
          <p:cNvCxnSpPr>
            <a:cxnSpLocks noChangeShapeType="1"/>
            <a:stCxn id="138257" idx="6"/>
            <a:endCxn id="138256" idx="3"/>
          </p:cNvCxnSpPr>
          <p:nvPr/>
        </p:nvCxnSpPr>
        <p:spPr bwMode="auto">
          <a:xfrm flipV="1">
            <a:off x="8713789" y="1573213"/>
            <a:ext cx="763587" cy="400050"/>
          </a:xfrm>
          <a:prstGeom prst="straightConnector1">
            <a:avLst/>
          </a:prstGeom>
          <a:noFill/>
          <a:ln w="571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83" name="AutoShape 43"/>
          <p:cNvCxnSpPr>
            <a:cxnSpLocks noChangeShapeType="1"/>
            <a:stCxn id="138258" idx="6"/>
            <a:endCxn id="138256" idx="1"/>
          </p:cNvCxnSpPr>
          <p:nvPr/>
        </p:nvCxnSpPr>
        <p:spPr bwMode="auto">
          <a:xfrm>
            <a:off x="8689975" y="822325"/>
            <a:ext cx="787400" cy="400050"/>
          </a:xfrm>
          <a:prstGeom prst="straightConnector1">
            <a:avLst/>
          </a:prstGeom>
          <a:noFill/>
          <a:ln w="571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sp>
        <p:nvSpPr>
          <p:cNvPr id="138247" name="Text Box 7"/>
          <p:cNvSpPr txBox="1">
            <a:spLocks noChangeArrowheads="1"/>
          </p:cNvSpPr>
          <p:nvPr/>
        </p:nvSpPr>
        <p:spPr bwMode="auto">
          <a:xfrm rot="-2273448">
            <a:off x="7488238" y="2133601"/>
            <a:ext cx="7096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9=4</a:t>
            </a:r>
          </a:p>
        </p:txBody>
      </p:sp>
      <p:sp>
        <p:nvSpPr>
          <p:cNvPr id="138252" name="Text Box 12"/>
          <p:cNvSpPr txBox="1">
            <a:spLocks noChangeArrowheads="1"/>
          </p:cNvSpPr>
          <p:nvPr/>
        </p:nvSpPr>
        <p:spPr bwMode="auto">
          <a:xfrm rot="-1445644">
            <a:off x="6553201" y="1520826"/>
            <a:ext cx="709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5=1</a:t>
            </a:r>
          </a:p>
        </p:txBody>
      </p:sp>
      <p:sp>
        <p:nvSpPr>
          <p:cNvPr id="138253" name="Text Box 13"/>
          <p:cNvSpPr txBox="1">
            <a:spLocks noChangeArrowheads="1"/>
          </p:cNvSpPr>
          <p:nvPr/>
        </p:nvSpPr>
        <p:spPr bwMode="auto">
          <a:xfrm>
            <a:off x="6613526" y="2528889"/>
            <a:ext cx="709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6=2</a:t>
            </a:r>
          </a:p>
        </p:txBody>
      </p:sp>
      <p:sp>
        <p:nvSpPr>
          <p:cNvPr id="138254" name="Text Box 14"/>
          <p:cNvSpPr txBox="1">
            <a:spLocks noChangeArrowheads="1"/>
          </p:cNvSpPr>
          <p:nvPr/>
        </p:nvSpPr>
        <p:spPr bwMode="auto">
          <a:xfrm rot="1789981">
            <a:off x="5616576" y="1341439"/>
            <a:ext cx="709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2=4</a:t>
            </a:r>
          </a:p>
        </p:txBody>
      </p:sp>
      <p:sp>
        <p:nvSpPr>
          <p:cNvPr id="138256" name="Oval 16"/>
          <p:cNvSpPr>
            <a:spLocks noChangeArrowheads="1"/>
          </p:cNvSpPr>
          <p:nvPr/>
        </p:nvSpPr>
        <p:spPr bwMode="auto">
          <a:xfrm>
            <a:off x="9410700" y="1149350"/>
            <a:ext cx="457200" cy="496888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9</a:t>
            </a:r>
          </a:p>
        </p:txBody>
      </p:sp>
      <p:sp>
        <p:nvSpPr>
          <p:cNvPr id="138259" name="Oval 19"/>
          <p:cNvSpPr>
            <a:spLocks noChangeArrowheads="1"/>
          </p:cNvSpPr>
          <p:nvPr/>
        </p:nvSpPr>
        <p:spPr bwMode="auto">
          <a:xfrm>
            <a:off x="7291388" y="2644775"/>
            <a:ext cx="457200" cy="496888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138260" name="Oval 20"/>
          <p:cNvSpPr>
            <a:spLocks noChangeArrowheads="1"/>
          </p:cNvSpPr>
          <p:nvPr/>
        </p:nvSpPr>
        <p:spPr bwMode="auto">
          <a:xfrm>
            <a:off x="6156325" y="2644775"/>
            <a:ext cx="457200" cy="496888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4</a:t>
            </a:r>
          </a:p>
        </p:txBody>
      </p:sp>
      <p:sp>
        <p:nvSpPr>
          <p:cNvPr id="138262" name="Oval 22"/>
          <p:cNvSpPr>
            <a:spLocks noChangeArrowheads="1"/>
          </p:cNvSpPr>
          <p:nvPr/>
        </p:nvSpPr>
        <p:spPr bwMode="auto">
          <a:xfrm>
            <a:off x="6178550" y="1798639"/>
            <a:ext cx="457200" cy="496887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3</a:t>
            </a:r>
          </a:p>
        </p:txBody>
      </p:sp>
      <p:sp>
        <p:nvSpPr>
          <p:cNvPr id="138265" name="Text Box 25"/>
          <p:cNvSpPr txBox="1">
            <a:spLocks noChangeArrowheads="1"/>
          </p:cNvSpPr>
          <p:nvPr/>
        </p:nvSpPr>
        <p:spPr bwMode="auto">
          <a:xfrm rot="3580605">
            <a:off x="5341145" y="2083595"/>
            <a:ext cx="709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3=5</a:t>
            </a:r>
          </a:p>
        </p:txBody>
      </p:sp>
      <p:cxnSp>
        <p:nvCxnSpPr>
          <p:cNvPr id="138267" name="AutoShape 27"/>
          <p:cNvCxnSpPr>
            <a:cxnSpLocks noChangeShapeType="1"/>
            <a:stCxn id="138264" idx="6"/>
            <a:endCxn id="138262" idx="1"/>
          </p:cNvCxnSpPr>
          <p:nvPr/>
        </p:nvCxnSpPr>
        <p:spPr bwMode="auto">
          <a:xfrm>
            <a:off x="5616575" y="1524001"/>
            <a:ext cx="628650" cy="347663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68" name="AutoShape 28"/>
          <p:cNvCxnSpPr>
            <a:cxnSpLocks noChangeShapeType="1"/>
            <a:stCxn id="138264" idx="5"/>
            <a:endCxn id="138260" idx="1"/>
          </p:cNvCxnSpPr>
          <p:nvPr/>
        </p:nvCxnSpPr>
        <p:spPr bwMode="auto">
          <a:xfrm>
            <a:off x="5549900" y="1698626"/>
            <a:ext cx="673100" cy="1019175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69" name="AutoShape 29"/>
          <p:cNvCxnSpPr>
            <a:cxnSpLocks noChangeShapeType="1"/>
            <a:stCxn id="138260" idx="6"/>
            <a:endCxn id="138259" idx="2"/>
          </p:cNvCxnSpPr>
          <p:nvPr/>
        </p:nvCxnSpPr>
        <p:spPr bwMode="auto">
          <a:xfrm>
            <a:off x="6613526" y="2894013"/>
            <a:ext cx="677863" cy="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70" name="AutoShape 30"/>
          <p:cNvCxnSpPr>
            <a:cxnSpLocks noChangeShapeType="1"/>
            <a:stCxn id="138262" idx="6"/>
            <a:endCxn id="138261" idx="3"/>
          </p:cNvCxnSpPr>
          <p:nvPr/>
        </p:nvCxnSpPr>
        <p:spPr bwMode="auto">
          <a:xfrm flipV="1">
            <a:off x="6635751" y="1717675"/>
            <a:ext cx="728663" cy="33020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74" name="AutoShape 34"/>
          <p:cNvCxnSpPr>
            <a:cxnSpLocks noChangeShapeType="1"/>
            <a:stCxn id="138259" idx="7"/>
            <a:endCxn id="138257" idx="3"/>
          </p:cNvCxnSpPr>
          <p:nvPr/>
        </p:nvCxnSpPr>
        <p:spPr bwMode="auto">
          <a:xfrm flipV="1">
            <a:off x="7681913" y="2147888"/>
            <a:ext cx="641350" cy="569912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8284" name="Rectangle 44"/>
          <p:cNvSpPr>
            <a:spLocks noChangeArrowheads="1"/>
          </p:cNvSpPr>
          <p:nvPr/>
        </p:nvSpPr>
        <p:spPr bwMode="auto">
          <a:xfrm>
            <a:off x="1992313" y="523875"/>
            <a:ext cx="2393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关键路径的讨论 </a:t>
            </a:r>
          </a:p>
        </p:txBody>
      </p:sp>
      <p:sp>
        <p:nvSpPr>
          <p:cNvPr id="138286" name="Text Box 46"/>
          <p:cNvSpPr txBox="1">
            <a:spLocks noChangeArrowheads="1"/>
          </p:cNvSpPr>
          <p:nvPr/>
        </p:nvSpPr>
        <p:spPr bwMode="auto">
          <a:xfrm>
            <a:off x="1992313" y="3467100"/>
            <a:ext cx="828040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、如果一个活动处于所有的关键路径上，则提高这个活动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的速度，就能缩短整个工程的完成时间。如：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a1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a4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38287" name="Text Box 47"/>
          <p:cNvSpPr txBox="1">
            <a:spLocks noChangeArrowheads="1"/>
          </p:cNvSpPr>
          <p:nvPr/>
        </p:nvSpPr>
        <p:spPr bwMode="auto">
          <a:xfrm>
            <a:off x="1992313" y="4508501"/>
            <a:ext cx="8424862" cy="151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3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、处于所有关键路径上的活动完成时间不能缩短太多，否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则会使原关键路径变成非关键路径。这时必须重新寻找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关键路径。如：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a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由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6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天变成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3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天，就会改变关键路径。 </a:t>
            </a:r>
          </a:p>
        </p:txBody>
      </p:sp>
      <p:sp>
        <p:nvSpPr>
          <p:cNvPr id="138289" name="Rectangle 49"/>
          <p:cNvSpPr>
            <a:spLocks noChangeArrowheads="1"/>
          </p:cNvSpPr>
          <p:nvPr/>
        </p:nvSpPr>
        <p:spPr bwMode="auto">
          <a:xfrm>
            <a:off x="9840913" y="6646864"/>
            <a:ext cx="494046" cy="271549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4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  <p:sp>
        <p:nvSpPr>
          <p:cNvPr id="138257" name="Oval 17"/>
          <p:cNvSpPr>
            <a:spLocks noChangeArrowheads="1"/>
          </p:cNvSpPr>
          <p:nvPr/>
        </p:nvSpPr>
        <p:spPr bwMode="auto">
          <a:xfrm>
            <a:off x="8256588" y="1724025"/>
            <a:ext cx="457200" cy="496888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8</a:t>
            </a:r>
          </a:p>
        </p:txBody>
      </p:sp>
      <p:sp>
        <p:nvSpPr>
          <p:cNvPr id="138258" name="Oval 18"/>
          <p:cNvSpPr>
            <a:spLocks noChangeArrowheads="1"/>
          </p:cNvSpPr>
          <p:nvPr/>
        </p:nvSpPr>
        <p:spPr bwMode="auto">
          <a:xfrm>
            <a:off x="8232775" y="573089"/>
            <a:ext cx="457200" cy="496887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7</a:t>
            </a:r>
          </a:p>
        </p:txBody>
      </p:sp>
      <p:sp>
        <p:nvSpPr>
          <p:cNvPr id="138261" name="Oval 21"/>
          <p:cNvSpPr>
            <a:spLocks noChangeArrowheads="1"/>
          </p:cNvSpPr>
          <p:nvPr/>
        </p:nvSpPr>
        <p:spPr bwMode="auto">
          <a:xfrm>
            <a:off x="7297738" y="1293814"/>
            <a:ext cx="457200" cy="496887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138263" name="Oval 23"/>
          <p:cNvSpPr>
            <a:spLocks noChangeArrowheads="1"/>
          </p:cNvSpPr>
          <p:nvPr/>
        </p:nvSpPr>
        <p:spPr bwMode="auto">
          <a:xfrm>
            <a:off x="6154738" y="609600"/>
            <a:ext cx="457200" cy="496888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2</a:t>
            </a:r>
          </a:p>
        </p:txBody>
      </p:sp>
      <p:sp>
        <p:nvSpPr>
          <p:cNvPr id="138264" name="Oval 24"/>
          <p:cNvSpPr>
            <a:spLocks noChangeArrowheads="1"/>
          </p:cNvSpPr>
          <p:nvPr/>
        </p:nvSpPr>
        <p:spPr bwMode="auto">
          <a:xfrm>
            <a:off x="5159375" y="1274764"/>
            <a:ext cx="457200" cy="496887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1</a:t>
            </a: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8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8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1000"/>
                                        <p:tgtEl>
                                          <p:spTgt spid="138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1000"/>
                                        <p:tgtEl>
                                          <p:spTgt spid="138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85" grpId="0"/>
      <p:bldP spid="138286" grpId="0"/>
      <p:bldP spid="138287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1992313" y="404814"/>
            <a:ext cx="2087562" cy="4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7.6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最短路径 </a:t>
            </a:r>
            <a:endParaRPr lang="zh-CN" altLang="en-US" b="0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sp>
        <p:nvSpPr>
          <p:cNvPr id="139269" name="Rectangle 5"/>
          <p:cNvSpPr>
            <a:spLocks noChangeArrowheads="1"/>
          </p:cNvSpPr>
          <p:nvPr/>
        </p:nvSpPr>
        <p:spPr bwMode="auto">
          <a:xfrm>
            <a:off x="1992313" y="836614"/>
            <a:ext cx="828040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rgbClr val="9900FF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典型用途：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交通网络的问题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——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从甲地到乙地之间是否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有公路连通？在有多条通路的情况下，哪一条路最短？ </a:t>
            </a:r>
            <a:endParaRPr lang="zh-CN" altLang="en-US">
              <a:solidFill>
                <a:schemeClr val="tx2"/>
              </a:solidFill>
              <a:effectLst/>
              <a:ea typeface="楷体_GB2312" pitchFamily="49" charset="-122"/>
            </a:endParaRPr>
          </a:p>
        </p:txBody>
      </p:sp>
      <p:sp>
        <p:nvSpPr>
          <p:cNvPr id="139271" name="Rectangle 7"/>
          <p:cNvSpPr>
            <a:spLocks noChangeArrowheads="1"/>
          </p:cNvSpPr>
          <p:nvPr/>
        </p:nvSpPr>
        <p:spPr bwMode="auto">
          <a:xfrm>
            <a:off x="1992313" y="3987801"/>
            <a:ext cx="8424862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交通网络用有向网来表示：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顶点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——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表示城市，弧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——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表示两个城市有路连通，弧上的</a:t>
            </a:r>
            <a:r>
              <a:rPr lang="zh-CN" altLang="en-US">
                <a:solidFill>
                  <a:srgbClr val="000000"/>
                </a:solidFill>
                <a:effectLst/>
                <a:ea typeface="楷体_GB2312" pitchFamily="49" charset="-122"/>
              </a:rPr>
              <a:t>权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值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——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表示两城市之间的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距离、交通费或途中所花费的时间等。 </a:t>
            </a:r>
            <a:endParaRPr lang="zh-CN" altLang="en-US">
              <a:solidFill>
                <a:schemeClr val="tx2"/>
              </a:solidFill>
              <a:effectLst/>
              <a:ea typeface="楷体_GB2312" pitchFamily="49" charset="-122"/>
            </a:endParaRPr>
          </a:p>
        </p:txBody>
      </p:sp>
      <p:sp>
        <p:nvSpPr>
          <p:cNvPr id="139286" name="Rectangle 22"/>
          <p:cNvSpPr>
            <a:spLocks noChangeArrowheads="1"/>
          </p:cNvSpPr>
          <p:nvPr/>
        </p:nvSpPr>
        <p:spPr bwMode="auto">
          <a:xfrm>
            <a:off x="1992313" y="5340351"/>
            <a:ext cx="8424862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如何能够使一个城市到另一个城市的运输时间最短或运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费最省？这就是一个求两座城市间的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最短路径问题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  <a:endParaRPr lang="zh-CN" altLang="en-US">
              <a:solidFill>
                <a:schemeClr val="tx2"/>
              </a:solidFill>
              <a:effectLst/>
              <a:ea typeface="楷体_GB2312" pitchFamily="49" charset="-122"/>
            </a:endParaRPr>
          </a:p>
        </p:txBody>
      </p:sp>
      <p:grpSp>
        <p:nvGrpSpPr>
          <p:cNvPr id="139290" name="Group 26"/>
          <p:cNvGrpSpPr>
            <a:grpSpLocks/>
          </p:cNvGrpSpPr>
          <p:nvPr/>
        </p:nvGrpSpPr>
        <p:grpSpPr bwMode="auto">
          <a:xfrm>
            <a:off x="2874169" y="1885155"/>
            <a:ext cx="6661150" cy="1970087"/>
            <a:chOff x="1315" y="1237"/>
            <a:chExt cx="4196" cy="1241"/>
          </a:xfrm>
        </p:grpSpPr>
        <p:sp>
          <p:nvSpPr>
            <p:cNvPr id="139285" name="Text Box 21"/>
            <p:cNvSpPr txBox="1">
              <a:spLocks noChangeArrowheads="1"/>
            </p:cNvSpPr>
            <p:nvPr/>
          </p:nvSpPr>
          <p:spPr bwMode="auto">
            <a:xfrm rot="-177543">
              <a:off x="2064" y="1509"/>
              <a:ext cx="91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zh-CN" altLang="en-US">
                  <a:solidFill>
                    <a:srgbClr val="0000FF"/>
                  </a:solidFill>
                  <a:effectLst/>
                  <a:ea typeface="楷体_GB2312" pitchFamily="49" charset="-122"/>
                </a:rPr>
                <a:t>省道</a:t>
              </a:r>
              <a:r>
                <a:rPr kumimoji="0" lang="en-US" altLang="zh-CN">
                  <a:solidFill>
                    <a:srgbClr val="0000FF"/>
                  </a:solidFill>
                  <a:effectLst/>
                  <a:ea typeface="楷体_GB2312" pitchFamily="49" charset="-122"/>
                </a:rPr>
                <a:t>(60)  </a:t>
              </a:r>
              <a:endParaRPr lang="en-US" altLang="zh-CN">
                <a:solidFill>
                  <a:srgbClr val="0000FF"/>
                </a:solidFill>
                <a:effectLst/>
                <a:ea typeface="楷体_GB2312" pitchFamily="49" charset="-122"/>
              </a:endParaRPr>
            </a:p>
          </p:txBody>
        </p:sp>
        <p:sp>
          <p:nvSpPr>
            <p:cNvPr id="139273" name="Oval 9"/>
            <p:cNvSpPr>
              <a:spLocks noChangeArrowheads="1"/>
            </p:cNvSpPr>
            <p:nvPr/>
          </p:nvSpPr>
          <p:spPr bwMode="auto">
            <a:xfrm>
              <a:off x="1455" y="1607"/>
              <a:ext cx="709" cy="409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济南</a:t>
              </a:r>
            </a:p>
          </p:txBody>
        </p:sp>
        <p:sp>
          <p:nvSpPr>
            <p:cNvPr id="139274" name="Oval 10"/>
            <p:cNvSpPr>
              <a:spLocks noChangeArrowheads="1"/>
            </p:cNvSpPr>
            <p:nvPr/>
          </p:nvSpPr>
          <p:spPr bwMode="auto">
            <a:xfrm>
              <a:off x="4279" y="1289"/>
              <a:ext cx="709" cy="409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莱芜</a:t>
              </a:r>
            </a:p>
          </p:txBody>
        </p:sp>
        <p:sp>
          <p:nvSpPr>
            <p:cNvPr id="139275" name="Oval 11"/>
            <p:cNvSpPr>
              <a:spLocks noChangeArrowheads="1"/>
            </p:cNvSpPr>
            <p:nvPr/>
          </p:nvSpPr>
          <p:spPr bwMode="auto">
            <a:xfrm>
              <a:off x="3960" y="2060"/>
              <a:ext cx="709" cy="409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泰安</a:t>
              </a:r>
            </a:p>
          </p:txBody>
        </p:sp>
        <p:cxnSp>
          <p:nvCxnSpPr>
            <p:cNvPr id="139276" name="AutoShape 12"/>
            <p:cNvCxnSpPr>
              <a:cxnSpLocks noChangeShapeType="1"/>
              <a:stCxn id="139273" idx="3"/>
              <a:endCxn id="139275" idx="3"/>
            </p:cNvCxnSpPr>
            <p:nvPr/>
          </p:nvCxnSpPr>
          <p:spPr bwMode="auto">
            <a:xfrm rot="16200000" flipH="1">
              <a:off x="2585" y="930"/>
              <a:ext cx="453" cy="2505"/>
            </a:xfrm>
            <a:prstGeom prst="curvedConnector3">
              <a:avLst>
                <a:gd name="adj1" fmla="val 145010"/>
              </a:avLst>
            </a:prstGeom>
            <a:noFill/>
            <a:ln w="57150" cap="sq">
              <a:solidFill>
                <a:srgbClr val="FF00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9277" name="AutoShape 13"/>
            <p:cNvCxnSpPr>
              <a:cxnSpLocks noChangeShapeType="1"/>
              <a:stCxn id="139273" idx="6"/>
              <a:endCxn id="139287" idx="2"/>
            </p:cNvCxnSpPr>
            <p:nvPr/>
          </p:nvCxnSpPr>
          <p:spPr bwMode="auto">
            <a:xfrm flipV="1">
              <a:off x="2164" y="1784"/>
              <a:ext cx="695" cy="28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39279" name="Text Box 15"/>
            <p:cNvSpPr txBox="1">
              <a:spLocks noChangeArrowheads="1"/>
            </p:cNvSpPr>
            <p:nvPr/>
          </p:nvSpPr>
          <p:spPr bwMode="auto">
            <a:xfrm>
              <a:off x="2472" y="1979"/>
              <a:ext cx="101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zh-CN" altLang="en-US">
                  <a:solidFill>
                    <a:schemeClr val="tx1"/>
                  </a:solidFill>
                  <a:effectLst/>
                  <a:ea typeface="楷体_GB2312" pitchFamily="49" charset="-122"/>
                </a:rPr>
                <a:t>国道</a:t>
              </a:r>
              <a:r>
                <a:rPr kumimoji="0" lang="en-US" altLang="zh-CN">
                  <a:solidFill>
                    <a:schemeClr val="tx1"/>
                  </a:solidFill>
                  <a:effectLst/>
                  <a:ea typeface="楷体_GB2312" pitchFamily="49" charset="-122"/>
                </a:rPr>
                <a:t>(100)  </a:t>
              </a:r>
              <a:endParaRPr lang="en-US" altLang="zh-CN">
                <a:solidFill>
                  <a:schemeClr val="tx1"/>
                </a:solidFill>
                <a:effectLst/>
                <a:ea typeface="楷体_GB2312" pitchFamily="49" charset="-122"/>
              </a:endParaRPr>
            </a:p>
          </p:txBody>
        </p:sp>
        <p:cxnSp>
          <p:nvCxnSpPr>
            <p:cNvPr id="139280" name="AutoShape 16"/>
            <p:cNvCxnSpPr>
              <a:cxnSpLocks noChangeShapeType="1"/>
              <a:stCxn id="139273" idx="7"/>
              <a:endCxn id="139274" idx="1"/>
            </p:cNvCxnSpPr>
            <p:nvPr/>
          </p:nvCxnSpPr>
          <p:spPr bwMode="auto">
            <a:xfrm rot="5400000" flipH="1" flipV="1">
              <a:off x="3063" y="347"/>
              <a:ext cx="318" cy="2323"/>
            </a:xfrm>
            <a:prstGeom prst="curvedConnector3">
              <a:avLst>
                <a:gd name="adj1" fmla="val 164118"/>
              </a:avLst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9281" name="AutoShape 17"/>
            <p:cNvCxnSpPr>
              <a:cxnSpLocks noChangeShapeType="1"/>
              <a:stCxn id="139274" idx="4"/>
              <a:endCxn id="139275" idx="7"/>
            </p:cNvCxnSpPr>
            <p:nvPr/>
          </p:nvCxnSpPr>
          <p:spPr bwMode="auto">
            <a:xfrm flipH="1">
              <a:off x="4565" y="1698"/>
              <a:ext cx="68" cy="422"/>
            </a:xfrm>
            <a:prstGeom prst="straightConnector1">
              <a:avLst/>
            </a:prstGeom>
            <a:noFill/>
            <a:ln w="57150" cap="sq">
              <a:solidFill>
                <a:srgbClr val="FF00FF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39282" name="Text Box 18"/>
            <p:cNvSpPr txBox="1">
              <a:spLocks noChangeArrowheads="1"/>
            </p:cNvSpPr>
            <p:nvPr/>
          </p:nvSpPr>
          <p:spPr bwMode="auto">
            <a:xfrm>
              <a:off x="4575" y="1781"/>
              <a:ext cx="93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ea typeface="楷体_GB2312" pitchFamily="49" charset="-122"/>
                </a:rPr>
                <a:t>泰莱高速 </a:t>
              </a:r>
            </a:p>
          </p:txBody>
        </p:sp>
        <p:sp>
          <p:nvSpPr>
            <p:cNvPr id="139283" name="Text Box 19"/>
            <p:cNvSpPr txBox="1">
              <a:spLocks noChangeArrowheads="1"/>
            </p:cNvSpPr>
            <p:nvPr/>
          </p:nvSpPr>
          <p:spPr bwMode="auto">
            <a:xfrm>
              <a:off x="3144" y="1237"/>
              <a:ext cx="59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zh-CN" altLang="en-US">
                  <a:solidFill>
                    <a:schemeClr val="tx1"/>
                  </a:solidFill>
                  <a:effectLst/>
                  <a:ea typeface="楷体_GB2312" pitchFamily="49" charset="-122"/>
                </a:rPr>
                <a:t>省道  </a:t>
              </a:r>
              <a:endParaRPr lang="zh-CN" altLang="en-US">
                <a:solidFill>
                  <a:schemeClr val="tx1"/>
                </a:solidFill>
                <a:effectLst/>
                <a:ea typeface="楷体_GB2312" pitchFamily="49" charset="-122"/>
              </a:endParaRPr>
            </a:p>
          </p:txBody>
        </p:sp>
        <p:sp>
          <p:nvSpPr>
            <p:cNvPr id="139278" name="Text Box 14"/>
            <p:cNvSpPr txBox="1">
              <a:spLocks noChangeArrowheads="1"/>
            </p:cNvSpPr>
            <p:nvPr/>
          </p:nvSpPr>
          <p:spPr bwMode="auto">
            <a:xfrm>
              <a:off x="1315" y="2190"/>
              <a:ext cx="135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FF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京福高速</a:t>
              </a:r>
              <a:r>
                <a:rPr lang="en-US" altLang="zh-CN">
                  <a:solidFill>
                    <a:srgbClr val="FF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(120) </a:t>
              </a:r>
            </a:p>
          </p:txBody>
        </p:sp>
        <p:cxnSp>
          <p:nvCxnSpPr>
            <p:cNvPr id="139284" name="AutoShape 20"/>
            <p:cNvCxnSpPr>
              <a:cxnSpLocks noChangeShapeType="1"/>
            </p:cNvCxnSpPr>
            <p:nvPr/>
          </p:nvCxnSpPr>
          <p:spPr bwMode="auto">
            <a:xfrm>
              <a:off x="2064" y="1933"/>
              <a:ext cx="1933" cy="315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39287" name="Oval 23"/>
            <p:cNvSpPr>
              <a:spLocks noChangeArrowheads="1"/>
            </p:cNvSpPr>
            <p:nvPr/>
          </p:nvSpPr>
          <p:spPr bwMode="auto">
            <a:xfrm>
              <a:off x="2859" y="1579"/>
              <a:ext cx="709" cy="409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仲宫</a:t>
              </a:r>
            </a:p>
          </p:txBody>
        </p:sp>
        <p:cxnSp>
          <p:nvCxnSpPr>
            <p:cNvPr id="139288" name="AutoShape 24"/>
            <p:cNvCxnSpPr>
              <a:cxnSpLocks noChangeShapeType="1"/>
              <a:stCxn id="139287" idx="6"/>
              <a:endCxn id="139275" idx="0"/>
            </p:cNvCxnSpPr>
            <p:nvPr/>
          </p:nvCxnSpPr>
          <p:spPr bwMode="auto">
            <a:xfrm>
              <a:off x="3568" y="1784"/>
              <a:ext cx="747" cy="276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39289" name="Text Box 25"/>
            <p:cNvSpPr txBox="1">
              <a:spLocks noChangeArrowheads="1"/>
            </p:cNvSpPr>
            <p:nvPr/>
          </p:nvSpPr>
          <p:spPr bwMode="auto">
            <a:xfrm rot="1079001">
              <a:off x="3560" y="1661"/>
              <a:ext cx="91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zh-CN" altLang="en-US">
                  <a:solidFill>
                    <a:srgbClr val="0000FF"/>
                  </a:solidFill>
                  <a:effectLst/>
                  <a:ea typeface="楷体_GB2312" pitchFamily="49" charset="-122"/>
                </a:rPr>
                <a:t>省道</a:t>
              </a:r>
              <a:r>
                <a:rPr kumimoji="0" lang="en-US" altLang="zh-CN">
                  <a:solidFill>
                    <a:srgbClr val="0000FF"/>
                  </a:solidFill>
                  <a:effectLst/>
                  <a:ea typeface="楷体_GB2312" pitchFamily="49" charset="-122"/>
                </a:rPr>
                <a:t>(50)  </a:t>
              </a:r>
              <a:endParaRPr lang="en-US" altLang="zh-CN">
                <a:solidFill>
                  <a:srgbClr val="0000FF"/>
                </a:solidFill>
                <a:effectLst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39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39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9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9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9" grpId="0"/>
      <p:bldP spid="139271" grpId="0"/>
      <p:bldP spid="139286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90" name="Rectangle 6"/>
          <p:cNvSpPr>
            <a:spLocks noChangeArrowheads="1"/>
          </p:cNvSpPr>
          <p:nvPr/>
        </p:nvSpPr>
        <p:spPr bwMode="auto">
          <a:xfrm>
            <a:off x="2448720" y="3100114"/>
            <a:ext cx="7199312" cy="1348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>
                <a:solidFill>
                  <a:srgbClr val="9900FF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问题抽象：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在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有向网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</a:t>
            </a:r>
            <a:r>
              <a:rPr lang="zh-CN" altLang="en-US" baseline="30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A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点（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源点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）到达</a:t>
            </a:r>
            <a:r>
              <a:rPr lang="zh-CN" altLang="en-US" baseline="30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B</a:t>
            </a:r>
            <a:r>
              <a:rPr lang="en-US" altLang="zh-CN" baseline="30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点 </a:t>
            </a:r>
          </a:p>
          <a:p>
            <a:pPr>
              <a:lnSpc>
                <a:spcPct val="8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（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终点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）的多条路径中，寻找一条</a:t>
            </a: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各边权值之和最 </a:t>
            </a:r>
          </a:p>
          <a:p>
            <a:pPr>
              <a:lnSpc>
                <a:spcPct val="80000"/>
              </a:lnSpc>
            </a:pP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小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的路径，即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最短路径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44394" name="AutoShape 10"/>
          <p:cNvSpPr>
            <a:spLocks noChangeArrowheads="1"/>
          </p:cNvSpPr>
          <p:nvPr/>
        </p:nvSpPr>
        <p:spPr bwMode="auto">
          <a:xfrm>
            <a:off x="2395667" y="4880089"/>
            <a:ext cx="1307845" cy="1208901"/>
          </a:xfrm>
          <a:prstGeom prst="star32">
            <a:avLst>
              <a:gd name="adj" fmla="val 37500"/>
            </a:avLst>
          </a:prstGeom>
          <a:solidFill>
            <a:srgbClr val="FF00FF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>
                <a:solidFill>
                  <a:schemeClr val="tx1"/>
                </a:solidFill>
                <a:effectLst/>
                <a:ea typeface="隶书" pitchFamily="49" charset="-122"/>
              </a:rPr>
              <a:t>注</a:t>
            </a:r>
          </a:p>
        </p:txBody>
      </p:sp>
      <p:sp>
        <p:nvSpPr>
          <p:cNvPr id="144395" name="AutoShape 11"/>
          <p:cNvSpPr>
            <a:spLocks noChangeArrowheads="1"/>
          </p:cNvSpPr>
          <p:nvPr/>
        </p:nvSpPr>
        <p:spPr bwMode="auto">
          <a:xfrm>
            <a:off x="4177508" y="4670839"/>
            <a:ext cx="5362893" cy="1614698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5400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800">
                <a:solidFill>
                  <a:srgbClr val="0000FF"/>
                </a:solidFill>
                <a:effectLst/>
                <a:ea typeface="楷体_GB2312" pitchFamily="49" charset="-122"/>
              </a:rPr>
              <a:t>   </a:t>
            </a:r>
            <a:r>
              <a:rPr lang="zh-CN" altLang="en-US" sz="2800">
                <a:solidFill>
                  <a:srgbClr val="0000FF"/>
                </a:solidFill>
                <a:effectLst/>
                <a:ea typeface="楷体_GB2312" pitchFamily="49" charset="-122"/>
              </a:rPr>
              <a:t>最短路径与最小生成树不同， </a:t>
            </a:r>
          </a:p>
          <a:p>
            <a:pPr>
              <a:lnSpc>
                <a:spcPct val="50000"/>
              </a:lnSpc>
            </a:pPr>
            <a:r>
              <a:rPr lang="zh-CN" altLang="en-US" sz="2800">
                <a:solidFill>
                  <a:srgbClr val="0000FF"/>
                </a:solidFill>
                <a:effectLst/>
                <a:ea typeface="楷体_GB2312" pitchFamily="49" charset="-122"/>
              </a:rPr>
              <a:t>   路径上不一定包含 </a:t>
            </a:r>
            <a:r>
              <a:rPr lang="en-US" altLang="zh-CN" sz="2800" i="1">
                <a:solidFill>
                  <a:srgbClr val="0000FF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 sz="2800">
                <a:solidFill>
                  <a:srgbClr val="0000FF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rgbClr val="0000FF"/>
                </a:solidFill>
                <a:effectLst/>
                <a:ea typeface="楷体_GB2312" pitchFamily="49" charset="-122"/>
              </a:rPr>
              <a:t>个顶点，</a:t>
            </a:r>
          </a:p>
          <a:p>
            <a:pPr>
              <a:lnSpc>
                <a:spcPct val="50000"/>
              </a:lnSpc>
            </a:pPr>
            <a:r>
              <a:rPr kumimoji="0" lang="zh-CN" altLang="en-US" sz="2800">
                <a:solidFill>
                  <a:srgbClr val="0000FF"/>
                </a:solidFill>
                <a:effectLst/>
                <a:ea typeface="楷体_GB2312" pitchFamily="49" charset="-122"/>
              </a:rPr>
              <a:t>   也不一定包含 </a:t>
            </a:r>
            <a:r>
              <a:rPr kumimoji="0" lang="en-US" altLang="zh-CN" sz="2800" i="1">
                <a:solidFill>
                  <a:srgbClr val="0000FF"/>
                </a:solidFill>
                <a:effectLst/>
                <a:ea typeface="楷体_GB2312" pitchFamily="49" charset="-122"/>
              </a:rPr>
              <a:t>n</a:t>
            </a:r>
            <a:r>
              <a:rPr kumimoji="0" lang="en-US" altLang="zh-CN" sz="2800">
                <a:solidFill>
                  <a:srgbClr val="0000FF"/>
                </a:solidFill>
                <a:effectLst/>
                <a:ea typeface="楷体_GB2312" pitchFamily="49" charset="-122"/>
              </a:rPr>
              <a:t> - 1 </a:t>
            </a:r>
            <a:r>
              <a:rPr kumimoji="0" lang="zh-CN" altLang="en-US" sz="2800">
                <a:solidFill>
                  <a:srgbClr val="0000FF"/>
                </a:solidFill>
                <a:effectLst/>
                <a:ea typeface="楷体_GB2312" pitchFamily="49" charset="-122"/>
              </a:rPr>
              <a:t>条边。</a:t>
            </a:r>
            <a:endParaRPr lang="zh-CN" altLang="en-US" sz="2800" baseline="-25000">
              <a:solidFill>
                <a:srgbClr val="0000FF"/>
              </a:solidFill>
              <a:effectLst/>
              <a:ea typeface="楷体_GB2312" pitchFamily="49" charset="-122"/>
            </a:endParaRPr>
          </a:p>
        </p:txBody>
      </p:sp>
      <p:grpSp>
        <p:nvGrpSpPr>
          <p:cNvPr id="144437" name="Group 53"/>
          <p:cNvGrpSpPr>
            <a:grpSpLocks/>
          </p:cNvGrpSpPr>
          <p:nvPr/>
        </p:nvGrpSpPr>
        <p:grpSpPr bwMode="auto">
          <a:xfrm>
            <a:off x="2999656" y="549274"/>
            <a:ext cx="6806332" cy="2118925"/>
            <a:chOff x="1315" y="1237"/>
            <a:chExt cx="4196" cy="1241"/>
          </a:xfrm>
        </p:grpSpPr>
        <p:sp>
          <p:nvSpPr>
            <p:cNvPr id="144438" name="Text Box 54"/>
            <p:cNvSpPr txBox="1">
              <a:spLocks noChangeArrowheads="1"/>
            </p:cNvSpPr>
            <p:nvPr/>
          </p:nvSpPr>
          <p:spPr bwMode="auto">
            <a:xfrm rot="-177543">
              <a:off x="2064" y="1509"/>
              <a:ext cx="91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zh-CN" altLang="en-US">
                  <a:solidFill>
                    <a:srgbClr val="0000FF"/>
                  </a:solidFill>
                  <a:effectLst/>
                  <a:ea typeface="楷体_GB2312" pitchFamily="49" charset="-122"/>
                </a:rPr>
                <a:t>省道</a:t>
              </a:r>
              <a:r>
                <a:rPr kumimoji="0" lang="en-US" altLang="zh-CN">
                  <a:solidFill>
                    <a:srgbClr val="0000FF"/>
                  </a:solidFill>
                  <a:effectLst/>
                  <a:ea typeface="楷体_GB2312" pitchFamily="49" charset="-122"/>
                </a:rPr>
                <a:t>(50)  </a:t>
              </a:r>
              <a:endParaRPr lang="en-US" altLang="zh-CN">
                <a:solidFill>
                  <a:srgbClr val="0000FF"/>
                </a:solidFill>
                <a:effectLst/>
                <a:ea typeface="楷体_GB2312" pitchFamily="49" charset="-122"/>
              </a:endParaRPr>
            </a:p>
          </p:txBody>
        </p:sp>
        <p:sp>
          <p:nvSpPr>
            <p:cNvPr id="144439" name="Oval 55"/>
            <p:cNvSpPr>
              <a:spLocks noChangeArrowheads="1"/>
            </p:cNvSpPr>
            <p:nvPr/>
          </p:nvSpPr>
          <p:spPr bwMode="auto">
            <a:xfrm>
              <a:off x="1455" y="1607"/>
              <a:ext cx="709" cy="409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济南</a:t>
              </a:r>
            </a:p>
          </p:txBody>
        </p:sp>
        <p:sp>
          <p:nvSpPr>
            <p:cNvPr id="144440" name="Oval 56"/>
            <p:cNvSpPr>
              <a:spLocks noChangeArrowheads="1"/>
            </p:cNvSpPr>
            <p:nvPr/>
          </p:nvSpPr>
          <p:spPr bwMode="auto">
            <a:xfrm>
              <a:off x="4279" y="1289"/>
              <a:ext cx="709" cy="409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莱芜</a:t>
              </a:r>
            </a:p>
          </p:txBody>
        </p:sp>
        <p:sp>
          <p:nvSpPr>
            <p:cNvPr id="144441" name="Oval 57"/>
            <p:cNvSpPr>
              <a:spLocks noChangeArrowheads="1"/>
            </p:cNvSpPr>
            <p:nvPr/>
          </p:nvSpPr>
          <p:spPr bwMode="auto">
            <a:xfrm>
              <a:off x="3960" y="2060"/>
              <a:ext cx="709" cy="409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泰安</a:t>
              </a:r>
            </a:p>
          </p:txBody>
        </p:sp>
        <p:cxnSp>
          <p:nvCxnSpPr>
            <p:cNvPr id="144442" name="AutoShape 58"/>
            <p:cNvCxnSpPr>
              <a:cxnSpLocks noChangeShapeType="1"/>
              <a:stCxn id="144439" idx="3"/>
              <a:endCxn id="144441" idx="3"/>
            </p:cNvCxnSpPr>
            <p:nvPr/>
          </p:nvCxnSpPr>
          <p:spPr bwMode="auto">
            <a:xfrm rot="16200000" flipH="1">
              <a:off x="2585" y="930"/>
              <a:ext cx="453" cy="2505"/>
            </a:xfrm>
            <a:prstGeom prst="curvedConnector3">
              <a:avLst>
                <a:gd name="adj1" fmla="val 145010"/>
              </a:avLst>
            </a:prstGeom>
            <a:noFill/>
            <a:ln w="57150" cap="sq">
              <a:solidFill>
                <a:srgbClr val="FF00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4443" name="AutoShape 59"/>
            <p:cNvCxnSpPr>
              <a:cxnSpLocks noChangeShapeType="1"/>
              <a:stCxn id="144439" idx="6"/>
              <a:endCxn id="144451" idx="2"/>
            </p:cNvCxnSpPr>
            <p:nvPr/>
          </p:nvCxnSpPr>
          <p:spPr bwMode="auto">
            <a:xfrm flipV="1">
              <a:off x="2164" y="1784"/>
              <a:ext cx="695" cy="28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4444" name="Text Box 60"/>
            <p:cNvSpPr txBox="1">
              <a:spLocks noChangeArrowheads="1"/>
            </p:cNvSpPr>
            <p:nvPr/>
          </p:nvSpPr>
          <p:spPr bwMode="auto">
            <a:xfrm>
              <a:off x="2472" y="1979"/>
              <a:ext cx="101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zh-CN" altLang="en-US">
                  <a:solidFill>
                    <a:schemeClr val="tx1"/>
                  </a:solidFill>
                  <a:effectLst/>
                  <a:ea typeface="楷体_GB2312" pitchFamily="49" charset="-122"/>
                </a:rPr>
                <a:t>国道</a:t>
              </a:r>
              <a:r>
                <a:rPr kumimoji="0" lang="en-US" altLang="zh-CN">
                  <a:solidFill>
                    <a:schemeClr val="tx1"/>
                  </a:solidFill>
                  <a:effectLst/>
                  <a:ea typeface="楷体_GB2312" pitchFamily="49" charset="-122"/>
                </a:rPr>
                <a:t>(100)  </a:t>
              </a:r>
              <a:endParaRPr lang="en-US" altLang="zh-CN">
                <a:solidFill>
                  <a:schemeClr val="tx1"/>
                </a:solidFill>
                <a:effectLst/>
                <a:ea typeface="楷体_GB2312" pitchFamily="49" charset="-122"/>
              </a:endParaRPr>
            </a:p>
          </p:txBody>
        </p:sp>
        <p:cxnSp>
          <p:nvCxnSpPr>
            <p:cNvPr id="144445" name="AutoShape 61"/>
            <p:cNvCxnSpPr>
              <a:cxnSpLocks noChangeShapeType="1"/>
              <a:stCxn id="144439" idx="7"/>
              <a:endCxn id="144440" idx="1"/>
            </p:cNvCxnSpPr>
            <p:nvPr/>
          </p:nvCxnSpPr>
          <p:spPr bwMode="auto">
            <a:xfrm rot="5400000" flipH="1" flipV="1">
              <a:off x="3063" y="347"/>
              <a:ext cx="318" cy="2323"/>
            </a:xfrm>
            <a:prstGeom prst="curvedConnector3">
              <a:avLst>
                <a:gd name="adj1" fmla="val 164118"/>
              </a:avLst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4446" name="AutoShape 62"/>
            <p:cNvCxnSpPr>
              <a:cxnSpLocks noChangeShapeType="1"/>
              <a:stCxn id="144440" idx="4"/>
              <a:endCxn id="144441" idx="7"/>
            </p:cNvCxnSpPr>
            <p:nvPr/>
          </p:nvCxnSpPr>
          <p:spPr bwMode="auto">
            <a:xfrm flipH="1">
              <a:off x="4565" y="1698"/>
              <a:ext cx="68" cy="42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4447" name="Text Box 63"/>
            <p:cNvSpPr txBox="1">
              <a:spLocks noChangeArrowheads="1"/>
            </p:cNvSpPr>
            <p:nvPr/>
          </p:nvSpPr>
          <p:spPr bwMode="auto">
            <a:xfrm>
              <a:off x="4575" y="1781"/>
              <a:ext cx="93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ea typeface="楷体_GB2312" pitchFamily="49" charset="-122"/>
                </a:rPr>
                <a:t>泰莱高速 </a:t>
              </a:r>
            </a:p>
          </p:txBody>
        </p:sp>
        <p:sp>
          <p:nvSpPr>
            <p:cNvPr id="144448" name="Text Box 64"/>
            <p:cNvSpPr txBox="1">
              <a:spLocks noChangeArrowheads="1"/>
            </p:cNvSpPr>
            <p:nvPr/>
          </p:nvSpPr>
          <p:spPr bwMode="auto">
            <a:xfrm>
              <a:off x="3144" y="1237"/>
              <a:ext cx="59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zh-CN" altLang="en-US">
                  <a:solidFill>
                    <a:schemeClr val="tx1"/>
                  </a:solidFill>
                  <a:effectLst/>
                  <a:ea typeface="楷体_GB2312" pitchFamily="49" charset="-122"/>
                </a:rPr>
                <a:t>省道  </a:t>
              </a:r>
              <a:endParaRPr lang="zh-CN" altLang="en-US">
                <a:solidFill>
                  <a:schemeClr val="tx1"/>
                </a:solidFill>
                <a:effectLst/>
                <a:ea typeface="楷体_GB2312" pitchFamily="49" charset="-122"/>
              </a:endParaRPr>
            </a:p>
          </p:txBody>
        </p:sp>
        <p:sp>
          <p:nvSpPr>
            <p:cNvPr id="144449" name="Text Box 65"/>
            <p:cNvSpPr txBox="1">
              <a:spLocks noChangeArrowheads="1"/>
            </p:cNvSpPr>
            <p:nvPr/>
          </p:nvSpPr>
          <p:spPr bwMode="auto">
            <a:xfrm>
              <a:off x="1315" y="2190"/>
              <a:ext cx="135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FF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京福高速</a:t>
              </a:r>
              <a:r>
                <a:rPr lang="en-US" altLang="zh-CN">
                  <a:solidFill>
                    <a:srgbClr val="FF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(120) </a:t>
              </a:r>
            </a:p>
          </p:txBody>
        </p:sp>
        <p:cxnSp>
          <p:nvCxnSpPr>
            <p:cNvPr id="144450" name="AutoShape 66"/>
            <p:cNvCxnSpPr>
              <a:cxnSpLocks noChangeShapeType="1"/>
            </p:cNvCxnSpPr>
            <p:nvPr/>
          </p:nvCxnSpPr>
          <p:spPr bwMode="auto">
            <a:xfrm>
              <a:off x="2064" y="1933"/>
              <a:ext cx="1933" cy="315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4451" name="Oval 67"/>
            <p:cNvSpPr>
              <a:spLocks noChangeArrowheads="1"/>
            </p:cNvSpPr>
            <p:nvPr/>
          </p:nvSpPr>
          <p:spPr bwMode="auto">
            <a:xfrm>
              <a:off x="2859" y="1579"/>
              <a:ext cx="709" cy="409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仲宫</a:t>
              </a:r>
            </a:p>
          </p:txBody>
        </p:sp>
        <p:cxnSp>
          <p:nvCxnSpPr>
            <p:cNvPr id="144452" name="AutoShape 68"/>
            <p:cNvCxnSpPr>
              <a:cxnSpLocks noChangeShapeType="1"/>
              <a:stCxn id="144451" idx="6"/>
              <a:endCxn id="144441" idx="0"/>
            </p:cNvCxnSpPr>
            <p:nvPr/>
          </p:nvCxnSpPr>
          <p:spPr bwMode="auto">
            <a:xfrm>
              <a:off x="3568" y="1784"/>
              <a:ext cx="747" cy="277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4453" name="Text Box 69"/>
            <p:cNvSpPr txBox="1">
              <a:spLocks noChangeArrowheads="1"/>
            </p:cNvSpPr>
            <p:nvPr/>
          </p:nvSpPr>
          <p:spPr bwMode="auto">
            <a:xfrm rot="1079001">
              <a:off x="3560" y="1661"/>
              <a:ext cx="91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zh-CN" altLang="en-US">
                  <a:solidFill>
                    <a:srgbClr val="0000FF"/>
                  </a:solidFill>
                  <a:effectLst/>
                  <a:ea typeface="楷体_GB2312" pitchFamily="49" charset="-122"/>
                </a:rPr>
                <a:t>省道</a:t>
              </a:r>
              <a:r>
                <a:rPr kumimoji="0" lang="en-US" altLang="zh-CN">
                  <a:solidFill>
                    <a:srgbClr val="0000FF"/>
                  </a:solidFill>
                  <a:effectLst/>
                  <a:ea typeface="楷体_GB2312" pitchFamily="49" charset="-122"/>
                </a:rPr>
                <a:t>(60)  </a:t>
              </a:r>
              <a:endParaRPr lang="en-US" altLang="zh-CN">
                <a:solidFill>
                  <a:srgbClr val="0000FF"/>
                </a:solidFill>
                <a:effectLst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144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4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90" grpId="0"/>
      <p:bldP spid="144394" grpId="0" animBg="1"/>
      <p:bldP spid="14439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4" name="Rectangle 4"/>
          <p:cNvSpPr>
            <a:spLocks noChangeArrowheads="1"/>
          </p:cNvSpPr>
          <p:nvPr/>
        </p:nvSpPr>
        <p:spPr bwMode="auto">
          <a:xfrm>
            <a:off x="1978026" y="385764"/>
            <a:ext cx="8010525" cy="246538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{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引用型操作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}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　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LocateVex(G, u);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　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u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中顶点有相同特征。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　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若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中存在和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u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相同的顶点，则返回该顶点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 在图中的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位置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；否则返回其它信息。 </a:t>
            </a:r>
          </a:p>
        </p:txBody>
      </p:sp>
      <p:sp>
        <p:nvSpPr>
          <p:cNvPr id="158726" name="Rectangle 6"/>
          <p:cNvSpPr>
            <a:spLocks noChangeArrowheads="1"/>
          </p:cNvSpPr>
          <p:nvPr/>
        </p:nvSpPr>
        <p:spPr bwMode="auto">
          <a:xfrm>
            <a:off x="2311400" y="2870201"/>
            <a:ext cx="6161088" cy="15160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GetVex(G, v);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中某个顶点。 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返回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的值。  </a:t>
            </a:r>
          </a:p>
        </p:txBody>
      </p:sp>
      <p:sp>
        <p:nvSpPr>
          <p:cNvPr id="158727" name="Rectangle 7"/>
          <p:cNvSpPr>
            <a:spLocks noChangeArrowheads="1"/>
          </p:cNvSpPr>
          <p:nvPr/>
        </p:nvSpPr>
        <p:spPr bwMode="auto">
          <a:xfrm>
            <a:off x="2333626" y="4462464"/>
            <a:ext cx="7686675" cy="19907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FirstAdjVex(G, v);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中某个顶点。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返回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的第一个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邻接点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。若该顶点在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中没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有邻接点，则返回“空”。 </a:t>
            </a:r>
          </a:p>
        </p:txBody>
      </p:sp>
      <p:sp>
        <p:nvSpPr>
          <p:cNvPr id="158725" name="AutoShape 5"/>
          <p:cNvSpPr>
            <a:spLocks noChangeArrowheads="1"/>
          </p:cNvSpPr>
          <p:nvPr/>
        </p:nvSpPr>
        <p:spPr bwMode="auto">
          <a:xfrm>
            <a:off x="5376864" y="3140075"/>
            <a:ext cx="4535487" cy="1944688"/>
          </a:xfrm>
          <a:prstGeom prst="wedgeRoundRectCallout">
            <a:avLst>
              <a:gd name="adj1" fmla="val -69356"/>
              <a:gd name="adj2" fmla="val -68449"/>
              <a:gd name="adj3" fmla="val 16667"/>
            </a:avLst>
          </a:prstGeom>
          <a:solidFill>
            <a:srgbClr val="FFFFCC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顶点在图中的</a:t>
            </a:r>
            <a:r>
              <a:rPr lang="zh-CN" altLang="en-US">
                <a:solidFill>
                  <a:schemeClr val="tx1"/>
                </a:solidFill>
                <a:effectLst/>
                <a:latin typeface="Times New Roman"/>
                <a:ea typeface="楷体_GB2312" pitchFamily="49" charset="-122"/>
              </a:rPr>
              <a:t>“</a:t>
            </a: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位置</a:t>
            </a:r>
            <a:r>
              <a:rPr lang="zh-CN" altLang="en-US">
                <a:solidFill>
                  <a:schemeClr val="tx1"/>
                </a:solidFill>
                <a:effectLst/>
                <a:latin typeface="Times New Roman"/>
                <a:ea typeface="楷体_GB2312" pitchFamily="49" charset="-122"/>
              </a:rPr>
              <a:t>”</a:t>
            </a: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指 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的是，在图的存储结构中顶 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点之间自然形成的相对位置。 </a:t>
            </a:r>
          </a:p>
        </p:txBody>
      </p:sp>
      <p:sp>
        <p:nvSpPr>
          <p:cNvPr id="158728" name="AutoShape 8"/>
          <p:cNvSpPr>
            <a:spLocks noChangeArrowheads="1"/>
          </p:cNvSpPr>
          <p:nvPr/>
        </p:nvSpPr>
        <p:spPr bwMode="auto">
          <a:xfrm>
            <a:off x="7104063" y="2492375"/>
            <a:ext cx="3313112" cy="2305050"/>
          </a:xfrm>
          <a:prstGeom prst="wedgeRoundRectCallout">
            <a:avLst>
              <a:gd name="adj1" fmla="val -65620"/>
              <a:gd name="adj2" fmla="val 84296"/>
              <a:gd name="adj3" fmla="val 16667"/>
            </a:avLst>
          </a:prstGeom>
          <a:solidFill>
            <a:schemeClr val="bg1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若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&lt;v,w&gt;∈G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，则 </a:t>
            </a:r>
          </a:p>
          <a:p>
            <a:pPr>
              <a:lnSpc>
                <a:spcPct val="9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称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w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为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的邻接点， </a:t>
            </a:r>
          </a:p>
          <a:p>
            <a:pPr>
              <a:lnSpc>
                <a:spcPct val="9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若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(v,w)∈G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，则称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w </a:t>
            </a:r>
          </a:p>
          <a:p>
            <a:pPr>
              <a:lnSpc>
                <a:spcPct val="9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互为邻接点。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87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5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4" grpId="0"/>
      <p:bldP spid="158726" grpId="0"/>
      <p:bldP spid="158727" grpId="0"/>
      <p:bldP spid="158725" grpId="0" animBg="1"/>
      <p:bldP spid="15872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22" name="Text Box 34"/>
          <p:cNvSpPr txBox="1">
            <a:spLocks noChangeArrowheads="1"/>
          </p:cNvSpPr>
          <p:nvPr/>
        </p:nvSpPr>
        <p:spPr bwMode="auto">
          <a:xfrm>
            <a:off x="9255125" y="4005264"/>
            <a:ext cx="50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zh-CN" sz="2000">
                <a:solidFill>
                  <a:schemeClr val="tx1"/>
                </a:solidFill>
                <a:effectLst/>
              </a:rPr>
              <a:t>13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 </a:t>
            </a:r>
            <a:endParaRPr lang="zh-CN" altLang="zh-CN" sz="2000">
              <a:solidFill>
                <a:schemeClr val="tx1"/>
              </a:solidFill>
              <a:effectLst/>
            </a:endParaRPr>
          </a:p>
        </p:txBody>
      </p:sp>
      <p:grpSp>
        <p:nvGrpSpPr>
          <p:cNvPr id="140435" name="Group 147"/>
          <p:cNvGrpSpPr>
            <a:grpSpLocks/>
          </p:cNvGrpSpPr>
          <p:nvPr/>
        </p:nvGrpSpPr>
        <p:grpSpPr bwMode="auto">
          <a:xfrm>
            <a:off x="6453188" y="3500439"/>
            <a:ext cx="3530600" cy="2879725"/>
            <a:chOff x="3019" y="2251"/>
            <a:chExt cx="2224" cy="1814"/>
          </a:xfrm>
        </p:grpSpPr>
        <p:sp>
          <p:nvSpPr>
            <p:cNvPr id="140324" name="Rectangle 36"/>
            <p:cNvSpPr>
              <a:spLocks noChangeArrowheads="1"/>
            </p:cNvSpPr>
            <p:nvPr/>
          </p:nvSpPr>
          <p:spPr bwMode="auto">
            <a:xfrm>
              <a:off x="3019" y="2263"/>
              <a:ext cx="2224" cy="18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25" name="Line 37"/>
            <p:cNvSpPr>
              <a:spLocks noChangeShapeType="1"/>
            </p:cNvSpPr>
            <p:nvPr/>
          </p:nvSpPr>
          <p:spPr bwMode="auto">
            <a:xfrm>
              <a:off x="3019" y="2563"/>
              <a:ext cx="2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26" name="Line 38"/>
            <p:cNvSpPr>
              <a:spLocks noChangeShapeType="1"/>
            </p:cNvSpPr>
            <p:nvPr/>
          </p:nvSpPr>
          <p:spPr bwMode="auto">
            <a:xfrm>
              <a:off x="3019" y="2811"/>
              <a:ext cx="2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27" name="Line 39"/>
            <p:cNvSpPr>
              <a:spLocks noChangeShapeType="1"/>
            </p:cNvSpPr>
            <p:nvPr/>
          </p:nvSpPr>
          <p:spPr bwMode="auto">
            <a:xfrm>
              <a:off x="3019" y="3061"/>
              <a:ext cx="2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28" name="Line 40"/>
            <p:cNvSpPr>
              <a:spLocks noChangeShapeType="1"/>
            </p:cNvSpPr>
            <p:nvPr/>
          </p:nvSpPr>
          <p:spPr bwMode="auto">
            <a:xfrm>
              <a:off x="3019" y="3311"/>
              <a:ext cx="2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29" name="Line 41"/>
            <p:cNvSpPr>
              <a:spLocks noChangeShapeType="1"/>
            </p:cNvSpPr>
            <p:nvPr/>
          </p:nvSpPr>
          <p:spPr bwMode="auto">
            <a:xfrm>
              <a:off x="3019" y="3560"/>
              <a:ext cx="2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30" name="Line 42"/>
            <p:cNvSpPr>
              <a:spLocks noChangeShapeType="1"/>
            </p:cNvSpPr>
            <p:nvPr/>
          </p:nvSpPr>
          <p:spPr bwMode="auto">
            <a:xfrm>
              <a:off x="3019" y="3810"/>
              <a:ext cx="2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31" name="Line 43"/>
            <p:cNvSpPr>
              <a:spLocks noChangeShapeType="1"/>
            </p:cNvSpPr>
            <p:nvPr/>
          </p:nvSpPr>
          <p:spPr bwMode="auto">
            <a:xfrm>
              <a:off x="4665" y="2277"/>
              <a:ext cx="0" cy="1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32" name="Text Box 44"/>
            <p:cNvSpPr txBox="1">
              <a:spLocks noChangeArrowheads="1"/>
            </p:cNvSpPr>
            <p:nvPr/>
          </p:nvSpPr>
          <p:spPr bwMode="auto">
            <a:xfrm>
              <a:off x="4692" y="2251"/>
              <a:ext cx="50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zh-CN">
                  <a:solidFill>
                    <a:schemeClr val="tx1"/>
                  </a:solidFill>
                  <a:effectLst/>
                  <a:ea typeface="楷体_GB2312" pitchFamily="49" charset="-122"/>
                </a:rPr>
                <a:t>长度</a:t>
              </a:r>
              <a:endParaRPr lang="zh-CN" altLang="en-US">
                <a:solidFill>
                  <a:schemeClr val="tx1"/>
                </a:solidFill>
                <a:effectLst/>
                <a:ea typeface="楷体_GB2312" pitchFamily="49" charset="-122"/>
              </a:endParaRPr>
            </a:p>
          </p:txBody>
        </p:sp>
        <p:sp>
          <p:nvSpPr>
            <p:cNvPr id="140333" name="Text Box 45"/>
            <p:cNvSpPr txBox="1">
              <a:spLocks noChangeArrowheads="1"/>
            </p:cNvSpPr>
            <p:nvPr/>
          </p:nvSpPr>
          <p:spPr bwMode="auto">
            <a:xfrm>
              <a:off x="3424" y="2265"/>
              <a:ext cx="89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>
                  <a:solidFill>
                    <a:schemeClr val="tx1"/>
                  </a:solidFill>
                  <a:effectLst/>
                  <a:ea typeface="楷体_GB2312" pitchFamily="49" charset="-122"/>
                </a:rPr>
                <a:t>最短路径</a:t>
              </a:r>
            </a:p>
          </p:txBody>
        </p:sp>
      </p:grpSp>
      <p:sp>
        <p:nvSpPr>
          <p:cNvPr id="140334" name="Text Box 46"/>
          <p:cNvSpPr txBox="1">
            <a:spLocks noChangeArrowheads="1"/>
          </p:cNvSpPr>
          <p:nvPr/>
        </p:nvSpPr>
        <p:spPr bwMode="auto">
          <a:xfrm>
            <a:off x="6448425" y="3925889"/>
            <a:ext cx="1098378" cy="469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) </a:t>
            </a:r>
          </a:p>
        </p:txBody>
      </p:sp>
      <p:sp>
        <p:nvSpPr>
          <p:cNvPr id="140335" name="Text Box 47"/>
          <p:cNvSpPr txBox="1">
            <a:spLocks noChangeArrowheads="1"/>
          </p:cNvSpPr>
          <p:nvPr/>
        </p:nvSpPr>
        <p:spPr bwMode="auto">
          <a:xfrm>
            <a:off x="6448425" y="4316414"/>
            <a:ext cx="1098378" cy="469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) </a:t>
            </a:r>
          </a:p>
        </p:txBody>
      </p:sp>
      <p:sp>
        <p:nvSpPr>
          <p:cNvPr id="140336" name="Text Box 48"/>
          <p:cNvSpPr txBox="1">
            <a:spLocks noChangeArrowheads="1"/>
          </p:cNvSpPr>
          <p:nvPr/>
        </p:nvSpPr>
        <p:spPr bwMode="auto">
          <a:xfrm>
            <a:off x="6448425" y="4708526"/>
            <a:ext cx="1491114" cy="469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) </a:t>
            </a:r>
          </a:p>
        </p:txBody>
      </p:sp>
      <p:sp>
        <p:nvSpPr>
          <p:cNvPr id="140337" name="Text Box 49"/>
          <p:cNvSpPr txBox="1">
            <a:spLocks noChangeArrowheads="1"/>
          </p:cNvSpPr>
          <p:nvPr/>
        </p:nvSpPr>
        <p:spPr bwMode="auto">
          <a:xfrm>
            <a:off x="6448426" y="5103814"/>
            <a:ext cx="1883849" cy="469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) </a:t>
            </a:r>
          </a:p>
        </p:txBody>
      </p:sp>
      <p:sp>
        <p:nvSpPr>
          <p:cNvPr id="140338" name="Text Box 50"/>
          <p:cNvSpPr txBox="1">
            <a:spLocks noChangeArrowheads="1"/>
          </p:cNvSpPr>
          <p:nvPr/>
        </p:nvSpPr>
        <p:spPr bwMode="auto">
          <a:xfrm>
            <a:off x="6448426" y="5497514"/>
            <a:ext cx="2276585" cy="469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5</a:t>
            </a:r>
            <a:r>
              <a:rPr lang="en-US" altLang="zh-CN">
                <a:solidFill>
                  <a:schemeClr val="tx1"/>
                </a:solidFill>
                <a:effectLst/>
              </a:rPr>
              <a:t>) </a:t>
            </a:r>
          </a:p>
        </p:txBody>
      </p:sp>
      <p:sp>
        <p:nvSpPr>
          <p:cNvPr id="140339" name="Text Box 51"/>
          <p:cNvSpPr txBox="1">
            <a:spLocks noChangeArrowheads="1"/>
          </p:cNvSpPr>
          <p:nvPr/>
        </p:nvSpPr>
        <p:spPr bwMode="auto">
          <a:xfrm>
            <a:off x="6448425" y="5886451"/>
            <a:ext cx="1491114" cy="469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6</a:t>
            </a:r>
            <a:r>
              <a:rPr lang="en-US" altLang="zh-CN">
                <a:solidFill>
                  <a:schemeClr val="tx1"/>
                </a:solidFill>
                <a:effectLst/>
              </a:rPr>
              <a:t>) </a:t>
            </a:r>
          </a:p>
        </p:txBody>
      </p:sp>
      <p:sp>
        <p:nvSpPr>
          <p:cNvPr id="140340" name="Text Box 52"/>
          <p:cNvSpPr txBox="1">
            <a:spLocks noChangeArrowheads="1"/>
          </p:cNvSpPr>
          <p:nvPr/>
        </p:nvSpPr>
        <p:spPr bwMode="auto">
          <a:xfrm>
            <a:off x="9401175" y="4400551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zh-CN" sz="2000">
                <a:solidFill>
                  <a:schemeClr val="tx1"/>
                </a:solidFill>
                <a:effectLst/>
              </a:rPr>
              <a:t>8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40341" name="Text Box 53"/>
          <p:cNvSpPr txBox="1">
            <a:spLocks noChangeArrowheads="1"/>
          </p:cNvSpPr>
          <p:nvPr/>
        </p:nvSpPr>
        <p:spPr bwMode="auto">
          <a:xfrm>
            <a:off x="9256713" y="4797426"/>
            <a:ext cx="50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zh-CN" sz="2000">
                <a:solidFill>
                  <a:schemeClr val="tx1"/>
                </a:solidFill>
                <a:effectLst/>
              </a:rPr>
              <a:t>13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40342" name="Text Box 54"/>
          <p:cNvSpPr txBox="1">
            <a:spLocks noChangeArrowheads="1"/>
          </p:cNvSpPr>
          <p:nvPr/>
        </p:nvSpPr>
        <p:spPr bwMode="auto">
          <a:xfrm>
            <a:off x="9256713" y="5192714"/>
            <a:ext cx="50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zh-CN" sz="2000">
                <a:solidFill>
                  <a:schemeClr val="tx1"/>
                </a:solidFill>
                <a:effectLst/>
              </a:rPr>
              <a:t>19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40343" name="Text Box 55"/>
          <p:cNvSpPr txBox="1">
            <a:spLocks noChangeArrowheads="1"/>
          </p:cNvSpPr>
          <p:nvPr/>
        </p:nvSpPr>
        <p:spPr bwMode="auto">
          <a:xfrm>
            <a:off x="9256713" y="5589589"/>
            <a:ext cx="506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zh-CN" sz="2000">
                <a:solidFill>
                  <a:schemeClr val="tx1"/>
                </a:solidFill>
                <a:effectLst/>
              </a:rPr>
              <a:t>21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40344" name="Text Box 56"/>
          <p:cNvSpPr txBox="1">
            <a:spLocks noChangeArrowheads="1"/>
          </p:cNvSpPr>
          <p:nvPr/>
        </p:nvSpPr>
        <p:spPr bwMode="auto">
          <a:xfrm>
            <a:off x="9256713" y="5997576"/>
            <a:ext cx="50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zh-CN" sz="2000">
                <a:solidFill>
                  <a:schemeClr val="tx1"/>
                </a:solidFill>
                <a:effectLst/>
              </a:rPr>
              <a:t>20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40388" name="Text Box 100"/>
          <p:cNvSpPr txBox="1">
            <a:spLocks noChangeArrowheads="1"/>
          </p:cNvSpPr>
          <p:nvPr/>
        </p:nvSpPr>
        <p:spPr bwMode="auto">
          <a:xfrm>
            <a:off x="6413500" y="549276"/>
            <a:ext cx="3525838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从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1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到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的路径：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5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：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20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4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5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：</a:t>
            </a:r>
            <a:r>
              <a:rPr lang="en-US" altLang="zh-CN">
                <a:solidFill>
                  <a:srgbClr val="0000FF"/>
                </a:solidFill>
                <a:effectLst/>
                <a:ea typeface="华文中宋" pitchFamily="2" charset="-122"/>
              </a:rPr>
              <a:t>14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：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23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4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：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17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4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6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：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24</a:t>
            </a:r>
          </a:p>
        </p:txBody>
      </p:sp>
      <p:sp>
        <p:nvSpPr>
          <p:cNvPr id="140389" name="Rectangle 101"/>
          <p:cNvSpPr>
            <a:spLocks noChangeArrowheads="1"/>
          </p:cNvSpPr>
          <p:nvPr/>
        </p:nvSpPr>
        <p:spPr bwMode="auto">
          <a:xfrm>
            <a:off x="2179639" y="476250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例： </a:t>
            </a:r>
          </a:p>
        </p:txBody>
      </p:sp>
      <p:grpSp>
        <p:nvGrpSpPr>
          <p:cNvPr id="140390" name="Group 102"/>
          <p:cNvGrpSpPr>
            <a:grpSpLocks/>
          </p:cNvGrpSpPr>
          <p:nvPr/>
        </p:nvGrpSpPr>
        <p:grpSpPr bwMode="auto">
          <a:xfrm>
            <a:off x="2281239" y="765176"/>
            <a:ext cx="3959225" cy="2328863"/>
            <a:chOff x="295" y="2359"/>
            <a:chExt cx="2494" cy="1467"/>
          </a:xfrm>
        </p:grpSpPr>
        <p:sp>
          <p:nvSpPr>
            <p:cNvPr id="140391" name="Oval 103"/>
            <p:cNvSpPr>
              <a:spLocks noChangeArrowheads="1"/>
            </p:cNvSpPr>
            <p:nvPr/>
          </p:nvSpPr>
          <p:spPr bwMode="auto">
            <a:xfrm>
              <a:off x="793" y="2466"/>
              <a:ext cx="318" cy="31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140392" name="Oval 104"/>
            <p:cNvSpPr>
              <a:spLocks noChangeArrowheads="1"/>
            </p:cNvSpPr>
            <p:nvPr/>
          </p:nvSpPr>
          <p:spPr bwMode="auto">
            <a:xfrm>
              <a:off x="1879" y="2465"/>
              <a:ext cx="318" cy="318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40393" name="Oval 105"/>
            <p:cNvSpPr>
              <a:spLocks noChangeArrowheads="1"/>
            </p:cNvSpPr>
            <p:nvPr/>
          </p:nvSpPr>
          <p:spPr bwMode="auto">
            <a:xfrm>
              <a:off x="2471" y="2949"/>
              <a:ext cx="318" cy="318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40394" name="Oval 106"/>
            <p:cNvSpPr>
              <a:spLocks noChangeArrowheads="1"/>
            </p:cNvSpPr>
            <p:nvPr/>
          </p:nvSpPr>
          <p:spPr bwMode="auto">
            <a:xfrm>
              <a:off x="295" y="2867"/>
              <a:ext cx="318" cy="318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40395" name="Oval 107"/>
            <p:cNvSpPr>
              <a:spLocks noChangeArrowheads="1"/>
            </p:cNvSpPr>
            <p:nvPr/>
          </p:nvSpPr>
          <p:spPr bwMode="auto">
            <a:xfrm>
              <a:off x="727" y="3508"/>
              <a:ext cx="318" cy="318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40396" name="Oval 108"/>
            <p:cNvSpPr>
              <a:spLocks noChangeArrowheads="1"/>
            </p:cNvSpPr>
            <p:nvPr/>
          </p:nvSpPr>
          <p:spPr bwMode="auto">
            <a:xfrm>
              <a:off x="1303" y="3009"/>
              <a:ext cx="318" cy="318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40397" name="Oval 109"/>
            <p:cNvSpPr>
              <a:spLocks noChangeArrowheads="1"/>
            </p:cNvSpPr>
            <p:nvPr/>
          </p:nvSpPr>
          <p:spPr bwMode="auto">
            <a:xfrm>
              <a:off x="1882" y="3508"/>
              <a:ext cx="318" cy="31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140398" name="Text Box 110"/>
            <p:cNvSpPr txBox="1">
              <a:spLocks noChangeArrowheads="1"/>
            </p:cNvSpPr>
            <p:nvPr/>
          </p:nvSpPr>
          <p:spPr bwMode="auto">
            <a:xfrm>
              <a:off x="491" y="263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sp>
          <p:nvSpPr>
            <p:cNvPr id="140399" name="Text Box 111"/>
            <p:cNvSpPr txBox="1">
              <a:spLocks noChangeArrowheads="1"/>
            </p:cNvSpPr>
            <p:nvPr/>
          </p:nvSpPr>
          <p:spPr bwMode="auto">
            <a:xfrm>
              <a:off x="1338" y="2359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15</a:t>
              </a:r>
            </a:p>
          </p:txBody>
        </p:sp>
        <p:sp>
          <p:nvSpPr>
            <p:cNvPr id="140400" name="Text Box 112"/>
            <p:cNvSpPr txBox="1">
              <a:spLocks noChangeArrowheads="1"/>
            </p:cNvSpPr>
            <p:nvPr/>
          </p:nvSpPr>
          <p:spPr bwMode="auto">
            <a:xfrm>
              <a:off x="340" y="325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12</a:t>
              </a:r>
            </a:p>
          </p:txBody>
        </p:sp>
        <p:sp>
          <p:nvSpPr>
            <p:cNvPr id="140401" name="Text Box 113"/>
            <p:cNvSpPr txBox="1">
              <a:spLocks noChangeArrowheads="1"/>
            </p:cNvSpPr>
            <p:nvPr/>
          </p:nvSpPr>
          <p:spPr bwMode="auto">
            <a:xfrm>
              <a:off x="990" y="319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40402" name="Text Box 114"/>
            <p:cNvSpPr txBox="1">
              <a:spLocks noChangeArrowheads="1"/>
            </p:cNvSpPr>
            <p:nvPr/>
          </p:nvSpPr>
          <p:spPr bwMode="auto">
            <a:xfrm>
              <a:off x="1020" y="2813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40403" name="Text Box 115"/>
            <p:cNvSpPr txBox="1">
              <a:spLocks noChangeArrowheads="1"/>
            </p:cNvSpPr>
            <p:nvPr/>
          </p:nvSpPr>
          <p:spPr bwMode="auto">
            <a:xfrm>
              <a:off x="2350" y="258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40404" name="Text Box 116"/>
            <p:cNvSpPr txBox="1">
              <a:spLocks noChangeArrowheads="1"/>
            </p:cNvSpPr>
            <p:nvPr/>
          </p:nvSpPr>
          <p:spPr bwMode="auto">
            <a:xfrm>
              <a:off x="2290" y="331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40405" name="Text Box 117"/>
            <p:cNvSpPr txBox="1">
              <a:spLocks noChangeArrowheads="1"/>
            </p:cNvSpPr>
            <p:nvPr/>
          </p:nvSpPr>
          <p:spPr bwMode="auto">
            <a:xfrm>
              <a:off x="2033" y="299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40406" name="Text Box 118"/>
            <p:cNvSpPr txBox="1">
              <a:spLocks noChangeArrowheads="1"/>
            </p:cNvSpPr>
            <p:nvPr/>
          </p:nvSpPr>
          <p:spPr bwMode="auto">
            <a:xfrm>
              <a:off x="1715" y="282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40407" name="Text Box 119"/>
            <p:cNvSpPr txBox="1">
              <a:spLocks noChangeArrowheads="1"/>
            </p:cNvSpPr>
            <p:nvPr/>
          </p:nvSpPr>
          <p:spPr bwMode="auto">
            <a:xfrm>
              <a:off x="1665" y="3175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11</a:t>
              </a:r>
            </a:p>
          </p:txBody>
        </p:sp>
        <p:sp>
          <p:nvSpPr>
            <p:cNvPr id="140408" name="Text Box 120"/>
            <p:cNvSpPr txBox="1">
              <a:spLocks noChangeArrowheads="1"/>
            </p:cNvSpPr>
            <p:nvPr/>
          </p:nvSpPr>
          <p:spPr bwMode="auto">
            <a:xfrm>
              <a:off x="1255" y="3437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16</a:t>
              </a:r>
            </a:p>
          </p:txBody>
        </p:sp>
        <p:cxnSp>
          <p:nvCxnSpPr>
            <p:cNvPr id="140409" name="AutoShape 121"/>
            <p:cNvCxnSpPr>
              <a:cxnSpLocks noChangeShapeType="1"/>
              <a:stCxn id="140394" idx="7"/>
              <a:endCxn id="140391" idx="3"/>
            </p:cNvCxnSpPr>
            <p:nvPr/>
          </p:nvCxnSpPr>
          <p:spPr bwMode="auto">
            <a:xfrm flipV="1">
              <a:off x="566" y="2737"/>
              <a:ext cx="274" cy="17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10" name="AutoShape 122"/>
            <p:cNvCxnSpPr>
              <a:cxnSpLocks noChangeShapeType="1"/>
              <a:stCxn id="140391" idx="6"/>
              <a:endCxn id="140392" idx="2"/>
            </p:cNvCxnSpPr>
            <p:nvPr/>
          </p:nvCxnSpPr>
          <p:spPr bwMode="auto">
            <a:xfrm flipV="1">
              <a:off x="1111" y="2624"/>
              <a:ext cx="768" cy="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11" name="AutoShape 123"/>
            <p:cNvCxnSpPr>
              <a:cxnSpLocks noChangeShapeType="1"/>
              <a:stCxn id="140392" idx="6"/>
              <a:endCxn id="140393" idx="1"/>
            </p:cNvCxnSpPr>
            <p:nvPr/>
          </p:nvCxnSpPr>
          <p:spPr bwMode="auto">
            <a:xfrm>
              <a:off x="2197" y="2624"/>
              <a:ext cx="321" cy="37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12" name="AutoShape 124"/>
            <p:cNvCxnSpPr>
              <a:cxnSpLocks noChangeShapeType="1"/>
              <a:stCxn id="140393" idx="3"/>
              <a:endCxn id="140397" idx="7"/>
            </p:cNvCxnSpPr>
            <p:nvPr/>
          </p:nvCxnSpPr>
          <p:spPr bwMode="auto">
            <a:xfrm flipH="1">
              <a:off x="2153" y="3220"/>
              <a:ext cx="365" cy="3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13" name="AutoShape 125"/>
            <p:cNvCxnSpPr>
              <a:cxnSpLocks noChangeShapeType="1"/>
              <a:stCxn id="140392" idx="4"/>
              <a:endCxn id="140397" idx="0"/>
            </p:cNvCxnSpPr>
            <p:nvPr/>
          </p:nvCxnSpPr>
          <p:spPr bwMode="auto">
            <a:xfrm>
              <a:off x="2038" y="2783"/>
              <a:ext cx="3" cy="72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14" name="AutoShape 126"/>
            <p:cNvCxnSpPr>
              <a:cxnSpLocks noChangeShapeType="1"/>
              <a:stCxn id="140397" idx="1"/>
              <a:endCxn id="140396" idx="5"/>
            </p:cNvCxnSpPr>
            <p:nvPr/>
          </p:nvCxnSpPr>
          <p:spPr bwMode="auto">
            <a:xfrm flipH="1" flipV="1">
              <a:off x="1574" y="3280"/>
              <a:ext cx="355" cy="27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15" name="AutoShape 127"/>
            <p:cNvCxnSpPr>
              <a:cxnSpLocks noChangeShapeType="1"/>
              <a:stCxn id="140395" idx="6"/>
              <a:endCxn id="140397" idx="2"/>
            </p:cNvCxnSpPr>
            <p:nvPr/>
          </p:nvCxnSpPr>
          <p:spPr bwMode="auto">
            <a:xfrm>
              <a:off x="1045" y="3667"/>
              <a:ext cx="837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16" name="AutoShape 128"/>
            <p:cNvCxnSpPr>
              <a:cxnSpLocks noChangeShapeType="1"/>
              <a:stCxn id="140396" idx="3"/>
              <a:endCxn id="140395" idx="7"/>
            </p:cNvCxnSpPr>
            <p:nvPr/>
          </p:nvCxnSpPr>
          <p:spPr bwMode="auto">
            <a:xfrm flipH="1">
              <a:off x="998" y="3280"/>
              <a:ext cx="352" cy="27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17" name="AutoShape 129"/>
            <p:cNvCxnSpPr>
              <a:cxnSpLocks noChangeShapeType="1"/>
              <a:stCxn id="140395" idx="1"/>
              <a:endCxn id="140394" idx="5"/>
            </p:cNvCxnSpPr>
            <p:nvPr/>
          </p:nvCxnSpPr>
          <p:spPr bwMode="auto">
            <a:xfrm flipH="1" flipV="1">
              <a:off x="566" y="3138"/>
              <a:ext cx="208" cy="4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18" name="AutoShape 130"/>
            <p:cNvCxnSpPr>
              <a:cxnSpLocks noChangeShapeType="1"/>
              <a:stCxn id="140396" idx="7"/>
              <a:endCxn id="140392" idx="3"/>
            </p:cNvCxnSpPr>
            <p:nvPr/>
          </p:nvCxnSpPr>
          <p:spPr bwMode="auto">
            <a:xfrm flipV="1">
              <a:off x="1574" y="2736"/>
              <a:ext cx="352" cy="32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19" name="AutoShape 131"/>
            <p:cNvCxnSpPr>
              <a:cxnSpLocks noChangeShapeType="1"/>
              <a:stCxn id="140391" idx="5"/>
              <a:endCxn id="140396" idx="1"/>
            </p:cNvCxnSpPr>
            <p:nvPr/>
          </p:nvCxnSpPr>
          <p:spPr bwMode="auto">
            <a:xfrm>
              <a:off x="1064" y="2737"/>
              <a:ext cx="286" cy="31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cxnSp>
        <p:nvCxnSpPr>
          <p:cNvPr id="140421" name="AutoShape 133"/>
          <p:cNvCxnSpPr>
            <a:cxnSpLocks noChangeShapeType="1"/>
            <a:stCxn id="140391" idx="5"/>
            <a:endCxn id="140396" idx="1"/>
          </p:cNvCxnSpPr>
          <p:nvPr/>
        </p:nvCxnSpPr>
        <p:spPr bwMode="auto">
          <a:xfrm>
            <a:off x="3502026" y="1365251"/>
            <a:ext cx="454025" cy="50641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40422" name="AutoShape 134"/>
          <p:cNvCxnSpPr>
            <a:cxnSpLocks noChangeShapeType="1"/>
            <a:stCxn id="140396" idx="7"/>
            <a:endCxn id="140392" idx="3"/>
          </p:cNvCxnSpPr>
          <p:nvPr/>
        </p:nvCxnSpPr>
        <p:spPr bwMode="auto">
          <a:xfrm flipV="1">
            <a:off x="4311650" y="1363663"/>
            <a:ext cx="558800" cy="50800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40423" name="AutoShape 135"/>
          <p:cNvCxnSpPr>
            <a:cxnSpLocks noChangeShapeType="1"/>
            <a:stCxn id="140392" idx="6"/>
            <a:endCxn id="140393" idx="1"/>
          </p:cNvCxnSpPr>
          <p:nvPr/>
        </p:nvCxnSpPr>
        <p:spPr bwMode="auto">
          <a:xfrm>
            <a:off x="5300664" y="1185863"/>
            <a:ext cx="509587" cy="59055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40424" name="AutoShape 136"/>
          <p:cNvCxnSpPr>
            <a:cxnSpLocks noChangeShapeType="1"/>
            <a:stCxn id="140393" idx="3"/>
            <a:endCxn id="140397" idx="7"/>
          </p:cNvCxnSpPr>
          <p:nvPr/>
        </p:nvCxnSpPr>
        <p:spPr bwMode="auto">
          <a:xfrm flipH="1">
            <a:off x="5230814" y="2132013"/>
            <a:ext cx="579437" cy="531812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grpSp>
        <p:nvGrpSpPr>
          <p:cNvPr id="140436" name="Group 148"/>
          <p:cNvGrpSpPr>
            <a:grpSpLocks/>
          </p:cNvGrpSpPr>
          <p:nvPr/>
        </p:nvGrpSpPr>
        <p:grpSpPr bwMode="auto">
          <a:xfrm>
            <a:off x="2281239" y="3429000"/>
            <a:ext cx="3292475" cy="2952750"/>
            <a:chOff x="295" y="2205"/>
            <a:chExt cx="2074" cy="1860"/>
          </a:xfrm>
        </p:grpSpPr>
        <p:sp>
          <p:nvSpPr>
            <p:cNvPr id="140294" name="Oval 6"/>
            <p:cNvSpPr>
              <a:spLocks noChangeArrowheads="1"/>
            </p:cNvSpPr>
            <p:nvPr/>
          </p:nvSpPr>
          <p:spPr bwMode="auto">
            <a:xfrm>
              <a:off x="1511" y="3397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40295" name="Oval 7"/>
            <p:cNvSpPr>
              <a:spLocks noChangeArrowheads="1"/>
            </p:cNvSpPr>
            <p:nvPr/>
          </p:nvSpPr>
          <p:spPr bwMode="auto">
            <a:xfrm>
              <a:off x="1511" y="277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140296" name="Oval 8"/>
            <p:cNvSpPr>
              <a:spLocks noChangeArrowheads="1"/>
            </p:cNvSpPr>
            <p:nvPr/>
          </p:nvSpPr>
          <p:spPr bwMode="auto">
            <a:xfrm>
              <a:off x="2085" y="3146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40297" name="Oval 9"/>
            <p:cNvSpPr>
              <a:spLocks noChangeArrowheads="1"/>
            </p:cNvSpPr>
            <p:nvPr/>
          </p:nvSpPr>
          <p:spPr bwMode="auto">
            <a:xfrm>
              <a:off x="736" y="378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40298" name="Oval 10"/>
            <p:cNvSpPr>
              <a:spLocks noChangeArrowheads="1"/>
            </p:cNvSpPr>
            <p:nvPr/>
          </p:nvSpPr>
          <p:spPr bwMode="auto">
            <a:xfrm>
              <a:off x="736" y="3262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40299" name="Oval 11"/>
            <p:cNvSpPr>
              <a:spLocks noChangeArrowheads="1"/>
            </p:cNvSpPr>
            <p:nvPr/>
          </p:nvSpPr>
          <p:spPr bwMode="auto">
            <a:xfrm>
              <a:off x="736" y="2750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40300" name="Oval 12"/>
            <p:cNvSpPr>
              <a:spLocks noChangeArrowheads="1"/>
            </p:cNvSpPr>
            <p:nvPr/>
          </p:nvSpPr>
          <p:spPr bwMode="auto">
            <a:xfrm>
              <a:off x="736" y="2205"/>
              <a:ext cx="284" cy="2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0</a:t>
              </a:r>
            </a:p>
          </p:txBody>
        </p:sp>
        <p:sp>
          <p:nvSpPr>
            <p:cNvPr id="140311" name="Text Box 23"/>
            <p:cNvSpPr txBox="1">
              <a:spLocks noChangeArrowheads="1"/>
            </p:cNvSpPr>
            <p:nvPr/>
          </p:nvSpPr>
          <p:spPr bwMode="auto">
            <a:xfrm>
              <a:off x="703" y="244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40312" name="Text Box 24"/>
            <p:cNvSpPr txBox="1">
              <a:spLocks noChangeArrowheads="1"/>
            </p:cNvSpPr>
            <p:nvPr/>
          </p:nvSpPr>
          <p:spPr bwMode="auto">
            <a:xfrm>
              <a:off x="703" y="29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40313" name="Text Box 25"/>
            <p:cNvSpPr txBox="1">
              <a:spLocks noChangeArrowheads="1"/>
            </p:cNvSpPr>
            <p:nvPr/>
          </p:nvSpPr>
          <p:spPr bwMode="auto">
            <a:xfrm>
              <a:off x="703" y="350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40314" name="Text Box 26"/>
            <p:cNvSpPr txBox="1">
              <a:spLocks noChangeArrowheads="1"/>
            </p:cNvSpPr>
            <p:nvPr/>
          </p:nvSpPr>
          <p:spPr bwMode="auto">
            <a:xfrm>
              <a:off x="1217" y="37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40315" name="Text Box 27"/>
            <p:cNvSpPr txBox="1">
              <a:spLocks noChangeArrowheads="1"/>
            </p:cNvSpPr>
            <p:nvPr/>
          </p:nvSpPr>
          <p:spPr bwMode="auto">
            <a:xfrm>
              <a:off x="295" y="2993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30 </a:t>
              </a:r>
            </a:p>
          </p:txBody>
        </p:sp>
        <p:sp>
          <p:nvSpPr>
            <p:cNvPr id="140316" name="Text Box 28"/>
            <p:cNvSpPr txBox="1">
              <a:spLocks noChangeArrowheads="1"/>
            </p:cNvSpPr>
            <p:nvPr/>
          </p:nvSpPr>
          <p:spPr bwMode="auto">
            <a:xfrm>
              <a:off x="1166" y="2371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13</a:t>
              </a:r>
            </a:p>
          </p:txBody>
        </p:sp>
        <p:sp>
          <p:nvSpPr>
            <p:cNvPr id="140317" name="Text Box 29"/>
            <p:cNvSpPr txBox="1">
              <a:spLocks noChangeArrowheads="1"/>
            </p:cNvSpPr>
            <p:nvPr/>
          </p:nvSpPr>
          <p:spPr bwMode="auto">
            <a:xfrm>
              <a:off x="1852" y="284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140318" name="Text Box 30"/>
            <p:cNvSpPr txBox="1">
              <a:spLocks noChangeArrowheads="1"/>
            </p:cNvSpPr>
            <p:nvPr/>
          </p:nvSpPr>
          <p:spPr bwMode="auto">
            <a:xfrm>
              <a:off x="1846" y="3414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17</a:t>
              </a:r>
            </a:p>
          </p:txBody>
        </p:sp>
        <p:sp>
          <p:nvSpPr>
            <p:cNvPr id="140319" name="Text Box 31"/>
            <p:cNvSpPr txBox="1">
              <a:spLocks noChangeArrowheads="1"/>
            </p:cNvSpPr>
            <p:nvPr/>
          </p:nvSpPr>
          <p:spPr bwMode="auto">
            <a:xfrm>
              <a:off x="1746" y="229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32</a:t>
              </a:r>
            </a:p>
          </p:txBody>
        </p:sp>
        <p:sp>
          <p:nvSpPr>
            <p:cNvPr id="140320" name="Text Box 32"/>
            <p:cNvSpPr txBox="1">
              <a:spLocks noChangeArrowheads="1"/>
            </p:cNvSpPr>
            <p:nvPr/>
          </p:nvSpPr>
          <p:spPr bwMode="auto">
            <a:xfrm>
              <a:off x="1474" y="306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cxnSp>
          <p:nvCxnSpPr>
            <p:cNvPr id="140425" name="AutoShape 137"/>
            <p:cNvCxnSpPr>
              <a:cxnSpLocks noChangeShapeType="1"/>
              <a:stCxn id="140300" idx="4"/>
              <a:endCxn id="140299" idx="0"/>
            </p:cNvCxnSpPr>
            <p:nvPr/>
          </p:nvCxnSpPr>
          <p:spPr bwMode="auto">
            <a:xfrm>
              <a:off x="878" y="2489"/>
              <a:ext cx="0" cy="2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26" name="AutoShape 138"/>
            <p:cNvCxnSpPr>
              <a:cxnSpLocks noChangeShapeType="1"/>
              <a:stCxn id="140300" idx="2"/>
              <a:endCxn id="140297" idx="2"/>
            </p:cNvCxnSpPr>
            <p:nvPr/>
          </p:nvCxnSpPr>
          <p:spPr bwMode="auto">
            <a:xfrm rot="10800000" flipH="1" flipV="1">
              <a:off x="736" y="2347"/>
              <a:ext cx="1" cy="1576"/>
            </a:xfrm>
            <a:prstGeom prst="curvedConnector3">
              <a:avLst>
                <a:gd name="adj1" fmla="val -14400000"/>
              </a:avLst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27" name="AutoShape 139"/>
            <p:cNvCxnSpPr>
              <a:cxnSpLocks noChangeShapeType="1"/>
              <a:stCxn id="140299" idx="4"/>
              <a:endCxn id="140298" idx="0"/>
            </p:cNvCxnSpPr>
            <p:nvPr/>
          </p:nvCxnSpPr>
          <p:spPr bwMode="auto">
            <a:xfrm>
              <a:off x="878" y="3034"/>
              <a:ext cx="0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28" name="AutoShape 140"/>
            <p:cNvCxnSpPr>
              <a:cxnSpLocks noChangeShapeType="1"/>
              <a:stCxn id="140298" idx="4"/>
              <a:endCxn id="140297" idx="0"/>
            </p:cNvCxnSpPr>
            <p:nvPr/>
          </p:nvCxnSpPr>
          <p:spPr bwMode="auto">
            <a:xfrm>
              <a:off x="878" y="3546"/>
              <a:ext cx="0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29" name="AutoShape 141"/>
            <p:cNvCxnSpPr>
              <a:cxnSpLocks noChangeShapeType="1"/>
              <a:stCxn id="140300" idx="6"/>
              <a:endCxn id="140296" idx="7"/>
            </p:cNvCxnSpPr>
            <p:nvPr/>
          </p:nvCxnSpPr>
          <p:spPr bwMode="auto">
            <a:xfrm>
              <a:off x="1020" y="2347"/>
              <a:ext cx="1307" cy="841"/>
            </a:xfrm>
            <a:prstGeom prst="curvedConnector2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30" name="AutoShape 142"/>
            <p:cNvCxnSpPr>
              <a:cxnSpLocks noChangeShapeType="1"/>
              <a:stCxn id="140300" idx="5"/>
              <a:endCxn id="140295" idx="1"/>
            </p:cNvCxnSpPr>
            <p:nvPr/>
          </p:nvCxnSpPr>
          <p:spPr bwMode="auto">
            <a:xfrm>
              <a:off x="978" y="2447"/>
              <a:ext cx="575" cy="36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31" name="AutoShape 143"/>
            <p:cNvCxnSpPr>
              <a:cxnSpLocks noChangeShapeType="1"/>
              <a:stCxn id="140295" idx="5"/>
              <a:endCxn id="140296" idx="1"/>
            </p:cNvCxnSpPr>
            <p:nvPr/>
          </p:nvCxnSpPr>
          <p:spPr bwMode="auto">
            <a:xfrm>
              <a:off x="1753" y="3013"/>
              <a:ext cx="374" cy="17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32" name="AutoShape 144"/>
            <p:cNvCxnSpPr>
              <a:cxnSpLocks noChangeShapeType="1"/>
              <a:stCxn id="140295" idx="4"/>
              <a:endCxn id="140294" idx="0"/>
            </p:cNvCxnSpPr>
            <p:nvPr/>
          </p:nvCxnSpPr>
          <p:spPr bwMode="auto">
            <a:xfrm>
              <a:off x="1653" y="3055"/>
              <a:ext cx="0" cy="34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33" name="AutoShape 145"/>
            <p:cNvCxnSpPr>
              <a:cxnSpLocks noChangeShapeType="1"/>
              <a:stCxn id="140294" idx="6"/>
              <a:endCxn id="140296" idx="3"/>
            </p:cNvCxnSpPr>
            <p:nvPr/>
          </p:nvCxnSpPr>
          <p:spPr bwMode="auto">
            <a:xfrm flipV="1">
              <a:off x="1795" y="3388"/>
              <a:ext cx="332" cy="15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34" name="AutoShape 146"/>
            <p:cNvCxnSpPr>
              <a:cxnSpLocks noChangeShapeType="1"/>
              <a:stCxn id="140297" idx="6"/>
              <a:endCxn id="140294" idx="3"/>
            </p:cNvCxnSpPr>
            <p:nvPr/>
          </p:nvCxnSpPr>
          <p:spPr bwMode="auto">
            <a:xfrm flipV="1">
              <a:off x="1020" y="3639"/>
              <a:ext cx="533" cy="28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40437" name="Text Box 149"/>
          <p:cNvSpPr txBox="1">
            <a:spLocks noChangeArrowheads="1"/>
          </p:cNvSpPr>
          <p:nvPr/>
        </p:nvSpPr>
        <p:spPr bwMode="auto">
          <a:xfrm>
            <a:off x="2928938" y="476250"/>
            <a:ext cx="86836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新魏" pitchFamily="2" charset="-122"/>
                <a:ea typeface="华文新魏" pitchFamily="2" charset="-122"/>
              </a:rPr>
              <a:t>源点 </a:t>
            </a:r>
          </a:p>
        </p:txBody>
      </p:sp>
      <p:sp>
        <p:nvSpPr>
          <p:cNvPr id="140438" name="Text Box 150"/>
          <p:cNvSpPr txBox="1">
            <a:spLocks noChangeArrowheads="1"/>
          </p:cNvSpPr>
          <p:nvPr/>
        </p:nvSpPr>
        <p:spPr bwMode="auto">
          <a:xfrm>
            <a:off x="4656138" y="3043238"/>
            <a:ext cx="86836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新魏" pitchFamily="2" charset="-122"/>
                <a:ea typeface="华文新魏" pitchFamily="2" charset="-122"/>
              </a:rPr>
              <a:t>终点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0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0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0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0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0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0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0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0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0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0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0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0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0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0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0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0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0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0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0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0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0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0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0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0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0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0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0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0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4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1000"/>
                                        <p:tgtEl>
                                          <p:spTgt spid="14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1000"/>
                                        <p:tgtEl>
                                          <p:spTgt spid="14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1000"/>
                                        <p:tgtEl>
                                          <p:spTgt spid="140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3000" fill="hold"/>
                                        <p:tgtEl>
                                          <p:spTgt spid="140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0" fill="hold"/>
                                        <p:tgtEl>
                                          <p:spTgt spid="140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40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40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2000" fill="hold"/>
                                        <p:tgtEl>
                                          <p:spTgt spid="140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000" fill="hold"/>
                                        <p:tgtEl>
                                          <p:spTgt spid="140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40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2000" fill="hold"/>
                                        <p:tgtEl>
                                          <p:spTgt spid="140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2000" fill="hold"/>
                                        <p:tgtEl>
                                          <p:spTgt spid="140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40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2000" fill="hold"/>
                                        <p:tgtEl>
                                          <p:spTgt spid="140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2000" fill="hold"/>
                                        <p:tgtEl>
                                          <p:spTgt spid="140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40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2000" fill="hold"/>
                                        <p:tgtEl>
                                          <p:spTgt spid="140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2000" fill="hold"/>
                                        <p:tgtEl>
                                          <p:spTgt spid="140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40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2000" fill="hold"/>
                                        <p:tgtEl>
                                          <p:spTgt spid="140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2000" fill="hold"/>
                                        <p:tgtEl>
                                          <p:spTgt spid="140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40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2000" fill="hold"/>
                                        <p:tgtEl>
                                          <p:spTgt spid="140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2000" fill="hold"/>
                                        <p:tgtEl>
                                          <p:spTgt spid="140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322" grpId="0"/>
      <p:bldP spid="140334" grpId="0"/>
      <p:bldP spid="140335" grpId="0"/>
      <p:bldP spid="140336" grpId="0"/>
      <p:bldP spid="140338" grpId="0"/>
      <p:bldP spid="140339" grpId="0"/>
      <p:bldP spid="140340" grpId="0"/>
      <p:bldP spid="140341" grpId="0"/>
      <p:bldP spid="140388" grpId="0" uiExpand="1" build="p" autoUpdateAnimBg="0"/>
      <p:bldP spid="140437" grpId="0"/>
      <p:bldP spid="140438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22" name="Rectangle 10"/>
          <p:cNvSpPr>
            <a:spLocks noChangeArrowheads="1"/>
          </p:cNvSpPr>
          <p:nvPr/>
        </p:nvSpPr>
        <p:spPr bwMode="auto">
          <a:xfrm>
            <a:off x="1976439" y="2794000"/>
            <a:ext cx="2111375" cy="11509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两种最常见的 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最短路径问题 </a:t>
            </a:r>
          </a:p>
        </p:txBody>
      </p:sp>
      <p:sp>
        <p:nvSpPr>
          <p:cNvPr id="141323" name="AutoShape 11"/>
          <p:cNvSpPr>
            <a:spLocks/>
          </p:cNvSpPr>
          <p:nvPr/>
        </p:nvSpPr>
        <p:spPr bwMode="auto">
          <a:xfrm>
            <a:off x="3858469" y="1527798"/>
            <a:ext cx="518818" cy="3845418"/>
          </a:xfrm>
          <a:prstGeom prst="leftBrace">
            <a:avLst>
              <a:gd name="adj1" fmla="val 114871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normAutofit/>
          </a:bodyPr>
          <a:lstStyle/>
          <a:p>
            <a:endParaRPr lang="zh-CN" altLang="en-US"/>
          </a:p>
        </p:txBody>
      </p:sp>
      <p:sp>
        <p:nvSpPr>
          <p:cNvPr id="141324" name="Rectangle 12"/>
          <p:cNvSpPr>
            <a:spLocks noChangeArrowheads="1"/>
          </p:cNvSpPr>
          <p:nvPr/>
        </p:nvSpPr>
        <p:spPr bwMode="auto">
          <a:xfrm>
            <a:off x="4370388" y="1217613"/>
            <a:ext cx="2317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单源点最短路径</a:t>
            </a:r>
          </a:p>
        </p:txBody>
      </p:sp>
      <p:sp>
        <p:nvSpPr>
          <p:cNvPr id="141325" name="Rectangle 13"/>
          <p:cNvSpPr>
            <a:spLocks noChangeArrowheads="1"/>
          </p:cNvSpPr>
          <p:nvPr/>
        </p:nvSpPr>
        <p:spPr bwMode="auto">
          <a:xfrm>
            <a:off x="4303713" y="5153025"/>
            <a:ext cx="3232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所有顶点间的最短路径</a:t>
            </a:r>
          </a:p>
        </p:txBody>
      </p:sp>
      <p:sp>
        <p:nvSpPr>
          <p:cNvPr id="141327" name="AutoShape 15"/>
          <p:cNvSpPr>
            <a:spLocks noChangeArrowheads="1"/>
          </p:cNvSpPr>
          <p:nvPr/>
        </p:nvSpPr>
        <p:spPr bwMode="auto">
          <a:xfrm>
            <a:off x="6672263" y="1917701"/>
            <a:ext cx="3384550" cy="1439863"/>
          </a:xfrm>
          <a:prstGeom prst="wedgeRoundRectCallout">
            <a:avLst>
              <a:gd name="adj1" fmla="val -48310"/>
              <a:gd name="adj2" fmla="val -79218"/>
              <a:gd name="adj3" fmla="val 16667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40000"/>
              </a:lnSpc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从某个源点到其余 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   各顶点的最短路径 </a:t>
            </a:r>
          </a:p>
        </p:txBody>
      </p:sp>
      <p:sp>
        <p:nvSpPr>
          <p:cNvPr id="141329" name="AutoShape 17"/>
          <p:cNvSpPr>
            <a:spLocks noChangeArrowheads="1"/>
          </p:cNvSpPr>
          <p:nvPr/>
        </p:nvSpPr>
        <p:spPr bwMode="auto">
          <a:xfrm>
            <a:off x="7535864" y="3573463"/>
            <a:ext cx="2447925" cy="1295400"/>
          </a:xfrm>
          <a:prstGeom prst="wedgeRoundRectCallout">
            <a:avLst>
              <a:gd name="adj1" fmla="val -47667"/>
              <a:gd name="adj2" fmla="val 92769"/>
              <a:gd name="adj3" fmla="val 16667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每对顶点间</a:t>
            </a:r>
          </a:p>
          <a:p>
            <a:pPr algn="ctr"/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的最短路径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" dur="500"/>
                                        <p:tgtEl>
                                          <p:spTgt spid="141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1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141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141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22" grpId="0"/>
      <p:bldP spid="141323" grpId="0" animBg="1"/>
      <p:bldP spid="141324" grpId="0"/>
      <p:bldP spid="141325" grpId="0"/>
      <p:bldP spid="141327" grpId="0" animBg="1"/>
      <p:bldP spid="141329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40" name="Text Box 4"/>
          <p:cNvSpPr txBox="1">
            <a:spLocks noChangeArrowheads="1"/>
          </p:cNvSpPr>
          <p:nvPr/>
        </p:nvSpPr>
        <p:spPr bwMode="auto">
          <a:xfrm>
            <a:off x="1855789" y="731838"/>
            <a:ext cx="8632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7.6.1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单源点最短路径（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从某个源点到其余各顶点的最短路径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</a:p>
        </p:txBody>
      </p:sp>
      <p:sp>
        <p:nvSpPr>
          <p:cNvPr id="142342" name="Text Box 6"/>
          <p:cNvSpPr txBox="1">
            <a:spLocks noChangeArrowheads="1"/>
          </p:cNvSpPr>
          <p:nvPr/>
        </p:nvSpPr>
        <p:spPr bwMode="auto">
          <a:xfrm>
            <a:off x="2063751" y="836613"/>
            <a:ext cx="5688013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altLang="zh-CN">
                <a:solidFill>
                  <a:schemeClr val="tx1"/>
                </a:solidFill>
                <a:effectLst/>
              </a:rPr>
              <a:t>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怎样求单源点的最短路径呢</a:t>
            </a:r>
            <a:r>
              <a:rPr lang="en-US" altLang="zh-CN" sz="6600">
                <a:effectLst>
                  <a:outerShdw blurRad="38100" dist="38100" dir="2700000" algn="tl">
                    <a:srgbClr val="000000"/>
                  </a:outerShdw>
                </a:effectLst>
              </a:rPr>
              <a:t>?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42343" name="Text Box 7"/>
          <p:cNvSpPr txBox="1">
            <a:spLocks noChangeArrowheads="1"/>
          </p:cNvSpPr>
          <p:nvPr/>
        </p:nvSpPr>
        <p:spPr bwMode="auto">
          <a:xfrm>
            <a:off x="1852614" y="4581526"/>
            <a:ext cx="7915275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  2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迪杰斯特拉（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Dijkstra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）算法： </a:t>
            </a:r>
          </a:p>
          <a:p>
            <a:pPr algn="just">
              <a:lnSpc>
                <a:spcPct val="13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按路径长度递增次序产生各顶点的最短路径。 </a:t>
            </a:r>
          </a:p>
        </p:txBody>
      </p:sp>
      <p:sp>
        <p:nvSpPr>
          <p:cNvPr id="142344" name="Text Box 8"/>
          <p:cNvSpPr txBox="1">
            <a:spLocks noChangeArrowheads="1"/>
          </p:cNvSpPr>
          <p:nvPr/>
        </p:nvSpPr>
        <p:spPr bwMode="auto">
          <a:xfrm>
            <a:off x="1847851" y="1951038"/>
            <a:ext cx="6551613" cy="122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         1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、将源点到终点的所有路径都列出来， </a:t>
            </a:r>
          </a:p>
          <a:p>
            <a:pPr algn="just">
              <a:lnSpc>
                <a:spcPct val="130000"/>
              </a:lnSpc>
            </a:pP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               然后在其中选最短的一条。 </a:t>
            </a:r>
            <a:r>
              <a:rPr lang="zh-CN" altLang="en-US" dirty="0">
                <a:solidFill>
                  <a:srgbClr val="FF0000"/>
                </a:solidFill>
                <a:effectLst/>
                <a:ea typeface="楷体_GB2312" pitchFamily="49" charset="-122"/>
              </a:rPr>
              <a:t>穷举法</a:t>
            </a:r>
          </a:p>
        </p:txBody>
      </p:sp>
      <p:sp>
        <p:nvSpPr>
          <p:cNvPr id="142345" name="Text Box 9"/>
          <p:cNvSpPr txBox="1">
            <a:spLocks noChangeArrowheads="1"/>
          </p:cNvSpPr>
          <p:nvPr/>
        </p:nvSpPr>
        <p:spPr bwMode="auto">
          <a:xfrm>
            <a:off x="1847851" y="3279775"/>
            <a:ext cx="5903913" cy="115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缺点：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当路径特别多时，特别麻烦；</a:t>
            </a:r>
          </a:p>
          <a:p>
            <a:pPr algn="just"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                   没有规律可循。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1000"/>
                                        <p:tgtEl>
                                          <p:spTgt spid="142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2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0" grpId="0" autoUpdateAnimBg="0"/>
      <p:bldP spid="142342" grpId="0" autoUpdateAnimBg="0"/>
      <p:bldP spid="142343" grpId="0" autoUpdateAnimBg="0"/>
      <p:bldP spid="142344" grpId="0" autoUpdateAnimBg="0"/>
      <p:bldP spid="142345" grpId="0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412" name="Group 4"/>
          <p:cNvGrpSpPr>
            <a:grpSpLocks/>
          </p:cNvGrpSpPr>
          <p:nvPr/>
        </p:nvGrpSpPr>
        <p:grpSpPr bwMode="auto">
          <a:xfrm>
            <a:off x="7104064" y="2276475"/>
            <a:ext cx="3292475" cy="2952750"/>
            <a:chOff x="295" y="2205"/>
            <a:chExt cx="2074" cy="1860"/>
          </a:xfrm>
        </p:grpSpPr>
        <p:sp>
          <p:nvSpPr>
            <p:cNvPr id="145413" name="Oval 5"/>
            <p:cNvSpPr>
              <a:spLocks noChangeArrowheads="1"/>
            </p:cNvSpPr>
            <p:nvPr/>
          </p:nvSpPr>
          <p:spPr bwMode="auto">
            <a:xfrm>
              <a:off x="1511" y="3397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f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5414" name="Oval 6"/>
            <p:cNvSpPr>
              <a:spLocks noChangeArrowheads="1"/>
            </p:cNvSpPr>
            <p:nvPr/>
          </p:nvSpPr>
          <p:spPr bwMode="auto">
            <a:xfrm>
              <a:off x="1511" y="277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b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5415" name="Oval 7"/>
            <p:cNvSpPr>
              <a:spLocks noChangeArrowheads="1"/>
            </p:cNvSpPr>
            <p:nvPr/>
          </p:nvSpPr>
          <p:spPr bwMode="auto">
            <a:xfrm>
              <a:off x="2085" y="3146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5416" name="Oval 8"/>
            <p:cNvSpPr>
              <a:spLocks noChangeArrowheads="1"/>
            </p:cNvSpPr>
            <p:nvPr/>
          </p:nvSpPr>
          <p:spPr bwMode="auto">
            <a:xfrm>
              <a:off x="736" y="378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e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5417" name="Oval 9"/>
            <p:cNvSpPr>
              <a:spLocks noChangeArrowheads="1"/>
            </p:cNvSpPr>
            <p:nvPr/>
          </p:nvSpPr>
          <p:spPr bwMode="auto">
            <a:xfrm>
              <a:off x="736" y="3262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d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5418" name="Oval 10"/>
            <p:cNvSpPr>
              <a:spLocks noChangeArrowheads="1"/>
            </p:cNvSpPr>
            <p:nvPr/>
          </p:nvSpPr>
          <p:spPr bwMode="auto">
            <a:xfrm>
              <a:off x="736" y="2750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c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5419" name="Oval 11"/>
            <p:cNvSpPr>
              <a:spLocks noChangeArrowheads="1"/>
            </p:cNvSpPr>
            <p:nvPr/>
          </p:nvSpPr>
          <p:spPr bwMode="auto">
            <a:xfrm>
              <a:off x="736" y="2205"/>
              <a:ext cx="284" cy="2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a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5420" name="Text Box 12"/>
            <p:cNvSpPr txBox="1">
              <a:spLocks noChangeArrowheads="1"/>
            </p:cNvSpPr>
            <p:nvPr/>
          </p:nvSpPr>
          <p:spPr bwMode="auto">
            <a:xfrm>
              <a:off x="703" y="244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45421" name="Text Box 13"/>
            <p:cNvSpPr txBox="1">
              <a:spLocks noChangeArrowheads="1"/>
            </p:cNvSpPr>
            <p:nvPr/>
          </p:nvSpPr>
          <p:spPr bwMode="auto">
            <a:xfrm>
              <a:off x="703" y="29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45422" name="Text Box 14"/>
            <p:cNvSpPr txBox="1">
              <a:spLocks noChangeArrowheads="1"/>
            </p:cNvSpPr>
            <p:nvPr/>
          </p:nvSpPr>
          <p:spPr bwMode="auto">
            <a:xfrm>
              <a:off x="703" y="350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45423" name="Text Box 15"/>
            <p:cNvSpPr txBox="1">
              <a:spLocks noChangeArrowheads="1"/>
            </p:cNvSpPr>
            <p:nvPr/>
          </p:nvSpPr>
          <p:spPr bwMode="auto">
            <a:xfrm>
              <a:off x="1217" y="37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45424" name="Text Box 16"/>
            <p:cNvSpPr txBox="1">
              <a:spLocks noChangeArrowheads="1"/>
            </p:cNvSpPr>
            <p:nvPr/>
          </p:nvSpPr>
          <p:spPr bwMode="auto">
            <a:xfrm>
              <a:off x="295" y="2993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30 </a:t>
              </a:r>
            </a:p>
          </p:txBody>
        </p:sp>
        <p:sp>
          <p:nvSpPr>
            <p:cNvPr id="145425" name="Text Box 17"/>
            <p:cNvSpPr txBox="1">
              <a:spLocks noChangeArrowheads="1"/>
            </p:cNvSpPr>
            <p:nvPr/>
          </p:nvSpPr>
          <p:spPr bwMode="auto">
            <a:xfrm>
              <a:off x="1166" y="2371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20</a:t>
              </a:r>
            </a:p>
          </p:txBody>
        </p:sp>
        <p:sp>
          <p:nvSpPr>
            <p:cNvPr id="145426" name="Text Box 18"/>
            <p:cNvSpPr txBox="1">
              <a:spLocks noChangeArrowheads="1"/>
            </p:cNvSpPr>
            <p:nvPr/>
          </p:nvSpPr>
          <p:spPr bwMode="auto">
            <a:xfrm>
              <a:off x="1852" y="284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145427" name="Text Box 19"/>
            <p:cNvSpPr txBox="1">
              <a:spLocks noChangeArrowheads="1"/>
            </p:cNvSpPr>
            <p:nvPr/>
          </p:nvSpPr>
          <p:spPr bwMode="auto">
            <a:xfrm>
              <a:off x="1846" y="3414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17</a:t>
              </a:r>
            </a:p>
          </p:txBody>
        </p:sp>
        <p:sp>
          <p:nvSpPr>
            <p:cNvPr id="145428" name="Text Box 20"/>
            <p:cNvSpPr txBox="1">
              <a:spLocks noChangeArrowheads="1"/>
            </p:cNvSpPr>
            <p:nvPr/>
          </p:nvSpPr>
          <p:spPr bwMode="auto">
            <a:xfrm>
              <a:off x="1746" y="229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dirty="0">
                  <a:solidFill>
                    <a:schemeClr val="tx1"/>
                  </a:solidFill>
                  <a:effectLst/>
                </a:rPr>
                <a:t>32</a:t>
              </a:r>
            </a:p>
          </p:txBody>
        </p:sp>
        <p:sp>
          <p:nvSpPr>
            <p:cNvPr id="145429" name="Text Box 21"/>
            <p:cNvSpPr txBox="1">
              <a:spLocks noChangeArrowheads="1"/>
            </p:cNvSpPr>
            <p:nvPr/>
          </p:nvSpPr>
          <p:spPr bwMode="auto">
            <a:xfrm>
              <a:off x="1474" y="306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cxnSp>
          <p:nvCxnSpPr>
            <p:cNvPr id="145430" name="AutoShape 22"/>
            <p:cNvCxnSpPr>
              <a:cxnSpLocks noChangeShapeType="1"/>
              <a:stCxn id="145419" idx="4"/>
              <a:endCxn id="145418" idx="0"/>
            </p:cNvCxnSpPr>
            <p:nvPr/>
          </p:nvCxnSpPr>
          <p:spPr bwMode="auto">
            <a:xfrm>
              <a:off x="878" y="2489"/>
              <a:ext cx="0" cy="2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5431" name="AutoShape 23"/>
            <p:cNvCxnSpPr>
              <a:cxnSpLocks noChangeShapeType="1"/>
              <a:stCxn id="145419" idx="2"/>
              <a:endCxn id="145416" idx="2"/>
            </p:cNvCxnSpPr>
            <p:nvPr/>
          </p:nvCxnSpPr>
          <p:spPr bwMode="auto">
            <a:xfrm rot="10800000" flipH="1" flipV="1">
              <a:off x="736" y="2347"/>
              <a:ext cx="1" cy="1576"/>
            </a:xfrm>
            <a:prstGeom prst="curvedConnector3">
              <a:avLst>
                <a:gd name="adj1" fmla="val -14400000"/>
              </a:avLst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5432" name="AutoShape 24"/>
            <p:cNvCxnSpPr>
              <a:cxnSpLocks noChangeShapeType="1"/>
              <a:stCxn id="145418" idx="4"/>
              <a:endCxn id="145417" idx="0"/>
            </p:cNvCxnSpPr>
            <p:nvPr/>
          </p:nvCxnSpPr>
          <p:spPr bwMode="auto">
            <a:xfrm>
              <a:off x="878" y="3034"/>
              <a:ext cx="0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5433" name="AutoShape 25"/>
            <p:cNvCxnSpPr>
              <a:cxnSpLocks noChangeShapeType="1"/>
              <a:stCxn id="145417" idx="4"/>
              <a:endCxn id="145416" idx="0"/>
            </p:cNvCxnSpPr>
            <p:nvPr/>
          </p:nvCxnSpPr>
          <p:spPr bwMode="auto">
            <a:xfrm>
              <a:off x="878" y="3546"/>
              <a:ext cx="0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5434" name="AutoShape 26"/>
            <p:cNvCxnSpPr>
              <a:cxnSpLocks noChangeShapeType="1"/>
              <a:stCxn id="145419" idx="6"/>
              <a:endCxn id="145415" idx="7"/>
            </p:cNvCxnSpPr>
            <p:nvPr/>
          </p:nvCxnSpPr>
          <p:spPr bwMode="auto">
            <a:xfrm>
              <a:off x="1020" y="2347"/>
              <a:ext cx="1307" cy="841"/>
            </a:xfrm>
            <a:prstGeom prst="curvedConnector2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5435" name="AutoShape 27"/>
            <p:cNvCxnSpPr>
              <a:cxnSpLocks noChangeShapeType="1"/>
              <a:stCxn id="145419" idx="5"/>
              <a:endCxn id="145414" idx="1"/>
            </p:cNvCxnSpPr>
            <p:nvPr/>
          </p:nvCxnSpPr>
          <p:spPr bwMode="auto">
            <a:xfrm>
              <a:off x="978" y="2447"/>
              <a:ext cx="575" cy="36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5436" name="AutoShape 28"/>
            <p:cNvCxnSpPr>
              <a:cxnSpLocks noChangeShapeType="1"/>
              <a:stCxn id="145414" idx="5"/>
              <a:endCxn id="145415" idx="1"/>
            </p:cNvCxnSpPr>
            <p:nvPr/>
          </p:nvCxnSpPr>
          <p:spPr bwMode="auto">
            <a:xfrm>
              <a:off x="1753" y="3013"/>
              <a:ext cx="374" cy="17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5437" name="AutoShape 29"/>
            <p:cNvCxnSpPr>
              <a:cxnSpLocks noChangeShapeType="1"/>
              <a:stCxn id="145414" idx="4"/>
              <a:endCxn id="145413" idx="0"/>
            </p:cNvCxnSpPr>
            <p:nvPr/>
          </p:nvCxnSpPr>
          <p:spPr bwMode="auto">
            <a:xfrm>
              <a:off x="1653" y="3055"/>
              <a:ext cx="0" cy="34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5438" name="AutoShape 30"/>
            <p:cNvCxnSpPr>
              <a:cxnSpLocks noChangeShapeType="1"/>
              <a:stCxn id="145413" idx="6"/>
              <a:endCxn id="145415" idx="3"/>
            </p:cNvCxnSpPr>
            <p:nvPr/>
          </p:nvCxnSpPr>
          <p:spPr bwMode="auto">
            <a:xfrm flipV="1">
              <a:off x="1795" y="3388"/>
              <a:ext cx="332" cy="15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5439" name="AutoShape 31"/>
            <p:cNvCxnSpPr>
              <a:cxnSpLocks noChangeShapeType="1"/>
              <a:stCxn id="145416" idx="6"/>
              <a:endCxn id="145413" idx="3"/>
            </p:cNvCxnSpPr>
            <p:nvPr/>
          </p:nvCxnSpPr>
          <p:spPr bwMode="auto">
            <a:xfrm flipV="1">
              <a:off x="1020" y="3639"/>
              <a:ext cx="533" cy="28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45440" name="Rectangle 32"/>
          <p:cNvSpPr>
            <a:spLocks noChangeArrowheads="1"/>
          </p:cNvSpPr>
          <p:nvPr/>
        </p:nvSpPr>
        <p:spPr bwMode="auto">
          <a:xfrm>
            <a:off x="1776413" y="523875"/>
            <a:ext cx="52006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4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路径长度最短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的最短路径的特点：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45441" name="Text Box 33"/>
          <p:cNvSpPr txBox="1">
            <a:spLocks noChangeArrowheads="1"/>
          </p:cNvSpPr>
          <p:nvPr/>
        </p:nvSpPr>
        <p:spPr bwMode="auto">
          <a:xfrm>
            <a:off x="1847850" y="981076"/>
            <a:ext cx="8280400" cy="53931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   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在此路径上，</a:t>
            </a:r>
            <a:r>
              <a:rPr lang="zh-CN" altLang="en-US" dirty="0">
                <a:solidFill>
                  <a:srgbClr val="0000FF"/>
                </a:solidFill>
                <a:effectLst/>
                <a:ea typeface="楷体_GB2312" pitchFamily="49" charset="-122"/>
              </a:rPr>
              <a:t>必定只含一条弧 </a:t>
            </a:r>
            <a:r>
              <a:rPr lang="en-US" altLang="zh-CN" dirty="0">
                <a:solidFill>
                  <a:srgbClr val="0000FF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 dirty="0">
                <a:solidFill>
                  <a:srgbClr val="0000FF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 dirty="0">
                <a:solidFill>
                  <a:srgbClr val="0000FF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 dirty="0">
                <a:solidFill>
                  <a:srgbClr val="0000FF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 dirty="0">
                <a:solidFill>
                  <a:srgbClr val="0000FF"/>
                </a:solidFill>
                <a:effectLst/>
              </a:rPr>
              <a:t>v</a:t>
            </a:r>
            <a:r>
              <a:rPr lang="en-US" altLang="zh-CN" baseline="-25000" dirty="0">
                <a:solidFill>
                  <a:srgbClr val="0000FF"/>
                </a:solidFill>
                <a:effectLst/>
              </a:rPr>
              <a:t>1</a:t>
            </a:r>
            <a:r>
              <a:rPr lang="en-US" altLang="zh-CN" dirty="0">
                <a:solidFill>
                  <a:srgbClr val="0000FF"/>
                </a:solidFill>
                <a:effectLst/>
                <a:ea typeface="楷体_GB2312" pitchFamily="49" charset="-122"/>
              </a:rPr>
              <a:t>&gt;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，且其</a:t>
            </a:r>
            <a:r>
              <a:rPr lang="zh-CN" altLang="en-US" dirty="0">
                <a:solidFill>
                  <a:srgbClr val="0000FF"/>
                </a:solidFill>
                <a:effectLst/>
                <a:ea typeface="楷体_GB2312" pitchFamily="49" charset="-122"/>
              </a:rPr>
              <a:t>权值最小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45443" name="Text Box 35"/>
          <p:cNvSpPr txBox="1">
            <a:spLocks noChangeArrowheads="1"/>
          </p:cNvSpPr>
          <p:nvPr/>
        </p:nvSpPr>
        <p:spPr bwMode="auto">
          <a:xfrm>
            <a:off x="1938338" y="2709863"/>
            <a:ext cx="6462712" cy="16827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4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它只可能有两种情况： </a:t>
            </a:r>
          </a:p>
          <a:p>
            <a:pPr>
              <a:lnSpc>
                <a:spcPct val="145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、直接从源点到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&lt;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 </a:t>
            </a:r>
          </a:p>
          <a:p>
            <a:pPr>
              <a:lnSpc>
                <a:spcPct val="14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（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只含一条弧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）； </a:t>
            </a:r>
          </a:p>
        </p:txBody>
      </p:sp>
      <p:sp>
        <p:nvSpPr>
          <p:cNvPr id="145444" name="Rectangle 36"/>
          <p:cNvSpPr>
            <a:spLocks noChangeArrowheads="1"/>
          </p:cNvSpPr>
          <p:nvPr/>
        </p:nvSpPr>
        <p:spPr bwMode="auto">
          <a:xfrm>
            <a:off x="1784350" y="2205038"/>
            <a:ext cx="61150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下一条</a:t>
            </a:r>
            <a:r>
              <a:rPr lang="zh-CN" altLang="zh-CN">
                <a:solidFill>
                  <a:srgbClr val="0000FF"/>
                </a:solidFill>
                <a:effectLst/>
                <a:ea typeface="华文中宋" pitchFamily="2" charset="-122"/>
              </a:rPr>
              <a:t>路径长度次短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的最短路径的特点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45445" name="Text Box 37"/>
          <p:cNvSpPr txBox="1">
            <a:spLocks noChangeArrowheads="1"/>
          </p:cNvSpPr>
          <p:nvPr/>
        </p:nvSpPr>
        <p:spPr bwMode="auto">
          <a:xfrm>
            <a:off x="9480550" y="1557339"/>
            <a:ext cx="1079500" cy="53841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ct val="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&lt;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a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, 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&gt;  </a:t>
            </a:r>
          </a:p>
        </p:txBody>
      </p:sp>
      <p:sp>
        <p:nvSpPr>
          <p:cNvPr id="145447" name="Text Box 39"/>
          <p:cNvSpPr txBox="1">
            <a:spLocks noChangeArrowheads="1"/>
          </p:cNvSpPr>
          <p:nvPr/>
        </p:nvSpPr>
        <p:spPr bwMode="auto">
          <a:xfrm>
            <a:off x="2855914" y="5516564"/>
            <a:ext cx="2663825" cy="53841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ct val="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&lt;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a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, 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&gt;,  &lt;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,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&gt;  </a:t>
            </a:r>
          </a:p>
        </p:txBody>
      </p:sp>
      <p:sp>
        <p:nvSpPr>
          <p:cNvPr id="145449" name="Text Box 41"/>
          <p:cNvSpPr txBox="1">
            <a:spLocks noChangeArrowheads="1"/>
          </p:cNvSpPr>
          <p:nvPr/>
        </p:nvSpPr>
        <p:spPr bwMode="auto">
          <a:xfrm>
            <a:off x="1847850" y="1557339"/>
            <a:ext cx="8280400" cy="53931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由此，只要在所有从源点出发的弧中查找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权值最小者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45450" name="Text Box 42"/>
          <p:cNvSpPr txBox="1">
            <a:spLocks noChangeArrowheads="1"/>
          </p:cNvSpPr>
          <p:nvPr/>
        </p:nvSpPr>
        <p:spPr bwMode="auto">
          <a:xfrm>
            <a:off x="1938338" y="4364038"/>
            <a:ext cx="6462712" cy="110254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4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2)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、从源点经过顶点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，再到达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4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   </a:t>
            </a:r>
            <a:r>
              <a:rPr lang="en-US" altLang="zh-CN">
                <a:solidFill>
                  <a:schemeClr val="tx1"/>
                </a:solidFill>
                <a:effectLst/>
              </a:rPr>
              <a:t>&lt;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&gt;, &lt;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（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由两条弧组成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）。</a:t>
            </a:r>
          </a:p>
        </p:txBody>
      </p:sp>
      <p:sp>
        <p:nvSpPr>
          <p:cNvPr id="145451" name="Rectangle 43"/>
          <p:cNvSpPr>
            <a:spLocks noChangeArrowheads="1"/>
          </p:cNvSpPr>
          <p:nvPr/>
        </p:nvSpPr>
        <p:spPr bwMode="auto">
          <a:xfrm>
            <a:off x="5403850" y="5641975"/>
            <a:ext cx="4814888" cy="457200"/>
          </a:xfrm>
          <a:prstGeom prst="rect">
            <a:avLst/>
          </a:prstGeom>
          <a:solidFill>
            <a:schemeClr val="bg1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i="1">
                <a:solidFill>
                  <a:srgbClr val="0000FF"/>
                </a:solidFill>
                <a:effectLst/>
                <a:ea typeface="华文中宋" pitchFamily="2" charset="-122"/>
              </a:rPr>
              <a:t>v</a:t>
            </a:r>
            <a:r>
              <a:rPr kumimoji="0" lang="en-US" altLang="zh-CN" baseline="-25000">
                <a:solidFill>
                  <a:srgbClr val="0000FF"/>
                </a:solidFill>
                <a:effectLst/>
                <a:ea typeface="华文中宋" pitchFamily="2" charset="-122"/>
              </a:rPr>
              <a:t>1 </a:t>
            </a:r>
            <a:r>
              <a:rPr kumimoji="0"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必为已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求得的最短路径上的顶点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5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45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45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5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45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45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145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145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5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54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54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41" grpId="0" autoUpdateAnimBg="0"/>
      <p:bldP spid="145443" grpId="0" uiExpand="1" build="p" autoUpdateAnimBg="0"/>
      <p:bldP spid="145444" grpId="0"/>
      <p:bldP spid="145445" grpId="0" autoUpdateAnimBg="0"/>
      <p:bldP spid="145447" grpId="0" autoUpdateAnimBg="0"/>
      <p:bldP spid="145449" grpId="0" autoUpdateAnimBg="0"/>
      <p:bldP spid="145450" grpId="0" autoUpdateAnimBg="0"/>
      <p:bldP spid="145451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9" name="Text Box 7"/>
          <p:cNvSpPr txBox="1">
            <a:spLocks noChangeArrowheads="1"/>
          </p:cNvSpPr>
          <p:nvPr/>
        </p:nvSpPr>
        <p:spPr bwMode="auto">
          <a:xfrm>
            <a:off x="1828801" y="1001713"/>
            <a:ext cx="8443913" cy="429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可能有四种情况： 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、直接从源点到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 &lt;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&gt;</a:t>
            </a:r>
            <a:r>
              <a:rPr lang="zh-CN" altLang="en-US">
                <a:solidFill>
                  <a:schemeClr val="tx1"/>
                </a:solidFill>
                <a:effectLst/>
              </a:rPr>
              <a:t>（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由一条弧组成</a:t>
            </a:r>
            <a:r>
              <a:rPr lang="zh-CN" altLang="en-US">
                <a:solidFill>
                  <a:schemeClr val="tx1"/>
                </a:solidFill>
                <a:effectLst/>
              </a:rPr>
              <a:t>）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； 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2)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、从源点经过顶点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，再到达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 &lt;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&gt;, &lt;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&gt;  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  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（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由两条弧组成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）； 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3)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、从源点经过顶点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，再到达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           &lt;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&gt;, &lt;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&gt;  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          </a:t>
            </a:r>
            <a:r>
              <a:rPr lang="zh-CN" altLang="en-US">
                <a:solidFill>
                  <a:schemeClr val="tx1"/>
                </a:solidFill>
                <a:effectLst/>
              </a:rPr>
              <a:t>（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由两条弧组成</a:t>
            </a:r>
            <a:r>
              <a:rPr lang="zh-CN" altLang="en-US">
                <a:solidFill>
                  <a:schemeClr val="tx1"/>
                </a:solidFill>
                <a:effectLst/>
              </a:rPr>
              <a:t>）； 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</a:rPr>
              <a:t>   </a:t>
            </a:r>
            <a:r>
              <a:rPr lang="en-US" altLang="zh-CN">
                <a:solidFill>
                  <a:schemeClr val="tx1"/>
                </a:solidFill>
                <a:effectLst/>
              </a:rPr>
              <a:t>4)</a:t>
            </a:r>
            <a:r>
              <a:rPr lang="zh-CN" altLang="en-US">
                <a:solidFill>
                  <a:schemeClr val="tx1"/>
                </a:solidFill>
                <a:effectLst/>
              </a:rPr>
              <a:t>、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从源点经过顶点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zh-CN" altLang="en-US">
                <a:solidFill>
                  <a:schemeClr val="tx1"/>
                </a:solidFill>
                <a:effectLst/>
              </a:rPr>
              <a:t>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再到 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达</a:t>
            </a:r>
            <a:r>
              <a:rPr lang="zh-CN" altLang="en-US">
                <a:solidFill>
                  <a:schemeClr val="tx1"/>
                </a:solidFill>
                <a:effectLst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     &lt;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&gt;, &lt;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&gt;, &lt;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&gt;  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          </a:t>
            </a:r>
            <a:r>
              <a:rPr lang="zh-CN" altLang="en-US">
                <a:solidFill>
                  <a:schemeClr val="tx1"/>
                </a:solidFill>
                <a:effectLst/>
              </a:rPr>
              <a:t>（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由三条弧组成</a:t>
            </a:r>
            <a:r>
              <a:rPr lang="zh-CN" altLang="en-US">
                <a:solidFill>
                  <a:schemeClr val="tx1"/>
                </a:solidFill>
                <a:effectLst/>
              </a:rPr>
              <a:t>）； </a:t>
            </a:r>
          </a:p>
        </p:txBody>
      </p:sp>
      <p:sp>
        <p:nvSpPr>
          <p:cNvPr id="146442" name="Rectangle 10"/>
          <p:cNvSpPr>
            <a:spLocks noChangeArrowheads="1"/>
          </p:cNvSpPr>
          <p:nvPr/>
        </p:nvSpPr>
        <p:spPr bwMode="auto">
          <a:xfrm>
            <a:off x="1631951" y="476250"/>
            <a:ext cx="64865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再下一条</a:t>
            </a:r>
            <a:r>
              <a:rPr lang="zh-CN" altLang="zh-CN">
                <a:solidFill>
                  <a:srgbClr val="0000FF"/>
                </a:solidFill>
                <a:effectLst/>
                <a:latin typeface="华文中宋" pitchFamily="2" charset="-122"/>
                <a:ea typeface="华文中宋" pitchFamily="2" charset="-122"/>
              </a:rPr>
              <a:t>路径长度次短</a:t>
            </a:r>
            <a:r>
              <a:rPr lang="zh-CN" altLang="zh-CN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的最短路径的特点：</a:t>
            </a: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grpSp>
        <p:nvGrpSpPr>
          <p:cNvPr id="146443" name="Group 11"/>
          <p:cNvGrpSpPr>
            <a:grpSpLocks/>
          </p:cNvGrpSpPr>
          <p:nvPr/>
        </p:nvGrpSpPr>
        <p:grpSpPr bwMode="auto">
          <a:xfrm>
            <a:off x="6888164" y="2492375"/>
            <a:ext cx="3292475" cy="2952750"/>
            <a:chOff x="295" y="2205"/>
            <a:chExt cx="2074" cy="1860"/>
          </a:xfrm>
        </p:grpSpPr>
        <p:sp>
          <p:nvSpPr>
            <p:cNvPr id="146444" name="Oval 12"/>
            <p:cNvSpPr>
              <a:spLocks noChangeArrowheads="1"/>
            </p:cNvSpPr>
            <p:nvPr/>
          </p:nvSpPr>
          <p:spPr bwMode="auto">
            <a:xfrm>
              <a:off x="1511" y="3397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f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6445" name="Oval 13"/>
            <p:cNvSpPr>
              <a:spLocks noChangeArrowheads="1"/>
            </p:cNvSpPr>
            <p:nvPr/>
          </p:nvSpPr>
          <p:spPr bwMode="auto">
            <a:xfrm>
              <a:off x="1511" y="277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b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6446" name="Oval 14"/>
            <p:cNvSpPr>
              <a:spLocks noChangeArrowheads="1"/>
            </p:cNvSpPr>
            <p:nvPr/>
          </p:nvSpPr>
          <p:spPr bwMode="auto">
            <a:xfrm>
              <a:off x="2085" y="3146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6447" name="Oval 15"/>
            <p:cNvSpPr>
              <a:spLocks noChangeArrowheads="1"/>
            </p:cNvSpPr>
            <p:nvPr/>
          </p:nvSpPr>
          <p:spPr bwMode="auto">
            <a:xfrm>
              <a:off x="736" y="378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e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6448" name="Oval 16"/>
            <p:cNvSpPr>
              <a:spLocks noChangeArrowheads="1"/>
            </p:cNvSpPr>
            <p:nvPr/>
          </p:nvSpPr>
          <p:spPr bwMode="auto">
            <a:xfrm>
              <a:off x="736" y="3262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d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6449" name="Oval 17"/>
            <p:cNvSpPr>
              <a:spLocks noChangeArrowheads="1"/>
            </p:cNvSpPr>
            <p:nvPr/>
          </p:nvSpPr>
          <p:spPr bwMode="auto">
            <a:xfrm>
              <a:off x="736" y="2750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c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6450" name="Oval 18"/>
            <p:cNvSpPr>
              <a:spLocks noChangeArrowheads="1"/>
            </p:cNvSpPr>
            <p:nvPr/>
          </p:nvSpPr>
          <p:spPr bwMode="auto">
            <a:xfrm>
              <a:off x="736" y="2205"/>
              <a:ext cx="284" cy="2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a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6451" name="Text Box 19"/>
            <p:cNvSpPr txBox="1">
              <a:spLocks noChangeArrowheads="1"/>
            </p:cNvSpPr>
            <p:nvPr/>
          </p:nvSpPr>
          <p:spPr bwMode="auto">
            <a:xfrm>
              <a:off x="703" y="244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46452" name="Text Box 20"/>
            <p:cNvSpPr txBox="1">
              <a:spLocks noChangeArrowheads="1"/>
            </p:cNvSpPr>
            <p:nvPr/>
          </p:nvSpPr>
          <p:spPr bwMode="auto">
            <a:xfrm>
              <a:off x="703" y="29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46453" name="Text Box 21"/>
            <p:cNvSpPr txBox="1">
              <a:spLocks noChangeArrowheads="1"/>
            </p:cNvSpPr>
            <p:nvPr/>
          </p:nvSpPr>
          <p:spPr bwMode="auto">
            <a:xfrm>
              <a:off x="703" y="350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46454" name="Text Box 22"/>
            <p:cNvSpPr txBox="1">
              <a:spLocks noChangeArrowheads="1"/>
            </p:cNvSpPr>
            <p:nvPr/>
          </p:nvSpPr>
          <p:spPr bwMode="auto">
            <a:xfrm>
              <a:off x="1217" y="37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46455" name="Text Box 23"/>
            <p:cNvSpPr txBox="1">
              <a:spLocks noChangeArrowheads="1"/>
            </p:cNvSpPr>
            <p:nvPr/>
          </p:nvSpPr>
          <p:spPr bwMode="auto">
            <a:xfrm>
              <a:off x="295" y="2993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30 </a:t>
              </a:r>
            </a:p>
          </p:txBody>
        </p:sp>
        <p:sp>
          <p:nvSpPr>
            <p:cNvPr id="146456" name="Text Box 24"/>
            <p:cNvSpPr txBox="1">
              <a:spLocks noChangeArrowheads="1"/>
            </p:cNvSpPr>
            <p:nvPr/>
          </p:nvSpPr>
          <p:spPr bwMode="auto">
            <a:xfrm>
              <a:off x="1166" y="2371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20</a:t>
              </a:r>
            </a:p>
          </p:txBody>
        </p:sp>
        <p:sp>
          <p:nvSpPr>
            <p:cNvPr id="146457" name="Text Box 25"/>
            <p:cNvSpPr txBox="1">
              <a:spLocks noChangeArrowheads="1"/>
            </p:cNvSpPr>
            <p:nvPr/>
          </p:nvSpPr>
          <p:spPr bwMode="auto">
            <a:xfrm>
              <a:off x="1852" y="284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146458" name="Text Box 26"/>
            <p:cNvSpPr txBox="1">
              <a:spLocks noChangeArrowheads="1"/>
            </p:cNvSpPr>
            <p:nvPr/>
          </p:nvSpPr>
          <p:spPr bwMode="auto">
            <a:xfrm>
              <a:off x="1846" y="3414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17</a:t>
              </a:r>
            </a:p>
          </p:txBody>
        </p:sp>
        <p:sp>
          <p:nvSpPr>
            <p:cNvPr id="146459" name="Text Box 27"/>
            <p:cNvSpPr txBox="1">
              <a:spLocks noChangeArrowheads="1"/>
            </p:cNvSpPr>
            <p:nvPr/>
          </p:nvSpPr>
          <p:spPr bwMode="auto">
            <a:xfrm>
              <a:off x="1746" y="229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32</a:t>
              </a:r>
            </a:p>
          </p:txBody>
        </p:sp>
        <p:sp>
          <p:nvSpPr>
            <p:cNvPr id="146460" name="Text Box 28"/>
            <p:cNvSpPr txBox="1">
              <a:spLocks noChangeArrowheads="1"/>
            </p:cNvSpPr>
            <p:nvPr/>
          </p:nvSpPr>
          <p:spPr bwMode="auto">
            <a:xfrm>
              <a:off x="1474" y="306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cxnSp>
          <p:nvCxnSpPr>
            <p:cNvPr id="146461" name="AutoShape 29"/>
            <p:cNvCxnSpPr>
              <a:cxnSpLocks noChangeShapeType="1"/>
              <a:stCxn id="146450" idx="4"/>
              <a:endCxn id="146449" idx="0"/>
            </p:cNvCxnSpPr>
            <p:nvPr/>
          </p:nvCxnSpPr>
          <p:spPr bwMode="auto">
            <a:xfrm>
              <a:off x="878" y="2489"/>
              <a:ext cx="0" cy="2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6462" name="AutoShape 30"/>
            <p:cNvCxnSpPr>
              <a:cxnSpLocks noChangeShapeType="1"/>
              <a:stCxn id="146450" idx="2"/>
              <a:endCxn id="146447" idx="2"/>
            </p:cNvCxnSpPr>
            <p:nvPr/>
          </p:nvCxnSpPr>
          <p:spPr bwMode="auto">
            <a:xfrm rot="10800000" flipH="1" flipV="1">
              <a:off x="736" y="2347"/>
              <a:ext cx="1" cy="1576"/>
            </a:xfrm>
            <a:prstGeom prst="curvedConnector3">
              <a:avLst>
                <a:gd name="adj1" fmla="val -14400000"/>
              </a:avLst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6463" name="AutoShape 31"/>
            <p:cNvCxnSpPr>
              <a:cxnSpLocks noChangeShapeType="1"/>
              <a:stCxn id="146449" idx="4"/>
              <a:endCxn id="146448" idx="0"/>
            </p:cNvCxnSpPr>
            <p:nvPr/>
          </p:nvCxnSpPr>
          <p:spPr bwMode="auto">
            <a:xfrm>
              <a:off x="878" y="3034"/>
              <a:ext cx="0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6464" name="AutoShape 32"/>
            <p:cNvCxnSpPr>
              <a:cxnSpLocks noChangeShapeType="1"/>
              <a:stCxn id="146448" idx="4"/>
              <a:endCxn id="146447" idx="0"/>
            </p:cNvCxnSpPr>
            <p:nvPr/>
          </p:nvCxnSpPr>
          <p:spPr bwMode="auto">
            <a:xfrm>
              <a:off x="878" y="3546"/>
              <a:ext cx="0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6465" name="AutoShape 33"/>
            <p:cNvCxnSpPr>
              <a:cxnSpLocks noChangeShapeType="1"/>
              <a:stCxn id="146450" idx="6"/>
              <a:endCxn id="146446" idx="7"/>
            </p:cNvCxnSpPr>
            <p:nvPr/>
          </p:nvCxnSpPr>
          <p:spPr bwMode="auto">
            <a:xfrm>
              <a:off x="1020" y="2347"/>
              <a:ext cx="1307" cy="841"/>
            </a:xfrm>
            <a:prstGeom prst="curvedConnector2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6466" name="AutoShape 34"/>
            <p:cNvCxnSpPr>
              <a:cxnSpLocks noChangeShapeType="1"/>
              <a:stCxn id="146450" idx="5"/>
              <a:endCxn id="146445" idx="1"/>
            </p:cNvCxnSpPr>
            <p:nvPr/>
          </p:nvCxnSpPr>
          <p:spPr bwMode="auto">
            <a:xfrm>
              <a:off x="978" y="2447"/>
              <a:ext cx="575" cy="36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6467" name="AutoShape 35"/>
            <p:cNvCxnSpPr>
              <a:cxnSpLocks noChangeShapeType="1"/>
              <a:stCxn id="146445" idx="5"/>
              <a:endCxn id="146446" idx="1"/>
            </p:cNvCxnSpPr>
            <p:nvPr/>
          </p:nvCxnSpPr>
          <p:spPr bwMode="auto">
            <a:xfrm>
              <a:off x="1753" y="3013"/>
              <a:ext cx="374" cy="17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6468" name="AutoShape 36"/>
            <p:cNvCxnSpPr>
              <a:cxnSpLocks noChangeShapeType="1"/>
              <a:stCxn id="146445" idx="4"/>
              <a:endCxn id="146444" idx="0"/>
            </p:cNvCxnSpPr>
            <p:nvPr/>
          </p:nvCxnSpPr>
          <p:spPr bwMode="auto">
            <a:xfrm>
              <a:off x="1653" y="3055"/>
              <a:ext cx="0" cy="34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6469" name="AutoShape 37"/>
            <p:cNvCxnSpPr>
              <a:cxnSpLocks noChangeShapeType="1"/>
              <a:stCxn id="146444" idx="6"/>
              <a:endCxn id="146446" idx="3"/>
            </p:cNvCxnSpPr>
            <p:nvPr/>
          </p:nvCxnSpPr>
          <p:spPr bwMode="auto">
            <a:xfrm flipV="1">
              <a:off x="1795" y="3388"/>
              <a:ext cx="332" cy="15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6470" name="AutoShape 38"/>
            <p:cNvCxnSpPr>
              <a:cxnSpLocks noChangeShapeType="1"/>
              <a:stCxn id="146447" idx="6"/>
              <a:endCxn id="146444" idx="3"/>
            </p:cNvCxnSpPr>
            <p:nvPr/>
          </p:nvCxnSpPr>
          <p:spPr bwMode="auto">
            <a:xfrm flipV="1">
              <a:off x="1020" y="3639"/>
              <a:ext cx="533" cy="28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46474" name="Text Box 42"/>
          <p:cNvSpPr txBox="1">
            <a:spLocks noChangeArrowheads="1"/>
          </p:cNvSpPr>
          <p:nvPr/>
        </p:nvSpPr>
        <p:spPr bwMode="auto">
          <a:xfrm>
            <a:off x="2640014" y="5300664"/>
            <a:ext cx="3240087" cy="4397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&lt;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a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, 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&gt; , 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&lt;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, 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&gt;,  &lt;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, 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&gt;</a:t>
            </a:r>
            <a:r>
              <a:rPr lang="en-US" altLang="zh-CN">
                <a:effectLst/>
              </a:rPr>
              <a:t>  </a:t>
            </a:r>
          </a:p>
        </p:txBody>
      </p:sp>
      <p:sp>
        <p:nvSpPr>
          <p:cNvPr id="146478" name="Rectangle 46"/>
          <p:cNvSpPr>
            <a:spLocks noChangeArrowheads="1"/>
          </p:cNvSpPr>
          <p:nvPr/>
        </p:nvSpPr>
        <p:spPr bwMode="auto">
          <a:xfrm>
            <a:off x="3432176" y="5851525"/>
            <a:ext cx="5419725" cy="469900"/>
          </a:xfrm>
          <a:prstGeom prst="rect">
            <a:avLst/>
          </a:prstGeom>
          <a:solidFill>
            <a:srgbClr val="FFFFCC"/>
          </a:solidFill>
          <a:ln w="12700" cap="sq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i="1">
                <a:solidFill>
                  <a:srgbClr val="0000FF"/>
                </a:solidFill>
                <a:effectLst/>
                <a:ea typeface="华文中宋" pitchFamily="2" charset="-122"/>
              </a:rPr>
              <a:t>v</a:t>
            </a:r>
            <a:r>
              <a:rPr kumimoji="0" lang="en-US" altLang="zh-CN" baseline="-25000">
                <a:solidFill>
                  <a:srgbClr val="0000FF"/>
                </a:solidFill>
                <a:effectLst/>
                <a:ea typeface="华文中宋" pitchFamily="2" charset="-122"/>
              </a:rPr>
              <a:t>1</a:t>
            </a:r>
            <a:r>
              <a:rPr kumimoji="0"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，</a:t>
            </a:r>
            <a:r>
              <a:rPr kumimoji="0" lang="en-US" altLang="zh-CN" i="1">
                <a:solidFill>
                  <a:srgbClr val="0000FF"/>
                </a:solidFill>
                <a:effectLst/>
              </a:rPr>
              <a:t>v</a:t>
            </a:r>
            <a:r>
              <a:rPr kumimoji="0" lang="en-US" altLang="zh-CN" baseline="-25000">
                <a:solidFill>
                  <a:srgbClr val="0000FF"/>
                </a:solidFill>
                <a:effectLst/>
              </a:rPr>
              <a:t>2</a:t>
            </a:r>
            <a:r>
              <a:rPr kumimoji="0" lang="en-US" altLang="zh-CN" baseline="-25000">
                <a:solidFill>
                  <a:srgbClr val="0000FF"/>
                </a:solidFill>
                <a:effectLst/>
                <a:ea typeface="华文中宋" pitchFamily="2" charset="-122"/>
              </a:rPr>
              <a:t>  </a:t>
            </a:r>
            <a:r>
              <a:rPr kumimoji="0"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必为已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求得的最短路径上的顶点 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6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464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464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464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464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1464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1464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1464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1464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1464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6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64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64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9" grpId="0" uiExpand="1" build="p" autoUpdateAnimBg="0"/>
      <p:bldP spid="146474" grpId="0" autoUpdateAnimBg="0"/>
      <p:bldP spid="146478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0" name="Text Box 4"/>
          <p:cNvSpPr txBox="1">
            <a:spLocks noChangeArrowheads="1"/>
          </p:cNvSpPr>
          <p:nvPr/>
        </p:nvSpPr>
        <p:spPr bwMode="auto">
          <a:xfrm>
            <a:off x="2011363" y="620713"/>
            <a:ext cx="36766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其余最短路径的特点： </a:t>
            </a:r>
          </a:p>
        </p:txBody>
      </p:sp>
      <p:sp>
        <p:nvSpPr>
          <p:cNvPr id="147461" name="Text Box 5"/>
          <p:cNvSpPr txBox="1">
            <a:spLocks noChangeArrowheads="1"/>
          </p:cNvSpPr>
          <p:nvPr/>
        </p:nvSpPr>
        <p:spPr bwMode="auto">
          <a:xfrm>
            <a:off x="2082800" y="1098550"/>
            <a:ext cx="8116888" cy="17351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1)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、直接从源点到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&lt;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（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只含一条弧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）；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2)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、从源点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经过已求得的最短路径上的顶点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，再到达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           </a:t>
            </a:r>
            <a:r>
              <a:rPr lang="zh-CN" altLang="en-US">
                <a:solidFill>
                  <a:schemeClr val="tx1"/>
                </a:solidFill>
                <a:effectLst/>
              </a:rPr>
              <a:t>（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含有多条弧</a:t>
            </a:r>
            <a:r>
              <a:rPr lang="zh-CN" altLang="en-US">
                <a:solidFill>
                  <a:schemeClr val="tx1"/>
                </a:solidFill>
                <a:effectLst/>
              </a:rPr>
              <a:t>）。 </a:t>
            </a:r>
          </a:p>
        </p:txBody>
      </p:sp>
      <p:grpSp>
        <p:nvGrpSpPr>
          <p:cNvPr id="147462" name="Group 6"/>
          <p:cNvGrpSpPr>
            <a:grpSpLocks/>
          </p:cNvGrpSpPr>
          <p:nvPr/>
        </p:nvGrpSpPr>
        <p:grpSpPr bwMode="auto">
          <a:xfrm>
            <a:off x="5251451" y="2565400"/>
            <a:ext cx="3292475" cy="2952750"/>
            <a:chOff x="295" y="2205"/>
            <a:chExt cx="2074" cy="1860"/>
          </a:xfrm>
        </p:grpSpPr>
        <p:sp>
          <p:nvSpPr>
            <p:cNvPr id="147463" name="Oval 7"/>
            <p:cNvSpPr>
              <a:spLocks noChangeArrowheads="1"/>
            </p:cNvSpPr>
            <p:nvPr/>
          </p:nvSpPr>
          <p:spPr bwMode="auto">
            <a:xfrm>
              <a:off x="1511" y="3397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f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7464" name="Oval 8"/>
            <p:cNvSpPr>
              <a:spLocks noChangeArrowheads="1"/>
            </p:cNvSpPr>
            <p:nvPr/>
          </p:nvSpPr>
          <p:spPr bwMode="auto">
            <a:xfrm>
              <a:off x="1511" y="277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b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7465" name="Oval 9"/>
            <p:cNvSpPr>
              <a:spLocks noChangeArrowheads="1"/>
            </p:cNvSpPr>
            <p:nvPr/>
          </p:nvSpPr>
          <p:spPr bwMode="auto">
            <a:xfrm>
              <a:off x="2085" y="3146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7466" name="Oval 10"/>
            <p:cNvSpPr>
              <a:spLocks noChangeArrowheads="1"/>
            </p:cNvSpPr>
            <p:nvPr/>
          </p:nvSpPr>
          <p:spPr bwMode="auto">
            <a:xfrm>
              <a:off x="736" y="378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e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7467" name="Oval 11"/>
            <p:cNvSpPr>
              <a:spLocks noChangeArrowheads="1"/>
            </p:cNvSpPr>
            <p:nvPr/>
          </p:nvSpPr>
          <p:spPr bwMode="auto">
            <a:xfrm>
              <a:off x="736" y="3262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d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7468" name="Oval 12"/>
            <p:cNvSpPr>
              <a:spLocks noChangeArrowheads="1"/>
            </p:cNvSpPr>
            <p:nvPr/>
          </p:nvSpPr>
          <p:spPr bwMode="auto">
            <a:xfrm>
              <a:off x="736" y="2750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c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7469" name="Oval 13"/>
            <p:cNvSpPr>
              <a:spLocks noChangeArrowheads="1"/>
            </p:cNvSpPr>
            <p:nvPr/>
          </p:nvSpPr>
          <p:spPr bwMode="auto">
            <a:xfrm>
              <a:off x="736" y="2205"/>
              <a:ext cx="284" cy="2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a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7470" name="Text Box 14"/>
            <p:cNvSpPr txBox="1">
              <a:spLocks noChangeArrowheads="1"/>
            </p:cNvSpPr>
            <p:nvPr/>
          </p:nvSpPr>
          <p:spPr bwMode="auto">
            <a:xfrm>
              <a:off x="703" y="244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47471" name="Text Box 15"/>
            <p:cNvSpPr txBox="1">
              <a:spLocks noChangeArrowheads="1"/>
            </p:cNvSpPr>
            <p:nvPr/>
          </p:nvSpPr>
          <p:spPr bwMode="auto">
            <a:xfrm>
              <a:off x="703" y="29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47472" name="Text Box 16"/>
            <p:cNvSpPr txBox="1">
              <a:spLocks noChangeArrowheads="1"/>
            </p:cNvSpPr>
            <p:nvPr/>
          </p:nvSpPr>
          <p:spPr bwMode="auto">
            <a:xfrm>
              <a:off x="703" y="350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47473" name="Text Box 17"/>
            <p:cNvSpPr txBox="1">
              <a:spLocks noChangeArrowheads="1"/>
            </p:cNvSpPr>
            <p:nvPr/>
          </p:nvSpPr>
          <p:spPr bwMode="auto">
            <a:xfrm>
              <a:off x="1217" y="37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47474" name="Text Box 18"/>
            <p:cNvSpPr txBox="1">
              <a:spLocks noChangeArrowheads="1"/>
            </p:cNvSpPr>
            <p:nvPr/>
          </p:nvSpPr>
          <p:spPr bwMode="auto">
            <a:xfrm>
              <a:off x="295" y="2993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30 </a:t>
              </a:r>
            </a:p>
          </p:txBody>
        </p:sp>
        <p:sp>
          <p:nvSpPr>
            <p:cNvPr id="147475" name="Text Box 19"/>
            <p:cNvSpPr txBox="1">
              <a:spLocks noChangeArrowheads="1"/>
            </p:cNvSpPr>
            <p:nvPr/>
          </p:nvSpPr>
          <p:spPr bwMode="auto">
            <a:xfrm>
              <a:off x="1166" y="2371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20</a:t>
              </a:r>
            </a:p>
          </p:txBody>
        </p:sp>
        <p:sp>
          <p:nvSpPr>
            <p:cNvPr id="147476" name="Text Box 20"/>
            <p:cNvSpPr txBox="1">
              <a:spLocks noChangeArrowheads="1"/>
            </p:cNvSpPr>
            <p:nvPr/>
          </p:nvSpPr>
          <p:spPr bwMode="auto">
            <a:xfrm>
              <a:off x="1852" y="284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147477" name="Text Box 21"/>
            <p:cNvSpPr txBox="1">
              <a:spLocks noChangeArrowheads="1"/>
            </p:cNvSpPr>
            <p:nvPr/>
          </p:nvSpPr>
          <p:spPr bwMode="auto">
            <a:xfrm>
              <a:off x="1846" y="3414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17</a:t>
              </a:r>
            </a:p>
          </p:txBody>
        </p:sp>
        <p:sp>
          <p:nvSpPr>
            <p:cNvPr id="147478" name="Text Box 22"/>
            <p:cNvSpPr txBox="1">
              <a:spLocks noChangeArrowheads="1"/>
            </p:cNvSpPr>
            <p:nvPr/>
          </p:nvSpPr>
          <p:spPr bwMode="auto">
            <a:xfrm>
              <a:off x="1746" y="229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32</a:t>
              </a:r>
            </a:p>
          </p:txBody>
        </p:sp>
        <p:sp>
          <p:nvSpPr>
            <p:cNvPr id="147479" name="Text Box 23"/>
            <p:cNvSpPr txBox="1">
              <a:spLocks noChangeArrowheads="1"/>
            </p:cNvSpPr>
            <p:nvPr/>
          </p:nvSpPr>
          <p:spPr bwMode="auto">
            <a:xfrm>
              <a:off x="1474" y="306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cxnSp>
          <p:nvCxnSpPr>
            <p:cNvPr id="147480" name="AutoShape 24"/>
            <p:cNvCxnSpPr>
              <a:cxnSpLocks noChangeShapeType="1"/>
              <a:stCxn id="147469" idx="4"/>
              <a:endCxn id="147468" idx="0"/>
            </p:cNvCxnSpPr>
            <p:nvPr/>
          </p:nvCxnSpPr>
          <p:spPr bwMode="auto">
            <a:xfrm>
              <a:off x="878" y="2489"/>
              <a:ext cx="0" cy="2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7481" name="AutoShape 25"/>
            <p:cNvCxnSpPr>
              <a:cxnSpLocks noChangeShapeType="1"/>
              <a:stCxn id="147469" idx="2"/>
              <a:endCxn id="147466" idx="2"/>
            </p:cNvCxnSpPr>
            <p:nvPr/>
          </p:nvCxnSpPr>
          <p:spPr bwMode="auto">
            <a:xfrm rot="10800000" flipH="1" flipV="1">
              <a:off x="736" y="2347"/>
              <a:ext cx="1" cy="1576"/>
            </a:xfrm>
            <a:prstGeom prst="curvedConnector3">
              <a:avLst>
                <a:gd name="adj1" fmla="val -14400000"/>
              </a:avLst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7482" name="AutoShape 26"/>
            <p:cNvCxnSpPr>
              <a:cxnSpLocks noChangeShapeType="1"/>
              <a:stCxn id="147468" idx="4"/>
              <a:endCxn id="147467" idx="0"/>
            </p:cNvCxnSpPr>
            <p:nvPr/>
          </p:nvCxnSpPr>
          <p:spPr bwMode="auto">
            <a:xfrm>
              <a:off x="878" y="3034"/>
              <a:ext cx="0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7483" name="AutoShape 27"/>
            <p:cNvCxnSpPr>
              <a:cxnSpLocks noChangeShapeType="1"/>
              <a:stCxn id="147467" idx="4"/>
              <a:endCxn id="147466" idx="0"/>
            </p:cNvCxnSpPr>
            <p:nvPr/>
          </p:nvCxnSpPr>
          <p:spPr bwMode="auto">
            <a:xfrm>
              <a:off x="878" y="3546"/>
              <a:ext cx="0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7484" name="AutoShape 28"/>
            <p:cNvCxnSpPr>
              <a:cxnSpLocks noChangeShapeType="1"/>
              <a:stCxn id="147469" idx="6"/>
              <a:endCxn id="147465" idx="7"/>
            </p:cNvCxnSpPr>
            <p:nvPr/>
          </p:nvCxnSpPr>
          <p:spPr bwMode="auto">
            <a:xfrm>
              <a:off x="1020" y="2347"/>
              <a:ext cx="1307" cy="841"/>
            </a:xfrm>
            <a:prstGeom prst="curvedConnector2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7485" name="AutoShape 29"/>
            <p:cNvCxnSpPr>
              <a:cxnSpLocks noChangeShapeType="1"/>
              <a:stCxn id="147469" idx="5"/>
              <a:endCxn id="147464" idx="1"/>
            </p:cNvCxnSpPr>
            <p:nvPr/>
          </p:nvCxnSpPr>
          <p:spPr bwMode="auto">
            <a:xfrm>
              <a:off x="978" y="2447"/>
              <a:ext cx="575" cy="36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7486" name="AutoShape 30"/>
            <p:cNvCxnSpPr>
              <a:cxnSpLocks noChangeShapeType="1"/>
              <a:stCxn id="147464" idx="5"/>
              <a:endCxn id="147465" idx="1"/>
            </p:cNvCxnSpPr>
            <p:nvPr/>
          </p:nvCxnSpPr>
          <p:spPr bwMode="auto">
            <a:xfrm>
              <a:off x="1753" y="3013"/>
              <a:ext cx="374" cy="17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7487" name="AutoShape 31"/>
            <p:cNvCxnSpPr>
              <a:cxnSpLocks noChangeShapeType="1"/>
              <a:stCxn id="147464" idx="4"/>
              <a:endCxn id="147463" idx="0"/>
            </p:cNvCxnSpPr>
            <p:nvPr/>
          </p:nvCxnSpPr>
          <p:spPr bwMode="auto">
            <a:xfrm>
              <a:off x="1653" y="3055"/>
              <a:ext cx="0" cy="34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7488" name="AutoShape 32"/>
            <p:cNvCxnSpPr>
              <a:cxnSpLocks noChangeShapeType="1"/>
              <a:stCxn id="147463" idx="6"/>
              <a:endCxn id="147465" idx="3"/>
            </p:cNvCxnSpPr>
            <p:nvPr/>
          </p:nvCxnSpPr>
          <p:spPr bwMode="auto">
            <a:xfrm flipV="1">
              <a:off x="1795" y="3388"/>
              <a:ext cx="332" cy="15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7489" name="AutoShape 33"/>
            <p:cNvCxnSpPr>
              <a:cxnSpLocks noChangeShapeType="1"/>
              <a:stCxn id="147466" idx="6"/>
              <a:endCxn id="147463" idx="3"/>
            </p:cNvCxnSpPr>
            <p:nvPr/>
          </p:nvCxnSpPr>
          <p:spPr bwMode="auto">
            <a:xfrm flipV="1">
              <a:off x="1020" y="3639"/>
              <a:ext cx="533" cy="28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7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47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47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1" grpId="0" uiExpand="1" build="p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4" name="Text Box 4"/>
          <p:cNvSpPr txBox="1">
            <a:spLocks noChangeArrowheads="1"/>
          </p:cNvSpPr>
          <p:nvPr/>
        </p:nvSpPr>
        <p:spPr bwMode="auto">
          <a:xfrm>
            <a:off x="1817689" y="549275"/>
            <a:ext cx="8670925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迪杰斯特拉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(Dijkstra)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算法：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按路径长度递增次序产生最短路径</a:t>
            </a:r>
          </a:p>
        </p:txBody>
      </p:sp>
      <p:sp>
        <p:nvSpPr>
          <p:cNvPr id="148795" name="Text Box 315"/>
          <p:cNvSpPr txBox="1">
            <a:spLocks noChangeArrowheads="1"/>
          </p:cNvSpPr>
          <p:nvPr/>
        </p:nvSpPr>
        <p:spPr bwMode="auto">
          <a:xfrm>
            <a:off x="1812925" y="966789"/>
            <a:ext cx="8459788" cy="534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、把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分成两组：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endParaRPr lang="zh-CN" altLang="zh-CN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kumimoji="0"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</a:t>
            </a:r>
            <a:r>
              <a:rPr kumimoji="0"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 S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：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已求出最短路径的顶点的集合。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endParaRPr lang="zh-CN" altLang="zh-CN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 V - S = T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：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尚未确定最短路径的顶点集合。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endParaRPr lang="zh-CN" altLang="zh-CN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2、将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T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中顶点按最短路径递增的次序加入到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S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中，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endParaRPr lang="zh-CN" altLang="zh-CN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保证：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从源点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到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S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中各顶点的最短路径长度都不大于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从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0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到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T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中任何顶点的最短路径长度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  <a:endParaRPr lang="zh-CN" altLang="zh-CN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每个顶点对应一个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距离值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： </a:t>
            </a:r>
            <a:endParaRPr lang="zh-CN" altLang="zh-CN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S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中顶点：从</a:t>
            </a:r>
            <a:r>
              <a:rPr lang="zh-CN" altLang="en-US" baseline="30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 baseline="30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到此顶点的最短路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径长度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  <a:endParaRPr lang="zh-CN" altLang="zh-CN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</a:t>
            </a:r>
            <a:r>
              <a:rPr lang="zh-CN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T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中顶点：从</a:t>
            </a:r>
            <a:r>
              <a:rPr lang="zh-CN" altLang="en-US" baseline="30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 baseline="30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到此顶点的只包括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  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S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中顶点作中间顶点的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最短路径长度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48797" name="Oval 317"/>
          <p:cNvSpPr>
            <a:spLocks noChangeArrowheads="1"/>
          </p:cNvSpPr>
          <p:nvPr/>
        </p:nvSpPr>
        <p:spPr bwMode="auto">
          <a:xfrm>
            <a:off x="9013825" y="5556250"/>
            <a:ext cx="450850" cy="450850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5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148798" name="Oval 318"/>
          <p:cNvSpPr>
            <a:spLocks noChangeArrowheads="1"/>
          </p:cNvSpPr>
          <p:nvPr/>
        </p:nvSpPr>
        <p:spPr bwMode="auto">
          <a:xfrm>
            <a:off x="9013825" y="4562475"/>
            <a:ext cx="450850" cy="450850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5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</a:p>
        </p:txBody>
      </p:sp>
      <p:sp>
        <p:nvSpPr>
          <p:cNvPr id="148799" name="Oval 319"/>
          <p:cNvSpPr>
            <a:spLocks noChangeArrowheads="1"/>
          </p:cNvSpPr>
          <p:nvPr/>
        </p:nvSpPr>
        <p:spPr bwMode="auto">
          <a:xfrm>
            <a:off x="9675813" y="5157788"/>
            <a:ext cx="450850" cy="450850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5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148800" name="Oval 320"/>
          <p:cNvSpPr>
            <a:spLocks noChangeArrowheads="1"/>
          </p:cNvSpPr>
          <p:nvPr/>
        </p:nvSpPr>
        <p:spPr bwMode="auto">
          <a:xfrm>
            <a:off x="8129588" y="5927725"/>
            <a:ext cx="450850" cy="450850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5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</a:p>
        </p:txBody>
      </p:sp>
      <p:sp>
        <p:nvSpPr>
          <p:cNvPr id="148801" name="Oval 321"/>
          <p:cNvSpPr>
            <a:spLocks noChangeArrowheads="1"/>
          </p:cNvSpPr>
          <p:nvPr/>
        </p:nvSpPr>
        <p:spPr bwMode="auto">
          <a:xfrm>
            <a:off x="8129588" y="5248275"/>
            <a:ext cx="450850" cy="450850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5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</a:p>
        </p:txBody>
      </p:sp>
      <p:sp>
        <p:nvSpPr>
          <p:cNvPr id="148802" name="Oval 322"/>
          <p:cNvSpPr>
            <a:spLocks noChangeArrowheads="1"/>
          </p:cNvSpPr>
          <p:nvPr/>
        </p:nvSpPr>
        <p:spPr bwMode="auto">
          <a:xfrm>
            <a:off x="8129588" y="4529138"/>
            <a:ext cx="450850" cy="450850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5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</a:p>
        </p:txBody>
      </p:sp>
      <p:sp>
        <p:nvSpPr>
          <p:cNvPr id="148803" name="Oval 323"/>
          <p:cNvSpPr>
            <a:spLocks noChangeArrowheads="1"/>
          </p:cNvSpPr>
          <p:nvPr/>
        </p:nvSpPr>
        <p:spPr bwMode="auto">
          <a:xfrm>
            <a:off x="8129588" y="3789363"/>
            <a:ext cx="450850" cy="450850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5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</a:p>
        </p:txBody>
      </p:sp>
      <p:sp>
        <p:nvSpPr>
          <p:cNvPr id="148804" name="Text Box 324"/>
          <p:cNvSpPr txBox="1">
            <a:spLocks noChangeArrowheads="1"/>
          </p:cNvSpPr>
          <p:nvPr/>
        </p:nvSpPr>
        <p:spPr bwMode="auto">
          <a:xfrm>
            <a:off x="8077200" y="4168776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8</a:t>
            </a:r>
          </a:p>
        </p:txBody>
      </p:sp>
      <p:sp>
        <p:nvSpPr>
          <p:cNvPr id="148805" name="Text Box 325"/>
          <p:cNvSpPr txBox="1">
            <a:spLocks noChangeArrowheads="1"/>
          </p:cNvSpPr>
          <p:nvPr/>
        </p:nvSpPr>
        <p:spPr bwMode="auto">
          <a:xfrm>
            <a:off x="8086725" y="4887914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148806" name="Text Box 326"/>
          <p:cNvSpPr txBox="1">
            <a:spLocks noChangeArrowheads="1"/>
          </p:cNvSpPr>
          <p:nvPr/>
        </p:nvSpPr>
        <p:spPr bwMode="auto">
          <a:xfrm>
            <a:off x="8037513" y="5608639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148807" name="Text Box 327"/>
          <p:cNvSpPr txBox="1">
            <a:spLocks noChangeArrowheads="1"/>
          </p:cNvSpPr>
          <p:nvPr/>
        </p:nvSpPr>
        <p:spPr bwMode="auto">
          <a:xfrm>
            <a:off x="8724900" y="5969001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</a:t>
            </a:r>
          </a:p>
        </p:txBody>
      </p:sp>
      <p:sp>
        <p:nvSpPr>
          <p:cNvPr id="148808" name="Text Box 328"/>
          <p:cNvSpPr txBox="1">
            <a:spLocks noChangeArrowheads="1"/>
          </p:cNvSpPr>
          <p:nvPr/>
        </p:nvSpPr>
        <p:spPr bwMode="auto">
          <a:xfrm>
            <a:off x="7429500" y="4914901"/>
            <a:ext cx="647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30 </a:t>
            </a:r>
          </a:p>
        </p:txBody>
      </p:sp>
      <p:sp>
        <p:nvSpPr>
          <p:cNvPr id="148809" name="Text Box 329"/>
          <p:cNvSpPr txBox="1">
            <a:spLocks noChangeArrowheads="1"/>
          </p:cNvSpPr>
          <p:nvPr/>
        </p:nvSpPr>
        <p:spPr bwMode="auto">
          <a:xfrm>
            <a:off x="8718550" y="4130676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13</a:t>
            </a:r>
          </a:p>
        </p:txBody>
      </p:sp>
      <p:sp>
        <p:nvSpPr>
          <p:cNvPr id="148810" name="Text Box 330"/>
          <p:cNvSpPr txBox="1">
            <a:spLocks noChangeArrowheads="1"/>
          </p:cNvSpPr>
          <p:nvPr/>
        </p:nvSpPr>
        <p:spPr bwMode="auto">
          <a:xfrm>
            <a:off x="9445625" y="4779964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7</a:t>
            </a:r>
          </a:p>
        </p:txBody>
      </p:sp>
      <p:sp>
        <p:nvSpPr>
          <p:cNvPr id="148811" name="Text Box 331"/>
          <p:cNvSpPr txBox="1">
            <a:spLocks noChangeArrowheads="1"/>
          </p:cNvSpPr>
          <p:nvPr/>
        </p:nvSpPr>
        <p:spPr bwMode="auto">
          <a:xfrm>
            <a:off x="9439275" y="5583239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17</a:t>
            </a:r>
          </a:p>
        </p:txBody>
      </p:sp>
      <p:sp>
        <p:nvSpPr>
          <p:cNvPr id="148812" name="Text Box 332"/>
          <p:cNvSpPr txBox="1">
            <a:spLocks noChangeArrowheads="1"/>
          </p:cNvSpPr>
          <p:nvPr/>
        </p:nvSpPr>
        <p:spPr bwMode="auto">
          <a:xfrm>
            <a:off x="9399588" y="3987801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32</a:t>
            </a:r>
          </a:p>
        </p:txBody>
      </p:sp>
      <p:sp>
        <p:nvSpPr>
          <p:cNvPr id="148813" name="Text Box 333"/>
          <p:cNvSpPr txBox="1">
            <a:spLocks noChangeArrowheads="1"/>
          </p:cNvSpPr>
          <p:nvPr/>
        </p:nvSpPr>
        <p:spPr bwMode="auto">
          <a:xfrm>
            <a:off x="8950325" y="5081589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9</a:t>
            </a:r>
          </a:p>
        </p:txBody>
      </p:sp>
      <p:cxnSp>
        <p:nvCxnSpPr>
          <p:cNvPr id="148814" name="AutoShape 334"/>
          <p:cNvCxnSpPr>
            <a:cxnSpLocks noChangeShapeType="1"/>
            <a:stCxn id="148803" idx="4"/>
            <a:endCxn id="148802" idx="0"/>
          </p:cNvCxnSpPr>
          <p:nvPr/>
        </p:nvCxnSpPr>
        <p:spPr bwMode="auto">
          <a:xfrm>
            <a:off x="8355013" y="4240214"/>
            <a:ext cx="0" cy="28892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8815" name="AutoShape 335"/>
          <p:cNvCxnSpPr>
            <a:cxnSpLocks noChangeShapeType="1"/>
            <a:stCxn id="148803" idx="2"/>
            <a:endCxn id="148800" idx="2"/>
          </p:cNvCxnSpPr>
          <p:nvPr/>
        </p:nvCxnSpPr>
        <p:spPr bwMode="auto">
          <a:xfrm rot="10800000" flipH="1" flipV="1">
            <a:off x="8129589" y="4014788"/>
            <a:ext cx="1587" cy="2138362"/>
          </a:xfrm>
          <a:prstGeom prst="curvedConnector3">
            <a:avLst>
              <a:gd name="adj1" fmla="val -14400000"/>
            </a:avLst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8816" name="AutoShape 336"/>
          <p:cNvCxnSpPr>
            <a:cxnSpLocks noChangeShapeType="1"/>
            <a:stCxn id="148802" idx="4"/>
            <a:endCxn id="148801" idx="0"/>
          </p:cNvCxnSpPr>
          <p:nvPr/>
        </p:nvCxnSpPr>
        <p:spPr bwMode="auto">
          <a:xfrm>
            <a:off x="8355013" y="4979989"/>
            <a:ext cx="0" cy="2682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8817" name="AutoShape 337"/>
          <p:cNvCxnSpPr>
            <a:cxnSpLocks noChangeShapeType="1"/>
            <a:stCxn id="148801" idx="4"/>
            <a:endCxn id="148800" idx="0"/>
          </p:cNvCxnSpPr>
          <p:nvPr/>
        </p:nvCxnSpPr>
        <p:spPr bwMode="auto">
          <a:xfrm>
            <a:off x="8355013" y="5699125"/>
            <a:ext cx="0" cy="2286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8818" name="AutoShape 338"/>
          <p:cNvCxnSpPr>
            <a:cxnSpLocks noChangeShapeType="1"/>
            <a:stCxn id="148803" idx="6"/>
            <a:endCxn id="148799" idx="7"/>
          </p:cNvCxnSpPr>
          <p:nvPr/>
        </p:nvCxnSpPr>
        <p:spPr bwMode="auto">
          <a:xfrm>
            <a:off x="8580438" y="4014789"/>
            <a:ext cx="1479550" cy="1209675"/>
          </a:xfrm>
          <a:prstGeom prst="curvedConnector2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8819" name="AutoShape 339"/>
          <p:cNvCxnSpPr>
            <a:cxnSpLocks noChangeShapeType="1"/>
            <a:stCxn id="148803" idx="5"/>
            <a:endCxn id="148798" idx="1"/>
          </p:cNvCxnSpPr>
          <p:nvPr/>
        </p:nvCxnSpPr>
        <p:spPr bwMode="auto">
          <a:xfrm>
            <a:off x="8513764" y="4173538"/>
            <a:ext cx="566737" cy="45561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8820" name="AutoShape 340"/>
          <p:cNvCxnSpPr>
            <a:cxnSpLocks noChangeShapeType="1"/>
            <a:stCxn id="148798" idx="5"/>
            <a:endCxn id="148799" idx="1"/>
          </p:cNvCxnSpPr>
          <p:nvPr/>
        </p:nvCxnSpPr>
        <p:spPr bwMode="auto">
          <a:xfrm>
            <a:off x="9398000" y="4946651"/>
            <a:ext cx="344488" cy="27781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8821" name="AutoShape 341"/>
          <p:cNvCxnSpPr>
            <a:cxnSpLocks noChangeShapeType="1"/>
            <a:stCxn id="148798" idx="4"/>
            <a:endCxn id="148797" idx="0"/>
          </p:cNvCxnSpPr>
          <p:nvPr/>
        </p:nvCxnSpPr>
        <p:spPr bwMode="auto">
          <a:xfrm>
            <a:off x="9239250" y="5013326"/>
            <a:ext cx="0" cy="54292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8822" name="AutoShape 342"/>
          <p:cNvCxnSpPr>
            <a:cxnSpLocks noChangeShapeType="1"/>
            <a:stCxn id="148797" idx="6"/>
            <a:endCxn id="148799" idx="3"/>
          </p:cNvCxnSpPr>
          <p:nvPr/>
        </p:nvCxnSpPr>
        <p:spPr bwMode="auto">
          <a:xfrm flipV="1">
            <a:off x="9464676" y="5541963"/>
            <a:ext cx="277813" cy="23971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8823" name="AutoShape 343"/>
          <p:cNvCxnSpPr>
            <a:cxnSpLocks noChangeShapeType="1"/>
            <a:stCxn id="148800" idx="6"/>
            <a:endCxn id="148797" idx="3"/>
          </p:cNvCxnSpPr>
          <p:nvPr/>
        </p:nvCxnSpPr>
        <p:spPr bwMode="auto">
          <a:xfrm flipV="1">
            <a:off x="8580438" y="5940426"/>
            <a:ext cx="500062" cy="21272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8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8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8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8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8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8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8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8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8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8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8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8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795" grpId="0" uiExpand="1" build="p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80" name="Text Box 52"/>
          <p:cNvSpPr txBox="1">
            <a:spLocks noChangeArrowheads="1"/>
          </p:cNvSpPr>
          <p:nvPr/>
        </p:nvSpPr>
        <p:spPr bwMode="auto">
          <a:xfrm>
            <a:off x="1636713" y="476250"/>
            <a:ext cx="3090862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Dijkstra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算法步骤：</a:t>
            </a:r>
            <a:endParaRPr lang="zh-CN" altLang="en-US">
              <a:solidFill>
                <a:schemeClr val="tx1"/>
              </a:solidFill>
              <a:effectLst/>
              <a:ea typeface="楷体_GB2312" pitchFamily="49" charset="-122"/>
            </a:endParaRPr>
          </a:p>
        </p:txBody>
      </p:sp>
      <p:sp>
        <p:nvSpPr>
          <p:cNvPr id="150581" name="Rectangle 53"/>
          <p:cNvSpPr>
            <a:spLocks noChangeArrowheads="1"/>
          </p:cNvSpPr>
          <p:nvPr/>
        </p:nvSpPr>
        <p:spPr bwMode="auto">
          <a:xfrm>
            <a:off x="1631950" y="981075"/>
            <a:ext cx="5200650" cy="33655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T </a:t>
            </a:r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中顶点对应的距离值用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辅助数组 </a:t>
            </a:r>
            <a:r>
              <a:rPr lang="en-US" altLang="zh-CN" sz="2000" i="1">
                <a:solidFill>
                  <a:schemeClr val="tx1"/>
                </a:solidFill>
                <a:effectLst/>
                <a:ea typeface="楷体_GB2312" pitchFamily="49" charset="-122"/>
              </a:rPr>
              <a:t>D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存放。 </a:t>
            </a:r>
          </a:p>
        </p:txBody>
      </p:sp>
      <p:sp>
        <p:nvSpPr>
          <p:cNvPr id="150582" name="Text Box 54"/>
          <p:cNvSpPr txBox="1">
            <a:spLocks noChangeArrowheads="1"/>
          </p:cNvSpPr>
          <p:nvPr/>
        </p:nvSpPr>
        <p:spPr bwMode="auto">
          <a:xfrm>
            <a:off x="1631950" y="1341438"/>
            <a:ext cx="7308850" cy="33655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2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sz="2000" i="1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D</a:t>
            </a: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[</a:t>
            </a:r>
            <a:r>
              <a:rPr lang="en-US" altLang="zh-CN" sz="2000" i="1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i</a:t>
            </a: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] </a:t>
            </a:r>
            <a:r>
              <a:rPr lang="zh-CN" altLang="en-US" sz="2000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初值：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若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sz="2000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sz="2000" baseline="-25000">
                <a:solidFill>
                  <a:schemeClr val="tx1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sz="2000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sz="2000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&gt;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存在，则为其权值；否则为</a:t>
            </a:r>
            <a:r>
              <a:rPr lang="zh-CN" altLang="en-US" sz="2000">
                <a:solidFill>
                  <a:schemeClr val="tx1"/>
                </a:solidFill>
                <a:effectLst/>
              </a:rPr>
              <a:t>∞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。  </a:t>
            </a:r>
          </a:p>
        </p:txBody>
      </p:sp>
      <p:graphicFrame>
        <p:nvGraphicFramePr>
          <p:cNvPr id="150583" name="Group 55"/>
          <p:cNvGraphicFramePr>
            <a:graphicFrameLocks noGrp="1"/>
          </p:cNvGraphicFramePr>
          <p:nvPr/>
        </p:nvGraphicFramePr>
        <p:xfrm>
          <a:off x="5953125" y="2571750"/>
          <a:ext cx="4535488" cy="396240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终点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从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到各终点的最短路径及长度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=1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=2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=3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=4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=5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=6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v</a:t>
                      </a:r>
                      <a:r>
                        <a:rPr kumimoji="1" lang="en-US" altLang="zh-CN" sz="20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150668" name="Group 140"/>
          <p:cNvGrpSpPr>
            <a:grpSpLocks/>
          </p:cNvGrpSpPr>
          <p:nvPr/>
        </p:nvGrpSpPr>
        <p:grpSpPr bwMode="auto">
          <a:xfrm>
            <a:off x="1774826" y="3429000"/>
            <a:ext cx="3292475" cy="2952750"/>
            <a:chOff x="295" y="2205"/>
            <a:chExt cx="2074" cy="1860"/>
          </a:xfrm>
        </p:grpSpPr>
        <p:sp>
          <p:nvSpPr>
            <p:cNvPr id="150669" name="Oval 141"/>
            <p:cNvSpPr>
              <a:spLocks noChangeArrowheads="1"/>
            </p:cNvSpPr>
            <p:nvPr/>
          </p:nvSpPr>
          <p:spPr bwMode="auto">
            <a:xfrm>
              <a:off x="1511" y="3397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50670" name="Oval 142"/>
            <p:cNvSpPr>
              <a:spLocks noChangeArrowheads="1"/>
            </p:cNvSpPr>
            <p:nvPr/>
          </p:nvSpPr>
          <p:spPr bwMode="auto">
            <a:xfrm>
              <a:off x="1511" y="277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150671" name="Oval 143"/>
            <p:cNvSpPr>
              <a:spLocks noChangeArrowheads="1"/>
            </p:cNvSpPr>
            <p:nvPr/>
          </p:nvSpPr>
          <p:spPr bwMode="auto">
            <a:xfrm>
              <a:off x="2085" y="3146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50672" name="Oval 144"/>
            <p:cNvSpPr>
              <a:spLocks noChangeArrowheads="1"/>
            </p:cNvSpPr>
            <p:nvPr/>
          </p:nvSpPr>
          <p:spPr bwMode="auto">
            <a:xfrm>
              <a:off x="736" y="378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50673" name="Oval 145"/>
            <p:cNvSpPr>
              <a:spLocks noChangeArrowheads="1"/>
            </p:cNvSpPr>
            <p:nvPr/>
          </p:nvSpPr>
          <p:spPr bwMode="auto">
            <a:xfrm>
              <a:off x="736" y="3262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50674" name="Oval 146"/>
            <p:cNvSpPr>
              <a:spLocks noChangeArrowheads="1"/>
            </p:cNvSpPr>
            <p:nvPr/>
          </p:nvSpPr>
          <p:spPr bwMode="auto">
            <a:xfrm>
              <a:off x="736" y="2750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50675" name="Oval 147"/>
            <p:cNvSpPr>
              <a:spLocks noChangeArrowheads="1"/>
            </p:cNvSpPr>
            <p:nvPr/>
          </p:nvSpPr>
          <p:spPr bwMode="auto">
            <a:xfrm>
              <a:off x="736" y="2205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0</a:t>
              </a:r>
            </a:p>
          </p:txBody>
        </p:sp>
        <p:sp>
          <p:nvSpPr>
            <p:cNvPr id="150676" name="Text Box 148"/>
            <p:cNvSpPr txBox="1">
              <a:spLocks noChangeArrowheads="1"/>
            </p:cNvSpPr>
            <p:nvPr/>
          </p:nvSpPr>
          <p:spPr bwMode="auto">
            <a:xfrm>
              <a:off x="703" y="244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50677" name="Text Box 149"/>
            <p:cNvSpPr txBox="1">
              <a:spLocks noChangeArrowheads="1"/>
            </p:cNvSpPr>
            <p:nvPr/>
          </p:nvSpPr>
          <p:spPr bwMode="auto">
            <a:xfrm>
              <a:off x="703" y="29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50678" name="Text Box 150"/>
            <p:cNvSpPr txBox="1">
              <a:spLocks noChangeArrowheads="1"/>
            </p:cNvSpPr>
            <p:nvPr/>
          </p:nvSpPr>
          <p:spPr bwMode="auto">
            <a:xfrm>
              <a:off x="703" y="350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50679" name="Text Box 151"/>
            <p:cNvSpPr txBox="1">
              <a:spLocks noChangeArrowheads="1"/>
            </p:cNvSpPr>
            <p:nvPr/>
          </p:nvSpPr>
          <p:spPr bwMode="auto">
            <a:xfrm>
              <a:off x="1217" y="37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50680" name="Text Box 152"/>
            <p:cNvSpPr txBox="1">
              <a:spLocks noChangeArrowheads="1"/>
            </p:cNvSpPr>
            <p:nvPr/>
          </p:nvSpPr>
          <p:spPr bwMode="auto">
            <a:xfrm>
              <a:off x="295" y="2993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30 </a:t>
              </a:r>
            </a:p>
          </p:txBody>
        </p:sp>
        <p:sp>
          <p:nvSpPr>
            <p:cNvPr id="150681" name="Text Box 153"/>
            <p:cNvSpPr txBox="1">
              <a:spLocks noChangeArrowheads="1"/>
            </p:cNvSpPr>
            <p:nvPr/>
          </p:nvSpPr>
          <p:spPr bwMode="auto">
            <a:xfrm>
              <a:off x="1166" y="2371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13</a:t>
              </a:r>
            </a:p>
          </p:txBody>
        </p:sp>
        <p:sp>
          <p:nvSpPr>
            <p:cNvPr id="150682" name="Text Box 154"/>
            <p:cNvSpPr txBox="1">
              <a:spLocks noChangeArrowheads="1"/>
            </p:cNvSpPr>
            <p:nvPr/>
          </p:nvSpPr>
          <p:spPr bwMode="auto">
            <a:xfrm>
              <a:off x="1852" y="284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150683" name="Text Box 155"/>
            <p:cNvSpPr txBox="1">
              <a:spLocks noChangeArrowheads="1"/>
            </p:cNvSpPr>
            <p:nvPr/>
          </p:nvSpPr>
          <p:spPr bwMode="auto">
            <a:xfrm>
              <a:off x="1846" y="3414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17</a:t>
              </a:r>
            </a:p>
          </p:txBody>
        </p:sp>
        <p:sp>
          <p:nvSpPr>
            <p:cNvPr id="150684" name="Text Box 156"/>
            <p:cNvSpPr txBox="1">
              <a:spLocks noChangeArrowheads="1"/>
            </p:cNvSpPr>
            <p:nvPr/>
          </p:nvSpPr>
          <p:spPr bwMode="auto">
            <a:xfrm>
              <a:off x="1746" y="229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32</a:t>
              </a:r>
            </a:p>
          </p:txBody>
        </p:sp>
        <p:sp>
          <p:nvSpPr>
            <p:cNvPr id="150685" name="Text Box 157"/>
            <p:cNvSpPr txBox="1">
              <a:spLocks noChangeArrowheads="1"/>
            </p:cNvSpPr>
            <p:nvPr/>
          </p:nvSpPr>
          <p:spPr bwMode="auto">
            <a:xfrm>
              <a:off x="1474" y="306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cxnSp>
          <p:nvCxnSpPr>
            <p:cNvPr id="150686" name="AutoShape 158"/>
            <p:cNvCxnSpPr>
              <a:cxnSpLocks noChangeShapeType="1"/>
              <a:stCxn id="150675" idx="4"/>
              <a:endCxn id="150674" idx="0"/>
            </p:cNvCxnSpPr>
            <p:nvPr/>
          </p:nvCxnSpPr>
          <p:spPr bwMode="auto">
            <a:xfrm>
              <a:off x="878" y="2489"/>
              <a:ext cx="0" cy="2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0687" name="AutoShape 159"/>
            <p:cNvCxnSpPr>
              <a:cxnSpLocks noChangeShapeType="1"/>
              <a:stCxn id="150675" idx="2"/>
              <a:endCxn id="150672" idx="2"/>
            </p:cNvCxnSpPr>
            <p:nvPr/>
          </p:nvCxnSpPr>
          <p:spPr bwMode="auto">
            <a:xfrm rot="10800000" flipH="1" flipV="1">
              <a:off x="736" y="2347"/>
              <a:ext cx="1" cy="1576"/>
            </a:xfrm>
            <a:prstGeom prst="curvedConnector3">
              <a:avLst>
                <a:gd name="adj1" fmla="val -14400000"/>
              </a:avLst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0688" name="AutoShape 160"/>
            <p:cNvCxnSpPr>
              <a:cxnSpLocks noChangeShapeType="1"/>
              <a:stCxn id="150674" idx="4"/>
              <a:endCxn id="150673" idx="0"/>
            </p:cNvCxnSpPr>
            <p:nvPr/>
          </p:nvCxnSpPr>
          <p:spPr bwMode="auto">
            <a:xfrm>
              <a:off x="878" y="3034"/>
              <a:ext cx="0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0689" name="AutoShape 161"/>
            <p:cNvCxnSpPr>
              <a:cxnSpLocks noChangeShapeType="1"/>
              <a:stCxn id="150673" idx="4"/>
              <a:endCxn id="150672" idx="0"/>
            </p:cNvCxnSpPr>
            <p:nvPr/>
          </p:nvCxnSpPr>
          <p:spPr bwMode="auto">
            <a:xfrm>
              <a:off x="878" y="3546"/>
              <a:ext cx="0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0690" name="AutoShape 162"/>
            <p:cNvCxnSpPr>
              <a:cxnSpLocks noChangeShapeType="1"/>
              <a:stCxn id="150675" idx="6"/>
              <a:endCxn id="150671" idx="7"/>
            </p:cNvCxnSpPr>
            <p:nvPr/>
          </p:nvCxnSpPr>
          <p:spPr bwMode="auto">
            <a:xfrm>
              <a:off x="1020" y="2347"/>
              <a:ext cx="1307" cy="841"/>
            </a:xfrm>
            <a:prstGeom prst="curvedConnector2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0691" name="AutoShape 163"/>
            <p:cNvCxnSpPr>
              <a:cxnSpLocks noChangeShapeType="1"/>
              <a:stCxn id="150675" idx="5"/>
              <a:endCxn id="150670" idx="1"/>
            </p:cNvCxnSpPr>
            <p:nvPr/>
          </p:nvCxnSpPr>
          <p:spPr bwMode="auto">
            <a:xfrm>
              <a:off x="978" y="2447"/>
              <a:ext cx="575" cy="36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0692" name="AutoShape 164"/>
            <p:cNvCxnSpPr>
              <a:cxnSpLocks noChangeShapeType="1"/>
              <a:stCxn id="150670" idx="5"/>
              <a:endCxn id="150671" idx="1"/>
            </p:cNvCxnSpPr>
            <p:nvPr/>
          </p:nvCxnSpPr>
          <p:spPr bwMode="auto">
            <a:xfrm>
              <a:off x="1753" y="3013"/>
              <a:ext cx="374" cy="17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0693" name="AutoShape 165"/>
            <p:cNvCxnSpPr>
              <a:cxnSpLocks noChangeShapeType="1"/>
              <a:stCxn id="150670" idx="4"/>
              <a:endCxn id="150669" idx="0"/>
            </p:cNvCxnSpPr>
            <p:nvPr/>
          </p:nvCxnSpPr>
          <p:spPr bwMode="auto">
            <a:xfrm>
              <a:off x="1653" y="3055"/>
              <a:ext cx="0" cy="34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0694" name="AutoShape 166"/>
            <p:cNvCxnSpPr>
              <a:cxnSpLocks noChangeShapeType="1"/>
              <a:stCxn id="150669" idx="6"/>
              <a:endCxn id="150671" idx="3"/>
            </p:cNvCxnSpPr>
            <p:nvPr/>
          </p:nvCxnSpPr>
          <p:spPr bwMode="auto">
            <a:xfrm flipV="1">
              <a:off x="1795" y="3388"/>
              <a:ext cx="332" cy="15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0695" name="AutoShape 167"/>
            <p:cNvCxnSpPr>
              <a:cxnSpLocks noChangeShapeType="1"/>
              <a:stCxn id="150672" idx="6"/>
              <a:endCxn id="150669" idx="3"/>
            </p:cNvCxnSpPr>
            <p:nvPr/>
          </p:nvCxnSpPr>
          <p:spPr bwMode="auto">
            <a:xfrm flipV="1">
              <a:off x="1020" y="3639"/>
              <a:ext cx="533" cy="28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aphicFrame>
        <p:nvGraphicFramePr>
          <p:cNvPr id="150696" name="Object 168"/>
          <p:cNvGraphicFramePr>
            <a:graphicFrameLocks noChangeAspect="1"/>
          </p:cNvGraphicFramePr>
          <p:nvPr/>
        </p:nvGraphicFramePr>
        <p:xfrm>
          <a:off x="7494589" y="1700214"/>
          <a:ext cx="2562225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713" name="公式" r:id="rId4" imgW="1587240" imgH="279360" progId="Equation.3">
                  <p:embed/>
                </p:oleObj>
              </mc:Choice>
              <mc:Fallback>
                <p:oleObj name="公式" r:id="rId4" imgW="1587240" imgH="279360" progId="Equation.3">
                  <p:embed/>
                  <p:pic>
                    <p:nvPicPr>
                      <p:cNvPr id="0" name="Picture 1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4589" y="1700214"/>
                        <a:ext cx="2562225" cy="452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697" name="Oval 169"/>
          <p:cNvSpPr>
            <a:spLocks noChangeArrowheads="1"/>
          </p:cNvSpPr>
          <p:nvPr/>
        </p:nvSpPr>
        <p:spPr bwMode="auto">
          <a:xfrm>
            <a:off x="2474913" y="4294188"/>
            <a:ext cx="450850" cy="4508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</a:p>
        </p:txBody>
      </p:sp>
      <p:sp>
        <p:nvSpPr>
          <p:cNvPr id="150698" name="Text Box 170"/>
          <p:cNvSpPr txBox="1">
            <a:spLocks noChangeArrowheads="1"/>
          </p:cNvSpPr>
          <p:nvPr/>
        </p:nvSpPr>
        <p:spPr bwMode="auto">
          <a:xfrm>
            <a:off x="6456364" y="3413126"/>
            <a:ext cx="439737" cy="23209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13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8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∞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30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∞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32</a:t>
            </a:r>
          </a:p>
        </p:txBody>
      </p:sp>
      <p:sp>
        <p:nvSpPr>
          <p:cNvPr id="150699" name="Text Box 171"/>
          <p:cNvSpPr txBox="1">
            <a:spLocks noChangeArrowheads="1"/>
          </p:cNvSpPr>
          <p:nvPr/>
        </p:nvSpPr>
        <p:spPr bwMode="auto">
          <a:xfrm>
            <a:off x="6467475" y="5710238"/>
            <a:ext cx="383438" cy="40011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sz="2000" baseline="-25000">
                <a:solidFill>
                  <a:schemeClr val="tx1"/>
                </a:solidFill>
                <a:effectLst/>
              </a:rPr>
              <a:t>2</a:t>
            </a:r>
          </a:p>
        </p:txBody>
      </p:sp>
      <p:sp>
        <p:nvSpPr>
          <p:cNvPr id="150700" name="Text Box 172"/>
          <p:cNvSpPr txBox="1">
            <a:spLocks noChangeArrowheads="1"/>
          </p:cNvSpPr>
          <p:nvPr/>
        </p:nvSpPr>
        <p:spPr bwMode="auto">
          <a:xfrm>
            <a:off x="6529388" y="6127751"/>
            <a:ext cx="311150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ffectLst/>
              </a:rPr>
              <a:t>8</a:t>
            </a:r>
            <a:endParaRPr lang="en-US" altLang="zh-CN" sz="2000" baseline="-25000">
              <a:solidFill>
                <a:schemeClr val="tx1"/>
              </a:solidFill>
              <a:effectLst/>
            </a:endParaRPr>
          </a:p>
        </p:txBody>
      </p:sp>
      <p:sp>
        <p:nvSpPr>
          <p:cNvPr id="150701" name="Text Box 173"/>
          <p:cNvSpPr txBox="1">
            <a:spLocks noChangeArrowheads="1"/>
          </p:cNvSpPr>
          <p:nvPr/>
        </p:nvSpPr>
        <p:spPr bwMode="auto">
          <a:xfrm>
            <a:off x="7105650" y="3413126"/>
            <a:ext cx="439738" cy="23209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13</a:t>
            </a: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13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30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∞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32</a:t>
            </a:r>
          </a:p>
        </p:txBody>
      </p:sp>
      <p:sp>
        <p:nvSpPr>
          <p:cNvPr id="150702" name="Oval 174"/>
          <p:cNvSpPr>
            <a:spLocks noChangeArrowheads="1"/>
          </p:cNvSpPr>
          <p:nvPr/>
        </p:nvSpPr>
        <p:spPr bwMode="auto">
          <a:xfrm>
            <a:off x="2474913" y="5102225"/>
            <a:ext cx="450850" cy="4508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</a:p>
        </p:txBody>
      </p:sp>
      <p:sp>
        <p:nvSpPr>
          <p:cNvPr id="150703" name="Oval 175"/>
          <p:cNvSpPr>
            <a:spLocks noChangeArrowheads="1"/>
          </p:cNvSpPr>
          <p:nvPr/>
        </p:nvSpPr>
        <p:spPr bwMode="auto">
          <a:xfrm>
            <a:off x="3709988" y="4329113"/>
            <a:ext cx="450850" cy="4508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</a:p>
        </p:txBody>
      </p:sp>
      <p:sp>
        <p:nvSpPr>
          <p:cNvPr id="150704" name="Text Box 176"/>
          <p:cNvSpPr txBox="1">
            <a:spLocks noChangeArrowheads="1"/>
          </p:cNvSpPr>
          <p:nvPr/>
        </p:nvSpPr>
        <p:spPr bwMode="auto">
          <a:xfrm>
            <a:off x="7158038" y="5695950"/>
            <a:ext cx="383438" cy="40011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sz="2000" baseline="-25000">
                <a:solidFill>
                  <a:schemeClr val="tx1"/>
                </a:solidFill>
                <a:effectLst/>
              </a:rPr>
              <a:t>1</a:t>
            </a:r>
          </a:p>
        </p:txBody>
      </p:sp>
      <p:sp>
        <p:nvSpPr>
          <p:cNvPr id="150705" name="Text Box 177"/>
          <p:cNvSpPr txBox="1">
            <a:spLocks noChangeArrowheads="1"/>
          </p:cNvSpPr>
          <p:nvPr/>
        </p:nvSpPr>
        <p:spPr bwMode="auto">
          <a:xfrm>
            <a:off x="7105650" y="6127751"/>
            <a:ext cx="438150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ffectLst/>
              </a:rPr>
              <a:t>13</a:t>
            </a:r>
            <a:endParaRPr lang="en-US" altLang="zh-CN" sz="2000" baseline="-25000">
              <a:solidFill>
                <a:schemeClr val="tx1"/>
              </a:solidFill>
              <a:effectLst/>
            </a:endParaRPr>
          </a:p>
        </p:txBody>
      </p:sp>
      <p:sp>
        <p:nvSpPr>
          <p:cNvPr id="150706" name="Text Box 178"/>
          <p:cNvSpPr txBox="1">
            <a:spLocks noChangeArrowheads="1"/>
          </p:cNvSpPr>
          <p:nvPr/>
        </p:nvSpPr>
        <p:spPr bwMode="auto">
          <a:xfrm>
            <a:off x="7753350" y="3413126"/>
            <a:ext cx="439738" cy="23209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13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30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22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20</a:t>
            </a:r>
          </a:p>
        </p:txBody>
      </p:sp>
      <p:sp>
        <p:nvSpPr>
          <p:cNvPr id="150707" name="Text Box 179"/>
          <p:cNvSpPr txBox="1">
            <a:spLocks noChangeArrowheads="1"/>
          </p:cNvSpPr>
          <p:nvPr/>
        </p:nvSpPr>
        <p:spPr bwMode="auto">
          <a:xfrm>
            <a:off x="7805738" y="5695950"/>
            <a:ext cx="383438" cy="40011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sz="2000" baseline="-25000">
                <a:solidFill>
                  <a:schemeClr val="tx1"/>
                </a:solidFill>
                <a:effectLst/>
              </a:rPr>
              <a:t>3</a:t>
            </a:r>
          </a:p>
        </p:txBody>
      </p:sp>
      <p:sp>
        <p:nvSpPr>
          <p:cNvPr id="150708" name="Text Box 180"/>
          <p:cNvSpPr txBox="1">
            <a:spLocks noChangeArrowheads="1"/>
          </p:cNvSpPr>
          <p:nvPr/>
        </p:nvSpPr>
        <p:spPr bwMode="auto">
          <a:xfrm>
            <a:off x="7680326" y="6127751"/>
            <a:ext cx="646113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ffectLst/>
              </a:rPr>
              <a:t>8+5 </a:t>
            </a:r>
          </a:p>
        </p:txBody>
      </p:sp>
      <p:sp>
        <p:nvSpPr>
          <p:cNvPr id="150709" name="Text Box 181"/>
          <p:cNvSpPr txBox="1">
            <a:spLocks noChangeArrowheads="1"/>
          </p:cNvSpPr>
          <p:nvPr/>
        </p:nvSpPr>
        <p:spPr bwMode="auto">
          <a:xfrm>
            <a:off x="8472489" y="3413126"/>
            <a:ext cx="439737" cy="23209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19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22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20</a:t>
            </a:r>
          </a:p>
        </p:txBody>
      </p:sp>
      <p:sp>
        <p:nvSpPr>
          <p:cNvPr id="150710" name="Text Box 182"/>
          <p:cNvSpPr txBox="1">
            <a:spLocks noChangeArrowheads="1"/>
          </p:cNvSpPr>
          <p:nvPr/>
        </p:nvSpPr>
        <p:spPr bwMode="auto">
          <a:xfrm>
            <a:off x="8524875" y="5695950"/>
            <a:ext cx="383438" cy="40011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sz="2000" baseline="-25000">
                <a:solidFill>
                  <a:schemeClr val="tx1"/>
                </a:solidFill>
                <a:effectLst/>
              </a:rPr>
              <a:t>4</a:t>
            </a:r>
          </a:p>
        </p:txBody>
      </p:sp>
      <p:sp>
        <p:nvSpPr>
          <p:cNvPr id="150711" name="Oval 183"/>
          <p:cNvSpPr>
            <a:spLocks noChangeArrowheads="1"/>
          </p:cNvSpPr>
          <p:nvPr/>
        </p:nvSpPr>
        <p:spPr bwMode="auto">
          <a:xfrm>
            <a:off x="2474913" y="5930900"/>
            <a:ext cx="450850" cy="4508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</a:p>
        </p:txBody>
      </p:sp>
      <p:sp>
        <p:nvSpPr>
          <p:cNvPr id="150712" name="Text Box 184"/>
          <p:cNvSpPr txBox="1">
            <a:spLocks noChangeArrowheads="1"/>
          </p:cNvSpPr>
          <p:nvPr/>
        </p:nvSpPr>
        <p:spPr bwMode="auto">
          <a:xfrm>
            <a:off x="8259764" y="6127751"/>
            <a:ext cx="917575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ffectLst/>
              </a:rPr>
              <a:t>8+5+6 </a:t>
            </a:r>
          </a:p>
        </p:txBody>
      </p:sp>
      <p:sp>
        <p:nvSpPr>
          <p:cNvPr id="150713" name="Text Box 185"/>
          <p:cNvSpPr txBox="1">
            <a:spLocks noChangeArrowheads="1"/>
          </p:cNvSpPr>
          <p:nvPr/>
        </p:nvSpPr>
        <p:spPr bwMode="auto">
          <a:xfrm>
            <a:off x="9193214" y="3413126"/>
            <a:ext cx="439737" cy="23209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21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20</a:t>
            </a:r>
          </a:p>
        </p:txBody>
      </p:sp>
      <p:sp>
        <p:nvSpPr>
          <p:cNvPr id="150714" name="Text Box 186"/>
          <p:cNvSpPr txBox="1">
            <a:spLocks noChangeArrowheads="1"/>
          </p:cNvSpPr>
          <p:nvPr/>
        </p:nvSpPr>
        <p:spPr bwMode="auto">
          <a:xfrm>
            <a:off x="9245600" y="5695950"/>
            <a:ext cx="383438" cy="40011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sz="2000" baseline="-25000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150715" name="Oval 187"/>
          <p:cNvSpPr>
            <a:spLocks noChangeArrowheads="1"/>
          </p:cNvSpPr>
          <p:nvPr/>
        </p:nvSpPr>
        <p:spPr bwMode="auto">
          <a:xfrm>
            <a:off x="3709988" y="5318125"/>
            <a:ext cx="450850" cy="4508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150716" name="Text Box 188"/>
          <p:cNvSpPr txBox="1">
            <a:spLocks noChangeArrowheads="1"/>
          </p:cNvSpPr>
          <p:nvPr/>
        </p:nvSpPr>
        <p:spPr bwMode="auto">
          <a:xfrm>
            <a:off x="9048751" y="6127751"/>
            <a:ext cx="773113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ffectLst/>
              </a:rPr>
              <a:t>13+7 </a:t>
            </a:r>
          </a:p>
        </p:txBody>
      </p:sp>
      <p:sp>
        <p:nvSpPr>
          <p:cNvPr id="150717" name="Text Box 189"/>
          <p:cNvSpPr txBox="1">
            <a:spLocks noChangeArrowheads="1"/>
          </p:cNvSpPr>
          <p:nvPr/>
        </p:nvSpPr>
        <p:spPr bwMode="auto">
          <a:xfrm>
            <a:off x="9906000" y="3413126"/>
            <a:ext cx="439738" cy="23209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21</a:t>
            </a: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</p:txBody>
      </p:sp>
      <p:sp>
        <p:nvSpPr>
          <p:cNvPr id="150718" name="Text Box 190"/>
          <p:cNvSpPr txBox="1">
            <a:spLocks noChangeArrowheads="1"/>
          </p:cNvSpPr>
          <p:nvPr/>
        </p:nvSpPr>
        <p:spPr bwMode="auto">
          <a:xfrm>
            <a:off x="9966325" y="5695950"/>
            <a:ext cx="383438" cy="40011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sz="2000" baseline="-25000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150719" name="Oval 191"/>
          <p:cNvSpPr>
            <a:spLocks noChangeArrowheads="1"/>
          </p:cNvSpPr>
          <p:nvPr/>
        </p:nvSpPr>
        <p:spPr bwMode="auto">
          <a:xfrm>
            <a:off x="4616450" y="4922838"/>
            <a:ext cx="450850" cy="4508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150721" name="Text Box 193"/>
          <p:cNvSpPr txBox="1">
            <a:spLocks noChangeArrowheads="1"/>
          </p:cNvSpPr>
          <p:nvPr/>
        </p:nvSpPr>
        <p:spPr bwMode="auto">
          <a:xfrm>
            <a:off x="4491039" y="525464"/>
            <a:ext cx="3997325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初始时令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S={</a:t>
            </a:r>
            <a:r>
              <a:rPr lang="en-US" altLang="zh-CN" sz="2000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sz="2000" baseline="-25000">
                <a:solidFill>
                  <a:schemeClr val="tx1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},  T={</a:t>
            </a:r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其余顶点}。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50722" name="Oval 194"/>
          <p:cNvSpPr>
            <a:spLocks noChangeArrowheads="1"/>
          </p:cNvSpPr>
          <p:nvPr/>
        </p:nvSpPr>
        <p:spPr bwMode="auto">
          <a:xfrm>
            <a:off x="2474913" y="3429000"/>
            <a:ext cx="450850" cy="4508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</a:p>
        </p:txBody>
      </p:sp>
      <p:sp>
        <p:nvSpPr>
          <p:cNvPr id="150724" name="Rectangle 196"/>
          <p:cNvSpPr>
            <a:spLocks noChangeArrowheads="1"/>
          </p:cNvSpPr>
          <p:nvPr/>
        </p:nvSpPr>
        <p:spPr bwMode="auto">
          <a:xfrm>
            <a:off x="1631951" y="1700214"/>
            <a:ext cx="5827713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从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T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中选取一个其距离值最小的顶点 </a:t>
            </a:r>
            <a:r>
              <a:rPr lang="en-US" altLang="zh-CN" sz="2000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sz="2000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，加入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S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50725" name="Rectangle 197"/>
          <p:cNvSpPr>
            <a:spLocks noChangeArrowheads="1"/>
          </p:cNvSpPr>
          <p:nvPr/>
        </p:nvSpPr>
        <p:spPr bwMode="auto">
          <a:xfrm>
            <a:off x="1631950" y="2122489"/>
            <a:ext cx="9036050" cy="72718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对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T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中顶点的距离值进行修改：若加进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</a:rPr>
              <a:t>j</a:t>
            </a:r>
            <a:r>
              <a:rPr lang="en-US" altLang="zh-CN" i="1">
                <a:solidFill>
                  <a:schemeClr val="tx1"/>
                </a:solidFill>
                <a:effectLst/>
              </a:rPr>
              <a:t>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作中间顶点，从 </a:t>
            </a:r>
            <a:r>
              <a:rPr lang="en-US" altLang="zh-CN" sz="2000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sz="2000" baseline="-25000">
                <a:solidFill>
                  <a:schemeClr val="tx1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到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sz="2000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sz="2000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的距离值比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70000"/>
              </a:lnSpc>
            </a:pPr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不加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sz="2000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sz="2000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的路径要短，则修改此距离值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50726" name="Rectangle 198"/>
          <p:cNvSpPr>
            <a:spLocks noChangeArrowheads="1"/>
          </p:cNvSpPr>
          <p:nvPr/>
        </p:nvSpPr>
        <p:spPr bwMode="auto">
          <a:xfrm>
            <a:off x="1631950" y="2887664"/>
            <a:ext cx="4038600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重复上述步骤，直到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S = V </a:t>
            </a:r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为止。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50720" name="Text Box 192"/>
          <p:cNvSpPr txBox="1">
            <a:spLocks noChangeArrowheads="1"/>
          </p:cNvSpPr>
          <p:nvPr/>
        </p:nvSpPr>
        <p:spPr bwMode="auto">
          <a:xfrm>
            <a:off x="9767889" y="6148388"/>
            <a:ext cx="675185" cy="47282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1600">
                <a:solidFill>
                  <a:schemeClr val="tx1"/>
                </a:solidFill>
                <a:effectLst/>
              </a:rPr>
              <a:t>  8+5 </a:t>
            </a:r>
          </a:p>
          <a:p>
            <a:pPr>
              <a:lnSpc>
                <a:spcPct val="20000"/>
              </a:lnSpc>
            </a:pPr>
            <a:r>
              <a:rPr lang="en-US" altLang="zh-CN" sz="1600">
                <a:solidFill>
                  <a:schemeClr val="tx1"/>
                </a:solidFill>
                <a:effectLst/>
              </a:rPr>
              <a:t>+6+2 </a:t>
            </a:r>
          </a:p>
        </p:txBody>
      </p:sp>
      <p:sp>
        <p:nvSpPr>
          <p:cNvPr id="150728" name="Rectangle 200"/>
          <p:cNvSpPr>
            <a:spLocks noChangeArrowheads="1"/>
          </p:cNvSpPr>
          <p:nvPr/>
        </p:nvSpPr>
        <p:spPr bwMode="auto">
          <a:xfrm>
            <a:off x="9926638" y="6646864"/>
            <a:ext cx="494046" cy="271549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4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0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0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0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150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0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0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0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000"/>
                                        <p:tgtEl>
                                          <p:spTgt spid="150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0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0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0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0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0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07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07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6" dur="500"/>
                                        <p:tgtEl>
                                          <p:spTgt spid="15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2000"/>
                                        <p:tgtEl>
                                          <p:spTgt spid="150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5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507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507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507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507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507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507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2000"/>
                                        <p:tgtEl>
                                          <p:spTgt spid="150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507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507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507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507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507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507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2000"/>
                                        <p:tgtEl>
                                          <p:spTgt spid="150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507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507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507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507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507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507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2000"/>
                                        <p:tgtEl>
                                          <p:spTgt spid="150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507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507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507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507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507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507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2000"/>
                                        <p:tgtEl>
                                          <p:spTgt spid="150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1507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1507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1507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1507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507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507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81" grpId="0"/>
      <p:bldP spid="150582" grpId="0"/>
      <p:bldP spid="150697" grpId="0" animBg="1"/>
      <p:bldP spid="150698" grpId="0"/>
      <p:bldP spid="150699" grpId="0"/>
      <p:bldP spid="150700" grpId="0"/>
      <p:bldP spid="150701" grpId="0"/>
      <p:bldP spid="150702" grpId="0" animBg="1"/>
      <p:bldP spid="150703" grpId="0" animBg="1"/>
      <p:bldP spid="150704" grpId="0"/>
      <p:bldP spid="150705" grpId="0"/>
      <p:bldP spid="150706" grpId="0"/>
      <p:bldP spid="150707" grpId="0"/>
      <p:bldP spid="150708" grpId="0"/>
      <p:bldP spid="150709" grpId="0"/>
      <p:bldP spid="150710" grpId="0"/>
      <p:bldP spid="150711" grpId="0" animBg="1"/>
      <p:bldP spid="150712" grpId="0"/>
      <p:bldP spid="150713" grpId="0"/>
      <p:bldP spid="150714" grpId="0"/>
      <p:bldP spid="150715" grpId="0" animBg="1"/>
      <p:bldP spid="150716" grpId="0"/>
      <p:bldP spid="150717" grpId="0"/>
      <p:bldP spid="150718" grpId="0"/>
      <p:bldP spid="150719" grpId="0" animBg="1"/>
      <p:bldP spid="150721" grpId="0"/>
      <p:bldP spid="150722" grpId="0" animBg="1"/>
      <p:bldP spid="150724" grpId="0"/>
      <p:bldP spid="150725" grpId="0"/>
      <p:bldP spid="150726" grpId="0"/>
      <p:bldP spid="150720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78" name="Rectangle 74"/>
          <p:cNvSpPr>
            <a:spLocks noChangeArrowheads="1"/>
          </p:cNvSpPr>
          <p:nvPr/>
        </p:nvSpPr>
        <p:spPr bwMode="auto">
          <a:xfrm>
            <a:off x="1774825" y="476250"/>
            <a:ext cx="4679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7.6.2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每一对顶点之间的最短路径 </a:t>
            </a:r>
          </a:p>
        </p:txBody>
      </p:sp>
      <p:sp>
        <p:nvSpPr>
          <p:cNvPr id="149580" name="Rectangle 76"/>
          <p:cNvSpPr>
            <a:spLocks noChangeArrowheads="1"/>
          </p:cNvSpPr>
          <p:nvPr/>
        </p:nvSpPr>
        <p:spPr bwMode="auto">
          <a:xfrm>
            <a:off x="1774826" y="1031875"/>
            <a:ext cx="6221575" cy="94179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方法一：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每次以一个顶点为源点， </a:t>
            </a:r>
          </a:p>
          <a:p>
            <a:pPr>
              <a:lnSpc>
                <a:spcPct val="9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 重复执行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Dijkstra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算法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次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 </a:t>
            </a:r>
          </a:p>
        </p:txBody>
      </p:sp>
      <p:sp>
        <p:nvSpPr>
          <p:cNvPr id="149584" name="Text Box 80"/>
          <p:cNvSpPr txBox="1">
            <a:spLocks noChangeArrowheads="1"/>
          </p:cNvSpPr>
          <p:nvPr/>
        </p:nvSpPr>
        <p:spPr bwMode="auto">
          <a:xfrm>
            <a:off x="1825625" y="3695700"/>
            <a:ext cx="8591550" cy="278845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若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j 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&gt;</a:t>
            </a: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存在，则存在路径 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{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} // </a:t>
            </a: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路径中不含其它顶点 </a:t>
            </a:r>
          </a:p>
          <a:p>
            <a:pPr>
              <a:lnSpc>
                <a:spcPct val="80000"/>
              </a:lnSpc>
            </a:pP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        若 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2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&gt;, &lt;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2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j 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&gt; </a:t>
            </a: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存在，则存在路径 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{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2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} </a:t>
            </a:r>
          </a:p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                                                    // </a:t>
            </a: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路径中所含顶点序号不大于 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0 </a:t>
            </a:r>
          </a:p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若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{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, …, 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2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}, {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2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, …, 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} </a:t>
            </a: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存在，则存在路径 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{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, …, 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2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, …, 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} </a:t>
            </a:r>
          </a:p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                                                    // </a:t>
            </a: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路径中所含顶点序号不大于 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1 </a:t>
            </a:r>
          </a:p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         … </a:t>
            </a:r>
            <a:r>
              <a:rPr lang="en-US" altLang="zh-CN">
                <a:solidFill>
                  <a:schemeClr val="tx2"/>
                </a:solidFill>
                <a:effectLst/>
              </a:rPr>
              <a:t>… </a:t>
            </a:r>
            <a:endParaRPr lang="en-US" altLang="zh-CN">
              <a:solidFill>
                <a:schemeClr val="tx1"/>
              </a:solidFill>
              <a:effectLst/>
              <a:ea typeface="楷体_GB2312" pitchFamily="49" charset="-122"/>
            </a:endParaRPr>
          </a:p>
        </p:txBody>
      </p:sp>
      <p:sp>
        <p:nvSpPr>
          <p:cNvPr id="149588" name="Text Box 84"/>
          <p:cNvSpPr txBox="1">
            <a:spLocks noChangeArrowheads="1"/>
          </p:cNvSpPr>
          <p:nvPr/>
        </p:nvSpPr>
        <p:spPr bwMode="auto">
          <a:xfrm>
            <a:off x="1774825" y="2060575"/>
            <a:ext cx="50180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方法二：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弗洛伊德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Floyd)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算法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sp>
        <p:nvSpPr>
          <p:cNvPr id="149591" name="Text Box 87"/>
          <p:cNvSpPr txBox="1">
            <a:spLocks noChangeArrowheads="1"/>
          </p:cNvSpPr>
          <p:nvPr/>
        </p:nvSpPr>
        <p:spPr bwMode="auto">
          <a:xfrm>
            <a:off x="1774826" y="2641600"/>
            <a:ext cx="8343951" cy="94179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算法思想：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逐个顶点试探，从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到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的所有可能存在的 </a:t>
            </a:r>
          </a:p>
          <a:p>
            <a:pPr>
              <a:lnSpc>
                <a:spcPct val="9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路径中，选出一条长度最短的路径。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49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9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49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9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95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95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95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95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95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80" grpId="0"/>
      <p:bldP spid="149584" grpId="0" uiExpand="1" build="p"/>
      <p:bldP spid="149588" grpId="0"/>
      <p:bldP spid="149591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74" name="Rectangle 22"/>
          <p:cNvSpPr>
            <a:spLocks noChangeArrowheads="1"/>
          </p:cNvSpPr>
          <p:nvPr/>
        </p:nvSpPr>
        <p:spPr bwMode="auto">
          <a:xfrm>
            <a:off x="1858963" y="476250"/>
            <a:ext cx="2698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求最短路径步骤： </a:t>
            </a:r>
          </a:p>
        </p:txBody>
      </p:sp>
      <p:grpSp>
        <p:nvGrpSpPr>
          <p:cNvPr id="151580" name="Group 28"/>
          <p:cNvGrpSpPr>
            <a:grpSpLocks/>
          </p:cNvGrpSpPr>
          <p:nvPr/>
        </p:nvGrpSpPr>
        <p:grpSpPr bwMode="auto">
          <a:xfrm>
            <a:off x="2711450" y="4724400"/>
            <a:ext cx="1873250" cy="1671638"/>
            <a:chOff x="1655" y="300"/>
            <a:chExt cx="1180" cy="1053"/>
          </a:xfrm>
        </p:grpSpPr>
        <p:sp>
          <p:nvSpPr>
            <p:cNvPr id="151561" name="Oval 9"/>
            <p:cNvSpPr>
              <a:spLocks noChangeArrowheads="1"/>
            </p:cNvSpPr>
            <p:nvPr/>
          </p:nvSpPr>
          <p:spPr bwMode="auto">
            <a:xfrm>
              <a:off x="1701" y="559"/>
              <a:ext cx="257" cy="25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A</a:t>
              </a:r>
            </a:p>
          </p:txBody>
        </p:sp>
        <p:sp>
          <p:nvSpPr>
            <p:cNvPr id="151562" name="Oval 10"/>
            <p:cNvSpPr>
              <a:spLocks noChangeArrowheads="1"/>
            </p:cNvSpPr>
            <p:nvPr/>
          </p:nvSpPr>
          <p:spPr bwMode="auto">
            <a:xfrm>
              <a:off x="2069" y="1099"/>
              <a:ext cx="257" cy="25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</a:t>
              </a:r>
            </a:p>
          </p:txBody>
        </p:sp>
        <p:sp>
          <p:nvSpPr>
            <p:cNvPr id="151563" name="Oval 11"/>
            <p:cNvSpPr>
              <a:spLocks noChangeArrowheads="1"/>
            </p:cNvSpPr>
            <p:nvPr/>
          </p:nvSpPr>
          <p:spPr bwMode="auto">
            <a:xfrm>
              <a:off x="2578" y="559"/>
              <a:ext cx="257" cy="25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B</a:t>
              </a:r>
            </a:p>
          </p:txBody>
        </p:sp>
        <p:sp>
          <p:nvSpPr>
            <p:cNvPr id="151569" name="Text Box 17"/>
            <p:cNvSpPr txBox="1">
              <a:spLocks noChangeArrowheads="1"/>
            </p:cNvSpPr>
            <p:nvPr/>
          </p:nvSpPr>
          <p:spPr bwMode="auto">
            <a:xfrm>
              <a:off x="2593" y="100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51570" name="Text Box 18"/>
            <p:cNvSpPr txBox="1">
              <a:spLocks noChangeArrowheads="1"/>
            </p:cNvSpPr>
            <p:nvPr/>
          </p:nvSpPr>
          <p:spPr bwMode="auto">
            <a:xfrm>
              <a:off x="2171" y="30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51571" name="Text Box 19"/>
            <p:cNvSpPr txBox="1">
              <a:spLocks noChangeArrowheads="1"/>
            </p:cNvSpPr>
            <p:nvPr/>
          </p:nvSpPr>
          <p:spPr bwMode="auto">
            <a:xfrm>
              <a:off x="2154" y="64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51572" name="Text Box 20"/>
            <p:cNvSpPr txBox="1">
              <a:spLocks noChangeArrowheads="1"/>
            </p:cNvSpPr>
            <p:nvPr/>
          </p:nvSpPr>
          <p:spPr bwMode="auto">
            <a:xfrm>
              <a:off x="1655" y="95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51573" name="Text Box 21"/>
            <p:cNvSpPr txBox="1">
              <a:spLocks noChangeArrowheads="1"/>
            </p:cNvSpPr>
            <p:nvPr/>
          </p:nvSpPr>
          <p:spPr bwMode="auto">
            <a:xfrm>
              <a:off x="1969" y="867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11</a:t>
              </a:r>
            </a:p>
          </p:txBody>
        </p:sp>
        <p:cxnSp>
          <p:nvCxnSpPr>
            <p:cNvPr id="151575" name="AutoShape 23"/>
            <p:cNvCxnSpPr>
              <a:cxnSpLocks noChangeShapeType="1"/>
              <a:stCxn id="151563" idx="1"/>
              <a:endCxn id="151561" idx="7"/>
            </p:cNvCxnSpPr>
            <p:nvPr/>
          </p:nvCxnSpPr>
          <p:spPr bwMode="auto">
            <a:xfrm rot="16200000" flipH="1" flipV="1">
              <a:off x="2267" y="249"/>
              <a:ext cx="1" cy="696"/>
            </a:xfrm>
            <a:prstGeom prst="curvedConnector3">
              <a:avLst>
                <a:gd name="adj1" fmla="val -9000000"/>
              </a:avLst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1576" name="AutoShape 24"/>
            <p:cNvCxnSpPr>
              <a:cxnSpLocks noChangeShapeType="1"/>
              <a:stCxn id="151561" idx="5"/>
              <a:endCxn id="151563" idx="3"/>
            </p:cNvCxnSpPr>
            <p:nvPr/>
          </p:nvCxnSpPr>
          <p:spPr bwMode="auto">
            <a:xfrm rot="16200000" flipH="1">
              <a:off x="2267" y="429"/>
              <a:ext cx="1" cy="696"/>
            </a:xfrm>
            <a:prstGeom prst="curvedConnector3">
              <a:avLst>
                <a:gd name="adj1" fmla="val 8100000"/>
              </a:avLst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1577" name="AutoShape 25"/>
            <p:cNvCxnSpPr>
              <a:cxnSpLocks noChangeShapeType="1"/>
              <a:stCxn id="151563" idx="4"/>
              <a:endCxn id="151562" idx="6"/>
            </p:cNvCxnSpPr>
            <p:nvPr/>
          </p:nvCxnSpPr>
          <p:spPr bwMode="auto">
            <a:xfrm rot="5400000">
              <a:off x="2310" y="829"/>
              <a:ext cx="413" cy="381"/>
            </a:xfrm>
            <a:prstGeom prst="curvedConnector2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1578" name="AutoShape 26"/>
            <p:cNvCxnSpPr>
              <a:cxnSpLocks noChangeShapeType="1"/>
              <a:stCxn id="151561" idx="4"/>
              <a:endCxn id="151562" idx="7"/>
            </p:cNvCxnSpPr>
            <p:nvPr/>
          </p:nvCxnSpPr>
          <p:spPr bwMode="auto">
            <a:xfrm rot="16200000" flipH="1">
              <a:off x="1897" y="746"/>
              <a:ext cx="323" cy="458"/>
            </a:xfrm>
            <a:prstGeom prst="curvedConnector3">
              <a:avLst>
                <a:gd name="adj1" fmla="val 25384"/>
              </a:avLst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1579" name="AutoShape 27"/>
            <p:cNvCxnSpPr>
              <a:cxnSpLocks noChangeShapeType="1"/>
              <a:stCxn id="151562" idx="2"/>
              <a:endCxn id="151561" idx="3"/>
            </p:cNvCxnSpPr>
            <p:nvPr/>
          </p:nvCxnSpPr>
          <p:spPr bwMode="auto">
            <a:xfrm rot="10800000">
              <a:off x="1739" y="776"/>
              <a:ext cx="330" cy="450"/>
            </a:xfrm>
            <a:prstGeom prst="curvedConnector2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151581" name="Group 29"/>
          <p:cNvGrpSpPr>
            <a:grpSpLocks/>
          </p:cNvGrpSpPr>
          <p:nvPr/>
        </p:nvGrpSpPr>
        <p:grpSpPr bwMode="auto">
          <a:xfrm>
            <a:off x="5621339" y="620713"/>
            <a:ext cx="4852987" cy="1200150"/>
            <a:chOff x="364" y="1368"/>
            <a:chExt cx="3057" cy="756"/>
          </a:xfrm>
        </p:grpSpPr>
        <p:grpSp>
          <p:nvGrpSpPr>
            <p:cNvPr id="151582" name="Group 30"/>
            <p:cNvGrpSpPr>
              <a:grpSpLocks/>
            </p:cNvGrpSpPr>
            <p:nvPr/>
          </p:nvGrpSpPr>
          <p:grpSpPr bwMode="auto">
            <a:xfrm>
              <a:off x="364" y="1395"/>
              <a:ext cx="1295" cy="634"/>
              <a:chOff x="364" y="1395"/>
              <a:chExt cx="1295" cy="634"/>
            </a:xfrm>
          </p:grpSpPr>
          <p:grpSp>
            <p:nvGrpSpPr>
              <p:cNvPr id="151583" name="Group 31"/>
              <p:cNvGrpSpPr>
                <a:grpSpLocks/>
              </p:cNvGrpSpPr>
              <p:nvPr/>
            </p:nvGrpSpPr>
            <p:grpSpPr bwMode="auto">
              <a:xfrm>
                <a:off x="831" y="1395"/>
                <a:ext cx="828" cy="634"/>
                <a:chOff x="1931" y="984"/>
                <a:chExt cx="828" cy="634"/>
              </a:xfrm>
            </p:grpSpPr>
            <p:sp>
              <p:nvSpPr>
                <p:cNvPr id="151584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987" y="984"/>
                  <a:ext cx="756" cy="63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  <a:ea typeface="华文中宋" pitchFamily="2" charset="-122"/>
                    </a:rPr>
                    <a:t>0    4    11</a:t>
                  </a:r>
                </a:p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  <a:ea typeface="华文中宋" pitchFamily="2" charset="-122"/>
                    </a:rPr>
                    <a:t>6    0     2</a:t>
                  </a:r>
                </a:p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  <a:ea typeface="华文中宋" pitchFamily="2" charset="-122"/>
                    </a:rPr>
                    <a:t>3    </a:t>
                  </a:r>
                  <a:r>
                    <a:rPr lang="zh-CN" altLang="zh-CN" sz="2000">
                      <a:solidFill>
                        <a:schemeClr val="tx1"/>
                      </a:solidFill>
                      <a:effectLst/>
                      <a:ea typeface="华文中宋" pitchFamily="2" charset="-122"/>
                      <a:sym typeface="Symbol" pitchFamily="18" charset="2"/>
                    </a:rPr>
                    <a:t>    0</a:t>
                  </a:r>
                  <a:endParaRPr lang="en-US" altLang="zh-CN">
                    <a:solidFill>
                      <a:schemeClr val="tx1"/>
                    </a:solidFill>
                    <a:effectLst/>
                    <a:ea typeface="华文中宋" pitchFamily="2" charset="-122"/>
                    <a:sym typeface="Symbol" pitchFamily="18" charset="2"/>
                  </a:endParaRPr>
                </a:p>
              </p:txBody>
            </p:sp>
            <p:sp>
              <p:nvSpPr>
                <p:cNvPr id="151585" name="AutoShape 33"/>
                <p:cNvSpPr>
                  <a:spLocks/>
                </p:cNvSpPr>
                <p:nvPr/>
              </p:nvSpPr>
              <p:spPr bwMode="auto">
                <a:xfrm>
                  <a:off x="1931" y="1055"/>
                  <a:ext cx="47" cy="489"/>
                </a:xfrm>
                <a:prstGeom prst="leftBracket">
                  <a:avLst>
                    <a:gd name="adj" fmla="val 86702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1586" name="AutoShape 34"/>
                <p:cNvSpPr>
                  <a:spLocks/>
                </p:cNvSpPr>
                <p:nvPr/>
              </p:nvSpPr>
              <p:spPr bwMode="auto">
                <a:xfrm>
                  <a:off x="2712" y="1066"/>
                  <a:ext cx="47" cy="477"/>
                </a:xfrm>
                <a:prstGeom prst="rightBracket">
                  <a:avLst>
                    <a:gd name="adj" fmla="val 84574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51587" name="Text Box 35"/>
              <p:cNvSpPr txBox="1">
                <a:spLocks noChangeArrowheads="1"/>
              </p:cNvSpPr>
              <p:nvPr/>
            </p:nvSpPr>
            <p:spPr bwMode="auto">
              <a:xfrm>
                <a:off x="364" y="1528"/>
                <a:ext cx="5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初始：</a:t>
                </a:r>
              </a:p>
            </p:txBody>
          </p:sp>
        </p:grpSp>
        <p:grpSp>
          <p:nvGrpSpPr>
            <p:cNvPr id="151588" name="Group 36"/>
            <p:cNvGrpSpPr>
              <a:grpSpLocks/>
            </p:cNvGrpSpPr>
            <p:nvPr/>
          </p:nvGrpSpPr>
          <p:grpSpPr bwMode="auto">
            <a:xfrm>
              <a:off x="1720" y="1368"/>
              <a:ext cx="1701" cy="756"/>
              <a:chOff x="1909" y="1356"/>
              <a:chExt cx="1701" cy="756"/>
            </a:xfrm>
          </p:grpSpPr>
          <p:sp>
            <p:nvSpPr>
              <p:cNvPr id="151589" name="Text Box 37"/>
              <p:cNvSpPr txBox="1">
                <a:spLocks noChangeArrowheads="1"/>
              </p:cNvSpPr>
              <p:nvPr/>
            </p:nvSpPr>
            <p:spPr bwMode="auto">
              <a:xfrm>
                <a:off x="1909" y="1538"/>
                <a:ext cx="5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路径：</a:t>
                </a:r>
              </a:p>
            </p:txBody>
          </p:sp>
          <p:grpSp>
            <p:nvGrpSpPr>
              <p:cNvPr id="151590" name="Group 38"/>
              <p:cNvGrpSpPr>
                <a:grpSpLocks/>
              </p:cNvGrpSpPr>
              <p:nvPr/>
            </p:nvGrpSpPr>
            <p:grpSpPr bwMode="auto">
              <a:xfrm>
                <a:off x="2422" y="1356"/>
                <a:ext cx="1188" cy="756"/>
                <a:chOff x="1578" y="2744"/>
                <a:chExt cx="1188" cy="756"/>
              </a:xfrm>
            </p:grpSpPr>
            <p:grpSp>
              <p:nvGrpSpPr>
                <p:cNvPr id="151591" name="Group 39"/>
                <p:cNvGrpSpPr>
                  <a:grpSpLocks/>
                </p:cNvGrpSpPr>
                <p:nvPr/>
              </p:nvGrpSpPr>
              <p:grpSpPr bwMode="auto">
                <a:xfrm>
                  <a:off x="1578" y="2744"/>
                  <a:ext cx="1188" cy="756"/>
                  <a:chOff x="1578" y="2744"/>
                  <a:chExt cx="1188" cy="756"/>
                </a:xfrm>
              </p:grpSpPr>
              <p:sp>
                <p:nvSpPr>
                  <p:cNvPr id="151592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1578" y="2744"/>
                    <a:ext cx="1188" cy="75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593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1578" y="2989"/>
                    <a:ext cx="1188" cy="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594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1589" y="3244"/>
                    <a:ext cx="1176" cy="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595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1956" y="2744"/>
                    <a:ext cx="0" cy="7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596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2367" y="2744"/>
                    <a:ext cx="0" cy="75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51597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2021" y="2750"/>
                  <a:ext cx="731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  <a:ea typeface="华文中宋" pitchFamily="2" charset="-122"/>
                    </a:rPr>
                    <a:t>AB    AC</a:t>
                  </a:r>
                </a:p>
              </p:txBody>
            </p:sp>
            <p:sp>
              <p:nvSpPr>
                <p:cNvPr id="151598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1631" y="2983"/>
                  <a:ext cx="1122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  <a:ea typeface="华文中宋" pitchFamily="2" charset="-122"/>
                    </a:rPr>
                    <a:t>BA              BC</a:t>
                  </a:r>
                </a:p>
              </p:txBody>
            </p:sp>
            <p:sp>
              <p:nvSpPr>
                <p:cNvPr id="151599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1609" y="3250"/>
                  <a:ext cx="388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  <a:ea typeface="华文中宋" pitchFamily="2" charset="-122"/>
                    </a:rPr>
                    <a:t>CA </a:t>
                  </a:r>
                </a:p>
              </p:txBody>
            </p:sp>
          </p:grpSp>
        </p:grpSp>
      </p:grpSp>
      <p:grpSp>
        <p:nvGrpSpPr>
          <p:cNvPr id="151639" name="Group 87"/>
          <p:cNvGrpSpPr>
            <a:grpSpLocks/>
          </p:cNvGrpSpPr>
          <p:nvPr/>
        </p:nvGrpSpPr>
        <p:grpSpPr bwMode="auto">
          <a:xfrm>
            <a:off x="5661025" y="2133600"/>
            <a:ext cx="4795838" cy="1200150"/>
            <a:chOff x="2678" y="1204"/>
            <a:chExt cx="3021" cy="756"/>
          </a:xfrm>
        </p:grpSpPr>
        <p:grpSp>
          <p:nvGrpSpPr>
            <p:cNvPr id="151602" name="Group 50"/>
            <p:cNvGrpSpPr>
              <a:grpSpLocks/>
            </p:cNvGrpSpPr>
            <p:nvPr/>
          </p:nvGrpSpPr>
          <p:grpSpPr bwMode="auto">
            <a:xfrm>
              <a:off x="3109" y="1231"/>
              <a:ext cx="828" cy="634"/>
              <a:chOff x="1931" y="984"/>
              <a:chExt cx="828" cy="634"/>
            </a:xfrm>
          </p:grpSpPr>
          <p:sp>
            <p:nvSpPr>
              <p:cNvPr id="151603" name="Text Box 51"/>
              <p:cNvSpPr txBox="1">
                <a:spLocks noChangeArrowheads="1"/>
              </p:cNvSpPr>
              <p:nvPr/>
            </p:nvSpPr>
            <p:spPr bwMode="auto">
              <a:xfrm>
                <a:off x="1987" y="984"/>
                <a:ext cx="756" cy="6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0    4    11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6    0     2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3    </a:t>
                </a:r>
                <a:r>
                  <a:rPr lang="zh-CN" altLang="zh-CN" sz="2000">
                    <a:solidFill>
                      <a:srgbClr val="0000FF"/>
                    </a:solidFill>
                    <a:effectLst/>
                    <a:ea typeface="华文中宋" pitchFamily="2" charset="-122"/>
                    <a:sym typeface="Symbol" pitchFamily="18" charset="2"/>
                  </a:rPr>
                  <a:t>7</a:t>
                </a:r>
                <a:r>
                  <a:rPr lang="zh-CN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  <a:sym typeface="Symbol" pitchFamily="18" charset="2"/>
                  </a:rPr>
                  <a:t>    0</a:t>
                </a:r>
                <a:endParaRPr lang="en-US" altLang="zh-CN">
                  <a:solidFill>
                    <a:schemeClr val="tx1"/>
                  </a:solidFill>
                  <a:effectLst/>
                  <a:ea typeface="华文中宋" pitchFamily="2" charset="-122"/>
                  <a:sym typeface="Symbol" pitchFamily="18" charset="2"/>
                </a:endParaRPr>
              </a:p>
            </p:txBody>
          </p:sp>
          <p:sp>
            <p:nvSpPr>
              <p:cNvPr id="151604" name="AutoShape 52"/>
              <p:cNvSpPr>
                <a:spLocks/>
              </p:cNvSpPr>
              <p:nvPr/>
            </p:nvSpPr>
            <p:spPr bwMode="auto">
              <a:xfrm>
                <a:off x="1931" y="1055"/>
                <a:ext cx="47" cy="489"/>
              </a:xfrm>
              <a:prstGeom prst="leftBracket">
                <a:avLst>
                  <a:gd name="adj" fmla="val 86702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05" name="AutoShape 53"/>
              <p:cNvSpPr>
                <a:spLocks/>
              </p:cNvSpPr>
              <p:nvPr/>
            </p:nvSpPr>
            <p:spPr bwMode="auto">
              <a:xfrm>
                <a:off x="2712" y="1066"/>
                <a:ext cx="47" cy="477"/>
              </a:xfrm>
              <a:prstGeom prst="rightBracket">
                <a:avLst>
                  <a:gd name="adj" fmla="val 84574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1606" name="Text Box 54"/>
            <p:cNvSpPr txBox="1">
              <a:spLocks noChangeArrowheads="1"/>
            </p:cNvSpPr>
            <p:nvPr/>
          </p:nvSpPr>
          <p:spPr bwMode="auto">
            <a:xfrm>
              <a:off x="2678" y="1298"/>
              <a:ext cx="79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加入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   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：</a:t>
              </a:r>
            </a:p>
          </p:txBody>
        </p:sp>
        <p:sp>
          <p:nvSpPr>
            <p:cNvPr id="151608" name="Text Box 56"/>
            <p:cNvSpPr txBox="1">
              <a:spLocks noChangeArrowheads="1"/>
            </p:cNvSpPr>
            <p:nvPr/>
          </p:nvSpPr>
          <p:spPr bwMode="auto">
            <a:xfrm>
              <a:off x="3998" y="1386"/>
              <a:ext cx="5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路径：</a:t>
              </a:r>
            </a:p>
          </p:txBody>
        </p:sp>
        <p:grpSp>
          <p:nvGrpSpPr>
            <p:cNvPr id="151610" name="Group 58"/>
            <p:cNvGrpSpPr>
              <a:grpSpLocks/>
            </p:cNvGrpSpPr>
            <p:nvPr/>
          </p:nvGrpSpPr>
          <p:grpSpPr bwMode="auto">
            <a:xfrm>
              <a:off x="4511" y="1204"/>
              <a:ext cx="1188" cy="756"/>
              <a:chOff x="1578" y="2744"/>
              <a:chExt cx="1188" cy="756"/>
            </a:xfrm>
          </p:grpSpPr>
          <p:sp>
            <p:nvSpPr>
              <p:cNvPr id="151611" name="Rectangle 59"/>
              <p:cNvSpPr>
                <a:spLocks noChangeArrowheads="1"/>
              </p:cNvSpPr>
              <p:nvPr/>
            </p:nvSpPr>
            <p:spPr bwMode="auto">
              <a:xfrm>
                <a:off x="1578" y="2744"/>
                <a:ext cx="1188" cy="7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12" name="Line 60"/>
              <p:cNvSpPr>
                <a:spLocks noChangeShapeType="1"/>
              </p:cNvSpPr>
              <p:nvPr/>
            </p:nvSpPr>
            <p:spPr bwMode="auto">
              <a:xfrm>
                <a:off x="1578" y="2989"/>
                <a:ext cx="118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13" name="Line 61"/>
              <p:cNvSpPr>
                <a:spLocks noChangeShapeType="1"/>
              </p:cNvSpPr>
              <p:nvPr/>
            </p:nvSpPr>
            <p:spPr bwMode="auto">
              <a:xfrm>
                <a:off x="1589" y="3244"/>
                <a:ext cx="117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14" name="Line 62"/>
              <p:cNvSpPr>
                <a:spLocks noChangeShapeType="1"/>
              </p:cNvSpPr>
              <p:nvPr/>
            </p:nvSpPr>
            <p:spPr bwMode="auto">
              <a:xfrm>
                <a:off x="1956" y="2744"/>
                <a:ext cx="0" cy="7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15" name="Line 63"/>
              <p:cNvSpPr>
                <a:spLocks noChangeShapeType="1"/>
              </p:cNvSpPr>
              <p:nvPr/>
            </p:nvSpPr>
            <p:spPr bwMode="auto">
              <a:xfrm>
                <a:off x="2367" y="2744"/>
                <a:ext cx="0" cy="7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1616" name="Text Box 64"/>
            <p:cNvSpPr txBox="1">
              <a:spLocks noChangeArrowheads="1"/>
            </p:cNvSpPr>
            <p:nvPr/>
          </p:nvSpPr>
          <p:spPr bwMode="auto">
            <a:xfrm>
              <a:off x="4921" y="1210"/>
              <a:ext cx="7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AB     AC</a:t>
              </a:r>
            </a:p>
          </p:txBody>
        </p:sp>
        <p:sp>
          <p:nvSpPr>
            <p:cNvPr id="151617" name="Text Box 65"/>
            <p:cNvSpPr txBox="1">
              <a:spLocks noChangeArrowheads="1"/>
            </p:cNvSpPr>
            <p:nvPr/>
          </p:nvSpPr>
          <p:spPr bwMode="auto">
            <a:xfrm>
              <a:off x="4513" y="1443"/>
              <a:ext cx="116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BA               BC</a:t>
              </a:r>
            </a:p>
          </p:txBody>
        </p:sp>
        <p:sp>
          <p:nvSpPr>
            <p:cNvPr id="151618" name="Text Box 66"/>
            <p:cNvSpPr txBox="1">
              <a:spLocks noChangeArrowheads="1"/>
            </p:cNvSpPr>
            <p:nvPr/>
          </p:nvSpPr>
          <p:spPr bwMode="auto">
            <a:xfrm>
              <a:off x="4513" y="1710"/>
              <a:ext cx="80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CA   </a:t>
              </a:r>
              <a:r>
                <a:rPr lang="en-US" altLang="zh-CN" sz="2000">
                  <a:solidFill>
                    <a:srgbClr val="0000FF"/>
                  </a:solidFill>
                  <a:effectLst/>
                  <a:ea typeface="华文中宋" pitchFamily="2" charset="-122"/>
                </a:rPr>
                <a:t>CAB</a:t>
              </a:r>
            </a:p>
          </p:txBody>
        </p:sp>
      </p:grpSp>
      <p:grpSp>
        <p:nvGrpSpPr>
          <p:cNvPr id="151640" name="Group 88"/>
          <p:cNvGrpSpPr>
            <a:grpSpLocks/>
          </p:cNvGrpSpPr>
          <p:nvPr/>
        </p:nvGrpSpPr>
        <p:grpSpPr bwMode="auto">
          <a:xfrm>
            <a:off x="5661025" y="3644900"/>
            <a:ext cx="4827588" cy="1200150"/>
            <a:chOff x="2678" y="2097"/>
            <a:chExt cx="3041" cy="756"/>
          </a:xfrm>
        </p:grpSpPr>
        <p:grpSp>
          <p:nvGrpSpPr>
            <p:cNvPr id="151622" name="Group 70"/>
            <p:cNvGrpSpPr>
              <a:grpSpLocks/>
            </p:cNvGrpSpPr>
            <p:nvPr/>
          </p:nvGrpSpPr>
          <p:grpSpPr bwMode="auto">
            <a:xfrm>
              <a:off x="3109" y="2124"/>
              <a:ext cx="828" cy="634"/>
              <a:chOff x="1931" y="984"/>
              <a:chExt cx="828" cy="634"/>
            </a:xfrm>
          </p:grpSpPr>
          <p:sp>
            <p:nvSpPr>
              <p:cNvPr id="151623" name="Text Box 71"/>
              <p:cNvSpPr txBox="1">
                <a:spLocks noChangeArrowheads="1"/>
              </p:cNvSpPr>
              <p:nvPr/>
            </p:nvSpPr>
            <p:spPr bwMode="auto">
              <a:xfrm>
                <a:off x="1987" y="984"/>
                <a:ext cx="716" cy="6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0    4     </a:t>
                </a:r>
                <a:r>
                  <a:rPr lang="en-US" altLang="zh-CN" sz="2000"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华文中宋" pitchFamily="2" charset="-122"/>
                  </a:rPr>
                  <a:t>6</a:t>
                </a:r>
                <a:endParaRPr lang="en-US" altLang="zh-CN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华文中宋" pitchFamily="2" charset="-122"/>
                </a:endParaRPr>
              </a:p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6    0     2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3    </a:t>
                </a:r>
                <a:r>
                  <a:rPr lang="zh-CN" altLang="zh-CN" sz="2000">
                    <a:solidFill>
                      <a:srgbClr val="0000FF"/>
                    </a:solidFill>
                    <a:effectLst/>
                    <a:ea typeface="华文中宋" pitchFamily="2" charset="-122"/>
                    <a:sym typeface="Symbol" pitchFamily="18" charset="2"/>
                  </a:rPr>
                  <a:t>7</a:t>
                </a:r>
                <a:r>
                  <a:rPr lang="zh-CN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  <a:sym typeface="Symbol" pitchFamily="18" charset="2"/>
                  </a:rPr>
                  <a:t>    0</a:t>
                </a:r>
                <a:endPara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  <a:sym typeface="Symbol" pitchFamily="18" charset="2"/>
                </a:endParaRPr>
              </a:p>
            </p:txBody>
          </p:sp>
          <p:sp>
            <p:nvSpPr>
              <p:cNvPr id="151624" name="AutoShape 72"/>
              <p:cNvSpPr>
                <a:spLocks/>
              </p:cNvSpPr>
              <p:nvPr/>
            </p:nvSpPr>
            <p:spPr bwMode="auto">
              <a:xfrm>
                <a:off x="1931" y="1055"/>
                <a:ext cx="47" cy="489"/>
              </a:xfrm>
              <a:prstGeom prst="leftBracket">
                <a:avLst>
                  <a:gd name="adj" fmla="val 86702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25" name="AutoShape 73"/>
              <p:cNvSpPr>
                <a:spLocks/>
              </p:cNvSpPr>
              <p:nvPr/>
            </p:nvSpPr>
            <p:spPr bwMode="auto">
              <a:xfrm>
                <a:off x="2712" y="1066"/>
                <a:ext cx="47" cy="477"/>
              </a:xfrm>
              <a:prstGeom prst="rightBracket">
                <a:avLst>
                  <a:gd name="adj" fmla="val 84574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1626" name="Text Box 74"/>
            <p:cNvSpPr txBox="1">
              <a:spLocks noChangeArrowheads="1"/>
            </p:cNvSpPr>
            <p:nvPr/>
          </p:nvSpPr>
          <p:spPr bwMode="auto">
            <a:xfrm>
              <a:off x="2678" y="2205"/>
              <a:ext cx="79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加入 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  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B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：</a:t>
              </a:r>
            </a:p>
          </p:txBody>
        </p:sp>
        <p:sp>
          <p:nvSpPr>
            <p:cNvPr id="151628" name="Text Box 76"/>
            <p:cNvSpPr txBox="1">
              <a:spLocks noChangeArrowheads="1"/>
            </p:cNvSpPr>
            <p:nvPr/>
          </p:nvSpPr>
          <p:spPr bwMode="auto">
            <a:xfrm>
              <a:off x="3998" y="2279"/>
              <a:ext cx="5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路径：</a:t>
              </a:r>
            </a:p>
          </p:txBody>
        </p:sp>
        <p:grpSp>
          <p:nvGrpSpPr>
            <p:cNvPr id="151630" name="Group 78"/>
            <p:cNvGrpSpPr>
              <a:grpSpLocks/>
            </p:cNvGrpSpPr>
            <p:nvPr/>
          </p:nvGrpSpPr>
          <p:grpSpPr bwMode="auto">
            <a:xfrm>
              <a:off x="4511" y="2097"/>
              <a:ext cx="1188" cy="756"/>
              <a:chOff x="1578" y="2744"/>
              <a:chExt cx="1188" cy="756"/>
            </a:xfrm>
          </p:grpSpPr>
          <p:sp>
            <p:nvSpPr>
              <p:cNvPr id="151631" name="Rectangle 79"/>
              <p:cNvSpPr>
                <a:spLocks noChangeArrowheads="1"/>
              </p:cNvSpPr>
              <p:nvPr/>
            </p:nvSpPr>
            <p:spPr bwMode="auto">
              <a:xfrm>
                <a:off x="1578" y="2744"/>
                <a:ext cx="1188" cy="7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32" name="Line 80"/>
              <p:cNvSpPr>
                <a:spLocks noChangeShapeType="1"/>
              </p:cNvSpPr>
              <p:nvPr/>
            </p:nvSpPr>
            <p:spPr bwMode="auto">
              <a:xfrm>
                <a:off x="1578" y="2989"/>
                <a:ext cx="118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33" name="Line 81"/>
              <p:cNvSpPr>
                <a:spLocks noChangeShapeType="1"/>
              </p:cNvSpPr>
              <p:nvPr/>
            </p:nvSpPr>
            <p:spPr bwMode="auto">
              <a:xfrm>
                <a:off x="1589" y="3244"/>
                <a:ext cx="117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34" name="Line 82"/>
              <p:cNvSpPr>
                <a:spLocks noChangeShapeType="1"/>
              </p:cNvSpPr>
              <p:nvPr/>
            </p:nvSpPr>
            <p:spPr bwMode="auto">
              <a:xfrm>
                <a:off x="1956" y="2744"/>
                <a:ext cx="0" cy="7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35" name="Line 83"/>
              <p:cNvSpPr>
                <a:spLocks noChangeShapeType="1"/>
              </p:cNvSpPr>
              <p:nvPr/>
            </p:nvSpPr>
            <p:spPr bwMode="auto">
              <a:xfrm>
                <a:off x="2367" y="2744"/>
                <a:ext cx="0" cy="7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1636" name="Text Box 84"/>
            <p:cNvSpPr txBox="1">
              <a:spLocks noChangeArrowheads="1"/>
            </p:cNvSpPr>
            <p:nvPr/>
          </p:nvSpPr>
          <p:spPr bwMode="auto">
            <a:xfrm>
              <a:off x="4921" y="2103"/>
              <a:ext cx="79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AB   </a:t>
              </a:r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ABC</a:t>
              </a:r>
              <a:endParaRPr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华文中宋" pitchFamily="2" charset="-122"/>
              </a:endParaRPr>
            </a:p>
          </p:txBody>
        </p:sp>
        <p:sp>
          <p:nvSpPr>
            <p:cNvPr id="151637" name="Text Box 85"/>
            <p:cNvSpPr txBox="1">
              <a:spLocks noChangeArrowheads="1"/>
            </p:cNvSpPr>
            <p:nvPr/>
          </p:nvSpPr>
          <p:spPr bwMode="auto">
            <a:xfrm>
              <a:off x="4525" y="2336"/>
              <a:ext cx="112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BA              BC</a:t>
              </a:r>
            </a:p>
          </p:txBody>
        </p:sp>
        <p:sp>
          <p:nvSpPr>
            <p:cNvPr id="151638" name="Text Box 86"/>
            <p:cNvSpPr txBox="1">
              <a:spLocks noChangeArrowheads="1"/>
            </p:cNvSpPr>
            <p:nvPr/>
          </p:nvSpPr>
          <p:spPr bwMode="auto">
            <a:xfrm>
              <a:off x="4522" y="2603"/>
              <a:ext cx="80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CA   </a:t>
              </a:r>
              <a:r>
                <a:rPr lang="en-US" altLang="zh-CN" sz="2000">
                  <a:solidFill>
                    <a:srgbClr val="0000FF"/>
                  </a:solidFill>
                  <a:effectLst/>
                  <a:ea typeface="华文中宋" pitchFamily="2" charset="-122"/>
                </a:rPr>
                <a:t>CAB</a:t>
              </a:r>
            </a:p>
          </p:txBody>
        </p:sp>
      </p:grpSp>
      <p:grpSp>
        <p:nvGrpSpPr>
          <p:cNvPr id="151658" name="Group 106"/>
          <p:cNvGrpSpPr>
            <a:grpSpLocks/>
          </p:cNvGrpSpPr>
          <p:nvPr/>
        </p:nvGrpSpPr>
        <p:grpSpPr bwMode="auto">
          <a:xfrm>
            <a:off x="5621338" y="5132388"/>
            <a:ext cx="4838700" cy="1225550"/>
            <a:chOff x="2653" y="3157"/>
            <a:chExt cx="3048" cy="772"/>
          </a:xfrm>
        </p:grpSpPr>
        <p:grpSp>
          <p:nvGrpSpPr>
            <p:cNvPr id="151643" name="Group 91"/>
            <p:cNvGrpSpPr>
              <a:grpSpLocks/>
            </p:cNvGrpSpPr>
            <p:nvPr/>
          </p:nvGrpSpPr>
          <p:grpSpPr bwMode="auto">
            <a:xfrm>
              <a:off x="3091" y="3189"/>
              <a:ext cx="828" cy="634"/>
              <a:chOff x="1931" y="984"/>
              <a:chExt cx="828" cy="634"/>
            </a:xfrm>
          </p:grpSpPr>
          <p:sp>
            <p:nvSpPr>
              <p:cNvPr id="151644" name="Text Box 92"/>
              <p:cNvSpPr txBox="1">
                <a:spLocks noChangeArrowheads="1"/>
              </p:cNvSpPr>
              <p:nvPr/>
            </p:nvSpPr>
            <p:spPr bwMode="auto">
              <a:xfrm>
                <a:off x="1987" y="984"/>
                <a:ext cx="716" cy="6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0    4     </a:t>
                </a:r>
                <a:r>
                  <a:rPr lang="en-US" altLang="zh-CN" sz="2000"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华文中宋" pitchFamily="2" charset="-122"/>
                  </a:rPr>
                  <a:t>6</a:t>
                </a:r>
                <a:endParaRPr lang="en-US" altLang="zh-CN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华文中宋" pitchFamily="2" charset="-122"/>
                </a:endParaRPr>
              </a:p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华文中宋" pitchFamily="2" charset="-122"/>
                  </a:rPr>
                  <a:t>5</a:t>
                </a:r>
                <a:r>
                  <a:rPr lang="en-US" altLang="zh-CN" sz="2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华文中宋" pitchFamily="2" charset="-122"/>
                  </a:rPr>
                  <a:t> 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   0     2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3    </a:t>
                </a:r>
                <a:r>
                  <a:rPr lang="zh-CN" altLang="zh-CN" sz="2000">
                    <a:solidFill>
                      <a:srgbClr val="0000FF"/>
                    </a:solidFill>
                    <a:effectLst/>
                    <a:ea typeface="华文中宋" pitchFamily="2" charset="-122"/>
                    <a:sym typeface="Symbol" pitchFamily="18" charset="2"/>
                  </a:rPr>
                  <a:t>7 </a:t>
                </a:r>
                <a:r>
                  <a:rPr lang="zh-CN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  <a:sym typeface="Symbol" pitchFamily="18" charset="2"/>
                  </a:rPr>
                  <a:t>   0</a:t>
                </a:r>
                <a:endParaRPr lang="en-US" altLang="zh-CN">
                  <a:solidFill>
                    <a:schemeClr val="tx1"/>
                  </a:solidFill>
                  <a:effectLst/>
                  <a:ea typeface="华文中宋" pitchFamily="2" charset="-122"/>
                  <a:sym typeface="Symbol" pitchFamily="18" charset="2"/>
                </a:endParaRPr>
              </a:p>
            </p:txBody>
          </p:sp>
          <p:sp>
            <p:nvSpPr>
              <p:cNvPr id="151645" name="AutoShape 93"/>
              <p:cNvSpPr>
                <a:spLocks/>
              </p:cNvSpPr>
              <p:nvPr/>
            </p:nvSpPr>
            <p:spPr bwMode="auto">
              <a:xfrm>
                <a:off x="1931" y="1055"/>
                <a:ext cx="47" cy="489"/>
              </a:xfrm>
              <a:prstGeom prst="leftBracket">
                <a:avLst>
                  <a:gd name="adj" fmla="val 86702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46" name="AutoShape 94"/>
              <p:cNvSpPr>
                <a:spLocks/>
              </p:cNvSpPr>
              <p:nvPr/>
            </p:nvSpPr>
            <p:spPr bwMode="auto">
              <a:xfrm>
                <a:off x="2712" y="1066"/>
                <a:ext cx="47" cy="477"/>
              </a:xfrm>
              <a:prstGeom prst="rightBracket">
                <a:avLst>
                  <a:gd name="adj" fmla="val 84574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1647" name="Text Box 95"/>
            <p:cNvSpPr txBox="1">
              <a:spLocks noChangeArrowheads="1"/>
            </p:cNvSpPr>
            <p:nvPr/>
          </p:nvSpPr>
          <p:spPr bwMode="auto">
            <a:xfrm>
              <a:off x="2653" y="3294"/>
              <a:ext cx="56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加入 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  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C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： </a:t>
              </a:r>
            </a:p>
          </p:txBody>
        </p:sp>
        <p:sp>
          <p:nvSpPr>
            <p:cNvPr id="151648" name="Text Box 96"/>
            <p:cNvSpPr txBox="1">
              <a:spLocks noChangeArrowheads="1"/>
            </p:cNvSpPr>
            <p:nvPr/>
          </p:nvSpPr>
          <p:spPr bwMode="auto">
            <a:xfrm>
              <a:off x="3958" y="3344"/>
              <a:ext cx="5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路径：</a:t>
              </a:r>
            </a:p>
          </p:txBody>
        </p:sp>
        <p:grpSp>
          <p:nvGrpSpPr>
            <p:cNvPr id="151649" name="Group 97"/>
            <p:cNvGrpSpPr>
              <a:grpSpLocks/>
            </p:cNvGrpSpPr>
            <p:nvPr/>
          </p:nvGrpSpPr>
          <p:grpSpPr bwMode="auto">
            <a:xfrm>
              <a:off x="4504" y="3173"/>
              <a:ext cx="1188" cy="756"/>
              <a:chOff x="1578" y="2744"/>
              <a:chExt cx="1188" cy="756"/>
            </a:xfrm>
          </p:grpSpPr>
          <p:sp>
            <p:nvSpPr>
              <p:cNvPr id="151650" name="Rectangle 98"/>
              <p:cNvSpPr>
                <a:spLocks noChangeArrowheads="1"/>
              </p:cNvSpPr>
              <p:nvPr/>
            </p:nvSpPr>
            <p:spPr bwMode="auto">
              <a:xfrm>
                <a:off x="1578" y="2744"/>
                <a:ext cx="1188" cy="7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51" name="Line 99"/>
              <p:cNvSpPr>
                <a:spLocks noChangeShapeType="1"/>
              </p:cNvSpPr>
              <p:nvPr/>
            </p:nvSpPr>
            <p:spPr bwMode="auto">
              <a:xfrm>
                <a:off x="1578" y="2989"/>
                <a:ext cx="118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52" name="Line 100"/>
              <p:cNvSpPr>
                <a:spLocks noChangeShapeType="1"/>
              </p:cNvSpPr>
              <p:nvPr/>
            </p:nvSpPr>
            <p:spPr bwMode="auto">
              <a:xfrm>
                <a:off x="1589" y="3244"/>
                <a:ext cx="117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53" name="Line 101"/>
              <p:cNvSpPr>
                <a:spLocks noChangeShapeType="1"/>
              </p:cNvSpPr>
              <p:nvPr/>
            </p:nvSpPr>
            <p:spPr bwMode="auto">
              <a:xfrm>
                <a:off x="1956" y="2744"/>
                <a:ext cx="0" cy="7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54" name="Line 102"/>
              <p:cNvSpPr>
                <a:spLocks noChangeShapeType="1"/>
              </p:cNvSpPr>
              <p:nvPr/>
            </p:nvSpPr>
            <p:spPr bwMode="auto">
              <a:xfrm>
                <a:off x="2367" y="2744"/>
                <a:ext cx="0" cy="7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1655" name="Text Box 103"/>
            <p:cNvSpPr txBox="1">
              <a:spLocks noChangeArrowheads="1"/>
            </p:cNvSpPr>
            <p:nvPr/>
          </p:nvSpPr>
          <p:spPr bwMode="auto">
            <a:xfrm>
              <a:off x="4903" y="3157"/>
              <a:ext cx="79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AB   </a:t>
              </a:r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ABC</a:t>
              </a:r>
              <a:endParaRPr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华文中宋" pitchFamily="2" charset="-122"/>
              </a:endParaRPr>
            </a:p>
          </p:txBody>
        </p:sp>
        <p:sp>
          <p:nvSpPr>
            <p:cNvPr id="151656" name="Text Box 104"/>
            <p:cNvSpPr txBox="1">
              <a:spLocks noChangeArrowheads="1"/>
            </p:cNvSpPr>
            <p:nvPr/>
          </p:nvSpPr>
          <p:spPr bwMode="auto">
            <a:xfrm>
              <a:off x="4472" y="3401"/>
              <a:ext cx="119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BCA</a:t>
              </a:r>
              <a:r>
                <a:rPr lang="en-US" altLang="zh-CN" sz="2000">
                  <a:solidFill>
                    <a:srgbClr val="FFFF00"/>
                  </a:solidFill>
                  <a:effectLst/>
                  <a:ea typeface="华文中宋" pitchFamily="2" charset="-122"/>
                </a:rPr>
                <a:t> 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            BC</a:t>
              </a:r>
            </a:p>
          </p:txBody>
        </p:sp>
        <p:sp>
          <p:nvSpPr>
            <p:cNvPr id="151657" name="Text Box 105"/>
            <p:cNvSpPr txBox="1">
              <a:spLocks noChangeArrowheads="1"/>
            </p:cNvSpPr>
            <p:nvPr/>
          </p:nvSpPr>
          <p:spPr bwMode="auto">
            <a:xfrm>
              <a:off x="4502" y="3668"/>
              <a:ext cx="80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CA   </a:t>
              </a:r>
              <a:r>
                <a:rPr lang="en-US" altLang="zh-CN" sz="2000">
                  <a:solidFill>
                    <a:srgbClr val="0000FF"/>
                  </a:solidFill>
                  <a:effectLst/>
                  <a:ea typeface="华文中宋" pitchFamily="2" charset="-122"/>
                </a:rPr>
                <a:t>CAB</a:t>
              </a:r>
            </a:p>
          </p:txBody>
        </p:sp>
      </p:grpSp>
      <p:sp>
        <p:nvSpPr>
          <p:cNvPr id="151662" name="Text Box 110"/>
          <p:cNvSpPr txBox="1">
            <a:spLocks noChangeArrowheads="1"/>
          </p:cNvSpPr>
          <p:nvPr/>
        </p:nvSpPr>
        <p:spPr bwMode="auto">
          <a:xfrm>
            <a:off x="1858963" y="1119189"/>
            <a:ext cx="3972562" cy="1550361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初始时设置一个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阶方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6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阵，令其对角线元素为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0，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6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若存在弧&lt;</a:t>
            </a:r>
            <a:r>
              <a:rPr lang="zh-CN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j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则对应元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6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素为权值；否则为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∞。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</p:txBody>
      </p:sp>
      <p:sp>
        <p:nvSpPr>
          <p:cNvPr id="151663" name="Text Box 111"/>
          <p:cNvSpPr txBox="1">
            <a:spLocks noChangeArrowheads="1"/>
          </p:cNvSpPr>
          <p:nvPr/>
        </p:nvSpPr>
        <p:spPr bwMode="auto">
          <a:xfrm>
            <a:off x="1838326" y="2781300"/>
            <a:ext cx="3954929" cy="195662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逐步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试着在原直接路径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>
              <a:lnSpc>
                <a:spcPct val="6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中增加中间顶点，若加入中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>
              <a:lnSpc>
                <a:spcPct val="6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间顶点后路径变短，则修改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>
              <a:lnSpc>
                <a:spcPct val="6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之；否则，维持原值。所有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>
              <a:lnSpc>
                <a:spcPct val="6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顶点试探完毕，算法结束。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16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16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51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51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1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1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51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51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51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51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51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51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662" grpId="0"/>
      <p:bldP spid="15166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8" name="Rectangle 4"/>
          <p:cNvSpPr>
            <a:spLocks noChangeArrowheads="1"/>
          </p:cNvSpPr>
          <p:nvPr/>
        </p:nvSpPr>
        <p:spPr bwMode="auto">
          <a:xfrm>
            <a:off x="1919288" y="549276"/>
            <a:ext cx="8297862" cy="19907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NextAdjVex(G, v, w);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中某个顶点，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w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的邻接顶点。 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返回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的（相对于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w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的）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下一个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邻接点。若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w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的最后一个邻接点，则返回“空”。 </a:t>
            </a:r>
          </a:p>
        </p:txBody>
      </p:sp>
      <p:sp>
        <p:nvSpPr>
          <p:cNvPr id="159750" name="AutoShape 6"/>
          <p:cNvSpPr>
            <a:spLocks noChangeArrowheads="1"/>
          </p:cNvSpPr>
          <p:nvPr/>
        </p:nvSpPr>
        <p:spPr bwMode="auto">
          <a:xfrm>
            <a:off x="7319963" y="2636839"/>
            <a:ext cx="3348037" cy="2592387"/>
          </a:xfrm>
          <a:prstGeom prst="wedgeRoundRectCallout">
            <a:avLst>
              <a:gd name="adj1" fmla="val -52704"/>
              <a:gd name="adj2" fmla="val -77741"/>
              <a:gd name="adj3" fmla="val 16667"/>
            </a:avLst>
          </a:prstGeom>
          <a:solidFill>
            <a:srgbClr val="FFFFCC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若 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有多个邻接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点，则在图的存储结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构建立之后，其邻接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点之间的相对次序也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就自然形成了。 </a:t>
            </a:r>
          </a:p>
        </p:txBody>
      </p:sp>
      <p:sp>
        <p:nvSpPr>
          <p:cNvPr id="159751" name="Rectangle 7"/>
          <p:cNvSpPr>
            <a:spLocks noChangeArrowheads="1"/>
          </p:cNvSpPr>
          <p:nvPr/>
        </p:nvSpPr>
        <p:spPr bwMode="auto">
          <a:xfrm>
            <a:off x="1919289" y="2700339"/>
            <a:ext cx="6161087" cy="19907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{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加工型操作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}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PutVex(&amp;G, v, value);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中某个顶点。 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对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赋值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value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59752" name="Rectangle 8"/>
          <p:cNvSpPr>
            <a:spLocks noChangeArrowheads="1"/>
          </p:cNvSpPr>
          <p:nvPr/>
        </p:nvSpPr>
        <p:spPr bwMode="auto">
          <a:xfrm>
            <a:off x="1919288" y="4779963"/>
            <a:ext cx="6997700" cy="151606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InsertVex(&amp;G, v);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和图中顶点有相同特征。 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在图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中增添新顶点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97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9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59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50" grpId="0" animBg="1"/>
      <p:bldP spid="159751" grpId="0"/>
      <p:bldP spid="159752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8" name="Text Box 4"/>
          <p:cNvSpPr txBox="1">
            <a:spLocks noChangeArrowheads="1"/>
          </p:cNvSpPr>
          <p:nvPr/>
        </p:nvSpPr>
        <p:spPr bwMode="auto">
          <a:xfrm>
            <a:off x="1992313" y="1198563"/>
            <a:ext cx="8424862" cy="448738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kumimoji="0" lang="en-US" altLang="zh-CN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kumimoji="0" lang="zh-CN" altLang="en-US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、了解图的基本概念，掌握图的邻接矩阵、邻接表这两种存储结构及其构造方法； </a:t>
            </a:r>
          </a:p>
          <a:p>
            <a:pPr>
              <a:lnSpc>
                <a:spcPct val="110000"/>
              </a:lnSpc>
            </a:pPr>
            <a:r>
              <a:rPr kumimoji="0" lang="en-US" altLang="zh-CN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2</a:t>
            </a:r>
            <a:r>
              <a:rPr kumimoji="0" lang="zh-CN" altLang="en-US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、熟练掌握图的两种遍历方法； </a:t>
            </a:r>
          </a:p>
          <a:p>
            <a:pPr>
              <a:lnSpc>
                <a:spcPct val="110000"/>
              </a:lnSpc>
            </a:pPr>
            <a:r>
              <a:rPr kumimoji="0" lang="en-US" altLang="zh-CN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3</a:t>
            </a:r>
            <a:r>
              <a:rPr kumimoji="0" lang="zh-CN" altLang="en-US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、熟练掌握构造最小生成树的方法，并理解算法； </a:t>
            </a:r>
          </a:p>
          <a:p>
            <a:pPr>
              <a:lnSpc>
                <a:spcPct val="110000"/>
              </a:lnSpc>
            </a:pPr>
            <a:r>
              <a:rPr kumimoji="0" lang="en-US" altLang="zh-CN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4</a:t>
            </a:r>
            <a:r>
              <a:rPr kumimoji="0" lang="zh-CN" altLang="en-US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、掌握 </a:t>
            </a:r>
            <a:r>
              <a:rPr kumimoji="0" lang="en-US" altLang="zh-CN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AOV </a:t>
            </a:r>
            <a:r>
              <a:rPr kumimoji="0" lang="zh-CN" altLang="en-US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网的拓扑排序方法，并理解算法； </a:t>
            </a:r>
          </a:p>
          <a:p>
            <a:pPr>
              <a:lnSpc>
                <a:spcPct val="110000"/>
              </a:lnSpc>
            </a:pPr>
            <a:r>
              <a:rPr kumimoji="0" lang="en-US" altLang="zh-CN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5</a:t>
            </a:r>
            <a:r>
              <a:rPr kumimoji="0" lang="zh-CN" altLang="en-US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、掌握求解关键路径的方法； </a:t>
            </a:r>
          </a:p>
          <a:p>
            <a:pPr>
              <a:lnSpc>
                <a:spcPct val="110000"/>
              </a:lnSpc>
            </a:pPr>
            <a:r>
              <a:rPr kumimoji="0" lang="en-US" altLang="zh-CN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6</a:t>
            </a:r>
            <a:r>
              <a:rPr kumimoji="0" lang="zh-CN" altLang="en-US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、理解用 </a:t>
            </a:r>
            <a:r>
              <a:rPr kumimoji="0" lang="en-US" altLang="zh-CN" sz="28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Dijkstra</a:t>
            </a:r>
            <a:r>
              <a:rPr kumimoji="0" lang="en-US" altLang="zh-CN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kumimoji="0" lang="zh-CN" altLang="en-US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方法求解单源点最短路径问题。 </a:t>
            </a:r>
          </a:p>
        </p:txBody>
      </p:sp>
      <p:sp>
        <p:nvSpPr>
          <p:cNvPr id="154629" name="Rectangle 5"/>
          <p:cNvSpPr>
            <a:spLocks noChangeArrowheads="1"/>
          </p:cNvSpPr>
          <p:nvPr/>
        </p:nvSpPr>
        <p:spPr bwMode="auto">
          <a:xfrm>
            <a:off x="5159375" y="473075"/>
            <a:ext cx="1911350" cy="5794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sz="3200">
                <a:solidFill>
                  <a:schemeClr val="tx1"/>
                </a:solidFill>
                <a:effectLst/>
                <a:ea typeface="华文中宋" pitchFamily="2" charset="-122"/>
              </a:rPr>
              <a:t>教学要求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8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2" name="Rectangle 4"/>
          <p:cNvSpPr>
            <a:spLocks noChangeArrowheads="1"/>
          </p:cNvSpPr>
          <p:nvPr/>
        </p:nvSpPr>
        <p:spPr bwMode="auto">
          <a:xfrm>
            <a:off x="2257425" y="549276"/>
            <a:ext cx="6230938" cy="15160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DeleteVex(&amp;G, v);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中某个顶点。 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删除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中顶点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及其相关的弧。  </a:t>
            </a:r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2257425" y="2205039"/>
            <a:ext cx="7799388" cy="19907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InsertArc(&amp;G, v, w);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w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中两个顶点。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在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中增添弧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&lt;v, w&gt;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，若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是无向的，则还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增添对称弧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&lt;w, v&gt;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60774" name="Rectangle 6"/>
          <p:cNvSpPr>
            <a:spLocks noChangeArrowheads="1"/>
          </p:cNvSpPr>
          <p:nvPr/>
        </p:nvSpPr>
        <p:spPr bwMode="auto">
          <a:xfrm>
            <a:off x="2257425" y="4292601"/>
            <a:ext cx="7799388" cy="19907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DeleteArc(&amp;G, v, w);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w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中两个顶点。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在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中删除弧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&lt;v, w&gt;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，若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是无向的，则还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删除对称弧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&lt;w, v&gt;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</p:spTree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3" grpId="0"/>
      <p:bldP spid="160774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rgbClr val="FF33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rgbClr val="FF33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21399</TotalTime>
  <Words>8790</Words>
  <Application>Microsoft Office PowerPoint</Application>
  <PresentationFormat>宽屏</PresentationFormat>
  <Paragraphs>2248</Paragraphs>
  <Slides>80</Slides>
  <Notes>80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80</vt:i4>
      </vt:variant>
    </vt:vector>
  </HeadingPairs>
  <TitlesOfParts>
    <vt:vector size="92" baseType="lpstr">
      <vt:lpstr>华文新魏</vt:lpstr>
      <vt:lpstr>华文中宋</vt:lpstr>
      <vt:lpstr>楷体_GB2312</vt:lpstr>
      <vt:lpstr>隶书</vt:lpstr>
      <vt:lpstr>宋体</vt:lpstr>
      <vt:lpstr>Arial</vt:lpstr>
      <vt:lpstr>Symbol</vt:lpstr>
      <vt:lpstr>Times New Roman</vt:lpstr>
      <vt:lpstr>Wingdings</vt:lpstr>
      <vt:lpstr>Wingdings 2</vt:lpstr>
      <vt:lpstr>默认设计模板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</dc:creator>
  <cp:lastModifiedBy>863255386@qq.com</cp:lastModifiedBy>
  <cp:revision>1526</cp:revision>
  <dcterms:created xsi:type="dcterms:W3CDTF">2004-01-29T07:02:12Z</dcterms:created>
  <dcterms:modified xsi:type="dcterms:W3CDTF">2018-09-06T09:19:04Z</dcterms:modified>
</cp:coreProperties>
</file>